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327" r:id="rId3"/>
    <p:sldId id="320" r:id="rId4"/>
    <p:sldId id="304" r:id="rId5"/>
    <p:sldId id="267" r:id="rId6"/>
    <p:sldId id="325" r:id="rId7"/>
    <p:sldId id="306" r:id="rId8"/>
    <p:sldId id="307" r:id="rId9"/>
    <p:sldId id="294" r:id="rId10"/>
    <p:sldId id="298" r:id="rId11"/>
    <p:sldId id="326" r:id="rId12"/>
    <p:sldId id="272" r:id="rId13"/>
    <p:sldId id="282" r:id="rId14"/>
    <p:sldId id="319" r:id="rId15"/>
    <p:sldId id="323" r:id="rId16"/>
    <p:sldId id="258" r:id="rId17"/>
    <p:sldId id="324" r:id="rId18"/>
  </p:sldIdLst>
  <p:sldSz cx="9144000" cy="6858000" type="screen4x3"/>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e Citron" initials="SC" lastIdx="8" clrIdx="0">
    <p:extLst>
      <p:ext uri="{19B8F6BF-5375-455C-9EA6-DF929625EA0E}">
        <p15:presenceInfo xmlns:p15="http://schemas.microsoft.com/office/powerpoint/2012/main" userId="d1ba213afba5bd56" providerId="Windows Live"/>
      </p:ext>
    </p:extLst>
  </p:cmAuthor>
  <p:cmAuthor id="2" name="anne.cecile.robin@gmail.com" initials="an" lastIdx="15" clrIdx="1">
    <p:extLst>
      <p:ext uri="{19B8F6BF-5375-455C-9EA6-DF929625EA0E}">
        <p15:presenceInfo xmlns:p15="http://schemas.microsoft.com/office/powerpoint/2012/main" userId="S::urn:spo:guest#anne.cecile.robin@gmail.com::" providerId="AD"/>
      </p:ext>
    </p:extLst>
  </p:cmAuthor>
  <p:cmAuthor id="3" name="Becky Mitchell (Green Ink)" initials="BM" lastIdx="1" clrIdx="2">
    <p:extLst>
      <p:ext uri="{19B8F6BF-5375-455C-9EA6-DF929625EA0E}">
        <p15:presenceInfo xmlns:p15="http://schemas.microsoft.com/office/powerpoint/2012/main" userId="S::b.mitchell@greenink.co.uk::ef2f76bf-bf72-435b-8eb2-1a28ba6aa3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D22"/>
    <a:srgbClr val="FFFFFF"/>
    <a:srgbClr val="FFF0F0"/>
    <a:srgbClr val="EDEDEF"/>
    <a:srgbClr val="036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96C8A-5300-4324-6619-33BA293EB1E3}" v="3" dt="2024-08-21T07:46:27.40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738" autoAdjust="0"/>
    <p:restoredTop sz="95319" autoAdjust="0"/>
  </p:normalViewPr>
  <p:slideViewPr>
    <p:cSldViewPr snapToGrid="0" snapToObjects="1">
      <p:cViewPr varScale="1">
        <p:scale>
          <a:sx n="81" d="100"/>
          <a:sy n="81" d="100"/>
        </p:scale>
        <p:origin x="84" y="4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C1157-7A08-AE42-871E-8F631D79F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a:extLst>
              <a:ext uri="{FF2B5EF4-FFF2-40B4-BE49-F238E27FC236}">
                <a16:creationId xmlns:a16="http://schemas.microsoft.com/office/drawing/2014/main" id="{1ED2B9E4-9D77-C149-A8DF-0F21A28930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E5666A7-7EFA-1C45-85A8-F1EEF1456243}" type="datetimeFigureOut">
              <a:rPr lang="de-DE" smtClean="0"/>
              <a:t>12.12.2024</a:t>
            </a:fld>
            <a:endParaRPr lang="de-DE"/>
          </a:p>
        </p:txBody>
      </p:sp>
      <p:sp>
        <p:nvSpPr>
          <p:cNvPr id="4" name="Footer Placeholder 3">
            <a:extLst>
              <a:ext uri="{FF2B5EF4-FFF2-40B4-BE49-F238E27FC236}">
                <a16:creationId xmlns:a16="http://schemas.microsoft.com/office/drawing/2014/main" id="{23375214-E450-6642-B9DB-082E830D6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Slide Number Placeholder 4">
            <a:extLst>
              <a:ext uri="{FF2B5EF4-FFF2-40B4-BE49-F238E27FC236}">
                <a16:creationId xmlns:a16="http://schemas.microsoft.com/office/drawing/2014/main" id="{FD292567-AF3F-4A4D-9CB4-618533FFE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D23F5-003A-854E-B0DA-F635AABBFE9A}" type="slidenum">
              <a:rPr lang="de-DE" smtClean="0"/>
              <a:t>‹#›</a:t>
            </a:fld>
            <a:endParaRPr lang="de-DE"/>
          </a:p>
        </p:txBody>
      </p:sp>
    </p:spTree>
    <p:extLst>
      <p:ext uri="{BB962C8B-B14F-4D97-AF65-F5344CB8AC3E}">
        <p14:creationId xmlns:p14="http://schemas.microsoft.com/office/powerpoint/2010/main" val="36209999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3A9B77-EA52-1C47-8F03-3304CE373FBF}" type="datetimeFigureOut">
              <a:rPr lang="de-DE" smtClean="0"/>
              <a:t>12.12.2024</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2D55F8-74B9-B944-BD48-CDD90851A098}" type="slidenum">
              <a:rPr lang="de-DE" smtClean="0"/>
              <a:t>‹#›</a:t>
            </a:fld>
            <a:endParaRPr lang="de-DE"/>
          </a:p>
        </p:txBody>
      </p:sp>
    </p:spTree>
    <p:extLst>
      <p:ext uri="{BB962C8B-B14F-4D97-AF65-F5344CB8AC3E}">
        <p14:creationId xmlns:p14="http://schemas.microsoft.com/office/powerpoint/2010/main" val="577125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Ce </a:t>
            </a:r>
            <a:r>
              <a:rPr lang="fr-FR" dirty="0"/>
              <a:t>module</a:t>
            </a:r>
            <a:r>
              <a:rPr lang="fr" dirty="0"/>
              <a:t> aborde l’interrogatoire et l’examen clinique </a:t>
            </a:r>
            <a:r>
              <a:rPr lang="fr" b="1" dirty="0"/>
              <a:t>dans les cas de viol/d’agression sexuelle</a:t>
            </a:r>
            <a:r>
              <a:rPr lang="fr" dirty="0"/>
              <a:t>.</a:t>
            </a:r>
          </a:p>
          <a:p>
            <a:pPr rtl="0"/>
            <a:endParaRPr lang="en-US" dirty="0"/>
          </a:p>
        </p:txBody>
      </p:sp>
      <p:sp>
        <p:nvSpPr>
          <p:cNvPr id="4" name="Footer Placeholder 3"/>
          <p:cNvSpPr>
            <a:spLocks noGrp="1"/>
          </p:cNvSpPr>
          <p:nvPr>
            <p:ph type="ftr" sz="quarter" idx="4"/>
          </p:nvPr>
        </p:nvSpPr>
        <p:spPr/>
        <p:txBody>
          <a:bodyPr rtlCol="0"/>
          <a:lstStyle/>
          <a:p>
            <a:pPr rtl="0"/>
            <a:endParaRPr lang="de-DE"/>
          </a:p>
        </p:txBody>
      </p:sp>
      <p:sp>
        <p:nvSpPr>
          <p:cNvPr id="5" name="Slide Number Placeholder 4"/>
          <p:cNvSpPr>
            <a:spLocks noGrp="1"/>
          </p:cNvSpPr>
          <p:nvPr>
            <p:ph type="sldNum" sz="quarter" idx="5"/>
          </p:nvPr>
        </p:nvSpPr>
        <p:spPr/>
        <p:txBody>
          <a:bodyPr rtlCol="0"/>
          <a:lstStyle/>
          <a:p>
            <a:pPr rtl="0"/>
            <a:fld id="{982D55F8-74B9-B944-BD48-CDD90851A098}" type="slidenum">
              <a:rPr lang="de-DE" smtClean="0"/>
              <a:t>1</a:t>
            </a:fld>
            <a:endParaRPr lang="de-DE"/>
          </a:p>
        </p:txBody>
      </p:sp>
    </p:spTree>
    <p:extLst>
      <p:ext uri="{BB962C8B-B14F-4D97-AF65-F5344CB8AC3E}">
        <p14:creationId xmlns:p14="http://schemas.microsoft.com/office/powerpoint/2010/main" val="3327880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fr" sz="1200" kern="1200" dirty="0">
                <a:solidFill>
                  <a:schemeClr val="tx1"/>
                </a:solidFill>
                <a:effectLst/>
                <a:latin typeface="+mn-lt"/>
                <a:ea typeface="+mn-ea"/>
                <a:cs typeface="+mn-cs"/>
              </a:rPr>
              <a:t>Montrez la vidéo de l’apprentissage en ligne sur la prise en charge clinique du viol, illustrant l’interrogatoire. Cliquez sur l’étape 3 (step 3), interrogatoire (taking history), étude de cas (case study).</a:t>
            </a:r>
          </a:p>
          <a:p>
            <a:pPr lvl="0" rtl="0"/>
            <a:endParaRPr lang="en-US" dirty="0"/>
          </a:p>
          <a:p>
            <a:pPr rtl="0"/>
            <a:r>
              <a:rPr lang="fr" dirty="0"/>
              <a:t> Conseil : Consultez ce lien avant votre présentation. Si le lien fonctionne, il vous permettra de télécharger un fichier.zip que vous devrez décompresser avant de l’utiliser. </a:t>
            </a:r>
          </a:p>
        </p:txBody>
      </p:sp>
      <p:sp>
        <p:nvSpPr>
          <p:cNvPr id="4" name="Slide Number Placeholder 3"/>
          <p:cNvSpPr>
            <a:spLocks noGrp="1"/>
          </p:cNvSpPr>
          <p:nvPr>
            <p:ph type="sldNum" sz="quarter" idx="5"/>
          </p:nvPr>
        </p:nvSpPr>
        <p:spPr/>
        <p:txBody>
          <a:bodyPr rtlCol="0"/>
          <a:lstStyle/>
          <a:p>
            <a:pPr rtl="0"/>
            <a:fld id="{C0F29684-5E2A-4368-A290-AB26D7B49C25}" type="slidenum">
              <a:rPr lang="en-GB" smtClean="0"/>
              <a:pPr rtl="0"/>
              <a:t>11</a:t>
            </a:fld>
            <a:endParaRPr lang="en-GB" dirty="0"/>
          </a:p>
        </p:txBody>
      </p:sp>
    </p:spTree>
    <p:extLst>
      <p:ext uri="{BB962C8B-B14F-4D97-AF65-F5344CB8AC3E}">
        <p14:creationId xmlns:p14="http://schemas.microsoft.com/office/powerpoint/2010/main" val="186248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indent="0" algn="l" rtl="0">
              <a:spcBef>
                <a:spcPts val="1200"/>
              </a:spcBef>
              <a:buFont typeface="Wingdings" panose="05000000000000000000" pitchFamily="2" charset="2"/>
              <a:buNone/>
            </a:pPr>
            <a:r>
              <a:rPr lang="fr" sz="2400" b="1" dirty="0">
                <a:solidFill>
                  <a:schemeClr val="tx1"/>
                </a:solidFill>
              </a:rPr>
              <a:t>Consentement éclairé pour chaque aspect</a:t>
            </a:r>
            <a:r>
              <a:rPr lang="fr" sz="2400" b="0" dirty="0">
                <a:solidFill>
                  <a:schemeClr val="tx1"/>
                </a:solidFill>
              </a:rPr>
              <a:t> (Manuel clinique, page 44)</a:t>
            </a:r>
          </a:p>
          <a:p>
            <a:pPr marL="182880" indent="-182880" algn="l" rtl="0">
              <a:spcBef>
                <a:spcPts val="1200"/>
              </a:spcBef>
              <a:buFont typeface="+mj-lt"/>
              <a:buAutoNum type="arabicPeriod"/>
            </a:pPr>
            <a:r>
              <a:rPr lang="fr-FR" sz="2400" dirty="0">
                <a:solidFill>
                  <a:schemeClr val="tx1"/>
                </a:solidFill>
              </a:rPr>
              <a:t>Expliquez</a:t>
            </a:r>
            <a:r>
              <a:rPr lang="fr" sz="2400" dirty="0">
                <a:solidFill>
                  <a:schemeClr val="tx1"/>
                </a:solidFill>
              </a:rPr>
              <a:t> à la femme qu’elle ne sera examinée et traitée </a:t>
            </a:r>
            <a:r>
              <a:rPr lang="fr" sz="2400" b="1" dirty="0">
                <a:solidFill>
                  <a:schemeClr val="tx1"/>
                </a:solidFill>
              </a:rPr>
              <a:t>que si elle le veut bien</a:t>
            </a:r>
            <a:r>
              <a:rPr lang="fr" sz="2400" dirty="0">
                <a:solidFill>
                  <a:schemeClr val="tx1"/>
                </a:solidFill>
              </a:rPr>
              <a:t>.</a:t>
            </a:r>
          </a:p>
          <a:p>
            <a:pPr marL="182880" indent="-182880" algn="l" rtl="0">
              <a:spcBef>
                <a:spcPts val="1200"/>
              </a:spcBef>
              <a:buFont typeface="+mj-lt"/>
              <a:buAutoNum type="arabicPeriod"/>
            </a:pPr>
            <a:r>
              <a:rPr lang="fr" sz="2400" dirty="0">
                <a:solidFill>
                  <a:schemeClr val="tx1"/>
                </a:solidFill>
              </a:rPr>
              <a:t>Décrivez les </a:t>
            </a:r>
            <a:r>
              <a:rPr lang="fr" sz="2400" b="1" dirty="0">
                <a:solidFill>
                  <a:schemeClr val="tx1"/>
                </a:solidFill>
              </a:rPr>
              <a:t>quatre aspects de l’examen</a:t>
            </a:r>
            <a:r>
              <a:rPr lang="fr" sz="2400" dirty="0">
                <a:solidFill>
                  <a:schemeClr val="tx1"/>
                </a:solidFill>
              </a:rPr>
              <a:t> : </a:t>
            </a:r>
          </a:p>
          <a:p>
            <a:pPr marL="274320" lvl="1" indent="-182880" algn="l" rtl="0">
              <a:spcBef>
                <a:spcPts val="0"/>
              </a:spcBef>
              <a:buFont typeface="Arial" panose="020B0604020202020204" pitchFamily="34" charset="0"/>
              <a:buChar char="•"/>
            </a:pPr>
            <a:r>
              <a:rPr lang="fr" sz="2400" dirty="0">
                <a:solidFill>
                  <a:schemeClr val="tx1"/>
                </a:solidFill>
              </a:rPr>
              <a:t>examen médical, </a:t>
            </a:r>
          </a:p>
          <a:p>
            <a:pPr marL="274320" lvl="1" indent="-182880" algn="l" rtl="0">
              <a:spcBef>
                <a:spcPts val="0"/>
              </a:spcBef>
              <a:buFont typeface="Arial" panose="020B0604020202020204" pitchFamily="34" charset="0"/>
              <a:buChar char="•"/>
            </a:pPr>
            <a:r>
              <a:rPr lang="fr" sz="2400" dirty="0">
                <a:solidFill>
                  <a:schemeClr val="tx1"/>
                </a:solidFill>
              </a:rPr>
              <a:t>examen pelvien,</a:t>
            </a:r>
          </a:p>
          <a:p>
            <a:pPr marL="274320" lvl="1" indent="-182880" algn="l" rtl="0">
              <a:spcBef>
                <a:spcPts val="0"/>
              </a:spcBef>
              <a:buFont typeface="Arial" panose="020B0604020202020204" pitchFamily="34" charset="0"/>
              <a:buChar char="•"/>
            </a:pPr>
            <a:r>
              <a:rPr lang="fr-FR" sz="2400" dirty="0">
                <a:solidFill>
                  <a:schemeClr val="tx1"/>
                </a:solidFill>
              </a:rPr>
              <a:t>c</a:t>
            </a:r>
            <a:r>
              <a:rPr lang="fr" sz="2400" dirty="0">
                <a:solidFill>
                  <a:schemeClr val="tx1"/>
                </a:solidFill>
              </a:rPr>
              <a:t>ollecte de preuves médico-légales, y compris des photo</a:t>
            </a:r>
            <a:r>
              <a:rPr lang="fr-FR" sz="2400" dirty="0">
                <a:solidFill>
                  <a:schemeClr val="tx1"/>
                </a:solidFill>
              </a:rPr>
              <a:t>s </a:t>
            </a:r>
            <a:r>
              <a:rPr lang="fr" sz="2400" dirty="0">
                <a:solidFill>
                  <a:schemeClr val="tx1"/>
                </a:solidFill>
              </a:rPr>
              <a:t>s’il y a lieu.</a:t>
            </a:r>
          </a:p>
          <a:p>
            <a:pPr marL="274320" lvl="1" indent="-182880" algn="l" rtl="0">
              <a:spcBef>
                <a:spcPts val="0"/>
              </a:spcBef>
              <a:buFont typeface="Arial" panose="020B0604020202020204" pitchFamily="34" charset="0"/>
              <a:buChar char="•"/>
            </a:pPr>
            <a:r>
              <a:rPr lang="fr-FR" sz="2400" dirty="0">
                <a:solidFill>
                  <a:schemeClr val="tx1"/>
                </a:solidFill>
              </a:rPr>
              <a:t>C</a:t>
            </a:r>
            <a:r>
              <a:rPr lang="fr" sz="2400" dirty="0">
                <a:solidFill>
                  <a:schemeClr val="tx1"/>
                </a:solidFill>
              </a:rPr>
              <a:t>ommunication des informations et des preuves médicales à la police si la patiente demande réparation à la justice.</a:t>
            </a:r>
          </a:p>
          <a:p>
            <a:pPr marL="182880" lvl="0" indent="-182880" algn="l" defTabSz="914400" rtl="0" eaLnBrk="1" latinLnBrk="0" hangingPunct="1">
              <a:spcBef>
                <a:spcPts val="1200"/>
              </a:spcBef>
              <a:buFont typeface="+mj-lt"/>
              <a:buAutoNum type="arabicPeriod"/>
            </a:pPr>
            <a:r>
              <a:rPr lang="fr" sz="2400" kern="1200" dirty="0">
                <a:solidFill>
                  <a:schemeClr val="tx1"/>
                </a:solidFill>
                <a:latin typeface="+mn-lt"/>
                <a:ea typeface="+mn-ea"/>
                <a:cs typeface="+mn-cs"/>
              </a:rPr>
              <a:t>Expliquez qu’elle</a:t>
            </a:r>
            <a:r>
              <a:rPr lang="fr" sz="2400" b="1" kern="1200" dirty="0">
                <a:solidFill>
                  <a:schemeClr val="tx1"/>
                </a:solidFill>
                <a:latin typeface="+mn-lt"/>
                <a:ea typeface="+mn-ea"/>
                <a:cs typeface="+mn-cs"/>
              </a:rPr>
              <a:t> peut refuser n’importe quel aspect</a:t>
            </a:r>
            <a:r>
              <a:rPr lang="fr" sz="2400" kern="1200" dirty="0">
                <a:solidFill>
                  <a:schemeClr val="tx1"/>
                </a:solidFill>
                <a:latin typeface="+mn-lt"/>
                <a:ea typeface="+mn-ea"/>
                <a:cs typeface="+mn-cs"/>
              </a:rPr>
              <a:t>
de l’examen. Elle peut toujours recevoir un traitement même si elle refuse l’examen médico-légal.</a:t>
            </a:r>
          </a:p>
          <a:p>
            <a:pPr marL="182880" indent="-182880" algn="l" defTabSz="914400" rtl="0" eaLnBrk="1" latinLnBrk="0" hangingPunct="1">
              <a:spcBef>
                <a:spcPts val="1200"/>
              </a:spcBef>
              <a:buFont typeface="+mj-lt"/>
              <a:buAutoNum type="arabicPeriod"/>
            </a:pPr>
            <a:r>
              <a:rPr lang="fr" sz="2400" kern="1200" dirty="0">
                <a:solidFill>
                  <a:schemeClr val="tx1"/>
                </a:solidFill>
                <a:latin typeface="+mn-lt"/>
                <a:ea typeface="+mn-ea"/>
                <a:cs typeface="+mn-cs"/>
              </a:rPr>
              <a:t>Invitez-la à poser </a:t>
            </a:r>
            <a:r>
              <a:rPr lang="fr" sz="2400" b="1" kern="1200" dirty="0">
                <a:solidFill>
                  <a:schemeClr val="tx1"/>
                </a:solidFill>
                <a:latin typeface="+mn-lt"/>
                <a:ea typeface="+mn-ea"/>
                <a:cs typeface="+mn-cs"/>
              </a:rPr>
              <a:t>ses questions</a:t>
            </a:r>
            <a:r>
              <a:rPr lang="fr" sz="2400" kern="1200" dirty="0">
                <a:solidFill>
                  <a:schemeClr val="tx1"/>
                </a:solidFill>
                <a:latin typeface="+mn-lt"/>
                <a:ea typeface="+mn-ea"/>
                <a:cs typeface="+mn-cs"/>
              </a:rPr>
              <a:t> et répondez de façon détaillée. </a:t>
            </a:r>
          </a:p>
          <a:p>
            <a:pPr marL="182880" indent="-182880" algn="l" defTabSz="914400" rtl="0" eaLnBrk="1" latinLnBrk="0" hangingPunct="1">
              <a:spcBef>
                <a:spcPts val="1200"/>
              </a:spcBef>
              <a:buFont typeface="+mj-lt"/>
              <a:buAutoNum type="arabicPeriod"/>
            </a:pPr>
            <a:r>
              <a:rPr lang="fr" sz="2400" kern="1200" dirty="0">
                <a:solidFill>
                  <a:schemeClr val="tx1"/>
                </a:solidFill>
                <a:latin typeface="+mn-lt"/>
                <a:ea typeface="+mn-ea"/>
                <a:cs typeface="+mn-cs"/>
              </a:rPr>
              <a:t>Assurez-vous qu’elle comprend. Puis, demandez-lui de </a:t>
            </a:r>
            <a:r>
              <a:rPr lang="fr" sz="2400" b="1" kern="1200" dirty="0">
                <a:solidFill>
                  <a:schemeClr val="tx1"/>
                </a:solidFill>
                <a:latin typeface="+mn-lt"/>
                <a:ea typeface="+mn-ea"/>
                <a:cs typeface="+mn-cs"/>
              </a:rPr>
              <a:t>signer</a:t>
            </a:r>
            <a:r>
              <a:rPr lang="fr" sz="2400" kern="1200" dirty="0">
                <a:solidFill>
                  <a:schemeClr val="tx1"/>
                </a:solidFill>
                <a:latin typeface="+mn-lt"/>
                <a:ea typeface="+mn-ea"/>
                <a:cs typeface="+mn-cs"/>
              </a:rPr>
              <a:t> le formulaire de consentement. </a:t>
            </a:r>
          </a:p>
          <a:p>
            <a:pPr marL="0" marR="0" lvl="0" indent="0" algn="l" defTabSz="914400" rtl="0" eaLnBrk="1" fontAlgn="auto" latinLnBrk="0" hangingPunct="1">
              <a:lnSpc>
                <a:spcPct val="100000"/>
              </a:lnSpc>
              <a:spcBef>
                <a:spcPts val="1200"/>
              </a:spcBef>
              <a:spcAft>
                <a:spcPts val="0"/>
              </a:spcAft>
              <a:buClrTx/>
              <a:buSzTx/>
              <a:buFont typeface="+mj-lt"/>
              <a:buNone/>
              <a:tabLst/>
              <a:defRPr/>
            </a:pPr>
            <a:endParaRPr lang="en-US" sz="2400" b="1" dirty="0">
              <a:solidFill>
                <a:schemeClr val="tx1"/>
              </a:solidFill>
            </a:endParaRPr>
          </a:p>
          <a:p>
            <a:pPr marL="0" marR="0" lvl="0" indent="0" algn="l" defTabSz="914400" rtl="0" eaLnBrk="1" fontAlgn="auto" latinLnBrk="0" hangingPunct="1">
              <a:lnSpc>
                <a:spcPct val="100000"/>
              </a:lnSpc>
              <a:spcBef>
                <a:spcPts val="1200"/>
              </a:spcBef>
              <a:spcAft>
                <a:spcPts val="0"/>
              </a:spcAft>
              <a:buClrTx/>
              <a:buSzTx/>
              <a:buFont typeface="+mj-lt"/>
              <a:buNone/>
              <a:tabLst/>
              <a:defRPr/>
            </a:pPr>
            <a:r>
              <a:rPr lang="fr" sz="2400" b="1" dirty="0">
                <a:solidFill>
                  <a:schemeClr val="tx1"/>
                </a:solidFill>
              </a:rPr>
              <a:t>Pour les enfants et les adolescents : </a:t>
            </a:r>
            <a:r>
              <a:rPr lang="fr" sz="2400" dirty="0">
                <a:solidFill>
                  <a:schemeClr val="tx1"/>
                </a:solidFill>
              </a:rPr>
              <a:t>La volonté de l’enfant doit être respectée même si la loi exige le consentement des parents.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kern="1200" dirty="0">
                <a:solidFill>
                  <a:schemeClr val="tx1"/>
                </a:solidFill>
                <a:latin typeface="+mn-lt"/>
                <a:ea typeface="+mn-ea"/>
                <a:cs typeface="+mn-cs"/>
              </a:rPr>
              <a:t>Conformément au principe des capacités évolutives (c’est-à-dire l’âge et la maturité cognitive), chez les adolescents, l’exigence du </a:t>
            </a:r>
            <a:r>
              <a:rPr lang="fr" sz="1200" b="1" kern="1200" dirty="0">
                <a:solidFill>
                  <a:schemeClr val="tx1"/>
                </a:solidFill>
                <a:latin typeface="+mn-lt"/>
                <a:ea typeface="+mn-ea"/>
                <a:cs typeface="+mn-cs"/>
              </a:rPr>
              <a:t>consentement des parents ou des tuteurs</a:t>
            </a:r>
            <a:r>
              <a:rPr lang="fr" sz="1200" kern="1200" dirty="0">
                <a:solidFill>
                  <a:schemeClr val="tx1"/>
                </a:solidFill>
                <a:latin typeface="+mn-lt"/>
                <a:ea typeface="+mn-ea"/>
                <a:cs typeface="+mn-cs"/>
              </a:rPr>
              <a:t> ne devrait pas constituer un obstacle aux soins ou aux services. En outre, si les adolescents ne veulent pas que leurs parents soient impliqués, il faut respecter cette volonté.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kern="1200" dirty="0">
                <a:solidFill>
                  <a:schemeClr val="tx1"/>
                </a:solidFill>
                <a:latin typeface="+mn-lt"/>
                <a:ea typeface="+mn-ea"/>
                <a:cs typeface="+mn-cs"/>
              </a:rPr>
              <a:t> Les informations visant à éclairer le consentement doivent être fournies d’une manière </a:t>
            </a:r>
            <a:r>
              <a:rPr lang="fr" sz="1200" b="1" kern="1200" dirty="0">
                <a:solidFill>
                  <a:schemeClr val="tx1"/>
                </a:solidFill>
                <a:latin typeface="+mn-lt"/>
                <a:ea typeface="+mn-ea"/>
                <a:cs typeface="+mn-cs"/>
              </a:rPr>
              <a:t>adaptée à l’âge de la patiente</a:t>
            </a:r>
            <a:r>
              <a:rPr lang="fr-FR" sz="1200" kern="1200" dirty="0">
                <a:solidFill>
                  <a:schemeClr val="tx1"/>
                </a:solidFill>
                <a:latin typeface="+mn-lt"/>
                <a:ea typeface="+mn-ea"/>
                <a:cs typeface="+mn-cs"/>
              </a:rPr>
              <a:t> e</a:t>
            </a:r>
            <a:r>
              <a:rPr lang="fr" sz="1200" kern="1200" dirty="0">
                <a:solidFill>
                  <a:schemeClr val="tx1"/>
                </a:solidFill>
                <a:latin typeface="+mn-lt"/>
                <a:ea typeface="+mn-ea"/>
                <a:cs typeface="+mn-cs"/>
              </a:rPr>
              <a:t>n tenant compte de la langue et de la méthode appropriée à l’âge (écrite, visuelle, orale). </a:t>
            </a:r>
          </a:p>
          <a:p>
            <a:pPr marL="800100" lvl="1" indent="-342900" algn="l" rtl="0">
              <a:spcBef>
                <a:spcPts val="1200"/>
              </a:spcBef>
              <a:buFont typeface="Wingdings" panose="05000000000000000000" pitchFamily="2" charset="2"/>
              <a:buChar char="ü"/>
            </a:pPr>
            <a:endParaRPr lang="en-US" sz="2400" dirty="0">
              <a:solidFill>
                <a:schemeClr val="tx1"/>
              </a:solidFill>
            </a:endParaRPr>
          </a:p>
          <a:p>
            <a:pPr marL="342900" lvl="0" indent="-342900" algn="l" rtl="0">
              <a:spcBef>
                <a:spcPts val="1200"/>
              </a:spcBef>
              <a:buFont typeface="Wingdings" panose="05000000000000000000" pitchFamily="2" charset="2"/>
              <a:buNone/>
            </a:pPr>
            <a:r>
              <a:rPr lang="fr" sz="2400" dirty="0">
                <a:solidFill>
                  <a:schemeClr val="tx1"/>
                </a:solidFill>
              </a:rPr>
              <a:t>Maximiser les efforts pour avoir </a:t>
            </a:r>
            <a:r>
              <a:rPr lang="fr" sz="2400" b="1" dirty="0">
                <a:solidFill>
                  <a:schemeClr val="tx1"/>
                </a:solidFill>
              </a:rPr>
              <a:t>un seul examen</a:t>
            </a:r>
            <a:r>
              <a:rPr lang="fr" sz="2400" dirty="0">
                <a:solidFill>
                  <a:schemeClr val="tx1"/>
                </a:solidFill>
              </a:rPr>
              <a:t>.</a:t>
            </a:r>
          </a:p>
          <a:p>
            <a:pPr marL="800100" lvl="1" indent="-342900" algn="l" rtl="0">
              <a:spcBef>
                <a:spcPts val="1200"/>
              </a:spcBef>
              <a:buFont typeface="Wingdings" panose="05000000000000000000" pitchFamily="2" charset="2"/>
              <a:buChar char="ü"/>
            </a:pPr>
            <a:endParaRPr lang="en-US" sz="2400" dirty="0">
              <a:solidFill>
                <a:schemeClr val="tx1"/>
              </a:solidFill>
            </a:endParaRPr>
          </a:p>
          <a:p>
            <a:pPr marL="800100" lvl="1" indent="-342900" algn="l" rtl="0">
              <a:spcBef>
                <a:spcPts val="1200"/>
              </a:spcBef>
              <a:buFont typeface="Wingdings" panose="05000000000000000000" pitchFamily="2" charset="2"/>
              <a:buChar char="ü"/>
            </a:pPr>
            <a:endParaRPr lang="en-US" sz="2400" dirty="0">
              <a:solidFill>
                <a:schemeClr val="tx1"/>
              </a:solidFill>
            </a:endParaRPr>
          </a:p>
          <a:p>
            <a:pPr marL="800100" lvl="1" indent="-342900" algn="l" rtl="0">
              <a:spcBef>
                <a:spcPts val="1200"/>
              </a:spcBef>
              <a:buFont typeface="Wingdings" panose="05000000000000000000" pitchFamily="2" charset="2"/>
              <a:buChar char="ü"/>
            </a:pPr>
            <a:endParaRPr lang="en-US" sz="2400" dirty="0">
              <a:solidFill>
                <a:schemeClr val="tx1"/>
              </a:solidFill>
            </a:endParaRPr>
          </a:p>
          <a:p>
            <a:pPr marL="0" indent="0" rtl="0">
              <a:buFont typeface="Arial" panose="020B0604020202020204" pitchFamily="34" charset="0"/>
              <a:buNone/>
            </a:pPr>
            <a:endParaRPr lang="en-US" sz="1200" b="0" dirty="0">
              <a:solidFill>
                <a:schemeClr val="tx1"/>
              </a:solidFill>
            </a:endParaRP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12</a:t>
            </a:fld>
            <a:endParaRPr lang="en-US" dirty="0"/>
          </a:p>
        </p:txBody>
      </p:sp>
    </p:spTree>
    <p:extLst>
      <p:ext uri="{BB962C8B-B14F-4D97-AF65-F5344CB8AC3E}">
        <p14:creationId xmlns:p14="http://schemas.microsoft.com/office/powerpoint/2010/main" val="221833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200000"/>
              </a:lnSpc>
              <a:spcBef>
                <a:spcPts val="0"/>
              </a:spcBef>
              <a:spcAft>
                <a:spcPts val="0"/>
              </a:spcAft>
              <a:buClrTx/>
              <a:buSzTx/>
              <a:buFontTx/>
              <a:buNone/>
              <a:tabLst/>
              <a:defRPr/>
            </a:pPr>
            <a:r>
              <a:rPr lang="fr" sz="1200" b="1" dirty="0">
                <a:solidFill>
                  <a:schemeClr val="tx1"/>
                </a:solidFill>
              </a:rPr>
              <a:t>Elle peut poser des questions</a:t>
            </a:r>
            <a:r>
              <a:rPr lang="fr" sz="1200" dirty="0">
                <a:solidFill>
                  <a:schemeClr val="tx1"/>
                </a:solidFill>
              </a:rPr>
              <a:t>, faire </a:t>
            </a:r>
            <a:r>
              <a:rPr lang="fr" sz="1200" b="1" dirty="0">
                <a:solidFill>
                  <a:schemeClr val="tx1"/>
                </a:solidFill>
              </a:rPr>
              <a:t>cesser</a:t>
            </a:r>
            <a:r>
              <a:rPr lang="fr" sz="1200" dirty="0">
                <a:solidFill>
                  <a:schemeClr val="tx1"/>
                </a:solidFill>
              </a:rPr>
              <a:t> l’examen à n’importe quel moment et </a:t>
            </a:r>
            <a:r>
              <a:rPr lang="fr" sz="1200" b="1" dirty="0">
                <a:solidFill>
                  <a:schemeClr val="tx1"/>
                </a:solidFill>
              </a:rPr>
              <a:t>refuser</a:t>
            </a:r>
            <a:r>
              <a:rPr lang="fr" sz="1200" dirty="0">
                <a:solidFill>
                  <a:schemeClr val="tx1"/>
                </a:solidFill>
              </a:rPr>
              <a:t> n’importe quelle partie de l’examen.</a:t>
            </a:r>
          </a:p>
          <a:p>
            <a:pPr rtl="0">
              <a:lnSpc>
                <a:spcPct val="200000"/>
              </a:lnSpc>
            </a:pPr>
            <a:r>
              <a:rPr lang="fr" sz="1200" dirty="0">
                <a:solidFill>
                  <a:schemeClr val="tx1"/>
                </a:solidFill>
              </a:rPr>
              <a:t>Faites attention à son </a:t>
            </a:r>
            <a:r>
              <a:rPr lang="fr" sz="1200" b="1" dirty="0">
                <a:solidFill>
                  <a:schemeClr val="tx1"/>
                </a:solidFill>
              </a:rPr>
              <a:t>apparence</a:t>
            </a:r>
            <a:r>
              <a:rPr lang="fr" sz="1200" dirty="0">
                <a:solidFill>
                  <a:schemeClr val="tx1"/>
                </a:solidFill>
              </a:rPr>
              <a:t> et à son </a:t>
            </a:r>
            <a:r>
              <a:rPr lang="fr" sz="1200" b="1" dirty="0">
                <a:solidFill>
                  <a:schemeClr val="tx1"/>
                </a:solidFill>
              </a:rPr>
              <a:t>état émotionnel</a:t>
            </a:r>
            <a:r>
              <a:rPr lang="fr" sz="1200" dirty="0">
                <a:solidFill>
                  <a:schemeClr val="tx1"/>
                </a:solidFill>
              </a:rPr>
              <a:t>.</a:t>
            </a:r>
          </a:p>
          <a:p>
            <a:pPr marL="0" marR="0" lvl="0" indent="0" algn="l" defTabSz="914400" rtl="0" eaLnBrk="1" fontAlgn="auto" latinLnBrk="0" hangingPunct="1">
              <a:lnSpc>
                <a:spcPct val="200000"/>
              </a:lnSpc>
              <a:spcBef>
                <a:spcPts val="0"/>
              </a:spcBef>
              <a:spcAft>
                <a:spcPts val="0"/>
              </a:spcAft>
              <a:buClrTx/>
              <a:buSzTx/>
              <a:buFontTx/>
              <a:buNone/>
              <a:tabLst/>
              <a:defRPr/>
            </a:pPr>
            <a:r>
              <a:rPr lang="fr" sz="1200" dirty="0">
                <a:solidFill>
                  <a:schemeClr val="tx1"/>
                </a:solidFill>
              </a:rPr>
              <a:t>Informez-la </a:t>
            </a:r>
            <a:r>
              <a:rPr lang="fr" sz="1200" b="1" dirty="0">
                <a:solidFill>
                  <a:schemeClr val="tx1"/>
                </a:solidFill>
              </a:rPr>
              <a:t>quand et où vous la toucherez.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1" dirty="0">
                <a:solidFill>
                  <a:schemeClr val="tx1"/>
                </a:solidFill>
              </a:rPr>
              <a:t>Pour les enfants et les adolescents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dirty="0">
                <a:solidFill>
                  <a:schemeClr val="tx1"/>
                </a:solidFill>
              </a:rPr>
              <a:t>Comme le veut la pratique habituelle, </a:t>
            </a:r>
            <a:r>
              <a:rPr lang="fr" sz="1200" b="1" dirty="0">
                <a:solidFill>
                  <a:schemeClr val="tx1"/>
                </a:solidFill>
              </a:rPr>
              <a:t>veillez à ce qu’un autre adulte soit présent </a:t>
            </a:r>
            <a:r>
              <a:rPr lang="fr" sz="1200" dirty="0">
                <a:solidFill>
                  <a:schemeClr val="tx1"/>
                </a:solidFill>
              </a:rPr>
              <a:t>pendant l’examen et expliquez sa présence.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dirty="0">
                <a:solidFill>
                  <a:schemeClr val="tx1"/>
                </a:solidFill>
              </a:rPr>
              <a:t>Utiliser des supports visuels et des termes </a:t>
            </a:r>
            <a:r>
              <a:rPr lang="fr" sz="1200" b="1" dirty="0">
                <a:solidFill>
                  <a:schemeClr val="tx1"/>
                </a:solidFill>
              </a:rPr>
              <a:t>adaptés à l’âge de la patiente</a:t>
            </a:r>
            <a:r>
              <a:rPr lang="fr" sz="1200" dirty="0">
                <a:solidFill>
                  <a:schemeClr val="tx1"/>
                </a:solidFill>
              </a:rPr>
              <a:t> pour expliquer le processus d’examen ;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13</a:t>
            </a:fld>
            <a:endParaRPr lang="en-US" dirty="0"/>
          </a:p>
        </p:txBody>
      </p:sp>
    </p:spTree>
    <p:extLst>
      <p:ext uri="{BB962C8B-B14F-4D97-AF65-F5344CB8AC3E}">
        <p14:creationId xmlns:p14="http://schemas.microsoft.com/office/powerpoint/2010/main" val="343910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fr" sz="1200" dirty="0">
                <a:solidFill>
                  <a:schemeClr val="tx1"/>
                </a:solidFill>
              </a:rPr>
              <a:t>Que la collecte de preuves médico-légales dépende du fait que la </a:t>
            </a:r>
            <a:r>
              <a:rPr lang="en-GB" sz="1200" dirty="0">
                <a:solidFill>
                  <a:schemeClr val="tx1"/>
                </a:solidFill>
              </a:rPr>
              <a:t>survivante</a:t>
            </a:r>
            <a:r>
              <a:rPr lang="fr" sz="1200" dirty="0">
                <a:solidFill>
                  <a:schemeClr val="tx1"/>
                </a:solidFill>
              </a:rPr>
              <a:t> souhaite ou non une réparation à la justice, qu’il existe ou non des dispositions légales prévoyant l’obligation de faire un rapport et que la </a:t>
            </a:r>
            <a:r>
              <a:rPr lang="en-GB" sz="1200" dirty="0">
                <a:solidFill>
                  <a:schemeClr val="tx1"/>
                </a:solidFill>
              </a:rPr>
              <a:t>survivante</a:t>
            </a:r>
            <a:r>
              <a:rPr lang="fr" sz="1200" dirty="0">
                <a:solidFill>
                  <a:schemeClr val="tx1"/>
                </a:solidFill>
              </a:rPr>
              <a:t> se présente </a:t>
            </a:r>
            <a:r>
              <a:rPr lang="fr" sz="1200" b="1" dirty="0">
                <a:solidFill>
                  <a:schemeClr val="tx1"/>
                </a:solidFill>
              </a:rPr>
              <a:t>dans les 7 jours</a:t>
            </a:r>
            <a:r>
              <a:rPr lang="fr" sz="1200" dirty="0">
                <a:solidFill>
                  <a:schemeClr val="tx1"/>
                </a:solidFill>
              </a:rPr>
              <a:t> suivant l’agression sexuelle.</a:t>
            </a:r>
            <a:r>
              <a:rPr lang="fr" sz="1200" dirty="0">
                <a:solidFill>
                  <a:schemeClr val="tx1"/>
                </a:solidFill>
                <a:latin typeface="Calibri" panose="020F0502020204030204" pitchFamily="34" charset="0"/>
                <a:ea typeface="SimSun" panose="02010600030101010101" pitchFamily="2" charset="-122"/>
                <a:cs typeface="Calibri" panose="020F0502020204030204" pitchFamily="34" charset="0"/>
              </a:rPr>
              <a:t> </a:t>
            </a:r>
            <a:r>
              <a:rPr lang="fr" sz="1200" dirty="0">
                <a:solidFill>
                  <a:schemeClr val="tx1"/>
                </a:solidFill>
              </a:rPr>
              <a:t>Si plus de sept jours se sont écoulés depuis l’agression, il est peu probable de trouver des preuves médico-légales. </a:t>
            </a:r>
            <a:r>
              <a:rPr lang="fr" b="1" dirty="0"/>
              <a:t>Encourager la femme à recevoir des soins et traitements médicaux même si elle refuse de se soumettre à un examen médico-légal. </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sz="1200" dirty="0">
              <a:solidFill>
                <a:schemeClr val="tx1"/>
              </a:solidFil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kern="1200" dirty="0">
                <a:solidFill>
                  <a:schemeClr val="tx1"/>
                </a:solidFill>
                <a:latin typeface="+mn-lt"/>
                <a:ea typeface="+mn-ea"/>
                <a:cs typeface="+mn-cs"/>
              </a:rPr>
              <a:t>Les preuves doivent être recueillies par un </a:t>
            </a:r>
            <a:r>
              <a:rPr lang="fr" sz="1200" b="1" kern="1200" dirty="0">
                <a:solidFill>
                  <a:schemeClr val="tx1"/>
                </a:solidFill>
                <a:latin typeface="+mn-lt"/>
                <a:ea typeface="+mn-ea"/>
                <a:cs typeface="+mn-cs"/>
              </a:rPr>
              <a:t>prestataire spécialement formé/désigné</a:t>
            </a:r>
            <a:r>
              <a:rPr lang="fr" sz="1200" kern="1200" dirty="0">
                <a:solidFill>
                  <a:schemeClr val="tx1"/>
                </a:solidFill>
                <a:latin typeface="+mn-lt"/>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kern="1200" dirty="0">
                <a:solidFill>
                  <a:schemeClr val="tx1"/>
                </a:solidFill>
                <a:latin typeface="+mn-lt"/>
                <a:ea typeface="+mn-ea"/>
                <a:cs typeface="+mn-cs"/>
              </a:rPr>
              <a:t>Même si des preuves ne sont pas recueillies, il convient d’effectuer un </a:t>
            </a:r>
            <a:r>
              <a:rPr lang="fr" sz="1200" b="1" kern="1200" dirty="0">
                <a:solidFill>
                  <a:schemeClr val="tx1"/>
                </a:solidFill>
                <a:latin typeface="+mn-lt"/>
                <a:ea typeface="+mn-ea"/>
                <a:cs typeface="+mn-cs"/>
              </a:rPr>
              <a:t>examen physique complet</a:t>
            </a:r>
            <a:r>
              <a:rPr lang="fr" sz="1200" kern="1200" dirty="0">
                <a:solidFill>
                  <a:schemeClr val="tx1"/>
                </a:solidFill>
                <a:latin typeface="+mn-lt"/>
                <a:ea typeface="+mn-ea"/>
                <a:cs typeface="+mn-cs"/>
              </a:rPr>
              <a:t> et</a:t>
            </a:r>
            <a:r>
              <a:rPr lang="fr" sz="1200" b="1" kern="1200" dirty="0">
                <a:solidFill>
                  <a:schemeClr val="tx1"/>
                </a:solidFill>
                <a:latin typeface="+mn-lt"/>
                <a:ea typeface="+mn-ea"/>
                <a:cs typeface="+mn-cs"/>
              </a:rPr>
              <a:t> de bien le </a:t>
            </a:r>
            <a:r>
              <a:rPr lang="fr" sz="1200" kern="1200" dirty="0">
                <a:solidFill>
                  <a:schemeClr val="tx1"/>
                </a:solidFill>
                <a:latin typeface="+mn-lt"/>
                <a:ea typeface="+mn-ea"/>
                <a:cs typeface="+mn-cs"/>
              </a:rPr>
              <a:t>consigner. Cela peut s’avérer utile si la femme décide plus tard d’engager des poursuites judiciaires.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kern="1200" dirty="0">
                <a:solidFill>
                  <a:schemeClr val="tx1"/>
                </a:solidFill>
                <a:latin typeface="+mn-lt"/>
                <a:ea typeface="+mn-ea"/>
                <a:cs typeface="+mn-cs"/>
              </a:rPr>
              <a:t>La collecte des preuves médico-légales devrait</a:t>
            </a:r>
            <a:r>
              <a:rPr lang="fr-FR" sz="1200" kern="1200" dirty="0">
                <a:solidFill>
                  <a:schemeClr val="tx1"/>
                </a:solidFill>
                <a:latin typeface="+mn-lt"/>
                <a:ea typeface="+mn-ea"/>
                <a:cs typeface="+mn-cs"/>
              </a:rPr>
              <a:t> r</a:t>
            </a:r>
            <a:r>
              <a:rPr lang="fr" sz="1200" kern="1200" dirty="0">
                <a:solidFill>
                  <a:schemeClr val="tx1"/>
                </a:solidFill>
                <a:latin typeface="+mn-lt"/>
                <a:ea typeface="+mn-ea"/>
                <a:cs typeface="+mn-cs"/>
              </a:rPr>
              <a:t>eposer sur le récit de l’agression ou de l’abus sexuel et sur des preuves qui peuvent être recueillies, stockées et analysées. Trop souvent, les preuves sont recueillies selon une liste standard alors qu’elles ne sont ni requises ni pertinentes, ce qui entraîne une détresse et un traumatisme inutiles. En outre, cela peut faire croire à un tribunal qu’il n’existait pas de preuves, alors qu’en fait, aucune preuve ne pouvait être prélevée dès lors que la personne s’est présentée </a:t>
            </a:r>
            <a:r>
              <a:rPr lang="fr" sz="1100" kern="1200" dirty="0">
                <a:solidFill>
                  <a:schemeClr val="tx1"/>
                </a:solidFill>
                <a:latin typeface="+mn-lt"/>
                <a:ea typeface="+mn-ea"/>
                <a:cs typeface="+mn-cs"/>
              </a:rPr>
              <a:t>7 jours après l’incident </a:t>
            </a:r>
            <a:r>
              <a:rPr lang="fr" sz="1200" kern="1200" dirty="0">
                <a:solidFill>
                  <a:schemeClr val="tx1"/>
                </a:solidFill>
                <a:latin typeface="+mn-lt"/>
                <a:ea typeface="+mn-ea"/>
                <a:cs typeface="+mn-cs"/>
              </a:rPr>
              <a:t>ou avait déjà pris un bain, etc. Trop souvent aussi, des preuves sont collectées alors qu’elles ne peuvent être ni stockées ni analysées. </a:t>
            </a:r>
            <a:endParaRPr lang="en-US" b="0"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14</a:t>
            </a:fld>
            <a:endParaRPr lang="en-US" dirty="0"/>
          </a:p>
        </p:txBody>
      </p:sp>
    </p:spTree>
    <p:extLst>
      <p:ext uri="{BB962C8B-B14F-4D97-AF65-F5344CB8AC3E}">
        <p14:creationId xmlns:p14="http://schemas.microsoft.com/office/powerpoint/2010/main" val="1894551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Il n’y a pas de place pour le « test de virginité ». </a:t>
            </a:r>
            <a:r>
              <a:rPr lang="fr-FR" dirty="0"/>
              <a:t>I</a:t>
            </a:r>
            <a:r>
              <a:rPr lang="fr" dirty="0"/>
              <a:t>l n’a pas de validité scientifique. Il aggrave la détresse et les préjudices des patientes et constitue une violation de leurs droits fondamentaux.</a:t>
            </a:r>
            <a:endParaRPr lang="en-US" dirty="0"/>
          </a:p>
        </p:txBody>
      </p:sp>
      <p:sp>
        <p:nvSpPr>
          <p:cNvPr id="4" name="Slide Number Placeholder 3"/>
          <p:cNvSpPr>
            <a:spLocks noGrp="1"/>
          </p:cNvSpPr>
          <p:nvPr>
            <p:ph type="sldNum" sz="quarter" idx="5"/>
          </p:nvPr>
        </p:nvSpPr>
        <p:spPr/>
        <p:txBody>
          <a:bodyPr rtlCol="0"/>
          <a:lstStyle/>
          <a:p>
            <a:pPr rtl="0"/>
            <a:fld id="{C0F29684-5E2A-4368-A290-AB26D7B49C25}" type="slidenum">
              <a:rPr lang="en-GB" smtClean="0"/>
              <a:pPr rtl="0"/>
              <a:t>15</a:t>
            </a:fld>
            <a:endParaRPr lang="en-GB" dirty="0"/>
          </a:p>
        </p:txBody>
      </p:sp>
    </p:spTree>
    <p:extLst>
      <p:ext uri="{BB962C8B-B14F-4D97-AF65-F5344CB8AC3E}">
        <p14:creationId xmlns:p14="http://schemas.microsoft.com/office/powerpoint/2010/main" val="178116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b="1"/>
              <a:t>Exercice 9.1 :</a:t>
            </a:r>
            <a:r>
              <a:rPr lang="fr"/>
              <a:t> Consultez le guide de l’animateur pour plus d’informations sur les instructions.</a:t>
            </a:r>
          </a:p>
        </p:txBody>
      </p:sp>
      <p:sp>
        <p:nvSpPr>
          <p:cNvPr id="4" name="Slide Number Placeholder 3"/>
          <p:cNvSpPr>
            <a:spLocks noGrp="1"/>
          </p:cNvSpPr>
          <p:nvPr>
            <p:ph type="sldNum" sz="quarter" idx="5"/>
          </p:nvPr>
        </p:nvSpPr>
        <p:spPr/>
        <p:txBody>
          <a:bodyPr rtlCol="0"/>
          <a:lstStyle/>
          <a:p>
            <a:pPr rtl="0"/>
            <a:fld id="{C0F29684-5E2A-4368-A290-AB26D7B49C25}" type="slidenum">
              <a:rPr lang="en-GB" smtClean="0"/>
              <a:pPr rtl="0"/>
              <a:t>16</a:t>
            </a:fld>
            <a:endParaRPr lang="en-GB"/>
          </a:p>
        </p:txBody>
      </p:sp>
    </p:spTree>
    <p:extLst>
      <p:ext uri="{BB962C8B-B14F-4D97-AF65-F5344CB8AC3E}">
        <p14:creationId xmlns:p14="http://schemas.microsoft.com/office/powerpoint/2010/main" val="3446601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Tx/>
              <a:buNone/>
            </a:pPr>
            <a:r>
              <a:rPr lang="fr" sz="1200" b="1" i="0" u="none" strike="noStrike" kern="1200" dirty="0">
                <a:solidFill>
                  <a:schemeClr val="tx1"/>
                </a:solidFill>
                <a:latin typeface="+mn-lt"/>
                <a:ea typeface="+mn-ea"/>
                <a:cs typeface="+mn-cs"/>
              </a:rPr>
              <a:t>Obtenez un consentement </a:t>
            </a:r>
            <a:r>
              <a:rPr lang="fr" sz="1200" b="1" dirty="0"/>
              <a:t>séparé pour chaque étape : l’interrogatoire, l’examen, la collecte de preuves médico-légales et la communication/le partage des éléments de preuve.</a:t>
            </a:r>
            <a:endParaRPr lang="en-US" sz="1200" b="0" i="0" u="none" strike="noStrike" kern="1200" baseline="0" dirty="0">
              <a:solidFill>
                <a:schemeClr val="tx1"/>
              </a:solidFill>
              <a:latin typeface="+mn-lt"/>
              <a:ea typeface="+mn-ea"/>
              <a:cs typeface="+mn-cs"/>
            </a:endParaRPr>
          </a:p>
          <a:p>
            <a:pPr marL="0" indent="0" rtl="0">
              <a:buFontTx/>
              <a:buNone/>
            </a:pPr>
            <a:endParaRPr lang="en-GB" sz="1200" dirty="0">
              <a:solidFill>
                <a:schemeClr val="tx1"/>
              </a:solidFill>
            </a:endParaRPr>
          </a:p>
          <a:p>
            <a:pPr marL="0" indent="0" rtl="0">
              <a:buFontTx/>
              <a:buNone/>
            </a:pPr>
            <a:r>
              <a:rPr lang="fr" sz="1200" b="1" dirty="0">
                <a:solidFill>
                  <a:schemeClr val="tx1"/>
                </a:solidFill>
              </a:rPr>
              <a:t>Collectez des preuves médico-légales </a:t>
            </a:r>
            <a:r>
              <a:rPr lang="fr" sz="1200" b="0" dirty="0">
                <a:solidFill>
                  <a:schemeClr val="tx1"/>
                </a:solidFill>
              </a:rPr>
              <a:t>uniquement si </a:t>
            </a:r>
            <a:r>
              <a:rPr lang="fr" sz="1200" dirty="0">
                <a:solidFill>
                  <a:schemeClr val="tx1"/>
                </a:solidFill>
              </a:rPr>
              <a:t>(1) un laboratoire de médecine légale est disponible ; (2) la femme décide de faire un rapport à la police </a:t>
            </a:r>
            <a:r>
              <a:rPr lang="fr" sz="1200" b="1" dirty="0">
                <a:solidFill>
                  <a:schemeClr val="tx1"/>
                </a:solidFill>
              </a:rPr>
              <a:t>ou</a:t>
            </a:r>
            <a:r>
              <a:rPr lang="fr" sz="1200" dirty="0">
                <a:solidFill>
                  <a:schemeClr val="tx1"/>
                </a:solidFill>
              </a:rPr>
              <a:t> le rapport est obligatoire ; (3)</a:t>
            </a:r>
            <a:r>
              <a:rPr lang="fr" sz="1200" b="1" dirty="0">
                <a:solidFill>
                  <a:schemeClr val="tx1"/>
                </a:solidFill>
              </a:rPr>
              <a:t> </a:t>
            </a:r>
            <a:r>
              <a:rPr lang="fr" sz="1200" dirty="0">
                <a:solidFill>
                  <a:schemeClr val="tx1"/>
                </a:solidFill>
              </a:rPr>
              <a:t>La femme se présente dans un délai de 7 jours suivant le viol ; et (4) un personnel de santé spécialisé est disponible.</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17</a:t>
            </a:fld>
            <a:endParaRPr lang="en-US" dirty="0"/>
          </a:p>
        </p:txBody>
      </p:sp>
    </p:spTree>
    <p:extLst>
      <p:ext uri="{BB962C8B-B14F-4D97-AF65-F5344CB8AC3E}">
        <p14:creationId xmlns:p14="http://schemas.microsoft.com/office/powerpoint/2010/main" val="311156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Un </a:t>
            </a:r>
            <a:r>
              <a:rPr lang="fr-FR" dirty="0"/>
              <a:t>module </a:t>
            </a:r>
            <a:r>
              <a:rPr lang="fr" dirty="0"/>
              <a:t>supplémentaire  – 9a – couvre l’examen médico-légal.</a:t>
            </a:r>
          </a:p>
        </p:txBody>
      </p:sp>
      <p:sp>
        <p:nvSpPr>
          <p:cNvPr id="4" name="Slide Number Placeholder 3"/>
          <p:cNvSpPr>
            <a:spLocks noGrp="1"/>
          </p:cNvSpPr>
          <p:nvPr>
            <p:ph type="sldNum" sz="quarter" idx="10"/>
          </p:nvPr>
        </p:nvSpPr>
        <p:spPr/>
        <p:txBody>
          <a:bodyPr rtlCol="0"/>
          <a:lstStyle/>
          <a:p>
            <a:pPr rtl="0"/>
            <a:fld id="{DB16662C-83C9-4EF9-B1F0-304704F36FE1}" type="slidenum">
              <a:rPr lang="es-ES" smtClean="0"/>
              <a:pPr rtl="0"/>
              <a:t>3</a:t>
            </a:fld>
            <a:endParaRPr lang="es-ES" dirty="0"/>
          </a:p>
        </p:txBody>
      </p:sp>
    </p:spTree>
    <p:extLst>
      <p:ext uri="{BB962C8B-B14F-4D97-AF65-F5344CB8AC3E}">
        <p14:creationId xmlns:p14="http://schemas.microsoft.com/office/powerpoint/2010/main" val="258350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indent="0" algn="l" defTabSz="457200" rtl="0" eaLnBrk="1" fontAlgn="auto" latinLnBrk="0" hangingPunct="1">
              <a:lnSpc>
                <a:spcPct val="100000"/>
              </a:lnSpc>
              <a:spcBef>
                <a:spcPts val="0"/>
              </a:spcBef>
              <a:spcAft>
                <a:spcPts val="0"/>
              </a:spcAft>
              <a:buClrTx/>
              <a:buSzTx/>
              <a:buFontTx/>
              <a:buNone/>
              <a:tabLst/>
              <a:defRPr/>
            </a:pPr>
            <a:r>
              <a:rPr lang="fr" b="0" dirty="0"/>
              <a:t>Passez brièvement </a:t>
            </a:r>
            <a:r>
              <a:rPr lang="fr" b="1" dirty="0"/>
              <a:t>en revue les étapes </a:t>
            </a:r>
            <a:r>
              <a:rPr lang="fr" b="0" dirty="0"/>
              <a:t>du protocole (Manuel clinique, page 65). Ces étapes seront explorées en profondeur dans ce </a:t>
            </a:r>
            <a:r>
              <a:rPr lang="fr-FR" b="0" dirty="0"/>
              <a:t>module</a:t>
            </a:r>
            <a:r>
              <a:rPr lang="fr" b="0" dirty="0"/>
              <a:t> et l</a:t>
            </a:r>
            <a:r>
              <a:rPr lang="fr-FR" b="0" dirty="0"/>
              <a:t>e</a:t>
            </a:r>
            <a:r>
              <a:rPr lang="fr" b="0" dirty="0"/>
              <a:t> suivant.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fr" b="0" dirty="0"/>
              <a:t>Notez qu’à chaque étape du protocole, les prestataires doivent toujours :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b="0" dirty="0"/>
              <a:t>Garantir</a:t>
            </a:r>
            <a:r>
              <a:rPr lang="fr" b="1" dirty="0"/>
              <a:t> la confidentialité</a:t>
            </a:r>
            <a:r>
              <a:rPr lang="fr" b="0" dirty="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b="0" dirty="0"/>
              <a:t>Fournir un appui de première ligne </a:t>
            </a:r>
            <a:r>
              <a:rPr lang="fr" b="1" dirty="0"/>
              <a:t>(« LIVES ») </a:t>
            </a:r>
            <a:r>
              <a:rPr lang="fr" b="0" dirty="0"/>
              <a:t>et apporter un </a:t>
            </a:r>
            <a:r>
              <a:rPr lang="fr" b="1" dirty="0"/>
              <a:t>soutien psychosocial</a:t>
            </a:r>
            <a:r>
              <a:rPr lang="fr-FR" b="0" dirty="0"/>
              <a:t> à</a:t>
            </a:r>
            <a:r>
              <a:rPr lang="fr" b="0" dirty="0"/>
              <a:t> la </a:t>
            </a:r>
            <a:r>
              <a:rPr lang="en-GB" b="0" dirty="0"/>
              <a:t>survivante</a:t>
            </a:r>
            <a:r>
              <a:rPr lang="fr" b="0" dirty="0"/>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b="1" dirty="0"/>
              <a:t>Écouter</a:t>
            </a:r>
            <a:r>
              <a:rPr lang="fr" b="0" dirty="0"/>
              <a:t>, </a:t>
            </a:r>
            <a:r>
              <a:rPr lang="fr" b="1" dirty="0"/>
              <a:t>respecter</a:t>
            </a:r>
            <a:r>
              <a:rPr lang="fr" b="0" dirty="0"/>
              <a:t> la femme et ses décisions et </a:t>
            </a:r>
            <a:r>
              <a:rPr lang="fr" b="1" dirty="0"/>
              <a:t>accompagner </a:t>
            </a:r>
            <a:r>
              <a:rPr lang="fr" b="0" dirty="0"/>
              <a:t>ses rapports avec les autres services. </a:t>
            </a:r>
          </a:p>
          <a:p>
            <a:pPr marL="0" marR="0" indent="0" algn="l" defTabSz="457200" rtl="0" eaLnBrk="1" fontAlgn="auto" latinLnBrk="0" hangingPunct="1">
              <a:lnSpc>
                <a:spcPct val="100000"/>
              </a:lnSpc>
              <a:spcBef>
                <a:spcPts val="0"/>
              </a:spcBef>
              <a:spcAft>
                <a:spcPts val="0"/>
              </a:spcAft>
              <a:buClrTx/>
              <a:buSzTx/>
              <a:buFontTx/>
              <a:buNone/>
              <a:tabLst/>
              <a:defRPr/>
            </a:pPr>
            <a:r>
              <a:rPr lang="fr" b="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fr" b="0" dirty="0"/>
              <a:t>Notez qu’après l’incident, l’efficacité de la </a:t>
            </a:r>
            <a:r>
              <a:rPr lang="fr" b="1" dirty="0"/>
              <a:t>PPE</a:t>
            </a:r>
            <a:r>
              <a:rPr lang="fr" b="0" dirty="0"/>
              <a:t> (pour la prévention du VIH) et de la </a:t>
            </a:r>
            <a:r>
              <a:rPr lang="fr" b="1" dirty="0"/>
              <a:t>contraception d’urgence </a:t>
            </a:r>
            <a:r>
              <a:rPr lang="fr" b="0" dirty="0"/>
              <a:t>(CE) </a:t>
            </a:r>
            <a:r>
              <a:rPr lang="fr" b="1" dirty="0"/>
              <a:t>est limitée dans le temps</a:t>
            </a:r>
            <a:r>
              <a:rPr lang="fr" b="0" dirty="0"/>
              <a:t>  – 72 heures pour la PEP et 5 jours pour la contraception d’urgence.</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4</a:t>
            </a:fld>
            <a:endParaRPr lang="en-US" dirty="0"/>
          </a:p>
        </p:txBody>
      </p:sp>
    </p:spTree>
    <p:extLst>
      <p:ext uri="{BB962C8B-B14F-4D97-AF65-F5344CB8AC3E}">
        <p14:creationId xmlns:p14="http://schemas.microsoft.com/office/powerpoint/2010/main" val="246758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5</a:t>
            </a:fld>
            <a:endParaRPr lang="en-US" dirty="0"/>
          </a:p>
        </p:txBody>
      </p:sp>
    </p:spTree>
    <p:extLst>
      <p:ext uri="{BB962C8B-B14F-4D97-AF65-F5344CB8AC3E}">
        <p14:creationId xmlns:p14="http://schemas.microsoft.com/office/powerpoint/2010/main" val="259559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6</a:t>
            </a:fld>
            <a:endParaRPr lang="en-US" dirty="0"/>
          </a:p>
        </p:txBody>
      </p:sp>
    </p:spTree>
    <p:extLst>
      <p:ext uri="{BB962C8B-B14F-4D97-AF65-F5344CB8AC3E}">
        <p14:creationId xmlns:p14="http://schemas.microsoft.com/office/powerpoint/2010/main" val="71288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Vous pouvez également consulter le Manuel clinique, pages 89-98 (Modèle de formulaire pour l’interrogatoire et l’examen).  </a:t>
            </a:r>
          </a:p>
          <a:p>
            <a:pPr rtl="0"/>
            <a:endParaRPr lang="en-US" dirty="0"/>
          </a:p>
          <a:p>
            <a:pPr rtl="0"/>
            <a:r>
              <a:rPr lang="fr" dirty="0"/>
              <a:t>Expliquez-lui que l’interrogatoire est un élément essentiel dans la prise en charge des agressions sexuelles. Les antécédents de la patiente permettent de déterminer :</a:t>
            </a:r>
          </a:p>
          <a:p>
            <a:pPr marL="171450" indent="-171450" rtl="0">
              <a:buFont typeface="Arial" panose="020B0604020202020204" pitchFamily="34" charset="0"/>
              <a:buChar char="•"/>
            </a:pPr>
            <a:r>
              <a:rPr lang="fr" b="1" dirty="0"/>
              <a:t>ce qu’il faut chercher </a:t>
            </a:r>
            <a:r>
              <a:rPr lang="fr" dirty="0"/>
              <a:t>pendant l’examen médical</a:t>
            </a:r>
          </a:p>
          <a:p>
            <a:pPr marL="171450" indent="-171450" rtl="0">
              <a:buFont typeface="Arial" panose="020B0604020202020204" pitchFamily="34" charset="0"/>
              <a:buChar char="•"/>
            </a:pPr>
            <a:r>
              <a:rPr lang="fr" b="1" dirty="0"/>
              <a:t>les traitements </a:t>
            </a:r>
            <a:r>
              <a:rPr lang="fr" dirty="0"/>
              <a:t>à prescrire</a:t>
            </a:r>
          </a:p>
          <a:p>
            <a:pPr marL="171450" indent="-171450" rtl="0">
              <a:buFont typeface="Arial" panose="020B0604020202020204" pitchFamily="34" charset="0"/>
              <a:buChar char="•"/>
            </a:pPr>
            <a:r>
              <a:rPr lang="fr" b="1" dirty="0"/>
              <a:t>ce qu’il faut consigner </a:t>
            </a:r>
            <a:r>
              <a:rPr lang="fr" dirty="0"/>
              <a:t>dans le dossier médical. </a:t>
            </a:r>
          </a:p>
          <a:p>
            <a:pPr rtl="0"/>
            <a:r>
              <a:rPr lang="fr" dirty="0"/>
              <a:t>Souvent, les données de l’interrogatoire et de l’examen sont les seuls éléments de preuve de l’agression disponibles, si la </a:t>
            </a:r>
            <a:r>
              <a:rPr lang="en-GB" dirty="0"/>
              <a:t>survivante</a:t>
            </a:r>
            <a:r>
              <a:rPr lang="fr" dirty="0"/>
              <a:t> décide de recourir à la justice. </a:t>
            </a:r>
          </a:p>
          <a:p>
            <a:pPr rtl="0"/>
            <a:endParaRPr lang="en-US" dirty="0"/>
          </a:p>
        </p:txBody>
      </p:sp>
      <p:sp>
        <p:nvSpPr>
          <p:cNvPr id="4" name="Slide Number Placeholder 3"/>
          <p:cNvSpPr>
            <a:spLocks noGrp="1"/>
          </p:cNvSpPr>
          <p:nvPr>
            <p:ph type="sldNum" sz="quarter" idx="10"/>
          </p:nvPr>
        </p:nvSpPr>
        <p:spPr/>
        <p:txBody>
          <a:bodyPr rtlCol="0"/>
          <a:lstStyle/>
          <a:p>
            <a:pPr rtl="0"/>
            <a:fld id="{C0F29684-5E2A-4368-A290-AB26D7B49C25}" type="slidenum">
              <a:rPr lang="en-GB" smtClean="0"/>
              <a:pPr rtl="0"/>
              <a:t>7</a:t>
            </a:fld>
            <a:endParaRPr lang="en-GB" dirty="0"/>
          </a:p>
        </p:txBody>
      </p:sp>
    </p:spTree>
    <p:extLst>
      <p:ext uri="{BB962C8B-B14F-4D97-AF65-F5344CB8AC3E}">
        <p14:creationId xmlns:p14="http://schemas.microsoft.com/office/powerpoint/2010/main" val="1680554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fr" b="1" i="0" dirty="0"/>
              <a:t>Formulaire </a:t>
            </a:r>
            <a:r>
              <a:rPr lang="fr" i="0" dirty="0"/>
              <a:t>à utiliser : </a:t>
            </a:r>
            <a:r>
              <a:rPr lang="fr" i="1" dirty="0"/>
              <a:t>Modèle de formulaire pour l’interrogatoire et l’examen</a:t>
            </a:r>
            <a:r>
              <a:rPr lang="fr" dirty="0"/>
              <a:t> (Manuel clinique, pages 89 et 98)</a:t>
            </a:r>
            <a:endParaRPr lang="en-US" sz="1200" b="0" i="0" u="none" strike="noStrike" kern="1200" baseline="0" dirty="0">
              <a:solidFill>
                <a:schemeClr val="tx1"/>
              </a:solidFill>
              <a:latin typeface="+mn-lt"/>
              <a:ea typeface="+mn-ea"/>
              <a:cs typeface="+mn-cs"/>
            </a:endParaRPr>
          </a:p>
          <a:p>
            <a:pPr marL="171450" indent="-171450" algn="l" rtl="0">
              <a:spcBef>
                <a:spcPts val="0"/>
              </a:spcBef>
              <a:buFont typeface="Arial" panose="020B0604020202020204" pitchFamily="34" charset="0"/>
              <a:buChar char="•"/>
            </a:pPr>
            <a:endParaRPr lang="en-US" sz="1200" dirty="0">
              <a:solidFill>
                <a:schemeClr val="tx1"/>
              </a:solidFill>
            </a:endParaRPr>
          </a:p>
          <a:p>
            <a:pPr marL="171450" indent="-171450" rtl="0">
              <a:buFont typeface="Arial" panose="020B0604020202020204" pitchFamily="34" charset="0"/>
              <a:buChar char="•"/>
            </a:pPr>
            <a:r>
              <a:rPr lang="fr" b="1" dirty="0"/>
              <a:t>Passez en revue tous les documents </a:t>
            </a:r>
            <a:r>
              <a:rPr lang="fr" dirty="0"/>
              <a:t>pour réduire au minimum le risque de devoir répéter les faits car cela peut être traumatisant. </a:t>
            </a:r>
          </a:p>
          <a:p>
            <a:pPr marL="171450" indent="-171450" rtl="0">
              <a:buFont typeface="Arial" panose="020B0604020202020204" pitchFamily="34" charset="0"/>
              <a:buChar char="•"/>
            </a:pPr>
            <a:r>
              <a:rPr lang="fr" dirty="0"/>
              <a:t>Expliquez-lui qu’apprendre ce qui est arrivé vous aidera à lui prodiguer les meilleurs soins, mais </a:t>
            </a:r>
            <a:r>
              <a:rPr lang="fr" b="1" dirty="0"/>
              <a:t>qu’elle n’a pas à dire</a:t>
            </a:r>
            <a:r>
              <a:rPr lang="fr" dirty="0"/>
              <a:t> quoi que ce soit dont elle ne veut pas parler. Elle peut omettre ou éviter de donner des détails douloureux, effrayants ou horribles. Ne la forcez pas à livrer de tels détails.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b="1" dirty="0"/>
              <a:t>Questionnez-la avec douceur.</a:t>
            </a:r>
            <a:r>
              <a:rPr lang="fr" dirty="0"/>
              <a:t> Posez des questions ouvertes sans répétition. Évitez les questions qui pourraient suggérer des reproches, par exemple « Que faisiez-vous là-bas toute seule ? » ou « Pourquoi avez-vous…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dirty="0"/>
              <a:t>Assurez-lui que ce qu’elle dit restera </a:t>
            </a:r>
            <a:r>
              <a:rPr lang="fr" b="1" dirty="0"/>
              <a:t>confidentiel</a:t>
            </a:r>
            <a:r>
              <a:rPr lang="fr" dirty="0"/>
              <a:t> et que vous ne le communiquerez qu’à ceux qui ont besoin de le savoir pour lui prodiguer des soins, à moins qu’elle ne souhaite que la police examine son cas ou que la loi ne vous oblige à faire un rapport.</a:t>
            </a:r>
            <a:r>
              <a:rPr lang="fr" sz="1200" dirty="0">
                <a:solidFill>
                  <a:schemeClr val="tx1"/>
                </a:solidFill>
              </a:rPr>
              <a:t> Toute obligation de notifier des révélations de violence, notamment pour les enfants et les adolescents, doit être mentionnée au début, et les limites de la confidentialité doivent être également précisées.</a:t>
            </a:r>
          </a:p>
          <a:p>
            <a:pPr marL="171450" indent="-171450" rtl="0">
              <a:buFont typeface="Arial" panose="020B0604020202020204" pitchFamily="34" charset="0"/>
              <a:buChar char="•"/>
            </a:pPr>
            <a:r>
              <a:rPr lang="fr" b="1" dirty="0"/>
              <a:t>Laissez-la raconter son histoire </a:t>
            </a:r>
            <a:r>
              <a:rPr lang="fr" dirty="0"/>
              <a:t>comme elle veut et à son rythme. Ne l’interrompez pas. S’il est essentiel qu’elle précise des détails, demandez-le-lui après qu’elle a fini.</a:t>
            </a:r>
          </a:p>
          <a:p>
            <a:pPr marL="171450" indent="-171450" rtl="0">
              <a:buFont typeface="Arial" panose="020B0604020202020204" pitchFamily="34" charset="0"/>
              <a:buChar char="•"/>
            </a:pPr>
            <a:r>
              <a:rPr lang="fr" dirty="0"/>
              <a:t>Les interprètes devraient être formés de manière appropriée.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 sz="1200" b="1" dirty="0">
                <a:solidFill>
                  <a:schemeClr val="tx1"/>
                </a:solidFill>
              </a:rPr>
              <a:t>Pour les enfants et les adolescents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dirty="0">
                <a:solidFill>
                  <a:schemeClr val="tx1"/>
                </a:solidFill>
              </a:rPr>
              <a:t>L’enfant et la personne qui s’occupe de lui devraient </a:t>
            </a:r>
            <a:r>
              <a:rPr lang="fr" sz="1200" b="1" dirty="0">
                <a:solidFill>
                  <a:schemeClr val="tx1"/>
                </a:solidFill>
              </a:rPr>
              <a:t>être interrogés séparément</a:t>
            </a:r>
            <a:r>
              <a:rPr lang="fr" sz="1200" dirty="0">
                <a:solidFill>
                  <a:schemeClr val="tx1"/>
                </a:solidFill>
              </a:rPr>
              <a:t> pour des raisons de sécurité et de confidentialité. Notez toute divergence sans faire d’interprétation. Demandez la présence d’une autre personne adulte pour la soutenir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dirty="0">
                <a:solidFill>
                  <a:schemeClr val="tx1"/>
                </a:solidFill>
              </a:rPr>
              <a:t>Les enfants doivent être autorisés à </a:t>
            </a:r>
            <a:r>
              <a:rPr lang="fr" sz="1200" b="1" dirty="0">
                <a:solidFill>
                  <a:schemeClr val="tx1"/>
                </a:solidFill>
              </a:rPr>
              <a:t>répondre de la manière qu’ils souhaitent </a:t>
            </a:r>
            <a:r>
              <a:rPr lang="fr" sz="1200" dirty="0">
                <a:solidFill>
                  <a:schemeClr val="tx1"/>
                </a:solidFill>
              </a:rPr>
              <a:t>par écrit, verbalement, par des dessins, etc.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dirty="0">
                <a:solidFill>
                  <a:schemeClr val="tx1"/>
                </a:solidFill>
              </a:rPr>
              <a:t>Effectuez une </a:t>
            </a:r>
            <a:r>
              <a:rPr lang="fr" sz="1200" b="1" dirty="0">
                <a:solidFill>
                  <a:schemeClr val="tx1"/>
                </a:solidFill>
              </a:rPr>
              <a:t>évaluation globale </a:t>
            </a:r>
            <a:r>
              <a:rPr lang="fr" sz="1200" dirty="0">
                <a:solidFill>
                  <a:schemeClr val="tx1"/>
                </a:solidFill>
              </a:rPr>
              <a:t>de l’état physique et émotionnel de la patiente.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dirty="0">
                <a:solidFill>
                  <a:schemeClr val="tx1"/>
                </a:solidFill>
              </a:rPr>
              <a:t>Établir </a:t>
            </a:r>
            <a:r>
              <a:rPr lang="fr" sz="1200" b="1" dirty="0">
                <a:solidFill>
                  <a:schemeClr val="tx1"/>
                </a:solidFill>
              </a:rPr>
              <a:t>une confiance et une relation de sympathie </a:t>
            </a:r>
            <a:r>
              <a:rPr lang="fr" sz="1200" dirty="0">
                <a:solidFill>
                  <a:schemeClr val="tx1"/>
                </a:solidFill>
              </a:rPr>
              <a:t>en posant des questions sur des sujets neutres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1" dirty="0">
                <a:solidFill>
                  <a:schemeClr val="tx1"/>
                </a:solidFill>
              </a:rPr>
              <a:t>N’insistez pas </a:t>
            </a:r>
            <a:r>
              <a:rPr lang="fr" sz="1200" dirty="0">
                <a:solidFill>
                  <a:schemeClr val="tx1"/>
                </a:solidFill>
              </a:rPr>
              <a:t>pour que les enfants divulguent ou répondent à une question, car cela pourrait causer un traumatisme ou compromettre leur sécurité.</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dirty="0">
                <a:solidFill>
                  <a:schemeClr val="tx1"/>
                </a:solidFill>
              </a:rPr>
              <a:t>Utilisez un langage et une terminologie </a:t>
            </a:r>
            <a:r>
              <a:rPr lang="fr" sz="1200" b="1" dirty="0">
                <a:solidFill>
                  <a:schemeClr val="tx1"/>
                </a:solidFill>
              </a:rPr>
              <a:t>adaptés à son âge</a:t>
            </a:r>
            <a:r>
              <a:rPr lang="fr" sz="1200" dirty="0">
                <a:solidFill>
                  <a:schemeClr val="tx1"/>
                </a:solidFill>
              </a:rPr>
              <a:t> et </a:t>
            </a:r>
            <a:r>
              <a:rPr lang="fr" sz="1200" b="1" dirty="0">
                <a:solidFill>
                  <a:schemeClr val="tx1"/>
                </a:solidFill>
              </a:rPr>
              <a:t>non stigmatisants</a:t>
            </a:r>
            <a:r>
              <a:rPr lang="fr" sz="1200" dirty="0">
                <a:solidFill>
                  <a:schemeClr val="tx1"/>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8</a:t>
            </a:fld>
            <a:endParaRPr lang="en-US" dirty="0"/>
          </a:p>
        </p:txBody>
      </p:sp>
    </p:spTree>
    <p:extLst>
      <p:ext uri="{BB962C8B-B14F-4D97-AF65-F5344CB8AC3E}">
        <p14:creationId xmlns:p14="http://schemas.microsoft.com/office/powerpoint/2010/main" val="106345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L’évaluation de l’état mental est une partie importante de l’interrogatoire permettant de faire un suivi de tout problème de santé mentale. En outre, le fait de consigner des informations sur un état mental confus peut aider à expliquer aux tribunaux, entre autres, toute divergence dans le récit ou l’impact sur la santé mentale de la </a:t>
            </a:r>
            <a:r>
              <a:rPr lang="en-GB" dirty="0"/>
              <a:t>survivante</a:t>
            </a:r>
            <a:r>
              <a:rPr lang="fr" dirty="0"/>
              <a:t>, même s’il n’existe aucune preuve physique. </a:t>
            </a:r>
          </a:p>
          <a:p>
            <a:pPr rtl="0"/>
            <a:endParaRPr lang="en-US" dirty="0"/>
          </a:p>
          <a:p>
            <a:pPr rtl="0"/>
            <a:r>
              <a:rPr lang="fr" b="1" dirty="0"/>
              <a:t>Important : </a:t>
            </a:r>
            <a:r>
              <a:rPr lang="fr" dirty="0"/>
              <a:t>Il n’existe pas d’état mental particulier qui indique ou est typique d’un abus sexuel. </a:t>
            </a:r>
          </a:p>
        </p:txBody>
      </p:sp>
      <p:sp>
        <p:nvSpPr>
          <p:cNvPr id="4" name="Slide Number Placeholder 3"/>
          <p:cNvSpPr>
            <a:spLocks noGrp="1"/>
          </p:cNvSpPr>
          <p:nvPr>
            <p:ph type="sldNum" sz="quarter" idx="10"/>
          </p:nvPr>
        </p:nvSpPr>
        <p:spPr/>
        <p:txBody>
          <a:bodyPr rtlCol="0"/>
          <a:lstStyle/>
          <a:p>
            <a:pPr rtl="0"/>
            <a:fld id="{C0F29684-5E2A-4368-A290-AB26D7B49C25}" type="slidenum">
              <a:rPr lang="en-GB" smtClean="0"/>
              <a:pPr rtl="0"/>
              <a:t>9</a:t>
            </a:fld>
            <a:endParaRPr lang="en-GB" dirty="0"/>
          </a:p>
        </p:txBody>
      </p:sp>
    </p:spTree>
    <p:extLst>
      <p:ext uri="{BB962C8B-B14F-4D97-AF65-F5344CB8AC3E}">
        <p14:creationId xmlns:p14="http://schemas.microsoft.com/office/powerpoint/2010/main" val="110590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rtl="0"/>
            <a:r>
              <a:rPr lang="fr" dirty="0"/>
              <a:t>Il est important de protéger également la vie privée dans les relations avec les médias. </a:t>
            </a:r>
          </a:p>
          <a:p>
            <a:pPr rtl="0"/>
            <a:endParaRPr lang="en-US" dirty="0"/>
          </a:p>
          <a:p>
            <a:pPr rtl="0"/>
            <a:r>
              <a:rPr lang="fr" b="1" dirty="0"/>
              <a:t>Pour les enfants et les adolescents :</a:t>
            </a:r>
          </a:p>
          <a:p>
            <a:pPr marL="171450" indent="-171450" rtl="0">
              <a:buFont typeface="Arial" panose="020B0604020202020204" pitchFamily="34" charset="0"/>
              <a:buChar char="•"/>
            </a:pPr>
            <a:r>
              <a:rPr lang="fr" dirty="0"/>
              <a:t>Évaluation des implications que le fait d’établir un rapport peut avoir sur sa sécurité : Dans certaines situations, faire un rapport sur des abus sexuels sur des enfants peut causer plus de préjudices que de bien. Il faut en tenir compte.  </a:t>
            </a:r>
          </a:p>
          <a:p>
            <a:pPr marL="171450" indent="-171450" rtl="0">
              <a:buFont typeface="Arial" panose="020B0604020202020204" pitchFamily="34" charset="0"/>
              <a:buChar char="•"/>
            </a:pPr>
            <a:r>
              <a:rPr lang="fr" dirty="0"/>
              <a:t>Le respect des exigences liées au fait d’établir un rapport sur les faits ne doit pas prévaloir sur la nécessité de fournir des soins médicaux immédiats et un soutien de première ligne. </a:t>
            </a:r>
          </a:p>
          <a:p>
            <a:pPr marL="171450" indent="-171450" rtl="0">
              <a:buFont typeface="Arial" panose="020B0604020202020204" pitchFamily="34" charset="0"/>
              <a:buChar char="•"/>
            </a:pPr>
            <a:r>
              <a:rPr lang="fr" dirty="0"/>
              <a:t>Dites à l’enfant ou à l’adolescent (et à la personne qui s’en occupe, le cas échéant) ce qui pourrait se passer si un rapport fait, d’un point de vue pratique et juridique. </a:t>
            </a:r>
          </a:p>
          <a:p>
            <a:pPr marL="171450" indent="-171450" rtl="0">
              <a:buFont typeface="Arial" panose="020B0604020202020204" pitchFamily="34" charset="0"/>
              <a:buChar char="•"/>
            </a:pPr>
            <a:r>
              <a:rPr lang="fr" dirty="0"/>
              <a:t>Le rapport doit être consigné, mais faites preuve d’une prudence extrême si l’auteur des faits est une personne qui s’occupe de l’enfant et qui peut avoir accès aux dossiers. </a:t>
            </a:r>
          </a:p>
          <a:p>
            <a:pPr marL="171450" indent="-171450" rtl="0">
              <a:buFont typeface="Arial" panose="020B0604020202020204" pitchFamily="34" charset="0"/>
              <a:buChar char="•"/>
            </a:pPr>
            <a:r>
              <a:rPr lang="fr" dirty="0"/>
              <a:t>Les administrateurs de la santé devraient connaître les dispositions légales en matière de rapport sur les abus sexuels d’enfants avérés ou présumés. Lorsqu’il n’existe pas de système juridique ou de système de protection de l’enfance, la pertinence de l’obligation de faire un rapport peut être limitée. Faire un rapport peut même créer un risque si l’auteur des faits fait partie du système officiel. </a:t>
            </a:r>
          </a:p>
          <a:p>
            <a:pPr marL="171450" indent="-171450" rtl="0">
              <a:buFont typeface="Arial" panose="020B0604020202020204" pitchFamily="34" charset="0"/>
              <a:buChar char="•"/>
            </a:pPr>
            <a:r>
              <a:rPr lang="fr" dirty="0"/>
              <a:t>Faire un rapport n’est pas toujours dans l’intérêt supérieur d’un enfant ou d’un adolescent. Par exemple, le fait de signaler des rapports sexuels clairement consensuels entre deux adolescents d’âge similaire n’est pas conforme au principe de développement des capacités et peut ne pas être conseillé, sauf si la sécurité est menacée. De même, informer les parents ou les personnes qui s’occupent des adolescents, lorsqu’ils ont expressément déclaré qu’ils ne veulent pas que leurs parents ou les personnes qui s’occupent d’eux soient impliqués, peut également ne pas être conseillé, en fonction de leur âge et de leur maturité. Exception faite des cas où la sécurité de la </a:t>
            </a:r>
            <a:r>
              <a:rPr lang="en-GB" dirty="0"/>
              <a:t>survivante</a:t>
            </a:r>
            <a:r>
              <a:rPr lang="fr" dirty="0"/>
              <a:t> est menacée. </a:t>
            </a: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10</a:t>
            </a:fld>
            <a:endParaRPr lang="en-US" dirty="0"/>
          </a:p>
        </p:txBody>
      </p:sp>
    </p:spTree>
    <p:extLst>
      <p:ext uri="{BB962C8B-B14F-4D97-AF65-F5344CB8AC3E}">
        <p14:creationId xmlns:p14="http://schemas.microsoft.com/office/powerpoint/2010/main" val="3860322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38630" y="4149945"/>
            <a:ext cx="4105671" cy="1059729"/>
          </a:xfrm>
        </p:spPr>
        <p:txBody>
          <a:bodyPr rtlCol="0">
            <a:normAutofit/>
          </a:bodyPr>
          <a:lstStyle>
            <a:lvl1pPr marL="0" indent="0" algn="ctr">
              <a:buNone/>
              <a:defRPr sz="32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dirty="0"/>
          </a:p>
        </p:txBody>
      </p:sp>
      <p:pic>
        <p:nvPicPr>
          <p:cNvPr id="7" name="Picture 6">
            <a:extLst>
              <a:ext uri="{FF2B5EF4-FFF2-40B4-BE49-F238E27FC236}">
                <a16:creationId xmlns:a16="http://schemas.microsoft.com/office/drawing/2014/main" id="{A2FF3E1E-E5DE-4795-BC63-F5E2649D4066}"/>
              </a:ext>
            </a:extLst>
          </p:cNvPr>
          <p:cNvPicPr>
            <a:picLocks noChangeAspect="1"/>
          </p:cNvPicPr>
          <p:nvPr userDrawn="1"/>
        </p:nvPicPr>
        <p:blipFill>
          <a:blip r:embed="rId2"/>
          <a:stretch>
            <a:fillRect/>
          </a:stretch>
        </p:blipFill>
        <p:spPr>
          <a:xfrm>
            <a:off x="39189" y="41870"/>
            <a:ext cx="4266182" cy="5917473"/>
          </a:xfrm>
          <a:prstGeom prst="rect">
            <a:avLst/>
          </a:prstGeom>
        </p:spPr>
      </p:pic>
    </p:spTree>
    <p:extLst>
      <p:ext uri="{BB962C8B-B14F-4D97-AF65-F5344CB8AC3E}">
        <p14:creationId xmlns:p14="http://schemas.microsoft.com/office/powerpoint/2010/main" val="30225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43054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7430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fr"/>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00530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9" name="Footer Placeholder 4">
            <a:extLst>
              <a:ext uri="{FF2B5EF4-FFF2-40B4-BE49-F238E27FC236}">
                <a16:creationId xmlns:a16="http://schemas.microsoft.com/office/drawing/2014/main" id="{1FAF2E13-7E8A-EE5D-9B85-937C4CAA9A88}"/>
              </a:ext>
            </a:extLst>
          </p:cNvPr>
          <p:cNvSpPr txBox="1">
            <a:spLocks/>
          </p:cNvSpPr>
          <p:nvPr userDrawn="1"/>
        </p:nvSpPr>
        <p:spPr>
          <a:xfrm>
            <a:off x="1222513" y="6201605"/>
            <a:ext cx="7292836" cy="656396"/>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Module 9. Soins cliniques pour les survivantes d’agressions sexuelles/de viol </a:t>
            </a:r>
            <a:r>
              <a:rPr lang="en-GB" dirty="0">
                <a:solidFill>
                  <a:srgbClr val="F57D22"/>
                </a:solidFill>
              </a:rPr>
              <a:t>p</a:t>
            </a:r>
            <a:r>
              <a:rPr lang="fr" dirty="0" err="1">
                <a:solidFill>
                  <a:srgbClr val="F57D22"/>
                </a:solidFill>
              </a:rPr>
              <a:t>remière</a:t>
            </a:r>
            <a:r>
              <a:rPr lang="fr" dirty="0">
                <a:solidFill>
                  <a:srgbClr val="F57D22"/>
                </a:solidFill>
              </a:rPr>
              <a:t> partie : </a:t>
            </a:r>
            <a:br>
              <a:rPr lang="fr" dirty="0">
                <a:solidFill>
                  <a:srgbClr val="F57D22"/>
                </a:solidFill>
              </a:rPr>
            </a:br>
            <a:r>
              <a:rPr lang="fr" dirty="0">
                <a:solidFill>
                  <a:srgbClr val="F57D22"/>
                </a:solidFill>
              </a:rPr>
              <a:t>relevé des antécédents et examen de la survivante</a:t>
            </a:r>
          </a:p>
          <a:p>
            <a:endParaRPr lang="fr" dirty="0">
              <a:solidFill>
                <a:srgbClr val="F57D22"/>
              </a:solidFill>
              <a:ea typeface="+mj-ea"/>
              <a:cs typeface="+mj-cs"/>
            </a:endParaRPr>
          </a:p>
        </p:txBody>
      </p:sp>
    </p:spTree>
    <p:extLst>
      <p:ext uri="{BB962C8B-B14F-4D97-AF65-F5344CB8AC3E}">
        <p14:creationId xmlns:p14="http://schemas.microsoft.com/office/powerpoint/2010/main" val="267468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7421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fr"/>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rtlCol="0">
            <a:normAutofit/>
          </a:bodyPr>
          <a:lstStyle>
            <a:lvl1pPr marL="0" indent="0" algn="ctr">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sp>
        <p:nvSpPr>
          <p:cNvPr id="6" name="Slide Number Placeholder 5"/>
          <p:cNvSpPr>
            <a:spLocks noGrp="1"/>
          </p:cNvSpPr>
          <p:nvPr>
            <p:ph type="sldNum" sz="quarter" idx="12"/>
          </p:nvPr>
        </p:nvSpPr>
        <p:spPr>
          <a:xfrm>
            <a:off x="8135007" y="6356351"/>
            <a:ext cx="380342" cy="365125"/>
          </a:xfrm>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0926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fr"/>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29842" y="2505075"/>
            <a:ext cx="3868340"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29150" y="2505075"/>
            <a:ext cx="3887391"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9" name="Slide Number Placeholder 8"/>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21593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24010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8" name="Content Placeholder 7">
            <a:extLst>
              <a:ext uri="{FF2B5EF4-FFF2-40B4-BE49-F238E27FC236}">
                <a16:creationId xmlns:a16="http://schemas.microsoft.com/office/drawing/2014/main" id="{5B49BB81-0B10-E748-A5ED-5CADE043B0AD}"/>
              </a:ext>
            </a:extLst>
          </p:cNvPr>
          <p:cNvSpPr>
            <a:spLocks noGrp="1"/>
          </p:cNvSpPr>
          <p:nvPr>
            <p:ph sz="quarter" idx="13"/>
          </p:nvPr>
        </p:nvSpPr>
        <p:spPr>
          <a:xfrm>
            <a:off x="628650" y="1933575"/>
            <a:ext cx="7886700" cy="39830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de-DE"/>
          </a:p>
        </p:txBody>
      </p:sp>
    </p:spTree>
    <p:extLst>
      <p:ext uri="{BB962C8B-B14F-4D97-AF65-F5344CB8AC3E}">
        <p14:creationId xmlns:p14="http://schemas.microsoft.com/office/powerpoint/2010/main" val="227219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1718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9720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fr"/>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4"/>
          </p:nvPr>
        </p:nvSpPr>
        <p:spPr>
          <a:xfrm>
            <a:off x="8020382" y="6356351"/>
            <a:ext cx="494967" cy="365125"/>
          </a:xfrm>
          <a:prstGeom prst="rect">
            <a:avLst/>
          </a:prstGeom>
        </p:spPr>
        <p:txBody>
          <a:bodyPr vert="horz" lIns="91440" tIns="45720" rIns="91440" bIns="45720" rtlCol="0" anchor="ctr"/>
          <a:lstStyle>
            <a:lvl1pPr algn="r">
              <a:defRPr sz="1200">
                <a:solidFill>
                  <a:srgbClr val="0366B3"/>
                </a:solidFill>
              </a:defRPr>
            </a:lvl1pPr>
          </a:lstStyle>
          <a:p>
            <a:pPr rtl="0"/>
            <a:fld id="{2D8ED6E9-3817-564D-8B05-0796ED399B7D}" type="slidenum">
              <a:rPr lang="de-DE" smtClean="0"/>
              <a:pPr rtl="0"/>
              <a:t>‹#›</a:t>
            </a:fld>
            <a:endParaRPr lang="de-DE" dirty="0"/>
          </a:p>
        </p:txBody>
      </p:sp>
    </p:spTree>
    <p:extLst>
      <p:ext uri="{BB962C8B-B14F-4D97-AF65-F5344CB8AC3E}">
        <p14:creationId xmlns:p14="http://schemas.microsoft.com/office/powerpoint/2010/main" val="307809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5" r:id="rId5"/>
    <p:sldLayoutId id="2147483666" r:id="rId6"/>
    <p:sldLayoutId id="2147483673" r:id="rId7"/>
    <p:sldLayoutId id="2147483667" r:id="rId8"/>
    <p:sldLayoutId id="2147483668" r:id="rId9"/>
    <p:sldLayoutId id="2147483669" r:id="rId10"/>
    <p:sldLayoutId id="2147483670" r:id="rId11"/>
    <p:sldLayoutId id="2147483671" r:id="rId12"/>
  </p:sldLayoutIdLst>
  <p:hf hdr="0" dt="0"/>
  <p:txStyles>
    <p:title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9.png"/><Relationship Id="rId4" Type="http://schemas.openxmlformats.org/officeDocument/2006/relationships/tags" Target="../tags/tag35.xml"/><Relationship Id="rId9" Type="http://schemas.openxmlformats.org/officeDocument/2006/relationships/hyperlink" Target="https://apps.who.int/iris/handle/10665/44190" TargetMode="Externa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0.jp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1.tif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2.xml.rels><?xml version="1.0" encoding="UTF-8" standalone="yes"?>
<Relationships xmlns="http://schemas.openxmlformats.org/package/2006/relationships"><Relationship Id="rId2" Type="http://schemas.openxmlformats.org/officeDocument/2006/relationships/hyperlink" Target="https://eur02.safelinks.protection.outlook.com/?url=https%3A%2F%2Fcreativecommons.org%2Flicenses%2Fby-nc-sa%2F3.0%2Figo%2Fdeed.fr&amp;data=05%7C02%7Cb.mitchell%40greenink.co.uk%7Ce39dfe085c464a99c37008dd0fa64ebf%7C48e68fa5ddb544e19a94778fdbba7219%7C0%7C0%7C638683929193421287%7CUnknown%7CTWFpbGZsb3d8eyJFbXB0eU1hcGkiOnRydWUsIlYiOiIwLjAuMDAwMCIsIlAiOiJXaW4zMiIsIkFOIjoiTWFpbCIsIldUIjoyfQ%3D%3D%7C0%7C%7C%7C&amp;sdata=%2Bt6yRPYwaaZqPLrblMb1y4%2BLdaX6nyNOv7ExJsB466U%3D&amp;reserved=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8.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10BE-18FE-794F-B47C-8BD56BF5690F}"/>
              </a:ext>
            </a:extLst>
          </p:cNvPr>
          <p:cNvSpPr>
            <a:spLocks noGrp="1"/>
          </p:cNvSpPr>
          <p:nvPr>
            <p:ph type="ctrTitle" idx="4294967295"/>
            <p:custDataLst>
              <p:tags r:id="rId1"/>
            </p:custDataLst>
          </p:nvPr>
        </p:nvSpPr>
        <p:spPr>
          <a:xfrm>
            <a:off x="4779383" y="257950"/>
            <a:ext cx="4105671" cy="880002"/>
          </a:xfrm>
        </p:spPr>
        <p:txBody>
          <a:bodyPr rtlCol="0">
            <a:normAutofit/>
          </a:bodyPr>
          <a:lstStyle/>
          <a:p>
            <a:pPr rtl="0"/>
            <a:r>
              <a:rPr lang="fr-FR" sz="5400" dirty="0"/>
              <a:t>Module</a:t>
            </a:r>
            <a:r>
              <a:rPr lang="fr" sz="5400" dirty="0"/>
              <a:t> 9</a:t>
            </a:r>
          </a:p>
        </p:txBody>
      </p:sp>
      <p:sp>
        <p:nvSpPr>
          <p:cNvPr id="3" name="Subtitle 2">
            <a:extLst>
              <a:ext uri="{FF2B5EF4-FFF2-40B4-BE49-F238E27FC236}">
                <a16:creationId xmlns:a16="http://schemas.microsoft.com/office/drawing/2014/main" id="{AECF61CD-4E7D-BB4A-B22D-B1AE43B98506}"/>
              </a:ext>
            </a:extLst>
          </p:cNvPr>
          <p:cNvSpPr>
            <a:spLocks noGrp="1"/>
          </p:cNvSpPr>
          <p:nvPr>
            <p:ph type="subTitle" idx="1"/>
            <p:custDataLst>
              <p:tags r:id="rId2"/>
            </p:custDataLst>
          </p:nvPr>
        </p:nvSpPr>
        <p:spPr>
          <a:xfrm>
            <a:off x="4660130" y="994125"/>
            <a:ext cx="4462670" cy="2520377"/>
          </a:xfrm>
        </p:spPr>
        <p:txBody>
          <a:bodyPr rtlCol="0">
            <a:noAutofit/>
          </a:bodyPr>
          <a:lstStyle/>
          <a:p>
            <a:pPr>
              <a:lnSpc>
                <a:spcPts val="3200"/>
              </a:lnSpc>
            </a:pPr>
            <a:r>
              <a:rPr lang="fr" sz="3000" dirty="0"/>
              <a:t>Soins cliniques pour </a:t>
            </a:r>
            <a:br>
              <a:rPr lang="fr" sz="3000" dirty="0"/>
            </a:br>
            <a:r>
              <a:rPr lang="fr" sz="3000" dirty="0"/>
              <a:t>les survivantes de violence sexuelle/de viols</a:t>
            </a:r>
          </a:p>
          <a:p>
            <a:pPr>
              <a:lnSpc>
                <a:spcPts val="3200"/>
              </a:lnSpc>
            </a:pPr>
            <a:r>
              <a:rPr lang="en-GB" sz="3000" dirty="0"/>
              <a:t>p</a:t>
            </a:r>
            <a:r>
              <a:rPr lang="fr" sz="3000" dirty="0" err="1"/>
              <a:t>remière</a:t>
            </a:r>
            <a:r>
              <a:rPr lang="fr" sz="3000" dirty="0"/>
              <a:t> partie : relevé des antécédents et examen de la survivante</a:t>
            </a:r>
          </a:p>
        </p:txBody>
      </p:sp>
      <p:pic>
        <p:nvPicPr>
          <p:cNvPr id="8" name="Picture 7">
            <a:extLst>
              <a:ext uri="{FF2B5EF4-FFF2-40B4-BE49-F238E27FC236}">
                <a16:creationId xmlns:a16="http://schemas.microsoft.com/office/drawing/2014/main" id="{5A3F5AF9-366A-45B5-8A67-E96C85A1F8EF}"/>
              </a:ext>
            </a:extLst>
          </p:cNvPr>
          <p:cNvPicPr>
            <a:picLocks noChangeAspect="1"/>
          </p:cNvPicPr>
          <p:nvPr>
            <p:custDataLst>
              <p:tags r:id="rId3"/>
            </p:custDataLst>
          </p:nvPr>
        </p:nvPicPr>
        <p:blipFill>
          <a:blip r:embed="rId7"/>
          <a:stretch>
            <a:fillRect/>
          </a:stretch>
        </p:blipFill>
        <p:spPr>
          <a:xfrm rot="21221857">
            <a:off x="5171997" y="3726651"/>
            <a:ext cx="1606496" cy="2146673"/>
          </a:xfrm>
          <a:prstGeom prst="rect">
            <a:avLst/>
          </a:prstGeom>
        </p:spPr>
      </p:pic>
      <p:pic>
        <p:nvPicPr>
          <p:cNvPr id="9" name="Picture 8">
            <a:extLst>
              <a:ext uri="{FF2B5EF4-FFF2-40B4-BE49-F238E27FC236}">
                <a16:creationId xmlns:a16="http://schemas.microsoft.com/office/drawing/2014/main" id="{0C38E438-4F8B-461E-AEC3-F3BC82167E99}"/>
              </a:ext>
            </a:extLst>
          </p:cNvPr>
          <p:cNvPicPr>
            <a:picLocks noChangeAspect="1"/>
          </p:cNvPicPr>
          <p:nvPr>
            <p:custDataLst>
              <p:tags r:id="rId4"/>
            </p:custDataLst>
          </p:nvPr>
        </p:nvPicPr>
        <p:blipFill>
          <a:blip r:embed="rId8"/>
          <a:stretch>
            <a:fillRect/>
          </a:stretch>
        </p:blipFill>
        <p:spPr>
          <a:xfrm rot="897185">
            <a:off x="6894254" y="3711413"/>
            <a:ext cx="1615903" cy="2177151"/>
          </a:xfrm>
          <a:prstGeom prst="rect">
            <a:avLst/>
          </a:prstGeom>
        </p:spPr>
      </p:pic>
      <p:grpSp>
        <p:nvGrpSpPr>
          <p:cNvPr id="6" name="Group 5">
            <a:extLst>
              <a:ext uri="{FF2B5EF4-FFF2-40B4-BE49-F238E27FC236}">
                <a16:creationId xmlns:a16="http://schemas.microsoft.com/office/drawing/2014/main" id="{BFFED407-9D2C-5CCC-05E8-8DA8EDEB8BD1}"/>
              </a:ext>
            </a:extLst>
          </p:cNvPr>
          <p:cNvGrpSpPr/>
          <p:nvPr/>
        </p:nvGrpSpPr>
        <p:grpSpPr>
          <a:xfrm>
            <a:off x="258946" y="104554"/>
            <a:ext cx="3925127" cy="2766237"/>
            <a:chOff x="258946" y="104554"/>
            <a:chExt cx="3925127" cy="2766237"/>
          </a:xfrm>
        </p:grpSpPr>
        <p:sp>
          <p:nvSpPr>
            <p:cNvPr id="7" name="Rectangle 2">
              <a:extLst>
                <a:ext uri="{FF2B5EF4-FFF2-40B4-BE49-F238E27FC236}">
                  <a16:creationId xmlns:a16="http://schemas.microsoft.com/office/drawing/2014/main" id="{2997AF3A-2012-E462-92FF-6B9A4F96CDDF}"/>
                </a:ext>
              </a:extLst>
            </p:cNvPr>
            <p:cNvSpPr/>
            <p:nvPr/>
          </p:nvSpPr>
          <p:spPr>
            <a:xfrm>
              <a:off x="258946" y="104554"/>
              <a:ext cx="3823856" cy="2766237"/>
            </a:xfrm>
            <a:custGeom>
              <a:avLst/>
              <a:gdLst>
                <a:gd name="connsiteX0" fmla="*/ 0 w 5168839"/>
                <a:gd name="connsiteY0" fmla="*/ 0 h 2793617"/>
                <a:gd name="connsiteX1" fmla="*/ 5168839 w 5168839"/>
                <a:gd name="connsiteY1" fmla="*/ 0 h 2793617"/>
                <a:gd name="connsiteX2" fmla="*/ 5168839 w 5168839"/>
                <a:gd name="connsiteY2" fmla="*/ 2793617 h 2793617"/>
                <a:gd name="connsiteX3" fmla="*/ 0 w 5168839"/>
                <a:gd name="connsiteY3" fmla="*/ 2793617 h 2793617"/>
                <a:gd name="connsiteX4" fmla="*/ 0 w 5168839"/>
                <a:gd name="connsiteY4" fmla="*/ 0 h 2793617"/>
                <a:gd name="connsiteX0" fmla="*/ 0 w 5168839"/>
                <a:gd name="connsiteY0" fmla="*/ 0 h 2793617"/>
                <a:gd name="connsiteX1" fmla="*/ 5168839 w 5168839"/>
                <a:gd name="connsiteY1" fmla="*/ 0 h 2793617"/>
                <a:gd name="connsiteX2" fmla="*/ 4780421 w 5168839"/>
                <a:gd name="connsiteY2" fmla="*/ 2210990 h 2793617"/>
                <a:gd name="connsiteX3" fmla="*/ 0 w 5168839"/>
                <a:gd name="connsiteY3" fmla="*/ 2793617 h 2793617"/>
                <a:gd name="connsiteX4" fmla="*/ 0 w 5168839"/>
                <a:gd name="connsiteY4" fmla="*/ 0 h 279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839" h="2793617">
                  <a:moveTo>
                    <a:pt x="0" y="0"/>
                  </a:moveTo>
                  <a:lnTo>
                    <a:pt x="5168839" y="0"/>
                  </a:lnTo>
                  <a:lnTo>
                    <a:pt x="4780421" y="2210990"/>
                  </a:lnTo>
                  <a:lnTo>
                    <a:pt x="0" y="2793617"/>
                  </a:lnTo>
                  <a:lnTo>
                    <a:pt x="0" y="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8573CB2-41AD-72B1-8A8E-F415F006E9E9}"/>
                </a:ext>
              </a:extLst>
            </p:cNvPr>
            <p:cNvSpPr txBox="1"/>
            <p:nvPr/>
          </p:nvSpPr>
          <p:spPr>
            <a:xfrm>
              <a:off x="360218" y="398964"/>
              <a:ext cx="3823855" cy="2308324"/>
            </a:xfrm>
            <a:prstGeom prst="rect">
              <a:avLst/>
            </a:prstGeom>
            <a:noFill/>
          </p:spPr>
          <p:txBody>
            <a:bodyPr wrap="square">
              <a:spAutoFit/>
            </a:bodyPr>
            <a:lstStyle/>
            <a:p>
              <a:r>
                <a:rPr lang="fr-FR" sz="2400" b="1" dirty="0">
                  <a:solidFill>
                    <a:schemeClr val="tx1">
                      <a:lumMod val="50000"/>
                      <a:lumOff val="50000"/>
                    </a:schemeClr>
                  </a:solidFill>
                </a:rPr>
                <a:t>Prise en charge des femmes survivantes de violence : Programme de formation </a:t>
              </a:r>
              <a:br>
                <a:rPr lang="fr-FR" sz="2400" b="1" dirty="0">
                  <a:solidFill>
                    <a:schemeClr val="tx1">
                      <a:lumMod val="50000"/>
                      <a:lumOff val="50000"/>
                    </a:schemeClr>
                  </a:solidFill>
                </a:rPr>
              </a:br>
              <a:r>
                <a:rPr lang="fr-FR" sz="2400" b="1" dirty="0">
                  <a:solidFill>
                    <a:schemeClr val="tx1">
                      <a:lumMod val="50000"/>
                      <a:lumOff val="50000"/>
                    </a:schemeClr>
                  </a:solidFill>
                </a:rPr>
                <a:t>de l’OMS à l’intention </a:t>
              </a:r>
              <a:br>
                <a:rPr lang="fr-FR" sz="2400" b="1" dirty="0">
                  <a:solidFill>
                    <a:schemeClr val="tx1">
                      <a:lumMod val="50000"/>
                      <a:lumOff val="50000"/>
                    </a:schemeClr>
                  </a:solidFill>
                </a:rPr>
              </a:br>
              <a:r>
                <a:rPr lang="fr-FR" sz="2400" b="1" dirty="0">
                  <a:solidFill>
                    <a:schemeClr val="tx1">
                      <a:lumMod val="50000"/>
                      <a:lumOff val="50000"/>
                    </a:schemeClr>
                  </a:solidFill>
                </a:rPr>
                <a:t>des prestataires de soins </a:t>
              </a:r>
              <a:br>
                <a:rPr lang="fr-FR" sz="2400" b="1" dirty="0">
                  <a:solidFill>
                    <a:schemeClr val="tx1">
                      <a:lumMod val="50000"/>
                      <a:lumOff val="50000"/>
                    </a:schemeClr>
                  </a:solidFill>
                </a:rPr>
              </a:br>
              <a:r>
                <a:rPr lang="fr-FR" sz="2400" b="1" dirty="0">
                  <a:solidFill>
                    <a:schemeClr val="tx1">
                      <a:lumMod val="50000"/>
                      <a:lumOff val="50000"/>
                    </a:schemeClr>
                  </a:solidFill>
                </a:rPr>
                <a:t>de santé</a:t>
              </a:r>
            </a:p>
          </p:txBody>
        </p:sp>
      </p:grpSp>
      <p:pic>
        <p:nvPicPr>
          <p:cNvPr id="4" name="Picture 2" descr="WHO-FR-C-H_th">
            <a:extLst>
              <a:ext uri="{FF2B5EF4-FFF2-40B4-BE49-F238E27FC236}">
                <a16:creationId xmlns:a16="http://schemas.microsoft.com/office/drawing/2014/main" id="{D55D15A5-AE8B-262B-9350-07E20F0D1D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8528" y="6082391"/>
            <a:ext cx="2127183" cy="60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48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1"/>
            </p:custDataLst>
          </p:nvPr>
        </p:nvSpPr>
        <p:spPr/>
        <p:txBody>
          <a:bodyPr rtlCol="0"/>
          <a:lstStyle/>
          <a:p>
            <a:pPr rtl="0"/>
            <a:fld id="{FA49274C-F624-4622-A71F-92AA30B6C6C1}" type="slidenum">
              <a:rPr lang="en-GB" smtClean="0"/>
              <a:pPr rtl="0"/>
              <a:t>10</a:t>
            </a:fld>
            <a:endParaRPr lang="en-GB" dirty="0"/>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2327373488"/>
              </p:ext>
            </p:extLst>
          </p:nvPr>
        </p:nvGraphicFramePr>
        <p:xfrm>
          <a:off x="320444" y="998888"/>
          <a:ext cx="8582706" cy="2356936"/>
        </p:xfrm>
        <a:graphic>
          <a:graphicData uri="http://schemas.openxmlformats.org/drawingml/2006/table">
            <a:tbl>
              <a:tblPr firstRow="1" bandRow="1">
                <a:tableStyleId>{7DF18680-E054-41AD-8BC1-D1AEF772440D}</a:tableStyleId>
              </a:tblPr>
              <a:tblGrid>
                <a:gridCol w="4049299">
                  <a:extLst>
                    <a:ext uri="{9D8B030D-6E8A-4147-A177-3AD203B41FA5}">
                      <a16:colId xmlns:a16="http://schemas.microsoft.com/office/drawing/2014/main" val="20000"/>
                    </a:ext>
                  </a:extLst>
                </a:gridCol>
                <a:gridCol w="4533407">
                  <a:extLst>
                    <a:ext uri="{9D8B030D-6E8A-4147-A177-3AD203B41FA5}">
                      <a16:colId xmlns:a16="http://schemas.microsoft.com/office/drawing/2014/main" val="20001"/>
                    </a:ext>
                  </a:extLst>
                </a:gridCol>
              </a:tblGrid>
              <a:tr h="375736">
                <a:tc>
                  <a:txBody>
                    <a:bodyPr/>
                    <a:lstStyle/>
                    <a:p>
                      <a:pPr rtl="0"/>
                      <a:r>
                        <a:rPr lang="fr" sz="1800" dirty="0"/>
                        <a:t>Si…</a:t>
                      </a:r>
                    </a:p>
                  </a:txBody>
                  <a:tcPr anchor="ctr"/>
                </a:tc>
                <a:tc>
                  <a:txBody>
                    <a:bodyPr/>
                    <a:lstStyle/>
                    <a:p>
                      <a:pPr rtl="0"/>
                      <a:r>
                        <a:rPr lang="fr" sz="1800" dirty="0"/>
                        <a:t>Alors dites-lui...</a:t>
                      </a:r>
                    </a:p>
                  </a:txBody>
                  <a:tcPr anchor="ctr"/>
                </a:tc>
                <a:extLst>
                  <a:ext uri="{0D108BD9-81ED-4DB2-BD59-A6C34878D82A}">
                    <a16:rowId xmlns:a16="http://schemas.microsoft.com/office/drawing/2014/main" val="10000"/>
                  </a:ext>
                </a:extLst>
              </a:tr>
              <a:tr h="544285">
                <a:tc>
                  <a:txBody>
                    <a:bodyPr/>
                    <a:lstStyle/>
                    <a:p>
                      <a:pPr rtl="0"/>
                      <a:r>
                        <a:rPr lang="fr" sz="1600" dirty="0"/>
                        <a:t>... d’après la loi, vous êtes tenu</a:t>
                      </a:r>
                      <a:r>
                        <a:rPr lang="en-GB" sz="1600" kern="1200" dirty="0">
                          <a:solidFill>
                            <a:schemeClr val="dk1"/>
                          </a:solidFill>
                          <a:effectLst/>
                          <a:latin typeface="+mn-lt"/>
                          <a:ea typeface="+mn-ea"/>
                          <a:cs typeface="+mn-cs"/>
                        </a:rPr>
                        <a:t>·e</a:t>
                      </a:r>
                      <a:r>
                        <a:rPr lang="fr" sz="1600" dirty="0"/>
                        <a:t> de faire un rapport à la police.</a:t>
                      </a:r>
                    </a:p>
                  </a:txBody>
                  <a:tcPr/>
                </a:tc>
                <a:tc>
                  <a:txBody>
                    <a:bodyPr/>
                    <a:lstStyle/>
                    <a:p>
                      <a:pPr rtl="0"/>
                      <a:r>
                        <a:rPr lang="fr" sz="1600" dirty="0"/>
                        <a:t>... </a:t>
                      </a:r>
                      <a:r>
                        <a:rPr lang="fr" sz="1600" dirty="0">
                          <a:solidFill>
                            <a:schemeClr val="tx1"/>
                          </a:solidFill>
                        </a:rPr>
                        <a:t>ce que vous </a:t>
                      </a:r>
                      <a:r>
                        <a:rPr lang="fr" sz="1600" dirty="0"/>
                        <a:t>ferez, ce que vous devez dire et à qui.</a:t>
                      </a:r>
                      <a:endParaRPr lang="en-US" sz="1600" dirty="0"/>
                    </a:p>
                  </a:txBody>
                  <a:tcPr/>
                </a:tc>
                <a:extLst>
                  <a:ext uri="{0D108BD9-81ED-4DB2-BD59-A6C34878D82A}">
                    <a16:rowId xmlns:a16="http://schemas.microsoft.com/office/drawing/2014/main" val="10001"/>
                  </a:ext>
                </a:extLst>
              </a:tr>
              <a:tr h="773458">
                <a:tc>
                  <a:txBody>
                    <a:bodyPr/>
                    <a:lstStyle/>
                    <a:p>
                      <a:pPr rtl="0"/>
                      <a:r>
                        <a:rPr lang="fr" sz="1600" dirty="0"/>
                        <a:t>... elle veut faire un rapport à la police</a:t>
                      </a:r>
                      <a:endParaRPr lang="en-US" sz="1600" dirty="0"/>
                    </a:p>
                  </a:txBody>
                  <a:tcPr/>
                </a:tc>
                <a:tc>
                  <a:txBody>
                    <a:bodyPr/>
                    <a:lstStyle/>
                    <a:p>
                      <a:pPr marL="0" indent="0" rtl="0">
                        <a:buFont typeface="Arial"/>
                        <a:buNone/>
                      </a:pPr>
                      <a:r>
                        <a:rPr lang="fr" sz="1600" dirty="0"/>
                        <a:t>... </a:t>
                      </a:r>
                      <a:r>
                        <a:rPr lang="fr" sz="1600" dirty="0">
                          <a:solidFill>
                            <a:schemeClr val="tx1"/>
                          </a:solidFill>
                        </a:rPr>
                        <a:t>que </a:t>
                      </a:r>
                      <a:r>
                        <a:rPr lang="fr" sz="1600" dirty="0"/>
                        <a:t>des preuves médicolégales doivent être collectées.</a:t>
                      </a:r>
                    </a:p>
                    <a:p>
                      <a:pPr marL="0" indent="0" rtl="0">
                        <a:buFont typeface="Arial"/>
                        <a:buNone/>
                      </a:pPr>
                      <a:r>
                        <a:rPr lang="fr" sz="1600" dirty="0"/>
                        <a:t>... ce que veut </a:t>
                      </a:r>
                      <a:r>
                        <a:rPr lang="fr" sz="1600" dirty="0">
                          <a:solidFill>
                            <a:schemeClr val="tx1"/>
                          </a:solidFill>
                        </a:rPr>
                        <a:t>dire réunir des </a:t>
                      </a:r>
                      <a:r>
                        <a:rPr lang="fr" sz="1600" dirty="0"/>
                        <a:t>preuves.</a:t>
                      </a:r>
                      <a:endParaRPr lang="en-US" sz="1600" dirty="0"/>
                    </a:p>
                  </a:txBody>
                  <a:tcPr/>
                </a:tc>
                <a:extLst>
                  <a:ext uri="{0D108BD9-81ED-4DB2-BD59-A6C34878D82A}">
                    <a16:rowId xmlns:a16="http://schemas.microsoft.com/office/drawing/2014/main" val="10002"/>
                  </a:ext>
                </a:extLst>
              </a:tr>
              <a:tr h="518816">
                <a:tc>
                  <a:txBody>
                    <a:bodyPr/>
                    <a:lstStyle/>
                    <a:p>
                      <a:pPr rtl="0"/>
                      <a:r>
                        <a:rPr lang="fr" sz="1600" dirty="0"/>
                        <a:t>... elle n’a pas encore décidé de faire de signalement à la police</a:t>
                      </a:r>
                      <a:endParaRPr lang="en-US" sz="1600" dirty="0"/>
                    </a:p>
                  </a:txBody>
                  <a:tcPr/>
                </a:tc>
                <a:tc>
                  <a:txBody>
                    <a:bodyPr/>
                    <a:lstStyle/>
                    <a:p>
                      <a:pPr rtl="0"/>
                      <a:r>
                        <a:rPr lang="fr" sz="1600" dirty="0"/>
                        <a:t>... </a:t>
                      </a:r>
                      <a:r>
                        <a:rPr lang="fr" sz="1600" dirty="0">
                          <a:solidFill>
                            <a:schemeClr val="tx1"/>
                          </a:solidFill>
                        </a:rPr>
                        <a:t>que des preuves </a:t>
                      </a:r>
                      <a:r>
                        <a:rPr lang="fr" sz="1600" dirty="0"/>
                        <a:t>peuvent être collectées et conservées.</a:t>
                      </a:r>
                    </a:p>
                  </a:txBody>
                  <a:tcPr/>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454774B9-3462-4059-9FC6-91BB52C5FC5C}"/>
              </a:ext>
            </a:extLst>
          </p:cNvPr>
          <p:cNvSpPr txBox="1">
            <a:spLocks/>
          </p:cNvSpPr>
          <p:nvPr>
            <p:custDataLst>
              <p:tags r:id="rId3"/>
            </p:custDataLst>
          </p:nvPr>
        </p:nvSpPr>
        <p:spPr>
          <a:xfrm>
            <a:off x="320444" y="3597076"/>
            <a:ext cx="8582706" cy="19245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r>
              <a:rPr lang="fr" sz="2000" b="1" dirty="0">
                <a:latin typeface="+mn-lt"/>
              </a:rPr>
              <a:t>Pour les enfants et les adolescent</a:t>
            </a:r>
            <a:r>
              <a:rPr lang="en-GB" sz="2000" b="1" dirty="0">
                <a:effectLst/>
                <a:latin typeface="+mn-lt"/>
                <a:ea typeface="Times New Roman" panose="02020603050405020304" pitchFamily="18" charset="0"/>
                <a:cs typeface="Times New Roman" panose="02020603050405020304" pitchFamily="18" charset="0"/>
              </a:rPr>
              <a:t>·</a:t>
            </a:r>
            <a:r>
              <a:rPr lang="en-GB" sz="2000" b="1" dirty="0">
                <a:effectLst/>
                <a:latin typeface="+mn-lt"/>
              </a:rPr>
              <a:t>e</a:t>
            </a:r>
            <a:r>
              <a:rPr lang="en-GB" sz="2000" b="1" dirty="0">
                <a:effectLst/>
                <a:latin typeface="+mn-lt"/>
                <a:ea typeface="Times New Roman" panose="02020603050405020304" pitchFamily="18" charset="0"/>
                <a:cs typeface="Times New Roman" panose="02020603050405020304" pitchFamily="18" charset="0"/>
              </a:rPr>
              <a:t>·</a:t>
            </a:r>
            <a:r>
              <a:rPr lang="fr" sz="2000" b="1" dirty="0">
                <a:latin typeface="+mn-lt"/>
              </a:rPr>
              <a:t>s </a:t>
            </a:r>
          </a:p>
          <a:p>
            <a:pPr marL="457200" indent="-457200" algn="l" rtl="0">
              <a:buFont typeface="Arial" panose="020B0604020202020204" pitchFamily="34" charset="0"/>
              <a:buChar char="•"/>
            </a:pPr>
            <a:r>
              <a:rPr lang="fr" sz="2000" dirty="0">
                <a:latin typeface="+mn-lt"/>
              </a:rPr>
              <a:t>Évaluez les conséquences d’un signalement sur </a:t>
            </a:r>
            <a:r>
              <a:rPr lang="fr-FR" sz="2000" dirty="0">
                <a:latin typeface="+mn-lt"/>
              </a:rPr>
              <a:t>leur</a:t>
            </a:r>
            <a:r>
              <a:rPr lang="fr" sz="2000" dirty="0">
                <a:latin typeface="+mn-lt"/>
              </a:rPr>
              <a:t> santé et </a:t>
            </a:r>
            <a:r>
              <a:rPr lang="fr-FR" sz="2000" dirty="0">
                <a:latin typeface="+mn-lt"/>
              </a:rPr>
              <a:t>leur</a:t>
            </a:r>
            <a:r>
              <a:rPr lang="fr" sz="2000" dirty="0">
                <a:latin typeface="+mn-lt"/>
              </a:rPr>
              <a:t> sécurité.</a:t>
            </a:r>
          </a:p>
          <a:p>
            <a:pPr marL="457200" indent="-457200" algn="l" rtl="0">
              <a:buFont typeface="Arial" panose="020B0604020202020204" pitchFamily="34" charset="0"/>
              <a:buChar char="•"/>
            </a:pPr>
            <a:r>
              <a:rPr lang="fr" sz="2000" dirty="0">
                <a:latin typeface="+mn-lt"/>
              </a:rPr>
              <a:t>Expliquez-l</a:t>
            </a:r>
            <a:r>
              <a:rPr lang="fr-FR" sz="2000" dirty="0" err="1">
                <a:latin typeface="+mn-lt"/>
              </a:rPr>
              <a:t>eur</a:t>
            </a:r>
            <a:r>
              <a:rPr lang="fr" sz="2000" dirty="0">
                <a:latin typeface="+mn-lt"/>
              </a:rPr>
              <a:t> si le signalement est obligatoire et mentionnez les limites de la confidentialité.</a:t>
            </a:r>
          </a:p>
          <a:p>
            <a:pPr marL="457200" indent="-457200" algn="l" rtl="0">
              <a:buFont typeface="Arial" panose="020B0604020202020204" pitchFamily="34" charset="0"/>
              <a:buChar char="•"/>
            </a:pPr>
            <a:r>
              <a:rPr lang="fr" sz="2000" dirty="0">
                <a:latin typeface="+mn-lt"/>
              </a:rPr>
              <a:t>Veillez à la confidentialité si l’auteur des faits est une personne s’occupant de la </a:t>
            </a:r>
            <a:r>
              <a:rPr lang="en-GB" sz="2000" dirty="0">
                <a:latin typeface="+mn-lt"/>
              </a:rPr>
              <a:t>survivante</a:t>
            </a:r>
            <a:r>
              <a:rPr lang="fr" sz="2000" dirty="0">
                <a:latin typeface="+mn-lt"/>
              </a:rPr>
              <a:t>.</a:t>
            </a:r>
          </a:p>
        </p:txBody>
      </p:sp>
      <p:sp>
        <p:nvSpPr>
          <p:cNvPr id="8" name="Title 1">
            <a:extLst>
              <a:ext uri="{FF2B5EF4-FFF2-40B4-BE49-F238E27FC236}">
                <a16:creationId xmlns:a16="http://schemas.microsoft.com/office/drawing/2014/main" id="{A66033DE-46AA-494A-9D22-0BA7CEDC6713}"/>
              </a:ext>
            </a:extLst>
          </p:cNvPr>
          <p:cNvSpPr txBox="1">
            <a:spLocks/>
          </p:cNvSpPr>
          <p:nvPr>
            <p:custDataLst>
              <p:tags r:id="rId4"/>
            </p:custDataLst>
          </p:nvPr>
        </p:nvSpPr>
        <p:spPr>
          <a:xfrm>
            <a:off x="0" y="250636"/>
            <a:ext cx="9144000" cy="6850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a:lstStyle>
          <a:p>
            <a:pPr rtl="0"/>
            <a:r>
              <a:rPr lang="fr" dirty="0">
                <a:solidFill>
                  <a:schemeClr val="accent2"/>
                </a:solidFill>
              </a:rPr>
              <a:t>Parlez du signalement à la police</a:t>
            </a:r>
            <a:endParaRPr lang="en-GB" dirty="0">
              <a:solidFill>
                <a:schemeClr val="accent2"/>
              </a:solidFill>
            </a:endParaRPr>
          </a:p>
        </p:txBody>
      </p:sp>
    </p:spTree>
    <p:extLst>
      <p:ext uri="{BB962C8B-B14F-4D97-AF65-F5344CB8AC3E}">
        <p14:creationId xmlns:p14="http://schemas.microsoft.com/office/powerpoint/2010/main" val="260479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4DF4-84DF-418C-952C-9D2EFB6F13E7}"/>
              </a:ext>
            </a:extLst>
          </p:cNvPr>
          <p:cNvSpPr>
            <a:spLocks noGrp="1"/>
          </p:cNvSpPr>
          <p:nvPr>
            <p:ph type="title"/>
            <p:custDataLst>
              <p:tags r:id="rId1"/>
            </p:custDataLst>
          </p:nvPr>
        </p:nvSpPr>
        <p:spPr>
          <a:xfrm>
            <a:off x="0" y="142724"/>
            <a:ext cx="9144000" cy="1038186"/>
          </a:xfrm>
        </p:spPr>
        <p:txBody>
          <a:bodyPr rtlCol="0">
            <a:noAutofit/>
          </a:bodyPr>
          <a:lstStyle/>
          <a:p>
            <a:pPr rtl="0"/>
            <a:r>
              <a:rPr lang="fr" sz="3200" b="1" dirty="0">
                <a:solidFill>
                  <a:schemeClr val="accent2"/>
                </a:solidFill>
              </a:rPr>
              <a:t>Gestion clinique des </a:t>
            </a:r>
            <a:r>
              <a:rPr lang="en-GB" sz="3200" b="1" dirty="0">
                <a:solidFill>
                  <a:schemeClr val="accent2"/>
                </a:solidFill>
              </a:rPr>
              <a:t>survivante</a:t>
            </a:r>
            <a:r>
              <a:rPr lang="fr" sz="3200" b="1" dirty="0">
                <a:solidFill>
                  <a:schemeClr val="accent2"/>
                </a:solidFill>
              </a:rPr>
              <a:t>s de viols : </a:t>
            </a:r>
            <a:br>
              <a:rPr lang="fr" sz="3200" b="1" dirty="0">
                <a:solidFill>
                  <a:schemeClr val="accent2"/>
                </a:solidFill>
              </a:rPr>
            </a:br>
            <a:r>
              <a:rPr lang="fr" sz="3200" b="1" dirty="0">
                <a:solidFill>
                  <a:schemeClr val="accent2"/>
                </a:solidFill>
              </a:rPr>
              <a:t>programme d’apprentissage en ligne</a:t>
            </a:r>
            <a:endParaRPr lang="en-GB" sz="3200" b="1" dirty="0">
              <a:solidFill>
                <a:schemeClr val="accent2"/>
              </a:solidFill>
            </a:endParaRPr>
          </a:p>
        </p:txBody>
      </p:sp>
      <p:sp>
        <p:nvSpPr>
          <p:cNvPr id="3" name="Content Placeholder 2">
            <a:extLst>
              <a:ext uri="{FF2B5EF4-FFF2-40B4-BE49-F238E27FC236}">
                <a16:creationId xmlns:a16="http://schemas.microsoft.com/office/drawing/2014/main" id="{591A2DC6-A354-44CA-8E35-4C467F33DD1E}"/>
              </a:ext>
            </a:extLst>
          </p:cNvPr>
          <p:cNvSpPr>
            <a:spLocks noGrp="1"/>
          </p:cNvSpPr>
          <p:nvPr>
            <p:ph idx="1"/>
            <p:custDataLst>
              <p:tags r:id="rId2"/>
            </p:custDataLst>
          </p:nvPr>
        </p:nvSpPr>
        <p:spPr>
          <a:xfrm>
            <a:off x="734975" y="5596721"/>
            <a:ext cx="7886700" cy="365125"/>
          </a:xfrm>
        </p:spPr>
        <p:txBody>
          <a:bodyPr rtlCol="0">
            <a:normAutofit/>
          </a:bodyPr>
          <a:lstStyle/>
          <a:p>
            <a:pPr marL="0" indent="0" algn="ctr" rtl="0">
              <a:buNone/>
            </a:pPr>
            <a:r>
              <a:rPr lang="fr" sz="1600" dirty="0">
                <a:hlinkClick r:id="rId9"/>
              </a:rPr>
              <a:t>https://apps.who.int/iris/handle/10665/44190</a:t>
            </a:r>
            <a:endParaRPr lang="en-GB" sz="1600" dirty="0"/>
          </a:p>
        </p:txBody>
      </p:sp>
      <p:sp>
        <p:nvSpPr>
          <p:cNvPr id="5" name="Slide Number Placeholder 4">
            <a:extLst>
              <a:ext uri="{FF2B5EF4-FFF2-40B4-BE49-F238E27FC236}">
                <a16:creationId xmlns:a16="http://schemas.microsoft.com/office/drawing/2014/main" id="{613C9643-F3A3-4CDD-BD40-1FE8EF3FDB4F}"/>
              </a:ext>
            </a:extLst>
          </p:cNvPr>
          <p:cNvSpPr>
            <a:spLocks noGrp="1"/>
          </p:cNvSpPr>
          <p:nvPr>
            <p:ph type="sldNum" sz="quarter" idx="12"/>
            <p:custDataLst>
              <p:tags r:id="rId3"/>
            </p:custDataLst>
          </p:nvPr>
        </p:nvSpPr>
        <p:spPr/>
        <p:txBody>
          <a:bodyPr rtlCol="0"/>
          <a:lstStyle/>
          <a:p>
            <a:pPr rtl="0"/>
            <a:fld id="{FA49274C-F624-4622-A71F-92AA30B6C6C1}" type="slidenum">
              <a:rPr lang="en-GB" smtClean="0"/>
              <a:pPr rtl="0"/>
              <a:t>11</a:t>
            </a:fld>
            <a:endParaRPr lang="en-GB" dirty="0"/>
          </a:p>
        </p:txBody>
      </p:sp>
      <p:sp>
        <p:nvSpPr>
          <p:cNvPr id="11" name="Rectangle 10">
            <a:extLst>
              <a:ext uri="{FF2B5EF4-FFF2-40B4-BE49-F238E27FC236}">
                <a16:creationId xmlns:a16="http://schemas.microsoft.com/office/drawing/2014/main" id="{B6EFF9C2-8EEB-6045-83B9-91CE45038E5B}"/>
              </a:ext>
            </a:extLst>
          </p:cNvPr>
          <p:cNvSpPr/>
          <p:nvPr>
            <p:custDataLst>
              <p:tags r:id="rId4"/>
            </p:custDataLst>
          </p:nvPr>
        </p:nvSpPr>
        <p:spPr>
          <a:xfrm>
            <a:off x="1588266" y="1976207"/>
            <a:ext cx="1394777" cy="619753"/>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2" name="Picture 11">
            <a:extLst>
              <a:ext uri="{FF2B5EF4-FFF2-40B4-BE49-F238E27FC236}">
                <a16:creationId xmlns:a16="http://schemas.microsoft.com/office/drawing/2014/main" id="{384ABD57-D80A-407B-8547-E48860028497}"/>
              </a:ext>
            </a:extLst>
          </p:cNvPr>
          <p:cNvPicPr>
            <a:picLocks noChangeAspect="1"/>
          </p:cNvPicPr>
          <p:nvPr>
            <p:custDataLst>
              <p:tags r:id="rId5"/>
            </p:custDataLst>
          </p:nvPr>
        </p:nvPicPr>
        <p:blipFill>
          <a:blip r:embed="rId10"/>
          <a:stretch>
            <a:fillRect/>
          </a:stretch>
        </p:blipFill>
        <p:spPr>
          <a:xfrm>
            <a:off x="1094846" y="1134623"/>
            <a:ext cx="6925536" cy="4427140"/>
          </a:xfrm>
          <a:prstGeom prst="rect">
            <a:avLst/>
          </a:prstGeom>
        </p:spPr>
      </p:pic>
      <p:sp>
        <p:nvSpPr>
          <p:cNvPr id="10" name="Oval 9">
            <a:extLst>
              <a:ext uri="{FF2B5EF4-FFF2-40B4-BE49-F238E27FC236}">
                <a16:creationId xmlns:a16="http://schemas.microsoft.com/office/drawing/2014/main" id="{84F3AA27-C1FA-0F41-8C6F-61B03CD2C95B}"/>
              </a:ext>
            </a:extLst>
          </p:cNvPr>
          <p:cNvSpPr/>
          <p:nvPr>
            <p:custDataLst>
              <p:tags r:id="rId6"/>
            </p:custDataLst>
          </p:nvPr>
        </p:nvSpPr>
        <p:spPr>
          <a:xfrm rot="1539942">
            <a:off x="7337216" y="1697343"/>
            <a:ext cx="1674817" cy="9326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400" b="1" dirty="0">
                <a:solidFill>
                  <a:srgbClr val="FFFFFF"/>
                </a:solidFill>
              </a:rPr>
              <a:t>Voir étapes </a:t>
            </a:r>
          </a:p>
          <a:p>
            <a:pPr algn="ctr" rtl="0"/>
            <a:r>
              <a:rPr lang="fr" sz="1400" b="1">
                <a:solidFill>
                  <a:srgbClr val="FFFFFF"/>
                </a:solidFill>
              </a:rPr>
              <a:t>2 </a:t>
            </a:r>
            <a:r>
              <a:rPr lang="fr" sz="1400" b="1" dirty="0">
                <a:solidFill>
                  <a:srgbClr val="FFFFFF"/>
                </a:solidFill>
              </a:rPr>
              <a:t>et 3</a:t>
            </a:r>
          </a:p>
        </p:txBody>
      </p:sp>
    </p:spTree>
    <p:extLst>
      <p:ext uri="{BB962C8B-B14F-4D97-AF65-F5344CB8AC3E}">
        <p14:creationId xmlns:p14="http://schemas.microsoft.com/office/powerpoint/2010/main" val="144985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64114"/>
            <a:ext cx="9144000" cy="958629"/>
          </a:xfrm>
        </p:spPr>
        <p:txBody>
          <a:bodyPr rtlCol="0">
            <a:noAutofit/>
          </a:bodyPr>
          <a:lstStyle/>
          <a:p>
            <a:pPr rtl="0">
              <a:spcBef>
                <a:spcPts val="2400"/>
              </a:spcBef>
            </a:pPr>
            <a:r>
              <a:rPr lang="fr" b="1" dirty="0">
                <a:solidFill>
                  <a:schemeClr val="accent2"/>
                </a:solidFill>
              </a:rPr>
              <a:t>Préparez la survivante à l’examen</a:t>
            </a:r>
          </a:p>
        </p:txBody>
      </p:sp>
      <p:sp>
        <p:nvSpPr>
          <p:cNvPr id="3" name="Subtitle 2"/>
          <p:cNvSpPr>
            <a:spLocks noGrp="1"/>
          </p:cNvSpPr>
          <p:nvPr>
            <p:ph idx="1"/>
            <p:custDataLst>
              <p:tags r:id="rId2"/>
            </p:custDataLst>
          </p:nvPr>
        </p:nvSpPr>
        <p:spPr>
          <a:xfrm>
            <a:off x="628648" y="1413475"/>
            <a:ext cx="7886701" cy="4031050"/>
          </a:xfrm>
        </p:spPr>
        <p:txBody>
          <a:bodyPr lIns="90000" rtlCol="0">
            <a:noAutofit/>
          </a:bodyPr>
          <a:lstStyle/>
          <a:p>
            <a:pPr marL="0" indent="0" algn="l" rtl="0">
              <a:spcBef>
                <a:spcPts val="0"/>
              </a:spcBef>
              <a:spcAft>
                <a:spcPts val="600"/>
              </a:spcAft>
              <a:buNone/>
            </a:pPr>
            <a:r>
              <a:rPr lang="fr" sz="2000" b="1" dirty="0">
                <a:solidFill>
                  <a:schemeClr val="tx1"/>
                </a:solidFill>
              </a:rPr>
              <a:t>1. Communiquez</a:t>
            </a:r>
            <a:endParaRPr lang="en-US" sz="2000" dirty="0">
              <a:solidFill>
                <a:schemeClr val="tx1"/>
              </a:solidFill>
            </a:endParaRPr>
          </a:p>
          <a:p>
            <a:pPr marL="342900" indent="-342900" algn="l" rtl="0">
              <a:spcBef>
                <a:spcPts val="0"/>
              </a:spcBef>
              <a:spcAft>
                <a:spcPts val="600"/>
              </a:spcAft>
              <a:buFont typeface="Wingdings" panose="05000000000000000000" pitchFamily="2" charset="2"/>
              <a:buChar char="ü"/>
            </a:pPr>
            <a:r>
              <a:rPr lang="fr" sz="2000" dirty="0">
                <a:solidFill>
                  <a:schemeClr val="tx1"/>
                </a:solidFill>
              </a:rPr>
              <a:t>Obtenez son consentement éclairé pour chaque étape.</a:t>
            </a:r>
          </a:p>
          <a:p>
            <a:pPr marL="342900" indent="-342900" algn="l" rtl="0">
              <a:spcBef>
                <a:spcPts val="0"/>
              </a:spcBef>
              <a:spcAft>
                <a:spcPts val="600"/>
              </a:spcAft>
              <a:buFont typeface="Wingdings" panose="05000000000000000000" pitchFamily="2" charset="2"/>
              <a:buChar char="ü"/>
            </a:pPr>
            <a:r>
              <a:rPr lang="fr" sz="2000" dirty="0">
                <a:solidFill>
                  <a:schemeClr val="tx1"/>
                </a:solidFill>
              </a:rPr>
              <a:t>Demandez-lui si elle veut un soutien spécifique, par exemple d’un membre de sa famille ou d’une amie.</a:t>
            </a:r>
          </a:p>
          <a:p>
            <a:pPr marL="342900" indent="-342900" algn="l" rtl="0">
              <a:spcBef>
                <a:spcPts val="0"/>
              </a:spcBef>
              <a:spcAft>
                <a:spcPts val="600"/>
              </a:spcAft>
              <a:buFont typeface="Wingdings" panose="05000000000000000000" pitchFamily="2" charset="2"/>
              <a:buChar char="ü"/>
            </a:pPr>
            <a:r>
              <a:rPr lang="fr" sz="2000" dirty="0">
                <a:solidFill>
                  <a:schemeClr val="tx1"/>
                </a:solidFill>
              </a:rPr>
              <a:t>Si vous êtes un homme, demandez si elle est gênée que vous l’examiniez.</a:t>
            </a:r>
            <a:endParaRPr lang="en-US" sz="2000" dirty="0">
              <a:solidFill>
                <a:schemeClr val="tx1"/>
              </a:solidFill>
            </a:endParaRPr>
          </a:p>
          <a:p>
            <a:pPr marL="0" indent="0" algn="l" rtl="0">
              <a:spcBef>
                <a:spcPts val="1200"/>
              </a:spcBef>
              <a:spcAft>
                <a:spcPts val="600"/>
              </a:spcAft>
              <a:buNone/>
            </a:pPr>
            <a:r>
              <a:rPr lang="fr" sz="2000" b="1" dirty="0">
                <a:solidFill>
                  <a:schemeClr val="tx1"/>
                </a:solidFill>
              </a:rPr>
              <a:t>2. Veillez à ce qu’un</a:t>
            </a:r>
            <a:r>
              <a:rPr lang="en-GB" sz="2000" b="1" dirty="0">
                <a:effectLst/>
                <a:ea typeface="Times New Roman" panose="02020603050405020304" pitchFamily="18" charset="0"/>
                <a:cs typeface="Times New Roman" panose="02020603050405020304" pitchFamily="18" charset="0"/>
              </a:rPr>
              <a:t>·e</a:t>
            </a:r>
            <a:r>
              <a:rPr lang="en-GB" sz="2000" b="1" dirty="0">
                <a:effectLst/>
              </a:rPr>
              <a:t> </a:t>
            </a:r>
            <a:r>
              <a:rPr lang="fr" sz="2000" b="1" dirty="0">
                <a:solidFill>
                  <a:schemeClr val="tx1"/>
                </a:solidFill>
              </a:rPr>
              <a:t>observateur/trice soit présent</a:t>
            </a:r>
          </a:p>
          <a:p>
            <a:pPr marL="342900" indent="-342900" algn="l" rtl="0">
              <a:spcBef>
                <a:spcPts val="0"/>
              </a:spcBef>
              <a:spcAft>
                <a:spcPts val="600"/>
              </a:spcAft>
              <a:buFont typeface="Wingdings" panose="05000000000000000000" pitchFamily="2" charset="2"/>
              <a:buChar char="ü"/>
            </a:pPr>
            <a:r>
              <a:rPr lang="fr" sz="2000" dirty="0">
                <a:solidFill>
                  <a:schemeClr val="tx1"/>
                </a:solidFill>
              </a:rPr>
              <a:t>De préférence un soutien ayant reçu une formation spécifique ou une agente de santé.</a:t>
            </a:r>
          </a:p>
          <a:p>
            <a:pPr marL="342900" indent="-342900" algn="l" rtl="0">
              <a:spcBef>
                <a:spcPts val="0"/>
              </a:spcBef>
              <a:spcAft>
                <a:spcPts val="600"/>
              </a:spcAft>
              <a:buFont typeface="Wingdings" panose="05000000000000000000" pitchFamily="2" charset="2"/>
              <a:buChar char="ü"/>
            </a:pPr>
            <a:r>
              <a:rPr lang="fr" sz="2000" dirty="0">
                <a:solidFill>
                  <a:schemeClr val="tx1"/>
                </a:solidFill>
              </a:rPr>
              <a:t>Présentez cette personne et expliquez son rôle d’observateur/trice.</a:t>
            </a:r>
          </a:p>
          <a:p>
            <a:pPr marL="342900" indent="-342900" algn="l" rtl="0">
              <a:spcBef>
                <a:spcPts val="0"/>
              </a:spcBef>
              <a:spcAft>
                <a:spcPts val="600"/>
              </a:spcAft>
              <a:buFont typeface="Wingdings" panose="05000000000000000000" pitchFamily="2" charset="2"/>
              <a:buChar char="ü"/>
            </a:pPr>
            <a:r>
              <a:rPr lang="fr" sz="2000" dirty="0">
                <a:solidFill>
                  <a:schemeClr val="tx1"/>
                </a:solidFill>
              </a:rPr>
              <a:t>Par ailleurs, limitez au minimum le nombre de personnes dans la salle d’examen.</a:t>
            </a:r>
          </a:p>
        </p:txBody>
      </p:sp>
      <p:sp>
        <p:nvSpPr>
          <p:cNvPr id="4" name="Slide Number Placeholder 3"/>
          <p:cNvSpPr>
            <a:spLocks noGrp="1"/>
          </p:cNvSpPr>
          <p:nvPr>
            <p:ph type="sldNum" sz="quarter" idx="12"/>
            <p:custDataLst>
              <p:tags r:id="rId3"/>
            </p:custDataLst>
          </p:nvPr>
        </p:nvSpPr>
        <p:spPr/>
        <p:txBody>
          <a:bodyPr rtlCol="0"/>
          <a:lstStyle/>
          <a:p>
            <a:pPr rtl="0"/>
            <a:fld id="{FA49274C-F624-4622-A71F-92AA30B6C6C1}" type="slidenum">
              <a:rPr lang="en-GB" smtClean="0"/>
              <a:pPr rtl="0"/>
              <a:t>12</a:t>
            </a:fld>
            <a:endParaRPr lang="en-GB" dirty="0"/>
          </a:p>
        </p:txBody>
      </p:sp>
    </p:spTree>
    <p:extLst>
      <p:ext uri="{BB962C8B-B14F-4D97-AF65-F5344CB8AC3E}">
        <p14:creationId xmlns:p14="http://schemas.microsoft.com/office/powerpoint/2010/main" val="9159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DE0C-6235-0C49-B2B6-B5785E217A75}"/>
              </a:ext>
            </a:extLst>
          </p:cNvPr>
          <p:cNvSpPr>
            <a:spLocks noGrp="1"/>
          </p:cNvSpPr>
          <p:nvPr>
            <p:ph type="title"/>
            <p:custDataLst>
              <p:tags r:id="rId1"/>
            </p:custDataLst>
          </p:nvPr>
        </p:nvSpPr>
        <p:spPr>
          <a:xfrm>
            <a:off x="0" y="154109"/>
            <a:ext cx="9144000" cy="1000746"/>
          </a:xfrm>
        </p:spPr>
        <p:txBody>
          <a:bodyPr rtlCol="0"/>
          <a:lstStyle/>
          <a:p>
            <a:pPr rtl="0"/>
            <a:r>
              <a:rPr lang="fr" dirty="0"/>
              <a:t>Examen physique : </a:t>
            </a:r>
            <a:r>
              <a:rPr lang="fr-FR" dirty="0"/>
              <a:t>c</a:t>
            </a:r>
            <a:r>
              <a:rPr lang="fr" dirty="0"/>
              <a:t>ommuniquez</a:t>
            </a:r>
          </a:p>
        </p:txBody>
      </p:sp>
      <p:sp>
        <p:nvSpPr>
          <p:cNvPr id="3" name="Subtitle 2"/>
          <p:cNvSpPr>
            <a:spLocks noGrp="1"/>
          </p:cNvSpPr>
          <p:nvPr>
            <p:ph idx="1"/>
            <p:custDataLst>
              <p:tags r:id="rId2"/>
            </p:custDataLst>
          </p:nvPr>
        </p:nvSpPr>
        <p:spPr>
          <a:xfrm>
            <a:off x="433900" y="1388771"/>
            <a:ext cx="8081450" cy="3906243"/>
          </a:xfrm>
        </p:spPr>
        <p:txBody>
          <a:bodyPr vert="horz" lIns="90000" tIns="45720" rIns="91440" bIns="45720" rtlCol="0" anchor="t">
            <a:noAutofit/>
          </a:bodyPr>
          <a:lstStyle/>
          <a:p>
            <a:pPr marL="609600" indent="-342900" algn="l" rtl="0">
              <a:spcBef>
                <a:spcPts val="600"/>
              </a:spcBef>
              <a:spcAft>
                <a:spcPts val="600"/>
              </a:spcAft>
              <a:buFont typeface="Arial"/>
              <a:buChar char="•"/>
            </a:pPr>
            <a:r>
              <a:rPr lang="fr" sz="2400" dirty="0">
                <a:solidFill>
                  <a:schemeClr val="tx1"/>
                </a:solidFill>
              </a:rPr>
              <a:t>Expliquez à la survivante le </a:t>
            </a:r>
            <a:r>
              <a:rPr lang="fr" sz="2400" b="1" dirty="0">
                <a:solidFill>
                  <a:schemeClr val="tx1"/>
                </a:solidFill>
              </a:rPr>
              <a:t>but </a:t>
            </a:r>
            <a:r>
              <a:rPr lang="fr" sz="2400" dirty="0">
                <a:solidFill>
                  <a:schemeClr val="tx1"/>
                </a:solidFill>
              </a:rPr>
              <a:t>de l’examen.</a:t>
            </a:r>
          </a:p>
          <a:p>
            <a:pPr marL="609600" indent="-342900" algn="l" rtl="0">
              <a:spcBef>
                <a:spcPts val="600"/>
              </a:spcBef>
              <a:spcAft>
                <a:spcPts val="600"/>
              </a:spcAft>
              <a:buFont typeface="Arial"/>
              <a:buChar char="•"/>
            </a:pPr>
            <a:r>
              <a:rPr lang="fr" sz="2400" spc="-40" dirty="0">
                <a:solidFill>
                  <a:schemeClr val="tx1"/>
                </a:solidFill>
              </a:rPr>
              <a:t>Les femmes peuvent être </a:t>
            </a:r>
            <a:r>
              <a:rPr lang="fr" sz="2400" b="1" spc="-40" dirty="0">
                <a:solidFill>
                  <a:schemeClr val="tx1"/>
                </a:solidFill>
              </a:rPr>
              <a:t>gênées </a:t>
            </a:r>
            <a:r>
              <a:rPr lang="fr" sz="2400" spc="-40" dirty="0">
                <a:solidFill>
                  <a:schemeClr val="tx1"/>
                </a:solidFill>
              </a:rPr>
              <a:t>d’être examinées ou touchées.</a:t>
            </a:r>
          </a:p>
          <a:p>
            <a:pPr marL="609600" indent="-342900" algn="l" rtl="0">
              <a:spcBef>
                <a:spcPts val="600"/>
              </a:spcBef>
              <a:spcAft>
                <a:spcPts val="600"/>
              </a:spcAft>
              <a:buFont typeface="Arial"/>
              <a:buChar char="•"/>
            </a:pPr>
            <a:r>
              <a:rPr lang="fr" sz="2400" dirty="0">
                <a:solidFill>
                  <a:schemeClr val="tx1"/>
                </a:solidFill>
              </a:rPr>
              <a:t>Assurez-</a:t>
            </a:r>
            <a:r>
              <a:rPr lang="fr-FR" sz="2400" dirty="0">
                <a:solidFill>
                  <a:schemeClr val="tx1"/>
                </a:solidFill>
              </a:rPr>
              <a:t>lui qu’elle</a:t>
            </a:r>
            <a:r>
              <a:rPr lang="fr" sz="2400" dirty="0">
                <a:solidFill>
                  <a:schemeClr val="tx1"/>
                </a:solidFill>
              </a:rPr>
              <a:t> </a:t>
            </a:r>
            <a:r>
              <a:rPr lang="fr" sz="2400" b="1" dirty="0"/>
              <a:t>reste </a:t>
            </a:r>
            <a:r>
              <a:rPr lang="fr" sz="2400" b="1" dirty="0">
                <a:solidFill>
                  <a:schemeClr val="tx1"/>
                </a:solidFill>
              </a:rPr>
              <a:t>maîtresse de la situation.</a:t>
            </a:r>
          </a:p>
          <a:p>
            <a:pPr marL="609600" indent="-342900" algn="l" rtl="0">
              <a:spcBef>
                <a:spcPts val="600"/>
              </a:spcBef>
              <a:spcAft>
                <a:spcPts val="600"/>
              </a:spcAft>
              <a:buFont typeface="Arial"/>
              <a:buChar char="•"/>
            </a:pPr>
            <a:r>
              <a:rPr lang="fr" sz="2400" b="1" dirty="0"/>
              <a:t>Regardez </a:t>
            </a:r>
            <a:r>
              <a:rPr lang="fr" sz="2400" dirty="0"/>
              <a:t>la femme avant de la toucher.</a:t>
            </a:r>
            <a:endParaRPr lang="fr" sz="2400" dirty="0">
              <a:cs typeface="Calibri"/>
            </a:endParaRPr>
          </a:p>
          <a:p>
            <a:pPr marL="609600" indent="-342900" algn="l" rtl="0">
              <a:spcBef>
                <a:spcPts val="600"/>
              </a:spcBef>
              <a:spcAft>
                <a:spcPts val="600"/>
              </a:spcAft>
              <a:buFont typeface="Arial"/>
              <a:buChar char="•"/>
            </a:pPr>
            <a:r>
              <a:rPr lang="fr" sz="2400" dirty="0">
                <a:solidFill>
                  <a:schemeClr val="tx1"/>
                </a:solidFill>
              </a:rPr>
              <a:t>À chaque étape de l’examen, </a:t>
            </a:r>
            <a:r>
              <a:rPr lang="fr" sz="2400" b="1" dirty="0">
                <a:solidFill>
                  <a:schemeClr val="tx1"/>
                </a:solidFill>
              </a:rPr>
              <a:t>dites-lui</a:t>
            </a:r>
            <a:r>
              <a:rPr lang="fr" sz="2400" dirty="0">
                <a:solidFill>
                  <a:schemeClr val="tx1"/>
                </a:solidFill>
              </a:rPr>
              <a:t> ce que vous allez faire et </a:t>
            </a:r>
            <a:r>
              <a:rPr lang="fr" sz="2400" b="1" dirty="0">
                <a:solidFill>
                  <a:schemeClr val="tx1"/>
                </a:solidFill>
              </a:rPr>
              <a:t>demandez-lui la permission</a:t>
            </a:r>
            <a:r>
              <a:rPr lang="fr" sz="2400" dirty="0">
                <a:solidFill>
                  <a:schemeClr val="tx1"/>
                </a:solidFill>
              </a:rPr>
              <a:t> </a:t>
            </a:r>
            <a:r>
              <a:rPr lang="fr" sz="2400" dirty="0"/>
              <a:t>au préalable.</a:t>
            </a:r>
          </a:p>
          <a:p>
            <a:pPr marL="609600" indent="-342900" algn="l" rtl="0">
              <a:spcBef>
                <a:spcPts val="600"/>
              </a:spcBef>
              <a:spcAft>
                <a:spcPts val="600"/>
              </a:spcAft>
              <a:buFont typeface="Arial"/>
              <a:buChar char="•"/>
            </a:pPr>
            <a:r>
              <a:rPr lang="fr-CH" sz="2400" b="1" dirty="0"/>
              <a:t>V</a:t>
            </a:r>
            <a:r>
              <a:rPr lang="fr" sz="2400" b="1" dirty="0"/>
              <a:t>érifiez régulièrement </a:t>
            </a:r>
            <a:r>
              <a:rPr lang="fr" sz="2400" dirty="0">
                <a:solidFill>
                  <a:schemeClr val="tx1"/>
                </a:solidFill>
              </a:rPr>
              <a:t>si elle a des questions et si vous pouvez poursuivre.</a:t>
            </a:r>
          </a:p>
        </p:txBody>
      </p:sp>
      <p:sp>
        <p:nvSpPr>
          <p:cNvPr id="5" name="Slide Number Placeholder 4"/>
          <p:cNvSpPr>
            <a:spLocks noGrp="1"/>
          </p:cNvSpPr>
          <p:nvPr>
            <p:ph type="sldNum" sz="quarter" idx="12"/>
            <p:custDataLst>
              <p:tags r:id="rId3"/>
            </p:custDataLst>
          </p:nvPr>
        </p:nvSpPr>
        <p:spPr/>
        <p:txBody>
          <a:bodyPr rtlCol="0"/>
          <a:lstStyle/>
          <a:p>
            <a:pPr rtl="0"/>
            <a:fld id="{FA49274C-F624-4622-A71F-92AA30B6C6C1}" type="slidenum">
              <a:rPr lang="en-GB" smtClean="0"/>
              <a:pPr rtl="0"/>
              <a:t>13</a:t>
            </a:fld>
            <a:endParaRPr lang="en-GB" dirty="0"/>
          </a:p>
        </p:txBody>
      </p:sp>
    </p:spTree>
    <p:extLst>
      <p:ext uri="{BB962C8B-B14F-4D97-AF65-F5344CB8AC3E}">
        <p14:creationId xmlns:p14="http://schemas.microsoft.com/office/powerpoint/2010/main" val="199445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335704"/>
            <a:ext cx="9144000" cy="1365505"/>
          </a:xfrm>
        </p:spPr>
        <p:txBody>
          <a:bodyPr rtlCol="0">
            <a:noAutofit/>
          </a:bodyPr>
          <a:lstStyle/>
          <a:p>
            <a:pPr rtl="0">
              <a:spcBef>
                <a:spcPts val="2400"/>
              </a:spcBef>
            </a:pPr>
            <a:r>
              <a:rPr lang="fr" sz="4000" b="1" dirty="0">
                <a:solidFill>
                  <a:schemeClr val="accent2"/>
                </a:solidFill>
              </a:rPr>
              <a:t>Quand faut-il effectuer un examen </a:t>
            </a:r>
            <a:r>
              <a:rPr lang="fr" sz="4000" b="1" u="sng" dirty="0">
                <a:solidFill>
                  <a:schemeClr val="accent2"/>
                </a:solidFill>
              </a:rPr>
              <a:t>médicolégal</a:t>
            </a:r>
            <a:r>
              <a:rPr lang="fr" sz="4000" b="1" dirty="0">
                <a:solidFill>
                  <a:schemeClr val="accent2"/>
                </a:solidFill>
              </a:rPr>
              <a:t> ?</a:t>
            </a:r>
          </a:p>
        </p:txBody>
      </p:sp>
      <p:sp>
        <p:nvSpPr>
          <p:cNvPr id="3" name="Subtitle 2"/>
          <p:cNvSpPr>
            <a:spLocks noGrp="1"/>
          </p:cNvSpPr>
          <p:nvPr>
            <p:ph idx="1"/>
            <p:custDataLst>
              <p:tags r:id="rId2"/>
            </p:custDataLst>
          </p:nvPr>
        </p:nvSpPr>
        <p:spPr>
          <a:xfrm>
            <a:off x="660545" y="1805637"/>
            <a:ext cx="7854804" cy="3787088"/>
          </a:xfrm>
        </p:spPr>
        <p:txBody>
          <a:bodyPr lIns="90000" rtlCol="0">
            <a:noAutofit/>
          </a:bodyPr>
          <a:lstStyle/>
          <a:p>
            <a:pPr marL="0" indent="0" algn="l" rtl="0">
              <a:spcBef>
                <a:spcPts val="600"/>
              </a:spcBef>
              <a:spcAft>
                <a:spcPts val="600"/>
              </a:spcAft>
              <a:buClr>
                <a:srgbClr val="00B050"/>
              </a:buClr>
              <a:buNone/>
            </a:pPr>
            <a:r>
              <a:rPr lang="fr" sz="2400" b="1" dirty="0">
                <a:solidFill>
                  <a:schemeClr val="tx1"/>
                </a:solidFill>
              </a:rPr>
              <a:t>Uniquement si :</a:t>
            </a:r>
          </a:p>
          <a:p>
            <a:pPr marL="342900" indent="-342900" algn="l" rtl="0">
              <a:spcBef>
                <a:spcPts val="600"/>
              </a:spcBef>
              <a:spcAft>
                <a:spcPts val="600"/>
              </a:spcAft>
              <a:buClr>
                <a:srgbClr val="00B050"/>
              </a:buClr>
              <a:buFont typeface="Wingdings" panose="05000000000000000000" pitchFamily="2" charset="2"/>
              <a:buChar char="ü"/>
            </a:pPr>
            <a:r>
              <a:rPr lang="fr" sz="2400" dirty="0">
                <a:solidFill>
                  <a:schemeClr val="tx1"/>
                </a:solidFill>
              </a:rPr>
              <a:t>Un </a:t>
            </a:r>
            <a:r>
              <a:rPr lang="fr" sz="2400" b="1" dirty="0">
                <a:solidFill>
                  <a:schemeClr val="tx1"/>
                </a:solidFill>
              </a:rPr>
              <a:t>laboratoire </a:t>
            </a:r>
            <a:r>
              <a:rPr lang="fr" sz="2400" dirty="0">
                <a:solidFill>
                  <a:schemeClr val="tx1"/>
                </a:solidFill>
              </a:rPr>
              <a:t>de médecine légale est disponible.</a:t>
            </a:r>
          </a:p>
          <a:p>
            <a:pPr marL="342900" indent="-342900" algn="l" rtl="0">
              <a:spcBef>
                <a:spcPts val="600"/>
              </a:spcBef>
              <a:spcAft>
                <a:spcPts val="600"/>
              </a:spcAft>
              <a:buClr>
                <a:srgbClr val="00B050"/>
              </a:buClr>
              <a:buFont typeface="Wingdings" panose="05000000000000000000" pitchFamily="2" charset="2"/>
              <a:buChar char="ü"/>
            </a:pPr>
            <a:r>
              <a:rPr lang="fr" sz="2400" dirty="0">
                <a:solidFill>
                  <a:schemeClr val="tx1"/>
                </a:solidFill>
              </a:rPr>
              <a:t>La femme se présente </a:t>
            </a:r>
            <a:r>
              <a:rPr lang="fr" sz="2400" b="1" dirty="0">
                <a:solidFill>
                  <a:schemeClr val="tx1"/>
                </a:solidFill>
              </a:rPr>
              <a:t>dans un délai de 7 jours</a:t>
            </a:r>
            <a:r>
              <a:rPr lang="fr" sz="2400" dirty="0">
                <a:solidFill>
                  <a:schemeClr val="tx1"/>
                </a:solidFill>
              </a:rPr>
              <a:t> suivant le viol.</a:t>
            </a:r>
          </a:p>
          <a:p>
            <a:pPr marL="342900" indent="-342900" algn="l" rtl="0">
              <a:spcBef>
                <a:spcPts val="600"/>
              </a:spcBef>
              <a:spcAft>
                <a:spcPts val="600"/>
              </a:spcAft>
              <a:buClr>
                <a:srgbClr val="00B050"/>
              </a:buClr>
              <a:buFont typeface="Wingdings" panose="05000000000000000000" pitchFamily="2" charset="2"/>
              <a:buChar char="ü"/>
            </a:pPr>
            <a:r>
              <a:rPr lang="fr" sz="2400" dirty="0">
                <a:solidFill>
                  <a:schemeClr val="tx1"/>
                </a:solidFill>
              </a:rPr>
              <a:t>La femme décide de faire un signalement à la </a:t>
            </a:r>
            <a:r>
              <a:rPr lang="fr" sz="2400" b="1" dirty="0"/>
              <a:t>police</a:t>
            </a:r>
            <a:r>
              <a:rPr lang="fr" sz="2400" dirty="0"/>
              <a:t> </a:t>
            </a:r>
            <a:r>
              <a:rPr lang="fr" sz="2400" dirty="0">
                <a:solidFill>
                  <a:schemeClr val="tx1"/>
                </a:solidFill>
              </a:rPr>
              <a:t>ou le signalement est obligatoire.</a:t>
            </a:r>
            <a:endParaRPr lang="en-US" sz="2400" b="1" dirty="0">
              <a:solidFill>
                <a:schemeClr val="tx1"/>
              </a:solidFill>
            </a:endParaRPr>
          </a:p>
          <a:p>
            <a:pPr marL="342900" indent="-342900" algn="l" rtl="0">
              <a:spcBef>
                <a:spcPts val="600"/>
              </a:spcBef>
              <a:spcAft>
                <a:spcPts val="600"/>
              </a:spcAft>
              <a:buClr>
                <a:srgbClr val="00B050"/>
              </a:buClr>
              <a:buFont typeface="Wingdings" panose="05000000000000000000" pitchFamily="2" charset="2"/>
              <a:buChar char="ü"/>
            </a:pPr>
            <a:r>
              <a:rPr lang="fr" sz="2400" dirty="0">
                <a:solidFill>
                  <a:schemeClr val="tx1"/>
                </a:solidFill>
              </a:rPr>
              <a:t>Un</a:t>
            </a:r>
            <a:r>
              <a:rPr lang="en-GB" sz="2400" dirty="0">
                <a:effectLst/>
                <a:ea typeface="Times New Roman" panose="02020603050405020304" pitchFamily="18" charset="0"/>
                <a:cs typeface="Times New Roman" panose="02020603050405020304" pitchFamily="18" charset="0"/>
              </a:rPr>
              <a:t>·</a:t>
            </a:r>
            <a:r>
              <a:rPr lang="en-GB" sz="2400" dirty="0">
                <a:ea typeface="Times New Roman" panose="02020603050405020304" pitchFamily="18" charset="0"/>
                <a:cs typeface="Times New Roman" panose="02020603050405020304" pitchFamily="18" charset="0"/>
              </a:rPr>
              <a:t>e</a:t>
            </a:r>
            <a:r>
              <a:rPr lang="fr" sz="2400" dirty="0">
                <a:solidFill>
                  <a:schemeClr val="tx1"/>
                </a:solidFill>
              </a:rPr>
              <a:t> </a:t>
            </a:r>
            <a:r>
              <a:rPr lang="fr" sz="2400" b="1" dirty="0">
                <a:solidFill>
                  <a:schemeClr val="tx1"/>
                </a:solidFill>
              </a:rPr>
              <a:t>prestataire </a:t>
            </a:r>
            <a:r>
              <a:rPr lang="fr" sz="2400" dirty="0">
                <a:solidFill>
                  <a:schemeClr val="tx1"/>
                </a:solidFill>
              </a:rPr>
              <a:t>de soins spécialisé</a:t>
            </a:r>
            <a:r>
              <a:rPr lang="en-GB" sz="2400" dirty="0">
                <a:effectLst/>
                <a:ea typeface="Times New Roman" panose="02020603050405020304" pitchFamily="18" charset="0"/>
                <a:cs typeface="Times New Roman" panose="02020603050405020304" pitchFamily="18" charset="0"/>
              </a:rPr>
              <a:t>·e</a:t>
            </a:r>
            <a:r>
              <a:rPr lang="fr" sz="2400" dirty="0">
                <a:solidFill>
                  <a:schemeClr val="tx1"/>
                </a:solidFill>
              </a:rPr>
              <a:t> est disponible.</a:t>
            </a:r>
          </a:p>
          <a:p>
            <a:pPr marL="228600" indent="-228600" algn="l" rtl="0">
              <a:spcBef>
                <a:spcPts val="600"/>
              </a:spcBef>
              <a:spcAft>
                <a:spcPts val="600"/>
              </a:spcAft>
              <a:buFont typeface="Arial" pitchFamily="34" charset="0"/>
              <a:buChar char="•"/>
            </a:pPr>
            <a:r>
              <a:rPr lang="fr" sz="2400" dirty="0">
                <a:solidFill>
                  <a:schemeClr val="tx1"/>
                </a:solidFill>
              </a:rPr>
              <a:t>Seules les preuves médicolégales pouvant être recueillies, stockées et analysées doivent être prélevées.</a:t>
            </a:r>
          </a:p>
        </p:txBody>
      </p:sp>
      <p:sp>
        <p:nvSpPr>
          <p:cNvPr id="4" name="Slide Number Placeholder 3"/>
          <p:cNvSpPr>
            <a:spLocks noGrp="1"/>
          </p:cNvSpPr>
          <p:nvPr>
            <p:ph type="sldNum" sz="quarter" idx="12"/>
            <p:custDataLst>
              <p:tags r:id="rId3"/>
            </p:custDataLst>
          </p:nvPr>
        </p:nvSpPr>
        <p:spPr/>
        <p:txBody>
          <a:bodyPr rtlCol="0"/>
          <a:lstStyle/>
          <a:p>
            <a:pPr rtl="0"/>
            <a:fld id="{FA49274C-F624-4622-A71F-92AA30B6C6C1}" type="slidenum">
              <a:rPr lang="en-GB" smtClean="0"/>
              <a:pPr rtl="0"/>
              <a:t>14</a:t>
            </a:fld>
            <a:endParaRPr lang="en-GB" dirty="0"/>
          </a:p>
        </p:txBody>
      </p:sp>
    </p:spTree>
    <p:extLst>
      <p:ext uri="{BB962C8B-B14F-4D97-AF65-F5344CB8AC3E}">
        <p14:creationId xmlns:p14="http://schemas.microsoft.com/office/powerpoint/2010/main" val="63693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rtlCol="0"/>
          <a:lstStyle/>
          <a:p>
            <a:pPr rtl="0"/>
            <a:fld id="{FA49274C-F624-4622-A71F-92AA30B6C6C1}" type="slidenum">
              <a:rPr lang="en-GB" smtClean="0"/>
              <a:pPr rtl="0"/>
              <a:t>15</a:t>
            </a:fld>
            <a:endParaRPr lang="en-GB" dirty="0"/>
          </a:p>
        </p:txBody>
      </p:sp>
      <p:sp>
        <p:nvSpPr>
          <p:cNvPr id="6" name="Rectangle 5">
            <a:extLst>
              <a:ext uri="{FF2B5EF4-FFF2-40B4-BE49-F238E27FC236}">
                <a16:creationId xmlns:a16="http://schemas.microsoft.com/office/drawing/2014/main" id="{3794975F-AC53-4E26-BB5D-0FC25F6F6C9A}"/>
              </a:ext>
            </a:extLst>
          </p:cNvPr>
          <p:cNvSpPr/>
          <p:nvPr>
            <p:custDataLst>
              <p:tags r:id="rId2"/>
            </p:custDataLst>
          </p:nvPr>
        </p:nvSpPr>
        <p:spPr>
          <a:xfrm>
            <a:off x="464719" y="4763392"/>
            <a:ext cx="8050630" cy="646331"/>
          </a:xfrm>
          <a:prstGeom prst="rect">
            <a:avLst/>
          </a:prstGeom>
        </p:spPr>
        <p:txBody>
          <a:bodyPr wrap="square" rtlCol="0">
            <a:spAutoFit/>
          </a:bodyPr>
          <a:lstStyle/>
          <a:p>
            <a:pPr rtl="0">
              <a:spcBef>
                <a:spcPts val="600"/>
              </a:spcBef>
              <a:spcAft>
                <a:spcPts val="600"/>
              </a:spcAft>
            </a:pPr>
            <a:r>
              <a:rPr lang="fr" b="1" dirty="0">
                <a:solidFill>
                  <a:schemeClr val="accent3">
                    <a:lumMod val="75000"/>
                  </a:schemeClr>
                </a:solidFill>
              </a:rPr>
              <a:t>L’hymen n’est pas un indicateur fiable d’un éventuel acte de pénétration sexuelle ou de la virginité chez les filles pubères.</a:t>
            </a:r>
          </a:p>
        </p:txBody>
      </p:sp>
      <p:pic>
        <p:nvPicPr>
          <p:cNvPr id="7" name="Picture 6">
            <a:extLst>
              <a:ext uri="{FF2B5EF4-FFF2-40B4-BE49-F238E27FC236}">
                <a16:creationId xmlns:a16="http://schemas.microsoft.com/office/drawing/2014/main" id="{28229685-AD89-49FC-B32C-4174B7A49D08}"/>
              </a:ext>
            </a:extLst>
          </p:cNvPr>
          <p:cNvPicPr>
            <a:picLocks noChangeAspect="1"/>
          </p:cNvPicPr>
          <p:nvPr>
            <p:custDataLst>
              <p:tags r:id="rId3"/>
            </p:custDataLst>
          </p:nvPr>
        </p:nvPicPr>
        <p:blipFill>
          <a:blip r:embed="rId6"/>
          <a:stretch>
            <a:fillRect/>
          </a:stretch>
        </p:blipFill>
        <p:spPr>
          <a:xfrm>
            <a:off x="472553" y="443306"/>
            <a:ext cx="8198894" cy="4092460"/>
          </a:xfrm>
          <a:prstGeom prst="rect">
            <a:avLst/>
          </a:prstGeom>
        </p:spPr>
      </p:pic>
    </p:spTree>
    <p:extLst>
      <p:ext uri="{BB962C8B-B14F-4D97-AF65-F5344CB8AC3E}">
        <p14:creationId xmlns:p14="http://schemas.microsoft.com/office/powerpoint/2010/main" val="294733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97222"/>
            <a:ext cx="9144000" cy="1325563"/>
          </a:xfrm>
          <a:noFill/>
        </p:spPr>
        <p:txBody>
          <a:bodyPr rtlCol="0">
            <a:normAutofit fontScale="90000"/>
          </a:bodyPr>
          <a:lstStyle/>
          <a:p>
            <a:pPr rtl="0"/>
            <a:r>
              <a:rPr lang="fr-FR" sz="4000" b="1" dirty="0">
                <a:solidFill>
                  <a:schemeClr val="accent2"/>
                </a:solidFill>
              </a:rPr>
              <a:t>Exercice 9.1 : Jeu de rôle relatif à l’interrogatoire après</a:t>
            </a:r>
            <a:br>
              <a:rPr lang="fr-FR" sz="4000" b="1" dirty="0">
                <a:solidFill>
                  <a:schemeClr val="accent2"/>
                </a:solidFill>
              </a:rPr>
            </a:br>
            <a:r>
              <a:rPr lang="fr-FR" sz="4000" b="1" dirty="0">
                <a:solidFill>
                  <a:schemeClr val="accent2"/>
                </a:solidFill>
              </a:rPr>
              <a:t>des violences sexuelles ou un viol </a:t>
            </a:r>
          </a:p>
        </p:txBody>
      </p:sp>
      <p:sp>
        <p:nvSpPr>
          <p:cNvPr id="4" name="Content Placeholder 3"/>
          <p:cNvSpPr>
            <a:spLocks noGrp="1"/>
          </p:cNvSpPr>
          <p:nvPr>
            <p:ph idx="1"/>
            <p:custDataLst>
              <p:tags r:id="rId2"/>
            </p:custDataLst>
          </p:nvPr>
        </p:nvSpPr>
        <p:spPr>
          <a:xfrm>
            <a:off x="278900" y="1791946"/>
            <a:ext cx="8748142" cy="4024063"/>
          </a:xfrm>
          <a:noFill/>
          <a:ln>
            <a:noFill/>
          </a:ln>
        </p:spPr>
        <p:txBody>
          <a:bodyPr rtlCol="0">
            <a:noAutofit/>
          </a:bodyPr>
          <a:lstStyle/>
          <a:p>
            <a:pPr marL="0" indent="0" rtl="0">
              <a:buNone/>
            </a:pPr>
            <a:r>
              <a:rPr lang="fr-FR" sz="2200" b="1" dirty="0"/>
              <a:t>Objectif d’apprentissage de l’exercice : </a:t>
            </a:r>
            <a:r>
              <a:rPr lang="fr-FR" sz="2200" dirty="0"/>
              <a:t>Développer des compétences en matière d’interrogatoire sur une agression sexuelle.</a:t>
            </a:r>
          </a:p>
          <a:p>
            <a:pPr marL="0" indent="0" rtl="0">
              <a:buNone/>
            </a:pPr>
            <a:r>
              <a:rPr lang="fr-FR" sz="2200" b="1" dirty="0"/>
              <a:t>Instructions</a:t>
            </a:r>
          </a:p>
          <a:p>
            <a:pPr rtl="0">
              <a:spcBef>
                <a:spcPts val="600"/>
              </a:spcBef>
            </a:pPr>
            <a:r>
              <a:rPr lang="fr-FR" sz="2200" dirty="0"/>
              <a:t>Répartissez les participants en groupe de trois. Dans chaque groupe, choisissez les rôles : patiente, prestataire de soins de santé ou observateur/trice. Lisez vous-même la description de votre personnage.</a:t>
            </a:r>
          </a:p>
          <a:p>
            <a:pPr lvl="0" rtl="0">
              <a:spcBef>
                <a:spcPts val="600"/>
              </a:spcBef>
            </a:pPr>
            <a:r>
              <a:rPr lang="fr-FR" sz="2200" i="1" dirty="0"/>
              <a:t>Prestataire de soins : </a:t>
            </a:r>
            <a:r>
              <a:rPr lang="fr-FR" sz="2200" dirty="0"/>
              <a:t>Écoutez le récit de la patiente, puis posez-lui des questions sur l’agression sexuelle ; préparez-la à l’examen et notez les résultats sur le formulaire.</a:t>
            </a:r>
          </a:p>
          <a:p>
            <a:pPr lvl="0" rtl="0">
              <a:spcBef>
                <a:spcPts val="600"/>
              </a:spcBef>
            </a:pPr>
            <a:r>
              <a:rPr lang="fr-FR" sz="2200" dirty="0"/>
              <a:t>Ensuite, échangez les rôles dans votre groupe et répétez le jeu de rôle deux fois.</a:t>
            </a:r>
          </a:p>
          <a:p>
            <a:pPr marL="0" indent="0" algn="ctr" rtl="0">
              <a:buNone/>
            </a:pPr>
            <a:r>
              <a:rPr lang="fr-FR" sz="1600" dirty="0"/>
              <a:t>Durée : 10 minutes pour chaque jeu de rôle</a:t>
            </a:r>
          </a:p>
          <a:p>
            <a:pPr rtl="0"/>
            <a:endParaRPr lang="fr-FR" sz="2000" dirty="0"/>
          </a:p>
        </p:txBody>
      </p:sp>
      <p:sp>
        <p:nvSpPr>
          <p:cNvPr id="5" name="Slide Number Placeholder 4"/>
          <p:cNvSpPr>
            <a:spLocks noGrp="1"/>
          </p:cNvSpPr>
          <p:nvPr>
            <p:ph type="sldNum" sz="quarter" idx="12"/>
            <p:custDataLst>
              <p:tags r:id="rId3"/>
            </p:custDataLst>
          </p:nvPr>
        </p:nvSpPr>
        <p:spPr/>
        <p:txBody>
          <a:bodyPr rtlCol="0"/>
          <a:lstStyle/>
          <a:p>
            <a:pPr rtl="0"/>
            <a:fld id="{4722C4DF-BCE6-48F3-BBBD-1ADF724614A1}" type="slidenum">
              <a:rPr lang="fr-FR" smtClean="0"/>
              <a:pPr rtl="0"/>
              <a:t>16</a:t>
            </a:fld>
            <a:endParaRPr lang="fr-FR"/>
          </a:p>
        </p:txBody>
      </p:sp>
    </p:spTree>
    <p:extLst>
      <p:ext uri="{BB962C8B-B14F-4D97-AF65-F5344CB8AC3E}">
        <p14:creationId xmlns:p14="http://schemas.microsoft.com/office/powerpoint/2010/main" val="3179006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27865" y="136524"/>
            <a:ext cx="7886700" cy="1325563"/>
          </a:xfrm>
        </p:spPr>
        <p:txBody>
          <a:bodyPr rtlCol="0">
            <a:noAutofit/>
          </a:bodyPr>
          <a:lstStyle/>
          <a:p>
            <a:pPr rtl="0"/>
            <a:r>
              <a:rPr lang="fr" b="1" dirty="0">
                <a:solidFill>
                  <a:schemeClr val="accent2"/>
                </a:solidFill>
              </a:rPr>
              <a:t>Messages clés</a:t>
            </a:r>
            <a:endParaRPr lang="en-GB" b="1" dirty="0">
              <a:solidFill>
                <a:schemeClr val="accent2"/>
              </a:solidFill>
            </a:endParaRPr>
          </a:p>
        </p:txBody>
      </p:sp>
      <p:sp>
        <p:nvSpPr>
          <p:cNvPr id="3" name="Subtitle 2"/>
          <p:cNvSpPr>
            <a:spLocks noGrp="1"/>
          </p:cNvSpPr>
          <p:nvPr>
            <p:ph idx="1"/>
            <p:custDataLst>
              <p:tags r:id="rId2"/>
            </p:custDataLst>
          </p:nvPr>
        </p:nvSpPr>
        <p:spPr>
          <a:xfrm>
            <a:off x="527865" y="1788633"/>
            <a:ext cx="8088270" cy="3857255"/>
          </a:xfrm>
        </p:spPr>
        <p:txBody>
          <a:bodyPr lIns="90000" rtlCol="0">
            <a:noAutofit/>
          </a:bodyPr>
          <a:lstStyle/>
          <a:p>
            <a:pPr marL="457200" lvl="0" indent="-457200" algn="l" rtl="0">
              <a:buFont typeface="Arial" panose="020B0604020202020204" pitchFamily="34" charset="0"/>
              <a:buChar char="•"/>
            </a:pPr>
            <a:r>
              <a:rPr lang="fr" sz="2400" dirty="0">
                <a:solidFill>
                  <a:schemeClr val="tx1"/>
                </a:solidFill>
              </a:rPr>
              <a:t>Les </a:t>
            </a:r>
            <a:r>
              <a:rPr lang="fr" sz="2400" b="1" dirty="0">
                <a:solidFill>
                  <a:schemeClr val="tx1"/>
                </a:solidFill>
              </a:rPr>
              <a:t>données de l’interrogatoire </a:t>
            </a:r>
            <a:r>
              <a:rPr lang="fr" sz="2400" dirty="0">
                <a:solidFill>
                  <a:schemeClr val="tx1"/>
                </a:solidFill>
              </a:rPr>
              <a:t>sont déterminantes pour l’examen clinique, la collecte des preuves médicolégales et le traitement.</a:t>
            </a:r>
            <a:r>
              <a:rPr lang="fr" sz="2400" b="1" dirty="0">
                <a:solidFill>
                  <a:schemeClr val="tx1"/>
                </a:solidFill>
              </a:rPr>
              <a:t> </a:t>
            </a:r>
            <a:endParaRPr lang="en-US" sz="2400" dirty="0">
              <a:solidFill>
                <a:schemeClr val="tx1"/>
              </a:solidFill>
            </a:endParaRPr>
          </a:p>
          <a:p>
            <a:pPr marL="457200" lvl="0" indent="-457200" algn="l" rtl="0">
              <a:buFont typeface="Arial" panose="020B0604020202020204" pitchFamily="34" charset="0"/>
              <a:buChar char="•"/>
            </a:pPr>
            <a:r>
              <a:rPr lang="fr" sz="2400" dirty="0">
                <a:solidFill>
                  <a:schemeClr val="tx1"/>
                </a:solidFill>
              </a:rPr>
              <a:t>Avant de procéder à l’interrogatoire, le personnel doit faire part à la patiente de toute </a:t>
            </a:r>
            <a:r>
              <a:rPr lang="fr" sz="2400" b="1" dirty="0">
                <a:solidFill>
                  <a:schemeClr val="tx1"/>
                </a:solidFill>
              </a:rPr>
              <a:t>obligation</a:t>
            </a:r>
            <a:r>
              <a:rPr lang="fr" sz="2400" dirty="0">
                <a:solidFill>
                  <a:schemeClr val="tx1"/>
                </a:solidFill>
              </a:rPr>
              <a:t> de signalement et des </a:t>
            </a:r>
            <a:r>
              <a:rPr lang="fr" sz="2400" b="1" dirty="0">
                <a:solidFill>
                  <a:schemeClr val="tx1"/>
                </a:solidFill>
              </a:rPr>
              <a:t>limites</a:t>
            </a:r>
            <a:r>
              <a:rPr lang="fr" sz="2400" dirty="0">
                <a:solidFill>
                  <a:schemeClr val="tx1"/>
                </a:solidFill>
              </a:rPr>
              <a:t> de la confidentialité. </a:t>
            </a:r>
            <a:endParaRPr lang="en-US" sz="2400" dirty="0">
              <a:solidFill>
                <a:schemeClr val="tx1"/>
              </a:solidFill>
            </a:endParaRPr>
          </a:p>
          <a:p>
            <a:pPr marL="457200" lvl="0" indent="-457200" algn="l" rtl="0">
              <a:buFont typeface="Arial" panose="020B0604020202020204" pitchFamily="34" charset="0"/>
              <a:buChar char="•"/>
            </a:pPr>
            <a:r>
              <a:rPr lang="fr" sz="2400" dirty="0">
                <a:solidFill>
                  <a:schemeClr val="tx1"/>
                </a:solidFill>
              </a:rPr>
              <a:t>Obtenez son consentement éclairé, </a:t>
            </a:r>
            <a:r>
              <a:rPr lang="fr" sz="2400" b="1" dirty="0">
                <a:solidFill>
                  <a:schemeClr val="tx1"/>
                </a:solidFill>
              </a:rPr>
              <a:t>séparément </a:t>
            </a:r>
            <a:r>
              <a:rPr lang="fr" sz="2400" dirty="0">
                <a:solidFill>
                  <a:schemeClr val="tx1"/>
                </a:solidFill>
              </a:rPr>
              <a:t>pour chaque étape.</a:t>
            </a:r>
          </a:p>
          <a:p>
            <a:pPr marL="457200" lvl="0" indent="-457200" algn="l" rtl="0">
              <a:buFont typeface="Arial" panose="020B0604020202020204" pitchFamily="34" charset="0"/>
              <a:buChar char="•"/>
            </a:pPr>
            <a:r>
              <a:rPr lang="fr" sz="2400" dirty="0">
                <a:solidFill>
                  <a:schemeClr val="tx1"/>
                </a:solidFill>
              </a:rPr>
              <a:t>Collectez des preuves médicolégales uniquement lorsque </a:t>
            </a:r>
            <a:r>
              <a:rPr lang="fr" sz="2400" b="1" dirty="0">
                <a:solidFill>
                  <a:schemeClr val="tx1"/>
                </a:solidFill>
              </a:rPr>
              <a:t>les quatre conditions sont réunies.</a:t>
            </a:r>
            <a:endParaRPr lang="en-US" sz="2400" dirty="0">
              <a:solidFill>
                <a:schemeClr val="tx1"/>
              </a:solidFill>
            </a:endParaRPr>
          </a:p>
        </p:txBody>
      </p:sp>
      <p:sp>
        <p:nvSpPr>
          <p:cNvPr id="4" name="Slide Number Placeholder 3"/>
          <p:cNvSpPr>
            <a:spLocks noGrp="1"/>
          </p:cNvSpPr>
          <p:nvPr>
            <p:ph type="sldNum" sz="quarter" idx="12"/>
            <p:custDataLst>
              <p:tags r:id="rId3"/>
            </p:custDataLst>
          </p:nvPr>
        </p:nvSpPr>
        <p:spPr/>
        <p:txBody>
          <a:bodyPr rtlCol="0"/>
          <a:lstStyle/>
          <a:p>
            <a:pPr rtl="0"/>
            <a:fld id="{FA49274C-F624-4622-A71F-92AA30B6C6C1}" type="slidenum">
              <a:rPr lang="en-GB" smtClean="0"/>
              <a:pPr rtl="0"/>
              <a:t>17</a:t>
            </a:fld>
            <a:endParaRPr lang="en-GB" dirty="0"/>
          </a:p>
        </p:txBody>
      </p:sp>
      <p:pic>
        <p:nvPicPr>
          <p:cNvPr id="7" name="Picture 6">
            <a:extLst>
              <a:ext uri="{FF2B5EF4-FFF2-40B4-BE49-F238E27FC236}">
                <a16:creationId xmlns:a16="http://schemas.microsoft.com/office/drawing/2014/main" id="{E9F5889D-061D-704A-9167-EC94EDD859A9}"/>
              </a:ext>
            </a:extLst>
          </p:cNvPr>
          <p:cNvPicPr>
            <a:picLocks noChangeAspect="1"/>
          </p:cNvPicPr>
          <p:nvPr>
            <p:custDataLst>
              <p:tags r:id="rId4"/>
            </p:custDataLst>
          </p:nvPr>
        </p:nvPicPr>
        <p:blipFill rotWithShape="1">
          <a:blip r:embed="rId7">
            <a:duotone>
              <a:schemeClr val="accent5">
                <a:shade val="45000"/>
                <a:satMod val="135000"/>
              </a:schemeClr>
              <a:prstClr val="white"/>
            </a:duotone>
          </a:blip>
          <a:srcRect l="5495" t="2263" r="8752" b="5223"/>
          <a:stretch/>
        </p:blipFill>
        <p:spPr>
          <a:xfrm>
            <a:off x="1426810" y="227805"/>
            <a:ext cx="1059478" cy="1143000"/>
          </a:xfrm>
          <a:prstGeom prst="rect">
            <a:avLst/>
          </a:prstGeom>
        </p:spPr>
      </p:pic>
    </p:spTree>
    <p:extLst>
      <p:ext uri="{BB962C8B-B14F-4D97-AF65-F5344CB8AC3E}">
        <p14:creationId xmlns:p14="http://schemas.microsoft.com/office/powerpoint/2010/main" val="216042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B1DF0-FB6D-1C77-3702-0734526933F4}"/>
              </a:ext>
            </a:extLst>
          </p:cNvPr>
          <p:cNvSpPr>
            <a:spLocks noGrp="1"/>
          </p:cNvSpPr>
          <p:nvPr>
            <p:ph idx="1"/>
          </p:nvPr>
        </p:nvSpPr>
        <p:spPr/>
        <p:txBody>
          <a:bodyPr/>
          <a:lstStyle/>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r>
              <a:rPr lang="fr-FR" sz="1200" dirty="0">
                <a:solidFill>
                  <a:srgbClr val="000000"/>
                </a:solidFill>
                <a:effectLst/>
                <a:latin typeface="Calibri" panose="020F0502020204030204" pitchFamily="34" charset="0"/>
                <a:ea typeface="Calibri" panose="020F0502020204030204" pitchFamily="34" charset="0"/>
              </a:rPr>
              <a:t>© Organisation mondiale de la Santé 2024. Certains droits réservés. La présente publication est disponible sous la licence </a:t>
            </a:r>
            <a:r>
              <a:rPr lang="fr-FR" sz="1200" u="sng" dirty="0">
                <a:solidFill>
                  <a:srgbClr val="000000"/>
                </a:solidFill>
                <a:effectLst/>
                <a:latin typeface="Calibri" panose="020F0502020204030204" pitchFamily="34" charset="0"/>
                <a:ea typeface="Calibri" panose="020F0502020204030204" pitchFamily="34" charset="0"/>
                <a:hlinkClick r:id="rId2"/>
              </a:rPr>
              <a:t>CC BY-NC-SA 3.0 IGO</a:t>
            </a:r>
            <a:r>
              <a:rPr lang="fr-FR" sz="1200" dirty="0">
                <a:solidFill>
                  <a:srgbClr val="000000"/>
                </a:solidFill>
                <a:effectLst/>
                <a:latin typeface="Calibri" panose="020F0502020204030204" pitchFamily="34" charset="0"/>
                <a:ea typeface="Calibri" panose="020F0502020204030204" pitchFamily="34" charset="0"/>
              </a:rPr>
              <a:t>. </a:t>
            </a:r>
            <a:r>
              <a:rPr lang="fr-FR" sz="1200" b="1" dirty="0">
                <a:solidFill>
                  <a:srgbClr val="000000"/>
                </a:solidFill>
                <a:effectLst/>
                <a:latin typeface="Calibri" panose="020F0502020204030204" pitchFamily="34" charset="0"/>
                <a:ea typeface="Calibri" panose="020F0502020204030204" pitchFamily="34" charset="0"/>
              </a:rPr>
              <a:t> </a:t>
            </a:r>
            <a:endParaRPr lang="en-ZA" sz="1200" dirty="0">
              <a:solidFill>
                <a:srgbClr val="000000"/>
              </a:solidFill>
              <a:effectLst/>
              <a:latin typeface="Calibri" panose="020F0502020204030204" pitchFamily="34" charset="0"/>
              <a:ea typeface="Calibri" panose="020F0502020204030204" pitchFamily="34" charset="0"/>
            </a:endParaRPr>
          </a:p>
          <a:p>
            <a:pPr marL="0" indent="0">
              <a:buNone/>
            </a:pPr>
            <a:endParaRPr lang="en-ZA" dirty="0"/>
          </a:p>
        </p:txBody>
      </p:sp>
      <p:sp>
        <p:nvSpPr>
          <p:cNvPr id="4" name="Slide Number Placeholder 3">
            <a:extLst>
              <a:ext uri="{FF2B5EF4-FFF2-40B4-BE49-F238E27FC236}">
                <a16:creationId xmlns:a16="http://schemas.microsoft.com/office/drawing/2014/main" id="{28B74B11-21BF-A491-95D6-E1C805B13746}"/>
              </a:ext>
            </a:extLst>
          </p:cNvPr>
          <p:cNvSpPr>
            <a:spLocks noGrp="1"/>
          </p:cNvSpPr>
          <p:nvPr>
            <p:ph type="sldNum" sz="quarter" idx="12"/>
          </p:nvPr>
        </p:nvSpPr>
        <p:spPr/>
        <p:txBody>
          <a:bodyPr/>
          <a:lstStyle/>
          <a:p>
            <a:pPr rtl="0"/>
            <a:fld id="{2D8ED6E9-3817-564D-8B05-0796ED399B7D}" type="slidenum">
              <a:rPr lang="de-DE" smtClean="0"/>
              <a:t>2</a:t>
            </a:fld>
            <a:endParaRPr lang="de-DE"/>
          </a:p>
        </p:txBody>
      </p:sp>
    </p:spTree>
    <p:extLst>
      <p:ext uri="{BB962C8B-B14F-4D97-AF65-F5344CB8AC3E}">
        <p14:creationId xmlns:p14="http://schemas.microsoft.com/office/powerpoint/2010/main" val="208529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76200" y="183596"/>
            <a:ext cx="8367800" cy="1325563"/>
          </a:xfrm>
        </p:spPr>
        <p:txBody>
          <a:bodyPr rtlCol="0">
            <a:normAutofit/>
          </a:bodyPr>
          <a:lstStyle/>
          <a:p>
            <a:pPr rtl="0"/>
            <a:r>
              <a:rPr lang="fr" b="1" dirty="0">
                <a:solidFill>
                  <a:schemeClr val="accent2"/>
                </a:solidFill>
              </a:rPr>
              <a:t>Objectif d’apprentissage</a:t>
            </a:r>
          </a:p>
        </p:txBody>
      </p:sp>
      <p:sp>
        <p:nvSpPr>
          <p:cNvPr id="3" name="Content Placeholder 2"/>
          <p:cNvSpPr>
            <a:spLocks noGrp="1"/>
          </p:cNvSpPr>
          <p:nvPr>
            <p:ph idx="1"/>
            <p:custDataLst>
              <p:tags r:id="rId2"/>
            </p:custDataLst>
          </p:nvPr>
        </p:nvSpPr>
        <p:spPr>
          <a:xfrm>
            <a:off x="422033" y="1763074"/>
            <a:ext cx="8533123" cy="3782960"/>
          </a:xfrm>
        </p:spPr>
        <p:txBody>
          <a:bodyPr rtlCol="0">
            <a:noAutofit/>
          </a:bodyPr>
          <a:lstStyle/>
          <a:p>
            <a:pPr marL="0" indent="0" rtl="0">
              <a:spcBef>
                <a:spcPts val="600"/>
              </a:spcBef>
              <a:spcAft>
                <a:spcPts val="600"/>
              </a:spcAft>
              <a:buNone/>
            </a:pPr>
            <a:r>
              <a:rPr lang="fr" sz="2400" dirty="0"/>
              <a:t>Doter les participant</a:t>
            </a:r>
            <a:r>
              <a:rPr lang="en-GB" sz="2400" dirty="0">
                <a:effectLst/>
                <a:ea typeface="Times New Roman" panose="02020603050405020304" pitchFamily="18" charset="0"/>
                <a:cs typeface="Times New Roman" panose="02020603050405020304" pitchFamily="18" charset="0"/>
              </a:rPr>
              <a:t>·</a:t>
            </a:r>
            <a:r>
              <a:rPr lang="en-GB" sz="2400" dirty="0">
                <a:effectLst/>
              </a:rPr>
              <a:t>e</a:t>
            </a:r>
            <a:r>
              <a:rPr lang="en-GB" sz="2400" dirty="0">
                <a:effectLst/>
                <a:ea typeface="Times New Roman" panose="02020603050405020304" pitchFamily="18" charset="0"/>
                <a:cs typeface="Times New Roman" panose="02020603050405020304" pitchFamily="18" charset="0"/>
              </a:rPr>
              <a:t>·</a:t>
            </a:r>
            <a:r>
              <a:rPr lang="fr" sz="2400" dirty="0"/>
              <a:t>s des compétences cliniques requises </a:t>
            </a:r>
            <a:r>
              <a:rPr lang="en-GB" sz="2400" dirty="0"/>
              <a:t>violence</a:t>
            </a:r>
            <a:r>
              <a:rPr lang="fr" sz="2400" dirty="0"/>
              <a:t> et la spécialité pour réagir face à la violences faite aux femmes.</a:t>
            </a:r>
          </a:p>
          <a:p>
            <a:pPr marL="0" indent="0" rtl="0">
              <a:spcBef>
                <a:spcPts val="600"/>
              </a:spcBef>
              <a:spcAft>
                <a:spcPts val="600"/>
              </a:spcAft>
              <a:buNone/>
            </a:pPr>
            <a:r>
              <a:rPr lang="fr" sz="2400" b="1" dirty="0"/>
              <a:t>Compétences </a:t>
            </a:r>
          </a:p>
          <a:p>
            <a:pPr marL="0" indent="0" rtl="0">
              <a:spcBef>
                <a:spcPts val="600"/>
              </a:spcBef>
              <a:spcAft>
                <a:spcPts val="600"/>
              </a:spcAft>
              <a:buNone/>
            </a:pPr>
            <a:r>
              <a:rPr lang="fr-CH" sz="2400" i="1" dirty="0">
                <a:solidFill>
                  <a:srgbClr val="FF0000"/>
                </a:solidFill>
              </a:rPr>
              <a:t>  </a:t>
            </a:r>
            <a:r>
              <a:rPr lang="fr-FR" sz="2400" i="1" dirty="0"/>
              <a:t>Pour s’occuper des </a:t>
            </a:r>
            <a:r>
              <a:rPr lang="en-GB" sz="2400" i="1" dirty="0"/>
              <a:t>survivante</a:t>
            </a:r>
            <a:r>
              <a:rPr lang="fr" sz="2400" i="1" dirty="0"/>
              <a:t>s de violence sexuelle ou de viols :</a:t>
            </a:r>
          </a:p>
          <a:p>
            <a:pPr rtl="0">
              <a:spcBef>
                <a:spcPts val="600"/>
              </a:spcBef>
              <a:spcAft>
                <a:spcPts val="600"/>
              </a:spcAft>
            </a:pPr>
            <a:r>
              <a:rPr lang="fr" sz="2400" dirty="0"/>
              <a:t>Acquérir les compétences requises pour relever les antécédents.</a:t>
            </a:r>
          </a:p>
          <a:p>
            <a:pPr rtl="0">
              <a:spcBef>
                <a:spcPts val="600"/>
              </a:spcBef>
              <a:spcAft>
                <a:spcPts val="600"/>
              </a:spcAft>
            </a:pPr>
            <a:r>
              <a:rPr lang="fr" sz="2400" dirty="0"/>
              <a:t>Savoir effectuer un examen physique.</a:t>
            </a:r>
          </a:p>
          <a:p>
            <a:pPr rtl="0">
              <a:spcBef>
                <a:spcPts val="600"/>
              </a:spcBef>
              <a:spcAft>
                <a:spcPts val="600"/>
              </a:spcAft>
            </a:pPr>
            <a:r>
              <a:rPr lang="fr" sz="2400" dirty="0"/>
              <a:t>Savoir quand collecter des preuves médicolégales et comment faciliter cela.</a:t>
            </a:r>
          </a:p>
        </p:txBody>
      </p:sp>
      <p:sp>
        <p:nvSpPr>
          <p:cNvPr id="5" name="Slide Number Placeholder 4"/>
          <p:cNvSpPr>
            <a:spLocks noGrp="1"/>
          </p:cNvSpPr>
          <p:nvPr>
            <p:ph type="sldNum" sz="quarter" idx="12"/>
            <p:custDataLst>
              <p:tags r:id="rId3"/>
            </p:custDataLst>
          </p:nvPr>
        </p:nvSpPr>
        <p:spPr/>
        <p:txBody>
          <a:bodyPr rtlCol="0"/>
          <a:lstStyle/>
          <a:p>
            <a:pPr rtl="0"/>
            <a:fld id="{FA49274C-F624-4622-A71F-92AA30B6C6C1}" type="slidenum">
              <a:rPr lang="en-GB" smtClean="0"/>
              <a:pPr rtl="0"/>
              <a:t>3</a:t>
            </a:fld>
            <a:endParaRPr lang="en-GB" dirty="0"/>
          </a:p>
        </p:txBody>
      </p:sp>
      <p:pic>
        <p:nvPicPr>
          <p:cNvPr id="4" name="Picture 3" descr="C:\Users\Ward\AppData\Local\Microsoft\Windows\INetCache\IE\RTS1IINE\13526107212154[1].png">
            <a:extLst>
              <a:ext uri="{FF2B5EF4-FFF2-40B4-BE49-F238E27FC236}">
                <a16:creationId xmlns:a16="http://schemas.microsoft.com/office/drawing/2014/main" id="{DC3F627B-45FF-412F-B66F-CC6B1F97299D}"/>
              </a:ext>
            </a:extLst>
          </p:cNvPr>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617174" y="362714"/>
            <a:ext cx="1420261" cy="1146445"/>
          </a:xfrm>
          <a:prstGeom prst="rect">
            <a:avLst/>
          </a:prstGeom>
          <a:noFill/>
          <a:ln>
            <a:noFill/>
          </a:ln>
        </p:spPr>
      </p:pic>
    </p:spTree>
    <p:extLst>
      <p:ext uri="{BB962C8B-B14F-4D97-AF65-F5344CB8AC3E}">
        <p14:creationId xmlns:p14="http://schemas.microsoft.com/office/powerpoint/2010/main" val="328284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BD5001-207C-A0C0-8BDD-9B88A3C343A7}"/>
              </a:ext>
            </a:extLst>
          </p:cNvPr>
          <p:cNvGrpSpPr/>
          <p:nvPr/>
        </p:nvGrpSpPr>
        <p:grpSpPr>
          <a:xfrm>
            <a:off x="5363190" y="1018445"/>
            <a:ext cx="3447961" cy="4906714"/>
            <a:chOff x="560945" y="120803"/>
            <a:chExt cx="4145576" cy="5899474"/>
          </a:xfrm>
        </p:grpSpPr>
        <p:pic>
          <p:nvPicPr>
            <p:cNvPr id="12" name="Picture 11" descr="A diagram of a work flow&#10;&#10;Description automatically generated">
              <a:extLst>
                <a:ext uri="{FF2B5EF4-FFF2-40B4-BE49-F238E27FC236}">
                  <a16:creationId xmlns:a16="http://schemas.microsoft.com/office/drawing/2014/main" id="{B9016CE6-B019-D642-3EE0-DEFEBFB0540F}"/>
                </a:ext>
              </a:extLst>
            </p:cNvPr>
            <p:cNvPicPr>
              <a:picLocks noChangeAspect="1"/>
            </p:cNvPicPr>
            <p:nvPr/>
          </p:nvPicPr>
          <p:blipFill>
            <a:blip r:embed="rId7"/>
            <a:stretch>
              <a:fillRect/>
            </a:stretch>
          </p:blipFill>
          <p:spPr>
            <a:xfrm>
              <a:off x="560945" y="120803"/>
              <a:ext cx="4145576" cy="5899474"/>
            </a:xfrm>
            <a:prstGeom prst="rect">
              <a:avLst/>
            </a:prstGeom>
          </p:spPr>
        </p:pic>
        <p:sp>
          <p:nvSpPr>
            <p:cNvPr id="13" name="Rectangle 12">
              <a:extLst>
                <a:ext uri="{FF2B5EF4-FFF2-40B4-BE49-F238E27FC236}">
                  <a16:creationId xmlns:a16="http://schemas.microsoft.com/office/drawing/2014/main" id="{3700487C-DC50-D11E-4F88-CB919D396069}"/>
                </a:ext>
              </a:extLst>
            </p:cNvPr>
            <p:cNvSpPr/>
            <p:nvPr/>
          </p:nvSpPr>
          <p:spPr>
            <a:xfrm>
              <a:off x="637775" y="961645"/>
              <a:ext cx="1968266" cy="410241"/>
            </a:xfrm>
            <a:prstGeom prst="rect">
              <a:avLst/>
            </a:prstGeom>
            <a:solidFill>
              <a:srgbClr val="FFFFFF"/>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514A193-1E61-7A02-154B-A54F98B81E91}"/>
                </a:ext>
              </a:extLst>
            </p:cNvPr>
            <p:cNvSpPr txBox="1"/>
            <p:nvPr/>
          </p:nvSpPr>
          <p:spPr>
            <a:xfrm>
              <a:off x="578612" y="961734"/>
              <a:ext cx="2089392" cy="406977"/>
            </a:xfrm>
            <a:prstGeom prst="rect">
              <a:avLst/>
            </a:prstGeom>
            <a:noFill/>
          </p:spPr>
          <p:txBody>
            <a:bodyPr wrap="square" rtlCol="0">
              <a:spAutoFit/>
            </a:bodyPr>
            <a:lstStyle/>
            <a:p>
              <a:pPr>
                <a:lnSpc>
                  <a:spcPts val="1000"/>
                </a:lnSpc>
              </a:pPr>
              <a:r>
                <a:rPr lang="en-GB" sz="750" u="sng" dirty="0">
                  <a:effectLst/>
                  <a:latin typeface="Segoe UI" panose="020B0502040204020203" pitchFamily="34" charset="0"/>
                  <a:cs typeface="Segoe UI" panose="020B0502040204020203" pitchFamily="34" charset="0"/>
                </a:rPr>
                <a:t>Soutien de </a:t>
              </a:r>
              <a:r>
                <a:rPr lang="en-GB" sz="750" u="sng" dirty="0" err="1">
                  <a:effectLst/>
                  <a:latin typeface="Segoe UI" panose="020B0502040204020203" pitchFamily="34" charset="0"/>
                  <a:cs typeface="Segoe UI" panose="020B0502040204020203" pitchFamily="34" charset="0"/>
                </a:rPr>
                <a:t>premi</a:t>
              </a:r>
              <a:r>
                <a:rPr lang="fr" sz="750" u="sng" dirty="0">
                  <a:latin typeface="Segoe UI" panose="020B0502040204020203" pitchFamily="34" charset="0"/>
                  <a:cs typeface="Segoe UI" panose="020B0502040204020203" pitchFamily="34" charset="0"/>
                </a:rPr>
                <a:t>è</a:t>
              </a:r>
              <a:r>
                <a:rPr lang="en-GB" sz="750" u="sng" dirty="0">
                  <a:effectLst/>
                  <a:latin typeface="Segoe UI" panose="020B0502040204020203" pitchFamily="34" charset="0"/>
                  <a:cs typeface="Segoe UI" panose="020B0502040204020203" pitchFamily="34" charset="0"/>
                </a:rPr>
                <a:t>re </a:t>
              </a:r>
              <a:r>
                <a:rPr lang="en-GB" sz="750" u="sng" dirty="0" err="1">
                  <a:effectLst/>
                  <a:latin typeface="Segoe UI" panose="020B0502040204020203" pitchFamily="34" charset="0"/>
                  <a:cs typeface="Segoe UI" panose="020B0502040204020203" pitchFamily="34" charset="0"/>
                </a:rPr>
                <a:t>ligne</a:t>
              </a:r>
              <a:endParaRPr lang="en-GB" sz="750" u="sng" dirty="0">
                <a:effectLst/>
                <a:latin typeface="Segoe UI" panose="020B0502040204020203" pitchFamily="34" charset="0"/>
                <a:cs typeface="Segoe UI" panose="020B0502040204020203" pitchFamily="34" charset="0"/>
              </a:endParaRPr>
            </a:p>
            <a:p>
              <a:pPr>
                <a:lnSpc>
                  <a:spcPts val="1000"/>
                </a:lnSpc>
              </a:pPr>
              <a:r>
                <a:rPr lang="en-GB" sz="750" b="1" i="0" dirty="0" err="1">
                  <a:solidFill>
                    <a:srgbClr val="0D1214"/>
                  </a:solidFill>
                  <a:effectLst/>
                  <a:highlight>
                    <a:srgbClr val="FFFFFF"/>
                  </a:highlight>
                  <a:latin typeface="Segoe UI" panose="020B0502040204020203" pitchFamily="34" charset="0"/>
                  <a:cs typeface="Segoe UI" panose="020B0502040204020203" pitchFamily="34" charset="0"/>
                </a:rPr>
                <a:t>V</a:t>
              </a:r>
              <a:r>
                <a:rPr lang="en-GB" sz="750" i="0" dirty="0" err="1">
                  <a:solidFill>
                    <a:srgbClr val="0D1214"/>
                  </a:solidFill>
                  <a:effectLst/>
                  <a:highlight>
                    <a:srgbClr val="FFFFFF"/>
                  </a:highlight>
                  <a:latin typeface="Segoe UI" panose="020B0502040204020203" pitchFamily="34" charset="0"/>
                  <a:cs typeface="Segoe UI" panose="020B0502040204020203" pitchFamily="34" charset="0"/>
                </a:rPr>
                <a:t>raiment</a:t>
              </a:r>
              <a:r>
                <a:rPr lang="en-GB" sz="750" i="0" dirty="0">
                  <a:solidFill>
                    <a:srgbClr val="0D1214"/>
                  </a:solidFill>
                  <a:effectLst/>
                  <a:highlight>
                    <a:srgbClr val="FFFFFF"/>
                  </a:highlight>
                  <a:latin typeface="Segoe UI" panose="020B0502040204020203" pitchFamily="34" charset="0"/>
                  <a:cs typeface="Segoe UI" panose="020B0502040204020203" pitchFamily="34" charset="0"/>
                </a:rPr>
                <a:t> </a:t>
              </a:r>
              <a:r>
                <a:rPr lang="en-GB" sz="750" i="0" dirty="0" err="1">
                  <a:solidFill>
                    <a:srgbClr val="0D1214"/>
                  </a:solidFill>
                  <a:effectLst/>
                  <a:highlight>
                    <a:srgbClr val="FFFFFF"/>
                  </a:highlight>
                  <a:latin typeface="Segoe UI" panose="020B0502040204020203" pitchFamily="34" charset="0"/>
                  <a:cs typeface="Segoe UI" panose="020B0502040204020203" pitchFamily="34" charset="0"/>
                </a:rPr>
                <a:t>é</a:t>
              </a:r>
              <a:r>
                <a:rPr lang="en-GB" sz="750" dirty="0" err="1">
                  <a:latin typeface="Segoe UI" panose="020B0502040204020203" pitchFamily="34" charset="0"/>
                  <a:cs typeface="Segoe UI" panose="020B0502040204020203" pitchFamily="34" charset="0"/>
                </a:rPr>
                <a:t>couter</a:t>
              </a:r>
              <a:r>
                <a:rPr lang="en-GB" sz="750" dirty="0">
                  <a:latin typeface="Segoe UI" panose="020B0502040204020203" pitchFamily="34" charset="0"/>
                  <a:cs typeface="Segoe UI" panose="020B0502040204020203" pitchFamily="34" charset="0"/>
                </a:rPr>
                <a:t>, </a:t>
              </a:r>
              <a:r>
                <a:rPr lang="en-GB" sz="750" dirty="0" err="1">
                  <a:effectLst/>
                  <a:latin typeface="Segoe UI" panose="020B0502040204020203" pitchFamily="34" charset="0"/>
                  <a:cs typeface="Segoe UI" panose="020B0502040204020203" pitchFamily="34" charset="0"/>
                </a:rPr>
                <a:t>s'</a:t>
              </a:r>
              <a:r>
                <a:rPr lang="en-GB" sz="750" b="1" dirty="0" err="1">
                  <a:effectLst/>
                  <a:latin typeface="Segoe UI" panose="020B0502040204020203" pitchFamily="34" charset="0"/>
                  <a:cs typeface="Segoe UI" panose="020B0502040204020203" pitchFamily="34" charset="0"/>
                </a:rPr>
                <a:t>I</a:t>
              </a:r>
              <a:r>
                <a:rPr lang="en-GB" sz="750" dirty="0" err="1">
                  <a:effectLst/>
                  <a:latin typeface="Segoe UI" panose="020B0502040204020203" pitchFamily="34" charset="0"/>
                  <a:cs typeface="Segoe UI" panose="020B0502040204020203" pitchFamily="34" charset="0"/>
                </a:rPr>
                <a:t>nformer</a:t>
              </a:r>
              <a:r>
                <a:rPr lang="en-GB" sz="750" dirty="0">
                  <a:latin typeface="Segoe UI" panose="020B0502040204020203" pitchFamily="34" charset="0"/>
                  <a:cs typeface="Segoe UI" panose="020B0502040204020203" pitchFamily="34" charset="0"/>
                </a:rPr>
                <a:t>, </a:t>
              </a:r>
              <a:r>
                <a:rPr lang="en-GB" sz="750" b="1" dirty="0" err="1">
                  <a:latin typeface="Segoe UI" panose="020B0502040204020203" pitchFamily="34" charset="0"/>
                  <a:cs typeface="Segoe UI" panose="020B0502040204020203" pitchFamily="34" charset="0"/>
                </a:rPr>
                <a:t>V</a:t>
              </a:r>
              <a:r>
                <a:rPr lang="en-GB" sz="750" dirty="0" err="1">
                  <a:latin typeface="Segoe UI" panose="020B0502040204020203" pitchFamily="34" charset="0"/>
                  <a:cs typeface="Segoe UI" panose="020B0502040204020203" pitchFamily="34" charset="0"/>
                </a:rPr>
                <a:t>alider</a:t>
              </a:r>
              <a:endParaRPr lang="en-GB" sz="750" dirty="0">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47727E1F-6BB4-56ED-3E0C-29D248CD0D9F}"/>
                </a:ext>
              </a:extLst>
            </p:cNvPr>
            <p:cNvSpPr/>
            <p:nvPr/>
          </p:nvSpPr>
          <p:spPr>
            <a:xfrm>
              <a:off x="924910" y="4553320"/>
              <a:ext cx="1954924" cy="827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9505665-7018-FF27-AC79-7B1C079FD75D}"/>
                </a:ext>
              </a:extLst>
            </p:cNvPr>
            <p:cNvSpPr txBox="1"/>
            <p:nvPr/>
          </p:nvSpPr>
          <p:spPr>
            <a:xfrm>
              <a:off x="889540" y="4486280"/>
              <a:ext cx="2025662" cy="943622"/>
            </a:xfrm>
            <a:prstGeom prst="rect">
              <a:avLst/>
            </a:prstGeom>
            <a:noFill/>
          </p:spPr>
          <p:txBody>
            <a:bodyPr wrap="square" rtlCol="0">
              <a:spAutoFit/>
            </a:bodyPr>
            <a:lstStyle/>
            <a:p>
              <a:r>
                <a:rPr lang="en-GB" sz="750" u="sng" dirty="0">
                  <a:effectLst/>
                  <a:latin typeface="Segoe UI" panose="020B0502040204020203" pitchFamily="34" charset="0"/>
                  <a:cs typeface="Segoe UI" panose="020B0502040204020203" pitchFamily="34" charset="0"/>
                </a:rPr>
                <a:t>Soutien de </a:t>
              </a:r>
              <a:r>
                <a:rPr lang="en-GB" sz="750" u="sng" dirty="0" err="1">
                  <a:effectLst/>
                  <a:latin typeface="Segoe UI" panose="020B0502040204020203" pitchFamily="34" charset="0"/>
                  <a:cs typeface="Segoe UI" panose="020B0502040204020203" pitchFamily="34" charset="0"/>
                </a:rPr>
                <a:t>premi</a:t>
              </a:r>
              <a:r>
                <a:rPr lang="fr" sz="750" u="sng" dirty="0">
                  <a:latin typeface="Segoe UI" panose="020B0502040204020203" pitchFamily="34" charset="0"/>
                  <a:cs typeface="Segoe UI" panose="020B0502040204020203" pitchFamily="34" charset="0"/>
                </a:rPr>
                <a:t>è</a:t>
              </a:r>
              <a:r>
                <a:rPr lang="en-GB" sz="750" u="sng" dirty="0">
                  <a:effectLst/>
                  <a:latin typeface="Segoe UI" panose="020B0502040204020203" pitchFamily="34" charset="0"/>
                  <a:cs typeface="Segoe UI" panose="020B0502040204020203" pitchFamily="34" charset="0"/>
                </a:rPr>
                <a:t>re </a:t>
              </a:r>
              <a:r>
                <a:rPr lang="en-GB" sz="750" u="sng" dirty="0" err="1">
                  <a:effectLst/>
                  <a:latin typeface="Segoe UI" panose="020B0502040204020203" pitchFamily="34" charset="0"/>
                  <a:cs typeface="Segoe UI" panose="020B0502040204020203" pitchFamily="34" charset="0"/>
                </a:rPr>
                <a:t>ligne</a:t>
              </a:r>
              <a:endParaRPr lang="en-GB" sz="750" u="sng" dirty="0">
                <a:effectLst/>
                <a:latin typeface="Segoe UI" panose="020B0502040204020203" pitchFamily="34" charset="0"/>
                <a:cs typeface="Segoe UI" panose="020B0502040204020203" pitchFamily="34" charset="0"/>
              </a:endParaRPr>
            </a:p>
            <a:p>
              <a:r>
                <a:rPr lang="en-GB" sz="750" b="1" dirty="0">
                  <a:effectLst/>
                  <a:latin typeface="Segoe UI" panose="020B0502040204020203" pitchFamily="34" charset="0"/>
                  <a:cs typeface="Segoe UI" panose="020B0502040204020203" pitchFamily="34" charset="0"/>
                </a:rPr>
                <a:t>R</a:t>
              </a:r>
              <a:r>
                <a:rPr lang="en-GB" sz="750" dirty="0">
                  <a:effectLst/>
                  <a:latin typeface="Segoe UI" panose="020B0502040204020203" pitchFamily="34" charset="0"/>
                  <a:cs typeface="Segoe UI" panose="020B0502040204020203" pitchFamily="34" charset="0"/>
                </a:rPr>
                <a:t>enforcer la </a:t>
              </a:r>
              <a:r>
                <a:rPr lang="en-GB" sz="750" dirty="0" err="1">
                  <a:effectLst/>
                  <a:latin typeface="Segoe UI" panose="020B0502040204020203" pitchFamily="34" charset="0"/>
                  <a:cs typeface="Segoe UI" panose="020B0502040204020203" pitchFamily="34" charset="0"/>
                </a:rPr>
                <a:t>sécurité</a:t>
              </a:r>
              <a:r>
                <a:rPr lang="en-GB" sz="750" dirty="0">
                  <a:effectLst/>
                  <a:latin typeface="Segoe UI" panose="020B0502040204020203" pitchFamily="34" charset="0"/>
                  <a:cs typeface="Segoe UI" panose="020B0502040204020203" pitchFamily="34" charset="0"/>
                </a:rPr>
                <a:t> et </a:t>
              </a:r>
              <a:r>
                <a:rPr lang="en-GB" sz="750" dirty="0" err="1">
                  <a:effectLst/>
                  <a:latin typeface="Segoe UI" panose="020B0502040204020203" pitchFamily="34" charset="0"/>
                  <a:cs typeface="Segoe UI" panose="020B0502040204020203" pitchFamily="34" charset="0"/>
                </a:rPr>
                <a:t>et</a:t>
              </a:r>
              <a:r>
                <a:rPr lang="en-GB" sz="750" dirty="0">
                  <a:effectLst/>
                  <a:latin typeface="Segoe UI" panose="020B0502040204020203" pitchFamily="34" charset="0"/>
                  <a:cs typeface="Segoe UI" panose="020B0502040204020203" pitchFamily="34" charset="0"/>
                </a:rPr>
                <a:t> </a:t>
              </a:r>
              <a:r>
                <a:rPr lang="en-GB" sz="750" dirty="0" err="1">
                  <a:effectLst/>
                  <a:latin typeface="Segoe UI" panose="020B0502040204020203" pitchFamily="34" charset="0"/>
                  <a:cs typeface="Segoe UI" panose="020B0502040204020203" pitchFamily="34" charset="0"/>
                </a:rPr>
                <a:t>établir</a:t>
              </a:r>
              <a:r>
                <a:rPr lang="en-GB" sz="750" dirty="0">
                  <a:effectLst/>
                  <a:latin typeface="Segoe UI" panose="020B0502040204020203" pitchFamily="34" charset="0"/>
                  <a:cs typeface="Segoe UI" panose="020B0502040204020203" pitchFamily="34" charset="0"/>
                </a:rPr>
                <a:t> un plan</a:t>
              </a:r>
            </a:p>
            <a:p>
              <a:r>
                <a:rPr lang="en-GB" sz="750" dirty="0" err="1">
                  <a:effectLst/>
                  <a:latin typeface="Segoe UI" panose="020B0502040204020203" pitchFamily="34" charset="0"/>
                  <a:cs typeface="Segoe UI" panose="020B0502040204020203" pitchFamily="34" charset="0"/>
                </a:rPr>
                <a:t>l'</a:t>
              </a:r>
              <a:r>
                <a:rPr lang="en-GB" sz="750" b="1" dirty="0" err="1">
                  <a:effectLst/>
                  <a:latin typeface="Segoe UI" panose="020B0502040204020203" pitchFamily="34" charset="0"/>
                  <a:cs typeface="Segoe UI" panose="020B0502040204020203" pitchFamily="34" charset="0"/>
                </a:rPr>
                <a:t>E</a:t>
              </a:r>
              <a:r>
                <a:rPr lang="en-GB" sz="750" dirty="0" err="1">
                  <a:effectLst/>
                  <a:latin typeface="Segoe UI" panose="020B0502040204020203" pitchFamily="34" charset="0"/>
                  <a:cs typeface="Segoe UI" panose="020B0502040204020203" pitchFamily="34" charset="0"/>
                </a:rPr>
                <a:t>ntourage</a:t>
              </a:r>
              <a:r>
                <a:rPr lang="en-GB" sz="750" dirty="0">
                  <a:effectLst/>
                  <a:latin typeface="Segoe UI" panose="020B0502040204020203" pitchFamily="34" charset="0"/>
                  <a:cs typeface="Segoe UI" panose="020B0502040204020203" pitchFamily="34" charset="0"/>
                </a:rPr>
                <a:t> – </a:t>
              </a:r>
              <a:r>
                <a:rPr lang="en-GB" sz="750" dirty="0" err="1">
                  <a:effectLst/>
                  <a:latin typeface="Segoe UI" panose="020B0502040204020203" pitchFamily="34" charset="0"/>
                  <a:cs typeface="Segoe UI" panose="020B0502040204020203" pitchFamily="34" charset="0"/>
                </a:rPr>
                <a:t>permettre</a:t>
              </a:r>
              <a:r>
                <a:rPr lang="en-GB" sz="750" dirty="0">
                  <a:effectLst/>
                  <a:latin typeface="Segoe UI" panose="020B0502040204020203" pitchFamily="34" charset="0"/>
                  <a:cs typeface="Segoe UI" panose="020B0502040204020203" pitchFamily="34" charset="0"/>
                </a:rPr>
                <a:t> </a:t>
              </a:r>
              <a:r>
                <a:rPr lang="fr" sz="750" dirty="0">
                  <a:solidFill>
                    <a:schemeClr val="tx1"/>
                  </a:solidFill>
                  <a:latin typeface="Segoe UI" panose="020B0502040204020203" pitchFamily="34" charset="0"/>
                  <a:cs typeface="Segoe UI" panose="020B0502040204020203" pitchFamily="34" charset="0"/>
                </a:rPr>
                <a:t>à</a:t>
              </a:r>
              <a:r>
                <a:rPr lang="en-GB" sz="750" dirty="0">
                  <a:effectLst/>
                  <a:latin typeface="Segoe UI" panose="020B0502040204020203" pitchFamily="34" charset="0"/>
                  <a:cs typeface="Segoe UI" panose="020B0502040204020203" pitchFamily="34" charset="0"/>
                </a:rPr>
                <a:t> la </a:t>
              </a:r>
              <a:r>
                <a:rPr lang="en-GB" sz="750" dirty="0" err="1">
                  <a:effectLst/>
                  <a:latin typeface="Segoe UI" panose="020B0502040204020203" pitchFamily="34" charset="0"/>
                  <a:cs typeface="Segoe UI" panose="020B0502040204020203" pitchFamily="34" charset="0"/>
                </a:rPr>
                <a:t>patiente</a:t>
              </a:r>
              <a:r>
                <a:rPr lang="en-GB" sz="750" dirty="0">
                  <a:effectLst/>
                  <a:latin typeface="Segoe UI" panose="020B0502040204020203" pitchFamily="34" charset="0"/>
                  <a:cs typeface="Segoe UI" panose="020B0502040204020203" pitchFamily="34" charset="0"/>
                </a:rPr>
                <a:t> </a:t>
              </a:r>
              <a:r>
                <a:rPr lang="en-GB" sz="750" dirty="0" err="1">
                  <a:effectLst/>
                  <a:latin typeface="Segoe UI" panose="020B0502040204020203" pitchFamily="34" charset="0"/>
                  <a:cs typeface="Segoe UI" panose="020B0502040204020203" pitchFamily="34" charset="0"/>
                </a:rPr>
                <a:t>d’accéder</a:t>
              </a:r>
              <a:r>
                <a:rPr lang="en-GB" sz="750" dirty="0">
                  <a:effectLst/>
                  <a:latin typeface="Segoe UI" panose="020B0502040204020203" pitchFamily="34" charset="0"/>
                  <a:cs typeface="Segoe UI" panose="020B0502040204020203" pitchFamily="34" charset="0"/>
                </a:rPr>
                <a:t> </a:t>
              </a:r>
              <a:r>
                <a:rPr lang="fr" sz="750" dirty="0">
                  <a:solidFill>
                    <a:schemeClr val="tx1"/>
                  </a:solidFill>
                  <a:latin typeface="Segoe UI" panose="020B0502040204020203" pitchFamily="34" charset="0"/>
                  <a:cs typeface="Segoe UI" panose="020B0502040204020203" pitchFamily="34" charset="0"/>
                </a:rPr>
                <a:t>à</a:t>
              </a:r>
              <a:r>
                <a:rPr lang="en-GB" sz="750" dirty="0">
                  <a:effectLst/>
                  <a:latin typeface="Segoe UI" panose="020B0502040204020203" pitchFamily="34" charset="0"/>
                  <a:cs typeface="Segoe UI" panose="020B0502040204020203" pitchFamily="34" charset="0"/>
                </a:rPr>
                <a:t> des </a:t>
              </a:r>
              <a:r>
                <a:rPr lang="en-GB" sz="750" dirty="0" err="1">
                  <a:effectLst/>
                  <a:latin typeface="Segoe UI" panose="020B0502040204020203" pitchFamily="34" charset="0"/>
                  <a:cs typeface="Segoe UI" panose="020B0502040204020203" pitchFamily="34" charset="0"/>
                </a:rPr>
                <a:t>ressources</a:t>
              </a:r>
              <a:r>
                <a:rPr lang="en-GB" sz="750" dirty="0">
                  <a:effectLst/>
                  <a:latin typeface="Segoe UI" panose="020B0502040204020203" pitchFamily="34" charset="0"/>
                  <a:cs typeface="Segoe UI" panose="020B0502040204020203" pitchFamily="34" charset="0"/>
                </a:rPr>
                <a:t> sanitaires et </a:t>
              </a:r>
              <a:r>
                <a:rPr lang="en-GB" sz="750" dirty="0" err="1">
                  <a:effectLst/>
                  <a:latin typeface="Segoe UI" panose="020B0502040204020203" pitchFamily="34" charset="0"/>
                  <a:cs typeface="Segoe UI" panose="020B0502040204020203" pitchFamily="34" charset="0"/>
                </a:rPr>
                <a:t>communautaires</a:t>
              </a:r>
              <a:endParaRPr lang="en-GB" sz="750" dirty="0">
                <a:effectLst/>
                <a:latin typeface="Segoe UI" panose="020B0502040204020203" pitchFamily="34" charset="0"/>
                <a:cs typeface="Segoe UI" panose="020B0502040204020203" pitchFamily="34" charset="0"/>
              </a:endParaRPr>
            </a:p>
          </p:txBody>
        </p:sp>
      </p:grpSp>
      <p:sp>
        <p:nvSpPr>
          <p:cNvPr id="3" name="Title 2">
            <a:extLst>
              <a:ext uri="{FF2B5EF4-FFF2-40B4-BE49-F238E27FC236}">
                <a16:creationId xmlns:a16="http://schemas.microsoft.com/office/drawing/2014/main" id="{F061CDB6-A7A6-D94E-80E0-1C92B2E7E191}"/>
              </a:ext>
            </a:extLst>
          </p:cNvPr>
          <p:cNvSpPr>
            <a:spLocks noGrp="1"/>
          </p:cNvSpPr>
          <p:nvPr>
            <p:ph type="title"/>
            <p:custDataLst>
              <p:tags r:id="rId1"/>
            </p:custDataLst>
          </p:nvPr>
        </p:nvSpPr>
        <p:spPr>
          <a:xfrm>
            <a:off x="119270" y="0"/>
            <a:ext cx="8724836" cy="1018445"/>
          </a:xfrm>
        </p:spPr>
        <p:txBody>
          <a:bodyPr rtlCol="0">
            <a:normAutofit/>
          </a:bodyPr>
          <a:lstStyle/>
          <a:p>
            <a:pPr rtl="0"/>
            <a:r>
              <a:rPr lang="fr" sz="2800" dirty="0"/>
              <a:t>Protocole de synthèse :</a:t>
            </a:r>
            <a:br>
              <a:rPr lang="en-US" sz="2800" dirty="0"/>
            </a:br>
            <a:r>
              <a:rPr lang="fr" sz="2800" dirty="0"/>
              <a:t>Parcours de soins initiaux après des violences sexuelles</a:t>
            </a:r>
          </a:p>
        </p:txBody>
      </p:sp>
      <p:sp>
        <p:nvSpPr>
          <p:cNvPr id="7" name="Slide Number Placeholder 6"/>
          <p:cNvSpPr>
            <a:spLocks noGrp="1"/>
          </p:cNvSpPr>
          <p:nvPr>
            <p:ph type="sldNum" sz="quarter" idx="12"/>
            <p:custDataLst>
              <p:tags r:id="rId2"/>
            </p:custDataLst>
          </p:nvPr>
        </p:nvSpPr>
        <p:spPr/>
        <p:txBody>
          <a:bodyPr rtlCol="0"/>
          <a:lstStyle/>
          <a:p>
            <a:pPr rtl="0"/>
            <a:fld id="{FA49274C-F624-4622-A71F-92AA30B6C6C1}" type="slidenum">
              <a:rPr lang="en-GB" smtClean="0"/>
              <a:pPr rtl="0"/>
              <a:t>4</a:t>
            </a:fld>
            <a:endParaRPr lang="en-GB" dirty="0"/>
          </a:p>
        </p:txBody>
      </p:sp>
      <p:sp>
        <p:nvSpPr>
          <p:cNvPr id="4" name="Rounded Rectangle 3">
            <a:extLst>
              <a:ext uri="{FF2B5EF4-FFF2-40B4-BE49-F238E27FC236}">
                <a16:creationId xmlns:a16="http://schemas.microsoft.com/office/drawing/2014/main" id="{9E4168DB-4240-824E-95B0-4E25B8B0F069}"/>
              </a:ext>
            </a:extLst>
          </p:cNvPr>
          <p:cNvSpPr/>
          <p:nvPr>
            <p:custDataLst>
              <p:tags r:id="rId3"/>
            </p:custDataLst>
          </p:nvPr>
        </p:nvSpPr>
        <p:spPr>
          <a:xfrm>
            <a:off x="119270" y="1139621"/>
            <a:ext cx="5198165" cy="4788142"/>
          </a:xfrm>
          <a:prstGeom prst="roundRect">
            <a:avLst>
              <a:gd name="adj" fmla="val 9037"/>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lnSpc>
                <a:spcPts val="1800"/>
              </a:lnSpc>
            </a:pPr>
            <a:r>
              <a:rPr lang="fr-FR" sz="1600" b="1" dirty="0">
                <a:solidFill>
                  <a:schemeClr val="tx1"/>
                </a:solidFill>
              </a:rPr>
              <a:t>Transférer</a:t>
            </a:r>
            <a:r>
              <a:rPr lang="fr" sz="1600" b="1" dirty="0">
                <a:solidFill>
                  <a:schemeClr val="tx1"/>
                </a:solidFill>
              </a:rPr>
              <a:t> immédiatement les patientes présentant des blessures </a:t>
            </a:r>
            <a:r>
              <a:rPr lang="fr" sz="1600" dirty="0">
                <a:solidFill>
                  <a:schemeClr val="tx1"/>
                </a:solidFill>
              </a:rPr>
              <a:t>qui nécessitent des soins urgents.</a:t>
            </a:r>
          </a:p>
          <a:p>
            <a:pPr rtl="0">
              <a:lnSpc>
                <a:spcPts val="1800"/>
              </a:lnSpc>
            </a:pPr>
            <a:r>
              <a:rPr lang="fr" sz="1600" b="1" dirty="0">
                <a:solidFill>
                  <a:schemeClr val="tx1"/>
                </a:solidFill>
              </a:rPr>
              <a:t>Sinon :</a:t>
            </a:r>
          </a:p>
          <a:p>
            <a:pPr marL="287338" indent="-287338" rtl="0">
              <a:lnSpc>
                <a:spcPts val="1800"/>
              </a:lnSpc>
              <a:buFont typeface="+mj-lt"/>
              <a:buAutoNum type="arabicPeriod"/>
            </a:pPr>
            <a:r>
              <a:rPr lang="fr" sz="1600" dirty="0">
                <a:solidFill>
                  <a:schemeClr val="tx1"/>
                </a:solidFill>
              </a:rPr>
              <a:t>Soutien de première ligne VIVRE : Vraiment </a:t>
            </a:r>
            <a:r>
              <a:rPr lang="fr" sz="1600" b="1" dirty="0">
                <a:solidFill>
                  <a:schemeClr val="tx1"/>
                </a:solidFill>
              </a:rPr>
              <a:t>É</a:t>
            </a:r>
            <a:r>
              <a:rPr lang="fr" sz="1600" dirty="0">
                <a:solidFill>
                  <a:schemeClr val="tx1"/>
                </a:solidFill>
              </a:rPr>
              <a:t>couter, s’</a:t>
            </a:r>
            <a:r>
              <a:rPr lang="fr" sz="1600" b="1" dirty="0">
                <a:solidFill>
                  <a:schemeClr val="tx1"/>
                </a:solidFill>
              </a:rPr>
              <a:t>I</a:t>
            </a:r>
            <a:r>
              <a:rPr lang="fr" sz="1600" dirty="0">
                <a:solidFill>
                  <a:schemeClr val="tx1"/>
                </a:solidFill>
              </a:rPr>
              <a:t>nformer, </a:t>
            </a:r>
            <a:r>
              <a:rPr lang="fr" sz="1600" b="1" dirty="0">
                <a:solidFill>
                  <a:schemeClr val="tx1"/>
                </a:solidFill>
              </a:rPr>
              <a:t>V</a:t>
            </a:r>
            <a:r>
              <a:rPr lang="fr" sz="1600" dirty="0">
                <a:solidFill>
                  <a:schemeClr val="tx1"/>
                </a:solidFill>
              </a:rPr>
              <a:t>alider.</a:t>
            </a:r>
          </a:p>
          <a:p>
            <a:pPr marL="287338" indent="-287338" rtl="0">
              <a:lnSpc>
                <a:spcPts val="1800"/>
              </a:lnSpc>
              <a:buFont typeface="+mj-lt"/>
              <a:buAutoNum type="arabicPeriod"/>
            </a:pPr>
            <a:r>
              <a:rPr lang="fr" sz="1600" dirty="0">
                <a:solidFill>
                  <a:schemeClr val="tx1"/>
                </a:solidFill>
              </a:rPr>
              <a:t>Recueillir le récit des faits ; procéder à l’examen clinique et à l’évaluation de l’état émotionnel. Effectuer un examen médicolégal si nécessaire.</a:t>
            </a:r>
          </a:p>
          <a:p>
            <a:pPr marL="287338" indent="-287338" rtl="0">
              <a:lnSpc>
                <a:spcPts val="1800"/>
              </a:lnSpc>
              <a:buFont typeface="+mj-lt"/>
              <a:buAutoNum type="arabicPeriod"/>
            </a:pPr>
            <a:r>
              <a:rPr lang="fr" sz="1600" dirty="0">
                <a:solidFill>
                  <a:schemeClr val="tx1"/>
                </a:solidFill>
              </a:rPr>
              <a:t>Traiter toutes les blessures physique</a:t>
            </a:r>
            <a:r>
              <a:rPr lang="fr-FR" sz="1600" dirty="0">
                <a:solidFill>
                  <a:schemeClr val="tx1"/>
                </a:solidFill>
              </a:rPr>
              <a:t>s.</a:t>
            </a:r>
            <a:endParaRPr lang="fr" sz="1600" dirty="0">
              <a:solidFill>
                <a:schemeClr val="tx1"/>
              </a:solidFill>
            </a:endParaRPr>
          </a:p>
          <a:p>
            <a:pPr marL="287338" indent="-287338" rtl="0">
              <a:lnSpc>
                <a:spcPts val="1800"/>
              </a:lnSpc>
              <a:buFont typeface="+mj-lt"/>
              <a:buAutoNum type="arabicPeriod"/>
            </a:pPr>
            <a:r>
              <a:rPr lang="fr" sz="1600" dirty="0">
                <a:solidFill>
                  <a:schemeClr val="tx1"/>
                </a:solidFill>
              </a:rPr>
              <a:t>Proposer un traitement PPE pour prévenir les infections par le VIH (dans les 72 heures après l’agression).</a:t>
            </a:r>
          </a:p>
          <a:p>
            <a:pPr marL="287338" indent="-287338" rtl="0">
              <a:lnSpc>
                <a:spcPts val="1800"/>
              </a:lnSpc>
              <a:buFont typeface="+mj-lt"/>
              <a:buAutoNum type="arabicPeriod"/>
            </a:pPr>
            <a:r>
              <a:rPr lang="fr" sz="1600" dirty="0">
                <a:solidFill>
                  <a:schemeClr val="tx1"/>
                </a:solidFill>
              </a:rPr>
              <a:t>Proposer une contraception d’urgence (dans les cinq jours après l’agression).</a:t>
            </a:r>
          </a:p>
          <a:p>
            <a:pPr marL="287338" indent="-287338" rtl="0">
              <a:lnSpc>
                <a:spcPts val="1800"/>
              </a:lnSpc>
              <a:buFont typeface="+mj-lt"/>
              <a:buAutoNum type="arabicPeriod"/>
            </a:pPr>
            <a:r>
              <a:rPr lang="fr" sz="1600" dirty="0">
                <a:solidFill>
                  <a:schemeClr val="tx1"/>
                </a:solidFill>
              </a:rPr>
              <a:t>Proposer une prévention/un traitement contre les IST.</a:t>
            </a:r>
          </a:p>
          <a:p>
            <a:pPr marL="287338" indent="-287338" rtl="0">
              <a:lnSpc>
                <a:spcPts val="1800"/>
              </a:lnSpc>
              <a:buFont typeface="+mj-lt"/>
              <a:buAutoNum type="arabicPeriod"/>
            </a:pPr>
            <a:r>
              <a:rPr lang="fr" sz="1600" dirty="0">
                <a:solidFill>
                  <a:schemeClr val="tx1"/>
                </a:solidFill>
              </a:rPr>
              <a:t>Soutien de première ligne, seconde partie : </a:t>
            </a:r>
            <a:r>
              <a:rPr lang="fr" sz="1600" b="1" dirty="0">
                <a:solidFill>
                  <a:schemeClr val="tx1"/>
                </a:solidFill>
              </a:rPr>
              <a:t>R</a:t>
            </a:r>
            <a:r>
              <a:rPr lang="fr" sz="1600" dirty="0">
                <a:solidFill>
                  <a:schemeClr val="tx1"/>
                </a:solidFill>
              </a:rPr>
              <a:t>enforcer la sécurité et l’</a:t>
            </a:r>
            <a:r>
              <a:rPr lang="fr" sz="1600" b="1" dirty="0">
                <a:solidFill>
                  <a:schemeClr val="tx1"/>
                </a:solidFill>
              </a:rPr>
              <a:t>E</a:t>
            </a:r>
            <a:r>
              <a:rPr lang="fr" sz="1600" dirty="0">
                <a:solidFill>
                  <a:schemeClr val="tx1"/>
                </a:solidFill>
              </a:rPr>
              <a:t>ntourage.</a:t>
            </a:r>
            <a:endParaRPr lang="fr" sz="1600" b="1" dirty="0">
              <a:solidFill>
                <a:schemeClr val="tx1"/>
              </a:solidFill>
            </a:endParaRPr>
          </a:p>
          <a:p>
            <a:pPr marL="287338" indent="-287338" rtl="0">
              <a:lnSpc>
                <a:spcPts val="1800"/>
              </a:lnSpc>
              <a:buFont typeface="+mj-lt"/>
              <a:buAutoNum type="arabicPeriod"/>
            </a:pPr>
            <a:r>
              <a:rPr lang="fr" sz="1600" dirty="0">
                <a:solidFill>
                  <a:schemeClr val="tx1"/>
                </a:solidFill>
              </a:rPr>
              <a:t>Évaluer la santé mentale, discuter des soins autoadministrés et planifier des visites de suivi.</a:t>
            </a:r>
            <a:endParaRPr lang="en-US" sz="1600" dirty="0">
              <a:solidFill>
                <a:schemeClr val="tx1"/>
              </a:solidFill>
            </a:endParaRPr>
          </a:p>
        </p:txBody>
      </p:sp>
      <p:sp>
        <p:nvSpPr>
          <p:cNvPr id="9" name="Oval 8">
            <a:extLst>
              <a:ext uri="{FF2B5EF4-FFF2-40B4-BE49-F238E27FC236}">
                <a16:creationId xmlns:a16="http://schemas.microsoft.com/office/drawing/2014/main" id="{191ED816-4C72-9542-8B44-4D49FDD5DA41}"/>
              </a:ext>
            </a:extLst>
          </p:cNvPr>
          <p:cNvSpPr/>
          <p:nvPr>
            <p:custDataLst>
              <p:tags r:id="rId4"/>
            </p:custDataLst>
          </p:nvPr>
        </p:nvSpPr>
        <p:spPr>
          <a:xfrm rot="749671">
            <a:off x="7500444" y="2029847"/>
            <a:ext cx="1593620" cy="636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200" i="1" dirty="0">
                <a:solidFill>
                  <a:schemeClr val="tx1"/>
                </a:solidFill>
              </a:rPr>
              <a:t>Manuel clinique</a:t>
            </a:r>
            <a:r>
              <a:rPr lang="fr" sz="1200" dirty="0">
                <a:solidFill>
                  <a:schemeClr val="tx1"/>
                </a:solidFill>
              </a:rPr>
              <a:t>, p. 65</a:t>
            </a:r>
            <a:endParaRPr lang="en-GB" sz="1200" dirty="0">
              <a:solidFill>
                <a:schemeClr val="tx1"/>
              </a:solidFill>
            </a:endParaRPr>
          </a:p>
        </p:txBody>
      </p:sp>
    </p:spTree>
    <p:extLst>
      <p:ext uri="{BB962C8B-B14F-4D97-AF65-F5344CB8AC3E}">
        <p14:creationId xmlns:p14="http://schemas.microsoft.com/office/powerpoint/2010/main" val="112553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8782" y="136524"/>
            <a:ext cx="8945217" cy="1225137"/>
          </a:xfrm>
        </p:spPr>
        <p:txBody>
          <a:bodyPr rtlCol="0">
            <a:normAutofit/>
          </a:bodyPr>
          <a:lstStyle/>
          <a:p>
            <a:pPr rtl="0"/>
            <a:r>
              <a:rPr lang="fr" b="1" dirty="0">
                <a:solidFill>
                  <a:schemeClr val="accent2"/>
                </a:solidFill>
              </a:rPr>
              <a:t>Vue d’ensemble</a:t>
            </a:r>
            <a:endParaRPr lang="en-GB" b="1" dirty="0">
              <a:solidFill>
                <a:schemeClr val="accent2"/>
              </a:solidFill>
            </a:endParaRPr>
          </a:p>
        </p:txBody>
      </p:sp>
      <p:sp>
        <p:nvSpPr>
          <p:cNvPr id="3" name="Subtitle 2"/>
          <p:cNvSpPr>
            <a:spLocks noGrp="1"/>
          </p:cNvSpPr>
          <p:nvPr>
            <p:ph idx="1"/>
            <p:custDataLst>
              <p:tags r:id="rId2"/>
            </p:custDataLst>
          </p:nvPr>
        </p:nvSpPr>
        <p:spPr>
          <a:xfrm>
            <a:off x="655984" y="1825625"/>
            <a:ext cx="7722704" cy="2458140"/>
          </a:xfrm>
        </p:spPr>
        <p:txBody>
          <a:bodyPr lIns="90000" rtlCol="0">
            <a:noAutofit/>
          </a:bodyPr>
          <a:lstStyle/>
          <a:p>
            <a:pPr marL="514350" indent="-514350" algn="l" rtl="0">
              <a:spcBef>
                <a:spcPts val="400"/>
              </a:spcBef>
              <a:spcAft>
                <a:spcPts val="400"/>
              </a:spcAft>
              <a:buFont typeface="+mj-lt"/>
              <a:buAutoNum type="arabicPeriod"/>
            </a:pPr>
            <a:r>
              <a:rPr lang="fr" sz="2400" dirty="0">
                <a:solidFill>
                  <a:schemeClr val="tx1"/>
                </a:solidFill>
              </a:rPr>
              <a:t>Procéder au recueil des faits. </a:t>
            </a:r>
          </a:p>
          <a:p>
            <a:pPr marL="514350" indent="-514350" algn="l" rtl="0">
              <a:spcBef>
                <a:spcPts val="400"/>
              </a:spcBef>
              <a:spcAft>
                <a:spcPts val="400"/>
              </a:spcAft>
              <a:buFont typeface="+mj-lt"/>
              <a:buAutoNum type="arabicPeriod"/>
            </a:pPr>
            <a:r>
              <a:rPr lang="fr" sz="2400" dirty="0">
                <a:solidFill>
                  <a:schemeClr val="tx1"/>
                </a:solidFill>
              </a:rPr>
              <a:t>Préparer la patiente à l’examen clinique.</a:t>
            </a:r>
          </a:p>
          <a:p>
            <a:pPr marL="514350" indent="-514350" algn="l" rtl="0">
              <a:spcBef>
                <a:spcPts val="400"/>
              </a:spcBef>
              <a:spcAft>
                <a:spcPts val="400"/>
              </a:spcAft>
              <a:buFont typeface="+mj-lt"/>
              <a:buAutoNum type="arabicPeriod"/>
            </a:pPr>
            <a:r>
              <a:rPr lang="fr" sz="2400" dirty="0">
                <a:solidFill>
                  <a:schemeClr val="tx1"/>
                </a:solidFill>
              </a:rPr>
              <a:t>Effectuer un examen complet (de la tête aux pieds).</a:t>
            </a:r>
          </a:p>
          <a:p>
            <a:pPr marL="514350" indent="-514350" algn="l" rtl="0">
              <a:spcBef>
                <a:spcPts val="400"/>
              </a:spcBef>
              <a:spcAft>
                <a:spcPts val="400"/>
              </a:spcAft>
              <a:buFont typeface="+mj-lt"/>
              <a:buAutoNum type="arabicPeriod"/>
            </a:pPr>
            <a:r>
              <a:rPr lang="fr" sz="2400" dirty="0">
                <a:solidFill>
                  <a:schemeClr val="tx1"/>
                </a:solidFill>
              </a:rPr>
              <a:t>Effectuer un examen médicolégal.</a:t>
            </a:r>
            <a:endParaRPr lang="fr" sz="2400" dirty="0">
              <a:solidFill>
                <a:srgbClr val="FF0000"/>
              </a:solidFill>
            </a:endParaRPr>
          </a:p>
          <a:p>
            <a:pPr marL="514350" indent="-514350" algn="l" rtl="0">
              <a:spcBef>
                <a:spcPts val="400"/>
              </a:spcBef>
              <a:spcAft>
                <a:spcPts val="400"/>
              </a:spcAft>
              <a:buFont typeface="+mj-lt"/>
              <a:buAutoNum type="arabicPeriod"/>
            </a:pPr>
            <a:r>
              <a:rPr lang="fr" sz="2400" dirty="0">
                <a:solidFill>
                  <a:schemeClr val="tx1"/>
                </a:solidFill>
              </a:rPr>
              <a:t>Proposer un traitement.</a:t>
            </a:r>
            <a:endParaRPr lang="en-US" sz="2400" b="1" dirty="0">
              <a:solidFill>
                <a:schemeClr val="tx1"/>
              </a:solidFill>
            </a:endParaRPr>
          </a:p>
          <a:p>
            <a:pPr rtl="0">
              <a:spcBef>
                <a:spcPts val="0"/>
              </a:spcBef>
              <a:spcAft>
                <a:spcPts val="600"/>
              </a:spcAft>
            </a:pPr>
            <a:endParaRPr lang="en-US" sz="2800" dirty="0">
              <a:solidFill>
                <a:schemeClr val="tx1"/>
              </a:solidFill>
            </a:endParaRPr>
          </a:p>
        </p:txBody>
      </p:sp>
      <p:sp>
        <p:nvSpPr>
          <p:cNvPr id="5" name="Slide Number Placeholder 4"/>
          <p:cNvSpPr>
            <a:spLocks noGrp="1"/>
          </p:cNvSpPr>
          <p:nvPr>
            <p:ph type="sldNum" sz="quarter" idx="12"/>
            <p:custDataLst>
              <p:tags r:id="rId3"/>
            </p:custDataLst>
          </p:nvPr>
        </p:nvSpPr>
        <p:spPr/>
        <p:txBody>
          <a:bodyPr rtlCol="0"/>
          <a:lstStyle/>
          <a:p>
            <a:pPr rtl="0"/>
            <a:fld id="{FA49274C-F624-4622-A71F-92AA30B6C6C1}" type="slidenum">
              <a:rPr lang="en-GB" smtClean="0"/>
              <a:pPr rtl="0"/>
              <a:t>5</a:t>
            </a:fld>
            <a:endParaRPr lang="en-GB" dirty="0"/>
          </a:p>
        </p:txBody>
      </p:sp>
    </p:spTree>
    <p:extLst>
      <p:ext uri="{BB962C8B-B14F-4D97-AF65-F5344CB8AC3E}">
        <p14:creationId xmlns:p14="http://schemas.microsoft.com/office/powerpoint/2010/main" val="334838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49" y="290067"/>
            <a:ext cx="7886700" cy="933527"/>
          </a:xfrm>
        </p:spPr>
        <p:txBody>
          <a:bodyPr rtlCol="0">
            <a:normAutofit/>
          </a:bodyPr>
          <a:lstStyle/>
          <a:p>
            <a:pPr rtl="0"/>
            <a:r>
              <a:rPr lang="fr" b="1" dirty="0">
                <a:solidFill>
                  <a:schemeClr val="accent2"/>
                </a:solidFill>
              </a:rPr>
              <a:t>Conseils d’ordre général</a:t>
            </a:r>
            <a:endParaRPr lang="en-GB" b="1" dirty="0">
              <a:solidFill>
                <a:schemeClr val="accent2"/>
              </a:solidFill>
            </a:endParaRPr>
          </a:p>
        </p:txBody>
      </p:sp>
      <p:sp>
        <p:nvSpPr>
          <p:cNvPr id="5" name="Slide Number Placeholder 4"/>
          <p:cNvSpPr>
            <a:spLocks noGrp="1"/>
          </p:cNvSpPr>
          <p:nvPr>
            <p:ph type="sldNum" sz="quarter" idx="12"/>
            <p:custDataLst>
              <p:tags r:id="rId2"/>
            </p:custDataLst>
          </p:nvPr>
        </p:nvSpPr>
        <p:spPr/>
        <p:txBody>
          <a:bodyPr rtlCol="0"/>
          <a:lstStyle/>
          <a:p>
            <a:pPr rtl="0"/>
            <a:fld id="{FA49274C-F624-4622-A71F-92AA30B6C6C1}" type="slidenum">
              <a:rPr lang="en-GB" smtClean="0"/>
              <a:pPr rtl="0"/>
              <a:t>6</a:t>
            </a:fld>
            <a:endParaRPr lang="en-GB" dirty="0"/>
          </a:p>
        </p:txBody>
      </p:sp>
      <p:sp>
        <p:nvSpPr>
          <p:cNvPr id="3" name="Rounded Rectangle 2">
            <a:extLst>
              <a:ext uri="{FF2B5EF4-FFF2-40B4-BE49-F238E27FC236}">
                <a16:creationId xmlns:a16="http://schemas.microsoft.com/office/drawing/2014/main" id="{83D05A91-4405-FD43-9664-655137A44487}"/>
              </a:ext>
            </a:extLst>
          </p:cNvPr>
          <p:cNvSpPr/>
          <p:nvPr>
            <p:custDataLst>
              <p:tags r:id="rId3"/>
            </p:custDataLst>
          </p:nvPr>
        </p:nvSpPr>
        <p:spPr>
          <a:xfrm>
            <a:off x="271702" y="1329070"/>
            <a:ext cx="8600594" cy="4455042"/>
          </a:xfrm>
          <a:prstGeom prst="round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rtl="0">
              <a:spcBef>
                <a:spcPts val="600"/>
              </a:spcBef>
              <a:spcAft>
                <a:spcPts val="600"/>
              </a:spcAft>
              <a:buFont typeface="Arial"/>
              <a:buChar char="•"/>
            </a:pPr>
            <a:r>
              <a:rPr lang="fr" sz="2400" b="1" dirty="0">
                <a:solidFill>
                  <a:schemeClr val="tx1"/>
                </a:solidFill>
              </a:rPr>
              <a:t>Adopter une attitude respectueuse </a:t>
            </a:r>
            <a:r>
              <a:rPr lang="fr" sz="2400" dirty="0">
                <a:solidFill>
                  <a:schemeClr val="tx1"/>
                </a:solidFill>
              </a:rPr>
              <a:t>et une voix calme. Maintenir le contact visuel d’une façon qui soit culturellement acceptable.</a:t>
            </a:r>
          </a:p>
          <a:p>
            <a:pPr marL="285750" indent="-285750" rtl="0">
              <a:spcBef>
                <a:spcPts val="600"/>
              </a:spcBef>
              <a:spcAft>
                <a:spcPts val="600"/>
              </a:spcAft>
              <a:buFont typeface="Arial"/>
              <a:buChar char="•"/>
            </a:pPr>
            <a:r>
              <a:rPr lang="fr" sz="2400" b="1" dirty="0">
                <a:solidFill>
                  <a:schemeClr val="tx1"/>
                </a:solidFill>
              </a:rPr>
              <a:t>Obtenir un consentement séparé </a:t>
            </a:r>
            <a:r>
              <a:rPr lang="fr" sz="2400" dirty="0">
                <a:solidFill>
                  <a:schemeClr val="tx1"/>
                </a:solidFill>
              </a:rPr>
              <a:t>pour chaque étape : l’interrogatoire, l’examen, la collecte de preuves médicolégales et la communication/le partage des éléments de preuve.</a:t>
            </a:r>
          </a:p>
          <a:p>
            <a:pPr marL="285750" indent="-285750" rtl="0">
              <a:spcBef>
                <a:spcPts val="600"/>
              </a:spcBef>
              <a:spcAft>
                <a:spcPts val="600"/>
              </a:spcAft>
              <a:buFont typeface="Arial"/>
              <a:buChar char="•"/>
            </a:pPr>
            <a:r>
              <a:rPr lang="fr" sz="2400" b="1" dirty="0">
                <a:solidFill>
                  <a:schemeClr val="tx1"/>
                </a:solidFill>
              </a:rPr>
              <a:t>Éviter toute distraction </a:t>
            </a:r>
            <a:r>
              <a:rPr lang="fr" sz="2400" dirty="0">
                <a:solidFill>
                  <a:schemeClr val="tx1"/>
                </a:solidFill>
              </a:rPr>
              <a:t>et interruption.</a:t>
            </a:r>
          </a:p>
          <a:p>
            <a:pPr marL="285750" indent="-285750" rtl="0">
              <a:spcBef>
                <a:spcPts val="600"/>
              </a:spcBef>
              <a:spcAft>
                <a:spcPts val="600"/>
              </a:spcAft>
              <a:buFont typeface="Arial"/>
              <a:buChar char="•"/>
            </a:pPr>
            <a:r>
              <a:rPr lang="fr" sz="2400" b="1" dirty="0">
                <a:solidFill>
                  <a:schemeClr val="tx1"/>
                </a:solidFill>
              </a:rPr>
              <a:t>Prendre le temps </a:t>
            </a:r>
            <a:r>
              <a:rPr lang="fr" sz="2400" dirty="0">
                <a:solidFill>
                  <a:schemeClr val="tx1"/>
                </a:solidFill>
              </a:rPr>
              <a:t>de rassembler toutes les informations nécessaires.</a:t>
            </a:r>
          </a:p>
        </p:txBody>
      </p:sp>
    </p:spTree>
    <p:extLst>
      <p:ext uri="{BB962C8B-B14F-4D97-AF65-F5344CB8AC3E}">
        <p14:creationId xmlns:p14="http://schemas.microsoft.com/office/powerpoint/2010/main" val="120643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628650" y="228589"/>
            <a:ext cx="7886700" cy="880634"/>
          </a:xfrm>
        </p:spPr>
        <p:txBody>
          <a:bodyPr rtlCol="0">
            <a:normAutofit/>
          </a:bodyPr>
          <a:lstStyle/>
          <a:p>
            <a:pPr rtl="0"/>
            <a:r>
              <a:rPr lang="fr" b="1" dirty="0">
                <a:solidFill>
                  <a:schemeClr val="accent2"/>
                </a:solidFill>
              </a:rPr>
              <a:t>Relevé des faits</a:t>
            </a:r>
            <a:endParaRPr lang="en-US" dirty="0">
              <a:solidFill>
                <a:schemeClr val="accent2"/>
              </a:solidFill>
            </a:endParaRPr>
          </a:p>
        </p:txBody>
      </p:sp>
      <p:sp>
        <p:nvSpPr>
          <p:cNvPr id="3" name="Content Placeholder 2"/>
          <p:cNvSpPr>
            <a:spLocks noGrp="1"/>
          </p:cNvSpPr>
          <p:nvPr>
            <p:ph idx="1"/>
            <p:custDataLst>
              <p:tags r:id="rId2"/>
            </p:custDataLst>
          </p:nvPr>
        </p:nvSpPr>
        <p:spPr>
          <a:xfrm>
            <a:off x="341224" y="1308125"/>
            <a:ext cx="8685818" cy="4241750"/>
          </a:xfrm>
        </p:spPr>
        <p:txBody>
          <a:bodyPr rtlCol="0">
            <a:noAutofit/>
          </a:bodyPr>
          <a:lstStyle/>
          <a:p>
            <a:pPr marL="0" indent="0" rtl="0">
              <a:spcBef>
                <a:spcPts val="400"/>
              </a:spcBef>
              <a:buNone/>
            </a:pPr>
            <a:r>
              <a:rPr lang="fr" sz="2400" b="1" dirty="0"/>
              <a:t>Buts</a:t>
            </a:r>
          </a:p>
          <a:p>
            <a:pPr rtl="0">
              <a:spcBef>
                <a:spcPts val="400"/>
              </a:spcBef>
            </a:pPr>
            <a:r>
              <a:rPr lang="fr" sz="2400" dirty="0"/>
              <a:t>Veiller à ce que toutes les blessures puissent être décelées et traitées au cours de l’examen. </a:t>
            </a:r>
          </a:p>
          <a:p>
            <a:pPr rtl="0">
              <a:spcBef>
                <a:spcPts val="400"/>
              </a:spcBef>
            </a:pPr>
            <a:r>
              <a:rPr lang="fr" sz="2400" dirty="0"/>
              <a:t>Évaluer le risque</a:t>
            </a:r>
            <a:r>
              <a:rPr lang="fr" sz="2400" b="1" dirty="0"/>
              <a:t> </a:t>
            </a:r>
            <a:r>
              <a:rPr lang="fr" sz="2400" dirty="0"/>
              <a:t>de grossesse, d’IST et d’infection par le VIH.</a:t>
            </a:r>
          </a:p>
          <a:p>
            <a:pPr rtl="0">
              <a:spcBef>
                <a:spcPts val="400"/>
              </a:spcBef>
            </a:pPr>
            <a:r>
              <a:rPr lang="fr-CH" sz="2400" dirty="0"/>
              <a:t>O</a:t>
            </a:r>
            <a:r>
              <a:rPr lang="fr" sz="2400" dirty="0"/>
              <a:t>rganiser la collecte d’échantillons et l’enregistrement des informations.</a:t>
            </a:r>
          </a:p>
          <a:p>
            <a:pPr marL="0" indent="0" rtl="0">
              <a:spcBef>
                <a:spcPts val="1200"/>
              </a:spcBef>
              <a:buNone/>
            </a:pPr>
            <a:r>
              <a:rPr lang="fr" sz="2400" b="1" dirty="0"/>
              <a:t>Le relevé des faits comporte quatre parties</a:t>
            </a:r>
          </a:p>
          <a:p>
            <a:pPr rtl="0">
              <a:spcBef>
                <a:spcPts val="400"/>
              </a:spcBef>
            </a:pPr>
            <a:r>
              <a:rPr lang="fr" sz="2400" dirty="0"/>
              <a:t>informations médicales générales</a:t>
            </a:r>
          </a:p>
          <a:p>
            <a:pPr rtl="0">
              <a:spcBef>
                <a:spcPts val="400"/>
              </a:spcBef>
            </a:pPr>
            <a:r>
              <a:rPr lang="fr" sz="2400" dirty="0"/>
              <a:t>questions sur l’agression</a:t>
            </a:r>
          </a:p>
          <a:p>
            <a:pPr rtl="0">
              <a:spcBef>
                <a:spcPts val="400"/>
              </a:spcBef>
            </a:pPr>
            <a:r>
              <a:rPr lang="fr" sz="2400" dirty="0"/>
              <a:t>examen gynécologique</a:t>
            </a:r>
          </a:p>
          <a:p>
            <a:pPr rtl="0">
              <a:spcBef>
                <a:spcPts val="400"/>
              </a:spcBef>
            </a:pPr>
            <a:r>
              <a:rPr lang="fr" sz="2400" dirty="0"/>
              <a:t>évaluation de l’état mental</a:t>
            </a:r>
          </a:p>
        </p:txBody>
      </p:sp>
      <p:sp>
        <p:nvSpPr>
          <p:cNvPr id="5" name="Slide Number Placeholder 4"/>
          <p:cNvSpPr>
            <a:spLocks noGrp="1"/>
          </p:cNvSpPr>
          <p:nvPr>
            <p:ph type="sldNum" sz="quarter" idx="12"/>
            <p:custDataLst>
              <p:tags r:id="rId3"/>
            </p:custDataLst>
          </p:nvPr>
        </p:nvSpPr>
        <p:spPr/>
        <p:txBody>
          <a:bodyPr rtlCol="0"/>
          <a:lstStyle/>
          <a:p>
            <a:pPr rtl="0"/>
            <a:fld id="{FA49274C-F624-4622-A71F-92AA30B6C6C1}" type="slidenum">
              <a:rPr lang="en-GB" smtClean="0"/>
              <a:pPr rtl="0"/>
              <a:t>7</a:t>
            </a:fld>
            <a:endParaRPr lang="en-GB" dirty="0"/>
          </a:p>
        </p:txBody>
      </p:sp>
    </p:spTree>
    <p:extLst>
      <p:ext uri="{BB962C8B-B14F-4D97-AF65-F5344CB8AC3E}">
        <p14:creationId xmlns:p14="http://schemas.microsoft.com/office/powerpoint/2010/main" val="3258393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descr="A close-up of a questionnaire&#10;&#10;Description automatically generated">
            <a:extLst>
              <a:ext uri="{FF2B5EF4-FFF2-40B4-BE49-F238E27FC236}">
                <a16:creationId xmlns:a16="http://schemas.microsoft.com/office/drawing/2014/main" id="{6F07017C-9CE1-52C5-1FCA-E94CD883276C}"/>
              </a:ext>
            </a:extLst>
          </p:cNvPr>
          <p:cNvPicPr>
            <a:picLocks noChangeAspect="1"/>
          </p:cNvPicPr>
          <p:nvPr/>
        </p:nvPicPr>
        <p:blipFill>
          <a:blip r:embed="rId7"/>
          <a:stretch>
            <a:fillRect/>
          </a:stretch>
        </p:blipFill>
        <p:spPr>
          <a:xfrm>
            <a:off x="5071730" y="906076"/>
            <a:ext cx="3487446" cy="5136461"/>
          </a:xfrm>
          <a:prstGeom prst="rect">
            <a:avLst/>
          </a:prstGeom>
        </p:spPr>
      </p:pic>
      <p:sp>
        <p:nvSpPr>
          <p:cNvPr id="2" name="Title 1">
            <a:extLst>
              <a:ext uri="{FF2B5EF4-FFF2-40B4-BE49-F238E27FC236}">
                <a16:creationId xmlns:a16="http://schemas.microsoft.com/office/drawing/2014/main" id="{0718EF4C-364C-A144-8649-8516B4EB1535}"/>
              </a:ext>
            </a:extLst>
          </p:cNvPr>
          <p:cNvSpPr>
            <a:spLocks noGrp="1"/>
          </p:cNvSpPr>
          <p:nvPr>
            <p:ph type="title"/>
            <p:custDataLst>
              <p:tags r:id="rId1"/>
            </p:custDataLst>
          </p:nvPr>
        </p:nvSpPr>
        <p:spPr>
          <a:xfrm>
            <a:off x="628649" y="136524"/>
            <a:ext cx="7886700" cy="864149"/>
          </a:xfrm>
        </p:spPr>
        <p:txBody>
          <a:bodyPr rtlCol="0"/>
          <a:lstStyle/>
          <a:p>
            <a:pPr rtl="0"/>
            <a:r>
              <a:rPr lang="fr" dirty="0"/>
              <a:t>L’interrogatoire sur l’agression</a:t>
            </a:r>
          </a:p>
        </p:txBody>
      </p:sp>
      <p:sp>
        <p:nvSpPr>
          <p:cNvPr id="3" name="Content Placeholder 2">
            <a:extLst>
              <a:ext uri="{FF2B5EF4-FFF2-40B4-BE49-F238E27FC236}">
                <a16:creationId xmlns:a16="http://schemas.microsoft.com/office/drawing/2014/main" id="{4C7FAF38-D19A-DE48-B2C0-6A39ED76C988}"/>
              </a:ext>
            </a:extLst>
          </p:cNvPr>
          <p:cNvSpPr>
            <a:spLocks noGrp="1"/>
          </p:cNvSpPr>
          <p:nvPr>
            <p:ph idx="1"/>
            <p:custDataLst>
              <p:tags r:id="rId2"/>
            </p:custDataLst>
          </p:nvPr>
        </p:nvSpPr>
        <p:spPr>
          <a:xfrm>
            <a:off x="340957" y="1111339"/>
            <a:ext cx="4730773" cy="4725936"/>
          </a:xfrm>
        </p:spPr>
        <p:txBody>
          <a:bodyPr rtlCol="0">
            <a:normAutofit fontScale="32500" lnSpcReduction="20000"/>
          </a:bodyPr>
          <a:lstStyle/>
          <a:p>
            <a:pPr rtl="0">
              <a:lnSpc>
                <a:spcPct val="100000"/>
              </a:lnSpc>
              <a:spcBef>
                <a:spcPts val="300"/>
              </a:spcBef>
              <a:spcAft>
                <a:spcPts val="300"/>
              </a:spcAft>
              <a:buClr>
                <a:srgbClr val="92D050"/>
              </a:buClr>
              <a:buFont typeface="Wingdings" pitchFamily="2" charset="2"/>
              <a:buChar char="ü"/>
            </a:pPr>
            <a:r>
              <a:rPr lang="fr" sz="6500" b="1" dirty="0"/>
              <a:t>Passez en revue tous les documents disponibles.</a:t>
            </a:r>
            <a:endParaRPr lang="en-US" sz="6500" dirty="0"/>
          </a:p>
          <a:p>
            <a:pPr rtl="0">
              <a:lnSpc>
                <a:spcPct val="100000"/>
              </a:lnSpc>
              <a:spcBef>
                <a:spcPts val="300"/>
              </a:spcBef>
              <a:spcAft>
                <a:spcPts val="300"/>
              </a:spcAft>
              <a:buClr>
                <a:srgbClr val="92D050"/>
              </a:buClr>
              <a:buFont typeface="Wingdings" pitchFamily="2" charset="2"/>
              <a:buChar char="ü"/>
            </a:pPr>
            <a:r>
              <a:rPr lang="fr" sz="6500" b="1" dirty="0"/>
              <a:t>Expliquez à la patiente qu’apprendre ce qui est arrivé</a:t>
            </a:r>
            <a:r>
              <a:rPr lang="fr" sz="6500" dirty="0"/>
              <a:t> vous aidera à lui prodiguer les meilleurs soins. </a:t>
            </a:r>
          </a:p>
          <a:p>
            <a:pPr rtl="0">
              <a:lnSpc>
                <a:spcPct val="100000"/>
              </a:lnSpc>
              <a:spcBef>
                <a:spcPts val="300"/>
              </a:spcBef>
              <a:spcAft>
                <a:spcPts val="300"/>
              </a:spcAft>
              <a:buClr>
                <a:srgbClr val="92D050"/>
              </a:buClr>
              <a:buFont typeface="Wingdings" pitchFamily="2" charset="2"/>
              <a:buChar char="ü"/>
            </a:pPr>
            <a:r>
              <a:rPr lang="fr" sz="6500" dirty="0">
                <a:ea typeface="Zapf Dingbats"/>
                <a:cs typeface="Zapf Dingbats"/>
                <a:sym typeface="Zapf Dingbats"/>
              </a:rPr>
              <a:t>Posez</a:t>
            </a:r>
            <a:r>
              <a:rPr lang="fr" sz="6500" dirty="0"/>
              <a:t> </a:t>
            </a:r>
            <a:r>
              <a:rPr lang="fr" sz="6500" b="1" dirty="0"/>
              <a:t>des questions</a:t>
            </a:r>
            <a:r>
              <a:rPr lang="fr" sz="6500" dirty="0"/>
              <a:t> ouvertes.</a:t>
            </a:r>
          </a:p>
          <a:p>
            <a:pPr rtl="0">
              <a:lnSpc>
                <a:spcPct val="100000"/>
              </a:lnSpc>
              <a:spcBef>
                <a:spcPts val="300"/>
              </a:spcBef>
              <a:spcAft>
                <a:spcPts val="300"/>
              </a:spcAft>
              <a:buClr>
                <a:srgbClr val="92D050"/>
              </a:buClr>
              <a:buFont typeface="Wingdings" pitchFamily="2" charset="2"/>
              <a:buChar char="ü"/>
            </a:pPr>
            <a:r>
              <a:rPr lang="fr" sz="6500" b="1" dirty="0"/>
              <a:t>Écoutez-la avec empathie.</a:t>
            </a:r>
            <a:r>
              <a:rPr lang="fr" sz="6500" dirty="0"/>
              <a:t> </a:t>
            </a:r>
          </a:p>
          <a:p>
            <a:pPr rtl="0">
              <a:lnSpc>
                <a:spcPct val="100000"/>
              </a:lnSpc>
              <a:spcBef>
                <a:spcPts val="300"/>
              </a:spcBef>
              <a:spcAft>
                <a:spcPts val="300"/>
              </a:spcAft>
              <a:buClr>
                <a:srgbClr val="92D050"/>
              </a:buClr>
              <a:buFont typeface="Wingdings" pitchFamily="2" charset="2"/>
              <a:buChar char="ü"/>
            </a:pPr>
            <a:r>
              <a:rPr lang="fr" sz="6500" dirty="0"/>
              <a:t>Laissez-la </a:t>
            </a:r>
            <a:r>
              <a:rPr lang="fr" sz="6500" b="1" dirty="0"/>
              <a:t>raconter son histoire comme elle le veut </a:t>
            </a:r>
            <a:r>
              <a:rPr lang="fr" sz="6500" dirty="0"/>
              <a:t>et à son rythme.</a:t>
            </a:r>
          </a:p>
          <a:p>
            <a:pPr rtl="0">
              <a:lnSpc>
                <a:spcPct val="100000"/>
              </a:lnSpc>
              <a:spcBef>
                <a:spcPts val="300"/>
              </a:spcBef>
              <a:spcAft>
                <a:spcPts val="300"/>
              </a:spcAft>
              <a:buClr>
                <a:srgbClr val="92D050"/>
              </a:buClr>
              <a:buFont typeface="Wingdings" pitchFamily="2" charset="2"/>
              <a:buChar char="ü"/>
            </a:pPr>
            <a:r>
              <a:rPr lang="fr" sz="6500" dirty="0"/>
              <a:t>Assurez-la</a:t>
            </a:r>
            <a:r>
              <a:rPr lang="fr" sz="6500" b="1" dirty="0"/>
              <a:t> que ce qu’elle dit restera confidentiel.</a:t>
            </a:r>
          </a:p>
          <a:p>
            <a:pPr marL="0" indent="0" rtl="0">
              <a:lnSpc>
                <a:spcPct val="100000"/>
              </a:lnSpc>
              <a:spcBef>
                <a:spcPts val="300"/>
              </a:spcBef>
              <a:spcAft>
                <a:spcPts val="300"/>
              </a:spcAft>
              <a:buNone/>
            </a:pPr>
            <a:br>
              <a:rPr lang="en-GB" sz="6500" b="1" dirty="0"/>
            </a:br>
            <a:r>
              <a:rPr lang="fr" sz="6500" b="1" dirty="0"/>
              <a:t>Évitez de :</a:t>
            </a:r>
          </a:p>
          <a:p>
            <a:pPr marL="0" indent="0" rtl="0">
              <a:lnSpc>
                <a:spcPct val="100000"/>
              </a:lnSpc>
              <a:spcBef>
                <a:spcPts val="300"/>
              </a:spcBef>
              <a:spcAft>
                <a:spcPts val="300"/>
              </a:spcAft>
              <a:buNone/>
            </a:pPr>
            <a:r>
              <a:rPr lang="fr" sz="6500" dirty="0">
                <a:solidFill>
                  <a:srgbClr val="FF0000"/>
                </a:solidFill>
                <a:ea typeface="Zapf Dingbats"/>
                <a:cs typeface="Zapf Dingbats"/>
                <a:sym typeface="Zapf Dingbats"/>
              </a:rPr>
              <a:t>✗ </a:t>
            </a:r>
            <a:r>
              <a:rPr lang="fr" sz="6500" dirty="0"/>
              <a:t>poser des </a:t>
            </a:r>
            <a:r>
              <a:rPr lang="fr" sz="6500" b="1" dirty="0"/>
              <a:t>questions orientées.</a:t>
            </a:r>
          </a:p>
          <a:p>
            <a:pPr marL="0" indent="0" rtl="0">
              <a:lnSpc>
                <a:spcPct val="100000"/>
              </a:lnSpc>
              <a:spcBef>
                <a:spcPts val="300"/>
              </a:spcBef>
              <a:spcAft>
                <a:spcPts val="300"/>
              </a:spcAft>
              <a:buNone/>
            </a:pPr>
            <a:r>
              <a:rPr lang="fr" sz="6500" dirty="0">
                <a:solidFill>
                  <a:srgbClr val="FF0000"/>
                </a:solidFill>
                <a:ea typeface="Zapf Dingbats"/>
                <a:cs typeface="Zapf Dingbats"/>
                <a:sym typeface="Zapf Dingbats"/>
              </a:rPr>
              <a:t>✗ </a:t>
            </a:r>
            <a:r>
              <a:rPr lang="fr" sz="6500" b="1" dirty="0"/>
              <a:t>la forcer à parler </a:t>
            </a:r>
            <a:r>
              <a:rPr lang="fr" sz="6500" dirty="0"/>
              <a:t>de l’agression.</a:t>
            </a:r>
          </a:p>
          <a:p>
            <a:pPr marL="88900" rtl="0">
              <a:lnSpc>
                <a:spcPct val="100000"/>
              </a:lnSpc>
              <a:spcBef>
                <a:spcPts val="300"/>
              </a:spcBef>
              <a:spcAft>
                <a:spcPts val="300"/>
              </a:spcAft>
            </a:pPr>
            <a:endParaRPr lang="en-GB" sz="2400" dirty="0"/>
          </a:p>
          <a:p>
            <a:pPr marL="0" indent="0" rtl="0">
              <a:lnSpc>
                <a:spcPct val="100000"/>
              </a:lnSpc>
              <a:buNone/>
            </a:pPr>
            <a:endParaRPr lang="en-US" dirty="0"/>
          </a:p>
        </p:txBody>
      </p:sp>
      <p:sp>
        <p:nvSpPr>
          <p:cNvPr id="7" name="Slide Number Placeholder 6"/>
          <p:cNvSpPr>
            <a:spLocks noGrp="1"/>
          </p:cNvSpPr>
          <p:nvPr>
            <p:ph type="sldNum" sz="quarter" idx="12"/>
            <p:custDataLst>
              <p:tags r:id="rId3"/>
            </p:custDataLst>
          </p:nvPr>
        </p:nvSpPr>
        <p:spPr/>
        <p:txBody>
          <a:bodyPr rtlCol="0"/>
          <a:lstStyle/>
          <a:p>
            <a:pPr rtl="0"/>
            <a:fld id="{FA49274C-F624-4622-A71F-92AA30B6C6C1}" type="slidenum">
              <a:rPr lang="en-GB" smtClean="0"/>
              <a:pPr rtl="0"/>
              <a:t>8</a:t>
            </a:fld>
            <a:endParaRPr lang="en-GB" dirty="0"/>
          </a:p>
        </p:txBody>
      </p:sp>
      <p:sp>
        <p:nvSpPr>
          <p:cNvPr id="9" name="Oval 8">
            <a:extLst>
              <a:ext uri="{FF2B5EF4-FFF2-40B4-BE49-F238E27FC236}">
                <a16:creationId xmlns:a16="http://schemas.microsoft.com/office/drawing/2014/main" id="{34359D91-4222-4488-A3B9-B2C41D9FE075}"/>
              </a:ext>
            </a:extLst>
          </p:cNvPr>
          <p:cNvSpPr/>
          <p:nvPr>
            <p:custDataLst>
              <p:tags r:id="rId4"/>
            </p:custDataLst>
          </p:nvPr>
        </p:nvSpPr>
        <p:spPr>
          <a:xfrm rot="1517459">
            <a:off x="7411978" y="5125806"/>
            <a:ext cx="1711772" cy="908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200" b="1" dirty="0">
                <a:solidFill>
                  <a:schemeClr val="tx1"/>
                </a:solidFill>
              </a:rPr>
              <a:t>Formulaire</a:t>
            </a:r>
          </a:p>
          <a:p>
            <a:pPr algn="ctr" rtl="0"/>
            <a:r>
              <a:rPr lang="fr" sz="1200" i="1" dirty="0">
                <a:solidFill>
                  <a:schemeClr val="tx1"/>
                </a:solidFill>
              </a:rPr>
              <a:t>Manuel clinique</a:t>
            </a:r>
            <a:r>
              <a:rPr lang="fr" sz="1200" dirty="0">
                <a:solidFill>
                  <a:schemeClr val="tx1"/>
                </a:solidFill>
              </a:rPr>
              <a:t>, p. 89-98</a:t>
            </a:r>
          </a:p>
        </p:txBody>
      </p:sp>
    </p:spTree>
    <p:extLst>
      <p:ext uri="{BB962C8B-B14F-4D97-AF65-F5344CB8AC3E}">
        <p14:creationId xmlns:p14="http://schemas.microsoft.com/office/powerpoint/2010/main" val="261208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77958"/>
            <a:ext cx="9144000" cy="785298"/>
          </a:xfrm>
        </p:spPr>
        <p:txBody>
          <a:bodyPr rtlCol="0">
            <a:normAutofit/>
          </a:bodyPr>
          <a:lstStyle/>
          <a:p>
            <a:pPr rtl="0"/>
            <a:r>
              <a:rPr lang="fr" b="1" dirty="0">
                <a:solidFill>
                  <a:schemeClr val="accent2"/>
                </a:solidFill>
              </a:rPr>
              <a:t>Évaluez l’état mental</a:t>
            </a:r>
            <a:r>
              <a:rPr lang="fr-FR" dirty="0">
                <a:solidFill>
                  <a:schemeClr val="accent2"/>
                </a:solidFill>
              </a:rPr>
              <a:t> de la patiente</a:t>
            </a:r>
            <a:endParaRPr lang="en-US" dirty="0">
              <a:solidFill>
                <a:schemeClr val="accent2"/>
              </a:solidFill>
            </a:endParaRP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3141116808"/>
              </p:ext>
            </p:extLst>
          </p:nvPr>
        </p:nvGraphicFramePr>
        <p:xfrm>
          <a:off x="152254" y="1153111"/>
          <a:ext cx="8721969" cy="4551778"/>
        </p:xfrm>
        <a:graphic>
          <a:graphicData uri="http://schemas.openxmlformats.org/drawingml/2006/table">
            <a:tbl>
              <a:tblPr firstRow="1" bandRow="1">
                <a:tableStyleId>{7DF18680-E054-41AD-8BC1-D1AEF772440D}</a:tableStyleId>
              </a:tblPr>
              <a:tblGrid>
                <a:gridCol w="1700356">
                  <a:extLst>
                    <a:ext uri="{9D8B030D-6E8A-4147-A177-3AD203B41FA5}">
                      <a16:colId xmlns:a16="http://schemas.microsoft.com/office/drawing/2014/main" val="20000"/>
                    </a:ext>
                  </a:extLst>
                </a:gridCol>
                <a:gridCol w="3472464">
                  <a:extLst>
                    <a:ext uri="{9D8B030D-6E8A-4147-A177-3AD203B41FA5}">
                      <a16:colId xmlns:a16="http://schemas.microsoft.com/office/drawing/2014/main" val="20001"/>
                    </a:ext>
                  </a:extLst>
                </a:gridCol>
                <a:gridCol w="3549149">
                  <a:extLst>
                    <a:ext uri="{9D8B030D-6E8A-4147-A177-3AD203B41FA5}">
                      <a16:colId xmlns:a16="http://schemas.microsoft.com/office/drawing/2014/main" val="20002"/>
                    </a:ext>
                  </a:extLst>
                </a:gridCol>
              </a:tblGrid>
              <a:tr h="425727">
                <a:tc>
                  <a:txBody>
                    <a:bodyPr/>
                    <a:lstStyle/>
                    <a:p>
                      <a:pPr rtl="0"/>
                      <a:endParaRPr lang="en-US" sz="1600" dirty="0"/>
                    </a:p>
                  </a:txBody>
                  <a:tcPr marL="85486" marR="85486" anchor="ctr"/>
                </a:tc>
                <a:tc>
                  <a:txBody>
                    <a:bodyPr/>
                    <a:lstStyle/>
                    <a:p>
                      <a:pPr rtl="0"/>
                      <a:r>
                        <a:rPr lang="fr" sz="1800" dirty="0"/>
                        <a:t>Demandez</a:t>
                      </a:r>
                    </a:p>
                  </a:txBody>
                  <a:tcPr marL="85486" marR="85486" anchor="ctr"/>
                </a:tc>
                <a:tc>
                  <a:txBody>
                    <a:bodyPr/>
                    <a:lstStyle/>
                    <a:p>
                      <a:pPr rtl="0"/>
                      <a:r>
                        <a:rPr lang="fr" sz="1800" dirty="0"/>
                        <a:t>Observez (mais ne jugez pas)</a:t>
                      </a:r>
                    </a:p>
                  </a:txBody>
                  <a:tcPr marL="85486" marR="85486" anchor="ctr"/>
                </a:tc>
                <a:extLst>
                  <a:ext uri="{0D108BD9-81ED-4DB2-BD59-A6C34878D82A}">
                    <a16:rowId xmlns:a16="http://schemas.microsoft.com/office/drawing/2014/main" val="10000"/>
                  </a:ext>
                </a:extLst>
              </a:tr>
              <a:tr h="998261">
                <a:tc>
                  <a:txBody>
                    <a:bodyPr/>
                    <a:lstStyle/>
                    <a:p>
                      <a:pPr rtl="0"/>
                      <a:r>
                        <a:rPr lang="fr" sz="1600" dirty="0"/>
                        <a:t>Apparence</a:t>
                      </a:r>
                    </a:p>
                    <a:p>
                      <a:pPr rtl="0"/>
                      <a:r>
                        <a:rPr lang="fr" sz="1600" dirty="0"/>
                        <a:t>et comportement</a:t>
                      </a:r>
                    </a:p>
                  </a:txBody>
                  <a:tcPr marL="85486" marR="85486"/>
                </a:tc>
                <a:tc>
                  <a:txBody>
                    <a:bodyPr/>
                    <a:lstStyle/>
                    <a:p>
                      <a:pPr rtl="0"/>
                      <a:endParaRPr lang="en-US" sz="1600" dirty="0"/>
                    </a:p>
                  </a:txBody>
                  <a:tcPr marL="85486" marR="85486"/>
                </a:tc>
                <a:tc>
                  <a:txBody>
                    <a:bodyPr/>
                    <a:lstStyle/>
                    <a:p>
                      <a:pPr rtl="0"/>
                      <a:r>
                        <a:rPr lang="fr" sz="1600" dirty="0"/>
                        <a:t>Vêtements, cheveux</a:t>
                      </a:r>
                    </a:p>
                    <a:p>
                      <a:pPr rtl="0"/>
                      <a:r>
                        <a:rPr lang="fr" sz="1600" dirty="0"/>
                        <a:t>Est-elle agitée, distraite, perturbée ?</a:t>
                      </a:r>
                    </a:p>
                    <a:p>
                      <a:pPr rtl="0"/>
                      <a:r>
                        <a:rPr lang="fr" sz="1600" dirty="0"/>
                        <a:t>Indices d’abus de substances</a:t>
                      </a:r>
                    </a:p>
                  </a:txBody>
                  <a:tcPr marL="85486" marR="85486"/>
                </a:tc>
                <a:extLst>
                  <a:ext uri="{0D108BD9-81ED-4DB2-BD59-A6C34878D82A}">
                    <a16:rowId xmlns:a16="http://schemas.microsoft.com/office/drawing/2014/main" val="10001"/>
                  </a:ext>
                </a:extLst>
              </a:tr>
              <a:tr h="835204">
                <a:tc>
                  <a:txBody>
                    <a:bodyPr/>
                    <a:lstStyle/>
                    <a:p>
                      <a:pPr rtl="0"/>
                      <a:r>
                        <a:rPr lang="fr" sz="1600"/>
                        <a:t>Humeur</a:t>
                      </a:r>
                    </a:p>
                  </a:txBody>
                  <a:tcPr marL="85486" marR="85486"/>
                </a:tc>
                <a:tc>
                  <a:txBody>
                    <a:bodyPr/>
                    <a:lstStyle/>
                    <a:p>
                      <a:pPr rtl="0"/>
                      <a:r>
                        <a:rPr lang="fr" sz="1600"/>
                        <a:t>Comment vous sentez-vous ?</a:t>
                      </a:r>
                    </a:p>
                  </a:txBody>
                  <a:tcPr marL="85486" marR="85486"/>
                </a:tc>
                <a:tc>
                  <a:txBody>
                    <a:bodyPr/>
                    <a:lstStyle/>
                    <a:p>
                      <a:pPr rtl="0"/>
                      <a:r>
                        <a:rPr lang="fr" sz="1600" dirty="0"/>
                        <a:t>Par exemple: calme, en pleurs, en colère, anxieuse, très triste, comportement inexpressif</a:t>
                      </a:r>
                      <a:endParaRPr lang="en-US" sz="1600" dirty="0"/>
                    </a:p>
                  </a:txBody>
                  <a:tcPr marL="85486" marR="85486"/>
                </a:tc>
                <a:extLst>
                  <a:ext uri="{0D108BD9-81ED-4DB2-BD59-A6C34878D82A}">
                    <a16:rowId xmlns:a16="http://schemas.microsoft.com/office/drawing/2014/main" val="10002"/>
                  </a:ext>
                </a:extLst>
              </a:tr>
              <a:tr h="981946">
                <a:tc>
                  <a:txBody>
                    <a:bodyPr/>
                    <a:lstStyle/>
                    <a:p>
                      <a:pPr rtl="0"/>
                      <a:r>
                        <a:rPr lang="fr" sz="1600" dirty="0"/>
                        <a:t>Expression</a:t>
                      </a:r>
                    </a:p>
                  </a:txBody>
                  <a:tcPr marL="85486" marR="85486"/>
                </a:tc>
                <a:tc>
                  <a:txBody>
                    <a:bodyPr/>
                    <a:lstStyle/>
                    <a:p>
                      <a:pPr rtl="0"/>
                      <a:endParaRPr lang="en-US" sz="1600" dirty="0"/>
                    </a:p>
                  </a:txBody>
                  <a:tcPr marL="85486" marR="85486"/>
                </a:tc>
                <a:tc>
                  <a:txBody>
                    <a:bodyPr/>
                    <a:lstStyle/>
                    <a:p>
                      <a:pPr rtl="0"/>
                      <a:r>
                        <a:rPr lang="fr" sz="1600" dirty="0"/>
                        <a:t>Par exemple: silencieuse, parlant clairement ou avec difficulté, confuse, parlant très vite ou très lentement</a:t>
                      </a:r>
                      <a:endParaRPr lang="en-US" sz="1600" dirty="0"/>
                    </a:p>
                  </a:txBody>
                  <a:tcPr marL="85486" marR="85486"/>
                </a:tc>
                <a:extLst>
                  <a:ext uri="{0D108BD9-81ED-4DB2-BD59-A6C34878D82A}">
                    <a16:rowId xmlns:a16="http://schemas.microsoft.com/office/drawing/2014/main" val="10003"/>
                  </a:ext>
                </a:extLst>
              </a:tr>
              <a:tr h="1176294">
                <a:tc>
                  <a:txBody>
                    <a:bodyPr/>
                    <a:lstStyle/>
                    <a:p>
                      <a:pPr rtl="0"/>
                      <a:r>
                        <a:rPr lang="fr" sz="1600"/>
                        <a:t>Pensées</a:t>
                      </a:r>
                    </a:p>
                  </a:txBody>
                  <a:tcPr marL="85486" marR="85486"/>
                </a:tc>
                <a:tc>
                  <a:txBody>
                    <a:bodyPr/>
                    <a:lstStyle/>
                    <a:p>
                      <a:pPr rtl="0"/>
                      <a:r>
                        <a:rPr lang="fr" sz="1600" dirty="0"/>
                        <a:t>Avez-vous pensé à vous faire du mal ?</a:t>
                      </a:r>
                    </a:p>
                    <a:p>
                      <a:pPr rtl="0"/>
                      <a:r>
                        <a:rPr lang="fr" sz="1600" dirty="0"/>
                        <a:t>Les mauvaises pensées ou les mauvais souvenirs reviennent-ils sans cesse ?</a:t>
                      </a:r>
                    </a:p>
                    <a:p>
                      <a:pPr rtl="0"/>
                      <a:r>
                        <a:rPr lang="fr" sz="1600" dirty="0"/>
                        <a:t>Les images de cet événement vous reviennent-elles sans cesse à l’esprit ?</a:t>
                      </a:r>
                      <a:endParaRPr lang="en-US" sz="1600" dirty="0"/>
                    </a:p>
                  </a:txBody>
                  <a:tcPr marL="85486" marR="85486"/>
                </a:tc>
                <a:tc>
                  <a:txBody>
                    <a:bodyPr/>
                    <a:lstStyle/>
                    <a:p>
                      <a:pPr rtl="0"/>
                      <a:endParaRPr lang="en-US" sz="1600" dirty="0"/>
                    </a:p>
                  </a:txBody>
                  <a:tcPr marL="85486" marR="85486"/>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47691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Curriculum custom 1">
      <a:dk1>
        <a:srgbClr val="000000"/>
      </a:dk1>
      <a:lt1>
        <a:srgbClr val="F5EFE0"/>
      </a:lt1>
      <a:dk2>
        <a:srgbClr val="92B0CB"/>
      </a:dk2>
      <a:lt2>
        <a:srgbClr val="E3E9F1"/>
      </a:lt2>
      <a:accent1>
        <a:srgbClr val="2E348F"/>
      </a:accent1>
      <a:accent2>
        <a:srgbClr val="0666B2"/>
      </a:accent2>
      <a:accent3>
        <a:srgbClr val="449FD7"/>
      </a:accent3>
      <a:accent4>
        <a:srgbClr val="FFBA00"/>
      </a:accent4>
      <a:accent5>
        <a:srgbClr val="F57D21"/>
      </a:accent5>
      <a:accent6>
        <a:srgbClr val="B84200"/>
      </a:accent6>
      <a:hlink>
        <a:srgbClr val="0563C1"/>
      </a:hlink>
      <a:folHlink>
        <a:srgbClr val="02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iculum template_13Dec" id="{82102952-1358-794C-BA0B-E9E2CAE0DECF}" vid="{D4BAC128-9994-AD42-AB0C-764A7311E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3270</Words>
  <Application>Microsoft Office PowerPoint</Application>
  <PresentationFormat>On-screen Show (4:3)</PresentationFormat>
  <Paragraphs>261</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Segoe UI</vt:lpstr>
      <vt:lpstr>Times New Roman</vt:lpstr>
      <vt:lpstr>Wingdings</vt:lpstr>
      <vt:lpstr>Zapf Dingbats</vt:lpstr>
      <vt:lpstr>Office Theme</vt:lpstr>
      <vt:lpstr>Module 9</vt:lpstr>
      <vt:lpstr>PowerPoint Presentation</vt:lpstr>
      <vt:lpstr>Objectif d’apprentissage</vt:lpstr>
      <vt:lpstr>Protocole de synthèse : Parcours de soins initiaux après des violences sexuelles</vt:lpstr>
      <vt:lpstr>Vue d’ensemble</vt:lpstr>
      <vt:lpstr>Conseils d’ordre général</vt:lpstr>
      <vt:lpstr>Relevé des faits</vt:lpstr>
      <vt:lpstr>L’interrogatoire sur l’agression</vt:lpstr>
      <vt:lpstr>Évaluez l’état mental de la patiente</vt:lpstr>
      <vt:lpstr>PowerPoint Presentation</vt:lpstr>
      <vt:lpstr>Gestion clinique des survivantes de viols :  programme d’apprentissage en ligne</vt:lpstr>
      <vt:lpstr>Préparez la survivante à l’examen</vt:lpstr>
      <vt:lpstr>Examen physique : communiquez</vt:lpstr>
      <vt:lpstr>Quand faut-il effectuer un examen médicolégal ?</vt:lpstr>
      <vt:lpstr>PowerPoint Presentation</vt:lpstr>
      <vt:lpstr>Exercice 9.1 : Jeu de rôle relatif à l’interrogatoire après des violences sexuelles ou un viol </vt:lpstr>
      <vt:lpstr>Messages clés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Hoover</dc:creator>
  <cp:lastModifiedBy>Becky Mitchell (Green Ink)</cp:lastModifiedBy>
  <cp:revision>85</cp:revision>
  <dcterms:created xsi:type="dcterms:W3CDTF">2019-12-16T15:35:06Z</dcterms:created>
  <dcterms:modified xsi:type="dcterms:W3CDTF">2024-12-12T19:45:37Z</dcterms:modified>
</cp:coreProperties>
</file>