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56" r:id="rId2"/>
    <p:sldId id="320" r:id="rId3"/>
    <p:sldId id="294" r:id="rId4"/>
    <p:sldId id="688" r:id="rId5"/>
    <p:sldId id="692" r:id="rId6"/>
    <p:sldId id="319" r:id="rId7"/>
    <p:sldId id="693" r:id="rId8"/>
    <p:sldId id="267" r:id="rId9"/>
    <p:sldId id="325" r:id="rId10"/>
    <p:sldId id="274" r:id="rId11"/>
    <p:sldId id="275" r:id="rId12"/>
    <p:sldId id="276" r:id="rId13"/>
    <p:sldId id="689" r:id="rId14"/>
    <p:sldId id="288" r:id="rId15"/>
    <p:sldId id="290" r:id="rId16"/>
    <p:sldId id="291" r:id="rId17"/>
    <p:sldId id="289" r:id="rId18"/>
    <p:sldId id="297" r:id="rId19"/>
    <p:sldId id="293" r:id="rId20"/>
    <p:sldId id="296" r:id="rId21"/>
    <p:sldId id="690" r:id="rId22"/>
    <p:sldId id="691" r:id="rId23"/>
    <p:sldId id="32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EDEF"/>
    <a:srgbClr val="0366B3"/>
    <a:srgbClr val="F57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88"/>
    <p:restoredTop sz="90309"/>
  </p:normalViewPr>
  <p:slideViewPr>
    <p:cSldViewPr snapToGrid="0" snapToObjects="1">
      <p:cViewPr varScale="1">
        <p:scale>
          <a:sx n="111" d="100"/>
          <a:sy n="111" d="100"/>
        </p:scale>
        <p:origin x="264"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666A7-7EFA-1C45-85A8-F1EEF1456243}" type="datetimeFigureOut">
              <a:rPr lang="de-DE" smtClean="0"/>
              <a:t>10.01.20</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A9B77-EA52-1C47-8F03-3304CE373FBF}" type="datetimeFigureOut">
              <a:rPr lang="de-DE" smtClean="0"/>
              <a:t>10.01.20</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a:t>
            </a:fld>
            <a:endParaRPr lang="de-DE"/>
          </a:p>
        </p:txBody>
      </p:sp>
    </p:spTree>
    <p:extLst>
      <p:ext uri="{BB962C8B-B14F-4D97-AF65-F5344CB8AC3E}">
        <p14:creationId xmlns:p14="http://schemas.microsoft.com/office/powerpoint/2010/main" val="2400533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sure equipment and supplies are prepared.</a:t>
            </a:r>
          </a:p>
          <a:p>
            <a:pPr marL="171450" indent="-171450">
              <a:buFont typeface="Arial" panose="020B0604020202020204" pitchFamily="34" charset="0"/>
              <a:buChar char="•"/>
            </a:pPr>
            <a:r>
              <a:rPr lang="en-US" dirty="0"/>
              <a:t>Take the patient's vital signs </a:t>
            </a:r>
            <a:r>
              <a:rPr lang="en-GB" sz="1200" kern="1200" dirty="0">
                <a:solidFill>
                  <a:schemeClr val="tx1"/>
                </a:solidFill>
                <a:effectLst/>
                <a:latin typeface="+mn-lt"/>
                <a:ea typeface="+mn-ea"/>
                <a:cs typeface="+mn-cs"/>
              </a:rPr>
              <a:t>– </a:t>
            </a:r>
            <a:r>
              <a:rPr lang="en-US" dirty="0"/>
              <a:t>pulse, blood pressure, respiratory rate and temperature.</a:t>
            </a:r>
          </a:p>
          <a:p>
            <a:pPr marL="171450" indent="-171450">
              <a:buFont typeface="Arial" panose="020B0604020202020204" pitchFamily="34" charset="0"/>
              <a:buChar char="•"/>
            </a:pPr>
            <a:r>
              <a:rPr lang="en-US" dirty="0"/>
              <a:t>Work systematically</a:t>
            </a:r>
            <a:r>
              <a:rPr lang="en-US" baseline="0" dirty="0"/>
              <a:t> using the </a:t>
            </a:r>
            <a:r>
              <a:rPr lang="en-US" sz="1200" dirty="0">
                <a:solidFill>
                  <a:schemeClr val="tx1"/>
                </a:solidFill>
              </a:rPr>
              <a:t>physical examination checklist, </a:t>
            </a:r>
            <a:r>
              <a:rPr lang="en-GB" sz="1200" i="0" u="none" spc="-25" dirty="0">
                <a:effectLst/>
              </a:rPr>
              <a:t>page 47 of the clinical handbook.</a:t>
            </a:r>
            <a:endParaRPr lang="en-US" i="0" dirty="0"/>
          </a:p>
          <a:p>
            <a:pPr marL="171450" indent="-171450">
              <a:buFont typeface="Arial" panose="020B0604020202020204" pitchFamily="34" charset="0"/>
              <a:buChar char="•"/>
            </a:pPr>
            <a:r>
              <a:rPr lang="en-US" dirty="0"/>
              <a:t>Give time to the examination. Do not hurry. </a:t>
            </a:r>
          </a:p>
          <a:p>
            <a:pPr marL="171450" indent="-171450">
              <a:buFont typeface="Arial" panose="020B0604020202020204" pitchFamily="34" charset="0"/>
              <a:buChar char="•"/>
            </a:pPr>
            <a:r>
              <a:rPr lang="en-US" dirty="0"/>
              <a:t>Record all your findings and observations clearly and fully on a standard exam form (see </a:t>
            </a:r>
            <a:r>
              <a:rPr lang="en-US" i="1" baseline="0" dirty="0"/>
              <a:t>Sample history and examination form</a:t>
            </a:r>
            <a:r>
              <a:rPr lang="en-US" baseline="0" dirty="0"/>
              <a:t>, pages 89</a:t>
            </a:r>
            <a:r>
              <a:rPr lang="en-GB" sz="1200" kern="1200" dirty="0">
                <a:solidFill>
                  <a:schemeClr val="tx1"/>
                </a:solidFill>
                <a:effectLst/>
                <a:latin typeface="+mn-lt"/>
                <a:ea typeface="+mn-ea"/>
                <a:cs typeface="+mn-cs"/>
              </a:rPr>
              <a:t>–</a:t>
            </a:r>
            <a:r>
              <a:rPr lang="en-US" baseline="0" dirty="0"/>
              <a:t>98).</a:t>
            </a:r>
          </a:p>
          <a:p>
            <a:pPr marL="171450" indent="-171450">
              <a:buFont typeface="Arial" panose="020B0604020202020204" pitchFamily="34" charset="0"/>
              <a:buChar char="•"/>
            </a:pPr>
            <a:r>
              <a:rPr lang="en-US" baseline="0" dirty="0"/>
              <a:t>Maximize efforts to have only one forensic and physical examination.</a:t>
            </a:r>
          </a:p>
          <a:p>
            <a:pPr marL="171450" indent="-171450">
              <a:buFont typeface="Arial" panose="020B0604020202020204" pitchFamily="34" charset="0"/>
              <a:buChar char="•"/>
            </a:pPr>
            <a:r>
              <a:rPr lang="en-US" baseline="0" dirty="0"/>
              <a:t>Offer information about the implications of positive or negative findings of the physical examination and forensic examinations.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For children and adolescents specifically, use examination instruments and positions that minimize physical discomfort and/or psychological distress.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7165B12C-6FF9-554D-BFB3-C061902B4395}" type="slidenum">
              <a:rPr lang="en-US" smtClean="0"/>
              <a:t>10</a:t>
            </a:fld>
            <a:endParaRPr lang="en-US"/>
          </a:p>
        </p:txBody>
      </p:sp>
    </p:spTree>
    <p:extLst>
      <p:ext uri="{BB962C8B-B14F-4D97-AF65-F5344CB8AC3E}">
        <p14:creationId xmlns:p14="http://schemas.microsoft.com/office/powerpoint/2010/main" val="2253614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Be sure to document carefully and fully any injury or other mark, as this can be important evidence.</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65B12C-6FF9-554D-BFB3-C061902B4395}" type="slidenum">
              <a:rPr lang="en-US" smtClean="0"/>
              <a:t>11</a:t>
            </a:fld>
            <a:endParaRPr lang="en-US"/>
          </a:p>
        </p:txBody>
      </p:sp>
    </p:spTree>
    <p:extLst>
      <p:ext uri="{BB962C8B-B14F-4D97-AF65-F5344CB8AC3E}">
        <p14:creationId xmlns:p14="http://schemas.microsoft.com/office/powerpoint/2010/main" val="71565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For children</a:t>
            </a:r>
          </a:p>
        </p:txBody>
      </p:sp>
      <p:sp>
        <p:nvSpPr>
          <p:cNvPr id="4" name="Slide Number Placeholder 3"/>
          <p:cNvSpPr>
            <a:spLocks noGrp="1"/>
          </p:cNvSpPr>
          <p:nvPr>
            <p:ph type="sldNum" sz="quarter" idx="10"/>
          </p:nvPr>
        </p:nvSpPr>
        <p:spPr/>
        <p:txBody>
          <a:bodyPr/>
          <a:lstStyle/>
          <a:p>
            <a:fld id="{7165B12C-6FF9-554D-BFB3-C061902B4395}" type="slidenum">
              <a:rPr lang="en-US" smtClean="0"/>
              <a:t>12</a:t>
            </a:fld>
            <a:endParaRPr lang="en-US"/>
          </a:p>
        </p:txBody>
      </p:sp>
    </p:spTree>
    <p:extLst>
      <p:ext uri="{BB962C8B-B14F-4D97-AF65-F5344CB8AC3E}">
        <p14:creationId xmlns:p14="http://schemas.microsoft.com/office/powerpoint/2010/main" val="4076811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800" b="0" i="0" kern="1200" dirty="0">
                <a:solidFill>
                  <a:schemeClr val="tx1"/>
                </a:solidFill>
                <a:effectLst/>
                <a:latin typeface="+mn-lt"/>
                <a:ea typeface="+mn-ea"/>
                <a:cs typeface="+mn-cs"/>
              </a:rPr>
              <a:t>“Virginity testing” has no scientific or clinical basis. There is no examination that can prove that a girl or woman has had sexual intercourse or is sexually active, including the appearance of girl’s or woman’s hymen.</a:t>
            </a:r>
          </a:p>
          <a:p>
            <a:pPr marL="171450" indent="-171450">
              <a:buFont typeface="Arial" panose="020B0604020202020204" pitchFamily="34" charset="0"/>
              <a:buChar char="•"/>
            </a:pPr>
            <a:r>
              <a:rPr lang="en-US" sz="800" b="0" i="0" kern="1200" dirty="0">
                <a:solidFill>
                  <a:schemeClr val="tx1"/>
                </a:solidFill>
                <a:effectLst/>
                <a:latin typeface="+mn-lt"/>
                <a:ea typeface="+mn-ea"/>
                <a:cs typeface="+mn-cs"/>
              </a:rPr>
              <a:t>In many settings such tests are considered part of the assessment of survivors of rape. This is unnecessary, and it can cause pain and mimic the original act of sexual violence, exacerbating the survivors’ sense of disempowerment and re-victimization. </a:t>
            </a:r>
          </a:p>
          <a:p>
            <a:pPr marL="171450" indent="-171450">
              <a:buFont typeface="Arial" panose="020B0604020202020204" pitchFamily="34" charset="0"/>
              <a:buChar char="•"/>
            </a:pPr>
            <a:r>
              <a:rPr lang="en-US" sz="800" b="0" i="0" kern="1200" dirty="0">
                <a:solidFill>
                  <a:schemeClr val="tx1"/>
                </a:solidFill>
                <a:effectLst/>
                <a:latin typeface="+mn-lt"/>
                <a:ea typeface="+mn-ea"/>
                <a:cs typeface="+mn-cs"/>
              </a:rPr>
              <a:t>A survivor’s virginity prior to the rape is irrelevant to determining whether or not rape occurred, and it does not predict how traumatic or severe the effects of the rape will be on an individual. The result of this unscientific test can impact proceedings, often negatively, for the survivors and </a:t>
            </a:r>
            <a:r>
              <a:rPr lang="en-US" sz="800" b="0" i="0" kern="1200" dirty="0" err="1">
                <a:solidFill>
                  <a:schemeClr val="tx1"/>
                </a:solidFill>
                <a:effectLst/>
                <a:latin typeface="+mn-lt"/>
                <a:ea typeface="+mn-ea"/>
                <a:cs typeface="+mn-cs"/>
              </a:rPr>
              <a:t>favour</a:t>
            </a:r>
            <a:r>
              <a:rPr lang="en-US" sz="800" b="0" i="0" kern="1200" dirty="0">
                <a:solidFill>
                  <a:schemeClr val="tx1"/>
                </a:solidFill>
                <a:effectLst/>
                <a:latin typeface="+mn-lt"/>
                <a:ea typeface="+mn-ea"/>
                <a:cs typeface="+mn-cs"/>
              </a:rPr>
              <a:t> perpetrators.</a:t>
            </a:r>
          </a:p>
          <a:p>
            <a:pPr marL="171450" indent="-171450">
              <a:buFont typeface="Arial" panose="020B0604020202020204" pitchFamily="34" charset="0"/>
              <a:buChar char="•"/>
            </a:pPr>
            <a:r>
              <a:rPr lang="en-US" sz="800" b="1" i="0" u="none" strike="noStrike" kern="1200" baseline="0" dirty="0">
                <a:solidFill>
                  <a:schemeClr val="tx1"/>
                </a:solidFill>
                <a:latin typeface="+mn-lt"/>
                <a:ea typeface="+mn-ea"/>
                <a:cs typeface="+mn-cs"/>
              </a:rPr>
              <a:t>Digital examinations </a:t>
            </a:r>
            <a:r>
              <a:rPr lang="en-US" sz="800" b="0" i="0" u="none" strike="noStrike" kern="1200" baseline="0" dirty="0">
                <a:solidFill>
                  <a:schemeClr val="tx1"/>
                </a:solidFill>
                <a:latin typeface="+mn-lt"/>
                <a:ea typeface="+mn-ea"/>
                <a:cs typeface="+mn-cs"/>
              </a:rPr>
              <a:t>of the vagina and anus are rarely warranted. They should not be used to assess the tone or elasticity of the vagina or anus or to comment on the likelihood or frequency of penetration. For pre-pubertal children, speculums or anoscopes and digital or bimanual examinations of the vagina or rectum are not routinely required unless medically indicated; if a speculum is needed, sedation or general </a:t>
            </a:r>
            <a:r>
              <a:rPr lang="en-US" sz="800" b="0" i="0" u="none" strike="noStrike" kern="1200" baseline="0" dirty="0" err="1">
                <a:solidFill>
                  <a:schemeClr val="tx1"/>
                </a:solidFill>
                <a:latin typeface="+mn-lt"/>
                <a:ea typeface="+mn-ea"/>
                <a:cs typeface="+mn-cs"/>
              </a:rPr>
              <a:t>anaesthesia</a:t>
            </a:r>
            <a:r>
              <a:rPr lang="en-US" sz="800" b="0" i="0" u="none" strike="noStrike" kern="1200" baseline="0" dirty="0">
                <a:solidFill>
                  <a:schemeClr val="tx1"/>
                </a:solidFill>
                <a:latin typeface="+mn-lt"/>
                <a:ea typeface="+mn-ea"/>
                <a:cs typeface="+mn-cs"/>
              </a:rPr>
              <a:t> should be considered.</a:t>
            </a:r>
            <a:endParaRPr lang="en-US" sz="800" dirty="0"/>
          </a:p>
        </p:txBody>
      </p:sp>
      <p:sp>
        <p:nvSpPr>
          <p:cNvPr id="4" name="Slide Number Placeholder 3"/>
          <p:cNvSpPr>
            <a:spLocks noGrp="1"/>
          </p:cNvSpPr>
          <p:nvPr>
            <p:ph type="sldNum" sz="quarter" idx="10"/>
          </p:nvPr>
        </p:nvSpPr>
        <p:spPr/>
        <p:txBody>
          <a:bodyPr/>
          <a:lstStyle/>
          <a:p>
            <a:fld id="{C0F29684-5E2A-4368-A290-AB26D7B49C25}" type="slidenum">
              <a:rPr lang="en-GB" smtClean="0"/>
              <a:pPr/>
              <a:t>13</a:t>
            </a:fld>
            <a:endParaRPr lang="en-GB" dirty="0"/>
          </a:p>
        </p:txBody>
      </p:sp>
    </p:spTree>
    <p:extLst>
      <p:ext uri="{BB962C8B-B14F-4D97-AF65-F5344CB8AC3E}">
        <p14:creationId xmlns:p14="http://schemas.microsoft.com/office/powerpoint/2010/main" val="3005054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solidFill>
                  <a:schemeClr val="tx1"/>
                </a:solidFill>
              </a:rPr>
              <a:t>There are different purposes and processes for collecting specimens for health (pathology) and legal (forensic) investigations. </a:t>
            </a:r>
          </a:p>
          <a:p>
            <a:pPr marL="342900" indent="-342900" algn="l">
              <a:buFont typeface="Arial" panose="020B0604020202020204" pitchFamily="34" charset="0"/>
              <a:buChar char="•"/>
            </a:pPr>
            <a:r>
              <a:rPr lang="en-US" sz="1200" dirty="0">
                <a:solidFill>
                  <a:schemeClr val="tx1"/>
                </a:solidFill>
              </a:rPr>
              <a:t>Pathology specimens are analyzed to establish a diagnosis and/or monitor a condition. </a:t>
            </a:r>
          </a:p>
          <a:p>
            <a:pPr marL="342900" indent="-342900" algn="l">
              <a:buFont typeface="Arial" panose="020B0604020202020204" pitchFamily="34" charset="0"/>
              <a:buChar char="•"/>
            </a:pPr>
            <a:r>
              <a:rPr lang="en-US" sz="1200" dirty="0">
                <a:solidFill>
                  <a:schemeClr val="tx1"/>
                </a:solidFill>
              </a:rPr>
              <a:t>Forensic specimens are used to assess whether an offence has been committed and whether there is a link between individuals and/or locations. </a:t>
            </a:r>
          </a:p>
          <a:p>
            <a:pPr marL="342900" indent="-342900" algn="l">
              <a:buFont typeface="Arial" panose="020B0604020202020204" pitchFamily="34" charset="0"/>
              <a:buChar char="•"/>
            </a:pPr>
            <a:r>
              <a:rPr lang="en-US" sz="1200" dirty="0">
                <a:solidFill>
                  <a:schemeClr val="tx1"/>
                </a:solidFill>
              </a:rPr>
              <a:t>Pathology specimens may be significant as forensic evidence – for example, if an STI</a:t>
            </a:r>
            <a:r>
              <a:rPr lang="en-GB" sz="1200" dirty="0">
                <a:solidFill>
                  <a:schemeClr val="tx1"/>
                </a:solidFill>
              </a:rPr>
              <a:t> is found.</a:t>
            </a:r>
          </a:p>
          <a:p>
            <a:pPr marL="342900" indent="-342900" algn="l">
              <a:buFont typeface="Arial" panose="020B0604020202020204" pitchFamily="34" charset="0"/>
              <a:buChar char="•"/>
            </a:pPr>
            <a:r>
              <a:rPr lang="en-US" sz="1200" dirty="0">
                <a:solidFill>
                  <a:schemeClr val="tx1"/>
                </a:solidFill>
              </a:rPr>
              <a:t>The forensic laboratory requires information about the specimen (time, date, patient name/ID number, nature and site of collection) and what is being </a:t>
            </a:r>
            <a:r>
              <a:rPr lang="en-GB" sz="1200" dirty="0">
                <a:solidFill>
                  <a:schemeClr val="tx1"/>
                </a:solidFill>
              </a:rPr>
              <a:t>looked for.</a:t>
            </a: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14</a:t>
            </a:fld>
            <a:endParaRPr lang="en-US"/>
          </a:p>
        </p:txBody>
      </p:sp>
    </p:spTree>
    <p:extLst>
      <p:ext uri="{BB962C8B-B14F-4D97-AF65-F5344CB8AC3E}">
        <p14:creationId xmlns:p14="http://schemas.microsoft.com/office/powerpoint/2010/main" val="279099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solidFill>
                  <a:schemeClr val="tx1"/>
                </a:solidFill>
              </a:rPr>
              <a:t>Hair – cut scalp hair may be useful if there is suspicion or allegation of covert drug </a:t>
            </a:r>
            <a:r>
              <a:rPr lang="en-GB" sz="1200" dirty="0">
                <a:solidFill>
                  <a:schemeClr val="tx1"/>
                </a:solidFill>
              </a:rPr>
              <a:t>administration.</a:t>
            </a:r>
          </a:p>
          <a:p>
            <a:pPr marL="342900" indent="-342900" algn="l">
              <a:buFont typeface="Arial" panose="020B0604020202020204" pitchFamily="34" charset="0"/>
              <a:buChar char="•"/>
            </a:pPr>
            <a:r>
              <a:rPr lang="en-US" sz="1200" dirty="0">
                <a:solidFill>
                  <a:schemeClr val="tx1"/>
                </a:solidFill>
              </a:rPr>
              <a:t>Clothing (especially underwear) and toxicological samples should be collected </a:t>
            </a:r>
            <a:r>
              <a:rPr lang="en-GB" sz="1200" dirty="0">
                <a:solidFill>
                  <a:schemeClr val="tx1"/>
                </a:solidFill>
              </a:rPr>
              <a:t>if required.</a:t>
            </a:r>
          </a:p>
          <a:p>
            <a:pPr marL="342900" indent="-342900" algn="l">
              <a:buFont typeface="Arial" panose="020B0604020202020204" pitchFamily="34" charset="0"/>
              <a:buChar char="•"/>
            </a:pPr>
            <a:r>
              <a:rPr lang="en-US" sz="1200" dirty="0">
                <a:solidFill>
                  <a:schemeClr val="tx1"/>
                </a:solidFill>
              </a:rPr>
              <a:t>Collect blood and urine samples for toxicological analysis if there are suspicions or allegations of covert or non-consenting drug administration.</a:t>
            </a:r>
          </a:p>
          <a:p>
            <a:pPr marL="342900" indent="-342900" algn="l">
              <a:buFont typeface="Arial" panose="020B0604020202020204" pitchFamily="34" charset="0"/>
              <a:buChar char="•"/>
            </a:pPr>
            <a:r>
              <a:rPr lang="en-US" sz="1200" dirty="0">
                <a:solidFill>
                  <a:schemeClr val="tx1"/>
                </a:solidFill>
              </a:rPr>
              <a:t>Collect specimens from locations where biological material (for example, semen) might have been deposited: skin, hair and oral, vaginal and anal orifices.</a:t>
            </a:r>
          </a:p>
          <a:p>
            <a:pPr marL="342900" indent="-342900" algn="l">
              <a:buFont typeface="Arial" panose="020B0604020202020204" pitchFamily="34" charset="0"/>
              <a:buChar char="•"/>
            </a:pPr>
            <a:r>
              <a:rPr lang="en-US" sz="1200" dirty="0">
                <a:solidFill>
                  <a:schemeClr val="tx1"/>
                </a:solidFill>
              </a:rPr>
              <a:t>Photographs provide a useful adjunct to document injuries.	</a:t>
            </a:r>
          </a:p>
          <a:p>
            <a:pPr marL="800100" lvl="1" indent="-342900" algn="l">
              <a:buFont typeface="Arial" panose="020B0604020202020204" pitchFamily="34" charset="0"/>
              <a:buChar char="•"/>
            </a:pPr>
            <a:r>
              <a:rPr lang="en-US" sz="1200" b="0" i="0" u="none" strike="noStrike" kern="1200" baseline="0" dirty="0">
                <a:solidFill>
                  <a:schemeClr val="tx1"/>
                </a:solidFill>
                <a:latin typeface="+mn-lt"/>
                <a:ea typeface="+mn-ea"/>
                <a:cs typeface="+mn-cs"/>
              </a:rPr>
              <a:t>Photograph any injuries while ensuring confidentiality if possible. </a:t>
            </a:r>
          </a:p>
          <a:p>
            <a:pPr marL="800100" lvl="1" indent="-342900" algn="l">
              <a:buFont typeface="Arial" panose="020B0604020202020204" pitchFamily="34" charset="0"/>
              <a:buChar char="•"/>
            </a:pPr>
            <a:r>
              <a:rPr lang="en-US" sz="1200" b="0" i="0" u="none" strike="noStrike" kern="1200" baseline="0" dirty="0">
                <a:solidFill>
                  <a:schemeClr val="tx1"/>
                </a:solidFill>
                <a:latin typeface="+mn-lt"/>
                <a:ea typeface="+mn-ea"/>
                <a:cs typeface="+mn-cs"/>
              </a:rPr>
              <a:t>Ensure that the photographs do not allow direct identification of the individual. Use a confidential code system to enable authorized staff to identify the individual. Note when photographs were taken.</a:t>
            </a:r>
            <a:endParaRPr lang="en-US" sz="36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15</a:t>
            </a:fld>
            <a:endParaRPr lang="en-US"/>
          </a:p>
        </p:txBody>
      </p:sp>
    </p:spTree>
    <p:extLst>
      <p:ext uri="{BB962C8B-B14F-4D97-AF65-F5344CB8AC3E}">
        <p14:creationId xmlns:p14="http://schemas.microsoft.com/office/powerpoint/2010/main" val="155776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(From: UNODC, WHO. Strengthening the medico-legal response to sexual violence. Geneva: WHO; 2015. https://www.who.int/reproductivehealth/publications/violence/medico-legal-response/en/)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Persistence of biological material is variable. It will be affected by time, activities (washing) and contamination from other sources. </a:t>
            </a: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16</a:t>
            </a:fld>
            <a:endParaRPr lang="en-US"/>
          </a:p>
        </p:txBody>
      </p:sp>
    </p:spTree>
    <p:extLst>
      <p:ext uri="{BB962C8B-B14F-4D97-AF65-F5344CB8AC3E}">
        <p14:creationId xmlns:p14="http://schemas.microsoft.com/office/powerpoint/2010/main" val="197217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solidFill>
                  <a:schemeClr val="tx1"/>
                </a:solidFill>
              </a:rPr>
              <a:t>Careful labelling, storage and chain-of-custody recording is required in all cases.</a:t>
            </a:r>
          </a:p>
          <a:p>
            <a:pPr marL="342900" indent="-342900" algn="l">
              <a:buFont typeface="Arial" panose="020B0604020202020204" pitchFamily="34" charset="0"/>
              <a:buChar char="•"/>
            </a:pPr>
            <a:r>
              <a:rPr lang="en-US" sz="1200" dirty="0">
                <a:solidFill>
                  <a:schemeClr val="tx1"/>
                </a:solidFill>
              </a:rPr>
              <a:t>Samples should be dried and packaged. They should not be placed in culture media.</a:t>
            </a:r>
            <a:endParaRPr lang="en-GB" sz="1200" dirty="0">
              <a:solidFill>
                <a:schemeClr val="tx1"/>
              </a:solidFill>
            </a:endParaRPr>
          </a:p>
          <a:p>
            <a:pPr marL="342900" indent="-342900" algn="l">
              <a:buFont typeface="Arial" panose="020B0604020202020204" pitchFamily="34" charset="0"/>
              <a:buChar char="•"/>
            </a:pPr>
            <a:r>
              <a:rPr lang="en-US" sz="1200" dirty="0">
                <a:solidFill>
                  <a:schemeClr val="tx1"/>
                </a:solidFill>
              </a:rPr>
              <a:t>Take precautions against contamination: restrict access to examination facilities, </a:t>
            </a:r>
            <a:r>
              <a:rPr lang="en-US" sz="1200" b="0" i="0" u="none" strike="noStrike" kern="1200" baseline="0" dirty="0">
                <a:solidFill>
                  <a:schemeClr val="tx1"/>
                </a:solidFill>
                <a:latin typeface="+mn-lt"/>
                <a:ea typeface="+mn-ea"/>
                <a:cs typeface="+mn-cs"/>
              </a:rPr>
              <a:t>ensure that facilities are cleaned between cases and change gloves frequently.</a:t>
            </a:r>
            <a:endParaRPr lang="en-US" sz="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17</a:t>
            </a:fld>
            <a:endParaRPr lang="en-US"/>
          </a:p>
        </p:txBody>
      </p:sp>
    </p:spTree>
    <p:extLst>
      <p:ext uri="{BB962C8B-B14F-4D97-AF65-F5344CB8AC3E}">
        <p14:creationId xmlns:p14="http://schemas.microsoft.com/office/powerpoint/2010/main" val="3381124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18</a:t>
            </a:fld>
            <a:endParaRPr lang="en-US"/>
          </a:p>
        </p:txBody>
      </p:sp>
    </p:spTree>
    <p:extLst>
      <p:ext uri="{BB962C8B-B14F-4D97-AF65-F5344CB8AC3E}">
        <p14:creationId xmlns:p14="http://schemas.microsoft.com/office/powerpoint/2010/main" val="2758526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solidFill>
                  <a:schemeClr val="tx1"/>
                </a:solidFill>
              </a:rPr>
              <a:t>Penetrative sexual activity of the vagina, anus or mouth rarely produces any objective signs of injury. </a:t>
            </a:r>
          </a:p>
          <a:p>
            <a:pPr marL="342900" indent="-342900" algn="l">
              <a:buFont typeface="Arial" panose="020B0604020202020204" pitchFamily="34" charset="0"/>
              <a:buChar char="•"/>
            </a:pPr>
            <a:r>
              <a:rPr lang="en-US" sz="1200" dirty="0">
                <a:solidFill>
                  <a:schemeClr val="tx1"/>
                </a:solidFill>
              </a:rPr>
              <a:t>The hymen may not appear injured even after penetration has occurred. Hence, the absence of injury does not rule out penetration. </a:t>
            </a:r>
          </a:p>
          <a:p>
            <a:pPr marL="342900" indent="-342900" algn="l">
              <a:buFont typeface="Arial" panose="020B0604020202020204" pitchFamily="34" charset="0"/>
              <a:buChar char="•"/>
            </a:pPr>
            <a:r>
              <a:rPr lang="en-US" sz="1200" dirty="0">
                <a:solidFill>
                  <a:schemeClr val="tx1"/>
                </a:solidFill>
              </a:rPr>
              <a:t>Penetration of the pre-pubertal genitalia (and some other forms of sexually abusive actions) do not necessarily result in physical injury.</a:t>
            </a:r>
          </a:p>
          <a:p>
            <a:pPr marL="342900" indent="-342900" algn="l">
              <a:buFont typeface="Arial" panose="020B0604020202020204" pitchFamily="34" charset="0"/>
              <a:buChar char="•"/>
            </a:pPr>
            <a:r>
              <a:rPr lang="en-US" sz="1200" dirty="0">
                <a:solidFill>
                  <a:schemeClr val="tx1"/>
                </a:solidFill>
              </a:rPr>
              <a:t>The health-care practitioner cannot make any comment on whether the activity was consensual or not.</a:t>
            </a: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19</a:t>
            </a:fld>
            <a:endParaRPr lang="en-US"/>
          </a:p>
        </p:txBody>
      </p:sp>
    </p:spTree>
    <p:extLst>
      <p:ext uri="{BB962C8B-B14F-4D97-AF65-F5344CB8AC3E}">
        <p14:creationId xmlns:p14="http://schemas.microsoft.com/office/powerpoint/2010/main" val="119788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6662C-83C9-4EF9-B1F0-304704F36FE1}" type="slidenum">
              <a:rPr lang="es-ES" smtClean="0"/>
              <a:pPr/>
              <a:t>2</a:t>
            </a:fld>
            <a:endParaRPr lang="es-ES" dirty="0"/>
          </a:p>
        </p:txBody>
      </p:sp>
    </p:spTree>
    <p:extLst>
      <p:ext uri="{BB962C8B-B14F-4D97-AF65-F5344CB8AC3E}">
        <p14:creationId xmlns:p14="http://schemas.microsoft.com/office/powerpoint/2010/main" val="807372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sz="2400" dirty="0">
                <a:solidFill>
                  <a:schemeClr val="tx1"/>
                </a:solidFill>
              </a:rPr>
              <a:t>Health-care providers may be called to answer questions from police, lawyers or courts.</a:t>
            </a:r>
          </a:p>
          <a:p>
            <a:pPr marL="0" indent="0" algn="l">
              <a:buFont typeface="Arial" panose="020B0604020202020204" pitchFamily="34" charset="0"/>
              <a:buNone/>
            </a:pPr>
            <a:r>
              <a:rPr lang="en-GB" sz="2400" dirty="0">
                <a:solidFill>
                  <a:schemeClr val="tx1"/>
                </a:solidFill>
              </a:rPr>
              <a:t>Therefore, careful documentation on the history and examination forms of all examinations, findings and treatment provided is important.</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65B12C-6FF9-554D-BFB3-C061902B4395}" type="slidenum">
              <a:rPr lang="en-US" smtClean="0"/>
              <a:pPr/>
              <a:t>20</a:t>
            </a:fld>
            <a:endParaRPr lang="en-US"/>
          </a:p>
        </p:txBody>
      </p:sp>
    </p:spTree>
    <p:extLst>
      <p:ext uri="{BB962C8B-B14F-4D97-AF65-F5344CB8AC3E}">
        <p14:creationId xmlns:p14="http://schemas.microsoft.com/office/powerpoint/2010/main" val="421173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600"/>
              </a:spcBef>
              <a:spcAft>
                <a:spcPts val="600"/>
              </a:spcAft>
              <a:buClr>
                <a:srgbClr val="00B050"/>
              </a:buClr>
              <a:buFont typeface="Wingdings" panose="05000000000000000000" pitchFamily="2" charset="2"/>
              <a:buNone/>
            </a:pPr>
            <a:r>
              <a:rPr lang="en-US" sz="1200" dirty="0">
                <a:solidFill>
                  <a:schemeClr val="tx1"/>
                </a:solidFill>
              </a:rPr>
              <a:t>Reminder: </a:t>
            </a:r>
            <a:r>
              <a:rPr lang="en-US" sz="1200" b="1" dirty="0">
                <a:solidFill>
                  <a:schemeClr val="tx1"/>
                </a:solidFill>
              </a:rPr>
              <a:t>the 4 conditions </a:t>
            </a:r>
            <a:r>
              <a:rPr lang="en-US" sz="1200" b="0" dirty="0">
                <a:solidFill>
                  <a:schemeClr val="tx1"/>
                </a:solidFill>
              </a:rPr>
              <a:t>for collecting forensic evidence:</a:t>
            </a:r>
          </a:p>
          <a:p>
            <a:pPr marL="342900" indent="-342900" algn="l">
              <a:spcBef>
                <a:spcPts val="600"/>
              </a:spcBef>
              <a:spcAft>
                <a:spcPts val="600"/>
              </a:spcAft>
              <a:buClr>
                <a:srgbClr val="00B050"/>
              </a:buClr>
              <a:buFont typeface="Wingdings" panose="05000000000000000000" pitchFamily="2" charset="2"/>
              <a:buChar char="ü"/>
            </a:pPr>
            <a:r>
              <a:rPr lang="en-US" sz="1200" dirty="0">
                <a:solidFill>
                  <a:schemeClr val="tx1"/>
                </a:solidFill>
              </a:rPr>
              <a:t>Woman wants to go to the </a:t>
            </a:r>
            <a:r>
              <a:rPr lang="en-US" sz="1200" b="1" dirty="0">
                <a:solidFill>
                  <a:schemeClr val="tx1"/>
                </a:solidFill>
              </a:rPr>
              <a:t>police </a:t>
            </a:r>
            <a:r>
              <a:rPr lang="en-US" sz="1200" dirty="0">
                <a:solidFill>
                  <a:schemeClr val="tx1"/>
                </a:solidFill>
              </a:rPr>
              <a:t>or it is mandatory</a:t>
            </a:r>
          </a:p>
          <a:p>
            <a:pPr marL="342900" indent="-342900" algn="l">
              <a:spcBef>
                <a:spcPts val="600"/>
              </a:spcBef>
              <a:spcAft>
                <a:spcPts val="600"/>
              </a:spcAft>
              <a:buClr>
                <a:srgbClr val="00B050"/>
              </a:buClr>
              <a:buFont typeface="Wingdings" panose="05000000000000000000" pitchFamily="2" charset="2"/>
              <a:buChar char="ü"/>
            </a:pPr>
            <a:r>
              <a:rPr lang="en-US" sz="1200" dirty="0">
                <a:solidFill>
                  <a:schemeClr val="tx1"/>
                </a:solidFill>
              </a:rPr>
              <a:t>Woman has come </a:t>
            </a:r>
            <a:r>
              <a:rPr lang="en-US" sz="1200" b="1" dirty="0">
                <a:solidFill>
                  <a:schemeClr val="tx1"/>
                </a:solidFill>
              </a:rPr>
              <a:t>within 7 days </a:t>
            </a:r>
            <a:r>
              <a:rPr lang="en-US" sz="1200" dirty="0">
                <a:solidFill>
                  <a:schemeClr val="tx1"/>
                </a:solidFill>
              </a:rPr>
              <a:t>after sexual assault</a:t>
            </a:r>
          </a:p>
          <a:p>
            <a:pPr marL="342900" indent="-342900" algn="l">
              <a:spcBef>
                <a:spcPts val="600"/>
              </a:spcBef>
              <a:spcAft>
                <a:spcPts val="600"/>
              </a:spcAft>
              <a:buClr>
                <a:srgbClr val="00B050"/>
              </a:buClr>
              <a:buFont typeface="Wingdings" panose="05000000000000000000" pitchFamily="2" charset="2"/>
              <a:buChar char="ü"/>
            </a:pPr>
            <a:r>
              <a:rPr lang="en-US" sz="1200" dirty="0">
                <a:solidFill>
                  <a:schemeClr val="tx1"/>
                </a:solidFill>
              </a:rPr>
              <a:t>Health-care </a:t>
            </a:r>
            <a:r>
              <a:rPr lang="en-US" sz="1200" b="1" dirty="0">
                <a:solidFill>
                  <a:schemeClr val="tx1"/>
                </a:solidFill>
              </a:rPr>
              <a:t>provider</a:t>
            </a:r>
            <a:r>
              <a:rPr lang="en-US" sz="1200" dirty="0">
                <a:solidFill>
                  <a:schemeClr val="tx1"/>
                </a:solidFill>
              </a:rPr>
              <a:t> trained in forensic examination is available</a:t>
            </a:r>
          </a:p>
          <a:p>
            <a:pPr marL="342900" indent="-342900" algn="l">
              <a:spcBef>
                <a:spcPts val="600"/>
              </a:spcBef>
              <a:spcAft>
                <a:spcPts val="600"/>
              </a:spcAft>
              <a:buClr>
                <a:srgbClr val="00B050"/>
              </a:buClr>
              <a:buFont typeface="Wingdings" panose="05000000000000000000" pitchFamily="2" charset="2"/>
              <a:buChar char="ü"/>
            </a:pPr>
            <a:r>
              <a:rPr lang="en-US" sz="1200" dirty="0">
                <a:solidFill>
                  <a:schemeClr val="tx1"/>
                </a:solidFill>
              </a:rPr>
              <a:t>Forensic science </a:t>
            </a:r>
            <a:r>
              <a:rPr lang="en-US" sz="1200" b="1" dirty="0">
                <a:solidFill>
                  <a:schemeClr val="tx1"/>
                </a:solidFill>
              </a:rPr>
              <a:t>laboratory</a:t>
            </a:r>
            <a:r>
              <a:rPr lang="en-US" sz="1200" dirty="0">
                <a:solidFill>
                  <a:schemeClr val="tx1"/>
                </a:solidFill>
              </a:rPr>
              <a:t> is available</a:t>
            </a:r>
          </a:p>
          <a:p>
            <a:pPr marL="0" indent="0">
              <a:buFontTx/>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65B12C-6FF9-554D-BFB3-C061902B4395}" type="slidenum">
              <a:rPr lang="en-US" smtClean="0"/>
              <a:pPr/>
              <a:t>23</a:t>
            </a:fld>
            <a:endParaRPr lang="en-US" dirty="0"/>
          </a:p>
        </p:txBody>
      </p:sp>
    </p:spTree>
    <p:extLst>
      <p:ext uri="{BB962C8B-B14F-4D97-AF65-F5344CB8AC3E}">
        <p14:creationId xmlns:p14="http://schemas.microsoft.com/office/powerpoint/2010/main" val="156129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Play e-learning clip from Clinical management of rape survivors, case study: Forensic examination section – Step 4. </a:t>
            </a:r>
            <a:r>
              <a:rPr lang="en-US" sz="1200" dirty="0">
                <a:solidFill>
                  <a:schemeClr val="tx1"/>
                </a:solidFill>
              </a:rPr>
              <a:t>For examples</a:t>
            </a:r>
            <a:r>
              <a:rPr lang="en-US" sz="1200" baseline="0" dirty="0">
                <a:solidFill>
                  <a:schemeClr val="tx1"/>
                </a:solidFill>
              </a:rPr>
              <a:t> </a:t>
            </a:r>
            <a:r>
              <a:rPr lang="en-US" sz="1200" dirty="0">
                <a:solidFill>
                  <a:schemeClr val="tx1"/>
                </a:solidFill>
              </a:rPr>
              <a:t>of more in-depth questions,</a:t>
            </a:r>
            <a:r>
              <a:rPr lang="en-US" sz="1200" baseline="0" dirty="0">
                <a:solidFill>
                  <a:schemeClr val="tx1"/>
                </a:solidFill>
              </a:rPr>
              <a:t> see </a:t>
            </a:r>
            <a:r>
              <a:rPr lang="en-US" sz="1200" dirty="0">
                <a:solidFill>
                  <a:schemeClr val="tx1"/>
                </a:solidFill>
              </a:rPr>
              <a:t>Part 4: Mental</a:t>
            </a:r>
            <a:r>
              <a:rPr lang="en-US" sz="1200" baseline="0" dirty="0">
                <a:solidFill>
                  <a:schemeClr val="tx1"/>
                </a:solidFill>
              </a:rPr>
              <a:t> health.</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Tip: Check this link before your presentation. If it is working, the link on the web page will download a .zip file that you will need to un-zip in advance</a:t>
            </a:r>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7165B12C-6FF9-554D-BFB3-C061902B4395}" type="slidenum">
              <a:rPr lang="en-US" smtClean="0"/>
              <a:t>3</a:t>
            </a:fld>
            <a:endParaRPr lang="en-US"/>
          </a:p>
        </p:txBody>
      </p:sp>
    </p:spTree>
    <p:extLst>
      <p:ext uri="{BB962C8B-B14F-4D97-AF65-F5344CB8AC3E}">
        <p14:creationId xmlns:p14="http://schemas.microsoft.com/office/powerpoint/2010/main" val="362621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mandatory reporting laws, these should be explained clearly and up front to the survivor so that she can make an informed choice as to whether to proceed or not.</a:t>
            </a:r>
          </a:p>
        </p:txBody>
      </p:sp>
      <p:sp>
        <p:nvSpPr>
          <p:cNvPr id="4" name="Slide Number Placeholder 3"/>
          <p:cNvSpPr>
            <a:spLocks noGrp="1"/>
          </p:cNvSpPr>
          <p:nvPr>
            <p:ph type="sldNum" sz="quarter" idx="10"/>
          </p:nvPr>
        </p:nvSpPr>
        <p:spPr/>
        <p:txBody>
          <a:bodyPr/>
          <a:lstStyle/>
          <a:p>
            <a:fld id="{C0F29684-5E2A-4368-A290-AB26D7B49C25}" type="slidenum">
              <a:rPr lang="en-GB" smtClean="0"/>
              <a:pPr/>
              <a:t>4</a:t>
            </a:fld>
            <a:endParaRPr lang="en-GB" dirty="0"/>
          </a:p>
        </p:txBody>
      </p:sp>
    </p:spTree>
    <p:extLst>
      <p:ext uri="{BB962C8B-B14F-4D97-AF65-F5344CB8AC3E}">
        <p14:creationId xmlns:p14="http://schemas.microsoft.com/office/powerpoint/2010/main" val="3129382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21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200" dirty="0">
                <a:solidFill>
                  <a:schemeClr val="tx1"/>
                </a:solidFill>
              </a:rPr>
              <a:t>The four conditions listed on the slide must be met to conduct a forensic examination.</a:t>
            </a:r>
            <a:endParaRPr lang="en-US" sz="1200" dirty="0">
              <a:solidFill>
                <a:schemeClr val="tx1"/>
              </a:solidFill>
              <a:latin typeface="Calibri" panose="020F0502020204030204" pitchFamily="34" charset="0"/>
              <a:ea typeface="SimSu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200" b="0" dirty="0">
              <a:solidFill>
                <a:schemeClr val="tx1"/>
              </a:solidFill>
              <a:latin typeface="Calibri" panose="020F0502020204030204" pitchFamily="34" charset="0"/>
              <a:ea typeface="SimSun" panose="02010600030101010101" pitchFamily="2" charset="-122"/>
              <a:cs typeface="Calibri" panose="020F050202020403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b="0" dirty="0">
                <a:solidFill>
                  <a:schemeClr val="tx1"/>
                </a:solidFill>
              </a:rPr>
              <a:t>After 7 days </a:t>
            </a:r>
            <a:r>
              <a:rPr lang="en-US" sz="1200" kern="1200" dirty="0">
                <a:solidFill>
                  <a:schemeClr val="tx1"/>
                </a:solidFill>
                <a:latin typeface="+mn-lt"/>
                <a:ea typeface="+mn-ea"/>
                <a:cs typeface="+mn-cs"/>
              </a:rPr>
              <a:t>it</a:t>
            </a:r>
            <a:r>
              <a:rPr lang="en-US" sz="1200" b="0" dirty="0">
                <a:solidFill>
                  <a:schemeClr val="tx1"/>
                </a:solidFill>
              </a:rPr>
              <a:t> is unlikely that useful </a:t>
            </a:r>
            <a:r>
              <a:rPr lang="en-US" sz="1200" dirty="0">
                <a:solidFill>
                  <a:schemeClr val="tx1"/>
                </a:solidFill>
              </a:rPr>
              <a:t>forensic evidence will be found. </a:t>
            </a:r>
            <a:r>
              <a:rPr lang="en-US" b="1" dirty="0"/>
              <a:t>Encourage the woman to receive medical care and treatment even if she refuses a forensic exam.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 </a:t>
            </a:r>
            <a:r>
              <a:rPr lang="en-US" sz="1200" b="1" kern="1200" dirty="0">
                <a:solidFill>
                  <a:schemeClr val="tx1"/>
                </a:solidFill>
                <a:latin typeface="+mn-lt"/>
                <a:ea typeface="+mn-ea"/>
                <a:cs typeface="+mn-cs"/>
              </a:rPr>
              <a:t>specifically trained/designated provider </a:t>
            </a:r>
            <a:r>
              <a:rPr lang="en-US" sz="1200" kern="1200" dirty="0">
                <a:solidFill>
                  <a:schemeClr val="tx1"/>
                </a:solidFill>
                <a:latin typeface="+mn-lt"/>
                <a:ea typeface="+mn-ea"/>
                <a:cs typeface="+mn-cs"/>
              </a:rPr>
              <a:t>should collect the evidence.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a:t>
            </a:r>
            <a:r>
              <a:rPr lang="en-US" b="1" dirty="0"/>
              <a:t>types of forensic samples </a:t>
            </a:r>
            <a:r>
              <a:rPr lang="en-US" dirty="0"/>
              <a:t>require simple laboratory facilities, others like DNA require specialized lab facilities.</a:t>
            </a:r>
            <a:endParaRPr lang="en-US" sz="1200" kern="1200" dirty="0">
              <a:solidFill>
                <a:schemeClr val="tx1"/>
              </a:solidFill>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Even if evidence is not collected, conduct a </a:t>
            </a:r>
            <a:r>
              <a:rPr lang="en-US" sz="1200" b="1" kern="1200" dirty="0">
                <a:solidFill>
                  <a:schemeClr val="tx1"/>
                </a:solidFill>
                <a:latin typeface="+mn-lt"/>
                <a:ea typeface="+mn-ea"/>
                <a:cs typeface="+mn-cs"/>
              </a:rPr>
              <a:t>full physical examination</a:t>
            </a:r>
            <a:r>
              <a:rPr lang="en-US" sz="1200" kern="1200" dirty="0">
                <a:solidFill>
                  <a:schemeClr val="tx1"/>
                </a:solidFill>
                <a:latin typeface="+mn-lt"/>
                <a:ea typeface="+mn-ea"/>
                <a:cs typeface="+mn-cs"/>
              </a:rPr>
              <a:t> and </a:t>
            </a:r>
            <a:r>
              <a:rPr lang="en-US" sz="1200" b="1" kern="1200" dirty="0">
                <a:solidFill>
                  <a:schemeClr val="tx1"/>
                </a:solidFill>
                <a:latin typeface="+mn-lt"/>
                <a:ea typeface="+mn-ea"/>
                <a:cs typeface="+mn-cs"/>
              </a:rPr>
              <a:t>document</a:t>
            </a:r>
            <a:r>
              <a:rPr lang="en-US" sz="1200" kern="1200" dirty="0">
                <a:solidFill>
                  <a:schemeClr val="tx1"/>
                </a:solidFill>
                <a:latin typeface="+mn-lt"/>
                <a:ea typeface="+mn-ea"/>
                <a:cs typeface="+mn-cs"/>
              </a:rPr>
              <a:t> well. This can be useful if she decides later to pursue a legal case.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Collection of forensic evidence should be </a:t>
            </a:r>
            <a:r>
              <a:rPr lang="en-US" sz="1200" b="1" kern="1200" dirty="0">
                <a:solidFill>
                  <a:schemeClr val="tx1"/>
                </a:solidFill>
                <a:latin typeface="+mn-lt"/>
                <a:ea typeface="+mn-ea"/>
                <a:cs typeface="+mn-cs"/>
              </a:rPr>
              <a:t>based on the account of the sexual assault or abuse </a:t>
            </a:r>
            <a:r>
              <a:rPr lang="en-US" sz="1200" kern="1200" dirty="0">
                <a:solidFill>
                  <a:schemeClr val="tx1"/>
                </a:solidFill>
                <a:latin typeface="+mn-lt"/>
                <a:ea typeface="+mn-ea"/>
                <a:cs typeface="+mn-cs"/>
              </a:rPr>
              <a:t>and what evidence can be collected, stored and analysed. Too often, evidence is collected according to a standard list when it is not required or relevant. This adds unnecessary distress and trauma. Also, it can be used in court to argue that there is no evidence, when in fact no evidence could be expected if the person came </a:t>
            </a:r>
            <a:r>
              <a:rPr lang="en-US" sz="1100" kern="1200" dirty="0">
                <a:solidFill>
                  <a:schemeClr val="tx1"/>
                </a:solidFill>
                <a:latin typeface="+mn-lt"/>
                <a:ea typeface="+mn-ea"/>
                <a:cs typeface="+mn-cs"/>
              </a:rPr>
              <a:t>after 7 days </a:t>
            </a:r>
            <a:r>
              <a:rPr lang="en-US" sz="1200" kern="1200" dirty="0">
                <a:solidFill>
                  <a:schemeClr val="tx1"/>
                </a:solidFill>
                <a:latin typeface="+mn-lt"/>
                <a:ea typeface="+mn-ea"/>
                <a:cs typeface="+mn-cs"/>
              </a:rPr>
              <a:t>or had taken a bath, etc. Too often, also, evidence is collected when it cannot be stored or analysed.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Health-care providers should focus on </a:t>
            </a:r>
            <a:r>
              <a:rPr lang="en-US" sz="1200" b="1" i="0" u="none" strike="noStrike" kern="1200" baseline="0" dirty="0">
                <a:solidFill>
                  <a:schemeClr val="tx1"/>
                </a:solidFill>
                <a:latin typeface="+mn-lt"/>
                <a:ea typeface="+mn-ea"/>
                <a:cs typeface="+mn-cs"/>
              </a:rPr>
              <a:t>details relevant to the provision of medical care. </a:t>
            </a:r>
            <a:r>
              <a:rPr lang="en-US" sz="1200" b="0" i="0" u="none" strike="noStrike" kern="1200" baseline="0" dirty="0">
                <a:solidFill>
                  <a:schemeClr val="tx1"/>
                </a:solidFill>
                <a:latin typeface="+mn-lt"/>
                <a:ea typeface="+mn-ea"/>
                <a:cs typeface="+mn-cs"/>
              </a:rPr>
              <a:t>If the health-care provider is collecting evidence, the narrative should guide what evidence to gather. Specific information about perpetrators for the purpose of legal processes should be gathered by trained investigators.</a:t>
            </a:r>
            <a:endParaRPr lang="en-US" sz="1200" kern="1200" dirty="0">
              <a:solidFill>
                <a:schemeClr val="tx1"/>
              </a:solidFill>
              <a:latin typeface="+mn-lt"/>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165B12C-6FF9-554D-BFB3-C061902B4395}" type="slidenum">
              <a:rPr lang="en-US" smtClean="0"/>
              <a:pPr/>
              <a:t>6</a:t>
            </a:fld>
            <a:endParaRPr lang="en-US" dirty="0"/>
          </a:p>
        </p:txBody>
      </p:sp>
    </p:spTree>
    <p:extLst>
      <p:ext uri="{BB962C8B-B14F-4D97-AF65-F5344CB8AC3E}">
        <p14:creationId xmlns:p14="http://schemas.microsoft.com/office/powerpoint/2010/main" val="107008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Briefly </a:t>
            </a:r>
            <a:r>
              <a:rPr lang="en-US" b="1" dirty="0"/>
              <a:t>review the steps </a:t>
            </a:r>
            <a:r>
              <a:rPr lang="en-US" b="0" dirty="0"/>
              <a:t>in the protocol (clinical handbook page 65). These steps will be explored in depth in this session and the next.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Note that, at every step in the protocol, providers should always: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Assure</a:t>
            </a:r>
            <a:r>
              <a:rPr lang="en-US" b="1" dirty="0"/>
              <a:t> confidentiality</a:t>
            </a:r>
            <a:r>
              <a:rPr lang="en-US" b="0" dirty="0"/>
              <a: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Practice the elements of </a:t>
            </a:r>
            <a:r>
              <a:rPr lang="en-US" b="1" dirty="0"/>
              <a:t>LIVES </a:t>
            </a:r>
            <a:r>
              <a:rPr lang="en-US" b="0" dirty="0"/>
              <a:t>and provide </a:t>
            </a:r>
            <a:r>
              <a:rPr lang="en-US" b="1" dirty="0"/>
              <a:t>psychosocial support</a:t>
            </a:r>
            <a:r>
              <a:rPr lang="en-US" b="0" dirty="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Listen</a:t>
            </a:r>
            <a:r>
              <a:rPr lang="en-US" b="0" dirty="0"/>
              <a:t>, </a:t>
            </a:r>
            <a:r>
              <a:rPr lang="en-US" b="1" dirty="0"/>
              <a:t>respect</a:t>
            </a:r>
            <a:r>
              <a:rPr lang="en-US" b="0" dirty="0"/>
              <a:t> the woman and her decisions and </a:t>
            </a:r>
            <a:r>
              <a:rPr lang="en-US" b="1" dirty="0"/>
              <a:t>support </a:t>
            </a:r>
            <a:r>
              <a:rPr lang="en-US" b="0" dirty="0"/>
              <a:t>her connection with other services. </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Note that </a:t>
            </a:r>
            <a:r>
              <a:rPr lang="en-US" b="1" dirty="0"/>
              <a:t>PEP</a:t>
            </a:r>
            <a:r>
              <a:rPr lang="en-US" b="0" dirty="0"/>
              <a:t> (for HIV prevention) and </a:t>
            </a:r>
            <a:r>
              <a:rPr lang="en-US" b="1" dirty="0"/>
              <a:t>emergency contraception</a:t>
            </a:r>
            <a:r>
              <a:rPr lang="en-US" b="1" baseline="0" dirty="0"/>
              <a:t> </a:t>
            </a:r>
            <a:r>
              <a:rPr lang="en-US" b="0" baseline="0" dirty="0"/>
              <a:t>(EC) are </a:t>
            </a:r>
            <a:r>
              <a:rPr lang="en-US" b="1" baseline="0" dirty="0"/>
              <a:t>effective only within a certain time</a:t>
            </a:r>
            <a:r>
              <a:rPr lang="en-US" b="0" baseline="0" dirty="0"/>
              <a:t> after the incident – PEP within 72 hours; emergency contraception within 5 days.</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7</a:t>
            </a:fld>
            <a:endParaRPr lang="en-US" dirty="0"/>
          </a:p>
        </p:txBody>
      </p:sp>
    </p:spTree>
    <p:extLst>
      <p:ext uri="{BB962C8B-B14F-4D97-AF65-F5344CB8AC3E}">
        <p14:creationId xmlns:p14="http://schemas.microsoft.com/office/powerpoint/2010/main" val="30216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Remind participants that history-taking was covered in Session 9, so you will not go into detail here. However, emphasize that </a:t>
            </a:r>
            <a:r>
              <a:rPr lang="en-US" b="1" i="0" baseline="0" dirty="0"/>
              <a:t>a good history is the basis for the forensic evidence collection because the history of the assault will guide what forensic specimens to collect. Otherwise don’t cover history-taking in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Maximize efforts to have </a:t>
            </a:r>
            <a:r>
              <a:rPr lang="en-US" sz="1200" b="1" dirty="0">
                <a:solidFill>
                  <a:schemeClr val="tx1"/>
                </a:solidFill>
              </a:rPr>
              <a:t>only one examination combining physical examination and forensic evidence collection. </a:t>
            </a:r>
            <a:r>
              <a:rPr lang="en-US" sz="1200" dirty="0">
                <a:solidFill>
                  <a:schemeClr val="tx1"/>
                </a:solidFill>
              </a:rPr>
              <a:t>If she wants to have evidence collected, do this while undertaking the physical exam.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If only some health-care providers are legally allowed to conduct the exam, request that they do both the physical exam as well as the forensic part.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Confidentiality of the survivor must be guaranteed. If there are limitations to confidentiality (such as in situations of mandatory reporting), share this information as early as possible, preferably before a survivor has disclosed. </a:t>
            </a:r>
          </a:p>
          <a:p>
            <a:pPr marL="0" indent="0" algn="l">
              <a:spcBef>
                <a:spcPts val="1200"/>
              </a:spcBef>
              <a:buFont typeface="Wingdings" panose="05000000000000000000" pitchFamily="2" charset="2"/>
              <a:buNone/>
            </a:pPr>
            <a:endParaRPr lang="en-US" sz="1200" b="1" dirty="0">
              <a:solidFill>
                <a:schemeClr val="tx1"/>
              </a:solidFill>
            </a:endParaRPr>
          </a:p>
          <a:p>
            <a:pPr marL="0" indent="0" algn="l">
              <a:spcBef>
                <a:spcPts val="1200"/>
              </a:spcBef>
              <a:buFont typeface="Wingdings" panose="05000000000000000000" pitchFamily="2" charset="2"/>
              <a:buNone/>
            </a:pPr>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8</a:t>
            </a:fld>
            <a:endParaRPr lang="en-US"/>
          </a:p>
        </p:txBody>
      </p:sp>
    </p:spTree>
    <p:extLst>
      <p:ext uri="{BB962C8B-B14F-4D97-AF65-F5344CB8AC3E}">
        <p14:creationId xmlns:p14="http://schemas.microsoft.com/office/powerpoint/2010/main" val="333839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Issues of consent and sensitivities (particularly if genital photographs are taken) need to be addressed and agreed </a:t>
            </a:r>
            <a:r>
              <a:rPr lang="en-GB" sz="1200" dirty="0">
                <a:solidFill>
                  <a:schemeClr val="tx1"/>
                </a:solidFill>
              </a:rPr>
              <a:t>with the woman.</a:t>
            </a:r>
          </a:p>
          <a:p>
            <a:endParaRPr lang="en-US" dirty="0"/>
          </a:p>
        </p:txBody>
      </p:sp>
      <p:sp>
        <p:nvSpPr>
          <p:cNvPr id="4" name="Slide Number Placeholder 3"/>
          <p:cNvSpPr>
            <a:spLocks noGrp="1"/>
          </p:cNvSpPr>
          <p:nvPr>
            <p:ph type="sldNum" sz="quarter" idx="10"/>
          </p:nvPr>
        </p:nvSpPr>
        <p:spPr/>
        <p:txBody>
          <a:bodyPr/>
          <a:lstStyle/>
          <a:p>
            <a:fld id="{7165B12C-6FF9-554D-BFB3-C061902B4395}" type="slidenum">
              <a:rPr lang="en-US" smtClean="0"/>
              <a:pPr/>
              <a:t>9</a:t>
            </a:fld>
            <a:endParaRPr lang="en-US" dirty="0"/>
          </a:p>
        </p:txBody>
      </p:sp>
    </p:spTree>
    <p:extLst>
      <p:ext uri="{BB962C8B-B14F-4D97-AF65-F5344CB8AC3E}">
        <p14:creationId xmlns:p14="http://schemas.microsoft.com/office/powerpoint/2010/main" val="171733436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4"/>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br>
              <a:rPr lang="de-DE" dirty="0"/>
            </a:br>
            <a:r>
              <a:rPr lang="de-DE" dirty="0">
                <a:solidFill>
                  <a:srgbClr val="F57D22"/>
                </a:solidFill>
              </a:rPr>
              <a:t>TITLE OF SLIDE DECK</a:t>
            </a:r>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br>
              <a:rPr lang="de-DE" dirty="0"/>
            </a:br>
            <a:r>
              <a:rPr lang="de-DE" dirty="0">
                <a:solidFill>
                  <a:srgbClr val="F57D22"/>
                </a:solidFill>
              </a:rPr>
              <a:t>TITLE OF SLIDE DECK</a:t>
            </a:r>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br>
              <a:rPr lang="de-DE" dirty="0"/>
            </a:br>
            <a:r>
              <a:rPr lang="de-DE" dirty="0">
                <a:solidFill>
                  <a:srgbClr val="F57D22"/>
                </a:solidFill>
              </a:rPr>
              <a:t>TITLE OF SLIDE DECK</a:t>
            </a:r>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1471446" y="6266656"/>
            <a:ext cx="6191583" cy="544513"/>
          </a:xfrm>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br>
              <a:rPr lang="de-DE" dirty="0"/>
            </a:br>
            <a:r>
              <a:rPr lang="de-DE" dirty="0">
                <a:solidFill>
                  <a:srgbClr val="F57D22"/>
                </a:solidFill>
              </a:rPr>
              <a:t>TITLE OF SLIDE DECK</a:t>
            </a:r>
          </a:p>
        </p:txBody>
      </p:sp>
      <p:sp>
        <p:nvSpPr>
          <p:cNvPr id="6" name="Slide Number Placeholder 5"/>
          <p:cNvSpPr>
            <a:spLocks noGrp="1"/>
          </p:cNvSpPr>
          <p:nvPr>
            <p:ph type="sldNum" sz="quarter" idx="12"/>
          </p:nvPr>
        </p:nvSpPr>
        <p:spPr>
          <a:xfrm>
            <a:off x="8135007" y="6356351"/>
            <a:ext cx="380342" cy="365125"/>
          </a:xfrm>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br>
              <a:rPr lang="de-DE" dirty="0"/>
            </a:br>
            <a:r>
              <a:rPr lang="de-DE" dirty="0">
                <a:solidFill>
                  <a:srgbClr val="F57D22"/>
                </a:solidFill>
              </a:rPr>
              <a:t>TITLE OF SLIDE DECK</a:t>
            </a:r>
          </a:p>
        </p:txBody>
      </p:sp>
      <p:sp>
        <p:nvSpPr>
          <p:cNvPr id="9" name="Slide Number Placeholder 8"/>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4" name="Slide Number Placeholder 3"/>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p:cNvSpPr>
            <a:spLocks noGrp="1"/>
          </p:cNvSpPr>
          <p:nvPr>
            <p:ph type="ftr" sz="quarter" idx="11"/>
          </p:nvPr>
        </p:nvSpPr>
        <p:spPr/>
        <p:txBody>
          <a:body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r>
              <a:rPr lang="de-DE" dirty="0"/>
              <a:t> </a:t>
            </a:r>
            <a:r>
              <a:rPr lang="de-DE" dirty="0">
                <a:solidFill>
                  <a:srgbClr val="F57D22"/>
                </a:solidFill>
              </a:rPr>
              <a:t>TITLE OF SLIDE DECK</a:t>
            </a:r>
            <a:endParaRPr lang="de-DE" dirty="0"/>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1476208" y="6271617"/>
            <a:ext cx="6191583" cy="544513"/>
          </a:xfrm>
          <a:prstGeom prst="rect">
            <a:avLst/>
          </a:prstGeom>
        </p:spPr>
        <p:txBody>
          <a:bodyPr vert="horz" lIns="91440" tIns="45720" rIns="91440" bIns="45720" rtlCol="0" anchor="ctr"/>
          <a:lstStyle>
            <a:lvl1pPr algn="ctr">
              <a:defRPr sz="1200" b="1">
                <a:solidFill>
                  <a:srgbClr val="0366B3"/>
                </a:solidFill>
              </a:defRPr>
            </a:lvl1pPr>
          </a:lstStyle>
          <a:p>
            <a:r>
              <a:rPr lang="de-DE" dirty="0" err="1"/>
              <a:t>Caring</a:t>
            </a:r>
            <a:r>
              <a:rPr lang="de-DE" dirty="0"/>
              <a:t> </a:t>
            </a:r>
            <a:r>
              <a:rPr lang="de-DE" dirty="0" err="1"/>
              <a:t>for</a:t>
            </a:r>
            <a:r>
              <a:rPr lang="de-DE" dirty="0"/>
              <a:t> </a:t>
            </a:r>
            <a:r>
              <a:rPr lang="de-DE" dirty="0" err="1"/>
              <a:t>women</a:t>
            </a:r>
            <a:r>
              <a:rPr lang="de-DE" dirty="0"/>
              <a:t> </a:t>
            </a:r>
            <a:r>
              <a:rPr lang="de-DE" dirty="0" err="1"/>
              <a:t>subjected</a:t>
            </a:r>
            <a:r>
              <a:rPr lang="de-DE" dirty="0"/>
              <a:t> </a:t>
            </a:r>
            <a:r>
              <a:rPr lang="de-DE" dirty="0" err="1"/>
              <a:t>to</a:t>
            </a:r>
            <a:r>
              <a:rPr lang="de-DE" dirty="0"/>
              <a:t> </a:t>
            </a:r>
            <a:r>
              <a:rPr lang="de-DE" dirty="0" err="1"/>
              <a:t>violence</a:t>
            </a:r>
            <a:r>
              <a:rPr lang="de-DE" dirty="0"/>
              <a:t>: A WHO </a:t>
            </a:r>
            <a:r>
              <a:rPr lang="de-DE" dirty="0" err="1"/>
              <a:t>curriculum</a:t>
            </a:r>
            <a:r>
              <a:rPr lang="de-DE" dirty="0"/>
              <a:t> </a:t>
            </a:r>
            <a:r>
              <a:rPr lang="de-DE" dirty="0" err="1"/>
              <a:t>for</a:t>
            </a:r>
            <a:r>
              <a:rPr lang="de-DE" dirty="0"/>
              <a:t> </a:t>
            </a:r>
            <a:r>
              <a:rPr lang="de-DE" dirty="0" err="1"/>
              <a:t>training</a:t>
            </a:r>
            <a:r>
              <a:rPr lang="de-DE" dirty="0"/>
              <a:t> </a:t>
            </a:r>
            <a:r>
              <a:rPr lang="de-DE" dirty="0" err="1"/>
              <a:t>health</a:t>
            </a:r>
            <a:r>
              <a:rPr lang="de-DE" dirty="0"/>
              <a:t>-care </a:t>
            </a:r>
            <a:r>
              <a:rPr lang="de-DE" dirty="0" err="1"/>
              <a:t>providers</a:t>
            </a:r>
            <a:br>
              <a:rPr lang="de-DE" dirty="0"/>
            </a:br>
            <a:r>
              <a:rPr lang="de-DE" dirty="0">
                <a:solidFill>
                  <a:srgbClr val="F57D22"/>
                </a:solidFill>
              </a:rPr>
              <a:t>TITLE OF SLIDE DECK</a:t>
            </a:r>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fld id="{2D8ED6E9-3817-564D-8B05-0796ED399B7D}" type="slidenum">
              <a:rPr lang="de-DE" smtClean="0"/>
              <a:pPr/>
              <a:t>‹#›</a:t>
            </a:fld>
            <a:endParaRPr lang="de-DE" dirty="0"/>
          </a:p>
        </p:txBody>
      </p:sp>
      <p:pic>
        <p:nvPicPr>
          <p:cNvPr id="9" name="Picture 8" descr="WHO logo">
            <a:extLst>
              <a:ext uri="{FF2B5EF4-FFF2-40B4-BE49-F238E27FC236}">
                <a16:creationId xmlns:a16="http://schemas.microsoft.com/office/drawing/2014/main" id="{BE5876D6-5FF0-6D46-94F0-320F159EFBC2}"/>
              </a:ext>
              <a:ext uri="{C183D7F6-B498-43B3-948B-1728B52AA6E4}">
                <adec:decorative xmlns:adec="http://schemas.microsoft.com/office/drawing/2017/decorative" val="0"/>
              </a:ext>
            </a:extLst>
          </p:cNvPr>
          <p:cNvPicPr/>
          <p:nvPr userDrawn="1"/>
        </p:nvPicPr>
        <p:blipFill>
          <a:blip r:embed="rId15"/>
          <a:stretch>
            <a:fillRect/>
          </a:stretch>
        </p:blipFill>
        <p:spPr>
          <a:xfrm>
            <a:off x="628649" y="6132671"/>
            <a:ext cx="619125" cy="633095"/>
          </a:xfrm>
          <a:prstGeom prst="rect">
            <a:avLst/>
          </a:prstGeom>
        </p:spPr>
      </p:pic>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pps.who.int/iris/handle/10665/4419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B08E3E-04EA-AB4F-AABA-D9BFC0578315}"/>
              </a:ext>
            </a:extLst>
          </p:cNvPr>
          <p:cNvPicPr>
            <a:picLocks noChangeAspect="1"/>
          </p:cNvPicPr>
          <p:nvPr/>
        </p:nvPicPr>
        <p:blipFill>
          <a:blip r:embed="rId3"/>
          <a:stretch>
            <a:fillRect/>
          </a:stretch>
        </p:blipFill>
        <p:spPr>
          <a:xfrm rot="919583">
            <a:off x="6644678" y="2976967"/>
            <a:ext cx="2046227" cy="2883830"/>
          </a:xfrm>
          <a:prstGeom prst="rect">
            <a:avLst/>
          </a:prstGeom>
        </p:spPr>
      </p:pic>
      <p:sp>
        <p:nvSpPr>
          <p:cNvPr id="2" name="Title 1">
            <a:extLst>
              <a:ext uri="{FF2B5EF4-FFF2-40B4-BE49-F238E27FC236}">
                <a16:creationId xmlns:a16="http://schemas.microsoft.com/office/drawing/2014/main" id="{40FB10BE-18FE-794F-B47C-8BD56BF5690F}"/>
              </a:ext>
            </a:extLst>
          </p:cNvPr>
          <p:cNvSpPr>
            <a:spLocks noGrp="1"/>
          </p:cNvSpPr>
          <p:nvPr>
            <p:ph type="ctrTitle"/>
          </p:nvPr>
        </p:nvSpPr>
        <p:spPr>
          <a:xfrm>
            <a:off x="4818751" y="560349"/>
            <a:ext cx="4105671" cy="1059729"/>
          </a:xfrm>
        </p:spPr>
        <p:txBody>
          <a:bodyPr/>
          <a:lstStyle/>
          <a:p>
            <a:r>
              <a:rPr lang="en-GB" dirty="0"/>
              <a:t>Session 9a</a:t>
            </a:r>
          </a:p>
        </p:txBody>
      </p:sp>
      <p:sp>
        <p:nvSpPr>
          <p:cNvPr id="3" name="Subtitle 2">
            <a:extLst>
              <a:ext uri="{FF2B5EF4-FFF2-40B4-BE49-F238E27FC236}">
                <a16:creationId xmlns:a16="http://schemas.microsoft.com/office/drawing/2014/main" id="{AECF61CD-4E7D-BB4A-B22D-B1AE43B98506}"/>
              </a:ext>
            </a:extLst>
          </p:cNvPr>
          <p:cNvSpPr>
            <a:spLocks noGrp="1"/>
          </p:cNvSpPr>
          <p:nvPr>
            <p:ph type="subTitle" idx="1"/>
          </p:nvPr>
        </p:nvSpPr>
        <p:spPr>
          <a:xfrm>
            <a:off x="4818750" y="1416648"/>
            <a:ext cx="4105671" cy="1262269"/>
          </a:xfrm>
        </p:spPr>
        <p:txBody>
          <a:bodyPr>
            <a:normAutofit fontScale="92500"/>
          </a:bodyPr>
          <a:lstStyle/>
          <a:p>
            <a:r>
              <a:rPr lang="en-GB" sz="3600" dirty="0"/>
              <a:t>Forensic Examination (supplemental)</a:t>
            </a:r>
          </a:p>
        </p:txBody>
      </p:sp>
      <p:sp>
        <p:nvSpPr>
          <p:cNvPr id="4" name="Footer Placeholder 3">
            <a:extLst>
              <a:ext uri="{FF2B5EF4-FFF2-40B4-BE49-F238E27FC236}">
                <a16:creationId xmlns:a16="http://schemas.microsoft.com/office/drawing/2014/main" id="{7E7250BC-A35A-9B49-A5F9-264AE83DC405}"/>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
        <p:nvSpPr>
          <p:cNvPr id="5" name="Slide Number Placeholder 4">
            <a:extLst>
              <a:ext uri="{FF2B5EF4-FFF2-40B4-BE49-F238E27FC236}">
                <a16:creationId xmlns:a16="http://schemas.microsoft.com/office/drawing/2014/main" id="{D4AA3BB8-313C-9444-93AC-698C71CAE061}"/>
              </a:ext>
            </a:extLst>
          </p:cNvPr>
          <p:cNvSpPr>
            <a:spLocks noGrp="1"/>
          </p:cNvSpPr>
          <p:nvPr>
            <p:ph type="sldNum" sz="quarter" idx="12"/>
          </p:nvPr>
        </p:nvSpPr>
        <p:spPr/>
        <p:txBody>
          <a:bodyPr/>
          <a:lstStyle/>
          <a:p>
            <a:fld id="{2D8ED6E9-3817-564D-8B05-0796ED399B7D}" type="slidenum">
              <a:rPr lang="en-GB" smtClean="0"/>
              <a:t>1</a:t>
            </a:fld>
            <a:endParaRPr lang="en-GB"/>
          </a:p>
        </p:txBody>
      </p:sp>
      <p:pic>
        <p:nvPicPr>
          <p:cNvPr id="6" name="Picture 5">
            <a:extLst>
              <a:ext uri="{FF2B5EF4-FFF2-40B4-BE49-F238E27FC236}">
                <a16:creationId xmlns:a16="http://schemas.microsoft.com/office/drawing/2014/main" id="{49DBF58D-4584-6941-B6DF-2B3D948DE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14081">
            <a:off x="5032030" y="2884780"/>
            <a:ext cx="2168990" cy="306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48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20782"/>
            <a:ext cx="7886700" cy="1325563"/>
          </a:xfrm>
        </p:spPr>
        <p:txBody>
          <a:bodyPr>
            <a:noAutofit/>
          </a:bodyPr>
          <a:lstStyle/>
          <a:p>
            <a:r>
              <a:rPr lang="en-US" b="1" dirty="0">
                <a:solidFill>
                  <a:schemeClr val="accent2"/>
                </a:solidFill>
              </a:rPr>
              <a:t>Job aid for head-to-toe examination</a:t>
            </a:r>
          </a:p>
        </p:txBody>
      </p:sp>
      <p:sp>
        <p:nvSpPr>
          <p:cNvPr id="3" name="Slide Number Placeholder 2">
            <a:extLst>
              <a:ext uri="{FF2B5EF4-FFF2-40B4-BE49-F238E27FC236}">
                <a16:creationId xmlns:a16="http://schemas.microsoft.com/office/drawing/2014/main" id="{2B56D308-B474-4A17-AEDD-E8C360C44189}"/>
              </a:ext>
            </a:extLst>
          </p:cNvPr>
          <p:cNvSpPr>
            <a:spLocks noGrp="1"/>
          </p:cNvSpPr>
          <p:nvPr>
            <p:ph type="sldNum" sz="quarter" idx="12"/>
          </p:nvPr>
        </p:nvSpPr>
        <p:spPr/>
        <p:txBody>
          <a:bodyPr/>
          <a:lstStyle/>
          <a:p>
            <a:fld id="{FA49274C-F624-4622-A71F-92AA30B6C6C1}" type="slidenum">
              <a:rPr lang="en-GB" smtClean="0"/>
              <a:pPr/>
              <a:t>10</a:t>
            </a:fld>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541637024"/>
              </p:ext>
            </p:extLst>
          </p:nvPr>
        </p:nvGraphicFramePr>
        <p:xfrm>
          <a:off x="457199" y="1256229"/>
          <a:ext cx="8229600" cy="5036170"/>
        </p:xfrm>
        <a:graphic>
          <a:graphicData uri="http://schemas.openxmlformats.org/drawingml/2006/table">
            <a:tbl>
              <a:tblPr firstRow="1" firstCol="1" bandRow="1" bandCol="1">
                <a:tableStyleId>{69012ECD-51FC-41F1-AA8D-1B2483CD663E}</a:tableStyleId>
              </a:tblPr>
              <a:tblGrid>
                <a:gridCol w="4104456">
                  <a:extLst>
                    <a:ext uri="{9D8B030D-6E8A-4147-A177-3AD203B41FA5}">
                      <a16:colId xmlns:a16="http://schemas.microsoft.com/office/drawing/2014/main" val="20000"/>
                    </a:ext>
                  </a:extLst>
                </a:gridCol>
                <a:gridCol w="4125144">
                  <a:extLst>
                    <a:ext uri="{9D8B030D-6E8A-4147-A177-3AD203B41FA5}">
                      <a16:colId xmlns:a16="http://schemas.microsoft.com/office/drawing/2014/main" val="20001"/>
                    </a:ext>
                  </a:extLst>
                </a:gridCol>
              </a:tblGrid>
              <a:tr h="576064">
                <a:tc gridSpan="2">
                  <a:txBody>
                    <a:bodyPr/>
                    <a:lstStyle/>
                    <a:p>
                      <a:pPr algn="ctr">
                        <a:spcBef>
                          <a:spcPts val="600"/>
                        </a:spcBef>
                        <a:spcAft>
                          <a:spcPts val="0"/>
                        </a:spcAft>
                      </a:pPr>
                      <a:r>
                        <a:rPr lang="en-GB" sz="2400" u="none" spc="-25" dirty="0">
                          <a:effectLst/>
                        </a:rPr>
                        <a:t>Physical exam checklist  </a:t>
                      </a:r>
                      <a:r>
                        <a:rPr lang="en-GB" sz="2400" b="0" i="1" u="none" spc="-25" dirty="0">
                          <a:effectLst/>
                        </a:rPr>
                        <a:t>(job aid)</a:t>
                      </a:r>
                      <a:endParaRPr lang="en-GB" sz="2400" b="0" i="1" u="none" spc="-25" dirty="0">
                        <a:effectLst/>
                        <a:latin typeface="Calibri"/>
                        <a:ea typeface="Calibri"/>
                        <a:cs typeface="Arial"/>
                      </a:endParaRPr>
                    </a:p>
                  </a:txBody>
                  <a:tcPr marL="68580" marR="68580" marT="36195" marB="17780" anchor="ctr">
                    <a:solidFill>
                      <a:schemeClr val="accent2"/>
                    </a:solidFill>
                  </a:tcPr>
                </a:tc>
                <a:tc hMerge="1">
                  <a:txBody>
                    <a:bodyPr/>
                    <a:lstStyle/>
                    <a:p>
                      <a:endParaRPr lang="en-GB"/>
                    </a:p>
                  </a:txBody>
                  <a:tcPr/>
                </a:tc>
                <a:extLst>
                  <a:ext uri="{0D108BD9-81ED-4DB2-BD59-A6C34878D82A}">
                    <a16:rowId xmlns:a16="http://schemas.microsoft.com/office/drawing/2014/main" val="10000"/>
                  </a:ext>
                </a:extLst>
              </a:tr>
              <a:tr h="504056">
                <a:tc>
                  <a:txBody>
                    <a:bodyPr/>
                    <a:lstStyle/>
                    <a:p>
                      <a:pPr>
                        <a:spcBef>
                          <a:spcPts val="600"/>
                        </a:spcBef>
                        <a:spcAft>
                          <a:spcPts val="0"/>
                        </a:spcAft>
                      </a:pPr>
                      <a:r>
                        <a:rPr lang="en-GB" sz="2000" b="1" spc="-25" dirty="0">
                          <a:effectLst/>
                        </a:rPr>
                        <a:t>Look at all the following</a:t>
                      </a:r>
                      <a:endParaRPr lang="en-GB" sz="2000" b="1" spc="-25" dirty="0">
                        <a:effectLst/>
                        <a:latin typeface="Calibri"/>
                        <a:ea typeface="Calibri"/>
                        <a:cs typeface="Arial"/>
                      </a:endParaRPr>
                    </a:p>
                  </a:txBody>
                  <a:tcPr marL="68580" marR="68580" marT="36195" marB="17780" anchor="ctr">
                    <a:solidFill>
                      <a:schemeClr val="accent3">
                        <a:lumMod val="40000"/>
                        <a:lumOff val="60000"/>
                      </a:schemeClr>
                    </a:solidFill>
                  </a:tcPr>
                </a:tc>
                <a:tc>
                  <a:txBody>
                    <a:bodyPr/>
                    <a:lstStyle/>
                    <a:p>
                      <a:pPr>
                        <a:spcBef>
                          <a:spcPts val="600"/>
                        </a:spcBef>
                        <a:spcAft>
                          <a:spcPts val="0"/>
                        </a:spcAft>
                      </a:pPr>
                      <a:r>
                        <a:rPr lang="en-GB" sz="2000" b="1" spc="-25" dirty="0">
                          <a:effectLst/>
                        </a:rPr>
                        <a:t>Look for and record</a:t>
                      </a:r>
                      <a:endParaRPr lang="en-GB" sz="2000" b="1" spc="-25" dirty="0">
                        <a:effectLst/>
                        <a:latin typeface="Calibri"/>
                        <a:ea typeface="Calibri"/>
                        <a:cs typeface="Arial"/>
                      </a:endParaRPr>
                    </a:p>
                  </a:txBody>
                  <a:tcPr marL="68580" marR="68580" marT="36195" marB="17780" anchor="ctr">
                    <a:solidFill>
                      <a:schemeClr val="accent3">
                        <a:lumMod val="40000"/>
                        <a:lumOff val="60000"/>
                      </a:schemeClr>
                    </a:solidFill>
                  </a:tcPr>
                </a:tc>
                <a:extLst>
                  <a:ext uri="{0D108BD9-81ED-4DB2-BD59-A6C34878D82A}">
                    <a16:rowId xmlns:a16="http://schemas.microsoft.com/office/drawing/2014/main" val="10001"/>
                  </a:ext>
                </a:extLst>
              </a:tr>
              <a:tr h="2404745">
                <a:tc>
                  <a:txBody>
                    <a:bodyPr/>
                    <a:lstStyle/>
                    <a:p>
                      <a:pPr marL="342900" lvl="0" indent="-342900" rtl="0">
                        <a:spcBef>
                          <a:spcPts val="200"/>
                        </a:spcBef>
                        <a:spcAft>
                          <a:spcPts val="200"/>
                        </a:spcAft>
                        <a:buFont typeface="Symbol"/>
                        <a:buChar char=""/>
                        <a:tabLst>
                          <a:tab pos="228600" algn="l"/>
                        </a:tabLst>
                      </a:pPr>
                      <a:r>
                        <a:rPr lang="en-GB" sz="1900" b="0" spc="-25" dirty="0">
                          <a:effectLst/>
                        </a:rPr>
                        <a:t>General appearance</a:t>
                      </a:r>
                    </a:p>
                    <a:p>
                      <a:pPr marL="342900" lvl="0" indent="-342900">
                        <a:spcBef>
                          <a:spcPts val="200"/>
                        </a:spcBef>
                        <a:spcAft>
                          <a:spcPts val="200"/>
                        </a:spcAft>
                        <a:buFont typeface="Symbol"/>
                        <a:buChar char=""/>
                        <a:tabLst>
                          <a:tab pos="228600" algn="l"/>
                        </a:tabLst>
                      </a:pPr>
                      <a:r>
                        <a:rPr lang="en-GB" sz="1900" b="0" spc="-25" dirty="0">
                          <a:effectLst/>
                        </a:rPr>
                        <a:t>Hands and wrists, forearms, inner surfaces of upper arms, armpits</a:t>
                      </a:r>
                    </a:p>
                    <a:p>
                      <a:pPr marL="342900" lvl="0" indent="-342900">
                        <a:spcBef>
                          <a:spcPts val="200"/>
                        </a:spcBef>
                        <a:spcAft>
                          <a:spcPts val="200"/>
                        </a:spcAft>
                        <a:buFont typeface="Symbol"/>
                        <a:buChar char=""/>
                        <a:tabLst>
                          <a:tab pos="228600" algn="l"/>
                        </a:tabLst>
                      </a:pPr>
                      <a:r>
                        <a:rPr lang="en-GB" sz="1900" b="0" spc="-25" dirty="0">
                          <a:effectLst/>
                        </a:rPr>
                        <a:t>Face, including inside of mouth</a:t>
                      </a:r>
                    </a:p>
                    <a:p>
                      <a:pPr marL="342900" lvl="0" indent="-342900">
                        <a:spcBef>
                          <a:spcPts val="200"/>
                        </a:spcBef>
                        <a:spcAft>
                          <a:spcPts val="200"/>
                        </a:spcAft>
                        <a:buFont typeface="Symbol"/>
                        <a:buChar char=""/>
                        <a:tabLst>
                          <a:tab pos="228600" algn="l"/>
                        </a:tabLst>
                      </a:pPr>
                      <a:r>
                        <a:rPr lang="en-GB" sz="1900" b="0" spc="-25" dirty="0">
                          <a:effectLst/>
                        </a:rPr>
                        <a:t>Ears, including inside and behind ears</a:t>
                      </a:r>
                    </a:p>
                    <a:p>
                      <a:pPr marL="342900" lvl="0" indent="-342900">
                        <a:spcBef>
                          <a:spcPts val="200"/>
                        </a:spcBef>
                        <a:spcAft>
                          <a:spcPts val="200"/>
                        </a:spcAft>
                        <a:buFont typeface="Symbol"/>
                        <a:buChar char=""/>
                        <a:tabLst>
                          <a:tab pos="228600" algn="l"/>
                        </a:tabLst>
                      </a:pPr>
                      <a:r>
                        <a:rPr lang="en-GB" sz="1900" b="0" spc="-25" dirty="0">
                          <a:effectLst/>
                        </a:rPr>
                        <a:t>Head</a:t>
                      </a:r>
                    </a:p>
                    <a:p>
                      <a:pPr marL="342900" lvl="0" indent="-342900">
                        <a:spcBef>
                          <a:spcPts val="200"/>
                        </a:spcBef>
                        <a:spcAft>
                          <a:spcPts val="200"/>
                        </a:spcAft>
                        <a:buFont typeface="Symbol"/>
                        <a:buChar char=""/>
                        <a:tabLst>
                          <a:tab pos="228600" algn="l"/>
                        </a:tabLst>
                      </a:pPr>
                      <a:r>
                        <a:rPr lang="en-GB" sz="1900" b="0" spc="-25" dirty="0">
                          <a:effectLst/>
                        </a:rPr>
                        <a:t>Neck</a:t>
                      </a:r>
                    </a:p>
                    <a:p>
                      <a:pPr marL="342900" lvl="0" indent="-342900">
                        <a:spcBef>
                          <a:spcPts val="200"/>
                        </a:spcBef>
                        <a:spcAft>
                          <a:spcPts val="200"/>
                        </a:spcAft>
                        <a:buFont typeface="Symbol"/>
                        <a:buChar char=""/>
                        <a:tabLst>
                          <a:tab pos="228600" algn="l"/>
                        </a:tabLst>
                      </a:pPr>
                      <a:r>
                        <a:rPr lang="en-GB" sz="1900" b="0" spc="-25" dirty="0">
                          <a:effectLst/>
                        </a:rPr>
                        <a:t>Chest, including breasts</a:t>
                      </a:r>
                    </a:p>
                    <a:p>
                      <a:pPr marL="342900" lvl="0" indent="-342900">
                        <a:spcBef>
                          <a:spcPts val="200"/>
                        </a:spcBef>
                        <a:spcAft>
                          <a:spcPts val="200"/>
                        </a:spcAft>
                        <a:buFont typeface="Symbol"/>
                        <a:buChar char=""/>
                        <a:tabLst>
                          <a:tab pos="228600" algn="l"/>
                        </a:tabLst>
                      </a:pPr>
                      <a:r>
                        <a:rPr lang="en-GB" sz="1900" b="0" spc="-25" dirty="0">
                          <a:effectLst/>
                        </a:rPr>
                        <a:t>Abdomen</a:t>
                      </a:r>
                    </a:p>
                    <a:p>
                      <a:pPr marL="342900" lvl="0" indent="-342900">
                        <a:spcBef>
                          <a:spcPts val="200"/>
                        </a:spcBef>
                        <a:spcAft>
                          <a:spcPts val="200"/>
                        </a:spcAft>
                        <a:buFont typeface="Symbol"/>
                        <a:buChar char=""/>
                        <a:tabLst>
                          <a:tab pos="228600" algn="l"/>
                        </a:tabLst>
                      </a:pPr>
                      <a:r>
                        <a:rPr lang="en-GB" sz="1900" b="0" spc="-25" dirty="0">
                          <a:effectLst/>
                        </a:rPr>
                        <a:t>Buttocks, thighs, including inner thighs, legs and feet</a:t>
                      </a:r>
                      <a:endParaRPr lang="en-GB" sz="1900" b="0" spc="-25" dirty="0">
                        <a:effectLst/>
                        <a:latin typeface="Calibri"/>
                        <a:ea typeface="Calibri"/>
                        <a:cs typeface="Arial"/>
                      </a:endParaRPr>
                    </a:p>
                  </a:txBody>
                  <a:tcPr marL="68580" marR="68580" marT="71755" marB="53975"/>
                </a:tc>
                <a:tc>
                  <a:txBody>
                    <a:bodyPr/>
                    <a:lstStyle/>
                    <a:p>
                      <a:pPr marL="342900" lvl="0" indent="-342900" rtl="0">
                        <a:spcBef>
                          <a:spcPts val="200"/>
                        </a:spcBef>
                        <a:spcAft>
                          <a:spcPts val="200"/>
                        </a:spcAft>
                        <a:buFont typeface="Symbol"/>
                        <a:buChar char=""/>
                        <a:tabLst>
                          <a:tab pos="228600" algn="l"/>
                        </a:tabLst>
                      </a:pPr>
                      <a:r>
                        <a:rPr lang="en-GB" sz="1900" b="0" spc="-25" dirty="0">
                          <a:effectLst/>
                        </a:rPr>
                        <a:t>Active bleeding</a:t>
                      </a:r>
                    </a:p>
                    <a:p>
                      <a:pPr marL="342900" lvl="0" indent="-342900">
                        <a:spcBef>
                          <a:spcPts val="200"/>
                        </a:spcBef>
                        <a:spcAft>
                          <a:spcPts val="200"/>
                        </a:spcAft>
                        <a:buFont typeface="Symbol"/>
                        <a:buChar char=""/>
                        <a:tabLst>
                          <a:tab pos="228600" algn="l"/>
                        </a:tabLst>
                      </a:pPr>
                      <a:r>
                        <a:rPr lang="en-GB" sz="1900" b="0" spc="-25" dirty="0">
                          <a:effectLst/>
                        </a:rPr>
                        <a:t>Bruising </a:t>
                      </a:r>
                    </a:p>
                    <a:p>
                      <a:pPr marL="342900" lvl="0" indent="-342900">
                        <a:spcBef>
                          <a:spcPts val="200"/>
                        </a:spcBef>
                        <a:spcAft>
                          <a:spcPts val="200"/>
                        </a:spcAft>
                        <a:buFont typeface="Symbol"/>
                        <a:buChar char=""/>
                        <a:tabLst>
                          <a:tab pos="228600" algn="l"/>
                        </a:tabLst>
                      </a:pPr>
                      <a:r>
                        <a:rPr lang="en-GB" sz="1900" b="0" spc="-25" dirty="0">
                          <a:effectLst/>
                        </a:rPr>
                        <a:t>Redness or swelling</a:t>
                      </a:r>
                    </a:p>
                    <a:p>
                      <a:pPr marL="342900" lvl="0" indent="-342900">
                        <a:spcBef>
                          <a:spcPts val="200"/>
                        </a:spcBef>
                        <a:spcAft>
                          <a:spcPts val="200"/>
                        </a:spcAft>
                        <a:buFont typeface="Symbol"/>
                        <a:buChar char=""/>
                        <a:tabLst>
                          <a:tab pos="228600" algn="l"/>
                        </a:tabLst>
                      </a:pPr>
                      <a:r>
                        <a:rPr lang="en-GB" sz="1900" b="0" spc="-25" dirty="0">
                          <a:effectLst/>
                        </a:rPr>
                        <a:t>Cuts or abrasions</a:t>
                      </a:r>
                    </a:p>
                    <a:p>
                      <a:pPr marL="342900" lvl="0" indent="-342900">
                        <a:spcBef>
                          <a:spcPts val="200"/>
                        </a:spcBef>
                        <a:spcAft>
                          <a:spcPts val="200"/>
                        </a:spcAft>
                        <a:buFont typeface="Symbol"/>
                        <a:buChar char=""/>
                        <a:tabLst>
                          <a:tab pos="228600" algn="l"/>
                        </a:tabLst>
                      </a:pPr>
                      <a:r>
                        <a:rPr lang="en-GB" sz="1900" b="0" spc="-25" dirty="0">
                          <a:effectLst/>
                        </a:rPr>
                        <a:t>Evidence that hair has been pulled out, and recent evidence of missing teeth</a:t>
                      </a:r>
                    </a:p>
                    <a:p>
                      <a:pPr marL="342900" lvl="0" indent="-342900">
                        <a:spcBef>
                          <a:spcPts val="200"/>
                        </a:spcBef>
                        <a:spcAft>
                          <a:spcPts val="200"/>
                        </a:spcAft>
                        <a:buFont typeface="Symbol"/>
                        <a:buChar char=""/>
                        <a:tabLst>
                          <a:tab pos="228600" algn="l"/>
                        </a:tabLst>
                      </a:pPr>
                      <a:r>
                        <a:rPr lang="en-GB" sz="1900" b="0" spc="-25" dirty="0">
                          <a:effectLst/>
                        </a:rPr>
                        <a:t>Injuries such as bite marks or gunshot wounds</a:t>
                      </a:r>
                    </a:p>
                    <a:p>
                      <a:pPr marL="342900" lvl="0" indent="-342900">
                        <a:spcBef>
                          <a:spcPts val="200"/>
                        </a:spcBef>
                        <a:spcAft>
                          <a:spcPts val="200"/>
                        </a:spcAft>
                        <a:buFont typeface="Symbol"/>
                        <a:buChar char=""/>
                        <a:tabLst>
                          <a:tab pos="228600" algn="l"/>
                        </a:tabLst>
                      </a:pPr>
                      <a:r>
                        <a:rPr lang="en-GB" sz="1900" b="0" spc="-25" dirty="0">
                          <a:effectLst/>
                        </a:rPr>
                        <a:t>Evidence of internal traumatic injuries in the abdomen</a:t>
                      </a:r>
                    </a:p>
                    <a:p>
                      <a:pPr marL="342900" lvl="0" indent="-342900">
                        <a:spcBef>
                          <a:spcPts val="200"/>
                        </a:spcBef>
                        <a:spcAft>
                          <a:spcPts val="200"/>
                        </a:spcAft>
                        <a:buFont typeface="Symbol"/>
                        <a:buChar char=""/>
                        <a:tabLst>
                          <a:tab pos="228600" algn="l"/>
                        </a:tabLst>
                      </a:pPr>
                      <a:r>
                        <a:rPr lang="en-GB" sz="1900" b="0" spc="-25" dirty="0">
                          <a:effectLst/>
                        </a:rPr>
                        <a:t>Ruptured ear drum </a:t>
                      </a:r>
                      <a:endParaRPr lang="en-GB" sz="1900" b="0" spc="-25" dirty="0">
                        <a:effectLst/>
                        <a:latin typeface="Calibri"/>
                        <a:ea typeface="Calibri"/>
                        <a:cs typeface="Arial"/>
                      </a:endParaRPr>
                    </a:p>
                  </a:txBody>
                  <a:tcPr marL="68580" marR="68580" marT="71755" marB="53975"/>
                </a:tc>
                <a:extLst>
                  <a:ext uri="{0D108BD9-81ED-4DB2-BD59-A6C34878D82A}">
                    <a16:rowId xmlns:a16="http://schemas.microsoft.com/office/drawing/2014/main" val="10002"/>
                  </a:ext>
                </a:extLst>
              </a:tr>
            </a:tbl>
          </a:graphicData>
        </a:graphic>
      </p:graphicFrame>
      <p:sp>
        <p:nvSpPr>
          <p:cNvPr id="8" name="Oval 7">
            <a:extLst>
              <a:ext uri="{FF2B5EF4-FFF2-40B4-BE49-F238E27FC236}">
                <a16:creationId xmlns:a16="http://schemas.microsoft.com/office/drawing/2014/main" id="{1A98B24B-BE0F-41EB-83F1-4892021CAD2B}"/>
              </a:ext>
            </a:extLst>
          </p:cNvPr>
          <p:cNvSpPr/>
          <p:nvPr/>
        </p:nvSpPr>
        <p:spPr>
          <a:xfrm rot="1192154">
            <a:off x="7010400" y="1700808"/>
            <a:ext cx="2133600" cy="10515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Job aid</a:t>
            </a:r>
            <a:r>
              <a:rPr lang="en-US" dirty="0">
                <a:solidFill>
                  <a:schemeClr val="tx1"/>
                </a:solidFill>
              </a:rPr>
              <a:t>, handbook page 47</a:t>
            </a:r>
          </a:p>
        </p:txBody>
      </p:sp>
      <p:sp>
        <p:nvSpPr>
          <p:cNvPr id="10" name="Footer Placeholder 3">
            <a:extLst>
              <a:ext uri="{FF2B5EF4-FFF2-40B4-BE49-F238E27FC236}">
                <a16:creationId xmlns:a16="http://schemas.microsoft.com/office/drawing/2014/main" id="{07D4D2DF-C93B-4B45-9EEB-872BBE5A84AD}"/>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1702897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164" y="-120564"/>
            <a:ext cx="7460930" cy="1325563"/>
          </a:xfrm>
        </p:spPr>
        <p:txBody>
          <a:bodyPr>
            <a:noAutofit/>
          </a:bodyPr>
          <a:lstStyle/>
          <a:p>
            <a:r>
              <a:rPr lang="en-US" b="1" dirty="0">
                <a:solidFill>
                  <a:schemeClr val="accent2"/>
                </a:solidFill>
              </a:rPr>
              <a:t>Physical examination form</a:t>
            </a:r>
          </a:p>
        </p:txBody>
      </p:sp>
      <p:sp>
        <p:nvSpPr>
          <p:cNvPr id="3" name="Slide Number Placeholder 2">
            <a:extLst>
              <a:ext uri="{FF2B5EF4-FFF2-40B4-BE49-F238E27FC236}">
                <a16:creationId xmlns:a16="http://schemas.microsoft.com/office/drawing/2014/main" id="{CC5718DE-393E-43EB-B147-8D2C5F71CB20}"/>
              </a:ext>
            </a:extLst>
          </p:cNvPr>
          <p:cNvSpPr>
            <a:spLocks noGrp="1"/>
          </p:cNvSpPr>
          <p:nvPr>
            <p:ph type="sldNum" sz="quarter" idx="12"/>
          </p:nvPr>
        </p:nvSpPr>
        <p:spPr/>
        <p:txBody>
          <a:bodyPr/>
          <a:lstStyle/>
          <a:p>
            <a:fld id="{FA49274C-F624-4622-A71F-92AA30B6C6C1}" type="slidenum">
              <a:rPr lang="en-GB" smtClean="0"/>
              <a:pPr/>
              <a:t>11</a:t>
            </a:fld>
            <a:endParaRPr lang="en-GB" dirty="0"/>
          </a:p>
        </p:txBody>
      </p:sp>
      <p:grpSp>
        <p:nvGrpSpPr>
          <p:cNvPr id="4" name="Group 3"/>
          <p:cNvGrpSpPr/>
          <p:nvPr/>
        </p:nvGrpSpPr>
        <p:grpSpPr>
          <a:xfrm>
            <a:off x="2238338" y="948211"/>
            <a:ext cx="4667322" cy="5408140"/>
            <a:chOff x="4436864" y="966242"/>
            <a:chExt cx="4038600" cy="55562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864" y="966242"/>
              <a:ext cx="40386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389" y="3683992"/>
              <a:ext cx="40290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Oval 8">
            <a:extLst>
              <a:ext uri="{FF2B5EF4-FFF2-40B4-BE49-F238E27FC236}">
                <a16:creationId xmlns:a16="http://schemas.microsoft.com/office/drawing/2014/main" id="{30F843C8-2658-43D7-A4A1-10C4E365F624}"/>
              </a:ext>
            </a:extLst>
          </p:cNvPr>
          <p:cNvSpPr/>
          <p:nvPr/>
        </p:nvSpPr>
        <p:spPr>
          <a:xfrm rot="1107382">
            <a:off x="6953581" y="446912"/>
            <a:ext cx="2133600" cy="10515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Form</a:t>
            </a:r>
            <a:r>
              <a:rPr lang="en-US" dirty="0">
                <a:solidFill>
                  <a:schemeClr val="tx1"/>
                </a:solidFill>
              </a:rPr>
              <a:t>, handbook pages 89–98</a:t>
            </a:r>
          </a:p>
        </p:txBody>
      </p:sp>
      <p:sp>
        <p:nvSpPr>
          <p:cNvPr id="11" name="Footer Placeholder 3">
            <a:extLst>
              <a:ext uri="{FF2B5EF4-FFF2-40B4-BE49-F238E27FC236}">
                <a16:creationId xmlns:a16="http://schemas.microsoft.com/office/drawing/2014/main" id="{286D23C4-A732-8B48-B1B4-655CB240C6EA}"/>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47078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8255"/>
            <a:ext cx="7886700" cy="1325563"/>
          </a:xfrm>
        </p:spPr>
        <p:txBody>
          <a:bodyPr>
            <a:noAutofit/>
          </a:bodyPr>
          <a:lstStyle/>
          <a:p>
            <a:r>
              <a:rPr lang="en-US" b="1" dirty="0">
                <a:solidFill>
                  <a:schemeClr val="accent2"/>
                </a:solidFill>
              </a:rPr>
              <a:t>Job-aid: </a:t>
            </a:r>
            <a:r>
              <a:rPr lang="en-US" b="1" dirty="0" err="1">
                <a:solidFill>
                  <a:schemeClr val="accent2"/>
                </a:solidFill>
              </a:rPr>
              <a:t>genito</a:t>
            </a:r>
            <a:r>
              <a:rPr lang="en-US" b="1" dirty="0">
                <a:solidFill>
                  <a:schemeClr val="accent2"/>
                </a:solidFill>
              </a:rPr>
              <a:t>-anal examination</a:t>
            </a:r>
          </a:p>
        </p:txBody>
      </p:sp>
      <p:sp>
        <p:nvSpPr>
          <p:cNvPr id="3" name="Slide Number Placeholder 2">
            <a:extLst>
              <a:ext uri="{FF2B5EF4-FFF2-40B4-BE49-F238E27FC236}">
                <a16:creationId xmlns:a16="http://schemas.microsoft.com/office/drawing/2014/main" id="{FBBB0C35-E63E-41F7-AB40-92DCD92C03A0}"/>
              </a:ext>
            </a:extLst>
          </p:cNvPr>
          <p:cNvSpPr>
            <a:spLocks noGrp="1"/>
          </p:cNvSpPr>
          <p:nvPr>
            <p:ph type="sldNum" sz="quarter" idx="12"/>
          </p:nvPr>
        </p:nvSpPr>
        <p:spPr/>
        <p:txBody>
          <a:bodyPr/>
          <a:lstStyle/>
          <a:p>
            <a:fld id="{FA49274C-F624-4622-A71F-92AA30B6C6C1}" type="slidenum">
              <a:rPr lang="en-GB" smtClean="0"/>
              <a:pPr/>
              <a:t>12</a:t>
            </a:fld>
            <a:endParaRPr lang="en-GB" dirty="0"/>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282110"/>
            <a:ext cx="493204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4268115881"/>
              </p:ext>
            </p:extLst>
          </p:nvPr>
        </p:nvGraphicFramePr>
        <p:xfrm>
          <a:off x="275553" y="1282110"/>
          <a:ext cx="3888432" cy="4081264"/>
        </p:xfrm>
        <a:graphic>
          <a:graphicData uri="http://schemas.openxmlformats.org/drawingml/2006/table">
            <a:tbl>
              <a:tblPr firstRow="1" firstCol="1" bandRow="1" bandCol="1">
                <a:tableStyleId>{69012ECD-51FC-41F1-AA8D-1B2483CD663E}</a:tableStyleId>
              </a:tblPr>
              <a:tblGrid>
                <a:gridCol w="2014606">
                  <a:extLst>
                    <a:ext uri="{9D8B030D-6E8A-4147-A177-3AD203B41FA5}">
                      <a16:colId xmlns:a16="http://schemas.microsoft.com/office/drawing/2014/main" val="20000"/>
                    </a:ext>
                  </a:extLst>
                </a:gridCol>
                <a:gridCol w="1873826">
                  <a:extLst>
                    <a:ext uri="{9D8B030D-6E8A-4147-A177-3AD203B41FA5}">
                      <a16:colId xmlns:a16="http://schemas.microsoft.com/office/drawing/2014/main" val="20001"/>
                    </a:ext>
                  </a:extLst>
                </a:gridCol>
              </a:tblGrid>
              <a:tr h="576064">
                <a:tc gridSpan="2">
                  <a:txBody>
                    <a:bodyPr/>
                    <a:lstStyle/>
                    <a:p>
                      <a:pPr algn="ctr">
                        <a:lnSpc>
                          <a:spcPct val="115000"/>
                        </a:lnSpc>
                        <a:spcAft>
                          <a:spcPts val="0"/>
                        </a:spcAft>
                      </a:pPr>
                      <a:r>
                        <a:rPr lang="en-GB" sz="2000" spc="-25" dirty="0" err="1">
                          <a:effectLst/>
                        </a:rPr>
                        <a:t>Genito</a:t>
                      </a:r>
                      <a:r>
                        <a:rPr lang="en-GB" sz="2000" spc="-25" dirty="0">
                          <a:effectLst/>
                        </a:rPr>
                        <a:t>-anal examination checklist</a:t>
                      </a:r>
                      <a:endParaRPr lang="en-GB" sz="2000" spc="-25" dirty="0">
                        <a:effectLst/>
                        <a:latin typeface="Calibri"/>
                        <a:ea typeface="Calibri"/>
                        <a:cs typeface="Arial"/>
                      </a:endParaRPr>
                    </a:p>
                  </a:txBody>
                  <a:tcPr marL="68580" marR="68580" marT="0" marB="0" anchor="ctr">
                    <a:solidFill>
                      <a:schemeClr val="accent2"/>
                    </a:solidFill>
                  </a:tcPr>
                </a:tc>
                <a:tc hMerge="1">
                  <a:txBody>
                    <a:bodyPr/>
                    <a:lstStyle/>
                    <a:p>
                      <a:endParaRPr lang="en-GB"/>
                    </a:p>
                  </a:txBody>
                  <a:tcPr/>
                </a:tc>
                <a:extLst>
                  <a:ext uri="{0D108BD9-81ED-4DB2-BD59-A6C34878D82A}">
                    <a16:rowId xmlns:a16="http://schemas.microsoft.com/office/drawing/2014/main" val="10000"/>
                  </a:ext>
                </a:extLst>
              </a:tr>
              <a:tr h="208915">
                <a:tc>
                  <a:txBody>
                    <a:bodyPr/>
                    <a:lstStyle/>
                    <a:p>
                      <a:pPr algn="l">
                        <a:lnSpc>
                          <a:spcPct val="100000"/>
                        </a:lnSpc>
                        <a:spcAft>
                          <a:spcPts val="0"/>
                        </a:spcAft>
                      </a:pPr>
                      <a:r>
                        <a:rPr lang="en-GB" sz="2000" b="1" spc="-25" dirty="0">
                          <a:effectLst/>
                        </a:rPr>
                        <a:t>Look at all the following:</a:t>
                      </a:r>
                      <a:endParaRPr lang="en-GB" sz="2000" b="1" spc="-25" dirty="0">
                        <a:effectLst/>
                        <a:latin typeface="Calibri"/>
                        <a:ea typeface="Calibri"/>
                        <a:cs typeface="Arial"/>
                      </a:endParaRPr>
                    </a:p>
                  </a:txBody>
                  <a:tcPr marL="68580" marR="68580" marT="0" marB="0" anchor="ctr"/>
                </a:tc>
                <a:tc>
                  <a:txBody>
                    <a:bodyPr/>
                    <a:lstStyle/>
                    <a:p>
                      <a:pPr algn="l">
                        <a:lnSpc>
                          <a:spcPct val="100000"/>
                        </a:lnSpc>
                        <a:spcAft>
                          <a:spcPts val="0"/>
                        </a:spcAft>
                      </a:pPr>
                      <a:r>
                        <a:rPr lang="en-GB" sz="2000" b="1" spc="-25" dirty="0">
                          <a:effectLst/>
                        </a:rPr>
                        <a:t>Look for and record:</a:t>
                      </a:r>
                      <a:endParaRPr lang="en-GB" sz="2000" b="1" spc="-25" dirty="0">
                        <a:effectLst/>
                        <a:latin typeface="Calibri"/>
                        <a:ea typeface="Calibri"/>
                        <a:cs typeface="Arial"/>
                      </a:endParaRPr>
                    </a:p>
                  </a:txBody>
                  <a:tcPr marL="68580" marR="68580" marT="0" marB="0" anchor="ctr"/>
                </a:tc>
                <a:extLst>
                  <a:ext uri="{0D108BD9-81ED-4DB2-BD59-A6C34878D82A}">
                    <a16:rowId xmlns:a16="http://schemas.microsoft.com/office/drawing/2014/main" val="10001"/>
                  </a:ext>
                </a:extLst>
              </a:tr>
              <a:tr h="942340">
                <a:tc>
                  <a:txBody>
                    <a:bodyPr/>
                    <a:lstStyle/>
                    <a:p>
                      <a:pPr marL="233363" lvl="0" indent="-233363" algn="l" rtl="0">
                        <a:lnSpc>
                          <a:spcPct val="100000"/>
                        </a:lnSpc>
                        <a:spcBef>
                          <a:spcPts val="300"/>
                        </a:spcBef>
                        <a:spcAft>
                          <a:spcPts val="0"/>
                        </a:spcAft>
                        <a:buFont typeface="Symbol"/>
                        <a:buChar char=""/>
                        <a:tabLst>
                          <a:tab pos="228600" algn="l"/>
                        </a:tabLst>
                      </a:pPr>
                      <a:r>
                        <a:rPr lang="en-GB" sz="2000" b="0" spc="-25" dirty="0">
                          <a:effectLst/>
                        </a:rPr>
                        <a:t>Genitals (external)</a:t>
                      </a:r>
                    </a:p>
                    <a:p>
                      <a:pPr marL="233363" lvl="0" indent="-233363" algn="l">
                        <a:lnSpc>
                          <a:spcPct val="100000"/>
                        </a:lnSpc>
                        <a:spcBef>
                          <a:spcPts val="300"/>
                        </a:spcBef>
                        <a:spcAft>
                          <a:spcPts val="0"/>
                        </a:spcAft>
                        <a:buFont typeface="Symbol"/>
                        <a:buChar char=""/>
                        <a:tabLst>
                          <a:tab pos="228600" algn="l"/>
                        </a:tabLst>
                      </a:pPr>
                      <a:r>
                        <a:rPr lang="en-GB" sz="2000" b="0" spc="-25" dirty="0">
                          <a:effectLst/>
                        </a:rPr>
                        <a:t>Genitals (internal examination, using a speculum)</a:t>
                      </a:r>
                    </a:p>
                    <a:p>
                      <a:pPr marL="233363" lvl="0" indent="-233363" algn="l">
                        <a:lnSpc>
                          <a:spcPct val="100000"/>
                        </a:lnSpc>
                        <a:spcBef>
                          <a:spcPts val="300"/>
                        </a:spcBef>
                        <a:spcAft>
                          <a:spcPts val="0"/>
                        </a:spcAft>
                        <a:buFont typeface="Symbol"/>
                        <a:buChar char=""/>
                        <a:tabLst>
                          <a:tab pos="228600" algn="l"/>
                        </a:tabLst>
                      </a:pPr>
                      <a:r>
                        <a:rPr lang="en-GB" sz="2000" b="0" spc="-25" dirty="0">
                          <a:effectLst/>
                        </a:rPr>
                        <a:t>Anal region (external)</a:t>
                      </a:r>
                      <a:endParaRPr lang="en-GB" sz="2000" b="0" spc="-25" dirty="0">
                        <a:effectLst/>
                        <a:latin typeface="Calibri"/>
                        <a:ea typeface="Calibri"/>
                        <a:cs typeface="Arial"/>
                      </a:endParaRPr>
                    </a:p>
                  </a:txBody>
                  <a:tcPr marL="68580" marR="68580" marT="0" marB="0" anchor="ctr"/>
                </a:tc>
                <a:tc>
                  <a:txBody>
                    <a:bodyPr/>
                    <a:lstStyle/>
                    <a:p>
                      <a:pPr marL="233363" lvl="0" indent="-233363" algn="l" rtl="0">
                        <a:lnSpc>
                          <a:spcPct val="100000"/>
                        </a:lnSpc>
                        <a:spcBef>
                          <a:spcPts val="300"/>
                        </a:spcBef>
                        <a:spcAft>
                          <a:spcPts val="0"/>
                        </a:spcAft>
                        <a:buFont typeface="Symbol"/>
                        <a:buChar char=""/>
                        <a:tabLst/>
                      </a:pPr>
                      <a:r>
                        <a:rPr lang="en-GB" sz="2000" b="0" spc="-25" dirty="0">
                          <a:effectLst/>
                        </a:rPr>
                        <a:t>Active bleeding</a:t>
                      </a:r>
                    </a:p>
                    <a:p>
                      <a:pPr marL="233363" lvl="0" indent="-233363" algn="l">
                        <a:lnSpc>
                          <a:spcPct val="100000"/>
                        </a:lnSpc>
                        <a:spcBef>
                          <a:spcPts val="300"/>
                        </a:spcBef>
                        <a:spcAft>
                          <a:spcPts val="0"/>
                        </a:spcAft>
                        <a:buFont typeface="Symbol"/>
                        <a:buChar char=""/>
                        <a:tabLst/>
                      </a:pPr>
                      <a:r>
                        <a:rPr lang="en-GB" sz="2000" b="0" spc="-25" dirty="0">
                          <a:effectLst/>
                        </a:rPr>
                        <a:t>Bruising </a:t>
                      </a:r>
                    </a:p>
                    <a:p>
                      <a:pPr marL="233363" lvl="0" indent="-233363" algn="l">
                        <a:lnSpc>
                          <a:spcPct val="100000"/>
                        </a:lnSpc>
                        <a:spcBef>
                          <a:spcPts val="300"/>
                        </a:spcBef>
                        <a:spcAft>
                          <a:spcPts val="0"/>
                        </a:spcAft>
                        <a:buFont typeface="Symbol"/>
                        <a:buChar char=""/>
                        <a:tabLst/>
                      </a:pPr>
                      <a:r>
                        <a:rPr lang="en-GB" sz="2000" b="0" spc="-25" dirty="0">
                          <a:effectLst/>
                        </a:rPr>
                        <a:t>Redness or swelling</a:t>
                      </a:r>
                    </a:p>
                    <a:p>
                      <a:pPr marL="233363" lvl="0" indent="-233363" algn="l">
                        <a:lnSpc>
                          <a:spcPct val="100000"/>
                        </a:lnSpc>
                        <a:spcBef>
                          <a:spcPts val="300"/>
                        </a:spcBef>
                        <a:spcAft>
                          <a:spcPts val="0"/>
                        </a:spcAft>
                        <a:buFont typeface="Symbol"/>
                        <a:buChar char=""/>
                        <a:tabLst/>
                      </a:pPr>
                      <a:r>
                        <a:rPr lang="en-GB" sz="2000" b="0" spc="-25" dirty="0">
                          <a:effectLst/>
                        </a:rPr>
                        <a:t>Cuts or abrasions</a:t>
                      </a:r>
                    </a:p>
                    <a:p>
                      <a:pPr marL="233363" lvl="0" indent="-233363" algn="l">
                        <a:lnSpc>
                          <a:spcPct val="100000"/>
                        </a:lnSpc>
                        <a:spcBef>
                          <a:spcPts val="300"/>
                        </a:spcBef>
                        <a:spcAft>
                          <a:spcPts val="0"/>
                        </a:spcAft>
                        <a:buFont typeface="Symbol"/>
                        <a:buChar char=""/>
                        <a:tabLst/>
                      </a:pPr>
                      <a:r>
                        <a:rPr lang="en-GB" sz="2000" b="0" spc="-25" dirty="0">
                          <a:effectLst/>
                        </a:rPr>
                        <a:t>Foreign body presence</a:t>
                      </a:r>
                      <a:endParaRPr lang="en-GB" sz="2000" b="0" spc="-25" dirty="0">
                        <a:effectLst/>
                        <a:latin typeface="Calibri"/>
                        <a:ea typeface="Calibri"/>
                        <a:cs typeface="Arial"/>
                      </a:endParaRPr>
                    </a:p>
                  </a:txBody>
                  <a:tcPr marL="68580" marR="68580" marT="0" marB="0" anchor="ctr"/>
                </a:tc>
                <a:extLst>
                  <a:ext uri="{0D108BD9-81ED-4DB2-BD59-A6C34878D82A}">
                    <a16:rowId xmlns:a16="http://schemas.microsoft.com/office/drawing/2014/main" val="10002"/>
                  </a:ext>
                </a:extLst>
              </a:tr>
            </a:tbl>
          </a:graphicData>
        </a:graphic>
      </p:graphicFrame>
      <p:sp>
        <p:nvSpPr>
          <p:cNvPr id="8" name="Oval 7">
            <a:extLst>
              <a:ext uri="{FF2B5EF4-FFF2-40B4-BE49-F238E27FC236}">
                <a16:creationId xmlns:a16="http://schemas.microsoft.com/office/drawing/2014/main" id="{875E22FD-3443-47D5-9535-180136B8E1FA}"/>
              </a:ext>
            </a:extLst>
          </p:cNvPr>
          <p:cNvSpPr/>
          <p:nvPr/>
        </p:nvSpPr>
        <p:spPr>
          <a:xfrm>
            <a:off x="1214768" y="5240468"/>
            <a:ext cx="1773057" cy="98810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Job aid</a:t>
            </a:r>
            <a:r>
              <a:rPr lang="en-US" dirty="0">
                <a:solidFill>
                  <a:schemeClr val="tx1"/>
                </a:solidFill>
              </a:rPr>
              <a:t>, handbook page 47</a:t>
            </a:r>
          </a:p>
        </p:txBody>
      </p:sp>
      <p:sp>
        <p:nvSpPr>
          <p:cNvPr id="9" name="Oval 8">
            <a:extLst>
              <a:ext uri="{FF2B5EF4-FFF2-40B4-BE49-F238E27FC236}">
                <a16:creationId xmlns:a16="http://schemas.microsoft.com/office/drawing/2014/main" id="{90554DC0-31B6-4CD5-B652-612E3F9C77D3}"/>
              </a:ext>
            </a:extLst>
          </p:cNvPr>
          <p:cNvSpPr/>
          <p:nvPr/>
        </p:nvSpPr>
        <p:spPr>
          <a:xfrm>
            <a:off x="6156176" y="5240468"/>
            <a:ext cx="2133600" cy="10515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Form</a:t>
            </a:r>
            <a:r>
              <a:rPr lang="en-US" dirty="0">
                <a:solidFill>
                  <a:schemeClr val="tx1"/>
                </a:solidFill>
              </a:rPr>
              <a:t>, handbook pages 89–98</a:t>
            </a:r>
          </a:p>
        </p:txBody>
      </p:sp>
      <p:sp>
        <p:nvSpPr>
          <p:cNvPr id="10" name="Footer Placeholder 3">
            <a:extLst>
              <a:ext uri="{FF2B5EF4-FFF2-40B4-BE49-F238E27FC236}">
                <a16:creationId xmlns:a16="http://schemas.microsoft.com/office/drawing/2014/main" id="{675659C0-53C6-5341-ADBC-B3C104F0FA8C}"/>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287347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A21E0D-1495-2640-AA02-5CD2A4F494FC}"/>
              </a:ext>
            </a:extLst>
          </p:cNvPr>
          <p:cNvSpPr>
            <a:spLocks noGrp="1"/>
          </p:cNvSpPr>
          <p:nvPr>
            <p:ph type="title"/>
          </p:nvPr>
        </p:nvSpPr>
        <p:spPr>
          <a:xfrm>
            <a:off x="628649" y="41870"/>
            <a:ext cx="7886700" cy="1325563"/>
          </a:xfrm>
        </p:spPr>
        <p:txBody>
          <a:bodyPr/>
          <a:lstStyle/>
          <a:p>
            <a:r>
              <a:rPr lang="en-US" dirty="0"/>
              <a:t>End virginity testing</a:t>
            </a:r>
          </a:p>
        </p:txBody>
      </p:sp>
      <p:pic>
        <p:nvPicPr>
          <p:cNvPr id="7" name="Content Placeholder 6" descr="A close up of a sign&#10;&#10;Description generated with very high confidence">
            <a:extLst>
              <a:ext uri="{FF2B5EF4-FFF2-40B4-BE49-F238E27FC236}">
                <a16:creationId xmlns:a16="http://schemas.microsoft.com/office/drawing/2014/main" id="{B9293764-D80E-4F0E-BC97-8D975C8D843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7952" y="1254973"/>
            <a:ext cx="3481070" cy="4351338"/>
          </a:xfrm>
          <a:prstGeom prst="rect">
            <a:avLst/>
          </a:prstGeom>
        </p:spPr>
      </p:pic>
      <p:sp>
        <p:nvSpPr>
          <p:cNvPr id="3" name="Slide Number Placeholder 2">
            <a:extLst>
              <a:ext uri="{FF2B5EF4-FFF2-40B4-BE49-F238E27FC236}">
                <a16:creationId xmlns:a16="http://schemas.microsoft.com/office/drawing/2014/main" id="{D9B3AE61-BD7C-48A9-8D41-68F6A49706F7}"/>
              </a:ext>
            </a:extLst>
          </p:cNvPr>
          <p:cNvSpPr>
            <a:spLocks noGrp="1"/>
          </p:cNvSpPr>
          <p:nvPr>
            <p:ph type="sldNum" sz="quarter" idx="12"/>
          </p:nvPr>
        </p:nvSpPr>
        <p:spPr/>
        <p:txBody>
          <a:bodyPr/>
          <a:lstStyle/>
          <a:p>
            <a:fld id="{FA49274C-F624-4622-A71F-92AA30B6C6C1}" type="slidenum">
              <a:rPr lang="en-GB" smtClean="0"/>
              <a:pPr/>
              <a:t>13</a:t>
            </a:fld>
            <a:endParaRPr lang="en-GB" dirty="0"/>
          </a:p>
        </p:txBody>
      </p:sp>
      <p:sp>
        <p:nvSpPr>
          <p:cNvPr id="2" name="Rectangle 1">
            <a:extLst>
              <a:ext uri="{FF2B5EF4-FFF2-40B4-BE49-F238E27FC236}">
                <a16:creationId xmlns:a16="http://schemas.microsoft.com/office/drawing/2014/main" id="{FDAA3DA6-31DF-4741-8DF5-03642047E7A8}"/>
              </a:ext>
            </a:extLst>
          </p:cNvPr>
          <p:cNvSpPr/>
          <p:nvPr/>
        </p:nvSpPr>
        <p:spPr>
          <a:xfrm>
            <a:off x="4565986" y="1238801"/>
            <a:ext cx="3949363" cy="4985980"/>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800" dirty="0"/>
              <a:t>Hymen is a poor marker of penetrative sexual activity or virginity in post-pubertal girls</a:t>
            </a:r>
          </a:p>
          <a:p>
            <a:pPr marL="342900" indent="-342900">
              <a:spcBef>
                <a:spcPts val="600"/>
              </a:spcBef>
              <a:spcAft>
                <a:spcPts val="600"/>
              </a:spcAft>
              <a:buFont typeface="Arial" panose="020B0604020202020204" pitchFamily="34" charset="0"/>
              <a:buChar char="•"/>
            </a:pPr>
            <a:r>
              <a:rPr lang="en-US" sz="2800" dirty="0"/>
              <a:t>Digital examination of anus or vagina is rarely warranted and not an indication of likelihood or frequency of penetration</a:t>
            </a:r>
          </a:p>
        </p:txBody>
      </p:sp>
      <p:sp>
        <p:nvSpPr>
          <p:cNvPr id="8" name="Footer Placeholder 3">
            <a:extLst>
              <a:ext uri="{FF2B5EF4-FFF2-40B4-BE49-F238E27FC236}">
                <a16:creationId xmlns:a16="http://schemas.microsoft.com/office/drawing/2014/main" id="{3A863174-50FF-514B-834A-DC217A98F36B}"/>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2760642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spcBef>
                <a:spcPts val="2400"/>
              </a:spcBef>
            </a:pPr>
            <a:r>
              <a:rPr lang="en-US" b="1" dirty="0">
                <a:solidFill>
                  <a:schemeClr val="accent2"/>
                </a:solidFill>
              </a:rPr>
              <a:t>What specimens to collect?</a:t>
            </a:r>
            <a:endParaRPr lang="en-GB" b="1" dirty="0">
              <a:solidFill>
                <a:schemeClr val="accent2"/>
              </a:solidFill>
            </a:endParaRPr>
          </a:p>
        </p:txBody>
      </p:sp>
      <p:sp>
        <p:nvSpPr>
          <p:cNvPr id="3" name="Subtitle 2"/>
          <p:cNvSpPr>
            <a:spLocks noGrp="1"/>
          </p:cNvSpPr>
          <p:nvPr>
            <p:ph idx="1"/>
          </p:nvPr>
        </p:nvSpPr>
        <p:spPr>
          <a:xfrm>
            <a:off x="628650" y="1462087"/>
            <a:ext cx="7886700" cy="4351338"/>
          </a:xfrm>
        </p:spPr>
        <p:txBody>
          <a:bodyPr lIns="90000">
            <a:noAutofit/>
          </a:bodyPr>
          <a:lstStyle/>
          <a:p>
            <a:pPr algn="l"/>
            <a:r>
              <a:rPr lang="en-US" sz="3000" dirty="0">
                <a:solidFill>
                  <a:schemeClr val="tx1"/>
                </a:solidFill>
              </a:rPr>
              <a:t>The </a:t>
            </a:r>
            <a:r>
              <a:rPr lang="en-US" sz="3000" b="1" dirty="0">
                <a:solidFill>
                  <a:schemeClr val="tx1"/>
                </a:solidFill>
              </a:rPr>
              <a:t>woman’s account </a:t>
            </a:r>
            <a:r>
              <a:rPr lang="en-US" sz="3000" dirty="0">
                <a:solidFill>
                  <a:schemeClr val="tx1"/>
                </a:solidFill>
              </a:rPr>
              <a:t>of the assault guides what specimens to collect </a:t>
            </a:r>
          </a:p>
          <a:p>
            <a:pPr algn="l"/>
            <a:r>
              <a:rPr lang="en-US" sz="3000" dirty="0">
                <a:solidFill>
                  <a:schemeClr val="tx1"/>
                </a:solidFill>
              </a:rPr>
              <a:t>Health (pathology) versus legal (forensic) specimens </a:t>
            </a:r>
          </a:p>
          <a:p>
            <a:pPr marL="685800" lvl="1" indent="-342900" algn="l">
              <a:buFont typeface="Arial" panose="020B0604020202020204" pitchFamily="34" charset="0"/>
              <a:buChar char="•"/>
            </a:pPr>
            <a:r>
              <a:rPr lang="en-US" sz="2800" b="1" dirty="0">
                <a:solidFill>
                  <a:schemeClr val="tx1"/>
                </a:solidFill>
              </a:rPr>
              <a:t>Pathology specimens</a:t>
            </a:r>
            <a:r>
              <a:rPr lang="en-US" sz="2800" dirty="0">
                <a:solidFill>
                  <a:schemeClr val="tx1"/>
                </a:solidFill>
              </a:rPr>
              <a:t> – diagnose or monitor a condition </a:t>
            </a:r>
          </a:p>
          <a:p>
            <a:pPr marL="685800" lvl="1" indent="-342900" algn="l">
              <a:buFont typeface="Arial" panose="020B0604020202020204" pitchFamily="34" charset="0"/>
              <a:buChar char="•"/>
            </a:pPr>
            <a:r>
              <a:rPr lang="en-US" sz="2800" b="1" dirty="0">
                <a:solidFill>
                  <a:schemeClr val="tx1"/>
                </a:solidFill>
              </a:rPr>
              <a:t>Forensic specimens </a:t>
            </a:r>
            <a:r>
              <a:rPr lang="en-US" sz="2800" dirty="0">
                <a:solidFill>
                  <a:schemeClr val="tx1"/>
                </a:solidFill>
              </a:rPr>
              <a:t>– for legal purposes </a:t>
            </a:r>
          </a:p>
          <a:p>
            <a:pPr marL="685800" lvl="1" indent="-342900" algn="l">
              <a:buFont typeface="Arial" panose="020B0604020202020204" pitchFamily="34" charset="0"/>
              <a:buChar char="•"/>
            </a:pPr>
            <a:r>
              <a:rPr lang="en-US" sz="2800" dirty="0">
                <a:solidFill>
                  <a:schemeClr val="tx1"/>
                </a:solidFill>
              </a:rPr>
              <a:t>Some pathology specimens may have forensic importance (for example, evidence of STI)</a:t>
            </a:r>
            <a:endParaRPr lang="en-US" sz="2800" dirty="0"/>
          </a:p>
          <a:p>
            <a:pPr marL="342900" lvl="1" indent="0" algn="ctr">
              <a:buNone/>
            </a:pPr>
            <a:endParaRPr lang="en-US" sz="3000" dirty="0"/>
          </a:p>
          <a:p>
            <a:pPr marL="342900" lvl="1" indent="0" algn="ctr">
              <a:buNone/>
            </a:pPr>
            <a:r>
              <a:rPr lang="en-US" sz="2000" dirty="0"/>
              <a:t>― </a:t>
            </a:r>
            <a:r>
              <a:rPr lang="en-US" sz="2000" dirty="0">
                <a:solidFill>
                  <a:schemeClr val="tx1"/>
                </a:solidFill>
              </a:rPr>
              <a:t>continued</a:t>
            </a:r>
            <a:r>
              <a:rPr lang="en-US" sz="2000" dirty="0"/>
              <a:t> ―</a:t>
            </a:r>
          </a:p>
          <a:p>
            <a:pPr marL="342900" lvl="1" algn="l"/>
            <a:endParaRPr lang="en-US" sz="3000" dirty="0">
              <a:solidFill>
                <a:schemeClr val="tx1"/>
              </a:solidFill>
            </a:endParaRPr>
          </a:p>
          <a:p>
            <a:pPr marL="342900" indent="-342900" algn="l">
              <a:buFont typeface="Arial" panose="020B0604020202020204" pitchFamily="34" charset="0"/>
              <a:buChar char="•"/>
            </a:pPr>
            <a:endParaRPr lang="en-US" sz="3000" dirty="0">
              <a:solidFill>
                <a:schemeClr val="tx1"/>
              </a:solidFill>
            </a:endParaRPr>
          </a:p>
          <a:p>
            <a:pPr marL="342900" indent="-342900" algn="l">
              <a:buFont typeface="Arial" panose="020B0604020202020204" pitchFamily="34" charset="0"/>
              <a:buChar char="•"/>
            </a:pPr>
            <a:endParaRPr lang="en-US" sz="3000" dirty="0">
              <a:solidFill>
                <a:schemeClr val="tx1"/>
              </a:solidFill>
            </a:endParaRPr>
          </a:p>
          <a:p>
            <a:pPr marL="342900" indent="-342900" algn="l">
              <a:buFont typeface="Arial" panose="020B0604020202020204" pitchFamily="34" charset="0"/>
              <a:buChar char="•"/>
            </a:pPr>
            <a:endParaRPr lang="en-US" sz="3000" dirty="0">
              <a:solidFill>
                <a:schemeClr val="tx1"/>
              </a:solidFill>
            </a:endParaRPr>
          </a:p>
        </p:txBody>
      </p:sp>
      <p:sp>
        <p:nvSpPr>
          <p:cNvPr id="5" name="Slide Number Placeholder 4">
            <a:extLst>
              <a:ext uri="{FF2B5EF4-FFF2-40B4-BE49-F238E27FC236}">
                <a16:creationId xmlns:a16="http://schemas.microsoft.com/office/drawing/2014/main" id="{5C07AFC5-7FD0-444A-BB66-93D2B9FB0525}"/>
              </a:ext>
            </a:extLst>
          </p:cNvPr>
          <p:cNvSpPr>
            <a:spLocks noGrp="1"/>
          </p:cNvSpPr>
          <p:nvPr>
            <p:ph type="sldNum" sz="quarter" idx="12"/>
          </p:nvPr>
        </p:nvSpPr>
        <p:spPr/>
        <p:txBody>
          <a:bodyPr/>
          <a:lstStyle/>
          <a:p>
            <a:fld id="{FA49274C-F624-4622-A71F-92AA30B6C6C1}" type="slidenum">
              <a:rPr lang="en-GB" smtClean="0"/>
              <a:pPr/>
              <a:t>14</a:t>
            </a:fld>
            <a:endParaRPr lang="en-GB" dirty="0"/>
          </a:p>
        </p:txBody>
      </p:sp>
      <p:sp>
        <p:nvSpPr>
          <p:cNvPr id="6" name="Footer Placeholder 3">
            <a:extLst>
              <a:ext uri="{FF2B5EF4-FFF2-40B4-BE49-F238E27FC236}">
                <a16:creationId xmlns:a16="http://schemas.microsoft.com/office/drawing/2014/main" id="{CB44ADB7-178E-214F-8CB1-09D6FABAC04A}"/>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808134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B058-413A-1A47-8627-FCF66DD2E441}"/>
              </a:ext>
            </a:extLst>
          </p:cNvPr>
          <p:cNvSpPr>
            <a:spLocks noGrp="1"/>
          </p:cNvSpPr>
          <p:nvPr>
            <p:ph type="title"/>
          </p:nvPr>
        </p:nvSpPr>
        <p:spPr>
          <a:xfrm>
            <a:off x="628650" y="365126"/>
            <a:ext cx="7886700" cy="1146175"/>
          </a:xfrm>
        </p:spPr>
        <p:txBody>
          <a:bodyPr/>
          <a:lstStyle/>
          <a:p>
            <a:r>
              <a:rPr lang="en-US" dirty="0"/>
              <a:t>What specimens to collect?</a:t>
            </a:r>
          </a:p>
        </p:txBody>
      </p:sp>
      <p:sp>
        <p:nvSpPr>
          <p:cNvPr id="3" name="Subtitle 2"/>
          <p:cNvSpPr>
            <a:spLocks noGrp="1"/>
          </p:cNvSpPr>
          <p:nvPr>
            <p:ph idx="1"/>
          </p:nvPr>
        </p:nvSpPr>
        <p:spPr>
          <a:xfrm>
            <a:off x="628650" y="1511301"/>
            <a:ext cx="7886700" cy="4486274"/>
          </a:xfrm>
        </p:spPr>
        <p:txBody>
          <a:bodyPr lIns="90000">
            <a:noAutofit/>
          </a:bodyPr>
          <a:lstStyle/>
          <a:p>
            <a:pPr marL="0" indent="0" algn="ctr">
              <a:buNone/>
            </a:pPr>
            <a:r>
              <a:rPr lang="en-US" sz="2400" dirty="0"/>
              <a:t>― continued ―</a:t>
            </a:r>
          </a:p>
          <a:p>
            <a:pPr marL="342900" indent="-342900" algn="l">
              <a:buFont typeface="Arial" panose="020B0604020202020204" pitchFamily="34" charset="0"/>
              <a:buChar char="•"/>
            </a:pPr>
            <a:r>
              <a:rPr lang="en-US" sz="3000" b="1" dirty="0">
                <a:solidFill>
                  <a:schemeClr val="tx1"/>
                </a:solidFill>
              </a:rPr>
              <a:t>Clothing </a:t>
            </a:r>
            <a:r>
              <a:rPr lang="en-US" sz="3000" dirty="0">
                <a:solidFill>
                  <a:schemeClr val="tx1"/>
                </a:solidFill>
              </a:rPr>
              <a:t>(especially underwear) </a:t>
            </a:r>
          </a:p>
          <a:p>
            <a:pPr marL="342900" indent="-342900" algn="l">
              <a:buFont typeface="Arial" panose="020B0604020202020204" pitchFamily="34" charset="0"/>
              <a:buChar char="•"/>
            </a:pPr>
            <a:r>
              <a:rPr lang="en-US" sz="3000" b="1" dirty="0">
                <a:solidFill>
                  <a:schemeClr val="tx1"/>
                </a:solidFill>
              </a:rPr>
              <a:t>Blood and urine samples </a:t>
            </a:r>
            <a:r>
              <a:rPr lang="en-US" sz="3000" dirty="0">
                <a:solidFill>
                  <a:schemeClr val="tx1"/>
                </a:solidFill>
              </a:rPr>
              <a:t>if suspicion of covert or non-consenting drug administration</a:t>
            </a:r>
          </a:p>
          <a:p>
            <a:pPr marL="342900" indent="-342900" algn="l">
              <a:buFont typeface="Arial" panose="020B0604020202020204" pitchFamily="34" charset="0"/>
              <a:buChar char="•"/>
            </a:pPr>
            <a:r>
              <a:rPr lang="en-US" sz="3000" b="1" dirty="0">
                <a:solidFill>
                  <a:schemeClr val="tx1"/>
                </a:solidFill>
              </a:rPr>
              <a:t>Hair</a:t>
            </a:r>
            <a:r>
              <a:rPr lang="en-US" sz="3000" dirty="0">
                <a:solidFill>
                  <a:schemeClr val="tx1"/>
                </a:solidFill>
              </a:rPr>
              <a:t> if suspicion of covert drug </a:t>
            </a:r>
            <a:r>
              <a:rPr lang="en-GB" sz="3000" dirty="0">
                <a:solidFill>
                  <a:schemeClr val="tx1"/>
                </a:solidFill>
              </a:rPr>
              <a:t>administration</a:t>
            </a:r>
            <a:endParaRPr lang="en-US" sz="3000" dirty="0">
              <a:solidFill>
                <a:schemeClr val="tx1"/>
              </a:solidFill>
            </a:endParaRPr>
          </a:p>
          <a:p>
            <a:pPr marL="342900" indent="-342900" algn="l">
              <a:buFont typeface="Arial" panose="020B0604020202020204" pitchFamily="34" charset="0"/>
              <a:buChar char="•"/>
            </a:pPr>
            <a:r>
              <a:rPr lang="en-US" sz="3000" dirty="0">
                <a:solidFill>
                  <a:schemeClr val="tx1"/>
                </a:solidFill>
              </a:rPr>
              <a:t>Specimens where </a:t>
            </a:r>
            <a:r>
              <a:rPr lang="en-US" sz="3000" b="1" dirty="0">
                <a:solidFill>
                  <a:schemeClr val="tx1"/>
                </a:solidFill>
              </a:rPr>
              <a:t>biological material </a:t>
            </a:r>
            <a:r>
              <a:rPr lang="en-US" sz="3000" dirty="0">
                <a:solidFill>
                  <a:schemeClr val="tx1"/>
                </a:solidFill>
              </a:rPr>
              <a:t>may have been</a:t>
            </a:r>
            <a:r>
              <a:rPr lang="en-US" sz="3000" b="1" dirty="0">
                <a:solidFill>
                  <a:schemeClr val="tx1"/>
                </a:solidFill>
              </a:rPr>
              <a:t> deposited</a:t>
            </a:r>
            <a:r>
              <a:rPr lang="en-US" sz="3000" dirty="0">
                <a:solidFill>
                  <a:schemeClr val="tx1"/>
                </a:solidFill>
              </a:rPr>
              <a:t>: skin, hair, mouth, vagina and anus</a:t>
            </a:r>
          </a:p>
          <a:p>
            <a:pPr marL="342900" indent="-342900" algn="l">
              <a:buFont typeface="Arial" panose="020B0604020202020204" pitchFamily="34" charset="0"/>
              <a:buChar char="•"/>
            </a:pPr>
            <a:r>
              <a:rPr lang="en-US" sz="3000" b="1" dirty="0">
                <a:solidFill>
                  <a:schemeClr val="tx1"/>
                </a:solidFill>
              </a:rPr>
              <a:t>Photographs</a:t>
            </a:r>
            <a:r>
              <a:rPr lang="en-US" sz="3000" dirty="0">
                <a:solidFill>
                  <a:schemeClr val="tx1"/>
                </a:solidFill>
              </a:rPr>
              <a:t> – to document injuries</a:t>
            </a:r>
          </a:p>
          <a:p>
            <a:pPr algn="l"/>
            <a:endParaRPr lang="en-US" sz="2800" dirty="0">
              <a:solidFill>
                <a:schemeClr val="tx1"/>
              </a:solidFill>
            </a:endParaRPr>
          </a:p>
          <a:p>
            <a:pPr marL="342900" indent="-342900" algn="l">
              <a:buFont typeface="Arial" panose="020B0604020202020204" pitchFamily="34" charset="0"/>
              <a:buChar char="•"/>
            </a:pPr>
            <a:endParaRPr lang="en-GB" sz="3000" dirty="0">
              <a:solidFill>
                <a:schemeClr val="tx1"/>
              </a:solidFill>
            </a:endParaRPr>
          </a:p>
          <a:p>
            <a:pPr marL="800100" lvl="1" indent="-342900" algn="l">
              <a:buFont typeface="Arial" panose="020B0604020202020204" pitchFamily="34" charset="0"/>
              <a:buChar char="•"/>
            </a:pPr>
            <a:endParaRPr lang="en-GB" sz="2000" dirty="0">
              <a:solidFill>
                <a:schemeClr val="tx1"/>
              </a:solidFill>
            </a:endParaRPr>
          </a:p>
        </p:txBody>
      </p:sp>
      <p:sp>
        <p:nvSpPr>
          <p:cNvPr id="4" name="Slide Number Placeholder 3">
            <a:extLst>
              <a:ext uri="{FF2B5EF4-FFF2-40B4-BE49-F238E27FC236}">
                <a16:creationId xmlns:a16="http://schemas.microsoft.com/office/drawing/2014/main" id="{21D4FB38-A5E6-4AFD-B064-C5CAA8F36ED4}"/>
              </a:ext>
            </a:extLst>
          </p:cNvPr>
          <p:cNvSpPr>
            <a:spLocks noGrp="1"/>
          </p:cNvSpPr>
          <p:nvPr>
            <p:ph type="sldNum" sz="quarter" idx="12"/>
          </p:nvPr>
        </p:nvSpPr>
        <p:spPr/>
        <p:txBody>
          <a:bodyPr/>
          <a:lstStyle/>
          <a:p>
            <a:fld id="{FA49274C-F624-4622-A71F-92AA30B6C6C1}" type="slidenum">
              <a:rPr lang="en-GB" smtClean="0"/>
              <a:pPr/>
              <a:t>15</a:t>
            </a:fld>
            <a:endParaRPr lang="en-GB" dirty="0"/>
          </a:p>
        </p:txBody>
      </p:sp>
      <p:sp>
        <p:nvSpPr>
          <p:cNvPr id="7" name="Footer Placeholder 3">
            <a:extLst>
              <a:ext uri="{FF2B5EF4-FFF2-40B4-BE49-F238E27FC236}">
                <a16:creationId xmlns:a16="http://schemas.microsoft.com/office/drawing/2014/main" id="{645053A9-34E0-E944-BD82-51504B5C15AF}"/>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48603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DAAE26-FA9B-924B-91FF-B74041593DFF}"/>
              </a:ext>
            </a:extLst>
          </p:cNvPr>
          <p:cNvSpPr>
            <a:spLocks noGrp="1"/>
          </p:cNvSpPr>
          <p:nvPr>
            <p:ph type="title"/>
          </p:nvPr>
        </p:nvSpPr>
        <p:spPr>
          <a:xfrm>
            <a:off x="314324" y="101665"/>
            <a:ext cx="8515350" cy="1325563"/>
          </a:xfrm>
        </p:spPr>
        <p:txBody>
          <a:bodyPr/>
          <a:lstStyle/>
          <a:p>
            <a:r>
              <a:rPr lang="en-US" dirty="0"/>
              <a:t>Time frame for specimen collection</a:t>
            </a:r>
          </a:p>
        </p:txBody>
      </p:sp>
      <p:sp>
        <p:nvSpPr>
          <p:cNvPr id="3" name="Subtitle 2"/>
          <p:cNvSpPr>
            <a:spLocks noGrp="1"/>
          </p:cNvSpPr>
          <p:nvPr>
            <p:ph idx="1"/>
          </p:nvPr>
        </p:nvSpPr>
        <p:spPr>
          <a:xfrm>
            <a:off x="628649" y="1115268"/>
            <a:ext cx="7886700" cy="4351338"/>
          </a:xfrm>
        </p:spPr>
        <p:txBody>
          <a:bodyPr lIns="90000">
            <a:noAutofit/>
          </a:bodyPr>
          <a:lstStyle/>
          <a:p>
            <a:pPr algn="l"/>
            <a:r>
              <a:rPr lang="en-US" sz="2800" dirty="0">
                <a:solidFill>
                  <a:schemeClr val="tx1"/>
                </a:solidFill>
              </a:rPr>
              <a:t>After a certain time or activity following the rape, not all evidence can be collected</a:t>
            </a:r>
          </a:p>
          <a:p>
            <a:pPr algn="l"/>
            <a:r>
              <a:rPr lang="en-US" sz="2600" b="1" dirty="0">
                <a:solidFill>
                  <a:schemeClr val="tx1"/>
                </a:solidFill>
              </a:rPr>
              <a:t>Maximum agreed times </a:t>
            </a:r>
            <a:r>
              <a:rPr lang="en-US" sz="2600" dirty="0">
                <a:solidFill>
                  <a:schemeClr val="tx1"/>
                </a:solidFill>
              </a:rPr>
              <a:t>for collecting evidence after assault</a:t>
            </a:r>
            <a:r>
              <a:rPr lang="en-GB" sz="2600" dirty="0">
                <a:solidFill>
                  <a:schemeClr val="tx1"/>
                </a:solidFill>
              </a:rPr>
              <a:t>:</a:t>
            </a:r>
          </a:p>
          <a:p>
            <a:pPr lvl="1" indent="-342900" algn="l">
              <a:buFont typeface="Arial" panose="020B0604020202020204" pitchFamily="34" charset="0"/>
              <a:buChar char="•"/>
            </a:pPr>
            <a:r>
              <a:rPr lang="en-US" sz="2400" dirty="0">
                <a:solidFill>
                  <a:schemeClr val="tx1"/>
                </a:solidFill>
              </a:rPr>
              <a:t>skin, including bite marks – 72 hours</a:t>
            </a:r>
          </a:p>
          <a:p>
            <a:pPr lvl="1" indent="-342900" algn="l">
              <a:buFont typeface="Arial" panose="020B0604020202020204" pitchFamily="34" charset="0"/>
              <a:buChar char="•"/>
            </a:pPr>
            <a:r>
              <a:rPr lang="en-GB" sz="2400" dirty="0">
                <a:solidFill>
                  <a:schemeClr val="tx1"/>
                </a:solidFill>
              </a:rPr>
              <a:t>mouth – 12 hours</a:t>
            </a:r>
          </a:p>
          <a:p>
            <a:pPr lvl="1" indent="-342900" algn="l">
              <a:buFont typeface="Arial" panose="020B0604020202020204" pitchFamily="34" charset="0"/>
              <a:buChar char="•"/>
            </a:pPr>
            <a:r>
              <a:rPr lang="en-US" sz="2400" dirty="0">
                <a:solidFill>
                  <a:schemeClr val="tx1"/>
                </a:solidFill>
              </a:rPr>
              <a:t>vagina – up to 5 days</a:t>
            </a:r>
          </a:p>
          <a:p>
            <a:pPr lvl="1" indent="-342900" algn="l">
              <a:buFont typeface="Arial" panose="020B0604020202020204" pitchFamily="34" charset="0"/>
              <a:buChar char="•"/>
            </a:pPr>
            <a:r>
              <a:rPr lang="en-GB" sz="2400" dirty="0">
                <a:solidFill>
                  <a:schemeClr val="tx1"/>
                </a:solidFill>
              </a:rPr>
              <a:t>anus – 48 hours</a:t>
            </a:r>
          </a:p>
          <a:p>
            <a:pPr lvl="1" indent="-342900" algn="l">
              <a:buFont typeface="Arial" panose="020B0604020202020204" pitchFamily="34" charset="0"/>
              <a:buChar char="•"/>
            </a:pPr>
            <a:r>
              <a:rPr lang="en-US" sz="2400" dirty="0">
                <a:solidFill>
                  <a:schemeClr val="tx1"/>
                </a:solidFill>
              </a:rPr>
              <a:t>foreign material on objects (condom/clothing) – no time limit</a:t>
            </a:r>
          </a:p>
          <a:p>
            <a:pPr lvl="1" indent="-342900" algn="l">
              <a:buFont typeface="Arial" panose="020B0604020202020204" pitchFamily="34" charset="0"/>
              <a:buChar char="•"/>
            </a:pPr>
            <a:r>
              <a:rPr lang="en-US" sz="2400" dirty="0">
                <a:solidFill>
                  <a:schemeClr val="tx1"/>
                </a:solidFill>
              </a:rPr>
              <a:t>urine (toxicology) 50 mL – up to 5 days</a:t>
            </a:r>
          </a:p>
          <a:p>
            <a:pPr lvl="1" indent="-342900" algn="l">
              <a:buFont typeface="Arial" panose="020B0604020202020204" pitchFamily="34" charset="0"/>
              <a:buChar char="•"/>
            </a:pPr>
            <a:r>
              <a:rPr lang="en-US" sz="2400" dirty="0">
                <a:solidFill>
                  <a:schemeClr val="tx1"/>
                </a:solidFill>
              </a:rPr>
              <a:t>blood (toxicology) 2 × 5 mL samples – up to 48 hours in tubes containing </a:t>
            </a:r>
            <a:r>
              <a:rPr lang="en-GB" sz="2400" dirty="0">
                <a:solidFill>
                  <a:schemeClr val="tx1"/>
                </a:solidFill>
              </a:rPr>
              <a:t>sodium fluoride and potassium oxalate</a:t>
            </a:r>
          </a:p>
        </p:txBody>
      </p:sp>
      <p:sp>
        <p:nvSpPr>
          <p:cNvPr id="2" name="Slide Number Placeholder 1">
            <a:extLst>
              <a:ext uri="{FF2B5EF4-FFF2-40B4-BE49-F238E27FC236}">
                <a16:creationId xmlns:a16="http://schemas.microsoft.com/office/drawing/2014/main" id="{F84E6F42-2B8F-41C5-BA88-A25A464286C1}"/>
              </a:ext>
            </a:extLst>
          </p:cNvPr>
          <p:cNvSpPr>
            <a:spLocks noGrp="1"/>
          </p:cNvSpPr>
          <p:nvPr>
            <p:ph type="sldNum" sz="quarter" idx="12"/>
          </p:nvPr>
        </p:nvSpPr>
        <p:spPr/>
        <p:txBody>
          <a:bodyPr/>
          <a:lstStyle/>
          <a:p>
            <a:fld id="{FA49274C-F624-4622-A71F-92AA30B6C6C1}" type="slidenum">
              <a:rPr lang="en-GB" smtClean="0"/>
              <a:pPr/>
              <a:t>16</a:t>
            </a:fld>
            <a:endParaRPr lang="en-GB" dirty="0"/>
          </a:p>
        </p:txBody>
      </p:sp>
      <p:pic>
        <p:nvPicPr>
          <p:cNvPr id="8" name="Graphic 7" descr="Stopwatch">
            <a:extLst>
              <a:ext uri="{FF2B5EF4-FFF2-40B4-BE49-F238E27FC236}">
                <a16:creationId xmlns:a16="http://schemas.microsoft.com/office/drawing/2014/main" id="{1CD99D65-A589-E243-9F53-1C0A9F295A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52290">
            <a:off x="6123219" y="2319764"/>
            <a:ext cx="2156480" cy="2156480"/>
          </a:xfrm>
          <a:prstGeom prst="rect">
            <a:avLst/>
          </a:prstGeom>
        </p:spPr>
      </p:pic>
      <p:sp>
        <p:nvSpPr>
          <p:cNvPr id="7" name="Footer Placeholder 3">
            <a:extLst>
              <a:ext uri="{FF2B5EF4-FFF2-40B4-BE49-F238E27FC236}">
                <a16:creationId xmlns:a16="http://schemas.microsoft.com/office/drawing/2014/main" id="{23B9913D-E25D-2046-A819-06C5DCD735FA}"/>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257260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Storage</a:t>
            </a:r>
            <a:endParaRPr lang="en-GB" b="1" dirty="0">
              <a:solidFill>
                <a:schemeClr val="accent2"/>
              </a:solidFill>
            </a:endParaRPr>
          </a:p>
        </p:txBody>
      </p:sp>
      <p:sp>
        <p:nvSpPr>
          <p:cNvPr id="3" name="Subtitle 2"/>
          <p:cNvSpPr>
            <a:spLocks noGrp="1"/>
          </p:cNvSpPr>
          <p:nvPr>
            <p:ph idx="1"/>
          </p:nvPr>
        </p:nvSpPr>
        <p:spPr/>
        <p:txBody>
          <a:bodyPr lIns="90000">
            <a:noAutofit/>
          </a:bodyPr>
          <a:lstStyle/>
          <a:p>
            <a:pPr marL="342900" indent="-342900" algn="l">
              <a:buFont typeface="Arial" panose="020B0604020202020204" pitchFamily="34" charset="0"/>
              <a:buChar char="•"/>
            </a:pPr>
            <a:r>
              <a:rPr lang="en-US" sz="3200" dirty="0">
                <a:solidFill>
                  <a:schemeClr val="tx1"/>
                </a:solidFill>
              </a:rPr>
              <a:t>Carefully </a:t>
            </a:r>
            <a:r>
              <a:rPr lang="en-US" sz="3200" b="1" dirty="0">
                <a:solidFill>
                  <a:schemeClr val="tx1"/>
                </a:solidFill>
              </a:rPr>
              <a:t>label, store and record </a:t>
            </a:r>
            <a:r>
              <a:rPr lang="en-US" sz="3200" dirty="0">
                <a:solidFill>
                  <a:schemeClr val="tx1"/>
                </a:solidFill>
              </a:rPr>
              <a:t>chain-of-custody</a:t>
            </a:r>
          </a:p>
          <a:p>
            <a:pPr marL="342900" indent="-342900" algn="l">
              <a:buFont typeface="Arial" panose="020B0604020202020204" pitchFamily="34" charset="0"/>
              <a:buChar char="•"/>
            </a:pPr>
            <a:r>
              <a:rPr lang="en-US" sz="3200" b="1" dirty="0">
                <a:solidFill>
                  <a:schemeClr val="tx1"/>
                </a:solidFill>
              </a:rPr>
              <a:t>Document</a:t>
            </a:r>
            <a:r>
              <a:rPr lang="en-US" sz="3200" dirty="0">
                <a:solidFill>
                  <a:schemeClr val="tx1"/>
                </a:solidFill>
              </a:rPr>
              <a:t> information about specimen – time, date, patient name/ID number, nature and site of collection</a:t>
            </a:r>
          </a:p>
          <a:p>
            <a:pPr marL="342900" indent="-342900" algn="l">
              <a:buFont typeface="Arial" panose="020B0604020202020204" pitchFamily="34" charset="0"/>
              <a:buChar char="•"/>
            </a:pPr>
            <a:r>
              <a:rPr lang="en-US" sz="3200" b="1" dirty="0">
                <a:solidFill>
                  <a:schemeClr val="tx1"/>
                </a:solidFill>
              </a:rPr>
              <a:t>Dry and package </a:t>
            </a:r>
            <a:r>
              <a:rPr lang="en-US" sz="3200" dirty="0">
                <a:solidFill>
                  <a:schemeClr val="tx1"/>
                </a:solidFill>
              </a:rPr>
              <a:t>samples</a:t>
            </a:r>
            <a:endParaRPr lang="en-GB" sz="3200" dirty="0">
              <a:solidFill>
                <a:schemeClr val="tx1"/>
              </a:solidFill>
            </a:endParaRPr>
          </a:p>
          <a:p>
            <a:pPr algn="l"/>
            <a:endParaRPr lang="en-US" sz="3200" dirty="0">
              <a:solidFill>
                <a:schemeClr val="tx1"/>
              </a:solidFill>
            </a:endParaRPr>
          </a:p>
          <a:p>
            <a:pPr marL="800100" lvl="1" indent="-342900" algn="l">
              <a:buFont typeface="Arial" panose="020B0604020202020204" pitchFamily="34" charset="0"/>
              <a:buChar char="•"/>
            </a:pPr>
            <a:endParaRPr lang="en-GB" sz="2800" dirty="0">
              <a:solidFill>
                <a:schemeClr val="tx1"/>
              </a:solidFill>
            </a:endParaRPr>
          </a:p>
          <a:p>
            <a:pPr marL="800100" lvl="1" indent="-342900" algn="l">
              <a:buFont typeface="Arial" panose="020B0604020202020204" pitchFamily="34" charset="0"/>
              <a:buChar char="•"/>
            </a:pPr>
            <a:endParaRPr lang="en-GB" sz="2800" dirty="0">
              <a:solidFill>
                <a:schemeClr val="tx1"/>
              </a:solidFill>
            </a:endParaRPr>
          </a:p>
          <a:p>
            <a:pPr marL="800100" lvl="1" indent="-342900" algn="l">
              <a:buFont typeface="Arial" panose="020B0604020202020204" pitchFamily="34" charset="0"/>
              <a:buChar char="•"/>
            </a:pPr>
            <a:endParaRPr lang="en-GB" sz="2800" dirty="0">
              <a:solidFill>
                <a:schemeClr val="tx1"/>
              </a:solidFill>
            </a:endParaRPr>
          </a:p>
        </p:txBody>
      </p:sp>
      <p:sp>
        <p:nvSpPr>
          <p:cNvPr id="5" name="Slide Number Placeholder 4">
            <a:extLst>
              <a:ext uri="{FF2B5EF4-FFF2-40B4-BE49-F238E27FC236}">
                <a16:creationId xmlns:a16="http://schemas.microsoft.com/office/drawing/2014/main" id="{796E55AD-C5B2-4ED0-9BF2-D56F2C1A92FE}"/>
              </a:ext>
            </a:extLst>
          </p:cNvPr>
          <p:cNvSpPr>
            <a:spLocks noGrp="1"/>
          </p:cNvSpPr>
          <p:nvPr>
            <p:ph type="sldNum" sz="quarter" idx="12"/>
          </p:nvPr>
        </p:nvSpPr>
        <p:spPr/>
        <p:txBody>
          <a:bodyPr/>
          <a:lstStyle/>
          <a:p>
            <a:fld id="{FA49274C-F624-4622-A71F-92AA30B6C6C1}" type="slidenum">
              <a:rPr lang="en-GB" smtClean="0"/>
              <a:pPr/>
              <a:t>17</a:t>
            </a:fld>
            <a:endParaRPr lang="en-GB" dirty="0"/>
          </a:p>
        </p:txBody>
      </p:sp>
      <p:sp>
        <p:nvSpPr>
          <p:cNvPr id="7" name="Footer Placeholder 3">
            <a:extLst>
              <a:ext uri="{FF2B5EF4-FFF2-40B4-BE49-F238E27FC236}">
                <a16:creationId xmlns:a16="http://schemas.microsoft.com/office/drawing/2014/main" id="{44E827B4-440C-684A-8273-B6BBD5F58BC8}"/>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191705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025379"/>
          </a:xfrm>
        </p:spPr>
        <p:txBody>
          <a:bodyPr>
            <a:normAutofit/>
          </a:bodyPr>
          <a:lstStyle/>
          <a:p>
            <a:r>
              <a:rPr lang="en-US" b="1" dirty="0">
                <a:solidFill>
                  <a:schemeClr val="accent2"/>
                </a:solidFill>
              </a:rPr>
              <a:t>Documentation</a:t>
            </a:r>
            <a:endParaRPr lang="en-GB" b="1" dirty="0">
              <a:solidFill>
                <a:schemeClr val="accent2"/>
              </a:solidFill>
            </a:endParaRPr>
          </a:p>
        </p:txBody>
      </p:sp>
      <p:sp>
        <p:nvSpPr>
          <p:cNvPr id="3" name="Subtitle 2"/>
          <p:cNvSpPr>
            <a:spLocks noGrp="1"/>
          </p:cNvSpPr>
          <p:nvPr>
            <p:ph idx="1"/>
          </p:nvPr>
        </p:nvSpPr>
        <p:spPr>
          <a:xfrm>
            <a:off x="628650" y="1161903"/>
            <a:ext cx="7886700" cy="4351338"/>
          </a:xfrm>
        </p:spPr>
        <p:txBody>
          <a:bodyPr lIns="90000">
            <a:noAutofit/>
          </a:bodyPr>
          <a:lstStyle/>
          <a:p>
            <a:pPr marL="342900" indent="-342900" algn="l">
              <a:spcBef>
                <a:spcPts val="0"/>
              </a:spcBef>
              <a:spcAft>
                <a:spcPts val="600"/>
              </a:spcAft>
              <a:buFont typeface="Arial" panose="020B0604020202020204" pitchFamily="34" charset="0"/>
              <a:buChar char="•"/>
            </a:pPr>
            <a:r>
              <a:rPr lang="en-US" sz="2600" dirty="0">
                <a:solidFill>
                  <a:schemeClr val="tx1"/>
                </a:solidFill>
              </a:rPr>
              <a:t>Note </a:t>
            </a:r>
            <a:r>
              <a:rPr lang="en-US" sz="2600" b="1" dirty="0">
                <a:solidFill>
                  <a:schemeClr val="tx1"/>
                </a:solidFill>
              </a:rPr>
              <a:t>general appearance </a:t>
            </a:r>
            <a:r>
              <a:rPr lang="en-US" sz="2600" dirty="0">
                <a:solidFill>
                  <a:schemeClr val="tx1"/>
                </a:solidFill>
              </a:rPr>
              <a:t>and functioning of the patient</a:t>
            </a:r>
          </a:p>
          <a:p>
            <a:pPr marL="342900" indent="-342900" algn="l">
              <a:spcBef>
                <a:spcPts val="0"/>
              </a:spcBef>
              <a:spcAft>
                <a:spcPts val="600"/>
              </a:spcAft>
              <a:buFont typeface="Arial" panose="020B0604020202020204" pitchFamily="34" charset="0"/>
              <a:buChar char="•"/>
            </a:pPr>
            <a:r>
              <a:rPr lang="en-US" sz="2600" dirty="0">
                <a:solidFill>
                  <a:schemeClr val="tx1"/>
                </a:solidFill>
              </a:rPr>
              <a:t>Note </a:t>
            </a:r>
            <a:r>
              <a:rPr lang="en-US" sz="2600" b="1" dirty="0">
                <a:solidFill>
                  <a:schemeClr val="tx1"/>
                </a:solidFill>
              </a:rPr>
              <a:t>limitations</a:t>
            </a:r>
            <a:r>
              <a:rPr lang="en-US" sz="2600" dirty="0">
                <a:solidFill>
                  <a:schemeClr val="tx1"/>
                </a:solidFill>
              </a:rPr>
              <a:t> to the examination (e.g., poor lighting)</a:t>
            </a:r>
          </a:p>
          <a:p>
            <a:pPr marL="342900" indent="-342900" algn="l">
              <a:spcBef>
                <a:spcPts val="0"/>
              </a:spcBef>
              <a:spcAft>
                <a:spcPts val="600"/>
              </a:spcAft>
              <a:buFont typeface="Arial" panose="020B0604020202020204" pitchFamily="34" charset="0"/>
              <a:buChar char="•"/>
            </a:pPr>
            <a:r>
              <a:rPr lang="en-US" sz="2600" dirty="0">
                <a:solidFill>
                  <a:schemeClr val="tx1"/>
                </a:solidFill>
              </a:rPr>
              <a:t>Describe in detail all recent and old </a:t>
            </a:r>
            <a:r>
              <a:rPr lang="en-US" sz="2600" b="1" dirty="0">
                <a:solidFill>
                  <a:schemeClr val="tx1"/>
                </a:solidFill>
              </a:rPr>
              <a:t>injuries</a:t>
            </a:r>
            <a:r>
              <a:rPr lang="en-US" sz="2600" dirty="0">
                <a:solidFill>
                  <a:schemeClr val="tx1"/>
                </a:solidFill>
              </a:rPr>
              <a:t>, recording any negative findings</a:t>
            </a:r>
          </a:p>
          <a:p>
            <a:pPr marL="342900" indent="-342900" algn="l">
              <a:spcBef>
                <a:spcPts val="0"/>
              </a:spcBef>
              <a:spcAft>
                <a:spcPts val="600"/>
              </a:spcAft>
              <a:buFont typeface="Arial" panose="020B0604020202020204" pitchFamily="34" charset="0"/>
              <a:buChar char="•"/>
            </a:pPr>
            <a:r>
              <a:rPr lang="en-US" sz="2600" dirty="0">
                <a:solidFill>
                  <a:schemeClr val="tx1"/>
                </a:solidFill>
              </a:rPr>
              <a:t>Survivor should be informed that some injuries may become evident only </a:t>
            </a:r>
            <a:r>
              <a:rPr lang="en-US" sz="2600" b="1" dirty="0">
                <a:solidFill>
                  <a:schemeClr val="tx1"/>
                </a:solidFill>
              </a:rPr>
              <a:t>after a few days</a:t>
            </a:r>
            <a:r>
              <a:rPr lang="en-US" sz="2600" dirty="0">
                <a:solidFill>
                  <a:schemeClr val="tx1"/>
                </a:solidFill>
              </a:rPr>
              <a:t>. In that case she should return for examination and documentation.</a:t>
            </a:r>
          </a:p>
          <a:p>
            <a:pPr marL="342900" indent="-342900" algn="l">
              <a:spcBef>
                <a:spcPts val="0"/>
              </a:spcBef>
              <a:spcAft>
                <a:spcPts val="600"/>
              </a:spcAft>
              <a:buFont typeface="Arial" panose="020B0604020202020204" pitchFamily="34" charset="0"/>
              <a:buChar char="•"/>
            </a:pPr>
            <a:r>
              <a:rPr lang="en-US" sz="2600" b="1" dirty="0">
                <a:solidFill>
                  <a:schemeClr val="tx1"/>
                </a:solidFill>
              </a:rPr>
              <a:t>Note</a:t>
            </a:r>
            <a:r>
              <a:rPr lang="en-US" sz="2600" dirty="0">
                <a:solidFill>
                  <a:schemeClr val="tx1"/>
                </a:solidFill>
              </a:rPr>
              <a:t> the specimens collected, photographs taken, tests ordered and treatments given</a:t>
            </a:r>
          </a:p>
          <a:p>
            <a:pPr marL="342900" indent="-342900" algn="l">
              <a:spcBef>
                <a:spcPts val="0"/>
              </a:spcBef>
              <a:spcAft>
                <a:spcPts val="600"/>
              </a:spcAft>
              <a:buFont typeface="Arial" panose="020B0604020202020204" pitchFamily="34" charset="0"/>
              <a:buChar char="•"/>
            </a:pPr>
            <a:r>
              <a:rPr lang="en-US" sz="2600" dirty="0">
                <a:solidFill>
                  <a:schemeClr val="tx1"/>
                </a:solidFill>
              </a:rPr>
              <a:t>Give detailed </a:t>
            </a:r>
            <a:r>
              <a:rPr lang="en-US" sz="2600" b="1" dirty="0">
                <a:solidFill>
                  <a:schemeClr val="tx1"/>
                </a:solidFill>
              </a:rPr>
              <a:t>explanation</a:t>
            </a:r>
            <a:r>
              <a:rPr lang="en-US" sz="2600" dirty="0">
                <a:solidFill>
                  <a:schemeClr val="tx1"/>
                </a:solidFill>
              </a:rPr>
              <a:t> of findings and treatment</a:t>
            </a:r>
          </a:p>
        </p:txBody>
      </p:sp>
      <p:sp>
        <p:nvSpPr>
          <p:cNvPr id="5" name="Slide Number Placeholder 4">
            <a:extLst>
              <a:ext uri="{FF2B5EF4-FFF2-40B4-BE49-F238E27FC236}">
                <a16:creationId xmlns:a16="http://schemas.microsoft.com/office/drawing/2014/main" id="{882A00FD-9BFD-4332-A159-F3F7AD3DF9E3}"/>
              </a:ext>
            </a:extLst>
          </p:cNvPr>
          <p:cNvSpPr>
            <a:spLocks noGrp="1"/>
          </p:cNvSpPr>
          <p:nvPr>
            <p:ph type="sldNum" sz="quarter" idx="12"/>
          </p:nvPr>
        </p:nvSpPr>
        <p:spPr/>
        <p:txBody>
          <a:bodyPr/>
          <a:lstStyle/>
          <a:p>
            <a:fld id="{FA49274C-F624-4622-A71F-92AA30B6C6C1}" type="slidenum">
              <a:rPr lang="en-GB" smtClean="0"/>
              <a:pPr/>
              <a:t>18</a:t>
            </a:fld>
            <a:endParaRPr lang="en-GB" dirty="0"/>
          </a:p>
        </p:txBody>
      </p:sp>
      <p:sp>
        <p:nvSpPr>
          <p:cNvPr id="6" name="Footer Placeholder 3">
            <a:extLst>
              <a:ext uri="{FF2B5EF4-FFF2-40B4-BE49-F238E27FC236}">
                <a16:creationId xmlns:a16="http://schemas.microsoft.com/office/drawing/2014/main" id="{F6BBD17C-F5EF-B64A-97A7-04FDE2C30AD9}"/>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4314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2400"/>
              </a:spcBef>
            </a:pPr>
            <a:r>
              <a:rPr lang="en-GB" sz="4000" b="1" dirty="0">
                <a:solidFill>
                  <a:schemeClr val="accent2"/>
                </a:solidFill>
              </a:rPr>
              <a:t>Understanding forensic evidence </a:t>
            </a:r>
          </a:p>
        </p:txBody>
      </p:sp>
      <p:sp>
        <p:nvSpPr>
          <p:cNvPr id="3" name="Subtitle 2"/>
          <p:cNvSpPr>
            <a:spLocks noGrp="1"/>
          </p:cNvSpPr>
          <p:nvPr>
            <p:ph idx="1"/>
          </p:nvPr>
        </p:nvSpPr>
        <p:spPr/>
        <p:txBody>
          <a:bodyPr lIns="90000">
            <a:noAutofit/>
          </a:bodyPr>
          <a:lstStyle/>
          <a:p>
            <a:pPr marL="342900" indent="-342900" algn="l">
              <a:buFont typeface="Arial" panose="020B0604020202020204" pitchFamily="34" charset="0"/>
              <a:buChar char="•"/>
            </a:pPr>
            <a:r>
              <a:rPr lang="en-US" sz="2800" b="1" dirty="0">
                <a:solidFill>
                  <a:schemeClr val="tx1"/>
                </a:solidFill>
              </a:rPr>
              <a:t>Signs of injury </a:t>
            </a:r>
            <a:r>
              <a:rPr lang="en-US" sz="2800" dirty="0">
                <a:solidFill>
                  <a:schemeClr val="tx1"/>
                </a:solidFill>
              </a:rPr>
              <a:t>in penetrative sexual activity are rare</a:t>
            </a:r>
          </a:p>
          <a:p>
            <a:pPr marL="800100" lvl="1" indent="-342900" algn="l">
              <a:buFont typeface="Arial" panose="020B0604020202020204" pitchFamily="34" charset="0"/>
              <a:buChar char="•"/>
            </a:pPr>
            <a:r>
              <a:rPr lang="en-US" sz="2600" dirty="0">
                <a:solidFill>
                  <a:schemeClr val="tx1"/>
                </a:solidFill>
              </a:rPr>
              <a:t>Absence of injury to hymen does not rule out penetration</a:t>
            </a:r>
          </a:p>
          <a:p>
            <a:pPr marL="800100" lvl="1" indent="-342900" algn="l">
              <a:buFont typeface="Arial" panose="020B0604020202020204" pitchFamily="34" charset="0"/>
              <a:buChar char="•"/>
            </a:pPr>
            <a:r>
              <a:rPr lang="en-US" sz="2600" dirty="0">
                <a:solidFill>
                  <a:schemeClr val="tx1"/>
                </a:solidFill>
              </a:rPr>
              <a:t>Penetration of pre-pubertal genitalia does not necessarily result in physical injury</a:t>
            </a:r>
          </a:p>
          <a:p>
            <a:pPr marL="342900" indent="-342900" algn="l">
              <a:buFont typeface="Arial" panose="020B0604020202020204" pitchFamily="34" charset="0"/>
              <a:buChar char="•"/>
            </a:pPr>
            <a:r>
              <a:rPr lang="en-US" sz="2800" dirty="0">
                <a:solidFill>
                  <a:schemeClr val="tx1"/>
                </a:solidFill>
              </a:rPr>
              <a:t>The health-care practitioner </a:t>
            </a:r>
            <a:r>
              <a:rPr lang="en-US" sz="2800" b="1" dirty="0">
                <a:solidFill>
                  <a:schemeClr val="tx1"/>
                </a:solidFill>
              </a:rPr>
              <a:t>cannot make any comment </a:t>
            </a:r>
            <a:r>
              <a:rPr lang="en-US" sz="2800" dirty="0">
                <a:solidFill>
                  <a:schemeClr val="tx1"/>
                </a:solidFill>
              </a:rPr>
              <a:t>on whether the activity was consensual or not</a:t>
            </a:r>
          </a:p>
          <a:p>
            <a:pPr marL="342900" indent="-342900" algn="l">
              <a:buFont typeface="Arial" panose="020B0604020202020204" pitchFamily="34" charset="0"/>
              <a:buChar char="•"/>
            </a:pPr>
            <a:endParaRPr lang="en-US" sz="2400" dirty="0">
              <a:solidFill>
                <a:schemeClr val="tx1"/>
              </a:solidFill>
            </a:endParaRPr>
          </a:p>
        </p:txBody>
      </p:sp>
      <p:sp>
        <p:nvSpPr>
          <p:cNvPr id="5" name="Slide Number Placeholder 4">
            <a:extLst>
              <a:ext uri="{FF2B5EF4-FFF2-40B4-BE49-F238E27FC236}">
                <a16:creationId xmlns:a16="http://schemas.microsoft.com/office/drawing/2014/main" id="{DC960486-D61A-4C88-AA79-12EF821EEC7D}"/>
              </a:ext>
            </a:extLst>
          </p:cNvPr>
          <p:cNvSpPr>
            <a:spLocks noGrp="1"/>
          </p:cNvSpPr>
          <p:nvPr>
            <p:ph type="sldNum" sz="quarter" idx="12"/>
          </p:nvPr>
        </p:nvSpPr>
        <p:spPr/>
        <p:txBody>
          <a:bodyPr/>
          <a:lstStyle/>
          <a:p>
            <a:fld id="{FA49274C-F624-4622-A71F-92AA30B6C6C1}" type="slidenum">
              <a:rPr lang="en-GB" smtClean="0"/>
              <a:pPr/>
              <a:t>19</a:t>
            </a:fld>
            <a:endParaRPr lang="en-GB" dirty="0"/>
          </a:p>
        </p:txBody>
      </p:sp>
      <p:sp>
        <p:nvSpPr>
          <p:cNvPr id="6" name="Footer Placeholder 3">
            <a:extLst>
              <a:ext uri="{FF2B5EF4-FFF2-40B4-BE49-F238E27FC236}">
                <a16:creationId xmlns:a16="http://schemas.microsoft.com/office/drawing/2014/main" id="{281BB40F-0F8E-C843-A4A8-6394BC726569}"/>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300234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Learning objective</a:t>
            </a:r>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n-GB" sz="3200" dirty="0"/>
              <a:t>Demonstrate clinical skills appropriate to one’s profession and specialty to respond to VAW</a:t>
            </a:r>
          </a:p>
          <a:p>
            <a:pPr marL="0" indent="0">
              <a:spcBef>
                <a:spcPts val="600"/>
              </a:spcBef>
              <a:spcAft>
                <a:spcPts val="600"/>
              </a:spcAft>
              <a:buNone/>
            </a:pPr>
            <a:r>
              <a:rPr lang="en-GB" sz="3200" b="1" dirty="0"/>
              <a:t>Competencies</a:t>
            </a:r>
            <a:r>
              <a:rPr lang="en-US" sz="3200" b="1" dirty="0"/>
              <a:t> </a:t>
            </a:r>
          </a:p>
          <a:p>
            <a:pPr>
              <a:spcBef>
                <a:spcPts val="600"/>
              </a:spcBef>
              <a:spcAft>
                <a:spcPts val="600"/>
              </a:spcAft>
            </a:pPr>
            <a:r>
              <a:rPr lang="en-US" sz="3200" dirty="0"/>
              <a:t>Know how to conduct a medico-legal (forensic) examination</a:t>
            </a:r>
          </a:p>
          <a:p>
            <a:pPr>
              <a:spcBef>
                <a:spcPts val="600"/>
              </a:spcBef>
              <a:spcAft>
                <a:spcPts val="600"/>
              </a:spcAft>
            </a:pPr>
            <a:r>
              <a:rPr lang="en-US" sz="3200" dirty="0"/>
              <a:t>Know when and how to collect forensic evidence</a:t>
            </a:r>
          </a:p>
        </p:txBody>
      </p:sp>
      <p:sp>
        <p:nvSpPr>
          <p:cNvPr id="5" name="Slide Number Placeholder 4">
            <a:extLst>
              <a:ext uri="{FF2B5EF4-FFF2-40B4-BE49-F238E27FC236}">
                <a16:creationId xmlns:a16="http://schemas.microsoft.com/office/drawing/2014/main" id="{D0EB44F0-0E87-44CF-A5E6-9B1800E2F714}"/>
              </a:ext>
            </a:extLst>
          </p:cNvPr>
          <p:cNvSpPr>
            <a:spLocks noGrp="1"/>
          </p:cNvSpPr>
          <p:nvPr>
            <p:ph type="sldNum" sz="quarter" idx="12"/>
          </p:nvPr>
        </p:nvSpPr>
        <p:spPr/>
        <p:txBody>
          <a:bodyPr/>
          <a:lstStyle/>
          <a:p>
            <a:fld id="{FA49274C-F624-4622-A71F-92AA30B6C6C1}" type="slidenum">
              <a:rPr lang="en-GB" smtClean="0"/>
              <a:pPr/>
              <a:t>2</a:t>
            </a:fld>
            <a:endParaRPr lang="en-GB" dirty="0"/>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757" y="454684"/>
            <a:ext cx="1420261" cy="1146445"/>
          </a:xfrm>
          <a:prstGeom prst="rect">
            <a:avLst/>
          </a:prstGeom>
          <a:noFill/>
          <a:ln>
            <a:noFill/>
          </a:ln>
        </p:spPr>
      </p:pic>
      <p:sp>
        <p:nvSpPr>
          <p:cNvPr id="9" name="Footer Placeholder 3">
            <a:extLst>
              <a:ext uri="{FF2B5EF4-FFF2-40B4-BE49-F238E27FC236}">
                <a16:creationId xmlns:a16="http://schemas.microsoft.com/office/drawing/2014/main" id="{228E6BC6-D021-F24D-99B3-2B55AAD632C8}"/>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387405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chemeClr val="accent2"/>
                </a:solidFill>
              </a:rPr>
              <a:t>Providing testimony</a:t>
            </a:r>
          </a:p>
        </p:txBody>
      </p:sp>
      <p:sp>
        <p:nvSpPr>
          <p:cNvPr id="4" name="Subtitle 3"/>
          <p:cNvSpPr>
            <a:spLocks noGrp="1"/>
          </p:cNvSpPr>
          <p:nvPr>
            <p:ph idx="1"/>
          </p:nvPr>
        </p:nvSpPr>
        <p:spPr>
          <a:xfrm>
            <a:off x="628650" y="1534679"/>
            <a:ext cx="7886700" cy="4351338"/>
          </a:xfrm>
        </p:spPr>
        <p:txBody>
          <a:bodyPr>
            <a:noAutofit/>
          </a:bodyPr>
          <a:lstStyle/>
          <a:p>
            <a:pPr marL="457200" indent="-457200" algn="l">
              <a:buFont typeface="Arial" panose="020B0604020202020204" pitchFamily="34" charset="0"/>
              <a:buChar char="•"/>
            </a:pPr>
            <a:r>
              <a:rPr lang="en-GB" sz="2600" dirty="0">
                <a:solidFill>
                  <a:schemeClr val="tx1"/>
                </a:solidFill>
              </a:rPr>
              <a:t>Health-care providers </a:t>
            </a:r>
            <a:r>
              <a:rPr lang="en-GB" sz="2600" b="1" dirty="0">
                <a:solidFill>
                  <a:schemeClr val="tx1"/>
                </a:solidFill>
              </a:rPr>
              <a:t>may be called </a:t>
            </a:r>
            <a:r>
              <a:rPr lang="en-GB" sz="2600" dirty="0">
                <a:solidFill>
                  <a:schemeClr val="tx1"/>
                </a:solidFill>
              </a:rPr>
              <a:t>to answer questions and provide documentation</a:t>
            </a:r>
          </a:p>
          <a:p>
            <a:pPr marL="457200" indent="-457200" algn="l">
              <a:buFont typeface="Arial" panose="020B0604020202020204" pitchFamily="34" charset="0"/>
              <a:buChar char="•"/>
            </a:pPr>
            <a:r>
              <a:rPr lang="en-GB" sz="2600" b="1" dirty="0">
                <a:solidFill>
                  <a:schemeClr val="tx1"/>
                </a:solidFill>
              </a:rPr>
              <a:t>Information</a:t>
            </a:r>
            <a:r>
              <a:rPr lang="en-GB" sz="2600" dirty="0">
                <a:solidFill>
                  <a:schemeClr val="tx1"/>
                </a:solidFill>
              </a:rPr>
              <a:t> that authorities may need:</a:t>
            </a:r>
          </a:p>
          <a:p>
            <a:pPr marL="800100" lvl="1" indent="-342900" algn="l">
              <a:buFont typeface="Arial" panose="020B0604020202020204" pitchFamily="34" charset="0"/>
              <a:buChar char="•"/>
            </a:pPr>
            <a:r>
              <a:rPr lang="en-GB" sz="2600" b="1" dirty="0">
                <a:solidFill>
                  <a:schemeClr val="tx1"/>
                </a:solidFill>
              </a:rPr>
              <a:t>Types of injury </a:t>
            </a:r>
            <a:r>
              <a:rPr lang="en-GB" sz="2600" dirty="0">
                <a:solidFill>
                  <a:schemeClr val="tx1"/>
                </a:solidFill>
              </a:rPr>
              <a:t>(cuts, bruises, abrasions, fractures)</a:t>
            </a:r>
          </a:p>
          <a:p>
            <a:pPr marL="800100" lvl="1" indent="-342900" algn="l">
              <a:buFont typeface="Arial" panose="020B0604020202020204" pitchFamily="34" charset="0"/>
              <a:buChar char="•"/>
            </a:pPr>
            <a:r>
              <a:rPr lang="en-GB" sz="2600" b="1" dirty="0">
                <a:solidFill>
                  <a:schemeClr val="tx1"/>
                </a:solidFill>
              </a:rPr>
              <a:t>Where</a:t>
            </a:r>
            <a:r>
              <a:rPr lang="en-GB" sz="2600" dirty="0">
                <a:solidFill>
                  <a:schemeClr val="tx1"/>
                </a:solidFill>
              </a:rPr>
              <a:t> injury is on body and description of injury (length, depth, other characteristics)</a:t>
            </a:r>
          </a:p>
          <a:p>
            <a:pPr marL="800100" lvl="1" indent="-342900" algn="l">
              <a:buFont typeface="Arial" panose="020B0604020202020204" pitchFamily="34" charset="0"/>
              <a:buChar char="•"/>
            </a:pPr>
            <a:r>
              <a:rPr lang="en-GB" sz="2600" dirty="0">
                <a:solidFill>
                  <a:schemeClr val="tx1"/>
                </a:solidFill>
              </a:rPr>
              <a:t>Possible </a:t>
            </a:r>
            <a:r>
              <a:rPr lang="en-GB" sz="2600" b="1" dirty="0">
                <a:solidFill>
                  <a:schemeClr val="tx1"/>
                </a:solidFill>
              </a:rPr>
              <a:t>cause</a:t>
            </a:r>
            <a:r>
              <a:rPr lang="en-GB" sz="2600" dirty="0">
                <a:solidFill>
                  <a:schemeClr val="tx1"/>
                </a:solidFill>
              </a:rPr>
              <a:t> of injury (for example, gunshot, bite, use of restraints)</a:t>
            </a:r>
          </a:p>
          <a:p>
            <a:pPr marL="800100" lvl="1" indent="-342900" algn="l">
              <a:buFont typeface="Arial" panose="020B0604020202020204" pitchFamily="34" charset="0"/>
              <a:buChar char="•"/>
            </a:pPr>
            <a:r>
              <a:rPr lang="en-GB" sz="2600" dirty="0">
                <a:solidFill>
                  <a:schemeClr val="tx1"/>
                </a:solidFill>
              </a:rPr>
              <a:t>Immediate and potential long-term </a:t>
            </a:r>
            <a:r>
              <a:rPr lang="en-GB" sz="2600" b="1" dirty="0">
                <a:solidFill>
                  <a:schemeClr val="tx1"/>
                </a:solidFill>
              </a:rPr>
              <a:t>consequences</a:t>
            </a:r>
            <a:r>
              <a:rPr lang="en-GB" sz="2600" dirty="0">
                <a:solidFill>
                  <a:schemeClr val="tx1"/>
                </a:solidFill>
              </a:rPr>
              <a:t> of injury</a:t>
            </a:r>
          </a:p>
          <a:p>
            <a:pPr marL="800100" lvl="1" indent="-342900" algn="l">
              <a:buFont typeface="Arial" panose="020B0604020202020204" pitchFamily="34" charset="0"/>
              <a:buChar char="•"/>
            </a:pPr>
            <a:r>
              <a:rPr lang="en-GB" sz="2600" b="1" dirty="0">
                <a:solidFill>
                  <a:schemeClr val="tx1"/>
                </a:solidFill>
              </a:rPr>
              <a:t>Treatment</a:t>
            </a:r>
            <a:r>
              <a:rPr lang="en-GB" sz="2600" dirty="0">
                <a:solidFill>
                  <a:schemeClr val="tx1"/>
                </a:solidFill>
              </a:rPr>
              <a:t> provided</a:t>
            </a:r>
          </a:p>
        </p:txBody>
      </p:sp>
      <p:sp>
        <p:nvSpPr>
          <p:cNvPr id="3" name="Slide Number Placeholder 2">
            <a:extLst>
              <a:ext uri="{FF2B5EF4-FFF2-40B4-BE49-F238E27FC236}">
                <a16:creationId xmlns:a16="http://schemas.microsoft.com/office/drawing/2014/main" id="{29C6C8BB-F200-4851-B7F6-CA0F21E826E8}"/>
              </a:ext>
            </a:extLst>
          </p:cNvPr>
          <p:cNvSpPr>
            <a:spLocks noGrp="1"/>
          </p:cNvSpPr>
          <p:nvPr>
            <p:ph type="sldNum" sz="quarter" idx="12"/>
          </p:nvPr>
        </p:nvSpPr>
        <p:spPr/>
        <p:txBody>
          <a:bodyPr/>
          <a:lstStyle/>
          <a:p>
            <a:fld id="{FA49274C-F624-4622-A71F-92AA30B6C6C1}" type="slidenum">
              <a:rPr lang="en-GB" smtClean="0"/>
              <a:pPr/>
              <a:t>20</a:t>
            </a:fld>
            <a:endParaRPr lang="en-GB" dirty="0"/>
          </a:p>
        </p:txBody>
      </p:sp>
      <p:sp>
        <p:nvSpPr>
          <p:cNvPr id="6" name="Footer Placeholder 3">
            <a:extLst>
              <a:ext uri="{FF2B5EF4-FFF2-40B4-BE49-F238E27FC236}">
                <a16:creationId xmlns:a16="http://schemas.microsoft.com/office/drawing/2014/main" id="{51F4142A-C8D8-C04C-BFB7-EA3035DFE4EC}"/>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2455030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C4A6-B03E-419E-8A1D-23686B939094}"/>
              </a:ext>
            </a:extLst>
          </p:cNvPr>
          <p:cNvSpPr>
            <a:spLocks noGrp="1"/>
          </p:cNvSpPr>
          <p:nvPr>
            <p:ph type="title"/>
          </p:nvPr>
        </p:nvSpPr>
        <p:spPr>
          <a:xfrm>
            <a:off x="609600" y="681038"/>
            <a:ext cx="7886700" cy="1325563"/>
          </a:xfrm>
        </p:spPr>
        <p:txBody>
          <a:bodyPr>
            <a:normAutofit/>
          </a:bodyPr>
          <a:lstStyle/>
          <a:p>
            <a:r>
              <a:rPr lang="en-GB" b="1" dirty="0">
                <a:solidFill>
                  <a:schemeClr val="accent2"/>
                </a:solidFill>
              </a:rPr>
              <a:t>Exercise 9a.1: Decision-making on forensic evidence collection </a:t>
            </a:r>
            <a:endParaRPr lang="en-US" b="1" dirty="0">
              <a:solidFill>
                <a:schemeClr val="accent2"/>
              </a:solidFill>
            </a:endParaRPr>
          </a:p>
        </p:txBody>
      </p:sp>
      <p:sp>
        <p:nvSpPr>
          <p:cNvPr id="3" name="Content Placeholder 2">
            <a:extLst>
              <a:ext uri="{FF2B5EF4-FFF2-40B4-BE49-F238E27FC236}">
                <a16:creationId xmlns:a16="http://schemas.microsoft.com/office/drawing/2014/main" id="{08EFB200-3862-41A9-917F-EFD88F64963B}"/>
              </a:ext>
            </a:extLst>
          </p:cNvPr>
          <p:cNvSpPr>
            <a:spLocks noGrp="1"/>
          </p:cNvSpPr>
          <p:nvPr>
            <p:ph idx="1"/>
          </p:nvPr>
        </p:nvSpPr>
        <p:spPr>
          <a:xfrm>
            <a:off x="628650" y="2306781"/>
            <a:ext cx="7886700" cy="3870181"/>
          </a:xfrm>
        </p:spPr>
        <p:txBody>
          <a:bodyPr>
            <a:normAutofit/>
          </a:bodyPr>
          <a:lstStyle/>
          <a:p>
            <a:pPr marL="0" indent="0">
              <a:buNone/>
            </a:pPr>
            <a:r>
              <a:rPr lang="en-GB" sz="3200" b="1" dirty="0"/>
              <a:t>Learning objective for the exercise</a:t>
            </a:r>
            <a:endParaRPr lang="en-US" sz="3200" dirty="0"/>
          </a:p>
          <a:p>
            <a:pPr lvl="0"/>
            <a:r>
              <a:rPr lang="en-US" sz="3200" dirty="0"/>
              <a:t>T</a:t>
            </a:r>
            <a:r>
              <a:rPr lang="x-none" sz="3200" dirty="0"/>
              <a:t>o </a:t>
            </a:r>
            <a:r>
              <a:rPr lang="en-US" sz="3200" dirty="0"/>
              <a:t>understand how to establish whether and when forensic evidence should be collected and what evidence should be collected</a:t>
            </a:r>
          </a:p>
        </p:txBody>
      </p:sp>
      <p:sp>
        <p:nvSpPr>
          <p:cNvPr id="4" name="Slide Number Placeholder 3">
            <a:extLst>
              <a:ext uri="{FF2B5EF4-FFF2-40B4-BE49-F238E27FC236}">
                <a16:creationId xmlns:a16="http://schemas.microsoft.com/office/drawing/2014/main" id="{6D6035E7-011C-4F2E-B985-B247F3602390}"/>
              </a:ext>
            </a:extLst>
          </p:cNvPr>
          <p:cNvSpPr>
            <a:spLocks noGrp="1"/>
          </p:cNvSpPr>
          <p:nvPr>
            <p:ph type="sldNum" sz="quarter" idx="12"/>
          </p:nvPr>
        </p:nvSpPr>
        <p:spPr/>
        <p:txBody>
          <a:bodyPr/>
          <a:lstStyle/>
          <a:p>
            <a:fld id="{FA49274C-F624-4622-A71F-92AA30B6C6C1}" type="slidenum">
              <a:rPr lang="en-GB" smtClean="0"/>
              <a:pPr/>
              <a:t>21</a:t>
            </a:fld>
            <a:endParaRPr lang="en-GB" dirty="0"/>
          </a:p>
        </p:txBody>
      </p:sp>
      <p:sp>
        <p:nvSpPr>
          <p:cNvPr id="6" name="Footer Placeholder 3">
            <a:extLst>
              <a:ext uri="{FF2B5EF4-FFF2-40B4-BE49-F238E27FC236}">
                <a16:creationId xmlns:a16="http://schemas.microsoft.com/office/drawing/2014/main" id="{EE4C5B2B-E808-A44A-8792-64CB1EE738F2}"/>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1436284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C4A6-B03E-419E-8A1D-23686B939094}"/>
              </a:ext>
            </a:extLst>
          </p:cNvPr>
          <p:cNvSpPr>
            <a:spLocks noGrp="1"/>
          </p:cNvSpPr>
          <p:nvPr>
            <p:ph type="title"/>
          </p:nvPr>
        </p:nvSpPr>
        <p:spPr>
          <a:xfrm>
            <a:off x="628650" y="501649"/>
            <a:ext cx="7886700" cy="1325563"/>
          </a:xfrm>
        </p:spPr>
        <p:txBody>
          <a:bodyPr>
            <a:normAutofit/>
          </a:bodyPr>
          <a:lstStyle/>
          <a:p>
            <a:r>
              <a:rPr lang="en-GB" b="1" dirty="0">
                <a:solidFill>
                  <a:schemeClr val="accent2"/>
                </a:solidFill>
              </a:rPr>
              <a:t>Exercise 9a.1: Decision-making on forensic evidence collection </a:t>
            </a:r>
            <a:endParaRPr lang="en-US" b="1" dirty="0">
              <a:solidFill>
                <a:schemeClr val="accent2"/>
              </a:solidFill>
            </a:endParaRPr>
          </a:p>
        </p:txBody>
      </p:sp>
      <p:sp>
        <p:nvSpPr>
          <p:cNvPr id="3" name="Content Placeholder 2">
            <a:extLst>
              <a:ext uri="{FF2B5EF4-FFF2-40B4-BE49-F238E27FC236}">
                <a16:creationId xmlns:a16="http://schemas.microsoft.com/office/drawing/2014/main" id="{08EFB200-3862-41A9-917F-EFD88F64963B}"/>
              </a:ext>
            </a:extLst>
          </p:cNvPr>
          <p:cNvSpPr>
            <a:spLocks noGrp="1"/>
          </p:cNvSpPr>
          <p:nvPr>
            <p:ph idx="1"/>
          </p:nvPr>
        </p:nvSpPr>
        <p:spPr>
          <a:xfrm>
            <a:off x="628650" y="1827212"/>
            <a:ext cx="7886700" cy="4351338"/>
          </a:xfrm>
        </p:spPr>
        <p:txBody>
          <a:bodyPr>
            <a:noAutofit/>
          </a:bodyPr>
          <a:lstStyle/>
          <a:p>
            <a:pPr lvl="0"/>
            <a:r>
              <a:rPr lang="en-US" dirty="0"/>
              <a:t>In groups of 6–8 </a:t>
            </a:r>
            <a:r>
              <a:rPr lang="en-US" b="1" dirty="0"/>
              <a:t>read</a:t>
            </a:r>
            <a:r>
              <a:rPr lang="en-US" dirty="0"/>
              <a:t> the scenario</a:t>
            </a:r>
          </a:p>
          <a:p>
            <a:pPr lvl="0"/>
            <a:r>
              <a:rPr lang="en-US" dirty="0"/>
              <a:t>Based on the scenario, </a:t>
            </a:r>
            <a:r>
              <a:rPr lang="en-US" b="1" dirty="0"/>
              <a:t>discuss</a:t>
            </a:r>
            <a:r>
              <a:rPr lang="en-US" dirty="0"/>
              <a:t>:</a:t>
            </a:r>
          </a:p>
          <a:p>
            <a:pPr lvl="1"/>
            <a:r>
              <a:rPr lang="en-US" sz="2800" dirty="0"/>
              <a:t>What questions would you ask or what information would you need to determine how to proceed with the examination?  Explain why. </a:t>
            </a:r>
          </a:p>
          <a:p>
            <a:pPr lvl="1"/>
            <a:r>
              <a:rPr lang="en-US" sz="2800" dirty="0"/>
              <a:t>What forensic evidence would you collect</a:t>
            </a:r>
            <a:r>
              <a:rPr lang="x-none" sz="2800" dirty="0"/>
              <a:t>?</a:t>
            </a:r>
            <a:r>
              <a:rPr lang="en-US" sz="2800" dirty="0"/>
              <a:t> Explain why.</a:t>
            </a:r>
          </a:p>
          <a:p>
            <a:pPr lvl="0"/>
            <a:r>
              <a:rPr lang="en-US" b="1" dirty="0"/>
              <a:t>Document</a:t>
            </a:r>
            <a:r>
              <a:rPr lang="en-US" dirty="0"/>
              <a:t> responses, including the “why”, in the table</a:t>
            </a:r>
          </a:p>
          <a:p>
            <a:pPr marL="0" lvl="0" indent="0" algn="ctr">
              <a:buNone/>
            </a:pPr>
            <a:r>
              <a:rPr lang="en-US" sz="2400" dirty="0"/>
              <a:t>Time: 15 minutes</a:t>
            </a:r>
          </a:p>
        </p:txBody>
      </p:sp>
      <p:sp>
        <p:nvSpPr>
          <p:cNvPr id="4" name="Slide Number Placeholder 3">
            <a:extLst>
              <a:ext uri="{FF2B5EF4-FFF2-40B4-BE49-F238E27FC236}">
                <a16:creationId xmlns:a16="http://schemas.microsoft.com/office/drawing/2014/main" id="{8374F18F-6B90-4F29-988A-FD4630CCEE2C}"/>
              </a:ext>
            </a:extLst>
          </p:cNvPr>
          <p:cNvSpPr>
            <a:spLocks noGrp="1"/>
          </p:cNvSpPr>
          <p:nvPr>
            <p:ph type="sldNum" sz="quarter" idx="12"/>
          </p:nvPr>
        </p:nvSpPr>
        <p:spPr/>
        <p:txBody>
          <a:bodyPr/>
          <a:lstStyle/>
          <a:p>
            <a:fld id="{FA49274C-F624-4622-A71F-92AA30B6C6C1}" type="slidenum">
              <a:rPr lang="en-GB" smtClean="0"/>
              <a:pPr/>
              <a:t>22</a:t>
            </a:fld>
            <a:endParaRPr lang="en-GB" dirty="0"/>
          </a:p>
        </p:txBody>
      </p:sp>
      <p:sp>
        <p:nvSpPr>
          <p:cNvPr id="6" name="Footer Placeholder 3">
            <a:extLst>
              <a:ext uri="{FF2B5EF4-FFF2-40B4-BE49-F238E27FC236}">
                <a16:creationId xmlns:a16="http://schemas.microsoft.com/office/drawing/2014/main" id="{B5884593-C363-444B-BE8F-E1539B6F63D4}"/>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2405179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870"/>
            <a:ext cx="7886700" cy="1325563"/>
          </a:xfrm>
        </p:spPr>
        <p:txBody>
          <a:bodyPr>
            <a:noAutofit/>
          </a:bodyPr>
          <a:lstStyle/>
          <a:p>
            <a:r>
              <a:rPr lang="en-US" b="1" dirty="0">
                <a:solidFill>
                  <a:schemeClr val="accent2"/>
                </a:solidFill>
              </a:rPr>
              <a:t>Key messages</a:t>
            </a:r>
            <a:endParaRPr lang="en-GB" b="1" dirty="0">
              <a:solidFill>
                <a:schemeClr val="accent2"/>
              </a:solidFill>
            </a:endParaRPr>
          </a:p>
        </p:txBody>
      </p:sp>
      <p:sp>
        <p:nvSpPr>
          <p:cNvPr id="3" name="Subtitle 2"/>
          <p:cNvSpPr>
            <a:spLocks noGrp="1"/>
          </p:cNvSpPr>
          <p:nvPr>
            <p:ph idx="1"/>
          </p:nvPr>
        </p:nvSpPr>
        <p:spPr>
          <a:xfrm>
            <a:off x="628650" y="1111035"/>
            <a:ext cx="7886700" cy="5243710"/>
          </a:xfrm>
        </p:spPr>
        <p:txBody>
          <a:bodyPr lIns="90000">
            <a:noAutofit/>
          </a:bodyPr>
          <a:lstStyle/>
          <a:p>
            <a:pPr marL="400050" indent="-400050" algn="l">
              <a:buFont typeface="Arial" panose="020B0604020202020204" pitchFamily="34" charset="0"/>
              <a:buChar char="•"/>
            </a:pPr>
            <a:r>
              <a:rPr lang="en-GB" sz="2400" dirty="0">
                <a:solidFill>
                  <a:schemeClr val="tx1"/>
                </a:solidFill>
              </a:rPr>
              <a:t> Collect forensic evidence only when </a:t>
            </a:r>
            <a:r>
              <a:rPr lang="en-GB" sz="2400" b="1" dirty="0">
                <a:solidFill>
                  <a:schemeClr val="tx1"/>
                </a:solidFill>
              </a:rPr>
              <a:t>all</a:t>
            </a:r>
            <a:r>
              <a:rPr lang="en-GB" sz="2400" dirty="0">
                <a:solidFill>
                  <a:schemeClr val="tx1"/>
                </a:solidFill>
              </a:rPr>
              <a:t> </a:t>
            </a:r>
            <a:r>
              <a:rPr lang="en-GB" sz="2400" b="1" dirty="0">
                <a:solidFill>
                  <a:schemeClr val="tx1"/>
                </a:solidFill>
              </a:rPr>
              <a:t>four conditions </a:t>
            </a:r>
            <a:r>
              <a:rPr lang="en-GB" sz="2400" dirty="0">
                <a:solidFill>
                  <a:schemeClr val="tx1"/>
                </a:solidFill>
              </a:rPr>
              <a:t>are met</a:t>
            </a:r>
            <a:endParaRPr lang="en-US" sz="2400" dirty="0">
              <a:solidFill>
                <a:schemeClr val="tx1"/>
              </a:solidFill>
            </a:endParaRPr>
          </a:p>
          <a:p>
            <a:pPr marL="457200" lvl="0" indent="-457200" algn="l">
              <a:buFont typeface="Arial" panose="020B0604020202020204" pitchFamily="34" charset="0"/>
              <a:buChar char="•"/>
            </a:pPr>
            <a:r>
              <a:rPr lang="en-GB" sz="2400" b="1" dirty="0">
                <a:solidFill>
                  <a:schemeClr val="tx1"/>
                </a:solidFill>
              </a:rPr>
              <a:t>Separate consent </a:t>
            </a:r>
            <a:r>
              <a:rPr lang="en-GB" sz="2400" dirty="0">
                <a:solidFill>
                  <a:schemeClr val="tx1"/>
                </a:solidFill>
              </a:rPr>
              <a:t>is needed for a forensic examination</a:t>
            </a:r>
          </a:p>
          <a:p>
            <a:pPr marL="457200" lvl="0" indent="-457200" algn="l">
              <a:buFont typeface="Arial" panose="020B0604020202020204" pitchFamily="34" charset="0"/>
              <a:buChar char="•"/>
            </a:pPr>
            <a:r>
              <a:rPr lang="en-GB" sz="2400" b="1" dirty="0">
                <a:solidFill>
                  <a:schemeClr val="tx1"/>
                </a:solidFill>
              </a:rPr>
              <a:t>Head-to-toe examination</a:t>
            </a:r>
            <a:r>
              <a:rPr lang="en-GB" sz="2400" dirty="0">
                <a:solidFill>
                  <a:schemeClr val="tx1"/>
                </a:solidFill>
              </a:rPr>
              <a:t>, but NO vaginal/“two-finger test” </a:t>
            </a:r>
          </a:p>
          <a:p>
            <a:pPr marL="457200" lvl="0" indent="-457200" algn="l">
              <a:buFont typeface="Arial" panose="020B0604020202020204" pitchFamily="34" charset="0"/>
              <a:buChar char="•"/>
            </a:pPr>
            <a:r>
              <a:rPr lang="en-GB" sz="2400" dirty="0">
                <a:solidFill>
                  <a:schemeClr val="tx1"/>
                </a:solidFill>
              </a:rPr>
              <a:t>The assault </a:t>
            </a:r>
            <a:r>
              <a:rPr lang="en-GB" sz="2400" b="1" dirty="0">
                <a:solidFill>
                  <a:schemeClr val="tx1"/>
                </a:solidFill>
              </a:rPr>
              <a:t>history guides </a:t>
            </a:r>
            <a:r>
              <a:rPr lang="en-GB" sz="2400" dirty="0">
                <a:solidFill>
                  <a:schemeClr val="tx1"/>
                </a:solidFill>
              </a:rPr>
              <a:t>forensic evidence collection</a:t>
            </a:r>
          </a:p>
          <a:p>
            <a:pPr marL="457200" lvl="0" indent="-457200" algn="l">
              <a:buFont typeface="Arial" panose="020B0604020202020204" pitchFamily="34" charset="0"/>
              <a:buChar char="•"/>
            </a:pPr>
            <a:r>
              <a:rPr lang="en-GB" sz="2400" b="1" dirty="0">
                <a:solidFill>
                  <a:schemeClr val="tx1"/>
                </a:solidFill>
              </a:rPr>
              <a:t>Time</a:t>
            </a:r>
            <a:r>
              <a:rPr lang="en-GB" sz="2400" dirty="0">
                <a:solidFill>
                  <a:schemeClr val="tx1"/>
                </a:solidFill>
              </a:rPr>
              <a:t> elapsed and activities undertaken after the incident determines whether evidence can be found</a:t>
            </a:r>
          </a:p>
          <a:p>
            <a:pPr marL="457200" lvl="0" indent="-457200" algn="l">
              <a:buFont typeface="Arial" panose="020B0604020202020204" pitchFamily="34" charset="0"/>
              <a:buChar char="•"/>
            </a:pPr>
            <a:r>
              <a:rPr lang="en-GB" sz="2400" b="1" dirty="0">
                <a:solidFill>
                  <a:schemeClr val="tx1"/>
                </a:solidFill>
              </a:rPr>
              <a:t>Storage</a:t>
            </a:r>
            <a:r>
              <a:rPr lang="en-GB" sz="2400" dirty="0">
                <a:solidFill>
                  <a:schemeClr val="tx1"/>
                </a:solidFill>
              </a:rPr>
              <a:t> that avoids contamination, </a:t>
            </a:r>
            <a:r>
              <a:rPr lang="en-GB" sz="2400" b="1" dirty="0">
                <a:solidFill>
                  <a:schemeClr val="tx1"/>
                </a:solidFill>
              </a:rPr>
              <a:t>labelling</a:t>
            </a:r>
            <a:r>
              <a:rPr lang="en-GB" sz="2400" dirty="0">
                <a:solidFill>
                  <a:schemeClr val="tx1"/>
                </a:solidFill>
              </a:rPr>
              <a:t> and detailed </a:t>
            </a:r>
            <a:r>
              <a:rPr lang="en-GB" sz="2400" b="1" dirty="0">
                <a:solidFill>
                  <a:schemeClr val="tx1"/>
                </a:solidFill>
              </a:rPr>
              <a:t>documentation</a:t>
            </a:r>
            <a:r>
              <a:rPr lang="en-GB" sz="2400" dirty="0">
                <a:solidFill>
                  <a:schemeClr val="tx1"/>
                </a:solidFill>
              </a:rPr>
              <a:t> are essential</a:t>
            </a:r>
          </a:p>
          <a:p>
            <a:pPr marL="457200" lvl="0" indent="-457200" algn="l">
              <a:buFont typeface="Arial" panose="020B0604020202020204" pitchFamily="34" charset="0"/>
              <a:buChar char="•"/>
            </a:pPr>
            <a:r>
              <a:rPr lang="en-GB" sz="2400" dirty="0">
                <a:solidFill>
                  <a:schemeClr val="tx1"/>
                </a:solidFill>
              </a:rPr>
              <a:t>Health-care providers may need to provide testimony. They </a:t>
            </a:r>
            <a:r>
              <a:rPr lang="en-GB" sz="2400" b="1" dirty="0">
                <a:solidFill>
                  <a:schemeClr val="tx1"/>
                </a:solidFill>
              </a:rPr>
              <a:t>cannot conclude</a:t>
            </a:r>
            <a:r>
              <a:rPr lang="en-GB" sz="2400" dirty="0">
                <a:solidFill>
                  <a:schemeClr val="tx1"/>
                </a:solidFill>
              </a:rPr>
              <a:t> whether evidence points to rape. That is for the courts to establish.</a:t>
            </a:r>
            <a:endParaRPr lang="en-US" sz="2400" dirty="0">
              <a:solidFill>
                <a:schemeClr val="tx1"/>
              </a:solidFill>
            </a:endParaRPr>
          </a:p>
          <a:p>
            <a:pPr marL="457200" lvl="0" indent="-457200" algn="l">
              <a:buFont typeface="Arial" panose="020B0604020202020204" pitchFamily="34" charset="0"/>
              <a:buChar char="•"/>
            </a:pPr>
            <a:endParaRPr lang="en-GB" dirty="0">
              <a:solidFill>
                <a:schemeClr val="tx1"/>
              </a:solidFill>
            </a:endParaRPr>
          </a:p>
        </p:txBody>
      </p:sp>
      <p:sp>
        <p:nvSpPr>
          <p:cNvPr id="4" name="Slide Number Placeholder 3">
            <a:extLst>
              <a:ext uri="{FF2B5EF4-FFF2-40B4-BE49-F238E27FC236}">
                <a16:creationId xmlns:a16="http://schemas.microsoft.com/office/drawing/2014/main" id="{3753FC90-B1CB-4C19-A8D8-AE84A7D480F6}"/>
              </a:ext>
            </a:extLst>
          </p:cNvPr>
          <p:cNvSpPr>
            <a:spLocks noGrp="1"/>
          </p:cNvSpPr>
          <p:nvPr>
            <p:ph type="sldNum" sz="quarter" idx="12"/>
          </p:nvPr>
        </p:nvSpPr>
        <p:spPr/>
        <p:txBody>
          <a:bodyPr/>
          <a:lstStyle/>
          <a:p>
            <a:fld id="{FA49274C-F624-4622-A71F-92AA30B6C6C1}" type="slidenum">
              <a:rPr lang="en-GB" smtClean="0"/>
              <a:pPr/>
              <a:t>23</a:t>
            </a:fld>
            <a:endParaRPr lang="en-GB" dirty="0"/>
          </a:p>
        </p:txBody>
      </p:sp>
      <p:sp>
        <p:nvSpPr>
          <p:cNvPr id="6" name="Footer Placeholder 3">
            <a:extLst>
              <a:ext uri="{FF2B5EF4-FFF2-40B4-BE49-F238E27FC236}">
                <a16:creationId xmlns:a16="http://schemas.microsoft.com/office/drawing/2014/main" id="{9DAF903C-386B-4442-A3F6-6A81CB1A5083}"/>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pic>
        <p:nvPicPr>
          <p:cNvPr id="7" name="Picture 6">
            <a:extLst>
              <a:ext uri="{FF2B5EF4-FFF2-40B4-BE49-F238E27FC236}">
                <a16:creationId xmlns:a16="http://schemas.microsoft.com/office/drawing/2014/main" id="{BD82B62C-7ECC-BC4A-BB2F-18058A796168}"/>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476208" y="0"/>
            <a:ext cx="1059478" cy="1143000"/>
          </a:xfrm>
          <a:prstGeom prst="rect">
            <a:avLst/>
          </a:prstGeom>
        </p:spPr>
      </p:pic>
    </p:spTree>
    <p:extLst>
      <p:ext uri="{BB962C8B-B14F-4D97-AF65-F5344CB8AC3E}">
        <p14:creationId xmlns:p14="http://schemas.microsoft.com/office/powerpoint/2010/main" val="2258822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6B223A-FEFD-F54E-8528-98BD51944714}"/>
              </a:ext>
            </a:extLst>
          </p:cNvPr>
          <p:cNvPicPr>
            <a:picLocks noChangeAspect="1"/>
          </p:cNvPicPr>
          <p:nvPr/>
        </p:nvPicPr>
        <p:blipFill>
          <a:blip r:embed="rId3"/>
          <a:stretch>
            <a:fillRect/>
          </a:stretch>
        </p:blipFill>
        <p:spPr>
          <a:xfrm>
            <a:off x="1588266" y="1245220"/>
            <a:ext cx="5967464" cy="4332379"/>
          </a:xfrm>
          <a:prstGeom prst="rect">
            <a:avLst/>
          </a:prstGeom>
        </p:spPr>
      </p:pic>
      <p:sp>
        <p:nvSpPr>
          <p:cNvPr id="4" name="Title 3">
            <a:extLst>
              <a:ext uri="{FF2B5EF4-FFF2-40B4-BE49-F238E27FC236}">
                <a16:creationId xmlns:a16="http://schemas.microsoft.com/office/drawing/2014/main" id="{47EF3273-28F0-7E44-AD21-3E283F8DAE84}"/>
              </a:ext>
            </a:extLst>
          </p:cNvPr>
          <p:cNvSpPr>
            <a:spLocks noGrp="1"/>
          </p:cNvSpPr>
          <p:nvPr>
            <p:ph type="title"/>
          </p:nvPr>
        </p:nvSpPr>
        <p:spPr>
          <a:xfrm>
            <a:off x="115541" y="202710"/>
            <a:ext cx="8912915" cy="1325563"/>
          </a:xfrm>
        </p:spPr>
        <p:txBody>
          <a:bodyPr/>
          <a:lstStyle/>
          <a:p>
            <a:r>
              <a:rPr lang="en-US" dirty="0"/>
              <a:t>Demonstration: Forensic examination</a:t>
            </a:r>
          </a:p>
        </p:txBody>
      </p:sp>
      <p:sp>
        <p:nvSpPr>
          <p:cNvPr id="2" name="Slide Number Placeholder 1">
            <a:extLst>
              <a:ext uri="{FF2B5EF4-FFF2-40B4-BE49-F238E27FC236}">
                <a16:creationId xmlns:a16="http://schemas.microsoft.com/office/drawing/2014/main" id="{F0768D7F-42F8-4632-84AA-F0F3FA3EE606}"/>
              </a:ext>
            </a:extLst>
          </p:cNvPr>
          <p:cNvSpPr>
            <a:spLocks noGrp="1"/>
          </p:cNvSpPr>
          <p:nvPr>
            <p:ph type="sldNum" sz="quarter" idx="12"/>
          </p:nvPr>
        </p:nvSpPr>
        <p:spPr/>
        <p:txBody>
          <a:bodyPr/>
          <a:lstStyle/>
          <a:p>
            <a:fld id="{FA49274C-F624-4622-A71F-92AA30B6C6C1}" type="slidenum">
              <a:rPr lang="en-GB" smtClean="0"/>
              <a:pPr/>
              <a:t>3</a:t>
            </a:fld>
            <a:endParaRPr lang="en-GB" dirty="0"/>
          </a:p>
        </p:txBody>
      </p:sp>
      <p:sp>
        <p:nvSpPr>
          <p:cNvPr id="3" name="TextBox 2">
            <a:extLst>
              <a:ext uri="{FF2B5EF4-FFF2-40B4-BE49-F238E27FC236}">
                <a16:creationId xmlns:a16="http://schemas.microsoft.com/office/drawing/2014/main" id="{050DE8CB-22BB-4D1C-A53A-93976270D944}"/>
              </a:ext>
            </a:extLst>
          </p:cNvPr>
          <p:cNvSpPr txBox="1"/>
          <p:nvPr/>
        </p:nvSpPr>
        <p:spPr>
          <a:xfrm>
            <a:off x="2022366" y="5577599"/>
            <a:ext cx="5099267" cy="400110"/>
          </a:xfrm>
          <a:prstGeom prst="rect">
            <a:avLst/>
          </a:prstGeom>
          <a:noFill/>
        </p:spPr>
        <p:txBody>
          <a:bodyPr wrap="square" rtlCol="0">
            <a:spAutoFit/>
          </a:bodyPr>
          <a:lstStyle/>
          <a:p>
            <a:pPr algn="ctr"/>
            <a:r>
              <a:rPr lang="en-GB" sz="2000" dirty="0">
                <a:hlinkClick r:id="rId4"/>
              </a:rPr>
              <a:t>https://apps.who.int/iris/handle/10665/44190</a:t>
            </a:r>
            <a:endParaRPr lang="en-GB" sz="2000" dirty="0"/>
          </a:p>
        </p:txBody>
      </p:sp>
      <p:sp>
        <p:nvSpPr>
          <p:cNvPr id="7" name="Footer Placeholder 3">
            <a:extLst>
              <a:ext uri="{FF2B5EF4-FFF2-40B4-BE49-F238E27FC236}">
                <a16:creationId xmlns:a16="http://schemas.microsoft.com/office/drawing/2014/main" id="{CA7B0AD9-D65D-3E40-9227-865C7895FCBC}"/>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
        <p:nvSpPr>
          <p:cNvPr id="5" name="Oval 4">
            <a:extLst>
              <a:ext uri="{FF2B5EF4-FFF2-40B4-BE49-F238E27FC236}">
                <a16:creationId xmlns:a16="http://schemas.microsoft.com/office/drawing/2014/main" id="{D67B2EC1-D0A5-2841-B4E4-62686BEE4CD0}"/>
              </a:ext>
            </a:extLst>
          </p:cNvPr>
          <p:cNvSpPr/>
          <p:nvPr/>
        </p:nvSpPr>
        <p:spPr>
          <a:xfrm rot="1539942">
            <a:off x="6623304" y="1247417"/>
            <a:ext cx="1291135" cy="7833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rPr>
              <a:t>See step 4</a:t>
            </a:r>
          </a:p>
        </p:txBody>
      </p:sp>
      <p:sp>
        <p:nvSpPr>
          <p:cNvPr id="9" name="Rectangle 8">
            <a:extLst>
              <a:ext uri="{FF2B5EF4-FFF2-40B4-BE49-F238E27FC236}">
                <a16:creationId xmlns:a16="http://schemas.microsoft.com/office/drawing/2014/main" id="{ECB4E5DA-B54A-024F-9AA5-AD4D39C73BDA}"/>
              </a:ext>
            </a:extLst>
          </p:cNvPr>
          <p:cNvSpPr/>
          <p:nvPr/>
        </p:nvSpPr>
        <p:spPr>
          <a:xfrm>
            <a:off x="1588266" y="2593933"/>
            <a:ext cx="1394777" cy="241865"/>
          </a:xfrm>
          <a:prstGeom prst="rect">
            <a:avLst/>
          </a:prstGeom>
          <a:solidFill>
            <a:schemeClr val="accent4">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509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61B0-A775-41BA-862A-B75F531A4D66}"/>
              </a:ext>
            </a:extLst>
          </p:cNvPr>
          <p:cNvSpPr>
            <a:spLocks noGrp="1"/>
          </p:cNvSpPr>
          <p:nvPr>
            <p:ph type="title"/>
          </p:nvPr>
        </p:nvSpPr>
        <p:spPr/>
        <p:txBody>
          <a:bodyPr>
            <a:normAutofit/>
          </a:bodyPr>
          <a:lstStyle/>
          <a:p>
            <a:r>
              <a:rPr lang="en-US" b="1" dirty="0">
                <a:solidFill>
                  <a:schemeClr val="accent2"/>
                </a:solidFill>
              </a:rPr>
              <a:t>Review the legal &amp; policy context</a:t>
            </a:r>
            <a:endParaRPr lang="en-US" dirty="0">
              <a:solidFill>
                <a:schemeClr val="accent2"/>
              </a:solidFill>
            </a:endParaRPr>
          </a:p>
        </p:txBody>
      </p:sp>
      <p:sp>
        <p:nvSpPr>
          <p:cNvPr id="3" name="Content Placeholder 2">
            <a:extLst>
              <a:ext uri="{FF2B5EF4-FFF2-40B4-BE49-F238E27FC236}">
                <a16:creationId xmlns:a16="http://schemas.microsoft.com/office/drawing/2014/main" id="{25944F8D-9740-4614-89A3-DD404D3A55A5}"/>
              </a:ext>
            </a:extLst>
          </p:cNvPr>
          <p:cNvSpPr>
            <a:spLocks noGrp="1"/>
          </p:cNvSpPr>
          <p:nvPr>
            <p:ph idx="1"/>
          </p:nvPr>
        </p:nvSpPr>
        <p:spPr/>
        <p:txBody>
          <a:bodyPr>
            <a:normAutofit fontScale="92500" lnSpcReduction="10000"/>
          </a:bodyPr>
          <a:lstStyle/>
          <a:p>
            <a:pPr>
              <a:lnSpc>
                <a:spcPct val="100000"/>
              </a:lnSpc>
              <a:spcBef>
                <a:spcPts val="0"/>
              </a:spcBef>
            </a:pPr>
            <a:r>
              <a:rPr lang="en-US" sz="3000" b="1" dirty="0"/>
              <a:t>Who</a:t>
            </a:r>
            <a:r>
              <a:rPr lang="en-US" sz="3000" dirty="0"/>
              <a:t> can examine? </a:t>
            </a:r>
          </a:p>
          <a:p>
            <a:pPr lvl="1">
              <a:lnSpc>
                <a:spcPct val="100000"/>
              </a:lnSpc>
              <a:spcBef>
                <a:spcPts val="0"/>
              </a:spcBef>
            </a:pPr>
            <a:r>
              <a:rPr lang="en-US" sz="3000" dirty="0"/>
              <a:t>What is the minimum training required?</a:t>
            </a:r>
          </a:p>
          <a:p>
            <a:pPr lvl="1">
              <a:lnSpc>
                <a:spcPct val="100000"/>
              </a:lnSpc>
              <a:spcBef>
                <a:spcPts val="0"/>
              </a:spcBef>
            </a:pPr>
            <a:r>
              <a:rPr lang="en-US" sz="3000" dirty="0"/>
              <a:t>Who can act as expert witness in court? </a:t>
            </a:r>
          </a:p>
          <a:p>
            <a:pPr>
              <a:lnSpc>
                <a:spcPct val="100000"/>
              </a:lnSpc>
              <a:spcBef>
                <a:spcPts val="0"/>
              </a:spcBef>
            </a:pPr>
            <a:r>
              <a:rPr lang="en-US" sz="3000" b="1" dirty="0"/>
              <a:t>What forms </a:t>
            </a:r>
            <a:r>
              <a:rPr lang="en-US" sz="3000" dirty="0"/>
              <a:t>are required to document forensic evidence?</a:t>
            </a:r>
          </a:p>
          <a:p>
            <a:pPr lvl="1">
              <a:lnSpc>
                <a:spcPct val="100000"/>
              </a:lnSpc>
              <a:spcBef>
                <a:spcPts val="0"/>
              </a:spcBef>
            </a:pPr>
            <a:r>
              <a:rPr lang="en-US" sz="3000" dirty="0"/>
              <a:t>Who keeps these or where are they kept?</a:t>
            </a:r>
          </a:p>
          <a:p>
            <a:pPr lvl="1">
              <a:lnSpc>
                <a:spcPct val="100000"/>
              </a:lnSpc>
              <a:spcBef>
                <a:spcPts val="0"/>
              </a:spcBef>
            </a:pPr>
            <a:r>
              <a:rPr lang="en-US" sz="3000" dirty="0"/>
              <a:t>Who can issue/sign a medico-legal certificate?</a:t>
            </a:r>
          </a:p>
          <a:p>
            <a:pPr lvl="1">
              <a:lnSpc>
                <a:spcPct val="100000"/>
              </a:lnSpc>
              <a:spcBef>
                <a:spcPts val="0"/>
              </a:spcBef>
            </a:pPr>
            <a:r>
              <a:rPr lang="en-US" sz="3000" dirty="0"/>
              <a:t>Who gets a copy of the certificate and where are the copies kept?</a:t>
            </a:r>
          </a:p>
          <a:p>
            <a:pPr marL="0" indent="0" algn="ctr">
              <a:lnSpc>
                <a:spcPct val="120000"/>
              </a:lnSpc>
              <a:spcBef>
                <a:spcPts val="300"/>
              </a:spcBef>
              <a:spcAft>
                <a:spcPts val="300"/>
              </a:spcAft>
              <a:buNone/>
            </a:pPr>
            <a:r>
              <a:rPr lang="en-US" sz="2400" dirty="0"/>
              <a:t>― continued ―</a:t>
            </a:r>
          </a:p>
          <a:p>
            <a:pPr lvl="1"/>
            <a:endParaRPr lang="en-US" sz="700" dirty="0"/>
          </a:p>
          <a:p>
            <a:pPr lvl="1"/>
            <a:endParaRPr lang="en-US" sz="700" dirty="0"/>
          </a:p>
        </p:txBody>
      </p:sp>
      <p:sp>
        <p:nvSpPr>
          <p:cNvPr id="4" name="Slide Number Placeholder 3">
            <a:extLst>
              <a:ext uri="{FF2B5EF4-FFF2-40B4-BE49-F238E27FC236}">
                <a16:creationId xmlns:a16="http://schemas.microsoft.com/office/drawing/2014/main" id="{29F42228-A327-4412-A899-2F586AAF339F}"/>
              </a:ext>
            </a:extLst>
          </p:cNvPr>
          <p:cNvSpPr>
            <a:spLocks noGrp="1"/>
          </p:cNvSpPr>
          <p:nvPr>
            <p:ph type="sldNum" sz="quarter" idx="12"/>
          </p:nvPr>
        </p:nvSpPr>
        <p:spPr/>
        <p:txBody>
          <a:bodyPr/>
          <a:lstStyle/>
          <a:p>
            <a:fld id="{FA49274C-F624-4622-A71F-92AA30B6C6C1}" type="slidenum">
              <a:rPr lang="en-GB" smtClean="0"/>
              <a:pPr/>
              <a:t>4</a:t>
            </a:fld>
            <a:endParaRPr lang="en-GB" dirty="0"/>
          </a:p>
        </p:txBody>
      </p:sp>
      <p:sp>
        <p:nvSpPr>
          <p:cNvPr id="6" name="Footer Placeholder 3">
            <a:extLst>
              <a:ext uri="{FF2B5EF4-FFF2-40B4-BE49-F238E27FC236}">
                <a16:creationId xmlns:a16="http://schemas.microsoft.com/office/drawing/2014/main" id="{890D4A5F-FB00-0844-9D76-16046C8F30AF}"/>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388133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61B0-A775-41BA-862A-B75F531A4D66}"/>
              </a:ext>
            </a:extLst>
          </p:cNvPr>
          <p:cNvSpPr>
            <a:spLocks noGrp="1"/>
          </p:cNvSpPr>
          <p:nvPr>
            <p:ph type="title"/>
          </p:nvPr>
        </p:nvSpPr>
        <p:spPr/>
        <p:txBody>
          <a:bodyPr>
            <a:normAutofit/>
          </a:bodyPr>
          <a:lstStyle/>
          <a:p>
            <a:r>
              <a:rPr lang="en-US" b="1" dirty="0">
                <a:solidFill>
                  <a:schemeClr val="accent2"/>
                </a:solidFill>
              </a:rPr>
              <a:t>Review the legal &amp; policy context</a:t>
            </a:r>
            <a:endParaRPr lang="en-US" dirty="0">
              <a:solidFill>
                <a:schemeClr val="accent2"/>
              </a:solidFill>
            </a:endParaRPr>
          </a:p>
        </p:txBody>
      </p:sp>
      <p:sp>
        <p:nvSpPr>
          <p:cNvPr id="3" name="Content Placeholder 2">
            <a:extLst>
              <a:ext uri="{FF2B5EF4-FFF2-40B4-BE49-F238E27FC236}">
                <a16:creationId xmlns:a16="http://schemas.microsoft.com/office/drawing/2014/main" id="{25944F8D-9740-4614-89A3-DD404D3A55A5}"/>
              </a:ext>
            </a:extLst>
          </p:cNvPr>
          <p:cNvSpPr>
            <a:spLocks noGrp="1"/>
          </p:cNvSpPr>
          <p:nvPr>
            <p:ph idx="1"/>
          </p:nvPr>
        </p:nvSpPr>
        <p:spPr>
          <a:xfrm>
            <a:off x="628649" y="1687351"/>
            <a:ext cx="7886700" cy="4351338"/>
          </a:xfrm>
        </p:spPr>
        <p:txBody>
          <a:bodyPr>
            <a:normAutofit fontScale="47500" lnSpcReduction="20000"/>
          </a:bodyPr>
          <a:lstStyle/>
          <a:p>
            <a:pPr marL="0" indent="0" algn="ctr">
              <a:lnSpc>
                <a:spcPct val="120000"/>
              </a:lnSpc>
              <a:spcBef>
                <a:spcPts val="300"/>
              </a:spcBef>
              <a:spcAft>
                <a:spcPts val="300"/>
              </a:spcAft>
              <a:buNone/>
            </a:pPr>
            <a:r>
              <a:rPr lang="en-US" sz="5100" dirty="0"/>
              <a:t>― continued ―</a:t>
            </a:r>
          </a:p>
          <a:p>
            <a:pPr>
              <a:lnSpc>
                <a:spcPct val="120000"/>
              </a:lnSpc>
              <a:spcBef>
                <a:spcPts val="300"/>
              </a:spcBef>
              <a:spcAft>
                <a:spcPts val="300"/>
              </a:spcAft>
            </a:pPr>
            <a:r>
              <a:rPr lang="en-US" sz="5900" b="1" dirty="0"/>
              <a:t>Reporting</a:t>
            </a:r>
          </a:p>
          <a:p>
            <a:pPr lvl="1">
              <a:lnSpc>
                <a:spcPct val="120000"/>
              </a:lnSpc>
              <a:spcBef>
                <a:spcPts val="300"/>
              </a:spcBef>
              <a:spcAft>
                <a:spcPts val="300"/>
              </a:spcAft>
            </a:pPr>
            <a:r>
              <a:rPr lang="en-US" sz="5900" dirty="0"/>
              <a:t>What are requirements for reporting to authorities?</a:t>
            </a:r>
          </a:p>
          <a:p>
            <a:pPr>
              <a:lnSpc>
                <a:spcPct val="120000"/>
              </a:lnSpc>
              <a:spcBef>
                <a:spcPts val="300"/>
              </a:spcBef>
              <a:spcAft>
                <a:spcPts val="300"/>
              </a:spcAft>
            </a:pPr>
            <a:r>
              <a:rPr lang="en-US" sz="5900" b="1" dirty="0"/>
              <a:t>Storing and laboratory facilities</a:t>
            </a:r>
          </a:p>
          <a:p>
            <a:pPr lvl="1">
              <a:lnSpc>
                <a:spcPct val="120000"/>
              </a:lnSpc>
              <a:spcBef>
                <a:spcPts val="300"/>
              </a:spcBef>
              <a:spcAft>
                <a:spcPts val="300"/>
              </a:spcAft>
            </a:pPr>
            <a:r>
              <a:rPr lang="en-US" sz="5900" dirty="0"/>
              <a:t>What samples and evidence can be stored and analyzed &amp; in what time frame?</a:t>
            </a:r>
          </a:p>
          <a:p>
            <a:pPr lvl="1">
              <a:lnSpc>
                <a:spcPct val="120000"/>
              </a:lnSpc>
              <a:spcBef>
                <a:spcPts val="300"/>
              </a:spcBef>
              <a:spcAft>
                <a:spcPts val="300"/>
              </a:spcAft>
            </a:pPr>
            <a:r>
              <a:rPr lang="en-US" sz="5900" dirty="0"/>
              <a:t>What are the laws/policies regarding the chain of custody of the samples?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29F42228-A327-4412-A899-2F586AAF339F}"/>
              </a:ext>
            </a:extLst>
          </p:cNvPr>
          <p:cNvSpPr>
            <a:spLocks noGrp="1"/>
          </p:cNvSpPr>
          <p:nvPr>
            <p:ph type="sldNum" sz="quarter" idx="12"/>
          </p:nvPr>
        </p:nvSpPr>
        <p:spPr/>
        <p:txBody>
          <a:bodyPr/>
          <a:lstStyle/>
          <a:p>
            <a:fld id="{FA49274C-F624-4622-A71F-92AA30B6C6C1}" type="slidenum">
              <a:rPr lang="en-GB" smtClean="0"/>
              <a:pPr/>
              <a:t>5</a:t>
            </a:fld>
            <a:endParaRPr lang="en-GB" dirty="0"/>
          </a:p>
        </p:txBody>
      </p:sp>
      <p:sp>
        <p:nvSpPr>
          <p:cNvPr id="6" name="Footer Placeholder 3">
            <a:extLst>
              <a:ext uri="{FF2B5EF4-FFF2-40B4-BE49-F238E27FC236}">
                <a16:creationId xmlns:a16="http://schemas.microsoft.com/office/drawing/2014/main" id="{316AEE93-9041-4348-814C-7ABF1C65C017}"/>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68476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 y="352369"/>
            <a:ext cx="8515350" cy="1325563"/>
          </a:xfrm>
        </p:spPr>
        <p:txBody>
          <a:bodyPr>
            <a:noAutofit/>
          </a:bodyPr>
          <a:lstStyle/>
          <a:p>
            <a:pPr>
              <a:spcBef>
                <a:spcPts val="2400"/>
              </a:spcBef>
            </a:pPr>
            <a:r>
              <a:rPr lang="en-US" sz="4000" b="1" dirty="0">
                <a:solidFill>
                  <a:schemeClr val="accent2"/>
                </a:solidFill>
              </a:rPr>
              <a:t>When should a forensic exam be done?</a:t>
            </a:r>
          </a:p>
        </p:txBody>
      </p:sp>
      <p:sp>
        <p:nvSpPr>
          <p:cNvPr id="3" name="Subtitle 2"/>
          <p:cNvSpPr>
            <a:spLocks noGrp="1"/>
          </p:cNvSpPr>
          <p:nvPr>
            <p:ph idx="1"/>
          </p:nvPr>
        </p:nvSpPr>
        <p:spPr>
          <a:xfrm>
            <a:off x="534380" y="1677932"/>
            <a:ext cx="8075239" cy="4351338"/>
          </a:xfrm>
        </p:spPr>
        <p:txBody>
          <a:bodyPr lIns="90000">
            <a:noAutofit/>
          </a:bodyPr>
          <a:lstStyle/>
          <a:p>
            <a:pPr marL="0" indent="0" algn="l">
              <a:spcBef>
                <a:spcPts val="600"/>
              </a:spcBef>
              <a:spcAft>
                <a:spcPts val="600"/>
              </a:spcAft>
              <a:buClr>
                <a:srgbClr val="00B050"/>
              </a:buClr>
              <a:buNone/>
            </a:pPr>
            <a:r>
              <a:rPr lang="en-US" b="1" dirty="0">
                <a:solidFill>
                  <a:schemeClr val="tx1"/>
                </a:solidFill>
              </a:rPr>
              <a:t>Four conditions must be met:</a:t>
            </a:r>
          </a:p>
          <a:p>
            <a:pPr marL="342900" indent="-342900" algn="l">
              <a:spcBef>
                <a:spcPts val="600"/>
              </a:spcBef>
              <a:spcAft>
                <a:spcPts val="600"/>
              </a:spcAft>
              <a:buClr>
                <a:srgbClr val="00B050"/>
              </a:buClr>
              <a:buFont typeface="Wingdings" panose="05000000000000000000" pitchFamily="2" charset="2"/>
              <a:buChar char="ü"/>
            </a:pPr>
            <a:r>
              <a:rPr lang="en-US" dirty="0">
                <a:solidFill>
                  <a:schemeClr val="tx1"/>
                </a:solidFill>
              </a:rPr>
              <a:t>Woman wants to go to the </a:t>
            </a:r>
            <a:r>
              <a:rPr lang="en-US" b="1" dirty="0">
                <a:solidFill>
                  <a:schemeClr val="tx1"/>
                </a:solidFill>
              </a:rPr>
              <a:t>police </a:t>
            </a:r>
            <a:r>
              <a:rPr lang="en-US" dirty="0">
                <a:solidFill>
                  <a:schemeClr val="tx1"/>
                </a:solidFill>
              </a:rPr>
              <a:t>or it is mandatory</a:t>
            </a:r>
          </a:p>
          <a:p>
            <a:pPr marL="342900" indent="-342900" algn="l">
              <a:spcBef>
                <a:spcPts val="600"/>
              </a:spcBef>
              <a:spcAft>
                <a:spcPts val="600"/>
              </a:spcAft>
              <a:buClr>
                <a:srgbClr val="00B050"/>
              </a:buClr>
              <a:buFont typeface="Wingdings" panose="05000000000000000000" pitchFamily="2" charset="2"/>
              <a:buChar char="ü"/>
            </a:pPr>
            <a:r>
              <a:rPr lang="en-US" dirty="0">
                <a:solidFill>
                  <a:schemeClr val="tx1"/>
                </a:solidFill>
              </a:rPr>
              <a:t>Woman has come </a:t>
            </a:r>
            <a:r>
              <a:rPr lang="en-US" b="1" dirty="0">
                <a:solidFill>
                  <a:schemeClr val="tx1"/>
                </a:solidFill>
              </a:rPr>
              <a:t>within 7 days </a:t>
            </a:r>
            <a:r>
              <a:rPr lang="en-US" dirty="0">
                <a:solidFill>
                  <a:schemeClr val="tx1"/>
                </a:solidFill>
              </a:rPr>
              <a:t>after sexual assault</a:t>
            </a:r>
          </a:p>
          <a:p>
            <a:pPr marL="342900" indent="-342900" algn="l">
              <a:spcBef>
                <a:spcPts val="600"/>
              </a:spcBef>
              <a:spcAft>
                <a:spcPts val="600"/>
              </a:spcAft>
              <a:buClr>
                <a:srgbClr val="00B050"/>
              </a:buClr>
              <a:buFont typeface="Wingdings" panose="05000000000000000000" pitchFamily="2" charset="2"/>
              <a:buChar char="ü"/>
            </a:pPr>
            <a:r>
              <a:rPr lang="en-US" dirty="0">
                <a:solidFill>
                  <a:schemeClr val="tx1"/>
                </a:solidFill>
              </a:rPr>
              <a:t>Health-care </a:t>
            </a:r>
            <a:r>
              <a:rPr lang="en-US" b="1" dirty="0">
                <a:solidFill>
                  <a:schemeClr val="tx1"/>
                </a:solidFill>
              </a:rPr>
              <a:t>provider</a:t>
            </a:r>
            <a:r>
              <a:rPr lang="en-US" dirty="0">
                <a:solidFill>
                  <a:schemeClr val="tx1"/>
                </a:solidFill>
              </a:rPr>
              <a:t> trained in forensic examination is available</a:t>
            </a:r>
          </a:p>
          <a:p>
            <a:pPr marL="342900" indent="-342900" algn="l">
              <a:spcBef>
                <a:spcPts val="600"/>
              </a:spcBef>
              <a:spcAft>
                <a:spcPts val="600"/>
              </a:spcAft>
              <a:buClr>
                <a:srgbClr val="00B050"/>
              </a:buClr>
              <a:buFont typeface="Wingdings" panose="05000000000000000000" pitchFamily="2" charset="2"/>
              <a:buChar char="ü"/>
            </a:pPr>
            <a:r>
              <a:rPr lang="en-US" dirty="0">
                <a:solidFill>
                  <a:schemeClr val="tx1"/>
                </a:solidFill>
              </a:rPr>
              <a:t>Forensic science </a:t>
            </a:r>
            <a:r>
              <a:rPr lang="en-US" b="1" dirty="0">
                <a:solidFill>
                  <a:schemeClr val="tx1"/>
                </a:solidFill>
              </a:rPr>
              <a:t>laboratory</a:t>
            </a:r>
            <a:r>
              <a:rPr lang="en-US" dirty="0">
                <a:solidFill>
                  <a:schemeClr val="tx1"/>
                </a:solidFill>
              </a:rPr>
              <a:t> is available</a:t>
            </a:r>
          </a:p>
        </p:txBody>
      </p:sp>
      <p:sp>
        <p:nvSpPr>
          <p:cNvPr id="4" name="Slide Number Placeholder 3">
            <a:extLst>
              <a:ext uri="{FF2B5EF4-FFF2-40B4-BE49-F238E27FC236}">
                <a16:creationId xmlns:a16="http://schemas.microsoft.com/office/drawing/2014/main" id="{9CA633EC-2F7F-48E1-BE09-0E888D1A0C73}"/>
              </a:ext>
            </a:extLst>
          </p:cNvPr>
          <p:cNvSpPr>
            <a:spLocks noGrp="1"/>
          </p:cNvSpPr>
          <p:nvPr>
            <p:ph type="sldNum" sz="quarter" idx="12"/>
          </p:nvPr>
        </p:nvSpPr>
        <p:spPr/>
        <p:txBody>
          <a:bodyPr/>
          <a:lstStyle/>
          <a:p>
            <a:fld id="{FA49274C-F624-4622-A71F-92AA30B6C6C1}" type="slidenum">
              <a:rPr lang="en-GB" smtClean="0"/>
              <a:pPr/>
              <a:t>6</a:t>
            </a:fld>
            <a:endParaRPr lang="en-GB" dirty="0"/>
          </a:p>
        </p:txBody>
      </p:sp>
      <p:sp>
        <p:nvSpPr>
          <p:cNvPr id="7" name="Rectangle: Rounded Corners 6">
            <a:extLst>
              <a:ext uri="{FF2B5EF4-FFF2-40B4-BE49-F238E27FC236}">
                <a16:creationId xmlns:a16="http://schemas.microsoft.com/office/drawing/2014/main" id="{BBC3761C-B2E0-4623-83D7-3A375875440D}"/>
              </a:ext>
            </a:extLst>
          </p:cNvPr>
          <p:cNvSpPr/>
          <p:nvPr/>
        </p:nvSpPr>
        <p:spPr>
          <a:xfrm>
            <a:off x="534379" y="5093166"/>
            <a:ext cx="8075240" cy="93610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The physical health and emotional well-being and safety of the survivor should be the primary consideration. </a:t>
            </a:r>
          </a:p>
        </p:txBody>
      </p:sp>
      <p:sp>
        <p:nvSpPr>
          <p:cNvPr id="8" name="Footer Placeholder 3">
            <a:extLst>
              <a:ext uri="{FF2B5EF4-FFF2-40B4-BE49-F238E27FC236}">
                <a16:creationId xmlns:a16="http://schemas.microsoft.com/office/drawing/2014/main" id="{DF4AE45C-5EF2-7E4C-9738-E14190D72EFA}"/>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7640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1CDB6-A7A6-D94E-80E0-1C92B2E7E191}"/>
              </a:ext>
            </a:extLst>
          </p:cNvPr>
          <p:cNvSpPr>
            <a:spLocks noGrp="1"/>
          </p:cNvSpPr>
          <p:nvPr>
            <p:ph type="title"/>
          </p:nvPr>
        </p:nvSpPr>
        <p:spPr>
          <a:xfrm>
            <a:off x="-110792" y="-59306"/>
            <a:ext cx="9365582" cy="1325563"/>
          </a:xfrm>
        </p:spPr>
        <p:txBody>
          <a:bodyPr>
            <a:normAutofit/>
          </a:bodyPr>
          <a:lstStyle/>
          <a:p>
            <a:r>
              <a:rPr lang="en-US" sz="3800" dirty="0"/>
              <a:t>Summary protocol:</a:t>
            </a:r>
            <a:br>
              <a:rPr lang="en-US" sz="3800" dirty="0"/>
            </a:br>
            <a:r>
              <a:rPr lang="en-US" sz="3800" dirty="0"/>
              <a:t>Pathway for initial care after sexual assault</a:t>
            </a:r>
          </a:p>
        </p:txBody>
      </p:sp>
      <p:sp>
        <p:nvSpPr>
          <p:cNvPr id="7" name="Slide Number Placeholder 6"/>
          <p:cNvSpPr>
            <a:spLocks noGrp="1"/>
          </p:cNvSpPr>
          <p:nvPr>
            <p:ph type="sldNum" sz="quarter" idx="12"/>
          </p:nvPr>
        </p:nvSpPr>
        <p:spPr/>
        <p:txBody>
          <a:bodyPr/>
          <a:lstStyle/>
          <a:p>
            <a:fld id="{FA49274C-F624-4622-A71F-92AA30B6C6C1}" type="slidenum">
              <a:rPr lang="en-GB" smtClean="0"/>
              <a:pPr/>
              <a:t>7</a:t>
            </a:fld>
            <a:endParaRPr lang="en-GB" dirty="0"/>
          </a:p>
        </p:txBody>
      </p:sp>
      <p:sp>
        <p:nvSpPr>
          <p:cNvPr id="4" name="Rounded Rectangle 3">
            <a:extLst>
              <a:ext uri="{FF2B5EF4-FFF2-40B4-BE49-F238E27FC236}">
                <a16:creationId xmlns:a16="http://schemas.microsoft.com/office/drawing/2014/main" id="{9E4168DB-4240-824E-95B0-4E25B8B0F069}"/>
              </a:ext>
            </a:extLst>
          </p:cNvPr>
          <p:cNvSpPr/>
          <p:nvPr/>
        </p:nvSpPr>
        <p:spPr>
          <a:xfrm>
            <a:off x="202752" y="1181824"/>
            <a:ext cx="4646561" cy="4919295"/>
          </a:xfrm>
          <a:prstGeom prst="roundRect">
            <a:avLst>
              <a:gd name="adj" fmla="val 9037"/>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900" b="1" dirty="0">
                <a:solidFill>
                  <a:schemeClr val="tx1"/>
                </a:solidFill>
              </a:rPr>
              <a:t>Immediately refer patient with injuries </a:t>
            </a:r>
            <a:r>
              <a:rPr lang="en-US" sz="1900" dirty="0">
                <a:solidFill>
                  <a:schemeClr val="tx1"/>
                </a:solidFill>
              </a:rPr>
              <a:t>that need urgent care.</a:t>
            </a:r>
          </a:p>
          <a:p>
            <a:pPr>
              <a:spcBef>
                <a:spcPts val="400"/>
              </a:spcBef>
              <a:spcAft>
                <a:spcPts val="400"/>
              </a:spcAft>
            </a:pPr>
            <a:r>
              <a:rPr lang="en-US" sz="1900" b="1" dirty="0">
                <a:solidFill>
                  <a:schemeClr val="tx1"/>
                </a:solidFill>
              </a:rPr>
              <a:t>Otherwise:</a:t>
            </a:r>
          </a:p>
          <a:p>
            <a:pPr marL="287338" indent="-287338">
              <a:spcBef>
                <a:spcPts val="400"/>
              </a:spcBef>
              <a:spcAft>
                <a:spcPts val="400"/>
              </a:spcAft>
              <a:buFont typeface="+mj-lt"/>
              <a:buAutoNum type="arabicPeriod"/>
            </a:pPr>
            <a:r>
              <a:rPr lang="en-US" sz="1900" dirty="0">
                <a:solidFill>
                  <a:schemeClr val="tx1"/>
                </a:solidFill>
              </a:rPr>
              <a:t>First-line support part one: Listen, Inquire, Validate</a:t>
            </a:r>
          </a:p>
          <a:p>
            <a:pPr marL="287338" indent="-287338">
              <a:spcBef>
                <a:spcPts val="400"/>
              </a:spcBef>
              <a:spcAft>
                <a:spcPts val="400"/>
              </a:spcAft>
              <a:buFont typeface="+mj-lt"/>
              <a:buAutoNum type="arabicPeriod"/>
            </a:pPr>
            <a:r>
              <a:rPr lang="en-US" sz="1900" b="1" dirty="0">
                <a:solidFill>
                  <a:schemeClr val="tx1"/>
                </a:solidFill>
              </a:rPr>
              <a:t>Take history, assess emotional state, head-to-toe physical exam PLUS full forensic examination</a:t>
            </a:r>
          </a:p>
          <a:p>
            <a:pPr marL="287338" indent="-287338">
              <a:spcBef>
                <a:spcPts val="400"/>
              </a:spcBef>
              <a:spcAft>
                <a:spcPts val="400"/>
              </a:spcAft>
              <a:buFont typeface="+mj-lt"/>
              <a:buAutoNum type="arabicPeriod"/>
            </a:pPr>
            <a:r>
              <a:rPr lang="en-US" sz="1900" dirty="0">
                <a:solidFill>
                  <a:schemeClr val="tx1"/>
                </a:solidFill>
              </a:rPr>
              <a:t>Provide treatment (injuries, PEP, STI prophylaxis, EC)</a:t>
            </a:r>
          </a:p>
          <a:p>
            <a:pPr marL="287338" indent="-287338">
              <a:spcBef>
                <a:spcPts val="400"/>
              </a:spcBef>
              <a:spcAft>
                <a:spcPts val="400"/>
              </a:spcAft>
              <a:buFont typeface="+mj-lt"/>
              <a:buAutoNum type="arabicPeriod"/>
            </a:pPr>
            <a:r>
              <a:rPr lang="en-US" sz="1900" dirty="0">
                <a:solidFill>
                  <a:schemeClr val="tx1"/>
                </a:solidFill>
              </a:rPr>
              <a:t>First-line support part 2: Enhance safety, arrange Support</a:t>
            </a:r>
          </a:p>
          <a:p>
            <a:pPr marL="287338" indent="-287338">
              <a:spcBef>
                <a:spcPts val="400"/>
              </a:spcBef>
              <a:spcAft>
                <a:spcPts val="400"/>
              </a:spcAft>
              <a:buFont typeface="+mj-lt"/>
              <a:buAutoNum type="arabicPeriod"/>
            </a:pPr>
            <a:r>
              <a:rPr lang="en-US" sz="1900" dirty="0">
                <a:solidFill>
                  <a:schemeClr val="tx1"/>
                </a:solidFill>
              </a:rPr>
              <a:t>Assess mental health, discuss self-care &amp; plan follow-up visits.</a:t>
            </a:r>
          </a:p>
        </p:txBody>
      </p:sp>
      <p:sp>
        <p:nvSpPr>
          <p:cNvPr id="9" name="Oval 8">
            <a:extLst>
              <a:ext uri="{FF2B5EF4-FFF2-40B4-BE49-F238E27FC236}">
                <a16:creationId xmlns:a16="http://schemas.microsoft.com/office/drawing/2014/main" id="{191ED816-4C72-9542-8B44-4D49FDD5DA41}"/>
              </a:ext>
            </a:extLst>
          </p:cNvPr>
          <p:cNvSpPr/>
          <p:nvPr/>
        </p:nvSpPr>
        <p:spPr>
          <a:xfrm>
            <a:off x="7648320" y="1933460"/>
            <a:ext cx="1385952" cy="10184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See clinical handbook, page 65</a:t>
            </a:r>
            <a:endParaRPr lang="en-GB" sz="1400" dirty="0">
              <a:solidFill>
                <a:schemeClr val="tx1"/>
              </a:solidFill>
            </a:endParaRPr>
          </a:p>
        </p:txBody>
      </p:sp>
      <p:pic>
        <p:nvPicPr>
          <p:cNvPr id="10" name="Picture 9">
            <a:extLst>
              <a:ext uri="{FF2B5EF4-FFF2-40B4-BE49-F238E27FC236}">
                <a16:creationId xmlns:a16="http://schemas.microsoft.com/office/drawing/2014/main" id="{E4699FE0-BCF3-A74B-84C5-8B5304A74F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959041" y="1117119"/>
            <a:ext cx="3617268" cy="5214744"/>
          </a:xfrm>
          <a:prstGeom prst="rect">
            <a:avLst/>
          </a:prstGeom>
        </p:spPr>
      </p:pic>
      <p:sp>
        <p:nvSpPr>
          <p:cNvPr id="11" name="Footer Placeholder 3">
            <a:extLst>
              <a:ext uri="{FF2B5EF4-FFF2-40B4-BE49-F238E27FC236}">
                <a16:creationId xmlns:a16="http://schemas.microsoft.com/office/drawing/2014/main" id="{32614A4C-361D-A94E-9374-569A91F4F7AF}"/>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384115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681038"/>
            <a:ext cx="7886700" cy="1325563"/>
          </a:xfrm>
        </p:spPr>
        <p:txBody>
          <a:bodyPr>
            <a:noAutofit/>
          </a:bodyPr>
          <a:lstStyle/>
          <a:p>
            <a:r>
              <a:rPr lang="en-US" sz="4000" b="1" dirty="0">
                <a:solidFill>
                  <a:schemeClr val="accent2"/>
                </a:solidFill>
                <a:latin typeface="+mn-lt"/>
                <a:ea typeface="+mn-ea"/>
                <a:cs typeface="+mn-cs"/>
              </a:rPr>
              <a:t>Overview: History-taking, conducting physical and forensic examination</a:t>
            </a:r>
            <a:endParaRPr lang="en-GB" sz="4000" b="1" dirty="0">
              <a:solidFill>
                <a:schemeClr val="accent2"/>
              </a:solidFill>
              <a:latin typeface="+mn-lt"/>
              <a:ea typeface="+mn-ea"/>
              <a:cs typeface="+mn-cs"/>
            </a:endParaRPr>
          </a:p>
        </p:txBody>
      </p:sp>
      <p:sp>
        <p:nvSpPr>
          <p:cNvPr id="3" name="Subtitle 2"/>
          <p:cNvSpPr>
            <a:spLocks noGrp="1"/>
          </p:cNvSpPr>
          <p:nvPr>
            <p:ph idx="1"/>
          </p:nvPr>
        </p:nvSpPr>
        <p:spPr>
          <a:xfrm>
            <a:off x="628650" y="2285999"/>
            <a:ext cx="7886700" cy="3890963"/>
          </a:xfrm>
        </p:spPr>
        <p:txBody>
          <a:bodyPr lIns="90000">
            <a:noAutofit/>
          </a:bodyPr>
          <a:lstStyle/>
          <a:p>
            <a:pPr marL="457200" indent="-457200" algn="l">
              <a:spcBef>
                <a:spcPts val="600"/>
              </a:spcBef>
              <a:spcAft>
                <a:spcPts val="600"/>
              </a:spcAft>
              <a:buFont typeface="+mj-lt"/>
              <a:buAutoNum type="arabicPeriod"/>
            </a:pPr>
            <a:r>
              <a:rPr lang="en-US" dirty="0">
                <a:solidFill>
                  <a:schemeClr val="tx1"/>
                </a:solidFill>
              </a:rPr>
              <a:t>History-taking (Session 9)</a:t>
            </a:r>
          </a:p>
          <a:p>
            <a:pPr marL="457200" indent="-457200" algn="l">
              <a:spcBef>
                <a:spcPts val="600"/>
              </a:spcBef>
              <a:spcAft>
                <a:spcPts val="600"/>
              </a:spcAft>
              <a:buFont typeface="+mj-lt"/>
              <a:buAutoNum type="arabicPeriod"/>
            </a:pPr>
            <a:r>
              <a:rPr lang="en-US" dirty="0">
                <a:solidFill>
                  <a:schemeClr val="tx1"/>
                </a:solidFill>
              </a:rPr>
              <a:t>Prepare for physical examination (Session 9)</a:t>
            </a:r>
          </a:p>
          <a:p>
            <a:pPr marL="457200" indent="-457200" algn="l">
              <a:spcBef>
                <a:spcPts val="600"/>
              </a:spcBef>
              <a:spcAft>
                <a:spcPts val="600"/>
              </a:spcAft>
              <a:buFont typeface="+mj-lt"/>
              <a:buAutoNum type="arabicPeriod"/>
            </a:pPr>
            <a:r>
              <a:rPr lang="en-US" dirty="0">
                <a:solidFill>
                  <a:schemeClr val="tx1"/>
                </a:solidFill>
              </a:rPr>
              <a:t>Conduct a head-to-toe physical examination (Session 9)  PLUS </a:t>
            </a:r>
          </a:p>
          <a:p>
            <a:pPr marL="457200" indent="-457200" algn="l">
              <a:spcBef>
                <a:spcPts val="600"/>
              </a:spcBef>
              <a:spcAft>
                <a:spcPts val="600"/>
              </a:spcAft>
              <a:buFont typeface="+mj-lt"/>
              <a:buAutoNum type="arabicPeriod"/>
            </a:pPr>
            <a:r>
              <a:rPr lang="en-US" b="1" dirty="0">
                <a:solidFill>
                  <a:schemeClr val="tx1"/>
                </a:solidFill>
              </a:rPr>
              <a:t>Conduct full forensic exam/specimen collection when doing the physical examination </a:t>
            </a:r>
            <a:r>
              <a:rPr lang="en-US" dirty="0">
                <a:solidFill>
                  <a:schemeClr val="tx1"/>
                </a:solidFill>
              </a:rPr>
              <a:t>(this session – 9a)</a:t>
            </a:r>
          </a:p>
          <a:p>
            <a:pPr algn="l">
              <a:spcBef>
                <a:spcPts val="0"/>
              </a:spcBef>
            </a:pPr>
            <a:endParaRPr lang="en-US" sz="2400" b="1" dirty="0">
              <a:solidFill>
                <a:schemeClr val="tx1"/>
              </a:solidFill>
            </a:endParaRPr>
          </a:p>
          <a:p>
            <a:pPr algn="l">
              <a:spcBef>
                <a:spcPts val="0"/>
              </a:spcBef>
              <a:spcAft>
                <a:spcPts val="600"/>
              </a:spcAft>
            </a:pPr>
            <a:endParaRPr lang="en-US" sz="2400" b="1" dirty="0">
              <a:solidFill>
                <a:schemeClr val="tx1"/>
              </a:solidFill>
            </a:endParaRPr>
          </a:p>
        </p:txBody>
      </p:sp>
      <p:sp>
        <p:nvSpPr>
          <p:cNvPr id="5" name="Slide Number Placeholder 4">
            <a:extLst>
              <a:ext uri="{FF2B5EF4-FFF2-40B4-BE49-F238E27FC236}">
                <a16:creationId xmlns:a16="http://schemas.microsoft.com/office/drawing/2014/main" id="{6EBDAA56-5E7B-44A0-88AF-1729A27BA29D}"/>
              </a:ext>
            </a:extLst>
          </p:cNvPr>
          <p:cNvSpPr>
            <a:spLocks noGrp="1"/>
          </p:cNvSpPr>
          <p:nvPr>
            <p:ph type="sldNum" sz="quarter" idx="12"/>
          </p:nvPr>
        </p:nvSpPr>
        <p:spPr/>
        <p:txBody>
          <a:bodyPr/>
          <a:lstStyle/>
          <a:p>
            <a:fld id="{FA49274C-F624-4622-A71F-92AA30B6C6C1}" type="slidenum">
              <a:rPr lang="en-GB" smtClean="0"/>
              <a:pPr/>
              <a:t>8</a:t>
            </a:fld>
            <a:endParaRPr lang="en-GB" dirty="0"/>
          </a:p>
        </p:txBody>
      </p:sp>
      <p:sp>
        <p:nvSpPr>
          <p:cNvPr id="6" name="Footer Placeholder 3">
            <a:extLst>
              <a:ext uri="{FF2B5EF4-FFF2-40B4-BE49-F238E27FC236}">
                <a16:creationId xmlns:a16="http://schemas.microsoft.com/office/drawing/2014/main" id="{DBE97D10-5486-CA49-9164-CE05B9869AC1}"/>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1348410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solidFill>
              </a:rPr>
              <a:t>General tips</a:t>
            </a:r>
            <a:endParaRPr lang="en-GB" b="1" dirty="0">
              <a:solidFill>
                <a:schemeClr val="accent2"/>
              </a:solidFill>
            </a:endParaRPr>
          </a:p>
        </p:txBody>
      </p:sp>
      <p:sp>
        <p:nvSpPr>
          <p:cNvPr id="3" name="Slide Number Placeholder 2">
            <a:extLst>
              <a:ext uri="{FF2B5EF4-FFF2-40B4-BE49-F238E27FC236}">
                <a16:creationId xmlns:a16="http://schemas.microsoft.com/office/drawing/2014/main" id="{7B490FFD-14BE-41EA-BB7B-3E20D908A192}"/>
              </a:ext>
            </a:extLst>
          </p:cNvPr>
          <p:cNvSpPr>
            <a:spLocks noGrp="1"/>
          </p:cNvSpPr>
          <p:nvPr>
            <p:ph type="sldNum" sz="quarter" idx="12"/>
          </p:nvPr>
        </p:nvSpPr>
        <p:spPr/>
        <p:txBody>
          <a:bodyPr/>
          <a:lstStyle/>
          <a:p>
            <a:fld id="{FA49274C-F624-4622-A71F-92AA30B6C6C1}" type="slidenum">
              <a:rPr lang="en-GB" smtClean="0"/>
              <a:pPr/>
              <a:t>9</a:t>
            </a:fld>
            <a:endParaRPr lang="en-GB" dirty="0"/>
          </a:p>
        </p:txBody>
      </p:sp>
      <p:sp>
        <p:nvSpPr>
          <p:cNvPr id="5" name="Rounded Rectangle 4">
            <a:extLst>
              <a:ext uri="{FF2B5EF4-FFF2-40B4-BE49-F238E27FC236}">
                <a16:creationId xmlns:a16="http://schemas.microsoft.com/office/drawing/2014/main" id="{023C6806-2C9D-7A49-86F4-D56BDD47542E}"/>
              </a:ext>
            </a:extLst>
          </p:cNvPr>
          <p:cNvSpPr/>
          <p:nvPr/>
        </p:nvSpPr>
        <p:spPr>
          <a:xfrm>
            <a:off x="359533" y="1690689"/>
            <a:ext cx="8424934" cy="4166808"/>
          </a:xfrm>
          <a:prstGeom prst="roundRect">
            <a:avLst/>
          </a:prstGeom>
          <a:solidFill>
            <a:schemeClr val="accent5">
              <a:lumMod val="40000"/>
              <a:lumOff val="60000"/>
              <a:alpha val="32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ts val="600"/>
              </a:spcBef>
              <a:spcAft>
                <a:spcPts val="600"/>
              </a:spcAft>
              <a:buFont typeface="Wingdings" panose="05000000000000000000" pitchFamily="2" charset="2"/>
              <a:buChar char="ü"/>
            </a:pPr>
            <a:r>
              <a:rPr lang="en-US" sz="2400" dirty="0">
                <a:solidFill>
                  <a:schemeClr val="tx1"/>
                </a:solidFill>
              </a:rPr>
              <a:t>Only providers that are </a:t>
            </a:r>
            <a:r>
              <a:rPr lang="en-US" sz="2400" b="1" dirty="0">
                <a:solidFill>
                  <a:schemeClr val="tx1"/>
                </a:solidFill>
              </a:rPr>
              <a:t>specifically trained and supervised</a:t>
            </a:r>
            <a:r>
              <a:rPr lang="en-US" sz="2400" dirty="0">
                <a:solidFill>
                  <a:schemeClr val="tx1"/>
                </a:solidFill>
              </a:rPr>
              <a:t> should undertake full forensic examination</a:t>
            </a:r>
          </a:p>
          <a:p>
            <a:pPr marL="342900" indent="-342900">
              <a:spcBef>
                <a:spcPts val="600"/>
              </a:spcBef>
              <a:spcAft>
                <a:spcPts val="600"/>
              </a:spcAft>
              <a:buFont typeface="Wingdings" panose="05000000000000000000" pitchFamily="2" charset="2"/>
              <a:buChar char="ü"/>
            </a:pPr>
            <a:r>
              <a:rPr lang="en-US" sz="2400" dirty="0">
                <a:solidFill>
                  <a:schemeClr val="tx1"/>
                </a:solidFill>
              </a:rPr>
              <a:t>Only medico-legal evidence that can be collected, stored and analyzed should be gathered</a:t>
            </a:r>
          </a:p>
          <a:p>
            <a:pPr marL="342900" indent="-342900">
              <a:spcBef>
                <a:spcPts val="600"/>
              </a:spcBef>
              <a:spcAft>
                <a:spcPts val="600"/>
              </a:spcAft>
              <a:buFont typeface="Wingdings" panose="05000000000000000000" pitchFamily="2" charset="2"/>
              <a:buChar char="ü"/>
            </a:pPr>
            <a:r>
              <a:rPr lang="en-US" sz="2400" dirty="0">
                <a:solidFill>
                  <a:schemeClr val="tx1"/>
                </a:solidFill>
              </a:rPr>
              <a:t>Obtain </a:t>
            </a:r>
            <a:r>
              <a:rPr lang="en-US" sz="2400" b="1" dirty="0">
                <a:solidFill>
                  <a:schemeClr val="tx1"/>
                </a:solidFill>
              </a:rPr>
              <a:t>separate consent </a:t>
            </a:r>
            <a:r>
              <a:rPr lang="en-US" sz="2400" dirty="0">
                <a:solidFill>
                  <a:schemeClr val="tx1"/>
                </a:solidFill>
              </a:rPr>
              <a:t>for collecting forensic evidence including any photographs</a:t>
            </a:r>
          </a:p>
          <a:p>
            <a:pPr marL="342900" indent="-342900">
              <a:spcBef>
                <a:spcPts val="600"/>
              </a:spcBef>
              <a:spcAft>
                <a:spcPts val="600"/>
              </a:spcAft>
              <a:buFont typeface="Wingdings" panose="05000000000000000000" pitchFamily="2" charset="2"/>
              <a:buChar char="ü"/>
            </a:pPr>
            <a:r>
              <a:rPr lang="en-US" sz="2400" dirty="0">
                <a:solidFill>
                  <a:schemeClr val="tx1"/>
                </a:solidFill>
              </a:rPr>
              <a:t>The head-to-toe physical exam is primarily for medical care, but it is also useful for forensic documentation</a:t>
            </a:r>
          </a:p>
          <a:p>
            <a:pPr marL="342900" indent="-342900">
              <a:spcBef>
                <a:spcPts val="600"/>
              </a:spcBef>
              <a:spcAft>
                <a:spcPts val="600"/>
              </a:spcAft>
              <a:buFont typeface="Wingdings" panose="05000000000000000000" pitchFamily="2" charset="2"/>
              <a:buChar char="ü"/>
            </a:pPr>
            <a:r>
              <a:rPr lang="en-US" sz="2400" b="1" dirty="0">
                <a:solidFill>
                  <a:schemeClr val="tx1"/>
                </a:solidFill>
              </a:rPr>
              <a:t>Documentation</a:t>
            </a:r>
            <a:r>
              <a:rPr lang="en-US" sz="2400" dirty="0">
                <a:solidFill>
                  <a:schemeClr val="tx1"/>
                </a:solidFill>
              </a:rPr>
              <a:t> of injuries can provide important evidence</a:t>
            </a:r>
          </a:p>
        </p:txBody>
      </p:sp>
      <p:sp>
        <p:nvSpPr>
          <p:cNvPr id="6" name="Footer Placeholder 3">
            <a:extLst>
              <a:ext uri="{FF2B5EF4-FFF2-40B4-BE49-F238E27FC236}">
                <a16:creationId xmlns:a16="http://schemas.microsoft.com/office/drawing/2014/main" id="{A9282666-D439-254B-A031-C974F1E81E1A}"/>
              </a:ext>
            </a:extLst>
          </p:cNvPr>
          <p:cNvSpPr>
            <a:spLocks noGrp="1"/>
          </p:cNvSpPr>
          <p:nvPr>
            <p:ph type="ftr" sz="quarter" idx="11"/>
          </p:nvPr>
        </p:nvSpPr>
        <p:spPr>
          <a:xfrm>
            <a:off x="1476208" y="6271617"/>
            <a:ext cx="6191583" cy="544513"/>
          </a:xfrm>
        </p:spPr>
        <p:txBody>
          <a:bodyPr/>
          <a:lstStyle/>
          <a:p>
            <a:r>
              <a:rPr lang="en-GB" dirty="0"/>
              <a:t>Caring for women subjected to violence: A WHO curriculum for training health-care providers</a:t>
            </a:r>
            <a:br>
              <a:rPr lang="en-GB" dirty="0"/>
            </a:br>
            <a:r>
              <a:rPr lang="en-GB" dirty="0">
                <a:solidFill>
                  <a:srgbClr val="F57D22"/>
                </a:solidFill>
              </a:rPr>
              <a:t>Session 9a: Forensic examination (supplemental)</a:t>
            </a:r>
          </a:p>
        </p:txBody>
      </p:sp>
    </p:spTree>
    <p:extLst>
      <p:ext uri="{BB962C8B-B14F-4D97-AF65-F5344CB8AC3E}">
        <p14:creationId xmlns:p14="http://schemas.microsoft.com/office/powerpoint/2010/main" val="269991659"/>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iculum template_13Dec" id="{82102952-1358-794C-BA0B-E9E2CAE0DECF}" vid="{D4BAC128-9994-AD42-AB0C-764A7311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TotalTime>
  <Words>3413</Words>
  <Application>Microsoft Macintosh PowerPoint</Application>
  <PresentationFormat>On-screen Show (4:3)</PresentationFormat>
  <Paragraphs>306</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Symbol</vt:lpstr>
      <vt:lpstr>Wingdings</vt:lpstr>
      <vt:lpstr>Office Theme</vt:lpstr>
      <vt:lpstr>Session 9a</vt:lpstr>
      <vt:lpstr>Learning objective</vt:lpstr>
      <vt:lpstr>Demonstration: Forensic examination</vt:lpstr>
      <vt:lpstr>Review the legal &amp; policy context</vt:lpstr>
      <vt:lpstr>Review the legal &amp; policy context</vt:lpstr>
      <vt:lpstr>When should a forensic exam be done?</vt:lpstr>
      <vt:lpstr>Summary protocol: Pathway for initial care after sexual assault</vt:lpstr>
      <vt:lpstr>Overview: History-taking, conducting physical and forensic examination</vt:lpstr>
      <vt:lpstr>General tips</vt:lpstr>
      <vt:lpstr>Job aid for head-to-toe examination</vt:lpstr>
      <vt:lpstr>Physical examination form</vt:lpstr>
      <vt:lpstr>Job-aid: genito-anal examination</vt:lpstr>
      <vt:lpstr>End virginity testing</vt:lpstr>
      <vt:lpstr>What specimens to collect?</vt:lpstr>
      <vt:lpstr>What specimens to collect?</vt:lpstr>
      <vt:lpstr>Time frame for specimen collection</vt:lpstr>
      <vt:lpstr>Storage</vt:lpstr>
      <vt:lpstr>Documentation</vt:lpstr>
      <vt:lpstr>Understanding forensic evidence </vt:lpstr>
      <vt:lpstr>Providing testimony</vt:lpstr>
      <vt:lpstr>Exercise 9a.1: Decision-making on forensic evidence collection </vt:lpstr>
      <vt:lpstr>Exercise 9a.1: Decision-making on forensic evidence collection </vt:lpstr>
      <vt:lpstr>Key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9a</dc:title>
  <dc:creator>Anna Hoover</dc:creator>
  <cp:lastModifiedBy>Anna Hoover</cp:lastModifiedBy>
  <cp:revision>17</cp:revision>
  <dcterms:created xsi:type="dcterms:W3CDTF">2019-12-16T15:50:11Z</dcterms:created>
  <dcterms:modified xsi:type="dcterms:W3CDTF">2020-01-10T10:46:46Z</dcterms:modified>
</cp:coreProperties>
</file>