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329" r:id="rId3"/>
    <p:sldId id="326" r:id="rId4"/>
    <p:sldId id="308" r:id="rId5"/>
    <p:sldId id="312" r:id="rId6"/>
    <p:sldId id="327" r:id="rId7"/>
    <p:sldId id="313" r:id="rId8"/>
    <p:sldId id="309" r:id="rId9"/>
    <p:sldId id="324" r:id="rId10"/>
    <p:sldId id="310" r:id="rId11"/>
    <p:sldId id="311" r:id="rId12"/>
    <p:sldId id="314" r:id="rId13"/>
    <p:sldId id="315" r:id="rId14"/>
    <p:sldId id="316" r:id="rId15"/>
    <p:sldId id="328" r:id="rId16"/>
    <p:sldId id="321" r:id="rId17"/>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Hoover" initials="AH" lastIdx="1" clrIdx="0">
    <p:extLst>
      <p:ext uri="{19B8F6BF-5375-455C-9EA6-DF929625EA0E}">
        <p15:presenceInfo xmlns:p15="http://schemas.microsoft.com/office/powerpoint/2012/main" userId="db38737457bb9b80" providerId="Windows Live"/>
      </p:ext>
    </p:extLst>
  </p:cmAuthor>
  <p:cmAuthor id="2" name="Sabine Citron" initials="SC" lastIdx="10" clrIdx="1">
    <p:extLst>
      <p:ext uri="{19B8F6BF-5375-455C-9EA6-DF929625EA0E}">
        <p15:presenceInfo xmlns:p15="http://schemas.microsoft.com/office/powerpoint/2012/main" userId="d1ba213afba5bd56" providerId="Windows Live"/>
      </p:ext>
    </p:extLst>
  </p:cmAuthor>
  <p:cmAuthor id="3" name="anne.cecile.robin@gmail.com" initials="an" lastIdx="23" clrIdx="2">
    <p:extLst>
      <p:ext uri="{19B8F6BF-5375-455C-9EA6-DF929625EA0E}">
        <p15:presenceInfo xmlns:p15="http://schemas.microsoft.com/office/powerpoint/2012/main" userId="S::urn:spo:guest#anne.cecile.robi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2"/>
    <a:srgbClr val="0366B3"/>
    <a:srgbClr val="FFFFFF"/>
    <a:srgbClr val="ED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8A053-B8CA-4467-B054-DD4D0529A2EF}" v="8" dt="2024-07-31T16:14:02.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74700"/>
  </p:normalViewPr>
  <p:slideViewPr>
    <p:cSldViewPr snapToGrid="0" snapToObjects="1">
      <p:cViewPr varScale="1">
        <p:scale>
          <a:sx n="75" d="100"/>
          <a:sy n="75" d="100"/>
        </p:scale>
        <p:origin x="576" y="78"/>
      </p:cViewPr>
      <p:guideLst/>
    </p:cSldViewPr>
  </p:slideViewPr>
  <p:outlineViewPr>
    <p:cViewPr>
      <p:scale>
        <a:sx n="33" d="100"/>
        <a:sy n="33" d="100"/>
      </p:scale>
      <p:origin x="0" y="0"/>
    </p:cViewPr>
  </p:outlineViewPr>
  <p:notesTextViewPr>
    <p:cViewPr>
      <p:scale>
        <a:sx n="123" d="100"/>
        <a:sy n="123" d="100"/>
      </p:scale>
      <p:origin x="0" y="0"/>
    </p:cViewPr>
  </p:notesTextViewPr>
  <p:notesViewPr>
    <p:cSldViewPr snapToGrid="0" snapToObjects="1">
      <p:cViewPr varScale="1">
        <p:scale>
          <a:sx n="83" d="100"/>
          <a:sy n="83" d="100"/>
        </p:scale>
        <p:origin x="34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666A7-7EFA-1C45-85A8-F1EEF1456243}" type="datetimeFigureOut">
              <a:rPr lang="de-DE" smtClean="0"/>
              <a:t>12.12.2024</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3A9B77-EA52-1C47-8F03-3304CE373FBF}" type="datetimeFigureOut">
              <a:rPr lang="de-DE" smtClean="0"/>
              <a:t>12.12.2024</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de-DE" dirty="0"/>
          </a:p>
        </p:txBody>
      </p:sp>
      <p:sp>
        <p:nvSpPr>
          <p:cNvPr id="4" name="Footer Placeholder 3"/>
          <p:cNvSpPr>
            <a:spLocks noGrp="1"/>
          </p:cNvSpPr>
          <p:nvPr>
            <p:ph type="ftr" sz="quarter" idx="4"/>
          </p:nvPr>
        </p:nvSpPr>
        <p:spPr/>
        <p:txBody>
          <a:bodyPr rtlCol="0"/>
          <a:lstStyle/>
          <a:p>
            <a:pPr rtl="0"/>
            <a:endParaRPr lang="de-DE"/>
          </a:p>
        </p:txBody>
      </p:sp>
      <p:sp>
        <p:nvSpPr>
          <p:cNvPr id="5" name="Slide Number Placeholder 4"/>
          <p:cNvSpPr>
            <a:spLocks noGrp="1"/>
          </p:cNvSpPr>
          <p:nvPr>
            <p:ph type="sldNum" sz="quarter" idx="5"/>
          </p:nvPr>
        </p:nvSpPr>
        <p:spPr/>
        <p:txBody>
          <a:bodyPr rtlCol="0"/>
          <a:lstStyle/>
          <a:p>
            <a:pPr rtl="0"/>
            <a:fld id="{982D55F8-74B9-B944-BD48-CDD90851A098}" type="slidenum">
              <a:rPr lang="de-DE" smtClean="0"/>
              <a:t>1</a:t>
            </a:fld>
            <a:endParaRPr lang="de-DE"/>
          </a:p>
        </p:txBody>
      </p:sp>
    </p:spTree>
    <p:extLst>
      <p:ext uri="{BB962C8B-B14F-4D97-AF65-F5344CB8AC3E}">
        <p14:creationId xmlns:p14="http://schemas.microsoft.com/office/powerpoint/2010/main" val="265836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lang="fr" sz="1200" b="0" i="1" u="none" strike="noStrike" kern="1200" dirty="0">
                <a:solidFill>
                  <a:schemeClr val="tx1"/>
                </a:solidFill>
                <a:latin typeface="+mn-lt"/>
                <a:ea typeface="+mn-ea"/>
                <a:cs typeface="+mn-cs"/>
              </a:rPr>
              <a:t>Pour plus de détails sur le</a:t>
            </a:r>
            <a:r>
              <a:rPr lang="fr" sz="1200" b="0" i="1" u="none" strike="noStrike" kern="1200" baseline="0" dirty="0">
                <a:solidFill>
                  <a:schemeClr val="tx1"/>
                </a:solidFill>
                <a:latin typeface="+mn-lt"/>
                <a:ea typeface="+mn-ea"/>
                <a:cs typeface="+mn-cs"/>
              </a:rPr>
              <a:t> soutien à </a:t>
            </a:r>
            <a:r>
              <a:rPr lang="fr" sz="1200" b="0" i="1" u="none" strike="noStrike" kern="1200" dirty="0">
                <a:solidFill>
                  <a:schemeClr val="tx1"/>
                </a:solidFill>
                <a:latin typeface="+mn-lt"/>
                <a:ea typeface="+mn-ea"/>
                <a:cs typeface="+mn-cs"/>
              </a:rPr>
              <a:t>l’observance du traitement antir</a:t>
            </a:r>
            <a:r>
              <a:rPr lang="fr-CA" sz="1200" b="0" i="1" u="none" strike="noStrike" kern="1200" dirty="0">
                <a:solidFill>
                  <a:schemeClr val="tx1"/>
                </a:solidFill>
                <a:latin typeface="+mn-lt"/>
                <a:ea typeface="+mn-ea"/>
                <a:cs typeface="+mn-cs"/>
              </a:rPr>
              <a:t>é</a:t>
            </a:r>
            <a:r>
              <a:rPr lang="fr" sz="1200" b="0" i="1" u="none" strike="noStrike" kern="1200" dirty="0">
                <a:solidFill>
                  <a:schemeClr val="tx1"/>
                </a:solidFill>
                <a:latin typeface="+mn-lt"/>
                <a:ea typeface="+mn-ea"/>
                <a:cs typeface="+mn-cs"/>
              </a:rPr>
              <a:t>troviral contre le VIH, voir l’annexe X du guide de</a:t>
            </a:r>
            <a:r>
              <a:rPr lang="fr" sz="1200" b="0" i="1" u="none" strike="noStrike" kern="1200" baseline="0" dirty="0">
                <a:solidFill>
                  <a:schemeClr val="tx1"/>
                </a:solidFill>
                <a:latin typeface="+mn-lt"/>
                <a:ea typeface="+mn-ea"/>
                <a:cs typeface="+mn-cs"/>
              </a:rPr>
              <a:t> l’animateur</a:t>
            </a:r>
            <a:r>
              <a:rPr lang="fr" sz="1200" b="0" i="1" u="none" strike="noStrike" kern="1200" dirty="0">
                <a:solidFill>
                  <a:schemeClr val="tx1"/>
                </a:solidFill>
                <a:latin typeface="+mn-lt"/>
                <a:ea typeface="+mn-ea"/>
                <a:cs typeface="+mn-cs"/>
              </a:rPr>
              <a:t>. Vous pouvez utiliser cette annexe comme une base de discussion et/ou comme un polycopié si les participants sont intéressés.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11</a:t>
            </a:fld>
            <a:endParaRPr lang="en-US"/>
          </a:p>
        </p:txBody>
      </p:sp>
    </p:spTree>
    <p:extLst>
      <p:ext uri="{BB962C8B-B14F-4D97-AF65-F5344CB8AC3E}">
        <p14:creationId xmlns:p14="http://schemas.microsoft.com/office/powerpoint/2010/main" val="121158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i="0" u="none" strike="noStrike" kern="1200" dirty="0">
                <a:solidFill>
                  <a:schemeClr val="tx1"/>
                </a:solidFill>
                <a:latin typeface="+mn-lt"/>
                <a:ea typeface="+mn-ea"/>
                <a:cs typeface="+mn-cs"/>
              </a:rPr>
              <a:t>Le petit tableau n’est pas traduit</a:t>
            </a:r>
            <a:endParaRPr lang="fr" sz="1200" b="1" i="0" u="none" strike="noStrike"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 sz="1200" b="1" i="0" u="none" strike="noStrike"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1" i="0" u="none" strike="noStrike" kern="1200" dirty="0">
                <a:solidFill>
                  <a:schemeClr val="tx1"/>
                </a:solidFill>
                <a:latin typeface="+mn-lt"/>
                <a:ea typeface="+mn-ea"/>
                <a:cs typeface="+mn-cs"/>
              </a:rPr>
              <a:t>Outil de travail -</a:t>
            </a:r>
            <a:r>
              <a:rPr lang="fr" sz="1200" b="0" i="1" u="none" strike="noStrike" kern="1200" dirty="0">
                <a:solidFill>
                  <a:schemeClr val="tx1"/>
                </a:solidFill>
                <a:latin typeface="+mn-lt"/>
                <a:ea typeface="+mn-ea"/>
                <a:cs typeface="+mn-cs"/>
              </a:rPr>
              <a:t>Traitement contre les IST </a:t>
            </a:r>
            <a:r>
              <a:rPr lang="fr" sz="1200" b="0" i="0" u="none" strike="noStrike" kern="1200" dirty="0">
                <a:solidFill>
                  <a:schemeClr val="tx1"/>
                </a:solidFill>
                <a:latin typeface="+mn-lt"/>
                <a:ea typeface="+mn-ea"/>
                <a:cs typeface="+mn-cs"/>
              </a:rPr>
              <a:t>(page 53 du manuel clinique) : un tableau à remplir </a:t>
            </a:r>
            <a:r>
              <a:rPr lang="fr" sz="1200" b="1" i="0" u="none" strike="noStrike" kern="1200" dirty="0">
                <a:solidFill>
                  <a:schemeClr val="tx1"/>
                </a:solidFill>
                <a:latin typeface="+mn-lt"/>
                <a:ea typeface="+mn-ea"/>
                <a:cs typeface="+mn-cs"/>
              </a:rPr>
              <a:t>donnant</a:t>
            </a:r>
            <a:r>
              <a:rPr lang="fr" sz="1200" b="0" i="0" u="none" strike="noStrike" kern="1200" dirty="0">
                <a:solidFill>
                  <a:schemeClr val="tx1"/>
                </a:solidFill>
                <a:latin typeface="+mn-lt"/>
                <a:ea typeface="+mn-ea"/>
                <a:cs typeface="+mn-cs"/>
              </a:rPr>
              <a:t> des informations liées à la posologie selon le protocole national, à titre de référence.</a:t>
            </a:r>
            <a:r>
              <a:rPr lang="fr" sz="1200" b="0" i="1" u="none" strike="noStrike" kern="1200" dirty="0">
                <a:solidFill>
                  <a:schemeClr val="tx1"/>
                </a:solidFill>
                <a:latin typeface="+mn-lt"/>
                <a:ea typeface="+mn-ea"/>
                <a:cs typeface="+mn-cs"/>
              </a:rPr>
              <a:t> CONSEIL  : S’il s’agit d’une formation nationale ou locale, vous pouvez</a:t>
            </a:r>
            <a:r>
              <a:rPr lang="fr" sz="1200" b="0" i="1" u="none" strike="noStrike" kern="1200" baseline="0" dirty="0">
                <a:solidFill>
                  <a:schemeClr val="tx1"/>
                </a:solidFill>
                <a:latin typeface="+mn-lt"/>
                <a:ea typeface="+mn-ea"/>
                <a:cs typeface="+mn-cs"/>
              </a:rPr>
              <a:t> </a:t>
            </a:r>
            <a:r>
              <a:rPr lang="fr" sz="1200" b="0" i="1" u="none" strike="noStrike" kern="1200" dirty="0">
                <a:solidFill>
                  <a:schemeClr val="tx1"/>
                </a:solidFill>
                <a:latin typeface="+mn-lt"/>
                <a:ea typeface="+mn-ea"/>
                <a:cs typeface="+mn-cs"/>
              </a:rPr>
              <a:t>remplir ce tableau avant la séance, en indiquant le schéma thérapeutique national et la posologie recommandée tant pour les adultes que pour les enfants et les adolescents.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 sz="1200" b="1" i="0" u="none" strike="noStrike" kern="1200" dirty="0">
                <a:solidFill>
                  <a:schemeClr val="tx1"/>
                </a:solidFill>
                <a:latin typeface="+mn-lt"/>
                <a:ea typeface="+mn-ea"/>
                <a:cs typeface="+mn-cs"/>
              </a:rPr>
              <a:t>Pour les patientes atteintes de syphilis : </a:t>
            </a:r>
            <a:r>
              <a:rPr lang="fr" sz="1200" b="0" i="0" u="none" strike="noStrike" kern="1200" dirty="0">
                <a:solidFill>
                  <a:schemeClr val="tx1"/>
                </a:solidFill>
                <a:latin typeface="+mn-lt"/>
                <a:ea typeface="+mn-ea"/>
                <a:cs typeface="+mn-cs"/>
              </a:rPr>
              <a:t>Utiliser des tests de </a:t>
            </a:r>
            <a:r>
              <a:rPr lang="fr-CA" dirty="0"/>
              <a:t>dépistage </a:t>
            </a:r>
            <a:r>
              <a:rPr lang="fr" sz="1200" b="0" i="0" u="none" strike="noStrike" kern="1200" dirty="0">
                <a:solidFill>
                  <a:schemeClr val="tx1"/>
                </a:solidFill>
                <a:latin typeface="+mn-lt"/>
                <a:ea typeface="+mn-ea"/>
                <a:cs typeface="+mn-cs"/>
              </a:rPr>
              <a:t>rapide </a:t>
            </a:r>
            <a:r>
              <a:rPr lang="fr-CA" dirty="0"/>
              <a:t>sur le lieu de </a:t>
            </a:r>
            <a:r>
              <a:rPr lang="fr" sz="1200" b="0" i="0" u="none" strike="noStrike" kern="1200" dirty="0">
                <a:solidFill>
                  <a:schemeClr val="tx1"/>
                </a:solidFill>
                <a:latin typeface="+mn-lt"/>
                <a:ea typeface="+mn-ea"/>
                <a:cs typeface="+mn-cs"/>
              </a:rPr>
              <a:t>soins, si disponibles. Si le résultat est positif, proposer un traitement. Il peut être important de faire un nouveau test après 4 semaines si le résultat du test initial est négatif. Toutefois, si des tests de dépistage rapide ne sont pas disponibles, il est préférable de donner un traitement présomptif, étant donné que la plupart des patientes ne reviendront pas pour recevoir des soins. </a:t>
            </a: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1" i="0" u="none" strike="noStrike" kern="1200" dirty="0">
                <a:solidFill>
                  <a:schemeClr val="tx1"/>
                </a:solidFill>
                <a:latin typeface="+mn-lt"/>
                <a:ea typeface="+mn-ea"/>
                <a:cs typeface="+mn-cs"/>
              </a:rPr>
              <a:t>Pour les enfants et les adolescentes</a:t>
            </a:r>
            <a:r>
              <a:rPr lang="fr" sz="1200" b="0" i="0" u="none" strike="noStrike" kern="1200" dirty="0">
                <a:solidFill>
                  <a:schemeClr val="tx1"/>
                </a:solidFill>
                <a:latin typeface="+mn-lt"/>
                <a:ea typeface="+mn-ea"/>
                <a:cs typeface="+mn-cs"/>
              </a:rPr>
              <a:t> qui ont été victimes d’une agression sexuelle impliquant un contact oral, génital ou anal avec un pénis ou des rapports sexuels oraux, il est conseillé de fournir un appui maximum lors de la première visite, et notamment de donner un traitement présomptif (ou prophylactique) contre la gonococcie, le chlamydia et la syphilis, surtout lorsqu’il n’est pas possible de faire des tests de laboratoire. Lorsque des tests de laboratoire sont disponibles, il est préférable de procéder à des tests et d’administrer des traitements en fonction des résultats.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Des échantillons utilisés</a:t>
            </a:r>
            <a:r>
              <a:rPr lang="fr" sz="1200" b="0" i="0" u="none" strike="noStrike" kern="1200" baseline="0" dirty="0">
                <a:solidFill>
                  <a:schemeClr val="tx1"/>
                </a:solidFill>
                <a:latin typeface="+mn-lt"/>
                <a:ea typeface="+mn-ea"/>
                <a:cs typeface="+mn-cs"/>
              </a:rPr>
              <a:t> </a:t>
            </a:r>
            <a:r>
              <a:rPr lang="fr" sz="1200" b="0" i="0" u="none" strike="noStrike" kern="1200" dirty="0">
                <a:solidFill>
                  <a:schemeClr val="tx1"/>
                </a:solidFill>
                <a:latin typeface="+mn-lt"/>
                <a:ea typeface="+mn-ea"/>
                <a:cs typeface="+mn-cs"/>
              </a:rPr>
              <a:t>pour les tests de dépistage des IST peuvent également être utiles dans le cadre de l’examen médico-légal. </a:t>
            </a:r>
          </a:p>
          <a:p>
            <a:pPr rtl="0"/>
            <a:endParaRPr lang="en-US" sz="1200" b="0" i="0" u="none" strike="noStrike" kern="1200" baseline="0" dirty="0">
              <a:solidFill>
                <a:schemeClr val="tx1"/>
              </a:solidFill>
              <a:latin typeface="+mn-lt"/>
              <a:ea typeface="+mn-ea"/>
              <a:cs typeface="+mn-cs"/>
            </a:endParaRPr>
          </a:p>
          <a:p>
            <a:pPr rtl="0"/>
            <a:r>
              <a:rPr lang="fr" sz="1200" b="0" i="0" u="none" strike="noStrike" kern="1200" dirty="0">
                <a:solidFill>
                  <a:schemeClr val="tx1"/>
                </a:solidFill>
                <a:latin typeface="+mn-lt"/>
                <a:ea typeface="+mn-ea"/>
                <a:cs typeface="+mn-cs"/>
              </a:rPr>
              <a:t>Toutefois, des résultats négatifs n’indiquent pas nécessairement l’absence d’une infection. Si l’agression sexuelle est récente, les résultats des tests seront très probablement négatifs, sauf si la femme, l’enfant ou l’adolescente était déjà atteinte d’une IST au moment de l’agression.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Pour les femmes, les enfants et les adolescentes qui ont subi une agression sexuelle et qui présentent déjà des symptômes cliniques d’IST, il est conseillé de procéder à une prise en charge syndromique des pertes vaginales ou des écoulements urétraux pour le diagnostic de la gonococcie, du chlamydia, de la trichomonase et des ulcérations génitales (telles que le virus herpès simplex, la syphilis et le chancre mou), en particulier dans les contextes où il n’est pas possible de faire des tests de laboratoire.</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12</a:t>
            </a:fld>
            <a:endParaRPr lang="en-US"/>
          </a:p>
        </p:txBody>
      </p:sp>
    </p:spTree>
    <p:extLst>
      <p:ext uri="{BB962C8B-B14F-4D97-AF65-F5344CB8AC3E}">
        <p14:creationId xmlns:p14="http://schemas.microsoft.com/office/powerpoint/2010/main" val="405473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Dans de nombreux contextes, la vaccination contre l’hépatite B fait partie du programme national de vaccination, et de nombreuses personnes auront déjà reçu les trois doses requises.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1" i="0" u="none" strike="noStrike" kern="1200" dirty="0">
                <a:solidFill>
                  <a:schemeClr val="tx1"/>
                </a:solidFill>
                <a:latin typeface="+mn-lt"/>
                <a:ea typeface="+mn-ea"/>
                <a:cs typeface="+mn-cs"/>
              </a:rPr>
              <a:t>Vaccination contre l’hépatite B</a:t>
            </a: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Mettre l’accent sur la nécessité pour les prestataires de soins de </a:t>
            </a:r>
            <a:r>
              <a:rPr lang="fr-CA" sz="1200" b="1" i="0" u="none" strike="noStrike" kern="1200" dirty="0">
                <a:solidFill>
                  <a:schemeClr val="tx1"/>
                </a:solidFill>
                <a:latin typeface="+mn-lt"/>
                <a:ea typeface="+mn-ea"/>
                <a:cs typeface="+mn-cs"/>
              </a:rPr>
              <a:t>s’enquérir du statut vaccinal</a:t>
            </a:r>
            <a:r>
              <a:rPr lang="fr" sz="1200" b="0" i="0" u="none" strike="noStrike" kern="1200" dirty="0">
                <a:solidFill>
                  <a:schemeClr val="tx1"/>
                </a:solidFill>
                <a:latin typeface="+mn-lt"/>
                <a:ea typeface="+mn-ea"/>
                <a:cs typeface="+mn-cs"/>
              </a:rPr>
              <a:t>. Si la survivante a déjà été vaccinée, aucune autre mesure ne doit être prise. Si elle n’est pas vaccinée ou si elle n’a pas terminé une série de vaccinations, suivre les indications fournies dans cette diapositive. Il n’est pas recommandé de réaliser des tests sérologiques de routine avant la vaccination. Lorsque des installations de laboratoire sont disponibles et présentent un bon rapport coût-efficacité et que le statut vaccinal de la patiente contre l’hépatite B est inconnu, un échantillon de sang peut être soumis au test de dépistage de l’hépatite B avant la vaccination.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Remarque  : Le dépistage de l’hépatite C n’est pas nécessaire, même dans des contextes</a:t>
            </a:r>
            <a:r>
              <a:rPr lang="fr" sz="1200" b="0" i="0" u="none" strike="noStrike" kern="1200" baseline="0" dirty="0">
                <a:solidFill>
                  <a:schemeClr val="tx1"/>
                </a:solidFill>
                <a:latin typeface="+mn-lt"/>
                <a:ea typeface="+mn-ea"/>
                <a:cs typeface="+mn-cs"/>
              </a:rPr>
              <a:t> à forte prévalence</a:t>
            </a:r>
            <a:r>
              <a:rPr lang="fr" sz="1200" b="0" i="0" u="none" strike="noStrike" kern="1200" dirty="0">
                <a:solidFill>
                  <a:schemeClr val="tx1"/>
                </a:solidFill>
                <a:latin typeface="+mn-lt"/>
                <a:ea typeface="+mn-ea"/>
                <a:cs typeface="+mn-cs"/>
              </a:rPr>
              <a:t>, car </a:t>
            </a:r>
            <a:r>
              <a:rPr lang="fr-CA" sz="1200" b="0" i="0" u="none" strike="noStrike" kern="1200" dirty="0">
                <a:solidFill>
                  <a:schemeClr val="tx1"/>
                </a:solidFill>
                <a:latin typeface="+mn-lt"/>
                <a:ea typeface="+mn-ea"/>
                <a:cs typeface="+mn-cs"/>
              </a:rPr>
              <a:t>i</a:t>
            </a:r>
            <a:r>
              <a:rPr lang="fr" sz="1200" b="0" i="0" u="none" strike="noStrike" kern="1200" dirty="0">
                <a:solidFill>
                  <a:schemeClr val="tx1"/>
                </a:solidFill>
                <a:latin typeface="+mn-lt"/>
                <a:ea typeface="+mn-ea"/>
                <a:cs typeface="+mn-cs"/>
              </a:rPr>
              <a:t>l n’existe aucun vaccin contre l’hépatite C et cette maladie se transmet principalement par le sang et non lors de rapports sexuels.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1" i="0" u="none" strike="noStrike" kern="1200" dirty="0">
                <a:solidFill>
                  <a:schemeClr val="tx1"/>
                </a:solidFill>
                <a:latin typeface="+mn-lt"/>
                <a:ea typeface="+mn-ea"/>
                <a:cs typeface="+mn-cs"/>
              </a:rPr>
              <a:t>Vaccination contre le virus du papillome humain (VPH)</a:t>
            </a: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Proposer la vaccination contre le VPH, selon le calendrier national, aux filles qui ont été victimes d’agressions sexuelles. Bien que le vaccin contre le virus du papillome humain (VPH) soit destiné aux filles qui ne sont pas exposées à des rapports sexuels, il peut être administré aux filles âgées de 9 à 14 ans qui ont été victimes de viol, car elles peuvent encore en bénéficier. Même si une fille est infectée par une souche de VPH, les vaccins quadrivalent et monovalent peuvent la protéger contre d’autres souches. Il n’est donc pas nécessaire de faire un test de dépistage avant la vaccination contre le VPH.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Si la survivante est âgée de 15 ans et plus, un schéma de vaccination contre le VPH à trois doses est recommandé et la première dose de vaccin peut être administrée lors de la première visite, la deuxième dose 1 à 2 mois plus tard, et la troisième dose 6 mois après la première visite. </a:t>
            </a:r>
            <a:r>
              <a:rPr lang="fr" sz="1200" b="0" i="0" u="none" strike="noStrike" kern="1200" baseline="300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Les vaccins contre l’hépatite B et le VPH peuvent être administrés en même temps. Toutefois, il faut choisir des points d’injection différents et utiliser des seringues distinctes.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13</a:t>
            </a:fld>
            <a:endParaRPr lang="en-US"/>
          </a:p>
        </p:txBody>
      </p:sp>
    </p:spTree>
    <p:extLst>
      <p:ext uri="{BB962C8B-B14F-4D97-AF65-F5344CB8AC3E}">
        <p14:creationId xmlns:p14="http://schemas.microsoft.com/office/powerpoint/2010/main" val="345555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indent="0" rtl="0">
              <a:buFontTx/>
              <a:buNone/>
            </a:pPr>
            <a:r>
              <a:rPr lang="fr" b="1" i="0" dirty="0"/>
              <a:t>Outils de travail</a:t>
            </a:r>
          </a:p>
          <a:p>
            <a:pPr marL="171450" indent="-171450" rtl="0">
              <a:buFont typeface="Arial" panose="020B0604020202020204" pitchFamily="34" charset="0"/>
              <a:buChar char="•"/>
            </a:pPr>
            <a:r>
              <a:rPr lang="fr" sz="1200" b="0" i="1" u="none" strike="noStrike" kern="1200" dirty="0">
                <a:solidFill>
                  <a:schemeClr val="tx1"/>
                </a:solidFill>
                <a:latin typeface="+mn-lt"/>
                <a:ea typeface="+mn-ea"/>
                <a:cs typeface="+mn-cs"/>
              </a:rPr>
              <a:t>Assurer un suivi après l’agression sexuelle </a:t>
            </a:r>
            <a:r>
              <a:rPr lang="fr" b="0" dirty="0"/>
              <a:t>(pages 59</a:t>
            </a:r>
            <a:r>
              <a:rPr lang="fr" b="0" dirty="0">
                <a:latin typeface="Calibri"/>
              </a:rPr>
              <a:t>–</a:t>
            </a:r>
            <a:r>
              <a:rPr lang="fr" b="0" dirty="0"/>
              <a:t>63 du manuel clinique)</a:t>
            </a:r>
          </a:p>
          <a:p>
            <a:pPr marL="171450" indent="-171450" rtl="0">
              <a:buFont typeface="Arial" panose="020B0604020202020204" pitchFamily="34" charset="0"/>
              <a:buChar char="•"/>
            </a:pPr>
            <a:r>
              <a:rPr lang="fr" sz="1200" b="0" i="1" u="none" strike="noStrike" kern="1200" dirty="0">
                <a:solidFill>
                  <a:schemeClr val="tx1"/>
                </a:solidFill>
                <a:latin typeface="+mn-lt"/>
                <a:ea typeface="+mn-ea"/>
                <a:cs typeface="+mn-cs"/>
              </a:rPr>
              <a:t>Calendrier des tests </a:t>
            </a:r>
            <a:r>
              <a:rPr lang="fr" b="0" dirty="0"/>
              <a:t>(page 64)</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1" u="none" strike="noStrike" kern="1200" dirty="0">
                <a:solidFill>
                  <a:schemeClr val="tx1"/>
                </a:solidFill>
                <a:latin typeface="+mn-lt"/>
                <a:ea typeface="+mn-ea"/>
                <a:cs typeface="+mn-cs"/>
              </a:rPr>
              <a:t>Parcours de soins initiaux après une agression sexuelle </a:t>
            </a:r>
            <a:r>
              <a:rPr lang="fr" b="0" dirty="0"/>
              <a:t>(page 65)</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fr" sz="1200" b="1" dirty="0">
                <a:solidFill>
                  <a:schemeClr val="tx1"/>
                </a:solidFill>
              </a:rPr>
              <a:t>Conseil : </a:t>
            </a:r>
            <a:r>
              <a:rPr lang="fr" sz="1200" b="0" dirty="0">
                <a:solidFill>
                  <a:schemeClr val="tx1"/>
                </a:solidFill>
              </a:rPr>
              <a:t>U</a:t>
            </a:r>
            <a:r>
              <a:rPr lang="fr" sz="1200" dirty="0">
                <a:solidFill>
                  <a:schemeClr val="tx1"/>
                </a:solidFill>
              </a:rPr>
              <a:t>tiliser des préservatifs lors des rapports sexuels au moins jusqu’à ce que votre statut quant à l’infection par le VIH ou par une IST ait été déterminé lors de la visite de suivi après 3 mois ou 6 mois.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1" dirty="0">
                <a:solidFill>
                  <a:schemeClr val="tx1"/>
                </a:solidFill>
              </a:rPr>
              <a:t>Suivi  :</a:t>
            </a:r>
            <a:r>
              <a:rPr lang="fr" sz="1200" dirty="0">
                <a:solidFill>
                  <a:schemeClr val="tx1"/>
                </a:solidFill>
              </a:rPr>
              <a:t> Voir les outils de travail disponibles aux pages 59</a:t>
            </a:r>
            <a:r>
              <a:rPr lang="fr" sz="1200" dirty="0">
                <a:solidFill>
                  <a:schemeClr val="tx1"/>
                </a:solidFill>
                <a:latin typeface="Calibri"/>
              </a:rPr>
              <a:t>–</a:t>
            </a:r>
            <a:r>
              <a:rPr lang="fr" sz="1200" dirty="0">
                <a:solidFill>
                  <a:schemeClr val="tx1"/>
                </a:solidFill>
              </a:rPr>
              <a:t>63 et le calendrier des tests à la page 64 du manuel clinique. En général, le suivi après les 2 premières semaines, notamment après 1 mois et après 3 mois porte principalement sur le traitement des blessures, le dépistage et la prise en charge clinique ou la prévention des IST et du VIH, l’appui LIVES et la surveillance des symptômes de maladies mentales. Les visites après 3 mois portent principalement sur de nouveaux tests  de dépistage du VIH et sur des évaluations et la prise en charge des quelques personnes qui présentent des symptômes persistants de maladies mentales.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 sz="1200" b="1" dirty="0">
                <a:solidFill>
                  <a:schemeClr val="tx1"/>
                </a:solidFill>
              </a:rPr>
              <a:t>Suivi des enfants et des adolescentes  : </a:t>
            </a:r>
            <a:r>
              <a:rPr lang="fr" sz="1200" dirty="0">
                <a:solidFill>
                  <a:schemeClr val="tx1"/>
                </a:solidFill>
              </a:rPr>
              <a:t>Il est important d’encourager les personnes qui s’occupent des enfants et des adolescentes à revenir pour un suivi. Cependant, les taux de visite de suivi sont très faibles. Il faut donc s’efforcer de fournir un appui maximum lors de la première visite. </a:t>
            </a:r>
            <a:endParaRPr lang="en-US" b="0"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14</a:t>
            </a:fld>
            <a:endParaRPr lang="en-US"/>
          </a:p>
        </p:txBody>
      </p:sp>
    </p:spTree>
    <p:extLst>
      <p:ext uri="{BB962C8B-B14F-4D97-AF65-F5344CB8AC3E}">
        <p14:creationId xmlns:p14="http://schemas.microsoft.com/office/powerpoint/2010/main" val="204857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b="1" dirty="0"/>
              <a:t>Exercice 10.1 (facultatif). </a:t>
            </a:r>
            <a:r>
              <a:rPr lang="fr" b="0" dirty="0"/>
              <a:t>Consulter le guide de l’animateur pour plus d’informations sur les instructions.</a:t>
            </a:r>
          </a:p>
        </p:txBody>
      </p:sp>
      <p:sp>
        <p:nvSpPr>
          <p:cNvPr id="4" name="Slide Number Placeholder 3"/>
          <p:cNvSpPr>
            <a:spLocks noGrp="1"/>
          </p:cNvSpPr>
          <p:nvPr>
            <p:ph type="sldNum" sz="quarter" idx="5"/>
          </p:nvPr>
        </p:nvSpPr>
        <p:spPr/>
        <p:txBody>
          <a:bodyPr rtlCol="0"/>
          <a:lstStyle/>
          <a:p>
            <a:pPr rtl="0"/>
            <a:fld id="{C0F29684-5E2A-4368-A290-AB26D7B49C25}" type="slidenum">
              <a:rPr lang="en-GB" smtClean="0"/>
              <a:pPr rtl="0"/>
              <a:t>15</a:t>
            </a:fld>
            <a:endParaRPr lang="en-GB"/>
          </a:p>
        </p:txBody>
      </p:sp>
    </p:spTree>
    <p:extLst>
      <p:ext uri="{BB962C8B-B14F-4D97-AF65-F5344CB8AC3E}">
        <p14:creationId xmlns:p14="http://schemas.microsoft.com/office/powerpoint/2010/main" val="130469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Tx/>
              <a:buChar char="-"/>
            </a:pPr>
            <a:endParaRPr lang="en-US" sz="1200" b="0" i="0" u="none" strike="noStrike" kern="1200" baseline="0" dirty="0">
              <a:solidFill>
                <a:schemeClr val="tx1"/>
              </a:solidFill>
              <a:latin typeface="+mn-lt"/>
              <a:ea typeface="+mn-ea"/>
              <a:cs typeface="+mn-cs"/>
            </a:endParaRPr>
          </a:p>
          <a:p>
            <a:pPr marL="171450" indent="-171450" rtl="0">
              <a:buFontTx/>
              <a:buChar char="-"/>
            </a:pPr>
            <a:endParaRPr lang="en-US" sz="1200" b="0" i="0" u="none" strike="noStrike" kern="1200" baseline="0" dirty="0">
              <a:solidFill>
                <a:schemeClr val="tx1"/>
              </a:solidFill>
              <a:latin typeface="+mn-lt"/>
              <a:ea typeface="+mn-ea"/>
              <a:cs typeface="+mn-cs"/>
            </a:endParaRPr>
          </a:p>
          <a:p>
            <a:pPr marL="0" indent="0" rtl="0">
              <a:buFontTx/>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16</a:t>
            </a:fld>
            <a:endParaRPr lang="en-US"/>
          </a:p>
        </p:txBody>
      </p:sp>
    </p:spTree>
    <p:extLst>
      <p:ext uri="{BB962C8B-B14F-4D97-AF65-F5344CB8AC3E}">
        <p14:creationId xmlns:p14="http://schemas.microsoft.com/office/powerpoint/2010/main" val="56982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DB16662C-83C9-4EF9-B1F0-304704F36FE1}" type="slidenum">
              <a:rPr lang="es-ES" smtClean="0"/>
              <a:pPr rtl="0"/>
              <a:t>3</a:t>
            </a:fld>
            <a:endParaRPr lang="es-ES"/>
          </a:p>
        </p:txBody>
      </p:sp>
    </p:spTree>
    <p:extLst>
      <p:ext uri="{BB962C8B-B14F-4D97-AF65-F5344CB8AC3E}">
        <p14:creationId xmlns:p14="http://schemas.microsoft.com/office/powerpoint/2010/main" val="223939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b="1" i="0" u="none" strike="noStrike" kern="1200" dirty="0">
                <a:solidFill>
                  <a:schemeClr val="tx1"/>
                </a:solidFill>
                <a:latin typeface="+mn-lt"/>
                <a:ea typeface="+mn-ea"/>
                <a:cs typeface="+mn-cs"/>
              </a:rPr>
              <a:t>Le tableau n’est pas traduit</a:t>
            </a:r>
            <a:endParaRPr lang="fr" sz="1200" b="1"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Exemples de complications nécessitant des soins d’urgence ou une hospitalisation :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i="0" u="none" strike="noStrike" kern="1200" dirty="0">
                <a:solidFill>
                  <a:schemeClr val="tx1"/>
                </a:solidFill>
                <a:latin typeface="+mn-lt"/>
                <a:ea typeface="+mn-ea"/>
                <a:cs typeface="+mn-cs"/>
              </a:rPr>
              <a:t> lésions graves</a:t>
            </a:r>
            <a:r>
              <a:rPr lang="fr" sz="1200" dirty="0">
                <a:solidFill>
                  <a:schemeClr val="tx1"/>
                </a:solidFill>
              </a:rPr>
              <a:t> (sur les parties génitales, à la tête, à la poitrine ou à l’abdomen) </a:t>
            </a:r>
          </a:p>
          <a:p>
            <a:pPr rtl="0">
              <a:buFont typeface="Arial" pitchFamily="34" charset="0"/>
              <a:buChar char="•"/>
            </a:pPr>
            <a:r>
              <a:rPr lang="fr" sz="1200" b="1" i="0" u="none" strike="noStrike" kern="1200" dirty="0">
                <a:solidFill>
                  <a:schemeClr val="tx1"/>
                </a:solidFill>
                <a:latin typeface="+mn-lt"/>
                <a:ea typeface="+mn-ea"/>
                <a:cs typeface="+mn-cs"/>
              </a:rPr>
              <a:t> dommages neurologiques </a:t>
            </a:r>
            <a:r>
              <a:rPr lang="fr" sz="1200" b="0" i="0" u="none" strike="noStrike" kern="1200" dirty="0">
                <a:solidFill>
                  <a:schemeClr val="tx1"/>
                </a:solidFill>
                <a:latin typeface="+mn-lt"/>
                <a:ea typeface="+mn-ea"/>
                <a:cs typeface="+mn-cs"/>
              </a:rPr>
              <a:t>par exemple</a:t>
            </a:r>
            <a:r>
              <a:rPr lang="fr" sz="1200" dirty="0">
                <a:solidFill>
                  <a:schemeClr val="tx1"/>
                </a:solidFill>
              </a:rPr>
              <a:t> en cas d’incapacité à parler, de difficulté à marcher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i="0" u="none" strike="noStrike" kern="1200" dirty="0">
                <a:solidFill>
                  <a:schemeClr val="tx1"/>
                </a:solidFill>
                <a:latin typeface="+mn-lt"/>
                <a:ea typeface="+mn-ea"/>
                <a:cs typeface="+mn-cs"/>
              </a:rPr>
              <a:t> tentatives de suicide (idées suicidaires)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i="0" u="none" strike="noStrike" kern="1200" dirty="0">
                <a:solidFill>
                  <a:schemeClr val="tx1"/>
                </a:solidFill>
                <a:latin typeface="+mn-lt"/>
                <a:ea typeface="+mn-ea"/>
                <a:cs typeface="+mn-cs"/>
              </a:rPr>
              <a:t> saignements internes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i="0" u="none" strike="noStrike" kern="1200" dirty="0">
                <a:solidFill>
                  <a:schemeClr val="tx1"/>
                </a:solidFill>
                <a:latin typeface="+mn-lt"/>
                <a:ea typeface="+mn-ea"/>
                <a:cs typeface="+mn-cs"/>
              </a:rPr>
              <a:t> douleurs aiguës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i="0" u="none" strike="noStrike" kern="1200" dirty="0">
                <a:solidFill>
                  <a:schemeClr val="tx1"/>
                </a:solidFill>
                <a:latin typeface="+mn-lt"/>
                <a:ea typeface="+mn-ea"/>
                <a:cs typeface="+mn-cs"/>
              </a:rPr>
              <a:t> os brisés ou des fractures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i="0" u="none" strike="noStrike" kern="1200" dirty="0">
                <a:solidFill>
                  <a:schemeClr val="tx1"/>
                </a:solidFill>
                <a:latin typeface="+mn-lt"/>
                <a:ea typeface="+mn-ea"/>
                <a:cs typeface="+mn-cs"/>
              </a:rPr>
              <a:t> saignements chez les femmes enceintes</a:t>
            </a:r>
          </a:p>
          <a:p>
            <a:pPr rtl="0"/>
            <a:endParaRPr lang="en-GB" sz="1200" b="1" i="0" u="none" strike="noStrike" kern="1200" baseline="0" dirty="0">
              <a:solidFill>
                <a:schemeClr val="tx1"/>
              </a:solidFill>
              <a:latin typeface="+mn-lt"/>
              <a:ea typeface="+mn-ea"/>
              <a:cs typeface="+mn-cs"/>
            </a:endParaRPr>
          </a:p>
          <a:p>
            <a:pPr rtl="0"/>
            <a:r>
              <a:rPr lang="fr" sz="1200" b="1" i="0" u="none" strike="noStrike" kern="1200" dirty="0">
                <a:solidFill>
                  <a:schemeClr val="tx1"/>
                </a:solidFill>
                <a:latin typeface="+mn-lt"/>
                <a:ea typeface="+mn-ea"/>
                <a:cs typeface="+mn-cs"/>
              </a:rPr>
              <a:t>Mises en garde :</a:t>
            </a:r>
          </a:p>
          <a:p>
            <a:pPr rtl="0"/>
            <a:r>
              <a:rPr lang="fr" sz="1200" b="0" i="0" u="none" strike="noStrike" kern="1200" dirty="0">
                <a:solidFill>
                  <a:schemeClr val="tx1"/>
                </a:solidFill>
                <a:latin typeface="+mn-lt"/>
                <a:ea typeface="+mn-ea"/>
                <a:cs typeface="+mn-cs"/>
              </a:rPr>
              <a:t>1. Ne pas prescrire systématiquement des benzodiazépines en cas d’insomnie (voir l’annexe 1, page 85 du manuel clinique).</a:t>
            </a:r>
          </a:p>
          <a:p>
            <a:pPr rtl="0"/>
            <a:r>
              <a:rPr lang="fr" sz="1200" b="0" i="0" u="none" strike="noStrike" kern="1200" dirty="0">
                <a:solidFill>
                  <a:schemeClr val="tx1"/>
                </a:solidFill>
                <a:latin typeface="+mn-lt"/>
                <a:ea typeface="+mn-ea"/>
                <a:cs typeface="+mn-cs"/>
              </a:rPr>
              <a:t>2. Ne pas prescrire systématiquement des benzodiazépines ou des antidépresseurs en cas de profonde détresse.</a:t>
            </a:r>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4</a:t>
            </a:fld>
            <a:endParaRPr lang="en-US"/>
          </a:p>
        </p:txBody>
      </p:sp>
    </p:spTree>
    <p:extLst>
      <p:ext uri="{BB962C8B-B14F-4D97-AF65-F5344CB8AC3E}">
        <p14:creationId xmlns:p14="http://schemas.microsoft.com/office/powerpoint/2010/main" val="330475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fr-CH" b="1" i="0" dirty="0"/>
              <a:t>L</a:t>
            </a:r>
            <a:r>
              <a:rPr lang="fr" b="1" i="0" dirty="0"/>
              <a:t>e tableau n’est pas traduit</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fr" i="1" dirty="0"/>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fr" i="1" dirty="0"/>
              <a:t>Pour plus de détails sur la posologie, le traitement des nausées et le dispositif intrautérin (DIU) en cuivre utilisé pour la contraception d’urgence, veuillez consulter le guide de l’animateur, annexe X. </a:t>
            </a:r>
            <a:r>
              <a:rPr lang="fr" sz="1200" b="0" i="1" u="none" strike="noStrike" kern="1200" dirty="0">
                <a:solidFill>
                  <a:schemeClr val="tx1"/>
                </a:solidFill>
                <a:latin typeface="+mn-lt"/>
                <a:ea typeface="+mn-ea"/>
                <a:cs typeface="+mn-cs"/>
              </a:rPr>
              <a:t>Vous pouvez utiliser cette annexe comme une base de discussion et/ou la distribuer sous forme de polycopié si les participants sont intéressés.</a:t>
            </a:r>
            <a:endParaRPr lang="en-US" i="1" dirty="0"/>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200" b="0" i="0" u="none" strike="noStrike" kern="1200" dirty="0">
                <a:solidFill>
                  <a:schemeClr val="tx1"/>
                </a:solidFill>
                <a:latin typeface="+mn-lt"/>
                <a:ea typeface="+mn-ea"/>
                <a:cs typeface="+mn-cs"/>
              </a:rPr>
              <a:t>Une femme ou une adolescente qui a subi une agression sexuelle est susceptible de s’inquiéter si elle va tomber enceinte. Pour les rassurer, proposez la contraception d’urgence à </a:t>
            </a:r>
            <a:r>
              <a:rPr lang="fr" sz="1200" b="1" i="0" u="none" strike="noStrike" kern="1200" dirty="0">
                <a:solidFill>
                  <a:schemeClr val="tx1"/>
                </a:solidFill>
                <a:latin typeface="+mn-lt"/>
                <a:ea typeface="+mn-ea"/>
                <a:cs typeface="+mn-cs"/>
              </a:rPr>
              <a:t>toutes les femmes</a:t>
            </a:r>
            <a:r>
              <a:rPr lang="fr" sz="1200" b="0" i="0" u="none" strike="noStrike" kern="1200" dirty="0">
                <a:solidFill>
                  <a:schemeClr val="tx1"/>
                </a:solidFill>
                <a:latin typeface="+mn-lt"/>
                <a:ea typeface="+mn-ea"/>
                <a:cs typeface="+mn-cs"/>
              </a:rPr>
              <a:t> qui ont subi une agression sexuelle. </a:t>
            </a:r>
            <a:r>
              <a:rPr lang="fr" dirty="0"/>
              <a:t>La CU peut aider à éviter la grossesse si elle est utilisée peu après une agression sexuelle.  </a:t>
            </a: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200" b="0" i="0" u="none" strike="noStrike" kern="1200" dirty="0">
                <a:solidFill>
                  <a:schemeClr val="tx1"/>
                </a:solidFill>
                <a:latin typeface="+mn-lt"/>
                <a:ea typeface="+mn-ea"/>
                <a:cs typeface="+mn-cs"/>
              </a:rPr>
              <a:t>Lorsque vous proposez la contraception d’urgence à une patiente, fournissez-lui des conseils afin qu’elle puisse prendre une </a:t>
            </a:r>
            <a:r>
              <a:rPr lang="fr" sz="1200" b="1" i="0" u="none" strike="noStrike" kern="1200" dirty="0">
                <a:solidFill>
                  <a:schemeClr val="tx1"/>
                </a:solidFill>
                <a:latin typeface="+mn-lt"/>
                <a:ea typeface="+mn-ea"/>
                <a:cs typeface="+mn-cs"/>
              </a:rPr>
              <a:t>décision éclairée</a:t>
            </a:r>
            <a:r>
              <a:rPr lang="fr" sz="1200" b="0" i="0" u="none" strike="noStrike" kern="1200" dirty="0">
                <a:solidFill>
                  <a:schemeClr val="tx1"/>
                </a:solidFill>
                <a:latin typeface="+mn-lt"/>
                <a:ea typeface="+mn-ea"/>
                <a:cs typeface="+mn-cs"/>
              </a:rPr>
              <a:t>. L’utilisation de la contraception d’urgence est un choix personnel qui doit être fait par la femme elle-même.</a:t>
            </a:r>
          </a:p>
          <a:p>
            <a:pPr marL="171450" indent="-171450" rtl="0">
              <a:spcBef>
                <a:spcPts val="600"/>
              </a:spcBef>
              <a:spcAft>
                <a:spcPts val="600"/>
              </a:spcAft>
              <a:buFont typeface="Arial" panose="020B0604020202020204" pitchFamily="34" charset="0"/>
              <a:buChar char="•"/>
            </a:pPr>
            <a:r>
              <a:rPr lang="fr" dirty="0"/>
              <a:t>Il </a:t>
            </a:r>
            <a:r>
              <a:rPr lang="fr" b="1" dirty="0"/>
              <a:t>n’est pas nécessaire ni recommandé de faire un test de grossesse</a:t>
            </a:r>
            <a:r>
              <a:rPr lang="fr" dirty="0"/>
              <a:t> avant de donner des pilules contraceptives d’urgence (PCU). La prise de PCU ne présente aucun danger si la femme est déjà enceinte ou si la CU échoue.</a:t>
            </a:r>
          </a:p>
          <a:p>
            <a:pPr marL="171450" indent="-171450" rtl="0">
              <a:spcBef>
                <a:spcPts val="600"/>
              </a:spcBef>
              <a:spcAft>
                <a:spcPts val="600"/>
              </a:spcAft>
              <a:buFont typeface="Arial" panose="020B0604020202020204" pitchFamily="34" charset="0"/>
              <a:buChar char="•"/>
            </a:pPr>
            <a:endParaRPr lang="en-US" dirty="0"/>
          </a:p>
          <a:p>
            <a:pPr rtl="0"/>
            <a:r>
              <a:rPr lang="fr" sz="1200" b="1" i="0" u="none" strike="noStrike" kern="1200" dirty="0">
                <a:solidFill>
                  <a:schemeClr val="tx1"/>
                </a:solidFill>
                <a:latin typeface="+mn-lt"/>
                <a:ea typeface="+mn-ea"/>
                <a:cs typeface="+mn-cs"/>
              </a:rPr>
              <a:t>Pour les filles pré-</a:t>
            </a:r>
            <a:r>
              <a:rPr lang="fr" sz="1200" b="1" i="0" u="none" strike="noStrike" kern="1200" dirty="0">
                <a:solidFill>
                  <a:srgbClr val="FF0000"/>
                </a:solidFill>
                <a:latin typeface="+mn-lt"/>
                <a:ea typeface="+mn-ea"/>
                <a:cs typeface="+mn-cs"/>
              </a:rPr>
              <a:t>pubères</a:t>
            </a:r>
            <a:r>
              <a:rPr lang="fr" sz="1200" b="1" i="0" u="none" strike="noStrike" kern="1200" dirty="0">
                <a:solidFill>
                  <a:schemeClr val="tx1"/>
                </a:solidFill>
                <a:latin typeface="+mn-lt"/>
                <a:ea typeface="+mn-ea"/>
                <a:cs typeface="+mn-cs"/>
              </a:rPr>
              <a:t> : </a:t>
            </a:r>
            <a:r>
              <a:rPr lang="fr" sz="1200" b="0" i="0" u="none" strike="noStrike" kern="1200" dirty="0">
                <a:solidFill>
                  <a:schemeClr val="tx1"/>
                </a:solidFill>
                <a:latin typeface="+mn-lt"/>
                <a:ea typeface="+mn-ea"/>
                <a:cs typeface="+mn-cs"/>
              </a:rPr>
              <a:t>Les PCU peuvent être proposées à celles qui ont atteint le stade 2 ou 3 de Tanner –  c’est-à-dire celles d’entre elles qui ont un début de développement des seins </a:t>
            </a:r>
            <a:r>
              <a:rPr lang="fr" sz="1200" b="0" i="0" u="none" strike="noStrike" kern="1200" dirty="0">
                <a:solidFill>
                  <a:schemeClr val="tx1"/>
                </a:solidFill>
                <a:latin typeface="Calibri"/>
                <a:ea typeface="+mn-ea"/>
                <a:cs typeface="+mn-cs"/>
              </a:rPr>
              <a:t>– </a:t>
            </a:r>
            <a:r>
              <a:rPr lang="fr" sz="1200" b="0" i="0" u="none" strike="noStrike" kern="1200" dirty="0">
                <a:solidFill>
                  <a:schemeClr val="tx1"/>
                </a:solidFill>
                <a:latin typeface="+mn-lt"/>
                <a:ea typeface="+mn-ea"/>
                <a:cs typeface="+mn-cs"/>
              </a:rPr>
              <a:t>car elles peuvent être confrontées à un risque de grossesse non désirée si elles ovulent avant le début des menstruations. </a:t>
            </a:r>
          </a:p>
          <a:p>
            <a:pPr rtl="0"/>
            <a:endParaRPr lang="en-GB" sz="1200" b="0" i="0" u="none" strike="noStrike" kern="1200" baseline="0" dirty="0">
              <a:solidFill>
                <a:schemeClr val="tx1"/>
              </a:solidFill>
              <a:latin typeface="+mn-lt"/>
              <a:ea typeface="+mn-ea"/>
              <a:cs typeface="+mn-cs"/>
            </a:endParaRPr>
          </a:p>
          <a:p>
            <a:pPr rtl="0"/>
            <a:r>
              <a:rPr lang="fr" sz="1200" b="0" i="0" u="none" strike="noStrike" kern="1200" dirty="0">
                <a:solidFill>
                  <a:schemeClr val="tx1"/>
                </a:solidFill>
                <a:latin typeface="+mn-lt"/>
                <a:ea typeface="+mn-ea"/>
                <a:cs typeface="+mn-cs"/>
              </a:rPr>
              <a:t>Les pilules contraceptives d’urgence et le traitement PPE peuvent être pris en même temps certes, mais les nausées sont un effet secondaire courant; par conséquent, un médicament contre les nausées peut également être administré.</a:t>
            </a:r>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5</a:t>
            </a:fld>
            <a:endParaRPr lang="en-US"/>
          </a:p>
        </p:txBody>
      </p:sp>
    </p:spTree>
    <p:extLst>
      <p:ext uri="{BB962C8B-B14F-4D97-AF65-F5344CB8AC3E}">
        <p14:creationId xmlns:p14="http://schemas.microsoft.com/office/powerpoint/2010/main" val="77184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 dirty="0"/>
              <a:t>Les pilules combinées </a:t>
            </a:r>
            <a:r>
              <a:rPr lang="fr-CA" dirty="0"/>
              <a:t>œstroprogestatives </a:t>
            </a:r>
            <a:r>
              <a:rPr lang="fr" dirty="0"/>
              <a:t>sont plus susceptibles de causer des nausées que les pilules à base d’acétate d’ulipristal ou de lévonorgestrel seul.</a:t>
            </a:r>
          </a:p>
          <a:p>
            <a:pPr rtl="0"/>
            <a:endParaRPr lang="en-US" dirty="0"/>
          </a:p>
          <a:p>
            <a:pPr rtl="0"/>
            <a:r>
              <a:rPr lang="fr" dirty="0"/>
              <a:t>Plus de 5 jours après l’agression, une femme peut encore prendre la CU si elle le souhaite, mais dans ce cas, la CU sera moins efficace.</a:t>
            </a:r>
          </a:p>
          <a:p>
            <a:pPr rt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dirty="0">
                <a:solidFill>
                  <a:schemeClr val="tx1"/>
                </a:solidFill>
                <a:latin typeface="+mn-lt"/>
                <a:ea typeface="+mn-ea"/>
                <a:cs typeface="+mn-cs"/>
              </a:rPr>
              <a:t>Les pilules contraceptives d’urgence et le traitement PPE peuvent être pris en même temps certes, mais les nausées sont un effet secondaire courant; par conséquent, un médicament contre les nausées peut également être administré.</a:t>
            </a:r>
            <a:endParaRPr lang="en-US" dirty="0"/>
          </a:p>
          <a:p>
            <a:pPr rtl="0"/>
            <a:endParaRPr lang="en-GB" dirty="0"/>
          </a:p>
        </p:txBody>
      </p:sp>
      <p:sp>
        <p:nvSpPr>
          <p:cNvPr id="4" name="Slide Number Placeholder 3"/>
          <p:cNvSpPr>
            <a:spLocks noGrp="1"/>
          </p:cNvSpPr>
          <p:nvPr>
            <p:ph type="sldNum" sz="quarter" idx="10"/>
          </p:nvPr>
        </p:nvSpPr>
        <p:spPr/>
        <p:txBody>
          <a:bodyPr rtlCol="0"/>
          <a:lstStyle/>
          <a:p>
            <a:pPr rtl="0"/>
            <a:fld id="{C0F29684-5E2A-4368-A290-AB26D7B49C25}" type="slidenum">
              <a:rPr lang="en-GB" smtClean="0"/>
              <a:pPr rtl="0"/>
              <a:t>6</a:t>
            </a:fld>
            <a:endParaRPr lang="en-GB"/>
          </a:p>
        </p:txBody>
      </p:sp>
    </p:spTree>
    <p:extLst>
      <p:ext uri="{BB962C8B-B14F-4D97-AF65-F5344CB8AC3E}">
        <p14:creationId xmlns:p14="http://schemas.microsoft.com/office/powerpoint/2010/main" val="411583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rtl="0"/>
            <a:r>
              <a:rPr lang="fr" sz="1200" b="0" i="0" u="none" strike="noStrike" kern="1200" dirty="0">
                <a:solidFill>
                  <a:schemeClr val="tx1"/>
                </a:solidFill>
                <a:latin typeface="+mn-lt"/>
                <a:ea typeface="+mn-ea"/>
                <a:cs typeface="+mn-cs"/>
              </a:rPr>
              <a:t>Un test de grossesse peut permettre d’établir si la patiente était déjà enceinte au moment de l’agression. Un test de grossesse réalisé dans les cinq jours suivant l’agression ne permet pas de déterminer si elle va tomber enceinte à la suite de l’agression.</a:t>
            </a:r>
            <a:endParaRPr lang="en-US" sz="1200" b="0" i="0" u="none" strike="noStrike" kern="1200" baseline="0" noProof="0" dirty="0">
              <a:solidFill>
                <a:schemeClr val="tx1"/>
              </a:solidFill>
              <a:latin typeface="+mn-lt"/>
              <a:ea typeface="+mn-ea"/>
              <a:cs typeface="+mn-cs"/>
            </a:endParaRPr>
          </a:p>
          <a:p>
            <a:pPr rtl="0"/>
            <a:endParaRPr lang="en-US" sz="1200" b="1" i="0" u="none" strike="noStrike" kern="1200" baseline="0" noProof="0" dirty="0">
              <a:solidFill>
                <a:schemeClr val="tx1"/>
              </a:solidFill>
              <a:latin typeface="+mn-lt"/>
              <a:ea typeface="+mn-ea"/>
              <a:cs typeface="+mn-cs"/>
            </a:endParaRPr>
          </a:p>
          <a:p>
            <a:pPr marL="0" indent="0" rtl="0">
              <a:buFont typeface="Arial" panose="020B0604020202020204" pitchFamily="34" charset="0"/>
              <a:buNone/>
            </a:pPr>
            <a:r>
              <a:rPr lang="fr" sz="1200" b="1" kern="1200" noProof="0" dirty="0">
                <a:solidFill>
                  <a:schemeClr val="tx1"/>
                </a:solidFill>
                <a:effectLst/>
                <a:latin typeface="+mn-lt"/>
                <a:ea typeface="+mn-ea"/>
                <a:cs typeface="+mn-cs"/>
              </a:rPr>
              <a:t>Pour les patientes qui sont enceintes, faciliter la discussion en leur demandant : </a:t>
            </a:r>
            <a:endParaRPr lang="en-US" b="0" noProof="0" dirty="0"/>
          </a:p>
          <a:p>
            <a:pPr marL="171450" indent="-171450" rtl="0">
              <a:buFont typeface="Arial" panose="020B0604020202020204" pitchFamily="34" charset="0"/>
              <a:buChar char="•"/>
            </a:pPr>
            <a:r>
              <a:rPr lang="fr" sz="1200" b="0" kern="1200" noProof="0" dirty="0">
                <a:solidFill>
                  <a:schemeClr val="tx1"/>
                </a:solidFill>
                <a:effectLst/>
                <a:latin typeface="+mn-lt"/>
                <a:ea typeface="+mn-ea"/>
                <a:cs typeface="+mn-cs"/>
              </a:rPr>
              <a:t>Quelle est la pratique courante ou la législation en vigueur en matière d’avortement sécurisé pour les survivantes de viol ou d’agression sexuelle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dirty="0">
                <a:solidFill>
                  <a:schemeClr val="tx1"/>
                </a:solidFill>
                <a:latin typeface="+mn-lt"/>
                <a:ea typeface="+mn-ea"/>
                <a:cs typeface="+mn-cs"/>
              </a:rPr>
              <a:t>Si les participants connaissent</a:t>
            </a:r>
            <a:r>
              <a:rPr lang="fr" sz="1200" b="0" kern="1200" noProof="0" dirty="0">
                <a:solidFill>
                  <a:schemeClr val="tx1"/>
                </a:solidFill>
                <a:effectLst/>
                <a:latin typeface="+mn-lt"/>
                <a:ea typeface="+mn-ea"/>
                <a:cs typeface="+mn-cs"/>
              </a:rPr>
              <a:t> les lois régissant l’avortement, notamment en cas de viol, demander : quels sont les obstacles (par exemple, les exigences politiques) susceptibles de retarder l’accès des femmes et des jeunes filles aux services d’avortement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kern="1200" noProof="0" dirty="0">
                <a:solidFill>
                  <a:schemeClr val="tx1"/>
                </a:solidFill>
                <a:effectLst/>
                <a:latin typeface="+mn-lt"/>
                <a:ea typeface="+mn-ea"/>
                <a:cs typeface="+mn-cs"/>
              </a:rPr>
              <a:t>Dans les contextes o</a:t>
            </a:r>
            <a:r>
              <a:rPr lang="fr-CA" sz="1200" b="0" kern="1200" noProof="0" dirty="0">
                <a:solidFill>
                  <a:schemeClr val="tx1"/>
                </a:solidFill>
                <a:effectLst/>
                <a:latin typeface="+mn-lt"/>
                <a:ea typeface="+mn-ea"/>
                <a:cs typeface="+mn-cs"/>
              </a:rPr>
              <a:t>ù</a:t>
            </a:r>
            <a:r>
              <a:rPr lang="fr" sz="1200" b="0" kern="1200" noProof="0" dirty="0">
                <a:solidFill>
                  <a:schemeClr val="tx1"/>
                </a:solidFill>
                <a:effectLst/>
                <a:latin typeface="+mn-lt"/>
                <a:ea typeface="+mn-ea"/>
                <a:cs typeface="+mn-cs"/>
              </a:rPr>
              <a:t> l’avortement n’est pas autorisé ou possible, discuter des options alternatives, notamment les soins relatifs à la grossesse et</a:t>
            </a:r>
            <a:r>
              <a:rPr lang="fr" sz="1200" b="0" kern="1200" baseline="0" noProof="0" dirty="0">
                <a:solidFill>
                  <a:schemeClr val="tx1"/>
                </a:solidFill>
                <a:effectLst/>
                <a:latin typeface="+mn-lt"/>
                <a:ea typeface="+mn-ea"/>
                <a:cs typeface="+mn-cs"/>
              </a:rPr>
              <a:t> </a:t>
            </a:r>
            <a:r>
              <a:rPr lang="fr" sz="1200" b="0" kern="1200" noProof="0" dirty="0">
                <a:solidFill>
                  <a:schemeClr val="tx1"/>
                </a:solidFill>
                <a:effectLst/>
                <a:latin typeface="+mn-lt"/>
                <a:ea typeface="+mn-ea"/>
                <a:cs typeface="+mn-cs"/>
              </a:rPr>
              <a:t>à l’accouchement, et l’adoption.</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7</a:t>
            </a:fld>
            <a:endParaRPr lang="en-US"/>
          </a:p>
        </p:txBody>
      </p:sp>
    </p:spTree>
    <p:extLst>
      <p:ext uri="{BB962C8B-B14F-4D97-AF65-F5344CB8AC3E}">
        <p14:creationId xmlns:p14="http://schemas.microsoft.com/office/powerpoint/2010/main" val="390546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b="1" i="0" u="none" strike="noStrike" kern="1200" dirty="0">
                <a:solidFill>
                  <a:schemeClr val="tx1"/>
                </a:solidFill>
                <a:latin typeface="+mn-lt"/>
                <a:ea typeface="+mn-ea"/>
                <a:cs typeface="+mn-cs"/>
              </a:rPr>
              <a:t>Le tableau n’est pas traduit</a:t>
            </a:r>
            <a:endParaRPr lang="fr" sz="1200" b="1" i="0" u="none" strike="noStrike"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dirty="0"/>
              <a:t>Faire un test de dépistage du VIH avant de donner un traitement </a:t>
            </a:r>
            <a:r>
              <a:rPr lang="fr" b="1" dirty="0"/>
              <a:t>PPE</a:t>
            </a:r>
            <a:r>
              <a:rPr lang="fr" dirty="0"/>
              <a:t>. Les tests de dépistage rapide permettent d’obtenir des résultats dans un délai de 20 minutes à 2 heures.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1" dirty="0"/>
              <a:t>Ne pas donner de traitement PPE aux patientes dont le résultat du test de dépistage du VIH est positif. </a:t>
            </a:r>
            <a:r>
              <a:rPr lang="fr" dirty="0"/>
              <a:t>Toutefois, s’il n’est pas possible de faire un test de dépistage du VIH ou de fournir des conseils et que le risque d’infection par le VIH est élevé, entamer le traitement PPE le plus tôt possible, </a:t>
            </a:r>
            <a:r>
              <a:rPr lang="fr" b="1" dirty="0"/>
              <a:t>dans les 72 heures</a:t>
            </a:r>
            <a:r>
              <a:rPr lang="fr" dirty="0"/>
              <a:t> suivant l’agression.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dirty="0"/>
              <a:t>La première visite peut être la seule occasion de consultation. En effet, de nombreux obstacles peuvent empêcher la patiente de revenir, surtout lorsqu’il s’agit des enfants et des adolescentes. Il convient donc de donner un traitement complet dès la première visite.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b="1" dirty="0"/>
              <a:t>Médicaments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dirty="0"/>
              <a:t>La trithéparie antirétrovirale (ARV) est le schéma thérapeutique privilégié, mais la bithérapie est tout aussi efficace.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dirty="0">
                <a:solidFill>
                  <a:schemeClr val="tx1"/>
                </a:solidFill>
                <a:latin typeface="+mn-lt"/>
                <a:ea typeface="+mn-ea"/>
                <a:cs typeface="+mn-cs"/>
              </a:rPr>
              <a:t>La névirapine (NVP) ne devrait pas être proposée pour un traitement PPE en raison des risques de toxicité élevés chez les personnes séronégatives au VIH.</a:t>
            </a:r>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8</a:t>
            </a:fld>
            <a:endParaRPr lang="en-US"/>
          </a:p>
        </p:txBody>
      </p:sp>
    </p:spTree>
    <p:extLst>
      <p:ext uri="{BB962C8B-B14F-4D97-AF65-F5344CB8AC3E}">
        <p14:creationId xmlns:p14="http://schemas.microsoft.com/office/powerpoint/2010/main" val="302627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kern="1200" dirty="0">
                <a:solidFill>
                  <a:schemeClr val="tx1"/>
                </a:solidFill>
                <a:effectLst/>
                <a:latin typeface="+mn-lt"/>
                <a:ea typeface="+mn-ea"/>
                <a:cs typeface="+mn-cs"/>
              </a:rPr>
              <a:t>Page 55 du manuel clinique.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kern="1200" dirty="0">
                <a:solidFill>
                  <a:schemeClr val="tx1"/>
                </a:solidFill>
                <a:effectLst/>
                <a:latin typeface="+mn-lt"/>
                <a:ea typeface="+mn-ea"/>
                <a:cs typeface="+mn-cs"/>
              </a:rPr>
              <a:t>Dans les contextes </a:t>
            </a:r>
            <a:r>
              <a:rPr lang="fr" sz="1200" b="1" kern="1200" dirty="0">
                <a:solidFill>
                  <a:schemeClr val="tx1"/>
                </a:solidFill>
                <a:effectLst/>
                <a:latin typeface="+mn-lt"/>
                <a:ea typeface="+mn-ea"/>
                <a:cs typeface="+mn-cs"/>
              </a:rPr>
              <a:t>à forte</a:t>
            </a:r>
            <a:r>
              <a:rPr lang="fr" sz="1200" b="1" kern="1200" baseline="0" dirty="0">
                <a:solidFill>
                  <a:schemeClr val="tx1"/>
                </a:solidFill>
                <a:effectLst/>
                <a:latin typeface="+mn-lt"/>
                <a:ea typeface="+mn-ea"/>
                <a:cs typeface="+mn-cs"/>
              </a:rPr>
              <a:t> prévalence ou à forte charge de morbidité </a:t>
            </a:r>
            <a:r>
              <a:rPr lang="fr" sz="1200" b="1" kern="1200" dirty="0">
                <a:solidFill>
                  <a:schemeClr val="tx1"/>
                </a:solidFill>
                <a:effectLst/>
                <a:latin typeface="+mn-lt"/>
                <a:ea typeface="+mn-ea"/>
                <a:cs typeface="+mn-cs"/>
              </a:rPr>
              <a:t>du VIH</a:t>
            </a:r>
            <a:r>
              <a:rPr lang="fr" sz="1200" b="0" kern="1200" dirty="0">
                <a:solidFill>
                  <a:schemeClr val="tx1"/>
                </a:solidFill>
                <a:effectLst/>
                <a:latin typeface="+mn-lt"/>
                <a:ea typeface="+mn-ea"/>
                <a:cs typeface="+mn-cs"/>
              </a:rPr>
              <a:t>,  il peut être approprié de proposer le</a:t>
            </a:r>
            <a:r>
              <a:rPr lang="fr" sz="1200" b="0" kern="1200" baseline="0" dirty="0">
                <a:solidFill>
                  <a:schemeClr val="tx1"/>
                </a:solidFill>
                <a:effectLst/>
                <a:latin typeface="+mn-lt"/>
                <a:ea typeface="+mn-ea"/>
                <a:cs typeface="+mn-cs"/>
              </a:rPr>
              <a:t> traitement</a:t>
            </a:r>
            <a:r>
              <a:rPr lang="fr" sz="1200" b="0" kern="1200" dirty="0">
                <a:solidFill>
                  <a:schemeClr val="tx1"/>
                </a:solidFill>
                <a:effectLst/>
                <a:latin typeface="+mn-lt"/>
                <a:ea typeface="+mn-ea"/>
                <a:cs typeface="+mn-cs"/>
              </a:rPr>
              <a:t> PPE à toutes les survivantes d’une agression sexuelle.</a:t>
            </a:r>
            <a:r>
              <a:rPr lang="fr" sz="1200" b="1" kern="1200" dirty="0">
                <a:solidFill>
                  <a:schemeClr val="tx1"/>
                </a:solidFill>
                <a:effectLst/>
                <a:latin typeface="+mn-lt"/>
                <a:ea typeface="+mn-ea"/>
                <a:cs typeface="+mn-cs"/>
              </a:rPr>
              <a:t> </a:t>
            </a:r>
            <a:r>
              <a:rPr lang="fr" sz="1200" b="0" kern="1200" dirty="0">
                <a:solidFill>
                  <a:schemeClr val="tx1"/>
                </a:solidFill>
                <a:effectLst/>
                <a:latin typeface="+mn-lt"/>
                <a:ea typeface="+mn-ea"/>
                <a:cs typeface="+mn-cs"/>
              </a:rPr>
              <a:t>Cependant, ce traitement n’est pas toujours nécessaire dans les contextes </a:t>
            </a:r>
            <a:r>
              <a:rPr lang="fr" sz="1200" b="1" kern="1200" dirty="0">
                <a:solidFill>
                  <a:schemeClr val="tx1"/>
                </a:solidFill>
                <a:effectLst/>
                <a:latin typeface="+mn-lt"/>
                <a:ea typeface="+mn-ea"/>
                <a:cs typeface="+mn-cs"/>
              </a:rPr>
              <a:t>à faible prévalence du VIH</a:t>
            </a:r>
            <a:r>
              <a:rPr lang="fr" sz="1200" b="0" kern="1200" dirty="0">
                <a:solidFill>
                  <a:schemeClr val="tx1"/>
                </a:solidFill>
                <a:effectLst/>
                <a:latin typeface="+mn-lt"/>
                <a:ea typeface="+mn-ea"/>
                <a:cs typeface="+mn-cs"/>
              </a:rPr>
              <a:t>. </a:t>
            </a:r>
            <a:r>
              <a:rPr lang="fr" sz="1200" kern="1200" dirty="0">
                <a:solidFill>
                  <a:schemeClr val="tx1"/>
                </a:solidFill>
                <a:effectLst/>
                <a:latin typeface="+mn-lt"/>
                <a:ea typeface="+mn-ea"/>
                <a:cs typeface="+mn-cs"/>
              </a:rPr>
              <a:t>Discuter des scénarios ou de l’évaluation des facteurs de risque dans les contextes où le traitement PPE ne peut pas être administré.</a:t>
            </a:r>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C0F29684-5E2A-4368-A290-AB26D7B49C25}" type="slidenum">
              <a:rPr lang="en-GB" smtClean="0"/>
              <a:pPr rtl="0"/>
              <a:t>9</a:t>
            </a:fld>
            <a:endParaRPr lang="en-GB"/>
          </a:p>
        </p:txBody>
      </p:sp>
    </p:spTree>
    <p:extLst>
      <p:ext uri="{BB962C8B-B14F-4D97-AF65-F5344CB8AC3E}">
        <p14:creationId xmlns:p14="http://schemas.microsoft.com/office/powerpoint/2010/main" val="355644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fr" sz="1200" b="0" i="0" u="none" strike="noStrike" kern="1200" dirty="0">
                <a:solidFill>
                  <a:schemeClr val="tx1"/>
                </a:solidFill>
                <a:latin typeface="+mn-lt"/>
                <a:ea typeface="+mn-ea"/>
                <a:cs typeface="+mn-cs"/>
              </a:rPr>
              <a:t> Pour les adolescentes, les informations contenues dans cette diapositive doivent être partagées et discutées en fonction de leur âge et de leur maturité cognitive. Pour des enfants plus jeunes, ces informations doivent être discutées avec leurs aidant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GB" dirty="0">
                <a:effectLst/>
              </a:rPr>
              <a:t>e</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fr" sz="1200" b="0" i="0" u="none" strike="noStrike" kern="1200" dirty="0">
                <a:solidFill>
                  <a:schemeClr val="tx1"/>
                </a:solidFill>
                <a:latin typeface="+mn-lt"/>
                <a:ea typeface="+mn-ea"/>
                <a:cs typeface="+mn-cs"/>
              </a:rPr>
              <a:t>s.</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10</a:t>
            </a:fld>
            <a:endParaRPr lang="en-US"/>
          </a:p>
        </p:txBody>
      </p:sp>
    </p:spTree>
    <p:extLst>
      <p:ext uri="{BB962C8B-B14F-4D97-AF65-F5344CB8AC3E}">
        <p14:creationId xmlns:p14="http://schemas.microsoft.com/office/powerpoint/2010/main" val="34043696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8629" y="1648326"/>
            <a:ext cx="4105671" cy="2387600"/>
          </a:xfrm>
        </p:spPr>
        <p:txBody>
          <a:bodyPr rtlCol="0" anchor="b"/>
          <a:lstStyle>
            <a:lvl1pPr algn="ctr">
              <a:defRPr sz="6000"/>
            </a:lvl1pPr>
          </a:lstStyle>
          <a:p>
            <a:pPr rtl="0"/>
            <a:r>
              <a:rPr lang="fr"/>
              <a:t>Click to edit Master title style</a:t>
            </a:r>
            <a:endParaRPr lang="en-US" dirty="0"/>
          </a:p>
        </p:txBody>
      </p:sp>
      <p:sp>
        <p:nvSpPr>
          <p:cNvPr id="3" name="Subtitle 2"/>
          <p:cNvSpPr>
            <a:spLocks noGrp="1"/>
          </p:cNvSpPr>
          <p:nvPr>
            <p:ph type="subTitle" idx="1"/>
          </p:nvPr>
        </p:nvSpPr>
        <p:spPr>
          <a:xfrm>
            <a:off x="4838630" y="4149945"/>
            <a:ext cx="4105671" cy="1655762"/>
          </a:xfrm>
        </p:spPr>
        <p:txBody>
          <a:bodyPr rtlCol="0">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dirty="0"/>
          </a:p>
        </p:txBody>
      </p:sp>
      <p:pic>
        <p:nvPicPr>
          <p:cNvPr id="7" name="Picture 6" descr="A close up of a logo&#10;&#10;Description automatically generated">
            <a:extLst>
              <a:ext uri="{FF2B5EF4-FFF2-40B4-BE49-F238E27FC236}">
                <a16:creationId xmlns:a16="http://schemas.microsoft.com/office/drawing/2014/main" id="{873CE157-0FD0-A34F-B09E-1934ED7DBEF0}"/>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F2320346-DBBF-A00F-F918-0ECA5C10E3E2}"/>
              </a:ext>
            </a:extLst>
          </p:cNvPr>
          <p:cNvSpPr txBox="1">
            <a:spLocks/>
          </p:cNvSpPr>
          <p:nvPr userDrawn="1"/>
        </p:nvSpPr>
        <p:spPr>
          <a:xfrm>
            <a:off x="1222513" y="6201605"/>
            <a:ext cx="7292836"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rtl="0"/>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10. Soins cliniques à l’intention des survivantes d’agressions sexuelles ou de viols, </a:t>
            </a:r>
            <a:br>
              <a:rPr lang="fr" dirty="0">
                <a:solidFill>
                  <a:srgbClr val="F57D22"/>
                </a:solidFill>
              </a:rPr>
            </a:br>
            <a:r>
              <a:rPr lang="fr" dirty="0">
                <a:solidFill>
                  <a:srgbClr val="F57D22"/>
                </a:solidFill>
              </a:rPr>
              <a:t>seconde partie : traitement et soins</a:t>
            </a:r>
          </a:p>
          <a:p>
            <a:endParaRPr lang="fr" dirty="0">
              <a:solidFill>
                <a:srgbClr val="F57D22"/>
              </a:solidFill>
              <a:ea typeface="+mj-ea"/>
              <a:cs typeface="+mj-cs"/>
            </a:endParaRP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C4EFC5EB-BC38-7C4D-9226-D8C6663044E9}"/>
              </a:ext>
            </a:extLst>
          </p:cNvPr>
          <p:cNvSpPr txBox="1">
            <a:spLocks/>
          </p:cNvSpPr>
          <p:nvPr userDrawn="1"/>
        </p:nvSpPr>
        <p:spPr>
          <a:xfrm>
            <a:off x="1222513" y="6201605"/>
            <a:ext cx="7292836"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rtl="0"/>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10. Soins cliniques à l’intention des survivantes d’agressions sexuelles ou de viols, </a:t>
            </a:r>
            <a:br>
              <a:rPr lang="fr" dirty="0">
                <a:solidFill>
                  <a:srgbClr val="F57D22"/>
                </a:solidFill>
              </a:rPr>
            </a:br>
            <a:r>
              <a:rPr lang="fr" dirty="0">
                <a:solidFill>
                  <a:srgbClr val="F57D22"/>
                </a:solidFill>
              </a:rPr>
              <a:t>seconde partie : traitement et soins</a:t>
            </a:r>
          </a:p>
          <a:p>
            <a:endParaRPr lang="fr" dirty="0">
              <a:solidFill>
                <a:srgbClr val="F57D22"/>
              </a:solidFill>
              <a:ea typeface="+mj-ea"/>
              <a:cs typeface="+mj-cs"/>
            </a:endParaRPr>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165180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fr"/>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0926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9" name="Slide Number Placeholder 8"/>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21593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24010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2" name="Footer Placeholder 4">
            <a:extLst>
              <a:ext uri="{FF2B5EF4-FFF2-40B4-BE49-F238E27FC236}">
                <a16:creationId xmlns:a16="http://schemas.microsoft.com/office/drawing/2014/main" id="{79A7BC9E-D03F-B2E1-E6DD-B82AA70D2DAE}"/>
              </a:ext>
            </a:extLst>
          </p:cNvPr>
          <p:cNvSpPr txBox="1">
            <a:spLocks/>
          </p:cNvSpPr>
          <p:nvPr userDrawn="1"/>
        </p:nvSpPr>
        <p:spPr>
          <a:xfrm>
            <a:off x="1222513" y="6201605"/>
            <a:ext cx="7292836"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rtl="0"/>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10. Soins cliniques à l’intention des survivantes d’agressions sexuelles ou de viols, </a:t>
            </a:r>
            <a:br>
              <a:rPr lang="fr" dirty="0">
                <a:solidFill>
                  <a:srgbClr val="F57D22"/>
                </a:solidFill>
              </a:rPr>
            </a:br>
            <a:r>
              <a:rPr lang="fr" dirty="0">
                <a:solidFill>
                  <a:srgbClr val="F57D22"/>
                </a:solidFill>
              </a:rPr>
              <a:t>seconde partie : traitement et soins</a:t>
            </a:r>
          </a:p>
          <a:p>
            <a:endParaRPr lang="fr" dirty="0">
              <a:solidFill>
                <a:srgbClr val="F57D22"/>
              </a:solidFill>
              <a:ea typeface="+mj-ea"/>
              <a:cs typeface="+mj-cs"/>
            </a:endParaRPr>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 noProof="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fr" noProof="0"/>
              <a:t>Click to edit Master text styles</a:t>
            </a:r>
          </a:p>
          <a:p>
            <a:pPr lvl="1" rtl="0"/>
            <a:r>
              <a:rPr lang="fr" noProof="0"/>
              <a:t>Second level</a:t>
            </a:r>
          </a:p>
          <a:p>
            <a:pPr lvl="2" rtl="0"/>
            <a:r>
              <a:rPr lang="fr" noProof="0"/>
              <a:t>Third level</a:t>
            </a:r>
          </a:p>
          <a:p>
            <a:pPr lvl="3" rtl="0"/>
            <a:r>
              <a:rPr lang="fr" noProof="0"/>
              <a:t>Fourth level</a:t>
            </a:r>
          </a:p>
          <a:p>
            <a:pPr lvl="4" rtl="0"/>
            <a:r>
              <a:rPr lang="fr" noProof="0"/>
              <a:t>Fifth level</a:t>
            </a:r>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pPr rtl="0"/>
            <a:fld id="{2D8ED6E9-3817-564D-8B05-0796ED399B7D}" type="slidenum">
              <a:rPr lang="en-GB" noProof="0" smtClean="0"/>
              <a:pPr rtl="0"/>
              <a:t>‹#›</a:t>
            </a:fld>
            <a:endParaRPr lang="en-GB" noProof="0"/>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8.tif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55.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3.xml"/><Relationship Id="rId5" Type="http://schemas.openxmlformats.org/officeDocument/2006/relationships/tags" Target="../tags/tag13.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8.xml"/><Relationship Id="rId5" Type="http://schemas.openxmlformats.org/officeDocument/2006/relationships/slideLayout" Target="../slideLayouts/slideLayout8.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10BE-18FE-794F-B47C-8BD56BF5690F}"/>
              </a:ext>
            </a:extLst>
          </p:cNvPr>
          <p:cNvSpPr>
            <a:spLocks noGrp="1"/>
          </p:cNvSpPr>
          <p:nvPr>
            <p:ph type="ctrTitle"/>
            <p:custDataLst>
              <p:tags r:id="rId1"/>
            </p:custDataLst>
          </p:nvPr>
        </p:nvSpPr>
        <p:spPr>
          <a:xfrm>
            <a:off x="4768305" y="489936"/>
            <a:ext cx="4015477" cy="711067"/>
          </a:xfrm>
        </p:spPr>
        <p:txBody>
          <a:bodyPr rtlCol="0">
            <a:noAutofit/>
          </a:bodyPr>
          <a:lstStyle/>
          <a:p>
            <a:pPr rtl="0"/>
            <a:r>
              <a:rPr lang="fr" sz="5400" dirty="0">
                <a:solidFill>
                  <a:schemeClr val="accent2"/>
                </a:solidFill>
              </a:rPr>
              <a:t>Module 10  :</a:t>
            </a:r>
            <a:endParaRPr lang="en-GB" sz="5400" dirty="0">
              <a:solidFill>
                <a:schemeClr val="accent2"/>
              </a:solidFill>
            </a:endParaRPr>
          </a:p>
        </p:txBody>
      </p:sp>
      <p:sp>
        <p:nvSpPr>
          <p:cNvPr id="3" name="Subtitle 2">
            <a:extLst>
              <a:ext uri="{FF2B5EF4-FFF2-40B4-BE49-F238E27FC236}">
                <a16:creationId xmlns:a16="http://schemas.microsoft.com/office/drawing/2014/main" id="{AECF61CD-4E7D-BB4A-B22D-B1AE43B98506}"/>
              </a:ext>
            </a:extLst>
          </p:cNvPr>
          <p:cNvSpPr>
            <a:spLocks noGrp="1"/>
          </p:cNvSpPr>
          <p:nvPr>
            <p:ph type="subTitle" idx="1"/>
            <p:custDataLst>
              <p:tags r:id="rId2"/>
            </p:custDataLst>
          </p:nvPr>
        </p:nvSpPr>
        <p:spPr>
          <a:xfrm>
            <a:off x="4321809" y="1201002"/>
            <a:ext cx="4552168" cy="2134347"/>
          </a:xfrm>
        </p:spPr>
        <p:txBody>
          <a:bodyPr vert="horz" lIns="91440" tIns="45720" rIns="91440" bIns="45720" rtlCol="0" anchor="t">
            <a:noAutofit/>
          </a:bodyPr>
          <a:lstStyle/>
          <a:p>
            <a:r>
              <a:rPr lang="fr" sz="3000" dirty="0"/>
              <a:t>Soins cliniques à l’intention des survivantes de violence sexuelle ou de viols, seconde partie  : traitement et soins</a:t>
            </a:r>
          </a:p>
        </p:txBody>
      </p:sp>
      <p:grpSp>
        <p:nvGrpSpPr>
          <p:cNvPr id="4" name="Group 3">
            <a:extLst>
              <a:ext uri="{FF2B5EF4-FFF2-40B4-BE49-F238E27FC236}">
                <a16:creationId xmlns:a16="http://schemas.microsoft.com/office/drawing/2014/main" id="{2BC69AD2-C253-E95F-673E-DA8D8B874C29}"/>
              </a:ext>
            </a:extLst>
          </p:cNvPr>
          <p:cNvGrpSpPr/>
          <p:nvPr/>
        </p:nvGrpSpPr>
        <p:grpSpPr>
          <a:xfrm>
            <a:off x="258946" y="104554"/>
            <a:ext cx="3925127" cy="2766237"/>
            <a:chOff x="258946" y="104554"/>
            <a:chExt cx="3925127" cy="2766237"/>
          </a:xfrm>
        </p:grpSpPr>
        <p:sp>
          <p:nvSpPr>
            <p:cNvPr id="8" name="Rectangle 2">
              <a:extLst>
                <a:ext uri="{FF2B5EF4-FFF2-40B4-BE49-F238E27FC236}">
                  <a16:creationId xmlns:a16="http://schemas.microsoft.com/office/drawing/2014/main" id="{28D7D4B2-8064-6741-76E6-A605EBC8A4AD}"/>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1EE20D-5CD5-D5B2-60B4-B1C71F9A0642}"/>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10" name="Picture 9">
            <a:extLst>
              <a:ext uri="{FF2B5EF4-FFF2-40B4-BE49-F238E27FC236}">
                <a16:creationId xmlns:a16="http://schemas.microsoft.com/office/drawing/2014/main" id="{068FAF93-F117-7440-C564-2E969E78DD8C}"/>
              </a:ext>
            </a:extLst>
          </p:cNvPr>
          <p:cNvPicPr>
            <a:picLocks noChangeAspect="1"/>
          </p:cNvPicPr>
          <p:nvPr>
            <p:custDataLst>
              <p:tags r:id="rId3"/>
            </p:custDataLst>
          </p:nvPr>
        </p:nvPicPr>
        <p:blipFill>
          <a:blip r:embed="rId7"/>
          <a:stretch>
            <a:fillRect/>
          </a:stretch>
        </p:blipFill>
        <p:spPr>
          <a:xfrm rot="21221857">
            <a:off x="5282292" y="3562685"/>
            <a:ext cx="1606496" cy="2146673"/>
          </a:xfrm>
          <a:prstGeom prst="rect">
            <a:avLst/>
          </a:prstGeom>
        </p:spPr>
      </p:pic>
      <p:pic>
        <p:nvPicPr>
          <p:cNvPr id="11" name="Picture 10">
            <a:extLst>
              <a:ext uri="{FF2B5EF4-FFF2-40B4-BE49-F238E27FC236}">
                <a16:creationId xmlns:a16="http://schemas.microsoft.com/office/drawing/2014/main" id="{A9780B5B-EF96-203F-C12C-B550D533CE6E}"/>
              </a:ext>
            </a:extLst>
          </p:cNvPr>
          <p:cNvPicPr>
            <a:picLocks noChangeAspect="1"/>
          </p:cNvPicPr>
          <p:nvPr>
            <p:custDataLst>
              <p:tags r:id="rId4"/>
            </p:custDataLst>
          </p:nvPr>
        </p:nvPicPr>
        <p:blipFill>
          <a:blip r:embed="rId8"/>
          <a:stretch>
            <a:fillRect/>
          </a:stretch>
        </p:blipFill>
        <p:spPr>
          <a:xfrm rot="897185">
            <a:off x="6845979" y="3708819"/>
            <a:ext cx="1752969" cy="2361824"/>
          </a:xfrm>
          <a:prstGeom prst="rect">
            <a:avLst/>
          </a:prstGeom>
        </p:spPr>
      </p:pic>
    </p:spTree>
    <p:extLst>
      <p:ext uri="{BB962C8B-B14F-4D97-AF65-F5344CB8AC3E}">
        <p14:creationId xmlns:p14="http://schemas.microsoft.com/office/powerpoint/2010/main" val="74948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469620"/>
            <a:ext cx="9144000" cy="775304"/>
          </a:xfrm>
        </p:spPr>
        <p:txBody>
          <a:bodyPr rtlCol="0">
            <a:noAutofit/>
          </a:bodyPr>
          <a:lstStyle/>
          <a:p>
            <a:pPr rtl="0"/>
            <a:r>
              <a:rPr lang="fr" b="1" dirty="0">
                <a:solidFill>
                  <a:schemeClr val="accent2"/>
                </a:solidFill>
              </a:rPr>
              <a:t>Décider si un traitement PPE </a:t>
            </a:r>
            <a:br>
              <a:rPr lang="fr" b="1" dirty="0">
                <a:solidFill>
                  <a:schemeClr val="accent2"/>
                </a:solidFill>
              </a:rPr>
            </a:br>
            <a:r>
              <a:rPr lang="fr" b="1" dirty="0">
                <a:solidFill>
                  <a:schemeClr val="accent2"/>
                </a:solidFill>
              </a:rPr>
              <a:t>est approprié</a:t>
            </a:r>
            <a:endParaRPr lang="en-GB" b="1" dirty="0">
              <a:solidFill>
                <a:schemeClr val="accent2"/>
              </a:solidFill>
            </a:endParaRPr>
          </a:p>
        </p:txBody>
      </p:sp>
      <p:sp>
        <p:nvSpPr>
          <p:cNvPr id="3" name="Subtitle 2"/>
          <p:cNvSpPr>
            <a:spLocks noGrp="1"/>
          </p:cNvSpPr>
          <p:nvPr>
            <p:ph idx="1"/>
            <p:custDataLst>
              <p:tags r:id="rId2"/>
            </p:custDataLst>
          </p:nvPr>
        </p:nvSpPr>
        <p:spPr>
          <a:xfrm>
            <a:off x="106017" y="1766315"/>
            <a:ext cx="8905462" cy="4144156"/>
          </a:xfrm>
        </p:spPr>
        <p:txBody>
          <a:bodyPr lIns="90000" rtlCol="0">
            <a:noAutofit/>
          </a:bodyPr>
          <a:lstStyle/>
          <a:p>
            <a:pPr marL="0" indent="0" algn="l" rtl="0">
              <a:spcBef>
                <a:spcPts val="300"/>
              </a:spcBef>
              <a:spcAft>
                <a:spcPts val="300"/>
              </a:spcAft>
              <a:buNone/>
            </a:pPr>
            <a:r>
              <a:rPr lang="fr" sz="2200" b="1" dirty="0">
                <a:solidFill>
                  <a:schemeClr val="tx1"/>
                </a:solidFill>
              </a:rPr>
              <a:t>Discuter </a:t>
            </a:r>
            <a:r>
              <a:rPr lang="fr" sz="2200" dirty="0">
                <a:solidFill>
                  <a:schemeClr val="tx1"/>
                </a:solidFill>
              </a:rPr>
              <a:t>des points suivants pour aider la patiente à décider si la PPE pour prévenir </a:t>
            </a:r>
            <a:r>
              <a:rPr lang="fr" sz="2200" dirty="0"/>
              <a:t>l’infection par le </a:t>
            </a:r>
            <a:r>
              <a:rPr lang="fr" sz="2200" dirty="0">
                <a:solidFill>
                  <a:schemeClr val="tx1"/>
                </a:solidFill>
              </a:rPr>
              <a:t>VIH est appropriée :</a:t>
            </a:r>
          </a:p>
          <a:p>
            <a:pPr marL="266700" indent="-266700" algn="l" rtl="0">
              <a:spcBef>
                <a:spcPts val="300"/>
              </a:spcBef>
              <a:buFont typeface="Arial" panose="020B0604020202020204" pitchFamily="34" charset="0"/>
              <a:buChar char="•"/>
            </a:pPr>
            <a:r>
              <a:rPr lang="fr" sz="2200" dirty="0">
                <a:solidFill>
                  <a:schemeClr val="tx1"/>
                </a:solidFill>
              </a:rPr>
              <a:t>Quelle est la </a:t>
            </a:r>
            <a:r>
              <a:rPr lang="fr" sz="2200" b="1" dirty="0">
                <a:solidFill>
                  <a:schemeClr val="tx1"/>
                </a:solidFill>
              </a:rPr>
              <a:t>prévalence de </a:t>
            </a:r>
            <a:r>
              <a:rPr lang="fr" sz="2200" b="1" dirty="0"/>
              <a:t>l’infection par le </a:t>
            </a:r>
            <a:r>
              <a:rPr lang="fr" sz="2200" b="1" dirty="0">
                <a:solidFill>
                  <a:schemeClr val="tx1"/>
                </a:solidFill>
              </a:rPr>
              <a:t>VIH</a:t>
            </a:r>
            <a:r>
              <a:rPr lang="fr" sz="2200" dirty="0">
                <a:solidFill>
                  <a:schemeClr val="tx1"/>
                </a:solidFill>
              </a:rPr>
              <a:t> dans ce contexte ?</a:t>
            </a:r>
          </a:p>
          <a:p>
            <a:pPr marL="266700" indent="-266700" algn="l" rtl="0">
              <a:spcBef>
                <a:spcPts val="300"/>
              </a:spcBef>
              <a:buFont typeface="Arial" panose="020B0604020202020204" pitchFamily="34" charset="0"/>
              <a:buChar char="•"/>
            </a:pPr>
            <a:r>
              <a:rPr lang="fr" sz="2200" dirty="0">
                <a:solidFill>
                  <a:schemeClr val="tx1"/>
                </a:solidFill>
              </a:rPr>
              <a:t>La patiente sait-elle si son </a:t>
            </a:r>
            <a:r>
              <a:rPr lang="fr" sz="2200" b="1" dirty="0">
                <a:solidFill>
                  <a:schemeClr val="tx1"/>
                </a:solidFill>
              </a:rPr>
              <a:t>agresseur est séropositif au VIH </a:t>
            </a:r>
            <a:r>
              <a:rPr lang="fr" sz="2200" dirty="0">
                <a:solidFill>
                  <a:schemeClr val="tx1"/>
                </a:solidFill>
              </a:rPr>
              <a:t>?</a:t>
            </a:r>
          </a:p>
          <a:p>
            <a:pPr marL="266700" indent="-266700" algn="l" rtl="0">
              <a:spcBef>
                <a:spcPts val="300"/>
              </a:spcBef>
              <a:buFont typeface="Arial" panose="020B0604020202020204" pitchFamily="34" charset="0"/>
              <a:buChar char="•"/>
            </a:pPr>
            <a:r>
              <a:rPr lang="fr" sz="2200" dirty="0">
                <a:solidFill>
                  <a:schemeClr val="tx1"/>
                </a:solidFill>
              </a:rPr>
              <a:t>La patiente sait-elle s’il y avait </a:t>
            </a:r>
            <a:r>
              <a:rPr lang="fr" sz="2200" b="1" dirty="0">
                <a:solidFill>
                  <a:schemeClr val="tx1"/>
                </a:solidFill>
              </a:rPr>
              <a:t>plus d’un agresseur </a:t>
            </a:r>
            <a:r>
              <a:rPr lang="fr" sz="2200" dirty="0">
                <a:solidFill>
                  <a:schemeClr val="tx1"/>
                </a:solidFill>
              </a:rPr>
              <a:t>?</a:t>
            </a:r>
          </a:p>
          <a:p>
            <a:pPr marL="266700" indent="-266700" algn="l" rtl="0">
              <a:spcBef>
                <a:spcPts val="300"/>
              </a:spcBef>
              <a:buFont typeface="Arial" panose="020B0604020202020204" pitchFamily="34" charset="0"/>
              <a:buChar char="•"/>
            </a:pPr>
            <a:r>
              <a:rPr lang="fr" sz="2200" dirty="0">
                <a:solidFill>
                  <a:schemeClr val="tx1"/>
                </a:solidFill>
              </a:rPr>
              <a:t>L’examen a-t-il révélé la présence de </a:t>
            </a:r>
            <a:r>
              <a:rPr lang="fr" sz="2200" b="1" dirty="0">
                <a:solidFill>
                  <a:schemeClr val="tx1"/>
                </a:solidFill>
              </a:rPr>
              <a:t>lacérations </a:t>
            </a:r>
            <a:r>
              <a:rPr lang="fr" sz="2200" dirty="0">
                <a:solidFill>
                  <a:schemeClr val="tx1"/>
                </a:solidFill>
              </a:rPr>
              <a:t>?</a:t>
            </a:r>
          </a:p>
          <a:p>
            <a:pPr marL="266700" indent="-266700" algn="l" rtl="0">
              <a:spcBef>
                <a:spcPts val="300"/>
              </a:spcBef>
              <a:buFont typeface="Arial" panose="020B0604020202020204" pitchFamily="34" charset="0"/>
              <a:buChar char="•"/>
            </a:pPr>
            <a:r>
              <a:rPr lang="fr" sz="2200" spc="-30" dirty="0">
                <a:solidFill>
                  <a:schemeClr val="tx1"/>
                </a:solidFill>
              </a:rPr>
              <a:t>La PPE réduit les risques d’infection par le VIH, mais elle </a:t>
            </a:r>
            <a:r>
              <a:rPr lang="fr" sz="2200" b="1" spc="-30" dirty="0">
                <a:solidFill>
                  <a:schemeClr val="tx1"/>
                </a:solidFill>
              </a:rPr>
              <a:t>n’est pas efficace à 100 %</a:t>
            </a:r>
            <a:r>
              <a:rPr lang="fr" sz="2200" spc="-30" dirty="0">
                <a:solidFill>
                  <a:schemeClr val="tx1"/>
                </a:solidFill>
              </a:rPr>
              <a:t>.</a:t>
            </a:r>
          </a:p>
          <a:p>
            <a:pPr marL="266700" indent="-266700" algn="l" rtl="0">
              <a:spcBef>
                <a:spcPts val="300"/>
              </a:spcBef>
              <a:buFont typeface="Arial" panose="020B0604020202020204" pitchFamily="34" charset="0"/>
              <a:buChar char="•"/>
            </a:pPr>
            <a:r>
              <a:rPr lang="fr" sz="2200" dirty="0">
                <a:solidFill>
                  <a:schemeClr val="tx1"/>
                </a:solidFill>
              </a:rPr>
              <a:t>La patiente doit </a:t>
            </a:r>
            <a:r>
              <a:rPr lang="fr" sz="2200" b="1" dirty="0">
                <a:solidFill>
                  <a:schemeClr val="tx1"/>
                </a:solidFill>
              </a:rPr>
              <a:t>pendre des médicaments tous les jours pendant 28 jours</a:t>
            </a:r>
            <a:r>
              <a:rPr lang="fr" sz="2200" dirty="0">
                <a:solidFill>
                  <a:schemeClr val="tx1"/>
                </a:solidFill>
              </a:rPr>
              <a:t>.</a:t>
            </a:r>
          </a:p>
          <a:p>
            <a:pPr marL="266700" indent="-266700" algn="l" rtl="0">
              <a:spcBef>
                <a:spcPts val="300"/>
              </a:spcBef>
              <a:buFont typeface="Arial" panose="020B0604020202020204" pitchFamily="34" charset="0"/>
              <a:buChar char="•"/>
            </a:pPr>
            <a:r>
              <a:rPr lang="fr" sz="2200" dirty="0">
                <a:solidFill>
                  <a:schemeClr val="tx1"/>
                </a:solidFill>
              </a:rPr>
              <a:t>Environ 50 % des personnes qui prennent un traitement PPE ont des </a:t>
            </a:r>
            <a:r>
              <a:rPr lang="fr" sz="2200" b="1" dirty="0">
                <a:solidFill>
                  <a:schemeClr val="tx1"/>
                </a:solidFill>
              </a:rPr>
              <a:t>effets secondaires</a:t>
            </a:r>
            <a:r>
              <a:rPr lang="fr" sz="2200" dirty="0">
                <a:solidFill>
                  <a:schemeClr val="tx1"/>
                </a:solidFill>
              </a:rPr>
              <a:t> (nausées, </a:t>
            </a:r>
            <a:r>
              <a:rPr lang="fr" sz="2200" spc="-50" dirty="0">
                <a:solidFill>
                  <a:schemeClr val="tx1"/>
                </a:solidFill>
              </a:rPr>
              <a:t>fatigue, maux de tête, notamment). Pour la plupart d’entre elles, ces effets secondaires diminuent au bout de quelques jours.</a:t>
            </a:r>
          </a:p>
          <a:p>
            <a:pPr marL="723900" lvl="1" indent="-266700" algn="l" rtl="0">
              <a:spcBef>
                <a:spcPts val="300"/>
              </a:spcBef>
              <a:spcAft>
                <a:spcPts val="300"/>
              </a:spcAft>
              <a:buFont typeface="Arial" panose="020B0604020202020204" pitchFamily="34" charset="0"/>
              <a:buChar char="•"/>
            </a:pPr>
            <a:endParaRPr lang="en-GB" sz="1800" dirty="0">
              <a:solidFill>
                <a:schemeClr val="tx1"/>
              </a:solidFill>
            </a:endParaRPr>
          </a:p>
          <a:p>
            <a:pPr marL="266700" indent="-266700" algn="l" rtl="0">
              <a:spcBef>
                <a:spcPts val="300"/>
              </a:spcBef>
              <a:spcAft>
                <a:spcPts val="300"/>
              </a:spcAft>
              <a:buFont typeface="Arial" panose="020B0604020202020204" pitchFamily="34" charset="0"/>
              <a:buChar char="•"/>
            </a:pPr>
            <a:endParaRPr lang="en-US" sz="2000"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10</a:t>
            </a:fld>
            <a:endParaRPr lang="en-GB"/>
          </a:p>
        </p:txBody>
      </p:sp>
    </p:spTree>
    <p:extLst>
      <p:ext uri="{BB962C8B-B14F-4D97-AF65-F5344CB8AC3E}">
        <p14:creationId xmlns:p14="http://schemas.microsoft.com/office/powerpoint/2010/main" val="18842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28869"/>
            <a:ext cx="9144000" cy="1232452"/>
          </a:xfrm>
        </p:spPr>
        <p:txBody>
          <a:bodyPr rtlCol="0">
            <a:noAutofit/>
          </a:bodyPr>
          <a:lstStyle/>
          <a:p>
            <a:pPr rtl="0"/>
            <a:r>
              <a:rPr lang="fr" b="1" dirty="0">
                <a:solidFill>
                  <a:schemeClr val="accent2"/>
                </a:solidFill>
              </a:rPr>
              <a:t>Suivi et soutien à la prise correcte </a:t>
            </a:r>
            <a:br>
              <a:rPr lang="fr" b="1" dirty="0">
                <a:solidFill>
                  <a:schemeClr val="accent2"/>
                </a:solidFill>
              </a:rPr>
            </a:br>
            <a:r>
              <a:rPr lang="fr" b="1" dirty="0">
                <a:solidFill>
                  <a:schemeClr val="accent2"/>
                </a:solidFill>
              </a:rPr>
              <a:t>du traitement PPE</a:t>
            </a:r>
            <a:br>
              <a:rPr lang="en-US" b="1" dirty="0">
                <a:solidFill>
                  <a:schemeClr val="accent2"/>
                </a:solidFill>
              </a:rPr>
            </a:br>
            <a:endParaRPr lang="en-GB" b="1" dirty="0">
              <a:solidFill>
                <a:schemeClr val="accent2"/>
              </a:solidFill>
            </a:endParaRPr>
          </a:p>
        </p:txBody>
      </p:sp>
      <p:sp>
        <p:nvSpPr>
          <p:cNvPr id="3" name="Subtitle 2"/>
          <p:cNvSpPr>
            <a:spLocks noGrp="1"/>
          </p:cNvSpPr>
          <p:nvPr>
            <p:ph idx="1"/>
            <p:custDataLst>
              <p:tags r:id="rId2"/>
            </p:custDataLst>
          </p:nvPr>
        </p:nvSpPr>
        <p:spPr>
          <a:xfrm>
            <a:off x="185530" y="1961321"/>
            <a:ext cx="8772940" cy="3469139"/>
          </a:xfrm>
        </p:spPr>
        <p:txBody>
          <a:bodyPr lIns="90000" rtlCol="0">
            <a:noAutofit/>
          </a:bodyPr>
          <a:lstStyle/>
          <a:p>
            <a:pPr rtl="0">
              <a:spcBef>
                <a:spcPts val="300"/>
              </a:spcBef>
              <a:spcAft>
                <a:spcPts val="300"/>
              </a:spcAft>
            </a:pPr>
            <a:r>
              <a:rPr lang="fr" dirty="0"/>
              <a:t>Fournir un soutien à la prise correcte du traitement PPE, par exemple par le biais d’appels ou de messages, s’ils sont sûrs et appropriés.</a:t>
            </a:r>
          </a:p>
          <a:p>
            <a:pPr marL="0" indent="0" rtl="0">
              <a:spcBef>
                <a:spcPts val="300"/>
              </a:spcBef>
              <a:spcAft>
                <a:spcPts val="300"/>
              </a:spcAft>
              <a:buNone/>
            </a:pPr>
            <a:endParaRPr lang="en-US" sz="1000" dirty="0"/>
          </a:p>
          <a:p>
            <a:pPr algn="l" rtl="0">
              <a:spcBef>
                <a:spcPts val="300"/>
              </a:spcBef>
              <a:spcAft>
                <a:spcPts val="300"/>
              </a:spcAft>
            </a:pPr>
            <a:r>
              <a:rPr lang="fr" b="1" dirty="0">
                <a:solidFill>
                  <a:schemeClr val="tx1"/>
                </a:solidFill>
              </a:rPr>
              <a:t>Faire un nouveau test</a:t>
            </a:r>
            <a:r>
              <a:rPr lang="fr" dirty="0">
                <a:solidFill>
                  <a:schemeClr val="tx1"/>
                </a:solidFill>
              </a:rPr>
              <a:t> trois mois et/ou six mois plus tard. </a:t>
            </a:r>
          </a:p>
          <a:p>
            <a:pPr marL="0" indent="0" algn="l" rtl="0">
              <a:spcBef>
                <a:spcPts val="300"/>
              </a:spcBef>
              <a:spcAft>
                <a:spcPts val="300"/>
              </a:spcAft>
              <a:buNone/>
            </a:pPr>
            <a:endParaRPr lang="en-US" sz="1000" dirty="0">
              <a:solidFill>
                <a:schemeClr val="tx1"/>
              </a:solidFill>
            </a:endParaRPr>
          </a:p>
          <a:p>
            <a:pPr algn="l" rtl="0">
              <a:spcBef>
                <a:spcPts val="300"/>
              </a:spcBef>
              <a:spcAft>
                <a:spcPts val="300"/>
              </a:spcAft>
            </a:pPr>
            <a:r>
              <a:rPr lang="fr" b="1" dirty="0">
                <a:solidFill>
                  <a:schemeClr val="tx1"/>
                </a:solidFill>
              </a:rPr>
              <a:t>Si le résultat du test est positif : </a:t>
            </a:r>
          </a:p>
          <a:p>
            <a:pPr marL="723900" lvl="1" indent="-266700" rtl="0">
              <a:spcBef>
                <a:spcPts val="300"/>
              </a:spcBef>
              <a:spcAft>
                <a:spcPts val="300"/>
              </a:spcAft>
            </a:pPr>
            <a:r>
              <a:rPr lang="fr" dirty="0">
                <a:solidFill>
                  <a:schemeClr val="tx1"/>
                </a:solidFill>
              </a:rPr>
              <a:t>Orienter la patiente vers un traitement et des soins du VIH.</a:t>
            </a:r>
          </a:p>
          <a:p>
            <a:pPr marL="723900" lvl="1" indent="-266700" rtl="0">
              <a:spcBef>
                <a:spcPts val="300"/>
              </a:spcBef>
              <a:spcAft>
                <a:spcPts val="300"/>
              </a:spcAft>
            </a:pPr>
            <a:r>
              <a:rPr lang="fr" dirty="0">
                <a:solidFill>
                  <a:schemeClr val="tx1"/>
                </a:solidFill>
              </a:rPr>
              <a:t>Faire un suivi à intervalles réguliers.</a:t>
            </a:r>
          </a:p>
          <a:p>
            <a:pPr algn="l" rtl="0">
              <a:spcBef>
                <a:spcPts val="300"/>
              </a:spcBef>
              <a:spcAft>
                <a:spcPts val="300"/>
              </a:spcAft>
            </a:pPr>
            <a:endParaRPr lang="en-US" sz="2000" dirty="0">
              <a:solidFill>
                <a:schemeClr val="tx1"/>
              </a:solidFill>
            </a:endParaRPr>
          </a:p>
          <a:p>
            <a:pPr algn="l" rtl="0">
              <a:spcBef>
                <a:spcPts val="300"/>
              </a:spcBef>
              <a:spcAft>
                <a:spcPts val="300"/>
              </a:spcAft>
            </a:pPr>
            <a:endParaRPr lang="en-GB" sz="2000" dirty="0">
              <a:solidFill>
                <a:schemeClr val="tx1"/>
              </a:solidFill>
            </a:endParaRPr>
          </a:p>
          <a:p>
            <a:pPr algn="l" rtl="0">
              <a:spcBef>
                <a:spcPts val="300"/>
              </a:spcBef>
              <a:spcAft>
                <a:spcPts val="300"/>
              </a:spcAft>
            </a:pPr>
            <a:endParaRPr lang="en-GB" sz="2000" dirty="0">
              <a:solidFill>
                <a:schemeClr val="tx1"/>
              </a:solidFill>
            </a:endParaRPr>
          </a:p>
          <a:p>
            <a:pPr marL="266700" indent="-266700" algn="l" rtl="0">
              <a:spcBef>
                <a:spcPts val="300"/>
              </a:spcBef>
              <a:spcAft>
                <a:spcPts val="300"/>
              </a:spcAft>
              <a:buFont typeface="Arial" panose="020B0604020202020204" pitchFamily="34" charset="0"/>
              <a:buChar char="•"/>
            </a:pPr>
            <a:endParaRPr lang="en-GB" sz="2000" dirty="0">
              <a:solidFill>
                <a:schemeClr val="tx1"/>
              </a:solidFill>
            </a:endParaRPr>
          </a:p>
          <a:p>
            <a:pPr marL="266700" indent="-266700" algn="l" rtl="0">
              <a:spcBef>
                <a:spcPts val="300"/>
              </a:spcBef>
              <a:spcAft>
                <a:spcPts val="300"/>
              </a:spcAft>
              <a:buFont typeface="Arial" panose="020B0604020202020204" pitchFamily="34" charset="0"/>
              <a:buChar char="•"/>
            </a:pPr>
            <a:endParaRPr lang="en-US" sz="2000"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11</a:t>
            </a:fld>
            <a:endParaRPr lang="en-GB"/>
          </a:p>
        </p:txBody>
      </p:sp>
    </p:spTree>
    <p:extLst>
      <p:ext uri="{BB962C8B-B14F-4D97-AF65-F5344CB8AC3E}">
        <p14:creationId xmlns:p14="http://schemas.microsoft.com/office/powerpoint/2010/main" val="122365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88A63-46E4-E860-1AA9-6EF0A9ED6562}"/>
              </a:ext>
            </a:extLst>
          </p:cNvPr>
          <p:cNvPicPr>
            <a:picLocks noChangeAspect="1"/>
          </p:cNvPicPr>
          <p:nvPr/>
        </p:nvPicPr>
        <p:blipFill>
          <a:blip r:embed="rId7"/>
          <a:stretch>
            <a:fillRect/>
          </a:stretch>
        </p:blipFill>
        <p:spPr>
          <a:xfrm>
            <a:off x="4609482" y="1490823"/>
            <a:ext cx="4345605" cy="4498815"/>
          </a:xfrm>
          <a:prstGeom prst="rect">
            <a:avLst/>
          </a:prstGeom>
        </p:spPr>
      </p:pic>
      <p:sp>
        <p:nvSpPr>
          <p:cNvPr id="2" name="Title 1"/>
          <p:cNvSpPr>
            <a:spLocks noGrp="1"/>
          </p:cNvSpPr>
          <p:nvPr>
            <p:ph type="title"/>
            <p:custDataLst>
              <p:tags r:id="rId1"/>
            </p:custDataLst>
          </p:nvPr>
        </p:nvSpPr>
        <p:spPr>
          <a:xfrm>
            <a:off x="0" y="136524"/>
            <a:ext cx="9144000" cy="1178569"/>
          </a:xfrm>
        </p:spPr>
        <p:txBody>
          <a:bodyPr rtlCol="0">
            <a:noAutofit/>
          </a:bodyPr>
          <a:lstStyle/>
          <a:p>
            <a:pPr rtl="0"/>
            <a:r>
              <a:rPr lang="fr" sz="4200" b="1" dirty="0">
                <a:solidFill>
                  <a:schemeClr val="accent2"/>
                </a:solidFill>
              </a:rPr>
              <a:t>Proposer une prophylaxie ou un traitement contre les IST</a:t>
            </a:r>
            <a:endParaRPr lang="en-GB" sz="4200" b="1" dirty="0">
              <a:solidFill>
                <a:schemeClr val="accent2"/>
              </a:solidFill>
            </a:endParaRPr>
          </a:p>
        </p:txBody>
      </p:sp>
      <p:sp>
        <p:nvSpPr>
          <p:cNvPr id="7" name="Slide Number Placeholder 6"/>
          <p:cNvSpPr>
            <a:spLocks noGrp="1"/>
          </p:cNvSpPr>
          <p:nvPr>
            <p:ph type="sldNum" sz="quarter" idx="12"/>
            <p:custDataLst>
              <p:tags r:id="rId2"/>
            </p:custDataLst>
          </p:nvPr>
        </p:nvSpPr>
        <p:spPr/>
        <p:txBody>
          <a:bodyPr rtlCol="0"/>
          <a:lstStyle/>
          <a:p>
            <a:pPr rtl="0"/>
            <a:fld id="{FA49274C-F624-4622-A71F-92AA30B6C6C1}" type="slidenum">
              <a:rPr lang="en-GB" smtClean="0"/>
              <a:pPr rtl="0"/>
              <a:t>12</a:t>
            </a:fld>
            <a:endParaRPr lang="en-GB"/>
          </a:p>
        </p:txBody>
      </p:sp>
      <p:sp>
        <p:nvSpPr>
          <p:cNvPr id="6" name="Oval 5"/>
          <p:cNvSpPr/>
          <p:nvPr>
            <p:custDataLst>
              <p:tags r:id="rId3"/>
            </p:custDataLst>
          </p:nvPr>
        </p:nvSpPr>
        <p:spPr>
          <a:xfrm rot="1235300">
            <a:off x="6901709" y="2948277"/>
            <a:ext cx="2074071" cy="7803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400" b="1" dirty="0">
                <a:solidFill>
                  <a:schemeClr val="tx1"/>
                </a:solidFill>
              </a:rPr>
              <a:t>Outil de travail</a:t>
            </a:r>
          </a:p>
          <a:p>
            <a:pPr algn="ctr" rtl="0"/>
            <a:r>
              <a:rPr lang="fr" sz="1400" i="1" dirty="0">
                <a:solidFill>
                  <a:schemeClr val="tx1"/>
                </a:solidFill>
              </a:rPr>
              <a:t>Manuel clinique</a:t>
            </a:r>
            <a:r>
              <a:rPr lang="fr" sz="1400" dirty="0">
                <a:solidFill>
                  <a:schemeClr val="tx1"/>
                </a:solidFill>
              </a:rPr>
              <a:t>,</a:t>
            </a:r>
          </a:p>
          <a:p>
            <a:pPr algn="ctr" rtl="0"/>
            <a:r>
              <a:rPr lang="fr" sz="1400" dirty="0">
                <a:solidFill>
                  <a:schemeClr val="tx1"/>
                </a:solidFill>
              </a:rPr>
              <a:t>p. 53</a:t>
            </a:r>
            <a:endParaRPr lang="en-GB" sz="1400" dirty="0">
              <a:solidFill>
                <a:schemeClr val="tx1"/>
              </a:solidFill>
            </a:endParaRPr>
          </a:p>
        </p:txBody>
      </p:sp>
      <p:sp>
        <p:nvSpPr>
          <p:cNvPr id="4" name="Rounded Rectangle 3">
            <a:extLst>
              <a:ext uri="{FF2B5EF4-FFF2-40B4-BE49-F238E27FC236}">
                <a16:creationId xmlns:a16="http://schemas.microsoft.com/office/drawing/2014/main" id="{FBEDB7E7-E32F-0B44-AF86-B762B786BF64}"/>
              </a:ext>
            </a:extLst>
          </p:cNvPr>
          <p:cNvSpPr/>
          <p:nvPr>
            <p:custDataLst>
              <p:tags r:id="rId4"/>
            </p:custDataLst>
          </p:nvPr>
        </p:nvSpPr>
        <p:spPr>
          <a:xfrm>
            <a:off x="215279" y="1474074"/>
            <a:ext cx="4218552" cy="4515910"/>
          </a:xfrm>
          <a:prstGeom prst="roundRect">
            <a:avLst>
              <a:gd name="adj" fmla="val 11194"/>
            </a:avLst>
          </a:prstGeom>
          <a:solidFill>
            <a:schemeClr val="accent5">
              <a:lumMod val="40000"/>
              <a:lumOff val="60000"/>
              <a:alpha val="49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rtl="0">
              <a:spcBef>
                <a:spcPts val="300"/>
              </a:spcBef>
              <a:spcAft>
                <a:spcPts val="300"/>
              </a:spcAft>
              <a:buFont typeface="Arial" panose="020B0604020202020204" pitchFamily="34" charset="0"/>
              <a:buChar char="•"/>
            </a:pPr>
            <a:r>
              <a:rPr lang="fr" sz="1700" b="1" dirty="0">
                <a:solidFill>
                  <a:schemeClr val="tx1"/>
                </a:solidFill>
              </a:rPr>
              <a:t>Faire un test </a:t>
            </a:r>
            <a:r>
              <a:rPr lang="fr" sz="1700" dirty="0">
                <a:solidFill>
                  <a:schemeClr val="tx1"/>
                </a:solidFill>
              </a:rPr>
              <a:t>si un laboratoire est disponible, même si un traitement contre les infections sexuellement transmissibles (IST) est en cours.</a:t>
            </a:r>
            <a:r>
              <a:rPr lang="fr" sz="1700" b="1" dirty="0">
                <a:solidFill>
                  <a:schemeClr val="tx1"/>
                </a:solidFill>
              </a:rPr>
              <a:t> </a:t>
            </a:r>
          </a:p>
          <a:p>
            <a:pPr marL="285750" indent="-285750" rtl="0">
              <a:spcBef>
                <a:spcPts val="300"/>
              </a:spcBef>
              <a:spcAft>
                <a:spcPts val="300"/>
              </a:spcAft>
              <a:buFont typeface="Arial" panose="020B0604020202020204" pitchFamily="34" charset="0"/>
              <a:buChar char="•"/>
            </a:pPr>
            <a:r>
              <a:rPr lang="fr" sz="1700" dirty="0">
                <a:solidFill>
                  <a:schemeClr val="tx1"/>
                </a:solidFill>
              </a:rPr>
              <a:t>Donner des antibiotiques pour prévenir ou traiter les IST suivantes : la </a:t>
            </a:r>
            <a:r>
              <a:rPr lang="fr" sz="1700" b="1" dirty="0">
                <a:solidFill>
                  <a:schemeClr val="tx1"/>
                </a:solidFill>
              </a:rPr>
              <a:t>chlamydiose, la gonococcie, la trichomonase et la syphilis</a:t>
            </a:r>
            <a:r>
              <a:rPr lang="fr" sz="1700" dirty="0">
                <a:solidFill>
                  <a:schemeClr val="tx1"/>
                </a:solidFill>
              </a:rPr>
              <a:t>,  si cette dernière est répandue dans la région.</a:t>
            </a:r>
          </a:p>
          <a:p>
            <a:pPr marL="285750" indent="-285750" rtl="0">
              <a:spcBef>
                <a:spcPts val="300"/>
              </a:spcBef>
              <a:spcAft>
                <a:spcPts val="300"/>
              </a:spcAft>
              <a:buFont typeface="Arial" panose="020B0604020202020204" pitchFamily="34" charset="0"/>
              <a:buChar char="•"/>
            </a:pPr>
            <a:r>
              <a:rPr lang="fr" sz="1700" dirty="0">
                <a:solidFill>
                  <a:schemeClr val="tx1"/>
                </a:solidFill>
              </a:rPr>
              <a:t>Donner également un traitement contre </a:t>
            </a:r>
            <a:r>
              <a:rPr lang="fr" sz="1700" b="1" dirty="0">
                <a:solidFill>
                  <a:schemeClr val="tx1"/>
                </a:solidFill>
              </a:rPr>
              <a:t>d’autres IST courantes dans la région</a:t>
            </a:r>
            <a:r>
              <a:rPr lang="fr" sz="1700" dirty="0">
                <a:solidFill>
                  <a:schemeClr val="tx1"/>
                </a:solidFill>
              </a:rPr>
              <a:t> (telles que le chancre mou).</a:t>
            </a:r>
          </a:p>
          <a:p>
            <a:pPr marL="285750" indent="-285750" rtl="0">
              <a:spcBef>
                <a:spcPts val="300"/>
              </a:spcBef>
              <a:spcAft>
                <a:spcPts val="300"/>
              </a:spcAft>
              <a:buFont typeface="Arial" panose="020B0604020202020204" pitchFamily="34" charset="0"/>
              <a:buChar char="•"/>
            </a:pPr>
            <a:r>
              <a:rPr lang="fr" sz="1700" dirty="0">
                <a:solidFill>
                  <a:schemeClr val="tx1"/>
                </a:solidFill>
              </a:rPr>
              <a:t>Prescrire </a:t>
            </a:r>
            <a:r>
              <a:rPr lang="fr" sz="1700" b="1" dirty="0">
                <a:solidFill>
                  <a:schemeClr val="tx1"/>
                </a:solidFill>
              </a:rPr>
              <a:t>les schémas thérapeutiques les plus courts disponibles</a:t>
            </a:r>
            <a:r>
              <a:rPr lang="fr" sz="1700" dirty="0">
                <a:solidFill>
                  <a:schemeClr val="tx1"/>
                </a:solidFill>
              </a:rPr>
              <a:t> dans le protocole local ou national.</a:t>
            </a:r>
          </a:p>
        </p:txBody>
      </p:sp>
    </p:spTree>
    <p:extLst>
      <p:ext uri="{BB962C8B-B14F-4D97-AF65-F5344CB8AC3E}">
        <p14:creationId xmlns:p14="http://schemas.microsoft.com/office/powerpoint/2010/main" val="358004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267132"/>
            <a:ext cx="9143999" cy="1016792"/>
          </a:xfrm>
        </p:spPr>
        <p:txBody>
          <a:bodyPr rtlCol="0">
            <a:noAutofit/>
          </a:bodyPr>
          <a:lstStyle/>
          <a:p>
            <a:pPr rtl="0"/>
            <a:r>
              <a:rPr lang="fr" sz="3600" b="1" dirty="0">
                <a:solidFill>
                  <a:schemeClr val="accent2"/>
                </a:solidFill>
              </a:rPr>
              <a:t>Prévenir l’hépatite B et, pour les adolescentes, proposer la vaccination contre l’hépatite B</a:t>
            </a:r>
            <a:endParaRPr lang="en-GB" sz="3600" b="1" dirty="0">
              <a:solidFill>
                <a:schemeClr val="accent2"/>
              </a:solidFill>
            </a:endParaRPr>
          </a:p>
        </p:txBody>
      </p:sp>
      <p:sp>
        <p:nvSpPr>
          <p:cNvPr id="5" name="Slide Number Placeholder 4"/>
          <p:cNvSpPr>
            <a:spLocks noGrp="1"/>
          </p:cNvSpPr>
          <p:nvPr>
            <p:ph type="sldNum" sz="quarter" idx="12"/>
            <p:custDataLst>
              <p:tags r:id="rId2"/>
            </p:custDataLst>
          </p:nvPr>
        </p:nvSpPr>
        <p:spPr/>
        <p:txBody>
          <a:bodyPr rtlCol="0"/>
          <a:lstStyle/>
          <a:p>
            <a:pPr rtl="0"/>
            <a:fld id="{FA49274C-F624-4622-A71F-92AA30B6C6C1}" type="slidenum">
              <a:rPr lang="en-GB" smtClean="0"/>
              <a:pPr rtl="0"/>
              <a:t>13</a:t>
            </a:fld>
            <a:endParaRPr lang="en-GB"/>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17233252"/>
              </p:ext>
            </p:extLst>
          </p:nvPr>
        </p:nvGraphicFramePr>
        <p:xfrm>
          <a:off x="119269" y="1500238"/>
          <a:ext cx="4943060" cy="4330720"/>
        </p:xfrm>
        <a:graphic>
          <a:graphicData uri="http://schemas.openxmlformats.org/drawingml/2006/table">
            <a:tbl>
              <a:tblPr firstRow="1" firstCol="1" bandRow="1" bandCol="1">
                <a:tableStyleId>{B301B821-A1FF-4177-AEE7-76D212191A09}</a:tableStyleId>
              </a:tblPr>
              <a:tblGrid>
                <a:gridCol w="1937680">
                  <a:extLst>
                    <a:ext uri="{9D8B030D-6E8A-4147-A177-3AD203B41FA5}">
                      <a16:colId xmlns:a16="http://schemas.microsoft.com/office/drawing/2014/main" val="20000"/>
                    </a:ext>
                  </a:extLst>
                </a:gridCol>
                <a:gridCol w="3005380">
                  <a:extLst>
                    <a:ext uri="{9D8B030D-6E8A-4147-A177-3AD203B41FA5}">
                      <a16:colId xmlns:a16="http://schemas.microsoft.com/office/drawing/2014/main" val="20001"/>
                    </a:ext>
                  </a:extLst>
                </a:gridCol>
              </a:tblGrid>
              <a:tr h="613027">
                <a:tc gridSpan="2">
                  <a:txBody>
                    <a:bodyPr/>
                    <a:lstStyle/>
                    <a:p>
                      <a:pPr algn="ctr" rtl="0">
                        <a:spcBef>
                          <a:spcPts val="600"/>
                        </a:spcBef>
                        <a:spcAft>
                          <a:spcPts val="600"/>
                        </a:spcAft>
                      </a:pPr>
                      <a:r>
                        <a:rPr lang="fr" sz="1800" spc="-25" dirty="0">
                          <a:effectLst/>
                        </a:rPr>
                        <a:t>La patiente a-t-elle été vaccinée contre l’hépatite B ?</a:t>
                      </a:r>
                      <a:endParaRPr lang="en-GB" sz="1800" b="1" spc="-25" dirty="0">
                        <a:effectLst/>
                        <a:latin typeface="Calibri"/>
                        <a:ea typeface="Calibri"/>
                        <a:cs typeface="Aria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rtl="0"/>
                      <a:endParaRPr lang="en-GB"/>
                    </a:p>
                  </a:txBody>
                  <a:tcPr/>
                </a:tc>
                <a:extLst>
                  <a:ext uri="{0D108BD9-81ED-4DB2-BD59-A6C34878D82A}">
                    <a16:rowId xmlns:a16="http://schemas.microsoft.com/office/drawing/2014/main" val="10000"/>
                  </a:ext>
                </a:extLst>
              </a:tr>
              <a:tr h="1621273">
                <a:tc>
                  <a:txBody>
                    <a:bodyPr/>
                    <a:lstStyle/>
                    <a:p>
                      <a:pPr rtl="0">
                        <a:spcAft>
                          <a:spcPts val="0"/>
                        </a:spcAft>
                      </a:pPr>
                      <a:r>
                        <a:rPr lang="fr" sz="1700" spc="-25" dirty="0">
                          <a:effectLst/>
                        </a:rPr>
                        <a:t>NON </a:t>
                      </a:r>
                      <a:r>
                        <a:rPr lang="fr" sz="1700" b="0" spc="0" dirty="0">
                          <a:effectLst/>
                          <a:latin typeface="Calibri"/>
                          <a:ea typeface="Calibri"/>
                          <a:cs typeface="Arial"/>
                        </a:rPr>
                        <a:t>OU</a:t>
                      </a:r>
                    </a:p>
                    <a:p>
                      <a:pPr rtl="0">
                        <a:spcAft>
                          <a:spcPts val="0"/>
                        </a:spcAft>
                      </a:pPr>
                      <a:r>
                        <a:rPr lang="fr" sz="1700" spc="0" dirty="0">
                          <a:effectLst/>
                          <a:latin typeface="Calibri"/>
                          <a:ea typeface="Calibri"/>
                          <a:cs typeface="Arial"/>
                        </a:rPr>
                        <a:t>NE SAIT PAS et  </a:t>
                      </a:r>
                    </a:p>
                    <a:p>
                      <a:pPr rtl="0">
                        <a:spcAft>
                          <a:spcPts val="0"/>
                        </a:spcAft>
                      </a:pPr>
                      <a:r>
                        <a:rPr lang="fr" sz="1700" spc="0" dirty="0">
                          <a:effectLst/>
                          <a:latin typeface="Calibri"/>
                          <a:ea typeface="Calibri"/>
                          <a:cs typeface="Arial"/>
                        </a:rPr>
                        <a:t>il n’est pas possible de faire le test</a:t>
                      </a:r>
                      <a:endParaRPr lang="en-GB" sz="1700" spc="-25" dirty="0">
                        <a:effectLst/>
                        <a:latin typeface="Calibri"/>
                        <a:ea typeface="Calibri"/>
                        <a:cs typeface="Arial"/>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rtl="0">
                        <a:lnSpc>
                          <a:spcPct val="95000"/>
                        </a:lnSpc>
                        <a:spcAft>
                          <a:spcPts val="0"/>
                        </a:spcAft>
                      </a:pPr>
                      <a:r>
                        <a:rPr lang="fr" sz="1700" b="1" spc="-25" dirty="0">
                          <a:effectLst/>
                        </a:rPr>
                        <a:t>1</a:t>
                      </a:r>
                      <a:r>
                        <a:rPr lang="en-CA" sz="1800" b="1" kern="1200" baseline="30000" dirty="0" err="1">
                          <a:solidFill>
                            <a:schemeClr val="dk1"/>
                          </a:solidFill>
                          <a:effectLst/>
                          <a:latin typeface="+mn-lt"/>
                          <a:ea typeface="+mn-ea"/>
                          <a:cs typeface="+mn-cs"/>
                        </a:rPr>
                        <a:t>ère</a:t>
                      </a:r>
                      <a:r>
                        <a:rPr lang="fr" sz="1700" b="1" spc="0" dirty="0">
                          <a:effectLst/>
                        </a:rPr>
                        <a:t> </a:t>
                      </a:r>
                      <a:r>
                        <a:rPr lang="fr" sz="1700" spc="0" dirty="0">
                          <a:effectLst/>
                        </a:rPr>
                        <a:t>dos</a:t>
                      </a:r>
                      <a:r>
                        <a:rPr lang="fr" sz="1700" spc="-25" dirty="0">
                          <a:effectLst/>
                        </a:rPr>
                        <a:t>e</a:t>
                      </a:r>
                      <a:r>
                        <a:rPr lang="fr" sz="1700" spc="0" dirty="0">
                          <a:effectLst/>
                        </a:rPr>
                        <a:t> </a:t>
                      </a:r>
                      <a:r>
                        <a:rPr lang="fr" sz="1700" spc="30" dirty="0">
                          <a:effectLst/>
                        </a:rPr>
                        <a:t> </a:t>
                      </a:r>
                      <a:r>
                        <a:rPr lang="fr" sz="1700" spc="-25" dirty="0">
                          <a:effectLst/>
                        </a:rPr>
                        <a:t>de vaccin : lors de la première</a:t>
                      </a:r>
                      <a:r>
                        <a:rPr lang="fr" sz="1700" spc="15" dirty="0">
                          <a:effectLst/>
                        </a:rPr>
                        <a:t> </a:t>
                      </a:r>
                      <a:r>
                        <a:rPr lang="fr" sz="1700" spc="-25" dirty="0">
                          <a:effectLst/>
                        </a:rPr>
                        <a:t> visite</a:t>
                      </a:r>
                    </a:p>
                    <a:p>
                      <a:pPr rtl="0">
                        <a:lnSpc>
                          <a:spcPct val="95000"/>
                        </a:lnSpc>
                        <a:spcAft>
                          <a:spcPts val="0"/>
                        </a:spcAft>
                      </a:pPr>
                      <a:r>
                        <a:rPr lang="fr" sz="1700" b="1" spc="-25" dirty="0">
                          <a:effectLst/>
                        </a:rPr>
                        <a:t>2</a:t>
                      </a:r>
                      <a:r>
                        <a:rPr lang="en-CA" sz="1600" b="1" kern="1200" baseline="30000" dirty="0">
                          <a:solidFill>
                            <a:schemeClr val="dk1"/>
                          </a:solidFill>
                          <a:effectLst/>
                          <a:latin typeface="+mn-lt"/>
                          <a:ea typeface="+mn-ea"/>
                          <a:cs typeface="+mn-cs"/>
                        </a:rPr>
                        <a:t>e</a:t>
                      </a:r>
                      <a:r>
                        <a:rPr lang="fr" sz="1700" b="1" spc="0" dirty="0">
                          <a:effectLst/>
                        </a:rPr>
                        <a:t> </a:t>
                      </a:r>
                      <a:r>
                        <a:rPr lang="fr" sz="1700" spc="0" dirty="0">
                          <a:effectLst/>
                        </a:rPr>
                        <a:t>dose de vaccin :</a:t>
                      </a:r>
                      <a:r>
                        <a:rPr lang="fr" sz="1700" spc="35" dirty="0">
                          <a:effectLst/>
                        </a:rPr>
                        <a:t> </a:t>
                      </a:r>
                      <a:r>
                        <a:rPr lang="fr" sz="1700" spc="-25" dirty="0">
                          <a:effectLst/>
                        </a:rPr>
                        <a:t>1 à </a:t>
                      </a:r>
                      <a:r>
                        <a:rPr lang="fr" sz="1700" spc="0" dirty="0">
                          <a:effectLst/>
                        </a:rPr>
                        <a:t>2</a:t>
                      </a:r>
                      <a:r>
                        <a:rPr lang="fr" sz="1700" spc="-45" dirty="0">
                          <a:effectLst/>
                        </a:rPr>
                        <a:t> </a:t>
                      </a:r>
                      <a:r>
                        <a:rPr lang="fr" sz="1700" spc="-25" dirty="0">
                          <a:effectLst/>
                        </a:rPr>
                        <a:t> </a:t>
                      </a:r>
                      <a:r>
                        <a:rPr lang="fr" sz="1700" spc="0" dirty="0">
                          <a:effectLst/>
                        </a:rPr>
                        <a:t>moi</a:t>
                      </a:r>
                      <a:r>
                        <a:rPr lang="fr" sz="1700" spc="-25" dirty="0">
                          <a:effectLst/>
                        </a:rPr>
                        <a:t>s</a:t>
                      </a:r>
                      <a:r>
                        <a:rPr lang="fr" sz="1700" spc="0" dirty="0">
                          <a:effectLst/>
                        </a:rPr>
                        <a:t> </a:t>
                      </a:r>
                      <a:r>
                        <a:rPr lang="fr" sz="1700" spc="15" dirty="0">
                          <a:effectLst/>
                        </a:rPr>
                        <a:t> </a:t>
                      </a:r>
                      <a:r>
                        <a:rPr lang="fr" sz="1700" spc="-25" dirty="0">
                          <a:effectLst/>
                        </a:rPr>
                        <a:t>après</a:t>
                      </a:r>
                      <a:r>
                        <a:rPr lang="fr" sz="1700" spc="0" dirty="0">
                          <a:effectLst/>
                        </a:rPr>
                        <a:t> </a:t>
                      </a:r>
                      <a:r>
                        <a:rPr lang="fr" sz="1700" spc="25" dirty="0">
                          <a:effectLst/>
                        </a:rPr>
                        <a:t> </a:t>
                      </a:r>
                      <a:r>
                        <a:rPr lang="fr" sz="1700" spc="-25" dirty="0">
                          <a:effectLst/>
                        </a:rPr>
                        <a:t>la</a:t>
                      </a:r>
                      <a:r>
                        <a:rPr lang="fr" sz="1700" spc="-25" baseline="30000" dirty="0">
                          <a:effectLst/>
                        </a:rPr>
                        <a:t> </a:t>
                      </a:r>
                      <a:r>
                        <a:rPr lang="fr" sz="1700" spc="-25" dirty="0">
                          <a:effectLst/>
                        </a:rPr>
                        <a:t>1</a:t>
                      </a:r>
                      <a:r>
                        <a:rPr lang="en-CA" sz="1600" b="1" kern="1200" baseline="30000" dirty="0" err="1">
                          <a:solidFill>
                            <a:schemeClr val="dk1"/>
                          </a:solidFill>
                          <a:effectLst/>
                          <a:latin typeface="+mn-lt"/>
                          <a:ea typeface="+mn-ea"/>
                          <a:cs typeface="+mn-cs"/>
                        </a:rPr>
                        <a:t>ère</a:t>
                      </a:r>
                      <a:r>
                        <a:rPr lang="fr" sz="1600" b="1" spc="0" dirty="0">
                          <a:effectLst/>
                        </a:rPr>
                        <a:t> </a:t>
                      </a:r>
                      <a:r>
                        <a:rPr lang="fr" sz="1700" spc="-25" dirty="0">
                          <a:effectLst/>
                        </a:rPr>
                        <a:t> dose</a:t>
                      </a:r>
                      <a:endParaRPr lang="en-GB" sz="1700" spc="35" dirty="0">
                        <a:effectLst/>
                      </a:endParaRPr>
                    </a:p>
                    <a:p>
                      <a:pPr rtl="0">
                        <a:lnSpc>
                          <a:spcPct val="95000"/>
                        </a:lnSpc>
                        <a:spcAft>
                          <a:spcPts val="0"/>
                        </a:spcAft>
                      </a:pPr>
                      <a:r>
                        <a:rPr lang="fr" sz="1700" b="1" spc="-25" dirty="0">
                          <a:effectLst/>
                        </a:rPr>
                        <a:t>3</a:t>
                      </a:r>
                      <a:r>
                        <a:rPr lang="en-CA" sz="1600" b="1" kern="1200" baseline="30000" dirty="0">
                          <a:solidFill>
                            <a:schemeClr val="dk1"/>
                          </a:solidFill>
                          <a:effectLst/>
                          <a:latin typeface="+mn-lt"/>
                          <a:ea typeface="+mn-ea"/>
                          <a:cs typeface="+mn-cs"/>
                        </a:rPr>
                        <a:t>e</a:t>
                      </a:r>
                      <a:r>
                        <a:rPr lang="fr" sz="1700" b="1" spc="0" dirty="0">
                          <a:effectLst/>
                        </a:rPr>
                        <a:t> </a:t>
                      </a:r>
                      <a:r>
                        <a:rPr lang="fr" sz="1700" spc="0" dirty="0">
                          <a:effectLst/>
                        </a:rPr>
                        <a:t>dose de vaccin :</a:t>
                      </a:r>
                      <a:r>
                        <a:rPr lang="fr" sz="1700" spc="35" dirty="0">
                          <a:effectLst/>
                        </a:rPr>
                        <a:t> </a:t>
                      </a:r>
                      <a:r>
                        <a:rPr lang="fr" sz="1700" spc="-25" dirty="0">
                          <a:effectLst/>
                        </a:rPr>
                        <a:t>4 à </a:t>
                      </a:r>
                      <a:r>
                        <a:rPr lang="fr" sz="1700" spc="0" dirty="0">
                          <a:effectLst/>
                        </a:rPr>
                        <a:t>6</a:t>
                      </a:r>
                      <a:r>
                        <a:rPr lang="fr" sz="1700" spc="-45" dirty="0">
                          <a:effectLst/>
                        </a:rPr>
                        <a:t> </a:t>
                      </a:r>
                      <a:r>
                        <a:rPr lang="fr" sz="1700" spc="-25" dirty="0">
                          <a:effectLst/>
                        </a:rPr>
                        <a:t> </a:t>
                      </a:r>
                      <a:r>
                        <a:rPr lang="fr" sz="1700" spc="0" dirty="0">
                          <a:effectLst/>
                        </a:rPr>
                        <a:t>moi</a:t>
                      </a:r>
                      <a:r>
                        <a:rPr lang="fr" sz="1700" spc="-25" dirty="0">
                          <a:effectLst/>
                        </a:rPr>
                        <a:t>s</a:t>
                      </a:r>
                      <a:r>
                        <a:rPr lang="fr" sz="1700" spc="0" dirty="0">
                          <a:effectLst/>
                        </a:rPr>
                        <a:t> </a:t>
                      </a:r>
                      <a:r>
                        <a:rPr lang="fr" sz="1700" spc="15" dirty="0">
                          <a:effectLst/>
                        </a:rPr>
                        <a:t> </a:t>
                      </a:r>
                      <a:r>
                        <a:rPr lang="fr" sz="1700" spc="-25" dirty="0">
                          <a:effectLst/>
                        </a:rPr>
                        <a:t>après</a:t>
                      </a:r>
                      <a:r>
                        <a:rPr lang="fr" sz="1700" spc="0" dirty="0">
                          <a:effectLst/>
                        </a:rPr>
                        <a:t> </a:t>
                      </a:r>
                      <a:r>
                        <a:rPr lang="fr" sz="1700" spc="25" dirty="0">
                          <a:effectLst/>
                        </a:rPr>
                        <a:t> </a:t>
                      </a:r>
                      <a:r>
                        <a:rPr lang="fr" sz="1700" spc="-25" dirty="0">
                          <a:effectLst/>
                        </a:rPr>
                        <a:t>la </a:t>
                      </a:r>
                      <a:r>
                        <a:rPr lang="fr" sz="1700" kern="1200" spc="0" dirty="0">
                          <a:solidFill>
                            <a:schemeClr val="dk1"/>
                          </a:solidFill>
                          <a:effectLst/>
                          <a:latin typeface="+mn-lt"/>
                          <a:ea typeface="+mn-ea"/>
                          <a:cs typeface="+mn-cs"/>
                        </a:rPr>
                        <a:t>1</a:t>
                      </a:r>
                      <a:r>
                        <a:rPr lang="en-CA" sz="1800" b="0" kern="1200" baseline="30000" dirty="0" err="1">
                          <a:solidFill>
                            <a:schemeClr val="dk1"/>
                          </a:solidFill>
                          <a:effectLst/>
                          <a:latin typeface="+mn-lt"/>
                          <a:ea typeface="+mn-ea"/>
                          <a:cs typeface="+mn-cs"/>
                        </a:rPr>
                        <a:t>ère</a:t>
                      </a:r>
                      <a:r>
                        <a:rPr lang="fr" sz="1800" b="0" spc="0" dirty="0">
                          <a:effectLst/>
                        </a:rPr>
                        <a:t> </a:t>
                      </a:r>
                      <a:r>
                        <a:rPr lang="fr" sz="1700" b="0" spc="-25" baseline="30000" dirty="0">
                          <a:effectLst/>
                        </a:rPr>
                        <a:t> </a:t>
                      </a:r>
                      <a:r>
                        <a:rPr lang="fr" sz="1700" spc="-25" dirty="0">
                          <a:effectLst/>
                        </a:rPr>
                        <a:t>dose</a:t>
                      </a:r>
                      <a:endParaRPr lang="en-GB" sz="1700" spc="-25" dirty="0">
                        <a:effectLst/>
                        <a:latin typeface="Calibri"/>
                        <a:ea typeface="Calibri"/>
                        <a:cs typeface="Arial"/>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0263">
                <a:tc>
                  <a:txBody>
                    <a:bodyPr/>
                    <a:lstStyle/>
                    <a:p>
                      <a:pPr rtl="0">
                        <a:spcAft>
                          <a:spcPts val="0"/>
                        </a:spcAft>
                      </a:pPr>
                      <a:r>
                        <a:rPr lang="fr" sz="1700" spc="-25" dirty="0">
                          <a:effectLst/>
                        </a:rPr>
                        <a:t>A COMMENCÉ </a:t>
                      </a:r>
                      <a:r>
                        <a:rPr lang="fr" sz="1700" b="0" spc="-25" dirty="0">
                          <a:effectLst/>
                        </a:rPr>
                        <a:t>mais n’a </a:t>
                      </a:r>
                      <a:r>
                        <a:rPr lang="fr" sz="1700" spc="-25" dirty="0">
                          <a:effectLst/>
                        </a:rPr>
                        <a:t>pas encore terminé </a:t>
                      </a:r>
                      <a:r>
                        <a:rPr lang="fr" sz="1700" b="0" spc="-25" dirty="0">
                          <a:effectLst/>
                        </a:rPr>
                        <a:t>une série de vaccinations contre l’hépatite B  </a:t>
                      </a:r>
                      <a:r>
                        <a:rPr lang="fr" sz="1700" b="0" spc="55" dirty="0">
                          <a:effectLst/>
                        </a:rPr>
                        <a:t> </a:t>
                      </a:r>
                      <a:r>
                        <a:rPr lang="fr" sz="1700" b="0" spc="140" dirty="0">
                          <a:effectLst/>
                        </a:rPr>
                        <a:t> </a:t>
                      </a:r>
                      <a:endParaRPr lang="en-GB" sz="1700" b="0" spc="-25" dirty="0">
                        <a:effectLst/>
                        <a:latin typeface="Calibri"/>
                        <a:ea typeface="Calibri"/>
                        <a:cs typeface="Arial"/>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rtl="0">
                        <a:spcAft>
                          <a:spcPts val="0"/>
                        </a:spcAft>
                      </a:pPr>
                      <a:r>
                        <a:rPr lang="fr" sz="1700" spc="-25" dirty="0">
                          <a:effectLst/>
                        </a:rPr>
                        <a:t>Terminer la série de vaccinations selon le calendrier prévu</a:t>
                      </a:r>
                      <a:endParaRPr lang="en-GB" sz="1700" spc="-25" dirty="0">
                        <a:effectLst/>
                        <a:latin typeface="Calibri"/>
                        <a:ea typeface="Calibri"/>
                        <a:cs typeface="Arial"/>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6157">
                <a:tc>
                  <a:txBody>
                    <a:bodyPr/>
                    <a:lstStyle/>
                    <a:p>
                      <a:pPr rtl="0">
                        <a:spcAft>
                          <a:spcPts val="0"/>
                        </a:spcAft>
                      </a:pPr>
                      <a:r>
                        <a:rPr lang="fr" sz="1700" spc="-25" dirty="0">
                          <a:effectLst/>
                        </a:rPr>
                        <a:t>OUI</a:t>
                      </a:r>
                      <a:r>
                        <a:rPr lang="fr" sz="1700" b="0" spc="-25" dirty="0">
                          <a:effectLst/>
                        </a:rPr>
                        <a:t>,  a terminé une série de vaccinations contre l’hépatite B</a:t>
                      </a:r>
                      <a:r>
                        <a:rPr lang="fr" sz="1700" b="0" spc="0" dirty="0">
                          <a:effectLst/>
                        </a:rPr>
                        <a:t> </a:t>
                      </a:r>
                      <a:r>
                        <a:rPr lang="fr" sz="1700" b="0" spc="100" dirty="0">
                          <a:effectLst/>
                        </a:rPr>
                        <a:t> </a:t>
                      </a:r>
                      <a:endParaRPr lang="en-GB" sz="1700" b="0" spc="-25" dirty="0">
                        <a:effectLst/>
                        <a:latin typeface="Calibri"/>
                        <a:ea typeface="Calibri"/>
                        <a:cs typeface="Arial"/>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rtl="0">
                        <a:spcAft>
                          <a:spcPts val="0"/>
                        </a:spcAft>
                      </a:pPr>
                      <a:r>
                        <a:rPr lang="fr" sz="1700" spc="-25" dirty="0">
                          <a:effectLst/>
                        </a:rPr>
                        <a:t>Pas besoin de re vacciner</a:t>
                      </a:r>
                      <a:r>
                        <a:rPr lang="fr" sz="1700" spc="0" dirty="0">
                          <a:effectLst/>
                        </a:rPr>
                        <a:t> </a:t>
                      </a:r>
                      <a:r>
                        <a:rPr lang="fr" sz="1700" spc="25" dirty="0">
                          <a:effectLst/>
                        </a:rPr>
                        <a:t> </a:t>
                      </a:r>
                      <a:r>
                        <a:rPr lang="fr" sz="1700" spc="-25" dirty="0">
                          <a:effectLst/>
                        </a:rPr>
                        <a:t> </a:t>
                      </a:r>
                      <a:r>
                        <a:rPr lang="fr" sz="1700" spc="-5" dirty="0">
                          <a:effectLst/>
                        </a:rPr>
                        <a:t> </a:t>
                      </a:r>
                      <a:r>
                        <a:rPr lang="fr" sz="1700" spc="60" dirty="0">
                          <a:effectLst/>
                        </a:rPr>
                        <a:t> </a:t>
                      </a:r>
                      <a:br>
                        <a:rPr lang="en-GB" sz="1700" spc="60" dirty="0">
                          <a:effectLst/>
                        </a:rPr>
                      </a:br>
                      <a:endParaRPr lang="en-GB" sz="1700" spc="-25" dirty="0">
                        <a:effectLst/>
                        <a:latin typeface="Calibri"/>
                        <a:ea typeface="Calibri"/>
                        <a:cs typeface="Arial"/>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FA4A4DE3-5654-49D0-9BD8-1BFFAEAE5A7B}"/>
              </a:ext>
            </a:extLst>
          </p:cNvPr>
          <p:cNvGraphicFramePr>
            <a:graphicFrameLocks noGrp="1"/>
          </p:cNvGraphicFramePr>
          <p:nvPr>
            <p:custDataLst>
              <p:tags r:id="rId4"/>
            </p:custDataLst>
            <p:extLst>
              <p:ext uri="{D42A27DB-BD31-4B8C-83A1-F6EECF244321}">
                <p14:modId xmlns:p14="http://schemas.microsoft.com/office/powerpoint/2010/main" val="2563070493"/>
              </p:ext>
            </p:extLst>
          </p:nvPr>
        </p:nvGraphicFramePr>
        <p:xfrm>
          <a:off x="5126835" y="1500238"/>
          <a:ext cx="3897896" cy="4423485"/>
        </p:xfrm>
        <a:graphic>
          <a:graphicData uri="http://schemas.openxmlformats.org/drawingml/2006/table">
            <a:tbl>
              <a:tblPr firstRow="1" firstCol="1" bandRow="1" bandCol="1">
                <a:tableStyleId>{B301B821-A1FF-4177-AEE7-76D212191A09}</a:tableStyleId>
              </a:tblPr>
              <a:tblGrid>
                <a:gridCol w="1910070">
                  <a:extLst>
                    <a:ext uri="{9D8B030D-6E8A-4147-A177-3AD203B41FA5}">
                      <a16:colId xmlns:a16="http://schemas.microsoft.com/office/drawing/2014/main" val="20000"/>
                    </a:ext>
                  </a:extLst>
                </a:gridCol>
                <a:gridCol w="1987826">
                  <a:extLst>
                    <a:ext uri="{9D8B030D-6E8A-4147-A177-3AD203B41FA5}">
                      <a16:colId xmlns:a16="http://schemas.microsoft.com/office/drawing/2014/main" val="20001"/>
                    </a:ext>
                  </a:extLst>
                </a:gridCol>
              </a:tblGrid>
              <a:tr h="651643">
                <a:tc gridSpan="2">
                  <a:txBody>
                    <a:bodyPr/>
                    <a:lstStyle/>
                    <a:p>
                      <a:pPr algn="ctr" rtl="0">
                        <a:spcBef>
                          <a:spcPts val="600"/>
                        </a:spcBef>
                        <a:spcAft>
                          <a:spcPts val="600"/>
                        </a:spcAft>
                      </a:pPr>
                      <a:r>
                        <a:rPr lang="fr" sz="1700" spc="-60" dirty="0">
                          <a:effectLst/>
                        </a:rPr>
                        <a:t>La jeune fille âgée de 9 à 14 ans a-t-elle été vaccinée contre l’hépatite B </a:t>
                      </a:r>
                      <a:r>
                        <a:rPr lang="fr" sz="1700" spc="-70" dirty="0">
                          <a:effectLst/>
                        </a:rPr>
                        <a:t> </a:t>
                      </a:r>
                      <a:r>
                        <a:rPr lang="fr" sz="1700" spc="-60" dirty="0">
                          <a:effectLst/>
                        </a:rPr>
                        <a:t>?</a:t>
                      </a:r>
                      <a:endParaRPr lang="en-GB" sz="1700" b="1" spc="-60" dirty="0">
                        <a:effectLst/>
                        <a:latin typeface="Calibri"/>
                        <a:ea typeface="Calibri"/>
                        <a:cs typeface="Aria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rtl="0"/>
                      <a:endParaRPr lang="en-GB"/>
                    </a:p>
                  </a:txBody>
                  <a:tcPr/>
                </a:tc>
                <a:extLst>
                  <a:ext uri="{0D108BD9-81ED-4DB2-BD59-A6C34878D82A}">
                    <a16:rowId xmlns:a16="http://schemas.microsoft.com/office/drawing/2014/main" val="10000"/>
                  </a:ext>
                </a:extLst>
              </a:tr>
              <a:tr h="1485005">
                <a:tc>
                  <a:txBody>
                    <a:bodyPr/>
                    <a:lstStyle/>
                    <a:p>
                      <a:pPr rtl="0">
                        <a:spcAft>
                          <a:spcPts val="0"/>
                        </a:spcAft>
                      </a:pPr>
                      <a:r>
                        <a:rPr lang="fr" sz="1700" spc="-25" dirty="0">
                          <a:effectLst/>
                        </a:rPr>
                        <a:t>NON  </a:t>
                      </a:r>
                      <a:r>
                        <a:rPr lang="fr" sz="1700" b="0" spc="0" dirty="0">
                          <a:effectLst/>
                          <a:latin typeface="Calibri"/>
                          <a:ea typeface="Calibri"/>
                          <a:cs typeface="Arial"/>
                        </a:rPr>
                        <a:t>OU</a:t>
                      </a:r>
                    </a:p>
                    <a:p>
                      <a:pPr rtl="0">
                        <a:spcAft>
                          <a:spcPts val="0"/>
                        </a:spcAft>
                      </a:pPr>
                      <a:r>
                        <a:rPr lang="fr" sz="1700" spc="0" dirty="0">
                          <a:effectLst/>
                          <a:latin typeface="Calibri"/>
                          <a:ea typeface="Calibri"/>
                          <a:cs typeface="Arial"/>
                        </a:rPr>
                        <a:t>NE SAIT PAS </a:t>
                      </a:r>
                      <a:endParaRPr lang="en-GB" sz="1700" spc="-25" dirty="0">
                        <a:effectLst/>
                        <a:latin typeface="Calibri"/>
                        <a:ea typeface="Calibri"/>
                        <a:cs typeface="Arial"/>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rtl="0">
                        <a:lnSpc>
                          <a:spcPct val="95000"/>
                        </a:lnSpc>
                        <a:spcAft>
                          <a:spcPts val="0"/>
                        </a:spcAft>
                      </a:pPr>
                      <a:r>
                        <a:rPr lang="fr" sz="1700" b="1" spc="-25" dirty="0">
                          <a:effectLst/>
                        </a:rPr>
                        <a:t>1</a:t>
                      </a:r>
                      <a:r>
                        <a:rPr lang="en-CA" sz="1600" b="1" kern="1200" baseline="30000" dirty="0" err="1">
                          <a:solidFill>
                            <a:schemeClr val="dk1"/>
                          </a:solidFill>
                          <a:effectLst/>
                          <a:latin typeface="+mn-lt"/>
                          <a:ea typeface="+mn-ea"/>
                          <a:cs typeface="+mn-cs"/>
                        </a:rPr>
                        <a:t>ère</a:t>
                      </a:r>
                      <a:r>
                        <a:rPr lang="fr" sz="1700" b="1" spc="0" dirty="0">
                          <a:effectLst/>
                        </a:rPr>
                        <a:t> </a:t>
                      </a:r>
                      <a:r>
                        <a:rPr lang="fr" sz="1700" b="1" spc="15" dirty="0">
                          <a:effectLst/>
                        </a:rPr>
                        <a:t> </a:t>
                      </a:r>
                      <a:r>
                        <a:rPr lang="fr" sz="1700" spc="0" dirty="0">
                          <a:effectLst/>
                        </a:rPr>
                        <a:t>dos</a:t>
                      </a:r>
                      <a:r>
                        <a:rPr lang="fr" sz="1700" spc="-25" dirty="0">
                          <a:effectLst/>
                        </a:rPr>
                        <a:t>e</a:t>
                      </a:r>
                      <a:r>
                        <a:rPr lang="fr" sz="1700" spc="0" dirty="0">
                          <a:effectLst/>
                        </a:rPr>
                        <a:t> </a:t>
                      </a:r>
                      <a:r>
                        <a:rPr lang="fr" sz="1700" spc="30" dirty="0">
                          <a:effectLst/>
                        </a:rPr>
                        <a:t> </a:t>
                      </a:r>
                      <a:r>
                        <a:rPr lang="fr" sz="1700" spc="-25" dirty="0">
                          <a:effectLst/>
                        </a:rPr>
                        <a:t>de vaccin : lors de la première</a:t>
                      </a:r>
                      <a:r>
                        <a:rPr lang="fr" sz="1700" spc="-25" baseline="30000" dirty="0">
                          <a:effectLst/>
                        </a:rPr>
                        <a:t> </a:t>
                      </a:r>
                      <a:r>
                        <a:rPr lang="fr" sz="1700" spc="15" dirty="0">
                          <a:effectLst/>
                        </a:rPr>
                        <a:t> </a:t>
                      </a:r>
                      <a:r>
                        <a:rPr lang="fr" sz="1700" spc="-25" dirty="0">
                          <a:effectLst/>
                        </a:rPr>
                        <a:t>visite</a:t>
                      </a:r>
                      <a:r>
                        <a:rPr lang="fr" sz="1700" spc="35" dirty="0">
                          <a:effectLst/>
                        </a:rPr>
                        <a:t> </a:t>
                      </a:r>
                      <a:endParaRPr lang="en-GB" sz="1700" spc="-25" dirty="0">
                        <a:effectLst/>
                      </a:endParaRPr>
                    </a:p>
                    <a:p>
                      <a:pPr rtl="0">
                        <a:lnSpc>
                          <a:spcPct val="95000"/>
                        </a:lnSpc>
                        <a:spcAft>
                          <a:spcPts val="0"/>
                        </a:spcAft>
                      </a:pPr>
                      <a:r>
                        <a:rPr lang="fr" sz="1700" b="1" spc="-25" dirty="0">
                          <a:effectLst/>
                        </a:rPr>
                        <a:t>2</a:t>
                      </a:r>
                      <a:r>
                        <a:rPr lang="en-CA" sz="1600" b="1" kern="1200" baseline="30000" dirty="0">
                          <a:solidFill>
                            <a:schemeClr val="dk1"/>
                          </a:solidFill>
                          <a:effectLst/>
                          <a:latin typeface="+mn-lt"/>
                          <a:ea typeface="+mn-ea"/>
                          <a:cs typeface="+mn-cs"/>
                        </a:rPr>
                        <a:t>e</a:t>
                      </a:r>
                      <a:r>
                        <a:rPr lang="fr" sz="1700" b="1" spc="0" dirty="0">
                          <a:effectLst/>
                        </a:rPr>
                        <a:t>  </a:t>
                      </a:r>
                      <a:r>
                        <a:rPr lang="fr" sz="1700" spc="0" dirty="0">
                          <a:effectLst/>
                        </a:rPr>
                        <a:t>dose de vaccin :</a:t>
                      </a:r>
                      <a:r>
                        <a:rPr lang="fr" sz="1700" spc="35" dirty="0">
                          <a:effectLst/>
                        </a:rPr>
                        <a:t> </a:t>
                      </a:r>
                      <a:br>
                        <a:rPr lang="fr" sz="1700" spc="35" dirty="0">
                          <a:effectLst/>
                        </a:rPr>
                      </a:br>
                      <a:r>
                        <a:rPr lang="fr" sz="1700" spc="-25" dirty="0">
                          <a:effectLst/>
                        </a:rPr>
                        <a:t>6 à </a:t>
                      </a:r>
                      <a:r>
                        <a:rPr lang="fr" sz="1700" spc="-25" dirty="0">
                          <a:effectLst/>
                          <a:latin typeface="Calibri"/>
                        </a:rPr>
                        <a:t>12</a:t>
                      </a:r>
                      <a:r>
                        <a:rPr lang="fr" sz="1700" spc="-25" dirty="0">
                          <a:effectLst/>
                        </a:rPr>
                        <a:t> mois après la </a:t>
                      </a:r>
                      <a:br>
                        <a:rPr lang="fr" sz="1700" spc="-25" dirty="0">
                          <a:effectLst/>
                        </a:rPr>
                      </a:br>
                      <a:r>
                        <a:rPr lang="fr" sz="1700" kern="1200" spc="-25" dirty="0">
                          <a:solidFill>
                            <a:schemeClr val="dk1"/>
                          </a:solidFill>
                          <a:effectLst/>
                          <a:latin typeface="+mn-lt"/>
                          <a:ea typeface="+mn-ea"/>
                          <a:cs typeface="+mn-cs"/>
                        </a:rPr>
                        <a:t>1</a:t>
                      </a:r>
                      <a:r>
                        <a:rPr lang="en-CA" sz="1800" b="0" kern="1200" baseline="30000" dirty="0" err="1">
                          <a:solidFill>
                            <a:schemeClr val="dk1"/>
                          </a:solidFill>
                          <a:effectLst/>
                          <a:latin typeface="+mn-lt"/>
                          <a:ea typeface="+mn-ea"/>
                          <a:cs typeface="+mn-cs"/>
                        </a:rPr>
                        <a:t>ère</a:t>
                      </a:r>
                      <a:r>
                        <a:rPr lang="fr" sz="1700" spc="-25" dirty="0">
                          <a:effectLst/>
                        </a:rPr>
                        <a:t> dose</a:t>
                      </a:r>
                      <a:endParaRPr lang="en-GB" sz="1700" spc="35" dirty="0">
                        <a:effectLst/>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50871">
                <a:tc>
                  <a:txBody>
                    <a:bodyPr/>
                    <a:lstStyle/>
                    <a:p>
                      <a:pPr rtl="0">
                        <a:spcAft>
                          <a:spcPts val="0"/>
                        </a:spcAft>
                      </a:pPr>
                      <a:r>
                        <a:rPr lang="fr" sz="1700" spc="-25" dirty="0">
                          <a:effectLst/>
                        </a:rPr>
                        <a:t>A COMMENCÉ </a:t>
                      </a:r>
                      <a:r>
                        <a:rPr lang="fr" sz="1700" b="0" spc="-25" dirty="0">
                          <a:effectLst/>
                        </a:rPr>
                        <a:t>mais n’a </a:t>
                      </a:r>
                      <a:r>
                        <a:rPr lang="fr" sz="1700" spc="-25" dirty="0">
                          <a:effectLst/>
                        </a:rPr>
                        <a:t>pas encore terminé </a:t>
                      </a:r>
                      <a:r>
                        <a:rPr lang="fr" sz="1700" b="0" spc="-25" dirty="0">
                          <a:effectLst/>
                        </a:rPr>
                        <a:t>une série de vaccinations contre l’hépatite B  </a:t>
                      </a:r>
                      <a:r>
                        <a:rPr lang="fr" sz="1700" b="0" spc="55" dirty="0">
                          <a:effectLst/>
                        </a:rPr>
                        <a:t> </a:t>
                      </a:r>
                      <a:endParaRPr lang="en-GB" sz="1700" b="0" spc="-25" dirty="0">
                        <a:effectLst/>
                        <a:latin typeface="Calibri"/>
                        <a:ea typeface="Calibri"/>
                        <a:cs typeface="Arial"/>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rtl="0">
                        <a:spcAft>
                          <a:spcPts val="0"/>
                        </a:spcAft>
                      </a:pPr>
                      <a:r>
                        <a:rPr lang="fr" sz="1700" spc="-25" dirty="0">
                          <a:effectLst/>
                        </a:rPr>
                        <a:t>Terminer la série de vaccinations selon le calendrier prévu</a:t>
                      </a:r>
                      <a:endParaRPr lang="en-GB" sz="1700" spc="-25" dirty="0">
                        <a:effectLst/>
                        <a:latin typeface="Calibri"/>
                        <a:ea typeface="Calibri"/>
                        <a:cs typeface="Arial"/>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5966">
                <a:tc>
                  <a:txBody>
                    <a:bodyPr/>
                    <a:lstStyle/>
                    <a:p>
                      <a:pPr rtl="0">
                        <a:spcAft>
                          <a:spcPts val="0"/>
                        </a:spcAft>
                      </a:pPr>
                      <a:r>
                        <a:rPr lang="fr" sz="1700" spc="-25" dirty="0">
                          <a:effectLst/>
                        </a:rPr>
                        <a:t>OUI</a:t>
                      </a:r>
                      <a:r>
                        <a:rPr lang="fr" sz="1700" b="0" spc="-25" dirty="0">
                          <a:effectLst/>
                        </a:rPr>
                        <a:t>,  a terminé une série de vaccinations contre l’hépatite B</a:t>
                      </a:r>
                      <a:r>
                        <a:rPr lang="fr" sz="1700" b="0" spc="0" dirty="0">
                          <a:effectLst/>
                        </a:rPr>
                        <a:t> </a:t>
                      </a:r>
                      <a:r>
                        <a:rPr lang="fr" sz="1700" b="0" spc="100" dirty="0">
                          <a:effectLst/>
                        </a:rPr>
                        <a:t> </a:t>
                      </a:r>
                      <a:endParaRPr lang="en-GB" sz="1700" b="0" spc="-25" dirty="0">
                        <a:effectLst/>
                        <a:latin typeface="Calibri"/>
                        <a:ea typeface="Calibri"/>
                        <a:cs typeface="Arial"/>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rtl="0">
                        <a:spcAft>
                          <a:spcPts val="0"/>
                        </a:spcAft>
                      </a:pPr>
                      <a:r>
                        <a:rPr lang="fr" sz="1700" spc="-25" dirty="0">
                          <a:effectLst/>
                        </a:rPr>
                        <a:t>Pas besoin de revacciner</a:t>
                      </a:r>
                      <a:r>
                        <a:rPr lang="fr" sz="1700" spc="0" dirty="0">
                          <a:effectLst/>
                        </a:rPr>
                        <a:t> </a:t>
                      </a:r>
                      <a:r>
                        <a:rPr lang="fr" sz="1700" spc="25" dirty="0">
                          <a:effectLst/>
                        </a:rPr>
                        <a:t> </a:t>
                      </a:r>
                      <a:r>
                        <a:rPr lang="fr" sz="1700" spc="-25" dirty="0">
                          <a:effectLst/>
                        </a:rPr>
                        <a:t> </a:t>
                      </a:r>
                      <a:r>
                        <a:rPr lang="fr" sz="1700" spc="-5" dirty="0">
                          <a:effectLst/>
                        </a:rPr>
                        <a:t> </a:t>
                      </a:r>
                      <a:r>
                        <a:rPr lang="fr" sz="1700" spc="60" dirty="0">
                          <a:effectLst/>
                        </a:rPr>
                        <a:t> </a:t>
                      </a:r>
                      <a:br>
                        <a:rPr lang="en-GB" sz="1700" spc="60" dirty="0">
                          <a:effectLst/>
                        </a:rPr>
                      </a:br>
                      <a:endParaRPr lang="en-GB" sz="1700" spc="-25" dirty="0">
                        <a:effectLst/>
                        <a:latin typeface="Calibri"/>
                        <a:ea typeface="Calibri"/>
                        <a:cs typeface="Arial"/>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350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7964"/>
            <a:ext cx="9144000" cy="1168401"/>
          </a:xfrm>
        </p:spPr>
        <p:txBody>
          <a:bodyPr rtlCol="0">
            <a:noAutofit/>
          </a:bodyPr>
          <a:lstStyle/>
          <a:p>
            <a:pPr rtl="0"/>
            <a:r>
              <a:rPr lang="fr" sz="4200" b="1" dirty="0">
                <a:solidFill>
                  <a:schemeClr val="accent2"/>
                </a:solidFill>
              </a:rPr>
              <a:t>Parler de l’auto-prise en charge </a:t>
            </a:r>
            <a:br>
              <a:rPr lang="en-US" sz="4200" b="1" dirty="0">
                <a:solidFill>
                  <a:schemeClr val="accent2"/>
                </a:solidFill>
              </a:rPr>
            </a:br>
            <a:r>
              <a:rPr lang="fr" sz="4200" b="1" dirty="0">
                <a:solidFill>
                  <a:schemeClr val="accent2"/>
                </a:solidFill>
              </a:rPr>
              <a:t>et planifier </a:t>
            </a:r>
            <a:r>
              <a:rPr lang="fr" sz="4200" dirty="0">
                <a:solidFill>
                  <a:schemeClr val="accent2"/>
                </a:solidFill>
              </a:rPr>
              <a:t>l</a:t>
            </a:r>
            <a:r>
              <a:rPr lang="fr" sz="4200" b="1" dirty="0">
                <a:solidFill>
                  <a:schemeClr val="accent2"/>
                </a:solidFill>
              </a:rPr>
              <a:t>es visites de suivi</a:t>
            </a:r>
            <a:endParaRPr lang="en-GB" sz="4200" b="1" dirty="0">
              <a:solidFill>
                <a:schemeClr val="accent2"/>
              </a:solidFill>
            </a:endParaRPr>
          </a:p>
        </p:txBody>
      </p:sp>
      <p:sp>
        <p:nvSpPr>
          <p:cNvPr id="3" name="Subtitle 2"/>
          <p:cNvSpPr>
            <a:spLocks noGrp="1"/>
          </p:cNvSpPr>
          <p:nvPr>
            <p:ph idx="1"/>
            <p:custDataLst>
              <p:tags r:id="rId2"/>
            </p:custDataLst>
          </p:nvPr>
        </p:nvSpPr>
        <p:spPr>
          <a:xfrm>
            <a:off x="194687" y="1650187"/>
            <a:ext cx="8754625" cy="4220526"/>
          </a:xfrm>
        </p:spPr>
        <p:txBody>
          <a:bodyPr vert="horz" lIns="90000" tIns="45720" rIns="91440" bIns="45720" rtlCol="0" anchor="t">
            <a:noAutofit/>
          </a:bodyPr>
          <a:lstStyle/>
          <a:p>
            <a:pPr marL="0" indent="0">
              <a:spcBef>
                <a:spcPts val="0"/>
              </a:spcBef>
              <a:buNone/>
            </a:pPr>
            <a:r>
              <a:rPr lang="fr" sz="2000" b="1" dirty="0"/>
              <a:t>Expliquer à la patiente les résultats de l’examen et le traitement fourni </a:t>
            </a:r>
            <a:endParaRPr lang="fr" sz="2000" b="1" dirty="0">
              <a:solidFill>
                <a:schemeClr val="tx1"/>
              </a:solidFill>
            </a:endParaRPr>
          </a:p>
          <a:p>
            <a:pPr marL="342900" indent="-342900" algn="l" rtl="0">
              <a:spcBef>
                <a:spcPts val="0"/>
              </a:spcBef>
              <a:buFont typeface="Arial" panose="020B0604020202020204" pitchFamily="34" charset="0"/>
              <a:buChar char="•"/>
            </a:pPr>
            <a:r>
              <a:rPr lang="fr" sz="2000" dirty="0">
                <a:solidFill>
                  <a:schemeClr val="tx1"/>
                </a:solidFill>
              </a:rPr>
              <a:t>Encourager la patiente à poser des questions et à exprimer ses préoccupations.</a:t>
            </a:r>
          </a:p>
          <a:p>
            <a:pPr marL="0" indent="0" algn="l" rtl="0">
              <a:spcBef>
                <a:spcPts val="1200"/>
              </a:spcBef>
              <a:buNone/>
            </a:pPr>
            <a:r>
              <a:rPr lang="fr" sz="2000" b="1" dirty="0">
                <a:solidFill>
                  <a:schemeClr val="tx1"/>
                </a:solidFill>
              </a:rPr>
              <a:t>Traitement des blessures</a:t>
            </a:r>
          </a:p>
          <a:p>
            <a:pPr marL="266700" indent="-266700" algn="l" rtl="0">
              <a:spcBef>
                <a:spcPts val="0"/>
              </a:spcBef>
              <a:buFont typeface="Arial" panose="020B0604020202020204" pitchFamily="34" charset="0"/>
              <a:buChar char="•"/>
            </a:pPr>
            <a:r>
              <a:rPr lang="fr" sz="2000" dirty="0">
                <a:solidFill>
                  <a:schemeClr val="tx1"/>
                </a:solidFill>
              </a:rPr>
              <a:t>Montrer à la patiente comment </a:t>
            </a:r>
            <a:r>
              <a:rPr lang="fr" sz="2000" b="1" dirty="0">
                <a:solidFill>
                  <a:schemeClr val="tx1"/>
                </a:solidFill>
              </a:rPr>
              <a:t>soigner des blessures, le cas échéant</a:t>
            </a:r>
            <a:r>
              <a:rPr lang="fr" sz="2000" dirty="0">
                <a:solidFill>
                  <a:schemeClr val="tx1"/>
                </a:solidFill>
              </a:rPr>
              <a:t>.</a:t>
            </a:r>
          </a:p>
          <a:p>
            <a:pPr marL="266700" indent="-266700" algn="l" rtl="0">
              <a:spcBef>
                <a:spcPts val="0"/>
              </a:spcBef>
              <a:buFont typeface="Arial" panose="020B0604020202020204" pitchFamily="34" charset="0"/>
              <a:buChar char="•"/>
            </a:pPr>
            <a:r>
              <a:rPr lang="fr" sz="2000" dirty="0">
                <a:solidFill>
                  <a:schemeClr val="tx1"/>
                </a:solidFill>
              </a:rPr>
              <a:t>Décrire les signes et les symptômes d’une</a:t>
            </a:r>
            <a:r>
              <a:rPr lang="fr" sz="2000" b="1" dirty="0">
                <a:solidFill>
                  <a:schemeClr val="tx1"/>
                </a:solidFill>
              </a:rPr>
              <a:t> blessure infectée. </a:t>
            </a:r>
            <a:r>
              <a:rPr lang="fr" sz="2000" dirty="0">
                <a:solidFill>
                  <a:schemeClr val="tx1"/>
                </a:solidFill>
              </a:rPr>
              <a:t>Demander à la patiente de revenir si ces signes appara</a:t>
            </a:r>
            <a:r>
              <a:rPr lang="fr" sz="2000" dirty="0"/>
              <a:t>iss</a:t>
            </a:r>
            <a:r>
              <a:rPr lang="fr" sz="2000" dirty="0">
                <a:solidFill>
                  <a:schemeClr val="tx1"/>
                </a:solidFill>
              </a:rPr>
              <a:t>ent.</a:t>
            </a:r>
          </a:p>
          <a:p>
            <a:pPr marL="266700" indent="-266700" algn="l" rtl="0">
              <a:spcBef>
                <a:spcPts val="0"/>
              </a:spcBef>
              <a:buFont typeface="Arial" panose="020B0604020202020204" pitchFamily="34" charset="0"/>
              <a:buChar char="•"/>
            </a:pPr>
            <a:r>
              <a:rPr lang="fr" sz="2000" dirty="0">
                <a:solidFill>
                  <a:schemeClr val="tx1"/>
                </a:solidFill>
              </a:rPr>
              <a:t>Expliquer pourquoi il est important de </a:t>
            </a:r>
            <a:r>
              <a:rPr lang="fr" sz="2000" b="1" dirty="0">
                <a:solidFill>
                  <a:schemeClr val="tx1"/>
                </a:solidFill>
              </a:rPr>
              <a:t>terminer le traitement médicamenteux</a:t>
            </a:r>
            <a:r>
              <a:rPr lang="fr" sz="2000" dirty="0">
                <a:solidFill>
                  <a:schemeClr val="tx1"/>
                </a:solidFill>
              </a:rPr>
              <a:t>.</a:t>
            </a:r>
            <a:endParaRPr lang="en-US" sz="2000" dirty="0">
              <a:solidFill>
                <a:schemeClr val="tx1"/>
              </a:solidFill>
            </a:endParaRPr>
          </a:p>
          <a:p>
            <a:pPr marL="266700" indent="-266700" algn="l" rtl="0">
              <a:spcBef>
                <a:spcPts val="0"/>
              </a:spcBef>
              <a:buFont typeface="Arial" panose="020B0604020202020204" pitchFamily="34" charset="0"/>
              <a:buChar char="•"/>
            </a:pPr>
            <a:r>
              <a:rPr lang="fr" sz="2000" dirty="0">
                <a:solidFill>
                  <a:schemeClr val="tx1"/>
                </a:solidFill>
              </a:rPr>
              <a:t>Indiquer à la patiente les </a:t>
            </a:r>
            <a:r>
              <a:rPr lang="fr" sz="2000" b="1" dirty="0">
                <a:solidFill>
                  <a:schemeClr val="tx1"/>
                </a:solidFill>
              </a:rPr>
              <a:t>effets secondaires</a:t>
            </a:r>
            <a:r>
              <a:rPr lang="fr" sz="2000" dirty="0">
                <a:solidFill>
                  <a:schemeClr val="tx1"/>
                </a:solidFill>
              </a:rPr>
              <a:t> potentiels et ce qu’il faut faire s’ils surviennent.</a:t>
            </a:r>
          </a:p>
          <a:p>
            <a:pPr marL="0" indent="0" algn="l" rtl="0">
              <a:spcBef>
                <a:spcPts val="1200"/>
              </a:spcBef>
              <a:buNone/>
            </a:pPr>
            <a:r>
              <a:rPr lang="fr" sz="2000" b="1" dirty="0">
                <a:solidFill>
                  <a:schemeClr val="tx1"/>
                </a:solidFill>
              </a:rPr>
              <a:t>Traitement des IST</a:t>
            </a:r>
          </a:p>
          <a:p>
            <a:pPr marL="266700" indent="-266700" algn="l" rtl="0">
              <a:spcBef>
                <a:spcPts val="0"/>
              </a:spcBef>
              <a:buFont typeface="Arial" panose="020B0604020202020204" pitchFamily="34" charset="0"/>
              <a:buChar char="•"/>
            </a:pPr>
            <a:r>
              <a:rPr lang="fr" sz="2000" dirty="0">
                <a:solidFill>
                  <a:schemeClr val="tx1"/>
                </a:solidFill>
              </a:rPr>
              <a:t>Décrire les signes et les symptômes des IST. Conseiller à la patiente de revenir s’ils surviennent</a:t>
            </a:r>
          </a:p>
          <a:p>
            <a:pPr marL="266700" indent="-266700">
              <a:spcBef>
                <a:spcPts val="0"/>
              </a:spcBef>
            </a:pPr>
            <a:r>
              <a:rPr lang="fr" sz="2000" dirty="0"/>
              <a:t>Recommander l’abstinence</a:t>
            </a:r>
            <a:r>
              <a:rPr lang="fr" sz="2000" dirty="0">
                <a:solidFill>
                  <a:schemeClr val="tx1"/>
                </a:solidFill>
              </a:rPr>
              <a:t> sexuelle jusqu’à la fin de tous les traitements contre les IST.</a:t>
            </a:r>
          </a:p>
          <a:p>
            <a:pPr marL="266700" indent="-266700" algn="l" rtl="0">
              <a:spcBef>
                <a:spcPts val="0"/>
              </a:spcBef>
              <a:buFont typeface="Arial" panose="020B0604020202020204" pitchFamily="34" charset="0"/>
              <a:buChar char="•"/>
            </a:pPr>
            <a:endParaRPr lang="en-US" sz="2000"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14</a:t>
            </a:fld>
            <a:endParaRPr lang="en-GB"/>
          </a:p>
        </p:txBody>
      </p:sp>
    </p:spTree>
    <p:extLst>
      <p:ext uri="{BB962C8B-B14F-4D97-AF65-F5344CB8AC3E}">
        <p14:creationId xmlns:p14="http://schemas.microsoft.com/office/powerpoint/2010/main" val="214295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C401-5ADD-4736-850C-7028E2D2F6E6}"/>
              </a:ext>
            </a:extLst>
          </p:cNvPr>
          <p:cNvSpPr>
            <a:spLocks noGrp="1"/>
          </p:cNvSpPr>
          <p:nvPr>
            <p:ph type="title"/>
            <p:custDataLst>
              <p:tags r:id="rId1"/>
            </p:custDataLst>
          </p:nvPr>
        </p:nvSpPr>
        <p:spPr>
          <a:xfrm>
            <a:off x="0" y="136524"/>
            <a:ext cx="9102308" cy="1479479"/>
          </a:xfrm>
        </p:spPr>
        <p:txBody>
          <a:bodyPr rtlCol="0">
            <a:noAutofit/>
          </a:bodyPr>
          <a:lstStyle/>
          <a:p>
            <a:pPr rtl="0"/>
            <a:r>
              <a:rPr lang="fr" sz="4000" b="1" dirty="0">
                <a:solidFill>
                  <a:schemeClr val="accent2"/>
                </a:solidFill>
              </a:rPr>
              <a:t>Exercice 10.1 : Décisions relatives au traitement après une violence sexuelle </a:t>
            </a:r>
            <a:endParaRPr lang="en-US" sz="4000" b="1" dirty="0">
              <a:solidFill>
                <a:schemeClr val="accent2"/>
              </a:solidFill>
            </a:endParaRPr>
          </a:p>
        </p:txBody>
      </p:sp>
      <p:sp>
        <p:nvSpPr>
          <p:cNvPr id="3" name="Content Placeholder 2">
            <a:extLst>
              <a:ext uri="{FF2B5EF4-FFF2-40B4-BE49-F238E27FC236}">
                <a16:creationId xmlns:a16="http://schemas.microsoft.com/office/drawing/2014/main" id="{ABF96493-735C-4AAD-B15E-056CD5E0BFC7}"/>
              </a:ext>
            </a:extLst>
          </p:cNvPr>
          <p:cNvSpPr>
            <a:spLocks noGrp="1"/>
          </p:cNvSpPr>
          <p:nvPr>
            <p:ph idx="1"/>
            <p:custDataLst>
              <p:tags r:id="rId2"/>
            </p:custDataLst>
          </p:nvPr>
        </p:nvSpPr>
        <p:spPr>
          <a:xfrm>
            <a:off x="416793" y="1841258"/>
            <a:ext cx="8235888" cy="4040927"/>
          </a:xfrm>
        </p:spPr>
        <p:txBody>
          <a:bodyPr rtlCol="0">
            <a:noAutofit/>
          </a:bodyPr>
          <a:lstStyle/>
          <a:p>
            <a:pPr marL="0" lvl="0" indent="0">
              <a:buNone/>
            </a:pPr>
            <a:r>
              <a:rPr lang="fr" sz="2200" b="1" dirty="0"/>
              <a:t>Objectif d’apprentissage </a:t>
            </a:r>
            <a:r>
              <a:rPr lang="fr-CA" sz="2200" b="1" dirty="0"/>
              <a:t>de l’exercice</a:t>
            </a:r>
            <a:r>
              <a:rPr lang="fr" sz="2200" b="1" dirty="0"/>
              <a:t> : </a:t>
            </a:r>
            <a:r>
              <a:rPr lang="fr" sz="2200" dirty="0"/>
              <a:t>Améliorer la prise de décisions cliniques liées au traitement des survivantes de violence sexuelle.</a:t>
            </a:r>
          </a:p>
          <a:p>
            <a:pPr lvl="0" rtl="0"/>
            <a:r>
              <a:rPr lang="fr" sz="2200" dirty="0"/>
              <a:t>Chaque groupe désignera un porte-parole qui présentera le travail du groupe lors des discussions en plénière.</a:t>
            </a:r>
          </a:p>
          <a:p>
            <a:pPr lvl="0" rtl="0"/>
            <a:r>
              <a:rPr lang="fr" sz="2200" dirty="0"/>
              <a:t>Chaque groupe disposera de 7 minutes pour discuter de chaque étude de cas et remplir des tableaux indiquant les traitements à prescrire, les tests à réaliser et les orientations à faire, en les justifiant.</a:t>
            </a:r>
            <a:endParaRPr lang="en-US" sz="2200" b="1" dirty="0"/>
          </a:p>
          <a:p>
            <a:r>
              <a:rPr lang="fr" sz="2200" dirty="0"/>
              <a:t>Lorsque les groupes se réuniront de nouveau en séance plénière, chaque porte-parole devra présenter une étude de cas et justifier la décision de son groupe (en 3-4 minutes).</a:t>
            </a:r>
          </a:p>
        </p:txBody>
      </p:sp>
      <p:sp>
        <p:nvSpPr>
          <p:cNvPr id="5" name="Slide Number Placeholder 4">
            <a:extLst>
              <a:ext uri="{FF2B5EF4-FFF2-40B4-BE49-F238E27FC236}">
                <a16:creationId xmlns:a16="http://schemas.microsoft.com/office/drawing/2014/main" id="{38F27096-F69B-4565-B554-FE2D07896865}"/>
              </a:ext>
            </a:extLst>
          </p:cNvPr>
          <p:cNvSpPr>
            <a:spLocks noGrp="1"/>
          </p:cNvSpPr>
          <p:nvPr>
            <p:ph type="sldNum" sz="quarter" idx="12"/>
            <p:custDataLst>
              <p:tags r:id="rId3"/>
            </p:custDataLst>
          </p:nvPr>
        </p:nvSpPr>
        <p:spPr/>
        <p:txBody>
          <a:bodyPr rtlCol="0"/>
          <a:lstStyle/>
          <a:p>
            <a:pPr rtl="0"/>
            <a:fld id="{FA49274C-F624-4622-A71F-92AA30B6C6C1}" type="slidenum">
              <a:rPr lang="en-GB" smtClean="0"/>
              <a:pPr rtl="0"/>
              <a:t>15</a:t>
            </a:fld>
            <a:endParaRPr lang="en-GB"/>
          </a:p>
        </p:txBody>
      </p:sp>
    </p:spTree>
    <p:extLst>
      <p:ext uri="{BB962C8B-B14F-4D97-AF65-F5344CB8AC3E}">
        <p14:creationId xmlns:p14="http://schemas.microsoft.com/office/powerpoint/2010/main" val="301387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2034" y="136524"/>
            <a:ext cx="8719931" cy="1143000"/>
          </a:xfrm>
        </p:spPr>
        <p:txBody>
          <a:bodyPr rtlCol="0">
            <a:noAutofit/>
          </a:bodyPr>
          <a:lstStyle/>
          <a:p>
            <a:pPr rtl="0"/>
            <a:r>
              <a:rPr lang="fr" b="1" dirty="0">
                <a:solidFill>
                  <a:schemeClr val="accent2"/>
                </a:solidFill>
              </a:rPr>
              <a:t>Messages clés </a:t>
            </a:r>
            <a:endParaRPr lang="en-GB" b="1" dirty="0">
              <a:solidFill>
                <a:schemeClr val="accent2"/>
              </a:solidFill>
            </a:endParaRPr>
          </a:p>
        </p:txBody>
      </p:sp>
      <p:sp>
        <p:nvSpPr>
          <p:cNvPr id="3" name="Subtitle 2"/>
          <p:cNvSpPr>
            <a:spLocks noGrp="1"/>
          </p:cNvSpPr>
          <p:nvPr>
            <p:ph idx="1"/>
            <p:custDataLst>
              <p:tags r:id="rId2"/>
            </p:custDataLst>
          </p:nvPr>
        </p:nvSpPr>
        <p:spPr>
          <a:xfrm>
            <a:off x="212034" y="1657495"/>
            <a:ext cx="8719931" cy="4141021"/>
          </a:xfrm>
        </p:spPr>
        <p:txBody>
          <a:bodyPr lIns="90000" rtlCol="0">
            <a:noAutofit/>
          </a:bodyPr>
          <a:lstStyle/>
          <a:p>
            <a:pPr marL="457200" indent="-457200" algn="l" rtl="0">
              <a:spcBef>
                <a:spcPts val="1200"/>
              </a:spcBef>
              <a:buFont typeface="Arial" panose="020B0604020202020204" pitchFamily="34" charset="0"/>
              <a:buChar char="•"/>
            </a:pPr>
            <a:r>
              <a:rPr lang="fr" sz="2100" dirty="0">
                <a:solidFill>
                  <a:schemeClr val="tx1"/>
                </a:solidFill>
                <a:ea typeface="SimSun" panose="02010600030101010101" pitchFamily="2" charset="-122"/>
                <a:cs typeface="Calibri" panose="020F0502020204030204" pitchFamily="34" charset="0"/>
              </a:rPr>
              <a:t>Le</a:t>
            </a:r>
            <a:r>
              <a:rPr lang="fr" sz="2100" b="1" dirty="0">
                <a:solidFill>
                  <a:schemeClr val="tx1"/>
                </a:solidFill>
                <a:ea typeface="SimSun" panose="02010600030101010101" pitchFamily="2" charset="-122"/>
                <a:cs typeface="Calibri" panose="020F0502020204030204" pitchFamily="34" charset="0"/>
              </a:rPr>
              <a:t> traitement immédiat </a:t>
            </a:r>
            <a:r>
              <a:rPr lang="fr" sz="2100" dirty="0">
                <a:solidFill>
                  <a:schemeClr val="tx1"/>
                </a:solidFill>
                <a:ea typeface="SimSun" panose="02010600030101010101" pitchFamily="2" charset="-122"/>
                <a:cs typeface="Calibri" panose="020F0502020204030204" pitchFamily="34" charset="0"/>
              </a:rPr>
              <a:t>comprend notamment un soutien de première ligne et, le cas échéant, le traitement des blessures, la contraception d’urgence, la PPE pour prévenir </a:t>
            </a:r>
            <a:r>
              <a:rPr lang="fr" sz="2100" dirty="0">
                <a:ea typeface="SimSun" panose="02010600030101010101" pitchFamily="2" charset="-122"/>
                <a:cs typeface="Calibri" panose="020F0502020204030204" pitchFamily="34" charset="0"/>
              </a:rPr>
              <a:t>l’infection par le VIH</a:t>
            </a:r>
            <a:r>
              <a:rPr lang="fr" sz="2100" dirty="0">
                <a:solidFill>
                  <a:schemeClr val="tx1"/>
                </a:solidFill>
                <a:ea typeface="SimSun" panose="02010600030101010101" pitchFamily="2" charset="-122"/>
                <a:cs typeface="Calibri" panose="020F0502020204030204" pitchFamily="34" charset="0"/>
              </a:rPr>
              <a:t>, des traitements préventifs contre les IST et l’hépatite B. </a:t>
            </a:r>
          </a:p>
          <a:p>
            <a:pPr marL="457200" lvl="0" indent="-457200" algn="l" rtl="0">
              <a:spcBef>
                <a:spcPts val="1200"/>
              </a:spcBef>
              <a:buFont typeface="Arial" panose="020B0604020202020204" pitchFamily="34" charset="0"/>
              <a:buChar char="•"/>
            </a:pPr>
            <a:r>
              <a:rPr lang="fr" sz="2100" dirty="0">
                <a:solidFill>
                  <a:schemeClr val="tx1"/>
                </a:solidFill>
              </a:rPr>
              <a:t>La plupart des survivantes de violence sexuelle ne se présentent pas en temps utiles pour le traitement PPE (dans les 72 heures suivant l’agression) ou la contraception d’urgence (dans les 120 heures suivant l’agression).</a:t>
            </a:r>
          </a:p>
          <a:p>
            <a:pPr marL="457200" lvl="0" indent="-457200">
              <a:spcBef>
                <a:spcPts val="1200"/>
              </a:spcBef>
            </a:pPr>
            <a:r>
              <a:rPr lang="fr" sz="2100" dirty="0">
                <a:solidFill>
                  <a:schemeClr val="tx1"/>
                </a:solidFill>
              </a:rPr>
              <a:t>Toutes les survivantes ont cependant besoin d’un </a:t>
            </a:r>
            <a:r>
              <a:rPr lang="fr" sz="2100" b="1" dirty="0">
                <a:solidFill>
                  <a:schemeClr val="tx1"/>
                </a:solidFill>
              </a:rPr>
              <a:t>soutien de première ligne (VIVRE)</a:t>
            </a:r>
            <a:r>
              <a:rPr lang="fr" sz="2100" dirty="0"/>
              <a:t> et, pour certaines d’entre elles, de </a:t>
            </a:r>
            <a:r>
              <a:rPr lang="fr" sz="2100" b="1" dirty="0"/>
              <a:t>soins de santé mentale</a:t>
            </a:r>
            <a:r>
              <a:rPr lang="fr" sz="2100" dirty="0"/>
              <a:t>.</a:t>
            </a:r>
            <a:endParaRPr lang="fr" sz="2100" b="1" dirty="0">
              <a:solidFill>
                <a:schemeClr val="tx1"/>
              </a:solidFill>
            </a:endParaRPr>
          </a:p>
          <a:p>
            <a:pPr marL="457200" indent="-457200" algn="l" rtl="0">
              <a:spcBef>
                <a:spcPts val="1200"/>
              </a:spcBef>
              <a:buFont typeface="Arial" panose="020B0604020202020204" pitchFamily="34" charset="0"/>
              <a:buChar char="•"/>
            </a:pPr>
            <a:r>
              <a:rPr lang="fr" sz="2100" dirty="0">
                <a:solidFill>
                  <a:schemeClr val="tx1"/>
                </a:solidFill>
              </a:rPr>
              <a:t>Les prestataires de soins doivent déterminer ce qui s’est passé lors</a:t>
            </a:r>
            <a:r>
              <a:rPr lang="fr" sz="2100" b="1" dirty="0">
                <a:solidFill>
                  <a:schemeClr val="tx1"/>
                </a:solidFill>
              </a:rPr>
              <a:t> </a:t>
            </a:r>
            <a:r>
              <a:rPr lang="fr" sz="2100" dirty="0">
                <a:solidFill>
                  <a:schemeClr val="tx1"/>
                </a:solidFill>
              </a:rPr>
              <a:t>de l’agression et depuis afin de décider des tests à effectuer et du traitement à administrer.</a:t>
            </a:r>
          </a:p>
        </p:txBody>
      </p:sp>
      <p:sp>
        <p:nvSpPr>
          <p:cNvPr id="7" name="Slide Number Placeholder 6">
            <a:extLst>
              <a:ext uri="{FF2B5EF4-FFF2-40B4-BE49-F238E27FC236}">
                <a16:creationId xmlns:a16="http://schemas.microsoft.com/office/drawing/2014/main" id="{3E614377-8B2F-4F8F-9C7B-A894F10B2CB4}"/>
              </a:ext>
            </a:extLst>
          </p:cNvPr>
          <p:cNvSpPr>
            <a:spLocks noGrp="1"/>
          </p:cNvSpPr>
          <p:nvPr>
            <p:ph type="sldNum" sz="quarter" idx="12"/>
            <p:custDataLst>
              <p:tags r:id="rId3"/>
            </p:custDataLst>
          </p:nvPr>
        </p:nvSpPr>
        <p:spPr/>
        <p:txBody>
          <a:bodyPr rtlCol="0"/>
          <a:lstStyle/>
          <a:p>
            <a:pPr rtl="0"/>
            <a:fld id="{FA49274C-F624-4622-A71F-92AA30B6C6C1}" type="slidenum">
              <a:rPr lang="en-GB" smtClean="0"/>
              <a:pPr rtl="0"/>
              <a:t>16</a:t>
            </a:fld>
            <a:endParaRPr lang="en-GB"/>
          </a:p>
        </p:txBody>
      </p:sp>
      <p:pic>
        <p:nvPicPr>
          <p:cNvPr id="5" name="Picture 4">
            <a:extLst>
              <a:ext uri="{FF2B5EF4-FFF2-40B4-BE49-F238E27FC236}">
                <a16:creationId xmlns:a16="http://schemas.microsoft.com/office/drawing/2014/main" id="{88BC6245-802E-9C4C-8D53-AA17C318F59B}"/>
              </a:ext>
            </a:extLst>
          </p:cNvPr>
          <p:cNvPicPr>
            <a:picLocks noChangeAspect="1"/>
          </p:cNvPicPr>
          <p:nvPr>
            <p:custDataLst>
              <p:tags r:id="rId4"/>
            </p:custDataLst>
          </p:nvPr>
        </p:nvPicPr>
        <p:blipFill rotWithShape="1">
          <a:blip r:embed="rId7">
            <a:duotone>
              <a:schemeClr val="accent5">
                <a:shade val="45000"/>
                <a:satMod val="135000"/>
              </a:schemeClr>
              <a:prstClr val="white"/>
            </a:duotone>
          </a:blip>
          <a:srcRect l="5495" t="2263" r="8752" b="5223"/>
          <a:stretch/>
        </p:blipFill>
        <p:spPr>
          <a:xfrm>
            <a:off x="1538173" y="157370"/>
            <a:ext cx="1059478" cy="1143000"/>
          </a:xfrm>
          <a:prstGeom prst="rect">
            <a:avLst/>
          </a:prstGeom>
        </p:spPr>
      </p:pic>
    </p:spTree>
    <p:extLst>
      <p:ext uri="{BB962C8B-B14F-4D97-AF65-F5344CB8AC3E}">
        <p14:creationId xmlns:p14="http://schemas.microsoft.com/office/powerpoint/2010/main" val="289143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F2A6E-A8DC-011E-EDBC-BF809FB030A0}"/>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BD2121C0-F654-8C51-A5BB-58177F54D0E1}"/>
              </a:ext>
            </a:extLst>
          </p:cNvPr>
          <p:cNvSpPr>
            <a:spLocks noGrp="1"/>
          </p:cNvSpPr>
          <p:nvPr>
            <p:ph type="sldNum" sz="quarter" idx="12"/>
          </p:nvPr>
        </p:nvSpPr>
        <p:spPr/>
        <p:txBody>
          <a:bodyPr/>
          <a:lstStyle/>
          <a:p>
            <a:pPr rtl="0"/>
            <a:fld id="{2D8ED6E9-3817-564D-8B05-0796ED399B7D}" type="slidenum">
              <a:rPr lang="de-DE" smtClean="0"/>
              <a:t>2</a:t>
            </a:fld>
            <a:endParaRPr lang="de-DE"/>
          </a:p>
        </p:txBody>
      </p:sp>
    </p:spTree>
    <p:extLst>
      <p:ext uri="{BB962C8B-B14F-4D97-AF65-F5344CB8AC3E}">
        <p14:creationId xmlns:p14="http://schemas.microsoft.com/office/powerpoint/2010/main" val="55739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9349" y="365126"/>
            <a:ext cx="7492462" cy="1325563"/>
          </a:xfrm>
        </p:spPr>
        <p:txBody>
          <a:bodyPr rtlCol="0">
            <a:normAutofit/>
          </a:bodyPr>
          <a:lstStyle/>
          <a:p>
            <a:pPr rtl="0"/>
            <a:r>
              <a:rPr lang="fr" b="1" dirty="0">
                <a:solidFill>
                  <a:schemeClr val="accent2"/>
                </a:solidFill>
              </a:rPr>
              <a:t>Objectif d’apprentissage</a:t>
            </a:r>
          </a:p>
        </p:txBody>
      </p:sp>
      <p:sp>
        <p:nvSpPr>
          <p:cNvPr id="3" name="Content Placeholder 2"/>
          <p:cNvSpPr>
            <a:spLocks noGrp="1"/>
          </p:cNvSpPr>
          <p:nvPr>
            <p:ph idx="1"/>
            <p:custDataLst>
              <p:tags r:id="rId2"/>
            </p:custDataLst>
          </p:nvPr>
        </p:nvSpPr>
        <p:spPr>
          <a:xfrm>
            <a:off x="628648" y="2141536"/>
            <a:ext cx="8019405" cy="2988403"/>
          </a:xfrm>
        </p:spPr>
        <p:txBody>
          <a:bodyPr rtlCol="0">
            <a:noAutofit/>
          </a:bodyPr>
          <a:lstStyle/>
          <a:p>
            <a:pPr marL="0" indent="0" rtl="0">
              <a:spcBef>
                <a:spcPts val="600"/>
              </a:spcBef>
              <a:spcAft>
                <a:spcPts val="600"/>
              </a:spcAft>
              <a:buNone/>
            </a:pPr>
            <a:r>
              <a:rPr lang="fr" sz="2400" dirty="0"/>
              <a:t>Faire preuve des compétences cliniques requises par la profession et la spécialité afin de répondre à la </a:t>
            </a:r>
            <a:r>
              <a:rPr lang="en-GB" sz="2400" dirty="0"/>
              <a:t>violence</a:t>
            </a:r>
            <a:r>
              <a:rPr lang="fr" sz="2400" dirty="0"/>
              <a:t> sexuelle faite aux femmes.</a:t>
            </a:r>
          </a:p>
          <a:p>
            <a:pPr marL="0" indent="0" rtl="0">
              <a:spcBef>
                <a:spcPts val="600"/>
              </a:spcBef>
              <a:spcAft>
                <a:spcPts val="600"/>
              </a:spcAft>
              <a:buNone/>
            </a:pPr>
            <a:r>
              <a:rPr lang="fr" sz="2400" b="1" dirty="0"/>
              <a:t>Compétences </a:t>
            </a:r>
          </a:p>
          <a:p>
            <a:pPr rtl="0">
              <a:spcBef>
                <a:spcPts val="600"/>
              </a:spcBef>
              <a:spcAft>
                <a:spcPts val="600"/>
              </a:spcAft>
            </a:pPr>
            <a:r>
              <a:rPr lang="fr" sz="2400" dirty="0"/>
              <a:t>Savoir prodiguer des soins/un traitement appropriés aux survivantes d’agressions sexuelles, y compris le viol et les abus sexuels.</a:t>
            </a:r>
          </a:p>
        </p:txBody>
      </p:sp>
      <p:sp>
        <p:nvSpPr>
          <p:cNvPr id="5" name="Slide Number Placeholder 4"/>
          <p:cNvSpPr>
            <a:spLocks noGrp="1"/>
          </p:cNvSpPr>
          <p:nvPr>
            <p:ph type="sldNum" sz="quarter" idx="12"/>
            <p:custDataLst>
              <p:tags r:id="rId3"/>
            </p:custDataLst>
          </p:nvPr>
        </p:nvSpPr>
        <p:spPr>
          <a:xfrm>
            <a:off x="8020382" y="6356351"/>
            <a:ext cx="494967" cy="365125"/>
          </a:xfrm>
        </p:spPr>
        <p:txBody>
          <a:bodyPr rtlCol="0"/>
          <a:lstStyle/>
          <a:p>
            <a:pPr rtl="0"/>
            <a:fld id="{FA49274C-F624-4622-A71F-92AA30B6C6C1}" type="slidenum">
              <a:rPr lang="en-GB" smtClean="0"/>
              <a:pPr rtl="0"/>
              <a:t>3</a:t>
            </a:fld>
            <a:endParaRPr lang="en-GB"/>
          </a:p>
        </p:txBody>
      </p:sp>
      <p:pic>
        <p:nvPicPr>
          <p:cNvPr id="4" name="Picture 3" descr="C:\Users\Ward\AppData\Local\Microsoft\Windows\INetCache\IE\RTS1IINE\13526107212154[1].png">
            <a:extLst>
              <a:ext uri="{FF2B5EF4-FFF2-40B4-BE49-F238E27FC236}">
                <a16:creationId xmlns:a16="http://schemas.microsoft.com/office/drawing/2014/main" id="{DC3F627B-45FF-412F-B66F-CC6B1F97299D}"/>
              </a:ext>
            </a:extLst>
          </p:cNvPr>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28650" y="454684"/>
            <a:ext cx="1420261" cy="1146445"/>
          </a:xfrm>
          <a:prstGeom prst="rect">
            <a:avLst/>
          </a:prstGeom>
          <a:noFill/>
          <a:ln>
            <a:noFill/>
          </a:ln>
        </p:spPr>
      </p:pic>
    </p:spTree>
    <p:extLst>
      <p:ext uri="{BB962C8B-B14F-4D97-AF65-F5344CB8AC3E}">
        <p14:creationId xmlns:p14="http://schemas.microsoft.com/office/powerpoint/2010/main" val="207703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37136"/>
            <a:ext cx="5512340" cy="1292258"/>
          </a:xfrm>
        </p:spPr>
        <p:txBody>
          <a:bodyPr rtlCol="0">
            <a:normAutofit fontScale="90000"/>
          </a:bodyPr>
          <a:lstStyle/>
          <a:p>
            <a:pPr rtl="0"/>
            <a:r>
              <a:rPr lang="fr" b="1" dirty="0">
                <a:solidFill>
                  <a:schemeClr val="accent2"/>
                </a:solidFill>
              </a:rPr>
              <a:t>Traitement des blessures</a:t>
            </a:r>
            <a:endParaRPr lang="en-GB" b="1" dirty="0">
              <a:solidFill>
                <a:schemeClr val="accent2"/>
              </a:solidFill>
            </a:endParaRPr>
          </a:p>
        </p:txBody>
      </p:sp>
      <p:sp>
        <p:nvSpPr>
          <p:cNvPr id="3" name="Subtitle 2"/>
          <p:cNvSpPr>
            <a:spLocks noGrp="1"/>
          </p:cNvSpPr>
          <p:nvPr>
            <p:ph idx="1"/>
            <p:custDataLst>
              <p:tags r:id="rId2"/>
            </p:custDataLst>
          </p:nvPr>
        </p:nvSpPr>
        <p:spPr>
          <a:xfrm>
            <a:off x="1" y="1329394"/>
            <a:ext cx="5247558" cy="4706978"/>
          </a:xfrm>
        </p:spPr>
        <p:txBody>
          <a:bodyPr lIns="90000" rtlCol="0">
            <a:noAutofit/>
          </a:bodyPr>
          <a:lstStyle/>
          <a:p>
            <a:pPr marL="266700" indent="-266700" algn="l" rtl="0">
              <a:lnSpc>
                <a:spcPct val="100000"/>
              </a:lnSpc>
              <a:spcBef>
                <a:spcPts val="0"/>
              </a:spcBef>
              <a:buFont typeface="Arial" panose="020B0604020202020204" pitchFamily="34" charset="0"/>
              <a:buChar char="•"/>
            </a:pPr>
            <a:r>
              <a:rPr lang="fr" sz="1800" b="1" dirty="0">
                <a:solidFill>
                  <a:schemeClr val="tx1"/>
                </a:solidFill>
              </a:rPr>
              <a:t>Hospitalisation d’urgence</a:t>
            </a:r>
            <a:r>
              <a:rPr lang="fr" sz="1800" dirty="0">
                <a:solidFill>
                  <a:schemeClr val="tx1"/>
                </a:solidFill>
              </a:rPr>
              <a:t> </a:t>
            </a:r>
            <a:r>
              <a:rPr lang="fr" sz="1800" b="1" dirty="0">
                <a:solidFill>
                  <a:schemeClr val="tx1"/>
                </a:solidFill>
              </a:rPr>
              <a:t> en cas de :</a:t>
            </a:r>
          </a:p>
          <a:p>
            <a:pPr marL="533400" indent="-177800" algn="l" rtl="0">
              <a:lnSpc>
                <a:spcPct val="100000"/>
              </a:lnSpc>
              <a:spcBef>
                <a:spcPts val="0"/>
              </a:spcBef>
              <a:buFont typeface="Calibri" pitchFamily="34" charset="0"/>
              <a:buChar char="–"/>
            </a:pPr>
            <a:r>
              <a:rPr lang="fr" sz="1800" dirty="0">
                <a:solidFill>
                  <a:schemeClr val="tx1"/>
                </a:solidFill>
              </a:rPr>
              <a:t> blessures graves </a:t>
            </a:r>
          </a:p>
          <a:p>
            <a:pPr marL="533400" indent="-177800" algn="l" rtl="0">
              <a:lnSpc>
                <a:spcPct val="100000"/>
              </a:lnSpc>
              <a:spcBef>
                <a:spcPts val="0"/>
              </a:spcBef>
              <a:buFont typeface="Calibri" pitchFamily="34" charset="0"/>
              <a:buChar char="–"/>
            </a:pPr>
            <a:r>
              <a:rPr lang="fr" sz="1800" dirty="0">
                <a:solidFill>
                  <a:schemeClr val="tx1"/>
                </a:solidFill>
              </a:rPr>
              <a:t> dommages neurologiques</a:t>
            </a:r>
          </a:p>
          <a:p>
            <a:pPr marL="533400" indent="-177800" algn="l" rtl="0">
              <a:lnSpc>
                <a:spcPct val="100000"/>
              </a:lnSpc>
              <a:spcBef>
                <a:spcPts val="0"/>
              </a:spcBef>
              <a:buFont typeface="Calibri" pitchFamily="34" charset="0"/>
              <a:buChar char="–"/>
            </a:pPr>
            <a:r>
              <a:rPr lang="fr" sz="1800" dirty="0">
                <a:solidFill>
                  <a:schemeClr val="tx1"/>
                </a:solidFill>
              </a:rPr>
              <a:t> détresse respiratoire</a:t>
            </a:r>
          </a:p>
          <a:p>
            <a:pPr marL="533400" indent="-177800" algn="l" rtl="0">
              <a:lnSpc>
                <a:spcPct val="100000"/>
              </a:lnSpc>
              <a:spcBef>
                <a:spcPts val="0"/>
              </a:spcBef>
              <a:buFont typeface="Calibri" pitchFamily="34" charset="0"/>
              <a:buChar char="–"/>
            </a:pPr>
            <a:r>
              <a:rPr lang="fr" sz="1800" dirty="0">
                <a:solidFill>
                  <a:schemeClr val="tx1"/>
                </a:solidFill>
              </a:rPr>
              <a:t> gonflement des articulations d’un côté du corps (arthrite septique)</a:t>
            </a:r>
          </a:p>
          <a:p>
            <a:pPr algn="l" rtl="0">
              <a:lnSpc>
                <a:spcPct val="100000"/>
              </a:lnSpc>
              <a:spcBef>
                <a:spcPts val="0"/>
              </a:spcBef>
            </a:pPr>
            <a:r>
              <a:rPr lang="fr" sz="1800" b="1" dirty="0">
                <a:solidFill>
                  <a:schemeClr val="tx1"/>
                </a:solidFill>
              </a:rPr>
              <a:t>Les blessures moins graves peuvent généralement être traitées sur place. </a:t>
            </a:r>
          </a:p>
          <a:p>
            <a:pPr marL="266700" indent="-266700" algn="l" rtl="0">
              <a:lnSpc>
                <a:spcPct val="100000"/>
              </a:lnSpc>
              <a:spcBef>
                <a:spcPts val="0"/>
              </a:spcBef>
              <a:buFont typeface="Arial" panose="020B0604020202020204" pitchFamily="34" charset="0"/>
              <a:buChar char="•"/>
            </a:pPr>
            <a:r>
              <a:rPr lang="fr" sz="1800" b="1" dirty="0">
                <a:solidFill>
                  <a:schemeClr val="tx1"/>
                </a:solidFill>
              </a:rPr>
              <a:t>Les</a:t>
            </a:r>
            <a:r>
              <a:rPr lang="fr" sz="1800" dirty="0">
                <a:solidFill>
                  <a:schemeClr val="tx1"/>
                </a:solidFill>
              </a:rPr>
              <a:t> </a:t>
            </a:r>
            <a:r>
              <a:rPr lang="fr" sz="1800" b="1" dirty="0">
                <a:solidFill>
                  <a:schemeClr val="tx1"/>
                </a:solidFill>
              </a:rPr>
              <a:t>médicaments </a:t>
            </a:r>
            <a:r>
              <a:rPr lang="fr" sz="1800" dirty="0">
                <a:solidFill>
                  <a:schemeClr val="tx1"/>
                </a:solidFill>
              </a:rPr>
              <a:t>suivants peuvent être indiqués :</a:t>
            </a:r>
          </a:p>
          <a:p>
            <a:pPr marL="533400" indent="-177800" algn="l" rtl="0">
              <a:lnSpc>
                <a:spcPct val="100000"/>
              </a:lnSpc>
              <a:spcBef>
                <a:spcPts val="0"/>
              </a:spcBef>
              <a:buFont typeface="Calibri" pitchFamily="34" charset="0"/>
              <a:buChar char="–"/>
            </a:pPr>
            <a:r>
              <a:rPr lang="fr" sz="1800" dirty="0">
                <a:solidFill>
                  <a:schemeClr val="tx1"/>
                </a:solidFill>
              </a:rPr>
              <a:t>des antibiotiques pour prévenir l’infection des blessures</a:t>
            </a:r>
          </a:p>
          <a:p>
            <a:pPr marL="533400" indent="-177800" algn="l" rtl="0">
              <a:lnSpc>
                <a:spcPct val="100000"/>
              </a:lnSpc>
              <a:spcBef>
                <a:spcPts val="0"/>
              </a:spcBef>
              <a:buFont typeface="Calibri" pitchFamily="34" charset="0"/>
              <a:buChar char="–"/>
            </a:pPr>
            <a:r>
              <a:rPr lang="fr" sz="1800" dirty="0">
                <a:solidFill>
                  <a:schemeClr val="tx1"/>
                </a:solidFill>
              </a:rPr>
              <a:t>la vaccination contre le tétanos ou l’administration d’une dose de rappel </a:t>
            </a:r>
          </a:p>
          <a:p>
            <a:pPr marL="533400" indent="-177800" algn="l" rtl="0">
              <a:lnSpc>
                <a:spcPct val="100000"/>
              </a:lnSpc>
              <a:spcBef>
                <a:spcPts val="0"/>
              </a:spcBef>
              <a:buFont typeface="Calibri" pitchFamily="34" charset="0"/>
              <a:buChar char="–"/>
            </a:pPr>
            <a:r>
              <a:rPr lang="fr" sz="1800" dirty="0">
                <a:solidFill>
                  <a:schemeClr val="tx1"/>
                </a:solidFill>
              </a:rPr>
              <a:t>des médicaments pour soulager la douleur </a:t>
            </a:r>
          </a:p>
          <a:p>
            <a:pPr marL="533400" indent="-177800" algn="l" rtl="0">
              <a:lnSpc>
                <a:spcPct val="100000"/>
              </a:lnSpc>
              <a:spcBef>
                <a:spcPts val="0"/>
              </a:spcBef>
              <a:buFont typeface="Calibri" pitchFamily="34" charset="0"/>
              <a:buChar char="–"/>
            </a:pPr>
            <a:r>
              <a:rPr lang="fr" sz="1800" dirty="0">
                <a:solidFill>
                  <a:schemeClr val="tx1"/>
                </a:solidFill>
              </a:rPr>
              <a:t>des somnifères (à utiliser exceptionnellement pour des traitements de courte durée)</a:t>
            </a:r>
            <a:br>
              <a:rPr lang="en-US" sz="1800" dirty="0">
                <a:solidFill>
                  <a:schemeClr val="tx1"/>
                </a:solidFill>
              </a:rPr>
            </a:br>
            <a:endParaRPr lang="en-US" sz="1800" dirty="0">
              <a:solidFill>
                <a:schemeClr val="tx1"/>
              </a:solidFill>
            </a:endParaRPr>
          </a:p>
          <a:p>
            <a:pPr algn="l" rtl="0">
              <a:spcBef>
                <a:spcPts val="0"/>
              </a:spcBef>
            </a:pPr>
            <a:endParaRPr lang="en-US" sz="1800"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4</a:t>
            </a:fld>
            <a:endParaRPr lang="en-GB" dirty="0"/>
          </a:p>
        </p:txBody>
      </p:sp>
      <p:grpSp>
        <p:nvGrpSpPr>
          <p:cNvPr id="5" name="Group 4">
            <a:extLst>
              <a:ext uri="{FF2B5EF4-FFF2-40B4-BE49-F238E27FC236}">
                <a16:creationId xmlns:a16="http://schemas.microsoft.com/office/drawing/2014/main" id="{0AD3B986-BC55-B28F-EE53-F9EBA6F66DCE}"/>
              </a:ext>
            </a:extLst>
          </p:cNvPr>
          <p:cNvGrpSpPr/>
          <p:nvPr/>
        </p:nvGrpSpPr>
        <p:grpSpPr>
          <a:xfrm>
            <a:off x="5512340" y="894657"/>
            <a:ext cx="3447961" cy="4906714"/>
            <a:chOff x="560945" y="120803"/>
            <a:chExt cx="4145576" cy="5899474"/>
          </a:xfrm>
        </p:grpSpPr>
        <p:pic>
          <p:nvPicPr>
            <p:cNvPr id="8" name="Picture 7" descr="A diagram of a work flow&#10;&#10;Description automatically generated">
              <a:extLst>
                <a:ext uri="{FF2B5EF4-FFF2-40B4-BE49-F238E27FC236}">
                  <a16:creationId xmlns:a16="http://schemas.microsoft.com/office/drawing/2014/main" id="{F81C66C2-2FA8-28AC-0991-2E76AAAA812E}"/>
                </a:ext>
              </a:extLst>
            </p:cNvPr>
            <p:cNvPicPr>
              <a:picLocks noChangeAspect="1"/>
            </p:cNvPicPr>
            <p:nvPr/>
          </p:nvPicPr>
          <p:blipFill>
            <a:blip r:embed="rId8"/>
            <a:stretch>
              <a:fillRect/>
            </a:stretch>
          </p:blipFill>
          <p:spPr>
            <a:xfrm>
              <a:off x="560945" y="120803"/>
              <a:ext cx="4145576" cy="5899474"/>
            </a:xfrm>
            <a:prstGeom prst="rect">
              <a:avLst/>
            </a:prstGeom>
          </p:spPr>
        </p:pic>
        <p:sp>
          <p:nvSpPr>
            <p:cNvPr id="9" name="Rectangle 8">
              <a:extLst>
                <a:ext uri="{FF2B5EF4-FFF2-40B4-BE49-F238E27FC236}">
                  <a16:creationId xmlns:a16="http://schemas.microsoft.com/office/drawing/2014/main" id="{9F272A06-26D3-5208-A233-840DF736EF36}"/>
                </a:ext>
              </a:extLst>
            </p:cNvPr>
            <p:cNvSpPr/>
            <p:nvPr/>
          </p:nvSpPr>
          <p:spPr>
            <a:xfrm>
              <a:off x="637775" y="961645"/>
              <a:ext cx="1968266" cy="410241"/>
            </a:xfrm>
            <a:prstGeom prst="rect">
              <a:avLst/>
            </a:pr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6AE83F9-D343-B96D-CD52-A18D334CDF30}"/>
                </a:ext>
              </a:extLst>
            </p:cNvPr>
            <p:cNvSpPr txBox="1"/>
            <p:nvPr/>
          </p:nvSpPr>
          <p:spPr>
            <a:xfrm>
              <a:off x="578612" y="961734"/>
              <a:ext cx="2089392" cy="406977"/>
            </a:xfrm>
            <a:prstGeom prst="rect">
              <a:avLst/>
            </a:prstGeom>
            <a:noFill/>
          </p:spPr>
          <p:txBody>
            <a:bodyPr wrap="square" rtlCol="0">
              <a:spAutoFit/>
            </a:bodyPr>
            <a:lstStyle/>
            <a:p>
              <a:pPr>
                <a:lnSpc>
                  <a:spcPts val="1000"/>
                </a:lnSpc>
              </a:pPr>
              <a:r>
                <a:rPr lang="en-GB" sz="750" u="sng" dirty="0">
                  <a:effectLst/>
                  <a:latin typeface="Segoe UI" panose="020B0502040204020203" pitchFamily="34" charset="0"/>
                  <a:cs typeface="Segoe UI" panose="020B0502040204020203" pitchFamily="34" charset="0"/>
                </a:rPr>
                <a:t>Soutien de </a:t>
              </a:r>
              <a:r>
                <a:rPr lang="en-GB" sz="750" u="sng" dirty="0" err="1">
                  <a:effectLst/>
                  <a:latin typeface="Segoe UI" panose="020B0502040204020203" pitchFamily="34" charset="0"/>
                  <a:cs typeface="Segoe UI" panose="020B0502040204020203" pitchFamily="34" charset="0"/>
                </a:rPr>
                <a:t>premi</a:t>
              </a:r>
              <a:r>
                <a:rPr lang="fr" sz="750" u="sng" dirty="0">
                  <a:latin typeface="Segoe UI" panose="020B0502040204020203" pitchFamily="34" charset="0"/>
                  <a:cs typeface="Segoe UI" panose="020B0502040204020203" pitchFamily="34" charset="0"/>
                </a:rPr>
                <a:t>è</a:t>
              </a:r>
              <a:r>
                <a:rPr lang="en-GB" sz="750" u="sng" dirty="0">
                  <a:effectLst/>
                  <a:latin typeface="Segoe UI" panose="020B0502040204020203" pitchFamily="34" charset="0"/>
                  <a:cs typeface="Segoe UI" panose="020B0502040204020203" pitchFamily="34" charset="0"/>
                </a:rPr>
                <a:t>re </a:t>
              </a:r>
              <a:r>
                <a:rPr lang="en-GB" sz="750" u="sng" dirty="0" err="1">
                  <a:effectLst/>
                  <a:latin typeface="Segoe UI" panose="020B0502040204020203" pitchFamily="34" charset="0"/>
                  <a:cs typeface="Segoe UI" panose="020B0502040204020203" pitchFamily="34" charset="0"/>
                </a:rPr>
                <a:t>ligne</a:t>
              </a:r>
              <a:endParaRPr lang="en-GB" sz="750" u="sng" dirty="0">
                <a:effectLst/>
                <a:latin typeface="Segoe UI" panose="020B0502040204020203" pitchFamily="34" charset="0"/>
                <a:cs typeface="Segoe UI" panose="020B0502040204020203" pitchFamily="34" charset="0"/>
              </a:endParaRPr>
            </a:p>
            <a:p>
              <a:pPr>
                <a:lnSpc>
                  <a:spcPts val="1000"/>
                </a:lnSpc>
              </a:pPr>
              <a:r>
                <a:rPr lang="en-GB" sz="750" b="1" i="0" dirty="0" err="1">
                  <a:solidFill>
                    <a:srgbClr val="0D1214"/>
                  </a:solidFill>
                  <a:effectLst/>
                  <a:highlight>
                    <a:srgbClr val="FFFFFF"/>
                  </a:highlight>
                  <a:latin typeface="Segoe UI" panose="020B0502040204020203" pitchFamily="34" charset="0"/>
                  <a:cs typeface="Segoe UI" panose="020B0502040204020203" pitchFamily="34" charset="0"/>
                </a:rPr>
                <a:t>V</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raiment</a:t>
              </a:r>
              <a:r>
                <a:rPr lang="en-GB" sz="750" i="0" dirty="0">
                  <a:solidFill>
                    <a:srgbClr val="0D1214"/>
                  </a:solidFill>
                  <a:effectLst/>
                  <a:highlight>
                    <a:srgbClr val="FFFFFF"/>
                  </a:highlight>
                  <a:latin typeface="Segoe UI" panose="020B0502040204020203" pitchFamily="34" charset="0"/>
                  <a:cs typeface="Segoe UI" panose="020B0502040204020203" pitchFamily="34" charset="0"/>
                </a:rPr>
                <a:t> </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é</a:t>
              </a:r>
              <a:r>
                <a:rPr lang="en-GB" sz="750" dirty="0" err="1">
                  <a:latin typeface="Segoe UI" panose="020B0502040204020203" pitchFamily="34" charset="0"/>
                  <a:cs typeface="Segoe UI" panose="020B0502040204020203" pitchFamily="34" charset="0"/>
                </a:rPr>
                <a:t>couter</a:t>
              </a:r>
              <a:r>
                <a:rPr lang="en-GB" sz="750" dirty="0">
                  <a:latin typeface="Segoe UI" panose="020B0502040204020203" pitchFamily="34" charset="0"/>
                  <a:cs typeface="Segoe UI" panose="020B0502040204020203" pitchFamily="34" charset="0"/>
                </a:rPr>
                <a:t>, </a:t>
              </a:r>
              <a:r>
                <a:rPr lang="en-GB" sz="750" dirty="0" err="1">
                  <a:effectLst/>
                  <a:latin typeface="Segoe UI" panose="020B0502040204020203" pitchFamily="34" charset="0"/>
                  <a:cs typeface="Segoe UI" panose="020B0502040204020203" pitchFamily="34" charset="0"/>
                </a:rPr>
                <a:t>s'</a:t>
              </a:r>
              <a:r>
                <a:rPr lang="en-GB" sz="750" b="1" dirty="0" err="1">
                  <a:effectLst/>
                  <a:latin typeface="Segoe UI" panose="020B0502040204020203" pitchFamily="34" charset="0"/>
                  <a:cs typeface="Segoe UI" panose="020B0502040204020203" pitchFamily="34" charset="0"/>
                </a:rPr>
                <a:t>I</a:t>
              </a:r>
              <a:r>
                <a:rPr lang="en-GB" sz="750" dirty="0" err="1">
                  <a:effectLst/>
                  <a:latin typeface="Segoe UI" panose="020B0502040204020203" pitchFamily="34" charset="0"/>
                  <a:cs typeface="Segoe UI" panose="020B0502040204020203" pitchFamily="34" charset="0"/>
                </a:rPr>
                <a:t>nformer</a:t>
              </a:r>
              <a:r>
                <a:rPr lang="en-GB" sz="750" dirty="0">
                  <a:latin typeface="Segoe UI" panose="020B0502040204020203" pitchFamily="34" charset="0"/>
                  <a:cs typeface="Segoe UI" panose="020B0502040204020203" pitchFamily="34" charset="0"/>
                </a:rPr>
                <a:t>, </a:t>
              </a:r>
              <a:r>
                <a:rPr lang="en-GB" sz="750" b="1" dirty="0" err="1">
                  <a:latin typeface="Segoe UI" panose="020B0502040204020203" pitchFamily="34" charset="0"/>
                  <a:cs typeface="Segoe UI" panose="020B0502040204020203" pitchFamily="34" charset="0"/>
                </a:rPr>
                <a:t>V</a:t>
              </a:r>
              <a:r>
                <a:rPr lang="en-GB" sz="750" dirty="0" err="1">
                  <a:latin typeface="Segoe UI" panose="020B0502040204020203" pitchFamily="34" charset="0"/>
                  <a:cs typeface="Segoe UI" panose="020B0502040204020203" pitchFamily="34" charset="0"/>
                </a:rPr>
                <a:t>alider</a:t>
              </a:r>
              <a:endParaRPr lang="en-GB" sz="750"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8783A7BA-11B9-9BDE-5B8F-0AA3184A83F5}"/>
                </a:ext>
              </a:extLst>
            </p:cNvPr>
            <p:cNvSpPr/>
            <p:nvPr/>
          </p:nvSpPr>
          <p:spPr>
            <a:xfrm>
              <a:off x="924910" y="4553320"/>
              <a:ext cx="1954924" cy="827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B8ACEE9-15C0-A5E5-FF3E-13B92312A9C5}"/>
                </a:ext>
              </a:extLst>
            </p:cNvPr>
            <p:cNvSpPr txBox="1"/>
            <p:nvPr/>
          </p:nvSpPr>
          <p:spPr>
            <a:xfrm>
              <a:off x="855365" y="4486280"/>
              <a:ext cx="2025662" cy="867841"/>
            </a:xfrm>
            <a:prstGeom prst="rect">
              <a:avLst/>
            </a:prstGeom>
            <a:noFill/>
          </p:spPr>
          <p:txBody>
            <a:bodyPr wrap="square" rtlCol="0">
              <a:spAutoFit/>
            </a:bodyPr>
            <a:lstStyle/>
            <a:p>
              <a:pPr>
                <a:lnSpc>
                  <a:spcPts val="1000"/>
                </a:lnSpc>
              </a:pPr>
              <a:r>
                <a:rPr lang="en-GB" sz="700" u="sng" dirty="0">
                  <a:effectLst/>
                  <a:latin typeface="Segoe UI" panose="020B0502040204020203" pitchFamily="34" charset="0"/>
                  <a:cs typeface="Segoe UI" panose="020B0502040204020203" pitchFamily="34" charset="0"/>
                </a:rPr>
                <a:t>Soutien de </a:t>
              </a:r>
              <a:r>
                <a:rPr lang="en-GB" sz="700" u="sng" dirty="0" err="1">
                  <a:effectLst/>
                  <a:latin typeface="Segoe UI" panose="020B0502040204020203" pitchFamily="34" charset="0"/>
                  <a:cs typeface="Segoe UI" panose="020B0502040204020203" pitchFamily="34" charset="0"/>
                </a:rPr>
                <a:t>premi</a:t>
              </a:r>
              <a:r>
                <a:rPr lang="fr" sz="700" u="sng" dirty="0">
                  <a:latin typeface="Segoe UI" panose="020B0502040204020203" pitchFamily="34" charset="0"/>
                  <a:cs typeface="Segoe UI" panose="020B0502040204020203" pitchFamily="34" charset="0"/>
                </a:rPr>
                <a:t>è</a:t>
              </a:r>
              <a:r>
                <a:rPr lang="en-GB" sz="700" u="sng" dirty="0">
                  <a:effectLst/>
                  <a:latin typeface="Segoe UI" panose="020B0502040204020203" pitchFamily="34" charset="0"/>
                  <a:cs typeface="Segoe UI" panose="020B0502040204020203" pitchFamily="34" charset="0"/>
                </a:rPr>
                <a:t>re </a:t>
              </a:r>
              <a:r>
                <a:rPr lang="en-GB" sz="700" u="sng" dirty="0" err="1">
                  <a:effectLst/>
                  <a:latin typeface="Segoe UI" panose="020B0502040204020203" pitchFamily="34" charset="0"/>
                  <a:cs typeface="Segoe UI" panose="020B0502040204020203" pitchFamily="34" charset="0"/>
                </a:rPr>
                <a:t>ligne</a:t>
              </a:r>
              <a:endParaRPr lang="en-GB" sz="700" u="sng" dirty="0">
                <a:effectLst/>
                <a:latin typeface="Segoe UI" panose="020B0502040204020203" pitchFamily="34" charset="0"/>
                <a:cs typeface="Segoe UI" panose="020B0502040204020203" pitchFamily="34" charset="0"/>
              </a:endParaRPr>
            </a:p>
            <a:p>
              <a:pPr>
                <a:lnSpc>
                  <a:spcPts val="1000"/>
                </a:lnSpc>
              </a:pPr>
              <a:r>
                <a:rPr lang="en-GB" sz="700" b="1" dirty="0">
                  <a:effectLst/>
                  <a:latin typeface="Segoe UI" panose="020B0502040204020203" pitchFamily="34" charset="0"/>
                  <a:cs typeface="Segoe UI" panose="020B0502040204020203" pitchFamily="34" charset="0"/>
                </a:rPr>
                <a:t>R</a:t>
              </a:r>
              <a:r>
                <a:rPr lang="en-GB" sz="700" dirty="0">
                  <a:effectLst/>
                  <a:latin typeface="Segoe UI" panose="020B0502040204020203" pitchFamily="34" charset="0"/>
                  <a:cs typeface="Segoe UI" panose="020B0502040204020203" pitchFamily="34" charset="0"/>
                </a:rPr>
                <a:t>enforcer la </a:t>
              </a:r>
              <a:r>
                <a:rPr lang="en-GB" sz="700" dirty="0" err="1">
                  <a:effectLst/>
                  <a:latin typeface="Segoe UI" panose="020B0502040204020203" pitchFamily="34" charset="0"/>
                  <a:cs typeface="Segoe UI" panose="020B0502040204020203" pitchFamily="34" charset="0"/>
                </a:rPr>
                <a:t>sécurité</a:t>
              </a:r>
              <a:r>
                <a:rPr lang="en-GB" sz="700" dirty="0">
                  <a:effectLst/>
                  <a:latin typeface="Segoe UI" panose="020B0502040204020203" pitchFamily="34" charset="0"/>
                  <a:cs typeface="Segoe UI" panose="020B0502040204020203" pitchFamily="34" charset="0"/>
                </a:rPr>
                <a:t> et </a:t>
              </a:r>
              <a:r>
                <a:rPr lang="en-GB" sz="700" dirty="0" err="1">
                  <a:effectLst/>
                  <a:latin typeface="Segoe UI" panose="020B0502040204020203" pitchFamily="34" charset="0"/>
                  <a:cs typeface="Segoe UI" panose="020B0502040204020203" pitchFamily="34" charset="0"/>
                </a:rPr>
                <a:t>établir</a:t>
              </a:r>
              <a:r>
                <a:rPr lang="en-GB" sz="700" dirty="0">
                  <a:effectLst/>
                  <a:latin typeface="Segoe UI" panose="020B0502040204020203" pitchFamily="34" charset="0"/>
                  <a:cs typeface="Segoe UI" panose="020B0502040204020203" pitchFamily="34" charset="0"/>
                </a:rPr>
                <a:t> un plan</a:t>
              </a:r>
            </a:p>
            <a:p>
              <a:pPr>
                <a:lnSpc>
                  <a:spcPts val="1000"/>
                </a:lnSpc>
              </a:pPr>
              <a:r>
                <a:rPr lang="en-GB" sz="700" dirty="0" err="1">
                  <a:effectLst/>
                  <a:latin typeface="Segoe UI" panose="020B0502040204020203" pitchFamily="34" charset="0"/>
                  <a:cs typeface="Segoe UI" panose="020B0502040204020203" pitchFamily="34" charset="0"/>
                </a:rPr>
                <a:t>l'</a:t>
              </a:r>
              <a:r>
                <a:rPr lang="en-GB" sz="700" b="1" dirty="0" err="1">
                  <a:effectLst/>
                  <a:latin typeface="Segoe UI" panose="020B0502040204020203" pitchFamily="34" charset="0"/>
                  <a:cs typeface="Segoe UI" panose="020B0502040204020203" pitchFamily="34" charset="0"/>
                </a:rPr>
                <a:t>E</a:t>
              </a:r>
              <a:r>
                <a:rPr lang="en-GB" sz="700" dirty="0" err="1">
                  <a:effectLst/>
                  <a:latin typeface="Segoe UI" panose="020B0502040204020203" pitchFamily="34" charset="0"/>
                  <a:cs typeface="Segoe UI" panose="020B0502040204020203" pitchFamily="34" charset="0"/>
                </a:rPr>
                <a:t>ntourage</a:t>
              </a:r>
              <a:r>
                <a:rPr lang="en-GB" sz="700" dirty="0">
                  <a:effectLst/>
                  <a:latin typeface="Segoe UI" panose="020B0502040204020203" pitchFamily="34" charset="0"/>
                  <a:cs typeface="Segoe UI" panose="020B0502040204020203" pitchFamily="34" charset="0"/>
                </a:rPr>
                <a:t> – </a:t>
              </a:r>
              <a:r>
                <a:rPr lang="en-GB" sz="700" dirty="0" err="1">
                  <a:effectLst/>
                  <a:latin typeface="Segoe UI" panose="020B0502040204020203" pitchFamily="34" charset="0"/>
                  <a:cs typeface="Segoe UI" panose="020B0502040204020203" pitchFamily="34" charset="0"/>
                </a:rPr>
                <a:t>permettre</a:t>
              </a:r>
              <a:r>
                <a:rPr lang="en-GB" sz="700" dirty="0">
                  <a:effectLst/>
                  <a:latin typeface="Segoe UI" panose="020B0502040204020203" pitchFamily="34" charset="0"/>
                  <a:cs typeface="Segoe UI" panose="020B0502040204020203" pitchFamily="34" charset="0"/>
                </a:rPr>
                <a:t> </a:t>
              </a:r>
              <a:r>
                <a:rPr lang="fr" sz="700" dirty="0">
                  <a:solidFill>
                    <a:schemeClr val="tx1"/>
                  </a:solidFill>
                  <a:latin typeface="Segoe UI" panose="020B0502040204020203" pitchFamily="34" charset="0"/>
                  <a:cs typeface="Segoe UI" panose="020B0502040204020203" pitchFamily="34" charset="0"/>
                </a:rPr>
                <a:t>à</a:t>
              </a:r>
              <a:r>
                <a:rPr lang="en-GB" sz="700" dirty="0">
                  <a:effectLst/>
                  <a:latin typeface="Segoe UI" panose="020B0502040204020203" pitchFamily="34" charset="0"/>
                  <a:cs typeface="Segoe UI" panose="020B0502040204020203" pitchFamily="34" charset="0"/>
                </a:rPr>
                <a:t> la </a:t>
              </a:r>
              <a:r>
                <a:rPr lang="en-GB" sz="700" dirty="0" err="1">
                  <a:effectLst/>
                  <a:latin typeface="Segoe UI" panose="020B0502040204020203" pitchFamily="34" charset="0"/>
                  <a:cs typeface="Segoe UI" panose="020B0502040204020203" pitchFamily="34" charset="0"/>
                </a:rPr>
                <a:t>patiente</a:t>
              </a:r>
              <a:r>
                <a:rPr lang="en-GB" sz="700" dirty="0">
                  <a:effectLst/>
                  <a:latin typeface="Segoe UI" panose="020B0502040204020203" pitchFamily="34" charset="0"/>
                  <a:cs typeface="Segoe UI" panose="020B0502040204020203" pitchFamily="34" charset="0"/>
                </a:rPr>
                <a:t> </a:t>
              </a:r>
              <a:r>
                <a:rPr lang="en-GB" sz="700" dirty="0" err="1">
                  <a:effectLst/>
                  <a:latin typeface="Segoe UI" panose="020B0502040204020203" pitchFamily="34" charset="0"/>
                  <a:cs typeface="Segoe UI" panose="020B0502040204020203" pitchFamily="34" charset="0"/>
                </a:rPr>
                <a:t>d’accéder</a:t>
              </a:r>
              <a:r>
                <a:rPr lang="en-GB" sz="700" dirty="0">
                  <a:effectLst/>
                  <a:latin typeface="Segoe UI" panose="020B0502040204020203" pitchFamily="34" charset="0"/>
                  <a:cs typeface="Segoe UI" panose="020B0502040204020203" pitchFamily="34" charset="0"/>
                </a:rPr>
                <a:t> </a:t>
              </a:r>
              <a:r>
                <a:rPr lang="fr" sz="700" dirty="0">
                  <a:solidFill>
                    <a:schemeClr val="tx1"/>
                  </a:solidFill>
                  <a:latin typeface="Segoe UI" panose="020B0502040204020203" pitchFamily="34" charset="0"/>
                  <a:cs typeface="Segoe UI" panose="020B0502040204020203" pitchFamily="34" charset="0"/>
                </a:rPr>
                <a:t>à</a:t>
              </a:r>
              <a:r>
                <a:rPr lang="en-GB" sz="700" dirty="0">
                  <a:effectLst/>
                  <a:latin typeface="Segoe UI" panose="020B0502040204020203" pitchFamily="34" charset="0"/>
                  <a:cs typeface="Segoe UI" panose="020B0502040204020203" pitchFamily="34" charset="0"/>
                </a:rPr>
                <a:t> des </a:t>
              </a:r>
              <a:r>
                <a:rPr lang="en-GB" sz="700" dirty="0" err="1">
                  <a:effectLst/>
                  <a:latin typeface="Segoe UI" panose="020B0502040204020203" pitchFamily="34" charset="0"/>
                  <a:cs typeface="Segoe UI" panose="020B0502040204020203" pitchFamily="34" charset="0"/>
                </a:rPr>
                <a:t>ressources</a:t>
              </a:r>
              <a:r>
                <a:rPr lang="en-GB" sz="700" dirty="0">
                  <a:effectLst/>
                  <a:latin typeface="Segoe UI" panose="020B0502040204020203" pitchFamily="34" charset="0"/>
                  <a:cs typeface="Segoe UI" panose="020B0502040204020203" pitchFamily="34" charset="0"/>
                </a:rPr>
                <a:t> sanitaires et </a:t>
              </a:r>
              <a:r>
                <a:rPr lang="en-GB" sz="700" dirty="0" err="1">
                  <a:effectLst/>
                  <a:latin typeface="Segoe UI" panose="020B0502040204020203" pitchFamily="34" charset="0"/>
                  <a:cs typeface="Segoe UI" panose="020B0502040204020203" pitchFamily="34" charset="0"/>
                </a:rPr>
                <a:t>communautaires</a:t>
              </a:r>
              <a:endParaRPr lang="en-GB" sz="700" dirty="0">
                <a:effectLst/>
                <a:latin typeface="Segoe UI" panose="020B0502040204020203" pitchFamily="34" charset="0"/>
                <a:cs typeface="Segoe UI" panose="020B0502040204020203" pitchFamily="34" charset="0"/>
              </a:endParaRPr>
            </a:p>
          </p:txBody>
        </p:sp>
      </p:grpSp>
      <p:sp>
        <p:nvSpPr>
          <p:cNvPr id="14" name="Rectangle 13">
            <a:extLst>
              <a:ext uri="{FF2B5EF4-FFF2-40B4-BE49-F238E27FC236}">
                <a16:creationId xmlns:a16="http://schemas.microsoft.com/office/drawing/2014/main" id="{0302413A-1A5D-1175-2493-B996A1015A38}"/>
              </a:ext>
            </a:extLst>
          </p:cNvPr>
          <p:cNvSpPr/>
          <p:nvPr>
            <p:custDataLst>
              <p:tags r:id="rId4"/>
            </p:custDataLst>
          </p:nvPr>
        </p:nvSpPr>
        <p:spPr>
          <a:xfrm>
            <a:off x="5556389" y="805083"/>
            <a:ext cx="3262010" cy="755947"/>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Rectangle 14">
            <a:extLst>
              <a:ext uri="{FF2B5EF4-FFF2-40B4-BE49-F238E27FC236}">
                <a16:creationId xmlns:a16="http://schemas.microsoft.com/office/drawing/2014/main" id="{93612805-CE2C-3BF1-C104-1E7CA384565E}"/>
              </a:ext>
            </a:extLst>
          </p:cNvPr>
          <p:cNvSpPr/>
          <p:nvPr>
            <p:custDataLst>
              <p:tags r:id="rId5"/>
            </p:custDataLst>
          </p:nvPr>
        </p:nvSpPr>
        <p:spPr>
          <a:xfrm>
            <a:off x="5698291" y="2413718"/>
            <a:ext cx="3120108" cy="687422"/>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8748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70258"/>
            <a:ext cx="6923314" cy="1105085"/>
          </a:xfrm>
        </p:spPr>
        <p:txBody>
          <a:bodyPr rtlCol="0">
            <a:noAutofit/>
          </a:bodyPr>
          <a:lstStyle/>
          <a:p>
            <a:pPr rtl="0"/>
            <a:r>
              <a:rPr lang="fr" b="1" dirty="0">
                <a:solidFill>
                  <a:schemeClr val="accent2"/>
                </a:solidFill>
              </a:rPr>
              <a:t>Proposer une contraception d’urgence</a:t>
            </a:r>
            <a:endParaRPr lang="en-GB" b="1" dirty="0">
              <a:solidFill>
                <a:schemeClr val="accent2"/>
              </a:solidFill>
            </a:endParaRPr>
          </a:p>
        </p:txBody>
      </p:sp>
      <p:sp>
        <p:nvSpPr>
          <p:cNvPr id="3" name="Subtitle 2"/>
          <p:cNvSpPr>
            <a:spLocks noGrp="1"/>
          </p:cNvSpPr>
          <p:nvPr>
            <p:ph idx="1"/>
            <p:custDataLst>
              <p:tags r:id="rId2"/>
            </p:custDataLst>
          </p:nvPr>
        </p:nvSpPr>
        <p:spPr>
          <a:xfrm>
            <a:off x="243596" y="2011107"/>
            <a:ext cx="4928718" cy="3954264"/>
          </a:xfrm>
        </p:spPr>
        <p:txBody>
          <a:bodyPr lIns="90000" rtlCol="0">
            <a:noAutofit/>
          </a:bodyPr>
          <a:lstStyle/>
          <a:p>
            <a:pPr marL="266700" indent="-266700" algn="l" rtl="0">
              <a:spcBef>
                <a:spcPts val="600"/>
              </a:spcBef>
              <a:spcAft>
                <a:spcPts val="600"/>
              </a:spcAft>
              <a:buFont typeface="Arial" panose="020B0604020202020204" pitchFamily="34" charset="0"/>
              <a:buChar char="•"/>
            </a:pPr>
            <a:r>
              <a:rPr lang="fr" sz="2400" b="1" dirty="0">
                <a:solidFill>
                  <a:schemeClr val="tx1"/>
                </a:solidFill>
              </a:rPr>
              <a:t>Proposer une contraception d’urgence à toutes </a:t>
            </a:r>
            <a:r>
              <a:rPr lang="fr" sz="2400" dirty="0">
                <a:solidFill>
                  <a:schemeClr val="tx1"/>
                </a:solidFill>
              </a:rPr>
              <a:t>les femmes </a:t>
            </a:r>
            <a:r>
              <a:rPr lang="en-GB" sz="2400" dirty="0">
                <a:solidFill>
                  <a:schemeClr val="tx1"/>
                </a:solidFill>
              </a:rPr>
              <a:t>survivante</a:t>
            </a:r>
            <a:r>
              <a:rPr lang="fr" sz="2400" dirty="0">
                <a:solidFill>
                  <a:schemeClr val="tx1"/>
                </a:solidFill>
              </a:rPr>
              <a:t>s de violence sexuelle.</a:t>
            </a:r>
          </a:p>
          <a:p>
            <a:pPr marL="266700" indent="-266700" algn="l" rtl="0">
              <a:spcBef>
                <a:spcPts val="600"/>
              </a:spcBef>
              <a:spcAft>
                <a:spcPts val="600"/>
              </a:spcAft>
              <a:buFont typeface="Arial" panose="020B0604020202020204" pitchFamily="34" charset="0"/>
              <a:buChar char="•"/>
            </a:pPr>
            <a:r>
              <a:rPr lang="fr" sz="2400" b="1" dirty="0">
                <a:solidFill>
                  <a:schemeClr val="tx1"/>
                </a:solidFill>
              </a:rPr>
              <a:t>Il n’est pas nécessaire d’examiner la patiente pour des problèmes de santé éventuels </a:t>
            </a:r>
            <a:r>
              <a:rPr lang="fr" sz="2400" dirty="0">
                <a:solidFill>
                  <a:schemeClr val="tx1"/>
                </a:solidFill>
              </a:rPr>
              <a:t>ou de faire un test de grossesse.</a:t>
            </a:r>
          </a:p>
          <a:p>
            <a:pPr marL="266700" indent="-266700">
              <a:spcBef>
                <a:spcPts val="600"/>
              </a:spcBef>
              <a:spcAft>
                <a:spcPts val="600"/>
              </a:spcAft>
            </a:pPr>
            <a:r>
              <a:rPr lang="fr" sz="2400" b="1" dirty="0">
                <a:solidFill>
                  <a:schemeClr val="tx1"/>
                </a:solidFill>
              </a:rPr>
              <a:t>« Revenez si </a:t>
            </a:r>
            <a:r>
              <a:rPr lang="fr" sz="2400" dirty="0"/>
              <a:t>vos prochaines règles arrivent avec</a:t>
            </a:r>
            <a:r>
              <a:rPr lang="fr" sz="2400" b="1" dirty="0"/>
              <a:t> plus d’une semaine de retard </a:t>
            </a:r>
            <a:r>
              <a:rPr lang="fr" sz="2400" b="1" dirty="0">
                <a:solidFill>
                  <a:schemeClr val="tx1"/>
                </a:solidFill>
              </a:rPr>
              <a:t>»</a:t>
            </a:r>
            <a:r>
              <a:rPr lang="fr" sz="2400" dirty="0">
                <a:solidFill>
                  <a:schemeClr val="tx1"/>
                </a:solidFill>
              </a:rPr>
              <a:t>.</a:t>
            </a:r>
            <a:r>
              <a:rPr lang="fr" sz="2400" b="1" dirty="0">
                <a:solidFill>
                  <a:schemeClr val="tx1"/>
                </a:solidFill>
              </a:rPr>
              <a:t> </a:t>
            </a:r>
            <a:endParaRPr lang="en-US" sz="2400" b="1" dirty="0">
              <a:solidFill>
                <a:schemeClr val="tx1"/>
              </a:solidFill>
            </a:endParaRPr>
          </a:p>
          <a:p>
            <a:pPr marL="266700" indent="-266700" algn="l" rtl="0">
              <a:spcBef>
                <a:spcPts val="600"/>
              </a:spcBef>
              <a:spcAft>
                <a:spcPts val="600"/>
              </a:spcAft>
              <a:buFont typeface="Arial" panose="020B0604020202020204" pitchFamily="34" charset="0"/>
              <a:buChar char="•"/>
            </a:pPr>
            <a:endParaRPr lang="en-US" sz="2400" b="1"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5</a:t>
            </a:fld>
            <a:endParaRPr lang="en-GB"/>
          </a:p>
        </p:txBody>
      </p:sp>
      <p:grpSp>
        <p:nvGrpSpPr>
          <p:cNvPr id="8" name="Group 7">
            <a:extLst>
              <a:ext uri="{FF2B5EF4-FFF2-40B4-BE49-F238E27FC236}">
                <a16:creationId xmlns:a16="http://schemas.microsoft.com/office/drawing/2014/main" id="{FB858BFC-D814-28A6-89A3-76F2A71F4135}"/>
              </a:ext>
            </a:extLst>
          </p:cNvPr>
          <p:cNvGrpSpPr/>
          <p:nvPr/>
        </p:nvGrpSpPr>
        <p:grpSpPr>
          <a:xfrm>
            <a:off x="5516203" y="885230"/>
            <a:ext cx="3447961" cy="4906714"/>
            <a:chOff x="560945" y="120803"/>
            <a:chExt cx="4145576" cy="5899474"/>
          </a:xfrm>
        </p:grpSpPr>
        <p:pic>
          <p:nvPicPr>
            <p:cNvPr id="9" name="Picture 8" descr="A diagram of a work flow&#10;&#10;Description automatically generated">
              <a:extLst>
                <a:ext uri="{FF2B5EF4-FFF2-40B4-BE49-F238E27FC236}">
                  <a16:creationId xmlns:a16="http://schemas.microsoft.com/office/drawing/2014/main" id="{17324323-5EDE-8DD6-6933-5B7F9A040765}"/>
                </a:ext>
              </a:extLst>
            </p:cNvPr>
            <p:cNvPicPr>
              <a:picLocks noChangeAspect="1"/>
            </p:cNvPicPr>
            <p:nvPr/>
          </p:nvPicPr>
          <p:blipFill>
            <a:blip r:embed="rId7"/>
            <a:stretch>
              <a:fillRect/>
            </a:stretch>
          </p:blipFill>
          <p:spPr>
            <a:xfrm>
              <a:off x="560945" y="120803"/>
              <a:ext cx="4145576" cy="5899474"/>
            </a:xfrm>
            <a:prstGeom prst="rect">
              <a:avLst/>
            </a:prstGeom>
          </p:spPr>
        </p:pic>
        <p:sp>
          <p:nvSpPr>
            <p:cNvPr id="10" name="Rectangle 9">
              <a:extLst>
                <a:ext uri="{FF2B5EF4-FFF2-40B4-BE49-F238E27FC236}">
                  <a16:creationId xmlns:a16="http://schemas.microsoft.com/office/drawing/2014/main" id="{267A38EE-97DE-16EA-4BB5-EC4B43009B4F}"/>
                </a:ext>
              </a:extLst>
            </p:cNvPr>
            <p:cNvSpPr/>
            <p:nvPr/>
          </p:nvSpPr>
          <p:spPr>
            <a:xfrm>
              <a:off x="637775" y="961645"/>
              <a:ext cx="1968266" cy="410241"/>
            </a:xfrm>
            <a:prstGeom prst="rect">
              <a:avLst/>
            </a:pr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5839A91-9F49-6EFC-DD2F-E7D8943219D1}"/>
                </a:ext>
              </a:extLst>
            </p:cNvPr>
            <p:cNvSpPr txBox="1"/>
            <p:nvPr/>
          </p:nvSpPr>
          <p:spPr>
            <a:xfrm>
              <a:off x="578612" y="961734"/>
              <a:ext cx="2089392" cy="406977"/>
            </a:xfrm>
            <a:prstGeom prst="rect">
              <a:avLst/>
            </a:prstGeom>
            <a:noFill/>
          </p:spPr>
          <p:txBody>
            <a:bodyPr wrap="square" rtlCol="0">
              <a:spAutoFit/>
            </a:bodyPr>
            <a:lstStyle/>
            <a:p>
              <a:pPr>
                <a:lnSpc>
                  <a:spcPts val="1000"/>
                </a:lnSpc>
              </a:pPr>
              <a:r>
                <a:rPr lang="en-GB" sz="750" u="sng" dirty="0">
                  <a:effectLst/>
                  <a:latin typeface="Segoe UI" panose="020B0502040204020203" pitchFamily="34" charset="0"/>
                  <a:cs typeface="Segoe UI" panose="020B0502040204020203" pitchFamily="34" charset="0"/>
                </a:rPr>
                <a:t>Soutien de </a:t>
              </a:r>
              <a:r>
                <a:rPr lang="en-GB" sz="750" u="sng" dirty="0" err="1">
                  <a:effectLst/>
                  <a:latin typeface="Segoe UI" panose="020B0502040204020203" pitchFamily="34" charset="0"/>
                  <a:cs typeface="Segoe UI" panose="020B0502040204020203" pitchFamily="34" charset="0"/>
                </a:rPr>
                <a:t>premi</a:t>
              </a:r>
              <a:r>
                <a:rPr lang="fr" sz="750" u="sng" dirty="0">
                  <a:latin typeface="Segoe UI" panose="020B0502040204020203" pitchFamily="34" charset="0"/>
                  <a:cs typeface="Segoe UI" panose="020B0502040204020203" pitchFamily="34" charset="0"/>
                </a:rPr>
                <a:t>è</a:t>
              </a:r>
              <a:r>
                <a:rPr lang="en-GB" sz="750" u="sng" dirty="0">
                  <a:effectLst/>
                  <a:latin typeface="Segoe UI" panose="020B0502040204020203" pitchFamily="34" charset="0"/>
                  <a:cs typeface="Segoe UI" panose="020B0502040204020203" pitchFamily="34" charset="0"/>
                </a:rPr>
                <a:t>re </a:t>
              </a:r>
              <a:r>
                <a:rPr lang="en-GB" sz="750" u="sng" dirty="0" err="1">
                  <a:effectLst/>
                  <a:latin typeface="Segoe UI" panose="020B0502040204020203" pitchFamily="34" charset="0"/>
                  <a:cs typeface="Segoe UI" panose="020B0502040204020203" pitchFamily="34" charset="0"/>
                </a:rPr>
                <a:t>ligne</a:t>
              </a:r>
              <a:endParaRPr lang="en-GB" sz="750" u="sng" dirty="0">
                <a:effectLst/>
                <a:latin typeface="Segoe UI" panose="020B0502040204020203" pitchFamily="34" charset="0"/>
                <a:cs typeface="Segoe UI" panose="020B0502040204020203" pitchFamily="34" charset="0"/>
              </a:endParaRPr>
            </a:p>
            <a:p>
              <a:pPr>
                <a:lnSpc>
                  <a:spcPts val="1000"/>
                </a:lnSpc>
              </a:pPr>
              <a:r>
                <a:rPr lang="en-GB" sz="750" b="1" i="0" dirty="0" err="1">
                  <a:solidFill>
                    <a:srgbClr val="0D1214"/>
                  </a:solidFill>
                  <a:effectLst/>
                  <a:highlight>
                    <a:srgbClr val="FFFFFF"/>
                  </a:highlight>
                  <a:latin typeface="Segoe UI" panose="020B0502040204020203" pitchFamily="34" charset="0"/>
                  <a:cs typeface="Segoe UI" panose="020B0502040204020203" pitchFamily="34" charset="0"/>
                </a:rPr>
                <a:t>V</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raiment</a:t>
              </a:r>
              <a:r>
                <a:rPr lang="en-GB" sz="750" i="0" dirty="0">
                  <a:solidFill>
                    <a:srgbClr val="0D1214"/>
                  </a:solidFill>
                  <a:effectLst/>
                  <a:highlight>
                    <a:srgbClr val="FFFFFF"/>
                  </a:highlight>
                  <a:latin typeface="Segoe UI" panose="020B0502040204020203" pitchFamily="34" charset="0"/>
                  <a:cs typeface="Segoe UI" panose="020B0502040204020203" pitchFamily="34" charset="0"/>
                </a:rPr>
                <a:t> </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é</a:t>
              </a:r>
              <a:r>
                <a:rPr lang="en-GB" sz="750" dirty="0" err="1">
                  <a:latin typeface="Segoe UI" panose="020B0502040204020203" pitchFamily="34" charset="0"/>
                  <a:cs typeface="Segoe UI" panose="020B0502040204020203" pitchFamily="34" charset="0"/>
                </a:rPr>
                <a:t>couter</a:t>
              </a:r>
              <a:r>
                <a:rPr lang="en-GB" sz="750" dirty="0">
                  <a:latin typeface="Segoe UI" panose="020B0502040204020203" pitchFamily="34" charset="0"/>
                  <a:cs typeface="Segoe UI" panose="020B0502040204020203" pitchFamily="34" charset="0"/>
                </a:rPr>
                <a:t>, </a:t>
              </a:r>
              <a:r>
                <a:rPr lang="en-GB" sz="750" dirty="0" err="1">
                  <a:effectLst/>
                  <a:latin typeface="Segoe UI" panose="020B0502040204020203" pitchFamily="34" charset="0"/>
                  <a:cs typeface="Segoe UI" panose="020B0502040204020203" pitchFamily="34" charset="0"/>
                </a:rPr>
                <a:t>s'</a:t>
              </a:r>
              <a:r>
                <a:rPr lang="en-GB" sz="750" b="1" dirty="0" err="1">
                  <a:effectLst/>
                  <a:latin typeface="Segoe UI" panose="020B0502040204020203" pitchFamily="34" charset="0"/>
                  <a:cs typeface="Segoe UI" panose="020B0502040204020203" pitchFamily="34" charset="0"/>
                </a:rPr>
                <a:t>I</a:t>
              </a:r>
              <a:r>
                <a:rPr lang="en-GB" sz="750" dirty="0" err="1">
                  <a:effectLst/>
                  <a:latin typeface="Segoe UI" panose="020B0502040204020203" pitchFamily="34" charset="0"/>
                  <a:cs typeface="Segoe UI" panose="020B0502040204020203" pitchFamily="34" charset="0"/>
                </a:rPr>
                <a:t>nformer</a:t>
              </a:r>
              <a:r>
                <a:rPr lang="en-GB" sz="750" dirty="0">
                  <a:latin typeface="Segoe UI" panose="020B0502040204020203" pitchFamily="34" charset="0"/>
                  <a:cs typeface="Segoe UI" panose="020B0502040204020203" pitchFamily="34" charset="0"/>
                </a:rPr>
                <a:t>, </a:t>
              </a:r>
              <a:r>
                <a:rPr lang="en-GB" sz="750" b="1" dirty="0" err="1">
                  <a:latin typeface="Segoe UI" panose="020B0502040204020203" pitchFamily="34" charset="0"/>
                  <a:cs typeface="Segoe UI" panose="020B0502040204020203" pitchFamily="34" charset="0"/>
                </a:rPr>
                <a:t>V</a:t>
              </a:r>
              <a:r>
                <a:rPr lang="en-GB" sz="750" dirty="0" err="1">
                  <a:latin typeface="Segoe UI" panose="020B0502040204020203" pitchFamily="34" charset="0"/>
                  <a:cs typeface="Segoe UI" panose="020B0502040204020203" pitchFamily="34" charset="0"/>
                </a:rPr>
                <a:t>alider</a:t>
              </a:r>
              <a:endParaRPr lang="en-GB" sz="750"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C6A18656-1EDF-60AB-D6B2-CD33BEEB8EA0}"/>
                </a:ext>
              </a:extLst>
            </p:cNvPr>
            <p:cNvSpPr/>
            <p:nvPr/>
          </p:nvSpPr>
          <p:spPr>
            <a:xfrm>
              <a:off x="924910" y="4553320"/>
              <a:ext cx="1954924" cy="827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5EEB064-D3A1-D06A-1F4E-A21194EBE746}"/>
                </a:ext>
              </a:extLst>
            </p:cNvPr>
            <p:cNvSpPr txBox="1"/>
            <p:nvPr/>
          </p:nvSpPr>
          <p:spPr>
            <a:xfrm>
              <a:off x="893380" y="4534087"/>
              <a:ext cx="2025662" cy="867841"/>
            </a:xfrm>
            <a:prstGeom prst="rect">
              <a:avLst/>
            </a:prstGeom>
            <a:noFill/>
          </p:spPr>
          <p:txBody>
            <a:bodyPr wrap="square" rtlCol="0">
              <a:spAutoFit/>
            </a:bodyPr>
            <a:lstStyle/>
            <a:p>
              <a:pPr>
                <a:lnSpc>
                  <a:spcPts val="1000"/>
                </a:lnSpc>
              </a:pPr>
              <a:r>
                <a:rPr lang="en-GB" sz="700" u="sng" dirty="0">
                  <a:effectLst/>
                  <a:latin typeface="Segoe UI" panose="020B0502040204020203" pitchFamily="34" charset="0"/>
                  <a:cs typeface="Segoe UI" panose="020B0502040204020203" pitchFamily="34" charset="0"/>
                </a:rPr>
                <a:t>Soutien de </a:t>
              </a:r>
              <a:r>
                <a:rPr lang="en-GB" sz="700" u="sng" dirty="0" err="1">
                  <a:effectLst/>
                  <a:latin typeface="Segoe UI" panose="020B0502040204020203" pitchFamily="34" charset="0"/>
                  <a:cs typeface="Segoe UI" panose="020B0502040204020203" pitchFamily="34" charset="0"/>
                </a:rPr>
                <a:t>premi</a:t>
              </a:r>
              <a:r>
                <a:rPr lang="fr" sz="700" u="sng" dirty="0">
                  <a:latin typeface="Segoe UI" panose="020B0502040204020203" pitchFamily="34" charset="0"/>
                  <a:cs typeface="Segoe UI" panose="020B0502040204020203" pitchFamily="34" charset="0"/>
                </a:rPr>
                <a:t>è</a:t>
              </a:r>
              <a:r>
                <a:rPr lang="en-GB" sz="700" u="sng" dirty="0">
                  <a:effectLst/>
                  <a:latin typeface="Segoe UI" panose="020B0502040204020203" pitchFamily="34" charset="0"/>
                  <a:cs typeface="Segoe UI" panose="020B0502040204020203" pitchFamily="34" charset="0"/>
                </a:rPr>
                <a:t>re </a:t>
              </a:r>
              <a:r>
                <a:rPr lang="en-GB" sz="700" u="sng" dirty="0" err="1">
                  <a:effectLst/>
                  <a:latin typeface="Segoe UI" panose="020B0502040204020203" pitchFamily="34" charset="0"/>
                  <a:cs typeface="Segoe UI" panose="020B0502040204020203" pitchFamily="34" charset="0"/>
                </a:rPr>
                <a:t>ligne</a:t>
              </a:r>
              <a:endParaRPr lang="en-GB" sz="700" u="sng" dirty="0">
                <a:effectLst/>
                <a:latin typeface="Segoe UI" panose="020B0502040204020203" pitchFamily="34" charset="0"/>
                <a:cs typeface="Segoe UI" panose="020B0502040204020203" pitchFamily="34" charset="0"/>
              </a:endParaRPr>
            </a:p>
            <a:p>
              <a:pPr>
                <a:lnSpc>
                  <a:spcPts val="1000"/>
                </a:lnSpc>
              </a:pPr>
              <a:r>
                <a:rPr lang="en-GB" sz="700" b="1" dirty="0">
                  <a:effectLst/>
                  <a:latin typeface="Segoe UI" panose="020B0502040204020203" pitchFamily="34" charset="0"/>
                  <a:cs typeface="Segoe UI" panose="020B0502040204020203" pitchFamily="34" charset="0"/>
                </a:rPr>
                <a:t>R</a:t>
              </a:r>
              <a:r>
                <a:rPr lang="en-GB" sz="700" dirty="0">
                  <a:effectLst/>
                  <a:latin typeface="Segoe UI" panose="020B0502040204020203" pitchFamily="34" charset="0"/>
                  <a:cs typeface="Segoe UI" panose="020B0502040204020203" pitchFamily="34" charset="0"/>
                </a:rPr>
                <a:t>enforcer la </a:t>
              </a:r>
              <a:r>
                <a:rPr lang="en-GB" sz="700" dirty="0" err="1">
                  <a:effectLst/>
                  <a:latin typeface="Segoe UI" panose="020B0502040204020203" pitchFamily="34" charset="0"/>
                  <a:cs typeface="Segoe UI" panose="020B0502040204020203" pitchFamily="34" charset="0"/>
                </a:rPr>
                <a:t>sécurité</a:t>
              </a:r>
              <a:r>
                <a:rPr lang="en-GB" sz="700" dirty="0">
                  <a:effectLst/>
                  <a:latin typeface="Segoe UI" panose="020B0502040204020203" pitchFamily="34" charset="0"/>
                  <a:cs typeface="Segoe UI" panose="020B0502040204020203" pitchFamily="34" charset="0"/>
                </a:rPr>
                <a:t> et </a:t>
              </a:r>
              <a:r>
                <a:rPr lang="en-GB" sz="700" dirty="0" err="1">
                  <a:effectLst/>
                  <a:latin typeface="Segoe UI" panose="020B0502040204020203" pitchFamily="34" charset="0"/>
                  <a:cs typeface="Segoe UI" panose="020B0502040204020203" pitchFamily="34" charset="0"/>
                </a:rPr>
                <a:t>établir</a:t>
              </a:r>
              <a:r>
                <a:rPr lang="en-GB" sz="700" dirty="0">
                  <a:effectLst/>
                  <a:latin typeface="Segoe UI" panose="020B0502040204020203" pitchFamily="34" charset="0"/>
                  <a:cs typeface="Segoe UI" panose="020B0502040204020203" pitchFamily="34" charset="0"/>
                </a:rPr>
                <a:t> un plan</a:t>
              </a:r>
            </a:p>
            <a:p>
              <a:pPr>
                <a:lnSpc>
                  <a:spcPts val="1000"/>
                </a:lnSpc>
              </a:pPr>
              <a:r>
                <a:rPr lang="en-GB" sz="700" dirty="0" err="1">
                  <a:effectLst/>
                  <a:latin typeface="Segoe UI" panose="020B0502040204020203" pitchFamily="34" charset="0"/>
                  <a:cs typeface="Segoe UI" panose="020B0502040204020203" pitchFamily="34" charset="0"/>
                </a:rPr>
                <a:t>l'</a:t>
              </a:r>
              <a:r>
                <a:rPr lang="en-GB" sz="700" b="1" dirty="0" err="1">
                  <a:effectLst/>
                  <a:latin typeface="Segoe UI" panose="020B0502040204020203" pitchFamily="34" charset="0"/>
                  <a:cs typeface="Segoe UI" panose="020B0502040204020203" pitchFamily="34" charset="0"/>
                </a:rPr>
                <a:t>E</a:t>
              </a:r>
              <a:r>
                <a:rPr lang="en-GB" sz="700" dirty="0" err="1">
                  <a:effectLst/>
                  <a:latin typeface="Segoe UI" panose="020B0502040204020203" pitchFamily="34" charset="0"/>
                  <a:cs typeface="Segoe UI" panose="020B0502040204020203" pitchFamily="34" charset="0"/>
                </a:rPr>
                <a:t>ntourage</a:t>
              </a:r>
              <a:r>
                <a:rPr lang="en-GB" sz="700" dirty="0">
                  <a:effectLst/>
                  <a:latin typeface="Segoe UI" panose="020B0502040204020203" pitchFamily="34" charset="0"/>
                  <a:cs typeface="Segoe UI" panose="020B0502040204020203" pitchFamily="34" charset="0"/>
                </a:rPr>
                <a:t> – </a:t>
              </a:r>
              <a:r>
                <a:rPr lang="en-GB" sz="700" dirty="0" err="1">
                  <a:effectLst/>
                  <a:latin typeface="Segoe UI" panose="020B0502040204020203" pitchFamily="34" charset="0"/>
                  <a:cs typeface="Segoe UI" panose="020B0502040204020203" pitchFamily="34" charset="0"/>
                </a:rPr>
                <a:t>permettre</a:t>
              </a:r>
              <a:r>
                <a:rPr lang="en-GB" sz="700" dirty="0">
                  <a:effectLst/>
                  <a:latin typeface="Segoe UI" panose="020B0502040204020203" pitchFamily="34" charset="0"/>
                  <a:cs typeface="Segoe UI" panose="020B0502040204020203" pitchFamily="34" charset="0"/>
                </a:rPr>
                <a:t> </a:t>
              </a:r>
              <a:r>
                <a:rPr lang="fr" sz="700" dirty="0">
                  <a:solidFill>
                    <a:schemeClr val="tx1"/>
                  </a:solidFill>
                  <a:latin typeface="Segoe UI" panose="020B0502040204020203" pitchFamily="34" charset="0"/>
                  <a:cs typeface="Segoe UI" panose="020B0502040204020203" pitchFamily="34" charset="0"/>
                </a:rPr>
                <a:t>à</a:t>
              </a:r>
              <a:r>
                <a:rPr lang="en-GB" sz="700" dirty="0">
                  <a:effectLst/>
                  <a:latin typeface="Segoe UI" panose="020B0502040204020203" pitchFamily="34" charset="0"/>
                  <a:cs typeface="Segoe UI" panose="020B0502040204020203" pitchFamily="34" charset="0"/>
                </a:rPr>
                <a:t> la </a:t>
              </a:r>
              <a:r>
                <a:rPr lang="en-GB" sz="700" dirty="0" err="1">
                  <a:effectLst/>
                  <a:latin typeface="Segoe UI" panose="020B0502040204020203" pitchFamily="34" charset="0"/>
                  <a:cs typeface="Segoe UI" panose="020B0502040204020203" pitchFamily="34" charset="0"/>
                </a:rPr>
                <a:t>patiente</a:t>
              </a:r>
              <a:r>
                <a:rPr lang="en-GB" sz="700" dirty="0">
                  <a:effectLst/>
                  <a:latin typeface="Segoe UI" panose="020B0502040204020203" pitchFamily="34" charset="0"/>
                  <a:cs typeface="Segoe UI" panose="020B0502040204020203" pitchFamily="34" charset="0"/>
                </a:rPr>
                <a:t> </a:t>
              </a:r>
              <a:r>
                <a:rPr lang="en-GB" sz="700" dirty="0" err="1">
                  <a:effectLst/>
                  <a:latin typeface="Segoe UI" panose="020B0502040204020203" pitchFamily="34" charset="0"/>
                  <a:cs typeface="Segoe UI" panose="020B0502040204020203" pitchFamily="34" charset="0"/>
                </a:rPr>
                <a:t>d’accéder</a:t>
              </a:r>
              <a:r>
                <a:rPr lang="en-GB" sz="700" dirty="0">
                  <a:effectLst/>
                  <a:latin typeface="Segoe UI" panose="020B0502040204020203" pitchFamily="34" charset="0"/>
                  <a:cs typeface="Segoe UI" panose="020B0502040204020203" pitchFamily="34" charset="0"/>
                </a:rPr>
                <a:t> </a:t>
              </a:r>
              <a:r>
                <a:rPr lang="fr" sz="700" dirty="0">
                  <a:solidFill>
                    <a:schemeClr val="tx1"/>
                  </a:solidFill>
                  <a:latin typeface="Segoe UI" panose="020B0502040204020203" pitchFamily="34" charset="0"/>
                  <a:cs typeface="Segoe UI" panose="020B0502040204020203" pitchFamily="34" charset="0"/>
                </a:rPr>
                <a:t>à</a:t>
              </a:r>
              <a:r>
                <a:rPr lang="en-GB" sz="700" dirty="0">
                  <a:effectLst/>
                  <a:latin typeface="Segoe UI" panose="020B0502040204020203" pitchFamily="34" charset="0"/>
                  <a:cs typeface="Segoe UI" panose="020B0502040204020203" pitchFamily="34" charset="0"/>
                </a:rPr>
                <a:t> des </a:t>
              </a:r>
              <a:r>
                <a:rPr lang="en-GB" sz="700" dirty="0" err="1">
                  <a:effectLst/>
                  <a:latin typeface="Segoe UI" panose="020B0502040204020203" pitchFamily="34" charset="0"/>
                  <a:cs typeface="Segoe UI" panose="020B0502040204020203" pitchFamily="34" charset="0"/>
                </a:rPr>
                <a:t>ressources</a:t>
              </a:r>
              <a:r>
                <a:rPr lang="en-GB" sz="700" dirty="0">
                  <a:effectLst/>
                  <a:latin typeface="Segoe UI" panose="020B0502040204020203" pitchFamily="34" charset="0"/>
                  <a:cs typeface="Segoe UI" panose="020B0502040204020203" pitchFamily="34" charset="0"/>
                </a:rPr>
                <a:t> sanitaires et </a:t>
              </a:r>
              <a:r>
                <a:rPr lang="en-GB" sz="700" dirty="0" err="1">
                  <a:effectLst/>
                  <a:latin typeface="Segoe UI" panose="020B0502040204020203" pitchFamily="34" charset="0"/>
                  <a:cs typeface="Segoe UI" panose="020B0502040204020203" pitchFamily="34" charset="0"/>
                </a:rPr>
                <a:t>communautaires</a:t>
              </a:r>
              <a:endParaRPr lang="en-GB" sz="700" dirty="0">
                <a:effectLst/>
                <a:latin typeface="Segoe UI" panose="020B0502040204020203" pitchFamily="34" charset="0"/>
                <a:cs typeface="Segoe UI" panose="020B0502040204020203" pitchFamily="34" charset="0"/>
              </a:endParaRPr>
            </a:p>
          </p:txBody>
        </p:sp>
      </p:grpSp>
      <p:sp>
        <p:nvSpPr>
          <p:cNvPr id="14" name="Rectangle 13">
            <a:extLst>
              <a:ext uri="{FF2B5EF4-FFF2-40B4-BE49-F238E27FC236}">
                <a16:creationId xmlns:a16="http://schemas.microsoft.com/office/drawing/2014/main" id="{F22A49F4-41E8-27CE-74DF-05C3F64407D9}"/>
              </a:ext>
            </a:extLst>
          </p:cNvPr>
          <p:cNvSpPr/>
          <p:nvPr>
            <p:custDataLst>
              <p:tags r:id="rId4"/>
            </p:custDataLst>
          </p:nvPr>
        </p:nvSpPr>
        <p:spPr>
          <a:xfrm>
            <a:off x="5648935" y="3670611"/>
            <a:ext cx="3204737" cy="391609"/>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49361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E95328-6CF1-DF41-9F01-8D02AF5B210D}"/>
              </a:ext>
            </a:extLst>
          </p:cNvPr>
          <p:cNvSpPr>
            <a:spLocks noGrp="1"/>
          </p:cNvSpPr>
          <p:nvPr>
            <p:ph type="title"/>
            <p:custDataLst>
              <p:tags r:id="rId1"/>
            </p:custDataLst>
          </p:nvPr>
        </p:nvSpPr>
        <p:spPr>
          <a:xfrm>
            <a:off x="628650" y="190468"/>
            <a:ext cx="7886700" cy="1325563"/>
          </a:xfrm>
        </p:spPr>
        <p:txBody>
          <a:bodyPr rtlCol="0">
            <a:noAutofit/>
          </a:bodyPr>
          <a:lstStyle/>
          <a:p>
            <a:pPr rtl="0">
              <a:lnSpc>
                <a:spcPts val="5000"/>
              </a:lnSpc>
            </a:pPr>
            <a:r>
              <a:rPr lang="fr" sz="4200" dirty="0"/>
              <a:t>Instructions pour la contraception d’urgence (CU)</a:t>
            </a:r>
          </a:p>
        </p:txBody>
      </p:sp>
      <p:sp>
        <p:nvSpPr>
          <p:cNvPr id="8" name="Content Placeholder 7">
            <a:extLst>
              <a:ext uri="{FF2B5EF4-FFF2-40B4-BE49-F238E27FC236}">
                <a16:creationId xmlns:a16="http://schemas.microsoft.com/office/drawing/2014/main" id="{B052C9AB-080F-734F-86B2-761990AE207B}"/>
              </a:ext>
            </a:extLst>
          </p:cNvPr>
          <p:cNvSpPr>
            <a:spLocks noGrp="1"/>
          </p:cNvSpPr>
          <p:nvPr>
            <p:ph idx="1"/>
            <p:custDataLst>
              <p:tags r:id="rId2"/>
            </p:custDataLst>
          </p:nvPr>
        </p:nvSpPr>
        <p:spPr>
          <a:xfrm>
            <a:off x="181428" y="1748260"/>
            <a:ext cx="8781144" cy="4086483"/>
          </a:xfrm>
        </p:spPr>
        <p:txBody>
          <a:bodyPr vert="horz" lIns="91440" tIns="45720" rIns="91440" bIns="45720" rtlCol="0" anchor="t">
            <a:noAutofit/>
          </a:bodyPr>
          <a:lstStyle/>
          <a:p>
            <a:pPr marL="266700" indent="-266700">
              <a:spcBef>
                <a:spcPts val="600"/>
              </a:spcBef>
              <a:spcAft>
                <a:spcPts val="600"/>
              </a:spcAft>
            </a:pPr>
            <a:r>
              <a:rPr lang="fr" sz="2200" dirty="0"/>
              <a:t>Prendre des pilules contraceptives d’urgence dans un </a:t>
            </a:r>
            <a:r>
              <a:rPr lang="fr" sz="2200" b="1" dirty="0"/>
              <a:t>délai maximum de cinq jours après</a:t>
            </a:r>
            <a:r>
              <a:rPr lang="fr" sz="2200" dirty="0"/>
              <a:t> l’agression sexuelle</a:t>
            </a:r>
          </a:p>
          <a:p>
            <a:pPr marL="266700" indent="-266700" rtl="0">
              <a:spcBef>
                <a:spcPts val="600"/>
              </a:spcBef>
              <a:spcAft>
                <a:spcPts val="600"/>
              </a:spcAft>
            </a:pPr>
            <a:r>
              <a:rPr lang="fr" sz="2200" dirty="0"/>
              <a:t>Ces pilules contraceptives peuvent causer des </a:t>
            </a:r>
            <a:r>
              <a:rPr lang="fr" sz="2200" b="1" dirty="0"/>
              <a:t>nausées </a:t>
            </a:r>
            <a:r>
              <a:rPr lang="fr" sz="2200" dirty="0"/>
              <a:t>et des </a:t>
            </a:r>
            <a:r>
              <a:rPr lang="fr" sz="2200" b="1" dirty="0"/>
              <a:t>vomissements</a:t>
            </a:r>
            <a:r>
              <a:rPr lang="fr" sz="2200" dirty="0"/>
              <a:t>. Si vous vomissez dans les deux heures suivant la prise des pilules, revenez pour une nouvelle dose dès que possible.</a:t>
            </a:r>
          </a:p>
          <a:p>
            <a:pPr marL="266700" indent="-266700" rtl="0">
              <a:spcBef>
                <a:spcPts val="600"/>
              </a:spcBef>
              <a:spcAft>
                <a:spcPts val="600"/>
              </a:spcAft>
            </a:pPr>
            <a:r>
              <a:rPr lang="fr" sz="2200" dirty="0"/>
              <a:t>Vous pouvez avoir des </a:t>
            </a:r>
            <a:r>
              <a:rPr lang="fr" sz="2200" b="1" dirty="0"/>
              <a:t>taches de sang </a:t>
            </a:r>
            <a:r>
              <a:rPr lang="fr" sz="2200" dirty="0"/>
              <a:t>ou des </a:t>
            </a:r>
            <a:r>
              <a:rPr lang="fr" sz="2200" b="1" dirty="0"/>
              <a:t>saignements </a:t>
            </a:r>
            <a:r>
              <a:rPr lang="fr" sz="2200" dirty="0"/>
              <a:t>quelques jours après la prise des pilules ; c’est normal.</a:t>
            </a:r>
          </a:p>
          <a:p>
            <a:pPr marL="266700" indent="-266700" rtl="0">
              <a:spcBef>
                <a:spcPts val="600"/>
              </a:spcBef>
              <a:spcAft>
                <a:spcPts val="600"/>
              </a:spcAft>
            </a:pPr>
            <a:r>
              <a:rPr lang="fr" sz="2200" dirty="0"/>
              <a:t>Les </a:t>
            </a:r>
            <a:r>
              <a:rPr lang="fr" sz="2200" b="1" dirty="0"/>
              <a:t>pilules contraceptives</a:t>
            </a:r>
            <a:r>
              <a:rPr lang="fr" sz="2200" dirty="0"/>
              <a:t>, les </a:t>
            </a:r>
            <a:r>
              <a:rPr lang="fr" sz="2200" b="1" dirty="0"/>
              <a:t>antibiotiques</a:t>
            </a:r>
            <a:r>
              <a:rPr lang="fr" sz="2200" dirty="0"/>
              <a:t> contre les infections sexuellement transmissibles (IST) et la </a:t>
            </a:r>
            <a:r>
              <a:rPr lang="fr" sz="2200" b="1" dirty="0"/>
              <a:t>prophylaxie post-exposition </a:t>
            </a:r>
            <a:r>
              <a:rPr lang="fr" sz="2200" dirty="0"/>
              <a:t>(PPE) pour prévenir l’infection par le VIH peuvent être pris en même temps sans aucun danger (un médicament contre les nausées peut être nécessaire).</a:t>
            </a:r>
          </a:p>
        </p:txBody>
      </p:sp>
      <p:sp>
        <p:nvSpPr>
          <p:cNvPr id="3" name="Slide Number Placeholder 2"/>
          <p:cNvSpPr>
            <a:spLocks noGrp="1"/>
          </p:cNvSpPr>
          <p:nvPr>
            <p:ph type="sldNum" sz="quarter" idx="12"/>
            <p:custDataLst>
              <p:tags r:id="rId3"/>
            </p:custDataLst>
          </p:nvPr>
        </p:nvSpPr>
        <p:spPr/>
        <p:txBody>
          <a:bodyPr rtlCol="0"/>
          <a:lstStyle/>
          <a:p>
            <a:pPr rtl="0"/>
            <a:fld id="{FA49274C-F624-4622-A71F-92AA30B6C6C1}" type="slidenum">
              <a:rPr lang="en-GB" smtClean="0"/>
              <a:pPr rtl="0"/>
              <a:t>6</a:t>
            </a:fld>
            <a:endParaRPr lang="en-GB"/>
          </a:p>
        </p:txBody>
      </p:sp>
    </p:spTree>
    <p:extLst>
      <p:ext uri="{BB962C8B-B14F-4D97-AF65-F5344CB8AC3E}">
        <p14:creationId xmlns:p14="http://schemas.microsoft.com/office/powerpoint/2010/main" val="371633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49" y="136524"/>
            <a:ext cx="7886700" cy="1229289"/>
          </a:xfrm>
        </p:spPr>
        <p:txBody>
          <a:bodyPr rtlCol="0">
            <a:noAutofit/>
          </a:bodyPr>
          <a:lstStyle/>
          <a:p>
            <a:pPr rtl="0"/>
            <a:r>
              <a:rPr lang="fr" sz="4200" b="1" dirty="0">
                <a:solidFill>
                  <a:schemeClr val="accent2"/>
                </a:solidFill>
              </a:rPr>
              <a:t>Conseils à donner sur la contraception d’urgence (CU)</a:t>
            </a:r>
            <a:endParaRPr lang="en-GB" sz="4200" b="1" dirty="0">
              <a:solidFill>
                <a:schemeClr val="accent2"/>
              </a:solidFill>
            </a:endParaRPr>
          </a:p>
        </p:txBody>
      </p:sp>
      <p:sp>
        <p:nvSpPr>
          <p:cNvPr id="3" name="Subtitle 2"/>
          <p:cNvSpPr>
            <a:spLocks noGrp="1"/>
          </p:cNvSpPr>
          <p:nvPr>
            <p:ph idx="1"/>
            <p:custDataLst>
              <p:tags r:id="rId2"/>
            </p:custDataLst>
          </p:nvPr>
        </p:nvSpPr>
        <p:spPr>
          <a:xfrm>
            <a:off x="196756" y="1478013"/>
            <a:ext cx="8750485" cy="4766137"/>
          </a:xfrm>
        </p:spPr>
        <p:txBody>
          <a:bodyPr lIns="90000" rtlCol="0">
            <a:noAutofit/>
          </a:bodyPr>
          <a:lstStyle/>
          <a:p>
            <a:pPr marL="342900" indent="-342900" algn="l" rtl="0">
              <a:spcBef>
                <a:spcPts val="0"/>
              </a:spcBef>
              <a:buFont typeface="Arial" panose="020B0604020202020204" pitchFamily="34" charset="0"/>
              <a:buChar char="•"/>
            </a:pPr>
            <a:r>
              <a:rPr lang="fr" sz="2100" b="1" dirty="0">
                <a:solidFill>
                  <a:schemeClr val="tx1"/>
                </a:solidFill>
              </a:rPr>
              <a:t>Expliquer ce qu’est la CU </a:t>
            </a:r>
            <a:r>
              <a:rPr lang="fr" sz="2100" dirty="0">
                <a:solidFill>
                  <a:schemeClr val="tx1"/>
                </a:solidFill>
              </a:rPr>
              <a:t>et comment elle agit, notamment en bloquant l’ovulation.</a:t>
            </a:r>
          </a:p>
          <a:p>
            <a:pPr marL="342900" indent="-342900" algn="l" rtl="0">
              <a:spcBef>
                <a:spcPts val="0"/>
              </a:spcBef>
              <a:buFont typeface="Arial" panose="020B0604020202020204" pitchFamily="34" charset="0"/>
              <a:buChar char="•"/>
            </a:pPr>
            <a:r>
              <a:rPr lang="fr" sz="2100" dirty="0">
                <a:solidFill>
                  <a:schemeClr val="tx1"/>
                </a:solidFill>
              </a:rPr>
              <a:t>Les pilules de CU peuvent aider à éviter la grossesse, mais elles </a:t>
            </a:r>
            <a:r>
              <a:rPr lang="fr" sz="2100" b="1" dirty="0">
                <a:solidFill>
                  <a:schemeClr val="tx1"/>
                </a:solidFill>
              </a:rPr>
              <a:t>NE SONT PAS pas efficaces à 100 %.  </a:t>
            </a:r>
            <a:endParaRPr lang="en-US" sz="2100" dirty="0">
              <a:solidFill>
                <a:schemeClr val="tx1"/>
              </a:solidFill>
            </a:endParaRPr>
          </a:p>
          <a:p>
            <a:pPr marL="342900" indent="-342900" algn="l" rtl="0">
              <a:spcBef>
                <a:spcPts val="0"/>
              </a:spcBef>
              <a:buFont typeface="Arial" panose="020B0604020202020204" pitchFamily="34" charset="0"/>
              <a:buChar char="•"/>
            </a:pPr>
            <a:r>
              <a:rPr lang="fr" sz="2100" dirty="0">
                <a:solidFill>
                  <a:schemeClr val="tx1"/>
                </a:solidFill>
              </a:rPr>
              <a:t>La CU </a:t>
            </a:r>
            <a:r>
              <a:rPr lang="fr" sz="2100" b="1" dirty="0">
                <a:solidFill>
                  <a:schemeClr val="tx1"/>
                </a:solidFill>
              </a:rPr>
              <a:t>NE CAUSE PAS d’avortement.</a:t>
            </a:r>
            <a:r>
              <a:rPr lang="fr" sz="2100" dirty="0">
                <a:solidFill>
                  <a:schemeClr val="tx1"/>
                </a:solidFill>
              </a:rPr>
              <a:t> Si la femme est déjà enceinte, la CU n’aura pas d’effets néfastes sur la grossesse. </a:t>
            </a:r>
          </a:p>
          <a:p>
            <a:pPr marL="342900" indent="-342900" algn="l" rtl="0">
              <a:spcBef>
                <a:spcPts val="0"/>
              </a:spcBef>
              <a:buFont typeface="Arial" panose="020B0604020202020204" pitchFamily="34" charset="0"/>
              <a:buChar char="•"/>
            </a:pPr>
            <a:r>
              <a:rPr lang="fr" sz="2100" dirty="0">
                <a:solidFill>
                  <a:schemeClr val="tx1"/>
                </a:solidFill>
              </a:rPr>
              <a:t>La  CU </a:t>
            </a:r>
            <a:r>
              <a:rPr lang="fr" sz="2100" b="1" dirty="0">
                <a:solidFill>
                  <a:schemeClr val="tx1"/>
                </a:solidFill>
              </a:rPr>
              <a:t>N’EMPÊCHERA PAS la grossesse la prochaine fois</a:t>
            </a:r>
            <a:r>
              <a:rPr lang="fr" sz="2100" dirty="0">
                <a:solidFill>
                  <a:schemeClr val="tx1"/>
                </a:solidFill>
              </a:rPr>
              <a:t> que la femme aura des rapports sexuels.</a:t>
            </a:r>
          </a:p>
          <a:p>
            <a:pPr marL="342900" indent="-342900" algn="l" rtl="0">
              <a:spcBef>
                <a:spcPts val="0"/>
              </a:spcBef>
              <a:buFont typeface="Arial" panose="020B0604020202020204" pitchFamily="34" charset="0"/>
              <a:buChar char="•"/>
            </a:pPr>
            <a:r>
              <a:rPr lang="fr" sz="2100" dirty="0">
                <a:solidFill>
                  <a:schemeClr val="tx1"/>
                </a:solidFill>
              </a:rPr>
              <a:t>La  CU </a:t>
            </a:r>
            <a:r>
              <a:rPr lang="fr" sz="2100" b="1" dirty="0">
                <a:solidFill>
                  <a:schemeClr val="tx1"/>
                </a:solidFill>
              </a:rPr>
              <a:t>N’EST PAS conçue pour être prise de façon régulière. </a:t>
            </a:r>
            <a:r>
              <a:rPr lang="fr" sz="2100" dirty="0">
                <a:solidFill>
                  <a:schemeClr val="tx1"/>
                </a:solidFill>
              </a:rPr>
              <a:t>Des méthode de contraception continue plus efficaces sont disponibles.</a:t>
            </a:r>
          </a:p>
          <a:p>
            <a:pPr marL="342900" indent="-342900">
              <a:spcBef>
                <a:spcPts val="0"/>
              </a:spcBef>
            </a:pPr>
            <a:r>
              <a:rPr lang="fr" sz="2100" dirty="0"/>
              <a:t>Un </a:t>
            </a:r>
            <a:r>
              <a:rPr lang="fr" sz="2100" b="1" dirty="0"/>
              <a:t>test de grossesse</a:t>
            </a:r>
            <a:r>
              <a:rPr lang="fr" sz="2100" dirty="0"/>
              <a:t> peut permettre d’établir si la femme était déjà enceinte au moment de l’agression. Elle peut en faire un si elle le souhaite, mais il n’est </a:t>
            </a:r>
            <a:r>
              <a:rPr lang="fr" sz="2100" u="sng" dirty="0"/>
              <a:t>pas nécessaire</a:t>
            </a:r>
            <a:r>
              <a:rPr lang="fr" sz="2100" dirty="0"/>
              <a:t> de faire un test de grossesse avant de prendre une CU.</a:t>
            </a:r>
          </a:p>
          <a:p>
            <a:pPr marL="800100" lvl="1" indent="-342900">
              <a:spcBef>
                <a:spcPts val="600"/>
              </a:spcBef>
              <a:spcAft>
                <a:spcPts val="600"/>
              </a:spcAft>
            </a:pPr>
            <a:r>
              <a:rPr lang="fr" sz="1400" dirty="0"/>
              <a:t>Pour celles qui sont déjà enceintes à la suite d’un viol, discuter des différentes options disponibles, y compris l’accès à un avortement sécurisé, dans la mesure où la loi le permet.</a:t>
            </a:r>
            <a:endParaRPr lang="en-US" sz="1400" dirty="0">
              <a:solidFill>
                <a:schemeClr val="tx1"/>
              </a:solidFill>
            </a:endParaRPr>
          </a:p>
          <a:p>
            <a:pPr marL="342900" indent="-342900" algn="l" rtl="0">
              <a:spcBef>
                <a:spcPts val="300"/>
              </a:spcBef>
              <a:spcAft>
                <a:spcPts val="300"/>
              </a:spcAft>
              <a:buFont typeface="Arial" panose="020B0604020202020204" pitchFamily="34" charset="0"/>
              <a:buChar char="•"/>
            </a:pPr>
            <a:endParaRPr lang="en-US" sz="2200" dirty="0">
              <a:solidFill>
                <a:schemeClr val="tx1"/>
              </a:solidFill>
            </a:endParaRPr>
          </a:p>
        </p:txBody>
      </p:sp>
      <p:sp>
        <p:nvSpPr>
          <p:cNvPr id="4" name="Slide Number Placeholder 3"/>
          <p:cNvSpPr>
            <a:spLocks noGrp="1"/>
          </p:cNvSpPr>
          <p:nvPr>
            <p:ph type="sldNum" sz="quarter" idx="12"/>
            <p:custDataLst>
              <p:tags r:id="rId3"/>
            </p:custDataLst>
          </p:nvPr>
        </p:nvSpPr>
        <p:spPr/>
        <p:txBody>
          <a:bodyPr rtlCol="0"/>
          <a:lstStyle/>
          <a:p>
            <a:pPr rtl="0"/>
            <a:fld id="{FA49274C-F624-4622-A71F-92AA30B6C6C1}" type="slidenum">
              <a:rPr lang="en-GB" smtClean="0"/>
              <a:pPr rtl="0"/>
              <a:t>7</a:t>
            </a:fld>
            <a:endParaRPr lang="en-GB"/>
          </a:p>
        </p:txBody>
      </p:sp>
    </p:spTree>
    <p:extLst>
      <p:ext uri="{BB962C8B-B14F-4D97-AF65-F5344CB8AC3E}">
        <p14:creationId xmlns:p14="http://schemas.microsoft.com/office/powerpoint/2010/main" val="1597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custDataLst>
              <p:tags r:id="rId1"/>
            </p:custDataLst>
          </p:nvPr>
        </p:nvSpPr>
        <p:spPr>
          <a:xfrm>
            <a:off x="106016" y="1782016"/>
            <a:ext cx="5115339" cy="4202286"/>
          </a:xfrm>
        </p:spPr>
        <p:txBody>
          <a:bodyPr lIns="90000" rtlCol="0">
            <a:noAutofit/>
          </a:bodyPr>
          <a:lstStyle/>
          <a:p>
            <a:pPr marL="266700" indent="-266700" algn="l" rtl="0">
              <a:spcBef>
                <a:spcPts val="300"/>
              </a:spcBef>
              <a:spcAft>
                <a:spcPts val="300"/>
              </a:spcAft>
              <a:buFont typeface="Arial" panose="020B0604020202020204" pitchFamily="34" charset="0"/>
              <a:buChar char="•"/>
            </a:pPr>
            <a:r>
              <a:rPr lang="fr" sz="1800" b="1" dirty="0"/>
              <a:t>A</a:t>
            </a:r>
            <a:r>
              <a:rPr lang="fr" sz="1800" b="1" dirty="0">
                <a:solidFill>
                  <a:schemeClr val="tx1"/>
                </a:solidFill>
              </a:rPr>
              <a:t>dministrer un test de dépistage du VIH</a:t>
            </a:r>
            <a:r>
              <a:rPr lang="fr" sz="1800" dirty="0">
                <a:solidFill>
                  <a:schemeClr val="tx1"/>
                </a:solidFill>
              </a:rPr>
              <a:t>. Ne pas administrer la PPE si le résultat du test de dépistage du VIH est positif.</a:t>
            </a:r>
          </a:p>
          <a:p>
            <a:pPr marL="266700" indent="-266700" algn="l" rtl="0">
              <a:spcBef>
                <a:spcPts val="300"/>
              </a:spcBef>
              <a:spcAft>
                <a:spcPts val="300"/>
              </a:spcAft>
              <a:buFont typeface="Arial" panose="020B0604020202020204" pitchFamily="34" charset="0"/>
              <a:buChar char="•"/>
            </a:pPr>
            <a:r>
              <a:rPr lang="fr" sz="1800" dirty="0">
                <a:solidFill>
                  <a:schemeClr val="tx1"/>
                </a:solidFill>
              </a:rPr>
              <a:t>La </a:t>
            </a:r>
            <a:r>
              <a:rPr lang="fr" sz="1800" b="1" dirty="0">
                <a:solidFill>
                  <a:schemeClr val="tx1"/>
                </a:solidFill>
              </a:rPr>
              <a:t>PPE </a:t>
            </a:r>
            <a:r>
              <a:rPr lang="fr" sz="1800" dirty="0">
                <a:solidFill>
                  <a:schemeClr val="tx1"/>
                </a:solidFill>
              </a:rPr>
              <a:t>doit être prise le plus tôt possible,</a:t>
            </a:r>
            <a:r>
              <a:rPr lang="fr" sz="1800" b="1" dirty="0">
                <a:solidFill>
                  <a:schemeClr val="tx1"/>
                </a:solidFill>
              </a:rPr>
              <a:t> dans les 72 heures </a:t>
            </a:r>
            <a:r>
              <a:rPr lang="fr" sz="1800" dirty="0">
                <a:solidFill>
                  <a:schemeClr val="tx1"/>
                </a:solidFill>
              </a:rPr>
              <a:t>suivant l’exposition potentielle au VIH.</a:t>
            </a:r>
          </a:p>
          <a:p>
            <a:pPr marL="266700" indent="-266700" algn="l" rtl="0">
              <a:spcBef>
                <a:spcPts val="300"/>
              </a:spcBef>
              <a:spcAft>
                <a:spcPts val="300"/>
              </a:spcAft>
              <a:buFont typeface="Arial" panose="020B0604020202020204" pitchFamily="34" charset="0"/>
              <a:buChar char="•"/>
            </a:pPr>
            <a:r>
              <a:rPr lang="fr" sz="1800" dirty="0">
                <a:solidFill>
                  <a:schemeClr val="tx1"/>
                </a:solidFill>
              </a:rPr>
              <a:t>Choisir les médicaments conformes aux l</a:t>
            </a:r>
            <a:r>
              <a:rPr lang="fr" sz="1800" b="1" dirty="0">
                <a:solidFill>
                  <a:schemeClr val="tx1"/>
                </a:solidFill>
              </a:rPr>
              <a:t>ignes directrices nationales ou aux nouvelles lignes directrices de l’OMS sur les antirétroviraux (ARV).</a:t>
            </a:r>
            <a:endParaRPr lang="en-US" sz="1800" dirty="0">
              <a:solidFill>
                <a:schemeClr val="tx1"/>
              </a:solidFill>
            </a:endParaRPr>
          </a:p>
          <a:p>
            <a:pPr marL="266700" indent="-266700" algn="l" rtl="0">
              <a:spcBef>
                <a:spcPts val="300"/>
              </a:spcBef>
              <a:spcAft>
                <a:spcPts val="300"/>
              </a:spcAft>
              <a:buFont typeface="Arial" panose="020B0604020202020204" pitchFamily="34" charset="0"/>
              <a:buChar char="•"/>
            </a:pPr>
            <a:r>
              <a:rPr lang="fr" sz="1800" dirty="0">
                <a:solidFill>
                  <a:schemeClr val="tx1"/>
                </a:solidFill>
              </a:rPr>
              <a:t>Dans des contextes à forte prévalence du VIH, il peut être approprié de proposer la PPE à toutes les </a:t>
            </a:r>
            <a:r>
              <a:rPr lang="en-GB" sz="1800" dirty="0">
                <a:solidFill>
                  <a:schemeClr val="tx1"/>
                </a:solidFill>
              </a:rPr>
              <a:t>survivante</a:t>
            </a:r>
            <a:r>
              <a:rPr lang="fr" sz="1800" dirty="0">
                <a:solidFill>
                  <a:schemeClr val="tx1"/>
                </a:solidFill>
              </a:rPr>
              <a:t>s d’un viol qui se présentent dans les 72 heures suivant l’agression.</a:t>
            </a:r>
          </a:p>
          <a:p>
            <a:pPr marL="266700" indent="-266700" algn="l" rtl="0">
              <a:spcBef>
                <a:spcPts val="300"/>
              </a:spcBef>
              <a:spcAft>
                <a:spcPts val="300"/>
              </a:spcAft>
              <a:buFont typeface="Arial" panose="020B0604020202020204" pitchFamily="34" charset="0"/>
              <a:buChar char="•"/>
            </a:pPr>
            <a:r>
              <a:rPr lang="fr" sz="1800" dirty="0"/>
              <a:t>Un traitement antirétroviral de 28 jours doit être fourni.</a:t>
            </a:r>
            <a:endParaRPr lang="en-US" sz="1800" dirty="0">
              <a:solidFill>
                <a:schemeClr val="tx1"/>
              </a:solidFill>
            </a:endParaRPr>
          </a:p>
        </p:txBody>
      </p:sp>
      <p:sp>
        <p:nvSpPr>
          <p:cNvPr id="4" name="Slide Number Placeholder 3"/>
          <p:cNvSpPr>
            <a:spLocks noGrp="1"/>
          </p:cNvSpPr>
          <p:nvPr>
            <p:ph type="sldNum" sz="quarter" idx="12"/>
            <p:custDataLst>
              <p:tags r:id="rId2"/>
            </p:custDataLst>
          </p:nvPr>
        </p:nvSpPr>
        <p:spPr/>
        <p:txBody>
          <a:bodyPr rtlCol="0"/>
          <a:lstStyle/>
          <a:p>
            <a:pPr rtl="0"/>
            <a:fld id="{FA49274C-F624-4622-A71F-92AA30B6C6C1}" type="slidenum">
              <a:rPr lang="en-GB" smtClean="0"/>
              <a:pPr rtl="0"/>
              <a:t>8</a:t>
            </a:fld>
            <a:endParaRPr lang="en-GB"/>
          </a:p>
        </p:txBody>
      </p:sp>
      <p:grpSp>
        <p:nvGrpSpPr>
          <p:cNvPr id="7" name="Group 6">
            <a:extLst>
              <a:ext uri="{FF2B5EF4-FFF2-40B4-BE49-F238E27FC236}">
                <a16:creationId xmlns:a16="http://schemas.microsoft.com/office/drawing/2014/main" id="{4C0EE100-F0AB-C3DC-D933-A7B0B88CD003}"/>
              </a:ext>
            </a:extLst>
          </p:cNvPr>
          <p:cNvGrpSpPr/>
          <p:nvPr/>
        </p:nvGrpSpPr>
        <p:grpSpPr>
          <a:xfrm>
            <a:off x="5511037" y="885230"/>
            <a:ext cx="3447961" cy="4906714"/>
            <a:chOff x="560945" y="120803"/>
            <a:chExt cx="4145576" cy="5899474"/>
          </a:xfrm>
        </p:grpSpPr>
        <p:pic>
          <p:nvPicPr>
            <p:cNvPr id="8" name="Picture 7" descr="A diagram of a work flow&#10;&#10;Description automatically generated">
              <a:extLst>
                <a:ext uri="{FF2B5EF4-FFF2-40B4-BE49-F238E27FC236}">
                  <a16:creationId xmlns:a16="http://schemas.microsoft.com/office/drawing/2014/main" id="{32F49A62-522C-4BEC-B139-DB22D72F2069}"/>
                </a:ext>
              </a:extLst>
            </p:cNvPr>
            <p:cNvPicPr>
              <a:picLocks noChangeAspect="1"/>
            </p:cNvPicPr>
            <p:nvPr/>
          </p:nvPicPr>
          <p:blipFill>
            <a:blip r:embed="rId7"/>
            <a:stretch>
              <a:fillRect/>
            </a:stretch>
          </p:blipFill>
          <p:spPr>
            <a:xfrm>
              <a:off x="560945" y="120803"/>
              <a:ext cx="4145576" cy="5899474"/>
            </a:xfrm>
            <a:prstGeom prst="rect">
              <a:avLst/>
            </a:prstGeom>
          </p:spPr>
        </p:pic>
        <p:sp>
          <p:nvSpPr>
            <p:cNvPr id="9" name="Rectangle 8">
              <a:extLst>
                <a:ext uri="{FF2B5EF4-FFF2-40B4-BE49-F238E27FC236}">
                  <a16:creationId xmlns:a16="http://schemas.microsoft.com/office/drawing/2014/main" id="{823B396E-17E5-CE02-3A78-D9D19AFF6683}"/>
                </a:ext>
              </a:extLst>
            </p:cNvPr>
            <p:cNvSpPr/>
            <p:nvPr/>
          </p:nvSpPr>
          <p:spPr>
            <a:xfrm>
              <a:off x="637775" y="961645"/>
              <a:ext cx="1968266" cy="410241"/>
            </a:xfrm>
            <a:prstGeom prst="rect">
              <a:avLst/>
            </a:pr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358253B-5BFE-2B05-7ABA-E2597BAB6852}"/>
                </a:ext>
              </a:extLst>
            </p:cNvPr>
            <p:cNvSpPr txBox="1"/>
            <p:nvPr/>
          </p:nvSpPr>
          <p:spPr>
            <a:xfrm>
              <a:off x="578612" y="961734"/>
              <a:ext cx="2089392" cy="406977"/>
            </a:xfrm>
            <a:prstGeom prst="rect">
              <a:avLst/>
            </a:prstGeom>
            <a:noFill/>
          </p:spPr>
          <p:txBody>
            <a:bodyPr wrap="square" rtlCol="0">
              <a:spAutoFit/>
            </a:bodyPr>
            <a:lstStyle/>
            <a:p>
              <a:pPr>
                <a:lnSpc>
                  <a:spcPts val="1000"/>
                </a:lnSpc>
              </a:pPr>
              <a:r>
                <a:rPr lang="en-GB" sz="750" u="sng" dirty="0">
                  <a:effectLst/>
                  <a:latin typeface="Segoe UI" panose="020B0502040204020203" pitchFamily="34" charset="0"/>
                  <a:cs typeface="Segoe UI" panose="020B0502040204020203" pitchFamily="34" charset="0"/>
                </a:rPr>
                <a:t>Soutien de </a:t>
              </a:r>
              <a:r>
                <a:rPr lang="en-GB" sz="750" u="sng" dirty="0" err="1">
                  <a:effectLst/>
                  <a:latin typeface="Segoe UI" panose="020B0502040204020203" pitchFamily="34" charset="0"/>
                  <a:cs typeface="Segoe UI" panose="020B0502040204020203" pitchFamily="34" charset="0"/>
                </a:rPr>
                <a:t>premi</a:t>
              </a:r>
              <a:r>
                <a:rPr lang="fr" sz="750" u="sng" dirty="0">
                  <a:latin typeface="Segoe UI" panose="020B0502040204020203" pitchFamily="34" charset="0"/>
                  <a:cs typeface="Segoe UI" panose="020B0502040204020203" pitchFamily="34" charset="0"/>
                </a:rPr>
                <a:t>è</a:t>
              </a:r>
              <a:r>
                <a:rPr lang="en-GB" sz="750" u="sng" dirty="0">
                  <a:effectLst/>
                  <a:latin typeface="Segoe UI" panose="020B0502040204020203" pitchFamily="34" charset="0"/>
                  <a:cs typeface="Segoe UI" panose="020B0502040204020203" pitchFamily="34" charset="0"/>
                </a:rPr>
                <a:t>re </a:t>
              </a:r>
              <a:r>
                <a:rPr lang="en-GB" sz="750" u="sng" dirty="0" err="1">
                  <a:effectLst/>
                  <a:latin typeface="Segoe UI" panose="020B0502040204020203" pitchFamily="34" charset="0"/>
                  <a:cs typeface="Segoe UI" panose="020B0502040204020203" pitchFamily="34" charset="0"/>
                </a:rPr>
                <a:t>ligne</a:t>
              </a:r>
              <a:endParaRPr lang="en-GB" sz="750" u="sng" dirty="0">
                <a:effectLst/>
                <a:latin typeface="Segoe UI" panose="020B0502040204020203" pitchFamily="34" charset="0"/>
                <a:cs typeface="Segoe UI" panose="020B0502040204020203" pitchFamily="34" charset="0"/>
              </a:endParaRPr>
            </a:p>
            <a:p>
              <a:pPr>
                <a:lnSpc>
                  <a:spcPts val="1000"/>
                </a:lnSpc>
              </a:pPr>
              <a:r>
                <a:rPr lang="en-GB" sz="750" b="1" i="0" dirty="0" err="1">
                  <a:solidFill>
                    <a:srgbClr val="0D1214"/>
                  </a:solidFill>
                  <a:effectLst/>
                  <a:highlight>
                    <a:srgbClr val="FFFFFF"/>
                  </a:highlight>
                  <a:latin typeface="Segoe UI" panose="020B0502040204020203" pitchFamily="34" charset="0"/>
                  <a:cs typeface="Segoe UI" panose="020B0502040204020203" pitchFamily="34" charset="0"/>
                </a:rPr>
                <a:t>V</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raiment</a:t>
              </a:r>
              <a:r>
                <a:rPr lang="en-GB" sz="750" i="0" dirty="0">
                  <a:solidFill>
                    <a:srgbClr val="0D1214"/>
                  </a:solidFill>
                  <a:effectLst/>
                  <a:highlight>
                    <a:srgbClr val="FFFFFF"/>
                  </a:highlight>
                  <a:latin typeface="Segoe UI" panose="020B0502040204020203" pitchFamily="34" charset="0"/>
                  <a:cs typeface="Segoe UI" panose="020B0502040204020203" pitchFamily="34" charset="0"/>
                </a:rPr>
                <a:t> </a:t>
              </a:r>
              <a:r>
                <a:rPr lang="en-GB" sz="750" i="0" dirty="0" err="1">
                  <a:solidFill>
                    <a:srgbClr val="0D1214"/>
                  </a:solidFill>
                  <a:effectLst/>
                  <a:highlight>
                    <a:srgbClr val="FFFFFF"/>
                  </a:highlight>
                  <a:latin typeface="Segoe UI" panose="020B0502040204020203" pitchFamily="34" charset="0"/>
                  <a:cs typeface="Segoe UI" panose="020B0502040204020203" pitchFamily="34" charset="0"/>
                </a:rPr>
                <a:t>é</a:t>
              </a:r>
              <a:r>
                <a:rPr lang="en-GB" sz="750" dirty="0" err="1">
                  <a:latin typeface="Segoe UI" panose="020B0502040204020203" pitchFamily="34" charset="0"/>
                  <a:cs typeface="Segoe UI" panose="020B0502040204020203" pitchFamily="34" charset="0"/>
                </a:rPr>
                <a:t>couter</a:t>
              </a:r>
              <a:r>
                <a:rPr lang="en-GB" sz="750" dirty="0">
                  <a:latin typeface="Segoe UI" panose="020B0502040204020203" pitchFamily="34" charset="0"/>
                  <a:cs typeface="Segoe UI" panose="020B0502040204020203" pitchFamily="34" charset="0"/>
                </a:rPr>
                <a:t>, </a:t>
              </a:r>
              <a:r>
                <a:rPr lang="en-GB" sz="750" dirty="0" err="1">
                  <a:effectLst/>
                  <a:latin typeface="Segoe UI" panose="020B0502040204020203" pitchFamily="34" charset="0"/>
                  <a:cs typeface="Segoe UI" panose="020B0502040204020203" pitchFamily="34" charset="0"/>
                </a:rPr>
                <a:t>s'</a:t>
              </a:r>
              <a:r>
                <a:rPr lang="en-GB" sz="750" b="1" dirty="0" err="1">
                  <a:effectLst/>
                  <a:latin typeface="Segoe UI" panose="020B0502040204020203" pitchFamily="34" charset="0"/>
                  <a:cs typeface="Segoe UI" panose="020B0502040204020203" pitchFamily="34" charset="0"/>
                </a:rPr>
                <a:t>I</a:t>
              </a:r>
              <a:r>
                <a:rPr lang="en-GB" sz="750" dirty="0" err="1">
                  <a:effectLst/>
                  <a:latin typeface="Segoe UI" panose="020B0502040204020203" pitchFamily="34" charset="0"/>
                  <a:cs typeface="Segoe UI" panose="020B0502040204020203" pitchFamily="34" charset="0"/>
                </a:rPr>
                <a:t>nformer</a:t>
              </a:r>
              <a:r>
                <a:rPr lang="en-GB" sz="750" dirty="0">
                  <a:latin typeface="Segoe UI" panose="020B0502040204020203" pitchFamily="34" charset="0"/>
                  <a:cs typeface="Segoe UI" panose="020B0502040204020203" pitchFamily="34" charset="0"/>
                </a:rPr>
                <a:t>, </a:t>
              </a:r>
              <a:r>
                <a:rPr lang="en-GB" sz="750" b="1" dirty="0" err="1">
                  <a:latin typeface="Segoe UI" panose="020B0502040204020203" pitchFamily="34" charset="0"/>
                  <a:cs typeface="Segoe UI" panose="020B0502040204020203" pitchFamily="34" charset="0"/>
                </a:rPr>
                <a:t>V</a:t>
              </a:r>
              <a:r>
                <a:rPr lang="en-GB" sz="750" dirty="0" err="1">
                  <a:latin typeface="Segoe UI" panose="020B0502040204020203" pitchFamily="34" charset="0"/>
                  <a:cs typeface="Segoe UI" panose="020B0502040204020203" pitchFamily="34" charset="0"/>
                </a:rPr>
                <a:t>alider</a:t>
              </a:r>
              <a:endParaRPr lang="en-GB" sz="750" dirty="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2EFD439-ADC9-CC3D-CE60-635FC7DFD0AD}"/>
                </a:ext>
              </a:extLst>
            </p:cNvPr>
            <p:cNvSpPr/>
            <p:nvPr/>
          </p:nvSpPr>
          <p:spPr>
            <a:xfrm>
              <a:off x="924910" y="4553320"/>
              <a:ext cx="1954924" cy="827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0A94714-57B9-668D-D489-997ACD169FB8}"/>
                </a:ext>
              </a:extLst>
            </p:cNvPr>
            <p:cNvSpPr txBox="1"/>
            <p:nvPr/>
          </p:nvSpPr>
          <p:spPr>
            <a:xfrm>
              <a:off x="893380" y="4534087"/>
              <a:ext cx="2025662" cy="867841"/>
            </a:xfrm>
            <a:prstGeom prst="rect">
              <a:avLst/>
            </a:prstGeom>
            <a:noFill/>
          </p:spPr>
          <p:txBody>
            <a:bodyPr wrap="square" rtlCol="0">
              <a:spAutoFit/>
            </a:bodyPr>
            <a:lstStyle/>
            <a:p>
              <a:pPr>
                <a:lnSpc>
                  <a:spcPts val="1000"/>
                </a:lnSpc>
              </a:pPr>
              <a:r>
                <a:rPr lang="en-GB" sz="700" u="sng" dirty="0">
                  <a:effectLst/>
                  <a:latin typeface="Segoe UI" panose="020B0502040204020203" pitchFamily="34" charset="0"/>
                  <a:cs typeface="Segoe UI" panose="020B0502040204020203" pitchFamily="34" charset="0"/>
                </a:rPr>
                <a:t>Soutien de </a:t>
              </a:r>
              <a:r>
                <a:rPr lang="en-GB" sz="700" u="sng" dirty="0" err="1">
                  <a:effectLst/>
                  <a:latin typeface="Segoe UI" panose="020B0502040204020203" pitchFamily="34" charset="0"/>
                  <a:cs typeface="Segoe UI" panose="020B0502040204020203" pitchFamily="34" charset="0"/>
                </a:rPr>
                <a:t>premi</a:t>
              </a:r>
              <a:r>
                <a:rPr lang="fr" sz="700" u="sng" dirty="0">
                  <a:latin typeface="Segoe UI" panose="020B0502040204020203" pitchFamily="34" charset="0"/>
                  <a:cs typeface="Segoe UI" panose="020B0502040204020203" pitchFamily="34" charset="0"/>
                </a:rPr>
                <a:t>è</a:t>
              </a:r>
              <a:r>
                <a:rPr lang="en-GB" sz="700" u="sng" dirty="0">
                  <a:effectLst/>
                  <a:latin typeface="Segoe UI" panose="020B0502040204020203" pitchFamily="34" charset="0"/>
                  <a:cs typeface="Segoe UI" panose="020B0502040204020203" pitchFamily="34" charset="0"/>
                </a:rPr>
                <a:t>re </a:t>
              </a:r>
              <a:r>
                <a:rPr lang="en-GB" sz="700" u="sng" dirty="0" err="1">
                  <a:effectLst/>
                  <a:latin typeface="Segoe UI" panose="020B0502040204020203" pitchFamily="34" charset="0"/>
                  <a:cs typeface="Segoe UI" panose="020B0502040204020203" pitchFamily="34" charset="0"/>
                </a:rPr>
                <a:t>ligne</a:t>
              </a:r>
              <a:endParaRPr lang="en-GB" sz="700" u="sng" dirty="0">
                <a:effectLst/>
                <a:latin typeface="Segoe UI" panose="020B0502040204020203" pitchFamily="34" charset="0"/>
                <a:cs typeface="Segoe UI" panose="020B0502040204020203" pitchFamily="34" charset="0"/>
              </a:endParaRPr>
            </a:p>
            <a:p>
              <a:pPr>
                <a:lnSpc>
                  <a:spcPts val="1000"/>
                </a:lnSpc>
              </a:pPr>
              <a:r>
                <a:rPr lang="en-GB" sz="700" b="1" dirty="0">
                  <a:effectLst/>
                  <a:latin typeface="Segoe UI" panose="020B0502040204020203" pitchFamily="34" charset="0"/>
                  <a:cs typeface="Segoe UI" panose="020B0502040204020203" pitchFamily="34" charset="0"/>
                </a:rPr>
                <a:t>R</a:t>
              </a:r>
              <a:r>
                <a:rPr lang="en-GB" sz="700" dirty="0">
                  <a:effectLst/>
                  <a:latin typeface="Segoe UI" panose="020B0502040204020203" pitchFamily="34" charset="0"/>
                  <a:cs typeface="Segoe UI" panose="020B0502040204020203" pitchFamily="34" charset="0"/>
                </a:rPr>
                <a:t>enforcer la </a:t>
              </a:r>
              <a:r>
                <a:rPr lang="en-GB" sz="700" dirty="0" err="1">
                  <a:effectLst/>
                  <a:latin typeface="Segoe UI" panose="020B0502040204020203" pitchFamily="34" charset="0"/>
                  <a:cs typeface="Segoe UI" panose="020B0502040204020203" pitchFamily="34" charset="0"/>
                </a:rPr>
                <a:t>sécurité</a:t>
              </a:r>
              <a:r>
                <a:rPr lang="en-GB" sz="700" dirty="0">
                  <a:effectLst/>
                  <a:latin typeface="Segoe UI" panose="020B0502040204020203" pitchFamily="34" charset="0"/>
                  <a:cs typeface="Segoe UI" panose="020B0502040204020203" pitchFamily="34" charset="0"/>
                </a:rPr>
                <a:t> et </a:t>
              </a:r>
              <a:r>
                <a:rPr lang="en-GB" sz="700" dirty="0" err="1">
                  <a:effectLst/>
                  <a:latin typeface="Segoe UI" panose="020B0502040204020203" pitchFamily="34" charset="0"/>
                  <a:cs typeface="Segoe UI" panose="020B0502040204020203" pitchFamily="34" charset="0"/>
                </a:rPr>
                <a:t>établir</a:t>
              </a:r>
              <a:r>
                <a:rPr lang="en-GB" sz="700" dirty="0">
                  <a:effectLst/>
                  <a:latin typeface="Segoe UI" panose="020B0502040204020203" pitchFamily="34" charset="0"/>
                  <a:cs typeface="Segoe UI" panose="020B0502040204020203" pitchFamily="34" charset="0"/>
                </a:rPr>
                <a:t> un plan</a:t>
              </a:r>
            </a:p>
            <a:p>
              <a:pPr>
                <a:lnSpc>
                  <a:spcPts val="1000"/>
                </a:lnSpc>
              </a:pPr>
              <a:r>
                <a:rPr lang="en-GB" sz="700" dirty="0" err="1">
                  <a:effectLst/>
                  <a:latin typeface="Segoe UI" panose="020B0502040204020203" pitchFamily="34" charset="0"/>
                  <a:cs typeface="Segoe UI" panose="020B0502040204020203" pitchFamily="34" charset="0"/>
                </a:rPr>
                <a:t>l'</a:t>
              </a:r>
              <a:r>
                <a:rPr lang="en-GB" sz="700" b="1" dirty="0" err="1">
                  <a:effectLst/>
                  <a:latin typeface="Segoe UI" panose="020B0502040204020203" pitchFamily="34" charset="0"/>
                  <a:cs typeface="Segoe UI" panose="020B0502040204020203" pitchFamily="34" charset="0"/>
                </a:rPr>
                <a:t>E</a:t>
              </a:r>
              <a:r>
                <a:rPr lang="en-GB" sz="700" dirty="0" err="1">
                  <a:effectLst/>
                  <a:latin typeface="Segoe UI" panose="020B0502040204020203" pitchFamily="34" charset="0"/>
                  <a:cs typeface="Segoe UI" panose="020B0502040204020203" pitchFamily="34" charset="0"/>
                </a:rPr>
                <a:t>ntourage</a:t>
              </a:r>
              <a:r>
                <a:rPr lang="en-GB" sz="700" dirty="0">
                  <a:effectLst/>
                  <a:latin typeface="Segoe UI" panose="020B0502040204020203" pitchFamily="34" charset="0"/>
                  <a:cs typeface="Segoe UI" panose="020B0502040204020203" pitchFamily="34" charset="0"/>
                </a:rPr>
                <a:t> – </a:t>
              </a:r>
              <a:r>
                <a:rPr lang="en-GB" sz="700" dirty="0" err="1">
                  <a:effectLst/>
                  <a:latin typeface="Segoe UI" panose="020B0502040204020203" pitchFamily="34" charset="0"/>
                  <a:cs typeface="Segoe UI" panose="020B0502040204020203" pitchFamily="34" charset="0"/>
                </a:rPr>
                <a:t>permettre</a:t>
              </a:r>
              <a:r>
                <a:rPr lang="en-GB" sz="700" dirty="0">
                  <a:effectLst/>
                  <a:latin typeface="Segoe UI" panose="020B0502040204020203" pitchFamily="34" charset="0"/>
                  <a:cs typeface="Segoe UI" panose="020B0502040204020203" pitchFamily="34" charset="0"/>
                </a:rPr>
                <a:t> </a:t>
              </a:r>
              <a:r>
                <a:rPr lang="fr" sz="700" dirty="0">
                  <a:solidFill>
                    <a:schemeClr val="tx1"/>
                  </a:solidFill>
                  <a:latin typeface="Segoe UI" panose="020B0502040204020203" pitchFamily="34" charset="0"/>
                  <a:cs typeface="Segoe UI" panose="020B0502040204020203" pitchFamily="34" charset="0"/>
                </a:rPr>
                <a:t>à</a:t>
              </a:r>
              <a:r>
                <a:rPr lang="en-GB" sz="700" dirty="0">
                  <a:effectLst/>
                  <a:latin typeface="Segoe UI" panose="020B0502040204020203" pitchFamily="34" charset="0"/>
                  <a:cs typeface="Segoe UI" panose="020B0502040204020203" pitchFamily="34" charset="0"/>
                </a:rPr>
                <a:t> la </a:t>
              </a:r>
              <a:r>
                <a:rPr lang="en-GB" sz="700" dirty="0" err="1">
                  <a:effectLst/>
                  <a:latin typeface="Segoe UI" panose="020B0502040204020203" pitchFamily="34" charset="0"/>
                  <a:cs typeface="Segoe UI" panose="020B0502040204020203" pitchFamily="34" charset="0"/>
                </a:rPr>
                <a:t>patiente</a:t>
              </a:r>
              <a:r>
                <a:rPr lang="en-GB" sz="700" dirty="0">
                  <a:effectLst/>
                  <a:latin typeface="Segoe UI" panose="020B0502040204020203" pitchFamily="34" charset="0"/>
                  <a:cs typeface="Segoe UI" panose="020B0502040204020203" pitchFamily="34" charset="0"/>
                </a:rPr>
                <a:t> </a:t>
              </a:r>
              <a:r>
                <a:rPr lang="en-GB" sz="700" dirty="0" err="1">
                  <a:effectLst/>
                  <a:latin typeface="Segoe UI" panose="020B0502040204020203" pitchFamily="34" charset="0"/>
                  <a:cs typeface="Segoe UI" panose="020B0502040204020203" pitchFamily="34" charset="0"/>
                </a:rPr>
                <a:t>d’accéder</a:t>
              </a:r>
              <a:r>
                <a:rPr lang="en-GB" sz="700" dirty="0">
                  <a:effectLst/>
                  <a:latin typeface="Segoe UI" panose="020B0502040204020203" pitchFamily="34" charset="0"/>
                  <a:cs typeface="Segoe UI" panose="020B0502040204020203" pitchFamily="34" charset="0"/>
                </a:rPr>
                <a:t> </a:t>
              </a:r>
              <a:r>
                <a:rPr lang="fr" sz="700" dirty="0">
                  <a:solidFill>
                    <a:schemeClr val="tx1"/>
                  </a:solidFill>
                  <a:latin typeface="Segoe UI" panose="020B0502040204020203" pitchFamily="34" charset="0"/>
                  <a:cs typeface="Segoe UI" panose="020B0502040204020203" pitchFamily="34" charset="0"/>
                </a:rPr>
                <a:t>à</a:t>
              </a:r>
              <a:r>
                <a:rPr lang="en-GB" sz="700" dirty="0">
                  <a:effectLst/>
                  <a:latin typeface="Segoe UI" panose="020B0502040204020203" pitchFamily="34" charset="0"/>
                  <a:cs typeface="Segoe UI" panose="020B0502040204020203" pitchFamily="34" charset="0"/>
                </a:rPr>
                <a:t> des </a:t>
              </a:r>
              <a:r>
                <a:rPr lang="en-GB" sz="700" dirty="0" err="1">
                  <a:effectLst/>
                  <a:latin typeface="Segoe UI" panose="020B0502040204020203" pitchFamily="34" charset="0"/>
                  <a:cs typeface="Segoe UI" panose="020B0502040204020203" pitchFamily="34" charset="0"/>
                </a:rPr>
                <a:t>ressources</a:t>
              </a:r>
              <a:r>
                <a:rPr lang="en-GB" sz="700" dirty="0">
                  <a:effectLst/>
                  <a:latin typeface="Segoe UI" panose="020B0502040204020203" pitchFamily="34" charset="0"/>
                  <a:cs typeface="Segoe UI" panose="020B0502040204020203" pitchFamily="34" charset="0"/>
                </a:rPr>
                <a:t> sanitaires et </a:t>
              </a:r>
              <a:r>
                <a:rPr lang="en-GB" sz="700" dirty="0" err="1">
                  <a:effectLst/>
                  <a:latin typeface="Segoe UI" panose="020B0502040204020203" pitchFamily="34" charset="0"/>
                  <a:cs typeface="Segoe UI" panose="020B0502040204020203" pitchFamily="34" charset="0"/>
                </a:rPr>
                <a:t>communautaires</a:t>
              </a:r>
              <a:endParaRPr lang="en-GB" sz="700" dirty="0">
                <a:effectLst/>
                <a:latin typeface="Segoe UI" panose="020B0502040204020203" pitchFamily="34" charset="0"/>
                <a:cs typeface="Segoe UI" panose="020B0502040204020203" pitchFamily="34" charset="0"/>
              </a:endParaRPr>
            </a:p>
          </p:txBody>
        </p:sp>
      </p:grpSp>
      <p:sp>
        <p:nvSpPr>
          <p:cNvPr id="13" name="Rectangle 12">
            <a:extLst>
              <a:ext uri="{FF2B5EF4-FFF2-40B4-BE49-F238E27FC236}">
                <a16:creationId xmlns:a16="http://schemas.microsoft.com/office/drawing/2014/main" id="{063E5F7F-752C-990F-0955-7B84D07568DA}"/>
              </a:ext>
            </a:extLst>
          </p:cNvPr>
          <p:cNvSpPr/>
          <p:nvPr>
            <p:custDataLst>
              <p:tags r:id="rId3"/>
            </p:custDataLst>
          </p:nvPr>
        </p:nvSpPr>
        <p:spPr>
          <a:xfrm>
            <a:off x="5643769" y="3082640"/>
            <a:ext cx="3204737" cy="532626"/>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custDataLst>
              <p:tags r:id="rId4"/>
            </p:custDataLst>
          </p:nvPr>
        </p:nvSpPr>
        <p:spPr>
          <a:xfrm>
            <a:off x="119364" y="323095"/>
            <a:ext cx="6029645" cy="1227409"/>
          </a:xfrm>
        </p:spPr>
        <p:txBody>
          <a:bodyPr rtlCol="0">
            <a:noAutofit/>
          </a:bodyPr>
          <a:lstStyle/>
          <a:p>
            <a:pPr rtl="0"/>
            <a:r>
              <a:rPr lang="fr" sz="3600" b="1" dirty="0">
                <a:solidFill>
                  <a:schemeClr val="accent2"/>
                </a:solidFill>
              </a:rPr>
              <a:t>Proposer un traitement PPE </a:t>
            </a:r>
            <a:br>
              <a:rPr lang="fr" sz="3600" b="1" dirty="0">
                <a:solidFill>
                  <a:schemeClr val="accent2"/>
                </a:solidFill>
              </a:rPr>
            </a:br>
            <a:r>
              <a:rPr lang="fr" sz="3600" b="1" dirty="0">
                <a:solidFill>
                  <a:schemeClr val="accent2"/>
                </a:solidFill>
              </a:rPr>
              <a:t>pour prévenir l’infection </a:t>
            </a:r>
            <a:br>
              <a:rPr lang="fr" sz="3600" b="1" dirty="0">
                <a:solidFill>
                  <a:schemeClr val="accent2"/>
                </a:solidFill>
              </a:rPr>
            </a:br>
            <a:r>
              <a:rPr lang="fr" sz="3600" b="1" dirty="0"/>
              <a:t>par le VIH</a:t>
            </a:r>
            <a:endParaRPr lang="en-GB" sz="3600" b="1" dirty="0"/>
          </a:p>
        </p:txBody>
      </p:sp>
    </p:spTree>
    <p:extLst>
      <p:ext uri="{BB962C8B-B14F-4D97-AF65-F5344CB8AC3E}">
        <p14:creationId xmlns:p14="http://schemas.microsoft.com/office/powerpoint/2010/main" val="94014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rtlCol="0"/>
          <a:lstStyle/>
          <a:p>
            <a:pPr rtl="0"/>
            <a:fld id="{FA49274C-F624-4622-A71F-92AA30B6C6C1}" type="slidenum">
              <a:rPr lang="en-GB" smtClean="0"/>
              <a:pPr rtl="0"/>
              <a:t>9</a:t>
            </a:fld>
            <a:endParaRPr lang="en-GB"/>
          </a:p>
        </p:txBody>
      </p:sp>
      <p:sp>
        <p:nvSpPr>
          <p:cNvPr id="4" name="Rectangle 3"/>
          <p:cNvSpPr/>
          <p:nvPr>
            <p:custDataLst>
              <p:tags r:id="rId2"/>
            </p:custDataLst>
          </p:nvPr>
        </p:nvSpPr>
        <p:spPr>
          <a:xfrm>
            <a:off x="0" y="140807"/>
            <a:ext cx="9144000" cy="1323439"/>
          </a:xfrm>
          <a:prstGeom prst="rect">
            <a:avLst/>
          </a:prstGeom>
        </p:spPr>
        <p:txBody>
          <a:bodyPr wrap="square" rtlCol="0">
            <a:spAutoFit/>
          </a:bodyPr>
          <a:lstStyle/>
          <a:p>
            <a:pPr algn="ctr" rtl="0">
              <a:lnSpc>
                <a:spcPts val="4800"/>
              </a:lnSpc>
            </a:pPr>
            <a:r>
              <a:rPr lang="fr" sz="4200" b="1" dirty="0">
                <a:solidFill>
                  <a:schemeClr val="accent2"/>
                </a:solidFill>
              </a:rPr>
              <a:t>La procédure de prophylaxie post-exposition dépend de la situation</a:t>
            </a:r>
            <a:endParaRPr lang="en-US" sz="4200" b="1" dirty="0">
              <a:solidFill>
                <a:schemeClr val="accent2"/>
              </a:solidFill>
            </a:endParaRP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335819760"/>
              </p:ext>
            </p:extLst>
          </p:nvPr>
        </p:nvGraphicFramePr>
        <p:xfrm>
          <a:off x="215516" y="1646871"/>
          <a:ext cx="8712968" cy="3487441"/>
        </p:xfrm>
        <a:graphic>
          <a:graphicData uri="http://schemas.openxmlformats.org/drawingml/2006/table">
            <a:tbl>
              <a:tblPr firstRow="1" firstCol="1" bandRow="1">
                <a:tableStyleId>{69012ECD-51FC-41F1-AA8D-1B2483CD663E}</a:tableStyleId>
              </a:tblPr>
              <a:tblGrid>
                <a:gridCol w="4810810">
                  <a:extLst>
                    <a:ext uri="{9D8B030D-6E8A-4147-A177-3AD203B41FA5}">
                      <a16:colId xmlns:a16="http://schemas.microsoft.com/office/drawing/2014/main" val="20000"/>
                    </a:ext>
                  </a:extLst>
                </a:gridCol>
                <a:gridCol w="3902158">
                  <a:extLst>
                    <a:ext uri="{9D8B030D-6E8A-4147-A177-3AD203B41FA5}">
                      <a16:colId xmlns:a16="http://schemas.microsoft.com/office/drawing/2014/main" val="20001"/>
                    </a:ext>
                  </a:extLst>
                </a:gridCol>
              </a:tblGrid>
              <a:tr h="330749">
                <a:tc>
                  <a:txBody>
                    <a:bodyPr/>
                    <a:lstStyle/>
                    <a:p>
                      <a:pPr algn="ctr" rtl="0">
                        <a:spcBef>
                          <a:spcPts val="600"/>
                        </a:spcBef>
                        <a:spcAft>
                          <a:spcPts val="600"/>
                        </a:spcAft>
                      </a:pPr>
                      <a:r>
                        <a:rPr lang="fr" sz="1800" spc="-25" dirty="0">
                          <a:effectLst/>
                        </a:rPr>
                        <a:t>Situation/facteur de risque</a:t>
                      </a:r>
                      <a:endParaRPr lang="en-GB" sz="1800" b="1" spc="-25" dirty="0">
                        <a:effectLst/>
                        <a:latin typeface="Calibri"/>
                        <a:ea typeface="Calibri"/>
                        <a:cs typeface="Arial"/>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algn="ctr" rtl="0">
                        <a:spcBef>
                          <a:spcPts val="600"/>
                        </a:spcBef>
                        <a:spcAft>
                          <a:spcPts val="600"/>
                        </a:spcAft>
                      </a:pPr>
                      <a:r>
                        <a:rPr lang="fr" sz="1800" spc="-25">
                          <a:effectLst/>
                        </a:rPr>
                        <a:t>Procédure proposée</a:t>
                      </a:r>
                      <a:endParaRPr lang="en-GB" sz="1800" b="1" spc="-25" dirty="0">
                        <a:effectLst/>
                        <a:latin typeface="Calibri"/>
                        <a:ea typeface="Calibri"/>
                        <a:cs typeface="Arial"/>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3468">
                <a:tc>
                  <a:txBody>
                    <a:bodyPr/>
                    <a:lstStyle/>
                    <a:p>
                      <a:pPr rtl="0">
                        <a:lnSpc>
                          <a:spcPts val="1800"/>
                        </a:lnSpc>
                        <a:spcBef>
                          <a:spcPts val="0"/>
                        </a:spcBef>
                        <a:spcAft>
                          <a:spcPts val="0"/>
                        </a:spcAft>
                      </a:pPr>
                      <a:r>
                        <a:rPr lang="fr" sz="1600" spc="-25" dirty="0">
                          <a:effectLst/>
                        </a:rPr>
                        <a:t>L’agresseur est séropositif au VIH ou son statut sérologique au VIH est inconnu.</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Administrer un traitement PPE.</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8019">
                <a:tc>
                  <a:txBody>
                    <a:bodyPr/>
                    <a:lstStyle/>
                    <a:p>
                      <a:pPr rtl="0">
                        <a:lnSpc>
                          <a:spcPts val="1800"/>
                        </a:lnSpc>
                        <a:spcBef>
                          <a:spcPts val="0"/>
                        </a:spcBef>
                        <a:spcAft>
                          <a:spcPts val="0"/>
                        </a:spcAft>
                      </a:pPr>
                      <a:r>
                        <a:rPr lang="fr" sz="1600" spc="-25" dirty="0">
                          <a:effectLst/>
                        </a:rPr>
                        <a:t>Le statut sérologique au VIH de la patiente est inconnu.</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Proposer un test de dépistage du VIH et fournir des conseils.</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3839">
                <a:tc>
                  <a:txBody>
                    <a:bodyPr/>
                    <a:lstStyle/>
                    <a:p>
                      <a:pPr rtl="0">
                        <a:lnSpc>
                          <a:spcPts val="1800"/>
                        </a:lnSpc>
                        <a:spcBef>
                          <a:spcPts val="0"/>
                        </a:spcBef>
                        <a:spcAft>
                          <a:spcPts val="0"/>
                        </a:spcAft>
                      </a:pPr>
                      <a:r>
                        <a:rPr lang="fr" sz="1600" spc="-25" dirty="0">
                          <a:effectLst/>
                        </a:rPr>
                        <a:t>Le statut sérologique au VIH de la patiente est inconnu et elle NE VEUT PAS faire de test de dépistage.</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Administrer un traitement PPE;  prendre un rendez-vous de suivi.</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6853">
                <a:tc>
                  <a:txBody>
                    <a:bodyPr/>
                    <a:lstStyle/>
                    <a:p>
                      <a:pPr rtl="0">
                        <a:lnSpc>
                          <a:spcPts val="1800"/>
                        </a:lnSpc>
                        <a:spcBef>
                          <a:spcPts val="0"/>
                        </a:spcBef>
                        <a:spcAft>
                          <a:spcPts val="0"/>
                        </a:spcAft>
                      </a:pPr>
                      <a:r>
                        <a:rPr lang="fr" sz="1600" spc="-25" dirty="0">
                          <a:effectLst/>
                        </a:rPr>
                        <a:t>La patiente est séropositive au VIH.</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NE PAS administrer de traitement PPE.</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1101">
                <a:tc>
                  <a:txBody>
                    <a:bodyPr/>
                    <a:lstStyle/>
                    <a:p>
                      <a:pPr rtl="0">
                        <a:lnSpc>
                          <a:spcPts val="1800"/>
                        </a:lnSpc>
                        <a:spcBef>
                          <a:spcPts val="0"/>
                        </a:spcBef>
                        <a:spcAft>
                          <a:spcPts val="0"/>
                        </a:spcAft>
                      </a:pPr>
                      <a:r>
                        <a:rPr lang="fr" sz="1600" spc="-25" dirty="0">
                          <a:effectLst/>
                        </a:rPr>
                        <a:t>La patiente a été exposée à du sang ou à du sperme (par des rapports vaginaux, anaux ou oraux, ou par des blessures ou des muqueuses).</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Administrer un traitement PPE.</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1283">
                <a:tc>
                  <a:txBody>
                    <a:bodyPr/>
                    <a:lstStyle/>
                    <a:p>
                      <a:pPr rtl="0">
                        <a:lnSpc>
                          <a:spcPts val="1800"/>
                        </a:lnSpc>
                        <a:spcBef>
                          <a:spcPts val="0"/>
                        </a:spcBef>
                        <a:spcAft>
                          <a:spcPts val="0"/>
                        </a:spcAft>
                      </a:pPr>
                      <a:r>
                        <a:rPr lang="fr" sz="1600" spc="-25" dirty="0">
                          <a:effectLst/>
                        </a:rPr>
                        <a:t>La patiente était inconsciente et ne se rappelle pas ce qui s’est passé.</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Administrer un traitement PPE.</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1664">
                <a:tc>
                  <a:txBody>
                    <a:bodyPr/>
                    <a:lstStyle/>
                    <a:p>
                      <a:pPr rtl="0">
                        <a:lnSpc>
                          <a:spcPts val="1800"/>
                        </a:lnSpc>
                        <a:spcBef>
                          <a:spcPts val="0"/>
                        </a:spcBef>
                        <a:spcAft>
                          <a:spcPts val="0"/>
                        </a:spcAft>
                      </a:pPr>
                      <a:r>
                        <a:rPr lang="fr" sz="1600" spc="-25" dirty="0">
                          <a:effectLst/>
                        </a:rPr>
                        <a:t>La patiente a été victime d’un viol collectif.</a:t>
                      </a:r>
                      <a:endParaRPr lang="en-GB" sz="1600" spc="-25" dirty="0">
                        <a:effectLst/>
                        <a:latin typeface="Calibri"/>
                        <a:ea typeface="Calibri"/>
                        <a:cs typeface="Arial"/>
                      </a:endParaRPr>
                    </a:p>
                  </a:txBody>
                  <a:tcPr marL="68580" marR="6858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rtl="0">
                        <a:lnSpc>
                          <a:spcPts val="1800"/>
                        </a:lnSpc>
                        <a:spcBef>
                          <a:spcPts val="0"/>
                        </a:spcBef>
                        <a:spcAft>
                          <a:spcPts val="0"/>
                        </a:spcAft>
                      </a:pPr>
                      <a:r>
                        <a:rPr lang="fr" sz="1600" spc="-25" dirty="0">
                          <a:effectLst/>
                        </a:rPr>
                        <a:t>Administrer un traitement PPE.</a:t>
                      </a:r>
                      <a:endParaRPr lang="en-GB" sz="1600" spc="-25"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6" name="Oval 5">
            <a:extLst>
              <a:ext uri="{FF2B5EF4-FFF2-40B4-BE49-F238E27FC236}">
                <a16:creationId xmlns:a16="http://schemas.microsoft.com/office/drawing/2014/main" id="{C128CFE9-71AC-427A-BCC5-EAB1548B493B}"/>
              </a:ext>
            </a:extLst>
          </p:cNvPr>
          <p:cNvSpPr/>
          <p:nvPr>
            <p:custDataLst>
              <p:tags r:id="rId4"/>
            </p:custDataLst>
          </p:nvPr>
        </p:nvSpPr>
        <p:spPr>
          <a:xfrm rot="479588">
            <a:off x="3584366" y="5182189"/>
            <a:ext cx="2454358" cy="7201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i="1" dirty="0">
                <a:solidFill>
                  <a:schemeClr val="tx1"/>
                </a:solidFill>
              </a:rPr>
              <a:t>Manuel clinique</a:t>
            </a:r>
            <a:r>
              <a:rPr lang="fr" dirty="0">
                <a:solidFill>
                  <a:schemeClr val="tx1"/>
                </a:solidFill>
              </a:rPr>
              <a:t>,</a:t>
            </a:r>
          </a:p>
          <a:p>
            <a:pPr algn="ctr" rtl="0"/>
            <a:r>
              <a:rPr lang="fr" dirty="0">
                <a:solidFill>
                  <a:schemeClr val="tx1"/>
                </a:solidFill>
              </a:rPr>
              <a:t>p. 55</a:t>
            </a:r>
          </a:p>
        </p:txBody>
      </p:sp>
    </p:spTree>
    <p:extLst>
      <p:ext uri="{BB962C8B-B14F-4D97-AF65-F5344CB8AC3E}">
        <p14:creationId xmlns:p14="http://schemas.microsoft.com/office/powerpoint/2010/main" val="4162459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iculum template_13Dec" id="{8B141C47-68F2-E849-BB09-C2653E889B52}" vid="{4CD664FF-CE2B-FA47-A797-54B605E8E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4089</Words>
  <Application>Microsoft Office PowerPoint</Application>
  <PresentationFormat>On-screen Show (4:3)</PresentationFormat>
  <Paragraphs>277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SimSun</vt:lpstr>
      <vt:lpstr>Arial</vt:lpstr>
      <vt:lpstr>Calibri</vt:lpstr>
      <vt:lpstr>Cambria</vt:lpstr>
      <vt:lpstr>Segoe UI</vt:lpstr>
      <vt:lpstr>Office Theme</vt:lpstr>
      <vt:lpstr>Module 10  :</vt:lpstr>
      <vt:lpstr>PowerPoint Presentation</vt:lpstr>
      <vt:lpstr>Objectif d’apprentissage</vt:lpstr>
      <vt:lpstr>Traitement des blessures</vt:lpstr>
      <vt:lpstr>Proposer une contraception d’urgence</vt:lpstr>
      <vt:lpstr>Instructions pour la contraception d’urgence (CU)</vt:lpstr>
      <vt:lpstr>Conseils à donner sur la contraception d’urgence (CU)</vt:lpstr>
      <vt:lpstr>Proposer un traitement PPE  pour prévenir l’infection  par le VIH</vt:lpstr>
      <vt:lpstr>PowerPoint Presentation</vt:lpstr>
      <vt:lpstr>Décider si un traitement PPE  est approprié</vt:lpstr>
      <vt:lpstr>Suivi et soutien à la prise correcte  du traitement PPE </vt:lpstr>
      <vt:lpstr>Proposer une prophylaxie ou un traitement contre les IST</vt:lpstr>
      <vt:lpstr>Prévenir l’hépatite B et, pour les adolescentes, proposer la vaccination contre l’hépatite B</vt:lpstr>
      <vt:lpstr>Parler de l’auto-prise en charge  et planifier les visites de suivi</vt:lpstr>
      <vt:lpstr>Exercice 10.1 : Décisions relatives au traitement après une violence sexuelle </vt:lpstr>
      <vt:lpstr>Messages clés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10</dc:title>
  <dc:creator>Anna Hoover</dc:creator>
  <cp:lastModifiedBy>Becky Mitchell (Green Ink)</cp:lastModifiedBy>
  <cp:revision>155</cp:revision>
  <dcterms:created xsi:type="dcterms:W3CDTF">2019-12-13T09:57:27Z</dcterms:created>
  <dcterms:modified xsi:type="dcterms:W3CDTF">2024-12-12T19:50:36Z</dcterms:modified>
</cp:coreProperties>
</file>