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9.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10.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1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 id="2147483727" r:id="rId5"/>
    <p:sldMasterId id="2147483747" r:id="rId6"/>
    <p:sldMasterId id="2147483765" r:id="rId7"/>
    <p:sldMasterId id="2147483836" r:id="rId8"/>
    <p:sldMasterId id="2147483852" r:id="rId9"/>
    <p:sldMasterId id="2147483909" r:id="rId10"/>
    <p:sldMasterId id="2147483926" r:id="rId11"/>
    <p:sldMasterId id="2147483997" r:id="rId12"/>
    <p:sldMasterId id="2147484089" r:id="rId13"/>
    <p:sldMasterId id="2147484173" r:id="rId14"/>
    <p:sldMasterId id="2147484191" r:id="rId15"/>
  </p:sldMasterIdLst>
  <p:notesMasterIdLst>
    <p:notesMasterId r:id="rId64"/>
  </p:notesMasterIdLst>
  <p:handoutMasterIdLst>
    <p:handoutMasterId r:id="rId65"/>
  </p:handoutMasterIdLst>
  <p:sldIdLst>
    <p:sldId id="2147471071" r:id="rId16"/>
    <p:sldId id="2147471045" r:id="rId17"/>
    <p:sldId id="2147471009" r:id="rId18"/>
    <p:sldId id="2147470963" r:id="rId19"/>
    <p:sldId id="2147471043" r:id="rId20"/>
    <p:sldId id="2147471008" r:id="rId21"/>
    <p:sldId id="2147471072" r:id="rId22"/>
    <p:sldId id="2147471035" r:id="rId23"/>
    <p:sldId id="2147471062" r:id="rId24"/>
    <p:sldId id="2147471030" r:id="rId25"/>
    <p:sldId id="2147471023" r:id="rId26"/>
    <p:sldId id="2147471073" r:id="rId27"/>
    <p:sldId id="2147471032" r:id="rId28"/>
    <p:sldId id="2147471037" r:id="rId29"/>
    <p:sldId id="2147471038" r:id="rId30"/>
    <p:sldId id="2147471047" r:id="rId31"/>
    <p:sldId id="2147471034" r:id="rId32"/>
    <p:sldId id="2147471063" r:id="rId33"/>
    <p:sldId id="2147471036" r:id="rId34"/>
    <p:sldId id="2147471064" r:id="rId35"/>
    <p:sldId id="2147471060" r:id="rId36"/>
    <p:sldId id="2147471039" r:id="rId37"/>
    <p:sldId id="2147470998" r:id="rId38"/>
    <p:sldId id="2147471074" r:id="rId39"/>
    <p:sldId id="2147471015" r:id="rId40"/>
    <p:sldId id="2147471016" r:id="rId41"/>
    <p:sldId id="2147471017" r:id="rId42"/>
    <p:sldId id="2147471019" r:id="rId43"/>
    <p:sldId id="2147471018" r:id="rId44"/>
    <p:sldId id="2147471041" r:id="rId45"/>
    <p:sldId id="2147471054" r:id="rId46"/>
    <p:sldId id="2147471055" r:id="rId47"/>
    <p:sldId id="2147471042" r:id="rId48"/>
    <p:sldId id="2147471053" r:id="rId49"/>
    <p:sldId id="2147471075" r:id="rId50"/>
    <p:sldId id="2147471067" r:id="rId51"/>
    <p:sldId id="2147471069" r:id="rId52"/>
    <p:sldId id="467" r:id="rId53"/>
    <p:sldId id="468" r:id="rId54"/>
    <p:sldId id="470" r:id="rId55"/>
    <p:sldId id="2147471070" r:id="rId56"/>
    <p:sldId id="2147471076" r:id="rId57"/>
    <p:sldId id="2147471056" r:id="rId58"/>
    <p:sldId id="2147471057" r:id="rId59"/>
    <p:sldId id="2147471046" r:id="rId60"/>
    <p:sldId id="2147471000" r:id="rId61"/>
    <p:sldId id="2147471077" r:id="rId62"/>
    <p:sldId id="291" r:id="rId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735E1D-8168-BEB7-20BD-B6D520C34B56}" name="Julie Leask" initials="JL" userId="S::julie.leask@sydney.edu.au::5a820501-1061-4128-aeba-27f2db464cc4" providerId="AD"/>
  <p188:author id="{28DA4A20-2212-978F-30F8-87726848918D}" name="MENNING, Lisa" initials="ML" userId="S::menningl@who.int::a808d3ab-c650-4d60-9d8b-4bb9fecb61a3" providerId="AD"/>
  <p188:author id="{F422C028-8238-B478-97AA-97CA33A6DD0A}" name="GANTER-RESTREPO, Francine" initials="FG" userId="S::ganterf@who.int::bd6dc951-1264-45da-9379-876e8e65db5b" providerId="AD"/>
  <p188:author id="{4B87A654-9B3E-1BF5-C362-EC6D386F6974}" name="VILAJELIU, Alba" initials="VA" userId="S::avilajeliu@who.int::7a937d65-dd19-4d78-b565-80ebca80e53d" providerId="AD"/>
  <p188:author id="{C3BBD85A-1F47-716F-0A8C-62E91CE95D83}" name="ORBINA, Jun Ryan" initials="OJR" userId="S::orbinaj@who.int::3d20a1ca-d273-48eb-bd69-2e50322e00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Leask" initials="JL" lastIdx="17" clrIdx="0">
    <p:extLst>
      <p:ext uri="{19B8F6BF-5375-455C-9EA6-DF929625EA0E}">
        <p15:presenceInfo xmlns:p15="http://schemas.microsoft.com/office/powerpoint/2012/main" userId="S::julie.leask@sydney.edu.au::5a820501-1061-4128-aeba-27f2db464cc4" providerId="AD"/>
      </p:ext>
    </p:extLst>
  </p:cmAuthor>
  <p:cmAuthor id="2" name="MENNING, Lisa" initials="ML" lastIdx="1" clrIdx="1">
    <p:extLst>
      <p:ext uri="{19B8F6BF-5375-455C-9EA6-DF929625EA0E}">
        <p15:presenceInfo xmlns:p15="http://schemas.microsoft.com/office/powerpoint/2012/main" userId="S::menningl@who.int::a808d3ab-c650-4d60-9d8b-4bb9fecb61a3" providerId="AD"/>
      </p:ext>
    </p:extLst>
  </p:cmAuthor>
  <p:cmAuthor id="3" name="Julie Leask" initials="JL [2]" lastIdx="17" clrIdx="2">
    <p:extLst>
      <p:ext uri="{19B8F6BF-5375-455C-9EA6-DF929625EA0E}">
        <p15:presenceInfo xmlns:p15="http://schemas.microsoft.com/office/powerpoint/2012/main" userId="S-1-5-21-653478955-3067283134-999092648-51178" providerId="AD"/>
      </p:ext>
    </p:extLst>
  </p:cmAuthor>
  <p:cmAuthor id="4" name="GANTER-RESTREPO, Francine" initials="GRF" lastIdx="15" clrIdx="3">
    <p:extLst>
      <p:ext uri="{19B8F6BF-5375-455C-9EA6-DF929625EA0E}">
        <p15:presenceInfo xmlns:p15="http://schemas.microsoft.com/office/powerpoint/2012/main" userId="S::ganterf@who.int::bd6dc951-1264-45da-9379-876e8e65db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CC"/>
    <a:srgbClr val="008000"/>
    <a:srgbClr val="CDF0FF"/>
    <a:srgbClr val="D19B33"/>
    <a:srgbClr val="2B687A"/>
    <a:srgbClr val="FFFFFF"/>
    <a:srgbClr val="FFFF00"/>
    <a:srgbClr val="00B0F0"/>
    <a:srgbClr val="E1F7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8395" autoAdjust="0"/>
  </p:normalViewPr>
  <p:slideViewPr>
    <p:cSldViewPr snapToGrid="0">
      <p:cViewPr varScale="1">
        <p:scale>
          <a:sx n="70" d="100"/>
          <a:sy n="70" d="100"/>
        </p:scale>
        <p:origin x="1896" y="66"/>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1.xml" Id="rId26" /><Relationship Type="http://schemas.openxmlformats.org/officeDocument/2006/relationships/slide" Target="slides/slide6.xml" Id="rId21" /><Relationship Type="http://schemas.openxmlformats.org/officeDocument/2006/relationships/slide" Target="slides/slide27.xml" Id="rId42" /><Relationship Type="http://schemas.openxmlformats.org/officeDocument/2006/relationships/slide" Target="slides/slide32.xml" Id="rId47" /><Relationship Type="http://schemas.openxmlformats.org/officeDocument/2006/relationships/slide" Target="slides/slide48.xml" Id="rId63" /><Relationship Type="http://schemas.openxmlformats.org/officeDocument/2006/relationships/viewProps" Target="viewProps.xml" Id="rId68" /><Relationship Type="http://schemas.openxmlformats.org/officeDocument/2006/relationships/slideMaster" Target="slideMasters/slideMaster4.xml" Id="rId7" /><Relationship Type="http://schemas.openxmlformats.org/officeDocument/2006/relationships/customXml" Target="../customXml/item2.xml" Id="rId2" /><Relationship Type="http://schemas.openxmlformats.org/officeDocument/2006/relationships/slide" Target="slides/slide1.xml" Id="rId16" /><Relationship Type="http://schemas.openxmlformats.org/officeDocument/2006/relationships/slide" Target="slides/slide14.xml" Id="rId29" /><Relationship Type="http://schemas.openxmlformats.org/officeDocument/2006/relationships/slideMaster" Target="slideMasters/slideMaster8.xml" Id="rId11" /><Relationship Type="http://schemas.openxmlformats.org/officeDocument/2006/relationships/slide" Target="slides/slide9.xml" Id="rId24" /><Relationship Type="http://schemas.openxmlformats.org/officeDocument/2006/relationships/slide" Target="slides/slide17.xml" Id="rId32" /><Relationship Type="http://schemas.openxmlformats.org/officeDocument/2006/relationships/slide" Target="slides/slide22.xml" Id="rId37" /><Relationship Type="http://schemas.openxmlformats.org/officeDocument/2006/relationships/slide" Target="slides/slide25.xml" Id="rId40" /><Relationship Type="http://schemas.openxmlformats.org/officeDocument/2006/relationships/slide" Target="slides/slide30.xml" Id="rId45" /><Relationship Type="http://schemas.openxmlformats.org/officeDocument/2006/relationships/slide" Target="slides/slide38.xml" Id="rId53" /><Relationship Type="http://schemas.openxmlformats.org/officeDocument/2006/relationships/slide" Target="slides/slide43.xml" Id="rId58" /><Relationship Type="http://schemas.openxmlformats.org/officeDocument/2006/relationships/commentAuthors" Target="commentAuthors.xml" Id="rId66" /><Relationship Type="http://schemas.openxmlformats.org/officeDocument/2006/relationships/slideMaster" Target="slideMasters/slideMaster2.xml" Id="rId5" /><Relationship Type="http://schemas.openxmlformats.org/officeDocument/2006/relationships/slide" Target="slides/slide46.xml" Id="rId61" /><Relationship Type="http://schemas.openxmlformats.org/officeDocument/2006/relationships/slide" Target="slides/slide4.xml" Id="rId19" /><Relationship Type="http://schemas.openxmlformats.org/officeDocument/2006/relationships/slideMaster" Target="slideMasters/slideMaster11.xml" Id="rId14" /><Relationship Type="http://schemas.openxmlformats.org/officeDocument/2006/relationships/slide" Target="slides/slide7.xml" Id="rId22" /><Relationship Type="http://schemas.openxmlformats.org/officeDocument/2006/relationships/slide" Target="slides/slide12.xml" Id="rId27" /><Relationship Type="http://schemas.openxmlformats.org/officeDocument/2006/relationships/slide" Target="slides/slide15.xml" Id="rId30" /><Relationship Type="http://schemas.openxmlformats.org/officeDocument/2006/relationships/slide" Target="slides/slide20.xml" Id="rId35" /><Relationship Type="http://schemas.openxmlformats.org/officeDocument/2006/relationships/slide" Target="slides/slide28.xml" Id="rId43" /><Relationship Type="http://schemas.openxmlformats.org/officeDocument/2006/relationships/slide" Target="slides/slide33.xml" Id="rId48" /><Relationship Type="http://schemas.openxmlformats.org/officeDocument/2006/relationships/slide" Target="slides/slide41.xml" Id="rId56" /><Relationship Type="http://schemas.openxmlformats.org/officeDocument/2006/relationships/notesMaster" Target="notesMasters/notesMaster1.xml" Id="rId64" /><Relationship Type="http://schemas.openxmlformats.org/officeDocument/2006/relationships/theme" Target="theme/theme1.xml" Id="rId69" /><Relationship Type="http://schemas.openxmlformats.org/officeDocument/2006/relationships/slideMaster" Target="slideMasters/slideMaster5.xml" Id="rId8" /><Relationship Type="http://schemas.openxmlformats.org/officeDocument/2006/relationships/slide" Target="slides/slide36.xml" Id="rId51" /><Relationship Type="http://schemas.microsoft.com/office/2018/10/relationships/authors" Target="authors.xml" Id="rId72" /><Relationship Type="http://schemas.openxmlformats.org/officeDocument/2006/relationships/customXml" Target="../customXml/item3.xml" Id="rId3" /><Relationship Type="http://schemas.openxmlformats.org/officeDocument/2006/relationships/slideMaster" Target="slideMasters/slideMaster9.xml" Id="rId12" /><Relationship Type="http://schemas.openxmlformats.org/officeDocument/2006/relationships/slide" Target="slides/slide2.xml" Id="rId17" /><Relationship Type="http://schemas.openxmlformats.org/officeDocument/2006/relationships/slide" Target="slides/slide10.xml" Id="rId25" /><Relationship Type="http://schemas.openxmlformats.org/officeDocument/2006/relationships/slide" Target="slides/slide18.xml" Id="rId33" /><Relationship Type="http://schemas.openxmlformats.org/officeDocument/2006/relationships/slide" Target="slides/slide23.xml" Id="rId38" /><Relationship Type="http://schemas.openxmlformats.org/officeDocument/2006/relationships/slide" Target="slides/slide31.xml" Id="rId46" /><Relationship Type="http://schemas.openxmlformats.org/officeDocument/2006/relationships/slide" Target="slides/slide44.xml" Id="rId59" /><Relationship Type="http://schemas.openxmlformats.org/officeDocument/2006/relationships/presProps" Target="presProps.xml" Id="rId67" /><Relationship Type="http://schemas.openxmlformats.org/officeDocument/2006/relationships/slide" Target="slides/slide5.xml" Id="rId20" /><Relationship Type="http://schemas.openxmlformats.org/officeDocument/2006/relationships/slide" Target="slides/slide26.xml" Id="rId41" /><Relationship Type="http://schemas.openxmlformats.org/officeDocument/2006/relationships/slide" Target="slides/slide39.xml" Id="rId54" /><Relationship Type="http://schemas.openxmlformats.org/officeDocument/2006/relationships/slide" Target="slides/slide47.xml" Id="rId62" /><Relationship Type="http://schemas.openxmlformats.org/officeDocument/2006/relationships/tableStyles" Target="tableStyles.xml" Id="rId70"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Master" Target="slideMasters/slideMaster12.xml" Id="rId15" /><Relationship Type="http://schemas.openxmlformats.org/officeDocument/2006/relationships/slide" Target="slides/slide8.xml" Id="rId23" /><Relationship Type="http://schemas.openxmlformats.org/officeDocument/2006/relationships/slide" Target="slides/slide13.xml" Id="rId28" /><Relationship Type="http://schemas.openxmlformats.org/officeDocument/2006/relationships/slide" Target="slides/slide21.xml" Id="rId36" /><Relationship Type="http://schemas.openxmlformats.org/officeDocument/2006/relationships/slide" Target="slides/slide34.xml" Id="rId49" /><Relationship Type="http://schemas.openxmlformats.org/officeDocument/2006/relationships/slide" Target="slides/slide42.xml" Id="rId57" /><Relationship Type="http://schemas.openxmlformats.org/officeDocument/2006/relationships/slideMaster" Target="slideMasters/slideMaster7.xml" Id="rId10" /><Relationship Type="http://schemas.openxmlformats.org/officeDocument/2006/relationships/slide" Target="slides/slide16.xml" Id="rId31" /><Relationship Type="http://schemas.openxmlformats.org/officeDocument/2006/relationships/slide" Target="slides/slide29.xml" Id="rId44" /><Relationship Type="http://schemas.openxmlformats.org/officeDocument/2006/relationships/slide" Target="slides/slide37.xml" Id="rId52" /><Relationship Type="http://schemas.openxmlformats.org/officeDocument/2006/relationships/slide" Target="slides/slide45.xml" Id="rId60" /><Relationship Type="http://schemas.openxmlformats.org/officeDocument/2006/relationships/handoutMaster" Target="handoutMasters/handoutMaster1.xml" Id="rId65" /><Relationship Type="http://schemas.openxmlformats.org/officeDocument/2006/relationships/slideMaster" Target="slideMasters/slideMaster1.xml" Id="rId4" /><Relationship Type="http://schemas.openxmlformats.org/officeDocument/2006/relationships/slideMaster" Target="slideMasters/slideMaster6.xml" Id="rId9" /><Relationship Type="http://schemas.openxmlformats.org/officeDocument/2006/relationships/slideMaster" Target="slideMasters/slideMaster10.xml" Id="rId13" /><Relationship Type="http://schemas.openxmlformats.org/officeDocument/2006/relationships/slide" Target="slides/slide3.xml" Id="rId18" /><Relationship Type="http://schemas.openxmlformats.org/officeDocument/2006/relationships/slide" Target="slides/slide24.xml" Id="rId39" /><Relationship Type="http://schemas.openxmlformats.org/officeDocument/2006/relationships/slide" Target="slides/slide19.xml" Id="rId34" /><Relationship Type="http://schemas.openxmlformats.org/officeDocument/2006/relationships/slide" Target="slides/slide35.xml" Id="rId50" /><Relationship Type="http://schemas.openxmlformats.org/officeDocument/2006/relationships/slide" Target="slides/slide40.xml" Id="rId55"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1437" tIns="45718" rIns="91437" bIns="45718"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5"/>
          </a:xfrm>
          <a:prstGeom prst="rect">
            <a:avLst/>
          </a:prstGeom>
        </p:spPr>
        <p:txBody>
          <a:bodyPr vert="horz" lIns="91437" tIns="45718" rIns="91437" bIns="45718" rtlCol="0"/>
          <a:lstStyle>
            <a:lvl1pPr algn="r">
              <a:defRPr sz="1200"/>
            </a:lvl1pPr>
          </a:lstStyle>
          <a:p>
            <a:fld id="{057E8843-A7C4-432A-9F08-16396B59A19A}" type="datetimeFigureOut">
              <a:rPr lang="en-US" smtClean="0"/>
              <a:t>1/21/2025</a:t>
            </a:fld>
            <a:endParaRPr lang="en-US"/>
          </a:p>
        </p:txBody>
      </p:sp>
      <p:sp>
        <p:nvSpPr>
          <p:cNvPr id="4" name="Footer Placeholder 3"/>
          <p:cNvSpPr>
            <a:spLocks noGrp="1"/>
          </p:cNvSpPr>
          <p:nvPr>
            <p:ph type="ftr" sz="quarter" idx="2"/>
          </p:nvPr>
        </p:nvSpPr>
        <p:spPr>
          <a:xfrm>
            <a:off x="2" y="8829967"/>
            <a:ext cx="3037840" cy="466434"/>
          </a:xfrm>
          <a:prstGeom prst="rect">
            <a:avLst/>
          </a:prstGeom>
        </p:spPr>
        <p:txBody>
          <a:bodyPr vert="horz" lIns="91437" tIns="45718" rIns="91437"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4"/>
          </a:xfrm>
          <a:prstGeom prst="rect">
            <a:avLst/>
          </a:prstGeom>
        </p:spPr>
        <p:txBody>
          <a:bodyPr vert="horz" lIns="91437" tIns="45718" rIns="91437" bIns="45718"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1437" tIns="45718" rIns="91437" bIns="45718" rtlCol="0"/>
          <a:lstStyle>
            <a:lvl1pPr algn="l">
              <a:defRPr sz="12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1437" tIns="45718" rIns="91437" bIns="45718" rtlCol="0"/>
          <a:lstStyle>
            <a:lvl1pPr algn="r">
              <a:defRPr sz="1200"/>
            </a:lvl1pPr>
          </a:lstStyle>
          <a:p>
            <a:fld id="{8F3CDB66-C0F6-45B6-BFF5-4575694EFB28}" type="datetimeFigureOut">
              <a:rPr lang="en-US" smtClean="0"/>
              <a:t>1/21/2025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7" tIns="45718" rIns="91437" bIns="45718"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1437" tIns="45718" rIns="91437"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6434"/>
          </a:xfrm>
          <a:prstGeom prst="rect">
            <a:avLst/>
          </a:prstGeom>
        </p:spPr>
        <p:txBody>
          <a:bodyPr vert="horz" lIns="91437" tIns="45718" rIns="91437"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1437" tIns="45718" rIns="91437" bIns="45718"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ho.int/vaccine_safety/publications/aefi_surveillance/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who.int/vaccine_safety/publications/aefi_surveillance/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who.int/vaccine_safety/publications/aefi_surveillance/en/"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bhsj.org/Clinic/immz/contraindications-guide-508.pdf" TargetMode="External"/><Relationship Id="rId5" Type="http://schemas.openxmlformats.org/officeDocument/2006/relationships/hyperlink" Target="http://www.who.int/immunization/policy/Immunization_routine_table1.pdf?ua=1" TargetMode="External"/><Relationship Id="rId4" Type="http://schemas.openxmlformats.org/officeDocument/2006/relationships/hyperlink" Target="http://www.who.int/vaccine_safety/publications/safety_immunization_pregnancy/en/"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who.int/immunization/policy/Immunization_routine_table1.pdf?ua=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who.int/immunization/policy/Immunization_routine_table1.pdf?ua=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7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86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874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15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34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952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5972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5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1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World Health Organization. Global Manual on Surveillance of Adverse Events Following Immunization. Geneva, 2014 (revised 2016). Available at </a:t>
            </a:r>
            <a:r>
              <a:rPr lang="en-GB" sz="1200" dirty="0">
                <a:hlinkClick r:id="rId3"/>
              </a:rPr>
              <a:t>http://www.who.int/vaccine_safety/publications/aefi_surveillance/en/</a:t>
            </a:r>
            <a:endParaRPr lang="en-GB" sz="1200" dirty="0"/>
          </a:p>
          <a:p>
            <a:endParaRPr lang="en-GB" b="1" dirty="0"/>
          </a:p>
          <a:p>
            <a:r>
              <a:rPr lang="en-GB" b="1" dirty="0"/>
              <a:t>Please also refer</a:t>
            </a:r>
            <a:r>
              <a:rPr lang="en-GB" b="1" baseline="0" dirty="0"/>
              <a:t> </a:t>
            </a:r>
            <a:r>
              <a:rPr lang="en-GB" b="1" dirty="0"/>
              <a:t>to national policy in case of any differences.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586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t>World Health Organization. Global Manual on Surveillance of Adverse Events Following Immunization. Geneva, 2014 (revised 2016). Available at </a:t>
            </a:r>
            <a:r>
              <a:rPr lang="en-GB" sz="1200">
                <a:hlinkClick r:id="rId3"/>
              </a:rPr>
              <a:t>http://www.who.int/vaccine_safety/publications/aefi_surveillance/en/</a:t>
            </a:r>
            <a:endParaRPr lang="en-GB" sz="1200"/>
          </a:p>
          <a:p>
            <a:endParaRPr lang="en-GB" b="1"/>
          </a:p>
          <a:p>
            <a:r>
              <a:rPr lang="en-GB" b="1"/>
              <a:t>Please also refer</a:t>
            </a:r>
            <a:r>
              <a:rPr lang="en-GB" b="1" baseline="0"/>
              <a:t> </a:t>
            </a:r>
            <a:r>
              <a:rPr lang="en-GB" b="1"/>
              <a:t>to national policy in case of any differences.</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54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05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446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23</a:t>
            </a:fld>
            <a:endParaRPr lang="en-US"/>
          </a:p>
        </p:txBody>
      </p:sp>
    </p:spTree>
    <p:extLst>
      <p:ext uri="{BB962C8B-B14F-4D97-AF65-F5344CB8AC3E}">
        <p14:creationId xmlns:p14="http://schemas.microsoft.com/office/powerpoint/2010/main" val="323273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34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963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6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967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6298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13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312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27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Notes</a:t>
            </a:r>
          </a:p>
          <a:p>
            <a:endParaRPr lang="en-US" b="1" dirty="0"/>
          </a:p>
          <a:p>
            <a:pPr marL="171450" indent="-171450">
              <a:buFont typeface="Arial" panose="020B0604020202020204" pitchFamily="34" charset="0"/>
              <a:buChar char="•"/>
            </a:pPr>
            <a:r>
              <a:rPr lang="en-US" dirty="0"/>
              <a:t>Start the training session with this three-question survey to provide baseline measures on confidence in communicating about vaccine safety, contraindications and precautions.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may print the slide, and each participant ticks off their level of agreement on each statement.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At the end of the session, participants answer the survey again. Compare the changes in the measures.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Use the survey results to think of ways to improve content adaptation and delivery for future sessions.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19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818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30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260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975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196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b="1" dirty="0"/>
              <a:t>References:</a:t>
            </a:r>
          </a:p>
          <a:p>
            <a:pPr marL="514350" indent="-514350">
              <a:buFont typeface="+mj-lt"/>
              <a:buAutoNum type="arabicParenR"/>
            </a:pPr>
            <a:r>
              <a:rPr lang="en-GB" sz="1200" dirty="0"/>
              <a:t>World Health Organization. Global Manual on Surveillance of Adverse Events Following Immunization. Geneva, 2014 (revised 2016). Available at </a:t>
            </a:r>
            <a:r>
              <a:rPr lang="en-GB" sz="1200" dirty="0">
                <a:hlinkClick r:id="rId3"/>
              </a:rPr>
              <a:t>http://www.who.int/vaccine_safety/publications/aefi_surveillance/en/</a:t>
            </a:r>
            <a:endParaRPr lang="en-GB" sz="1200" dirty="0"/>
          </a:p>
          <a:p>
            <a:pPr marL="514350" indent="-514350">
              <a:buFont typeface="+mj-lt"/>
              <a:buAutoNum type="arabicParenR"/>
            </a:pPr>
            <a:r>
              <a:rPr lang="en-GB" sz="1200" dirty="0"/>
              <a:t>Global Advisory Committee on Vaccine Safety, World Health Organization. Safety of immunization during pregnancy. A review of the evidence. Geneva, 2014. Available at </a:t>
            </a:r>
            <a:r>
              <a:rPr lang="en-GB" sz="1200" dirty="0">
                <a:hlinkClick r:id="rId4"/>
              </a:rPr>
              <a:t>http://www.who.int/vaccine_safety/publications/safety_immunization_pregnancy/en/</a:t>
            </a:r>
            <a:endParaRPr lang="en-GB" sz="1200" dirty="0"/>
          </a:p>
          <a:p>
            <a:pPr marL="514350" indent="-514350">
              <a:buFont typeface="+mj-lt"/>
              <a:buAutoNum type="arabicParenR"/>
            </a:pPr>
            <a:r>
              <a:rPr lang="en-GB" sz="1200" dirty="0"/>
              <a:t>World Health Organization. Table 1: Summary of WHO Position Papers – Recommendations for Routine Immunization. Geneva, April 2018. Available at </a:t>
            </a:r>
            <a:r>
              <a:rPr lang="en-GB" sz="1200" dirty="0">
                <a:hlinkClick r:id="rId5"/>
              </a:rPr>
              <a:t>http://www.who.int/immunization/policy/Immunization_routine_table1.pdf?ua=1</a:t>
            </a:r>
            <a:endParaRPr lang="en-GB" sz="1200" dirty="0"/>
          </a:p>
          <a:p>
            <a:pPr marL="514350" indent="-514350">
              <a:buFont typeface="+mj-lt"/>
              <a:buAutoNum type="arabicParenR"/>
            </a:pPr>
            <a:r>
              <a:rPr lang="en-GB" sz="1200" dirty="0" err="1"/>
              <a:t>Centers</a:t>
            </a:r>
            <a:r>
              <a:rPr lang="en-GB" sz="1200" dirty="0"/>
              <a:t> for Disease Control and Prevention. Guide to Vaccine Contraindications and Precautions. Accessed August 17, 2018.  Available at </a:t>
            </a:r>
            <a:r>
              <a:rPr lang="en-GB" sz="1200" dirty="0">
                <a:hlinkClick r:id="rId6"/>
              </a:rPr>
              <a:t>www.bhsj.org/Clinic/immz/contraindications-guide-508.pdf</a:t>
            </a:r>
            <a:endParaRPr lang="en-GB" sz="1200" dirty="0"/>
          </a:p>
          <a:p>
            <a:pPr marL="514350" indent="-514350">
              <a:buFont typeface="+mj-lt"/>
              <a:buAutoNum type="arabicParenR"/>
            </a:pPr>
            <a:endParaRPr lang="en-GB" sz="1200"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282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World Health Organization. Table 1: Summary of WHO Position Papers – Recommendations for Routine Immunization. Geneva, April 2018. Available at </a:t>
            </a:r>
            <a:r>
              <a:rPr lang="en-GB" sz="1200" dirty="0">
                <a:hlinkClick r:id="rId3"/>
              </a:rPr>
              <a:t>http://www.who.int/immunization/policy/Immunization_routine_table1.pdf?ua=1</a:t>
            </a:r>
            <a:endParaRPr lang="en-GB" sz="1200" dirty="0"/>
          </a:p>
          <a:p>
            <a:endParaRPr lang="en-GB" dirty="0"/>
          </a:p>
        </p:txBody>
      </p:sp>
      <p:sp>
        <p:nvSpPr>
          <p:cNvPr id="4" name="Slide Number Placeholder 3"/>
          <p:cNvSpPr>
            <a:spLocks noGrp="1"/>
          </p:cNvSpPr>
          <p:nvPr>
            <p:ph type="sldNum" sz="quarter" idx="5"/>
          </p:nvPr>
        </p:nvSpPr>
        <p:spPr/>
        <p:txBody>
          <a:bodyPr/>
          <a:lstStyle/>
          <a:p>
            <a:fld id="{D74B96E1-DAA0-4C67-883F-415D462B3F57}" type="slidenum">
              <a:rPr lang="en-GB" smtClean="0"/>
              <a:t>38</a:t>
            </a:fld>
            <a:endParaRPr lang="en-GB"/>
          </a:p>
        </p:txBody>
      </p:sp>
    </p:spTree>
    <p:extLst>
      <p:ext uri="{BB962C8B-B14F-4D97-AF65-F5344CB8AC3E}">
        <p14:creationId xmlns:p14="http://schemas.microsoft.com/office/powerpoint/2010/main" val="3832125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t>World Health Organization. Table 1: Summary of WHO Position Papers – Recommendations for Routine Immunization. Geneva, April 2018. Available at </a:t>
            </a:r>
            <a:r>
              <a:rPr lang="en-GB" sz="1200">
                <a:hlinkClick r:id="rId3"/>
              </a:rPr>
              <a:t>http://www.who.int/immunization/policy/Immunization_routine_table1.pdf?ua=1</a:t>
            </a:r>
            <a:endParaRPr lang="en-GB" sz="1200"/>
          </a:p>
          <a:p>
            <a:endParaRPr lang="en-GB" b="1"/>
          </a:p>
        </p:txBody>
      </p:sp>
      <p:sp>
        <p:nvSpPr>
          <p:cNvPr id="4" name="Slide Number Placeholder 3"/>
          <p:cNvSpPr>
            <a:spLocks noGrp="1"/>
          </p:cNvSpPr>
          <p:nvPr>
            <p:ph type="sldNum" sz="quarter" idx="5"/>
          </p:nvPr>
        </p:nvSpPr>
        <p:spPr/>
        <p:txBody>
          <a:bodyPr/>
          <a:lstStyle/>
          <a:p>
            <a:fld id="{D74B96E1-DAA0-4C67-883F-415D462B3F57}" type="slidenum">
              <a:rPr lang="en-GB" smtClean="0"/>
              <a:t>39</a:t>
            </a:fld>
            <a:endParaRPr lang="en-GB"/>
          </a:p>
        </p:txBody>
      </p:sp>
    </p:spTree>
    <p:extLst>
      <p:ext uri="{BB962C8B-B14F-4D97-AF65-F5344CB8AC3E}">
        <p14:creationId xmlns:p14="http://schemas.microsoft.com/office/powerpoint/2010/main" val="195443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World Health Organization. Table 1: Summary of WHO Position Papers – Recommendations for Routine Immunization. Geneva, April 2018. Available at https://www.who.int/teams/immunization-vaccines-and-biologicals/policies/who-recommendations-for-routine-immunization---summary-tables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4B96E1-DAA0-4C67-883F-415D462B3F57}" type="slidenum">
              <a:rPr lang="en-GB" smtClean="0"/>
              <a:t>40</a:t>
            </a:fld>
            <a:endParaRPr lang="en-GB"/>
          </a:p>
        </p:txBody>
      </p:sp>
    </p:spTree>
    <p:extLst>
      <p:ext uri="{BB962C8B-B14F-4D97-AF65-F5344CB8AC3E}">
        <p14:creationId xmlns:p14="http://schemas.microsoft.com/office/powerpoint/2010/main" val="3699977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World Health Organization. Table 1: Summary of WHO Position Papers – Recommendations for Routine Immunization. Geneva, April 2018. Available at https://www.who.int/teams/immunization-vaccines-and-biologicals/policies/who-recommendations-for-routine-immunization---summary-tables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4B96E1-DAA0-4C67-883F-415D462B3F57}" type="slidenum">
              <a:rPr lang="en-GB" smtClean="0"/>
              <a:t>41</a:t>
            </a:fld>
            <a:endParaRPr lang="en-GB"/>
          </a:p>
        </p:txBody>
      </p:sp>
    </p:spTree>
    <p:extLst>
      <p:ext uri="{BB962C8B-B14F-4D97-AF65-F5344CB8AC3E}">
        <p14:creationId xmlns:p14="http://schemas.microsoft.com/office/powerpoint/2010/main" val="221297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480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433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404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244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447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46</a:t>
            </a:fld>
            <a:endParaRPr lang="en-US"/>
          </a:p>
        </p:txBody>
      </p:sp>
    </p:spTree>
    <p:extLst>
      <p:ext uri="{BB962C8B-B14F-4D97-AF65-F5344CB8AC3E}">
        <p14:creationId xmlns:p14="http://schemas.microsoft.com/office/powerpoint/2010/main" val="631621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47</a:t>
            </a:fld>
            <a:endParaRPr lang="en-US"/>
          </a:p>
        </p:txBody>
      </p:sp>
    </p:spTree>
    <p:extLst>
      <p:ext uri="{BB962C8B-B14F-4D97-AF65-F5344CB8AC3E}">
        <p14:creationId xmlns:p14="http://schemas.microsoft.com/office/powerpoint/2010/main" val="985435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source: WHO Photo Library. Polio vaccination campaign in Kunar, Afghanistan. August 2016.</a:t>
            </a:r>
          </a:p>
        </p:txBody>
      </p:sp>
      <p:sp>
        <p:nvSpPr>
          <p:cNvPr id="4" name="Slide Number Placeholder 3"/>
          <p:cNvSpPr>
            <a:spLocks noGrp="1"/>
          </p:cNvSpPr>
          <p:nvPr>
            <p:ph type="sldNum" sz="quarter" idx="10"/>
          </p:nvPr>
        </p:nvSpPr>
        <p:spPr/>
        <p:txBody>
          <a:bodyPr/>
          <a:lstStyle/>
          <a:p>
            <a:fld id="{0A212512-5255-473B-A445-518276AB7B60}" type="slidenum">
              <a:rPr lang="en-US" smtClean="0"/>
              <a:pPr/>
              <a:t>48</a:t>
            </a:fld>
            <a:endParaRPr lang="en-US"/>
          </a:p>
        </p:txBody>
      </p:sp>
    </p:spTree>
    <p:extLst>
      <p:ext uri="{BB962C8B-B14F-4D97-AF65-F5344CB8AC3E}">
        <p14:creationId xmlns:p14="http://schemas.microsoft.com/office/powerpoint/2010/main" val="147078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8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39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37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87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List the questions raised in this exercise. These will be used in the next exercise on communicating on vaccine safety.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900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xml"/><Relationship Id="rId4" Type="http://schemas.openxmlformats.org/officeDocument/2006/relationships/image" Target="../media/image10.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xml"/><Relationship Id="rId4" Type="http://schemas.openxmlformats.org/officeDocument/2006/relationships/image" Target="../media/image10.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6.xml"/><Relationship Id="rId4" Type="http://schemas.openxmlformats.org/officeDocument/2006/relationships/image" Target="../media/image1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7.xml"/><Relationship Id="rId4" Type="http://schemas.openxmlformats.org/officeDocument/2006/relationships/image" Target="../media/image10.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8.xml"/><Relationship Id="rId4" Type="http://schemas.openxmlformats.org/officeDocument/2006/relationships/image" Target="../media/image1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9.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2.xml"/><Relationship Id="rId4" Type="http://schemas.openxmlformats.org/officeDocument/2006/relationships/image" Target="../media/image10.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3.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5.xml"/><Relationship Id="rId4" Type="http://schemas.openxmlformats.org/officeDocument/2006/relationships/image" Target="../media/image10.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6.xml"/><Relationship Id="rId4" Type="http://schemas.openxmlformats.org/officeDocument/2006/relationships/image" Target="../media/image10.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7.xml"/><Relationship Id="rId4" Type="http://schemas.openxmlformats.org/officeDocument/2006/relationships/image" Target="../media/image10.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8.xml"/><Relationship Id="rId4" Type="http://schemas.openxmlformats.org/officeDocument/2006/relationships/image" Target="../media/image10.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29.xml"/><Relationship Id="rId4" Type="http://schemas.openxmlformats.org/officeDocument/2006/relationships/image" Target="../media/image8.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0.xml"/><Relationship Id="rId4" Type="http://schemas.openxmlformats.org/officeDocument/2006/relationships/image" Target="../media/image10.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1.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2.xml"/><Relationship Id="rId5" Type="http://schemas.openxmlformats.org/officeDocument/2006/relationships/image" Target="../media/image19.png"/><Relationship Id="rId4" Type="http://schemas.openxmlformats.org/officeDocument/2006/relationships/image" Target="../media/image10.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3.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4.xml"/><Relationship Id="rId4" Type="http://schemas.openxmlformats.org/officeDocument/2006/relationships/image" Target="../media/image10.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5.xml"/><Relationship Id="rId4" Type="http://schemas.openxmlformats.org/officeDocument/2006/relationships/image" Target="../media/image10.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6.xml"/><Relationship Id="rId4" Type="http://schemas.openxmlformats.org/officeDocument/2006/relationships/image" Target="../media/image10.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7.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8.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3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3.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8.xml"/><Relationship Id="rId1" Type="http://schemas.openxmlformats.org/officeDocument/2006/relationships/tags" Target="../tags/tag44.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5.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6.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8.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49.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0.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1.xml"/><Relationship Id="rId4" Type="http://schemas.openxmlformats.org/officeDocument/2006/relationships/image" Target="../media/image10.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2.xml"/><Relationship Id="rId4" Type="http://schemas.openxmlformats.org/officeDocument/2006/relationships/image" Target="../media/image10.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3.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4.xml"/><Relationship Id="rId4" Type="http://schemas.openxmlformats.org/officeDocument/2006/relationships/image" Target="../media/image10.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5.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6.xml"/><Relationship Id="rId4" Type="http://schemas.openxmlformats.org/officeDocument/2006/relationships/image" Target="../media/image10.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7.xml"/><Relationship Id="rId4" Type="http://schemas.openxmlformats.org/officeDocument/2006/relationships/image" Target="../media/image10.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8.xml"/><Relationship Id="rId4" Type="http://schemas.openxmlformats.org/officeDocument/2006/relationships/image" Target="../media/image10.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59.xml"/><Relationship Id="rId4" Type="http://schemas.openxmlformats.org/officeDocument/2006/relationships/image" Target="../media/image8.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60.xml"/><Relationship Id="rId4" Type="http://schemas.openxmlformats.org/officeDocument/2006/relationships/image" Target="../media/image10.emf"/></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8.xml"/><Relationship Id="rId1" Type="http://schemas.openxmlformats.org/officeDocument/2006/relationships/tags" Target="../tags/tag63.xml"/><Relationship Id="rId4" Type="http://schemas.openxmlformats.org/officeDocument/2006/relationships/image" Target="../media/image7.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64.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7.emf"/></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8.xml"/><Relationship Id="rId1" Type="http://schemas.openxmlformats.org/officeDocument/2006/relationships/tags" Target="../tags/tag68.xml"/><Relationship Id="rId4" Type="http://schemas.openxmlformats.org/officeDocument/2006/relationships/image" Target="../media/image7.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8.xml"/><Relationship Id="rId1" Type="http://schemas.openxmlformats.org/officeDocument/2006/relationships/tags" Target="../tags/tag69.xml"/><Relationship Id="rId4" Type="http://schemas.openxmlformats.org/officeDocument/2006/relationships/image" Target="../media/image7.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8.xml"/><Relationship Id="rId1" Type="http://schemas.openxmlformats.org/officeDocument/2006/relationships/tags" Target="../tags/tag70.xml"/><Relationship Id="rId5" Type="http://schemas.openxmlformats.org/officeDocument/2006/relationships/image" Target="../media/image11.png"/><Relationship Id="rId4" Type="http://schemas.openxmlformats.org/officeDocument/2006/relationships/image" Target="../media/image7.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tags" Target="../tags/tag71.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75.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76.xml"/><Relationship Id="rId4" Type="http://schemas.openxmlformats.org/officeDocument/2006/relationships/image" Target="../media/image10.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77.xml"/><Relationship Id="rId4" Type="http://schemas.openxmlformats.org/officeDocument/2006/relationships/image" Target="../media/image10.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78.xml"/><Relationship Id="rId4" Type="http://schemas.openxmlformats.org/officeDocument/2006/relationships/image" Target="../media/image10.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79.xml"/><Relationship Id="rId4" Type="http://schemas.openxmlformats.org/officeDocument/2006/relationships/image" Target="../media/image10.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5.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6.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7.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8.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89.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0.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1.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3.xml"/><Relationship Id="rId4" Type="http://schemas.openxmlformats.org/officeDocument/2006/relationships/image" Target="../media/image10.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4.xml"/><Relationship Id="rId4" Type="http://schemas.openxmlformats.org/officeDocument/2006/relationships/image" Target="../media/image10.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5.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6.xml"/><Relationship Id="rId4" Type="http://schemas.openxmlformats.org/officeDocument/2006/relationships/image" Target="../media/image10.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7.xml"/><Relationship Id="rId4" Type="http://schemas.openxmlformats.org/officeDocument/2006/relationships/image" Target="../media/image10.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8.xml"/><Relationship Id="rId4" Type="http://schemas.openxmlformats.org/officeDocument/2006/relationships/image" Target="../media/image10.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99.xml"/><Relationship Id="rId4" Type="http://schemas.openxmlformats.org/officeDocument/2006/relationships/image" Target="../media/image10.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0.xml"/><Relationship Id="rId4" Type="http://schemas.openxmlformats.org/officeDocument/2006/relationships/image" Target="../media/image8.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1.xml"/><Relationship Id="rId4" Type="http://schemas.openxmlformats.org/officeDocument/2006/relationships/image" Target="../media/image10.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2.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3.xml"/><Relationship Id="rId5" Type="http://schemas.openxmlformats.org/officeDocument/2006/relationships/image" Target="../media/image19.png"/><Relationship Id="rId4" Type="http://schemas.openxmlformats.org/officeDocument/2006/relationships/image" Target="../media/image10.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4.xml"/><Relationship Id="rId4" Type="http://schemas.openxmlformats.org/officeDocument/2006/relationships/image" Target="../media/image10.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5.xml"/><Relationship Id="rId4" Type="http://schemas.openxmlformats.org/officeDocument/2006/relationships/image" Target="../media/image10.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6.xml"/><Relationship Id="rId4" Type="http://schemas.openxmlformats.org/officeDocument/2006/relationships/image" Target="../media/image10.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7.xml"/><Relationship Id="rId4" Type="http://schemas.openxmlformats.org/officeDocument/2006/relationships/image" Target="../media/image1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8.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0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4.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9.xml"/><Relationship Id="rId1" Type="http://schemas.openxmlformats.org/officeDocument/2006/relationships/tags" Target="../tags/tag115.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6.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7.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8.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19.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2.xml"/><Relationship Id="rId4" Type="http://schemas.openxmlformats.org/officeDocument/2006/relationships/image" Target="../media/image10.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3.xml"/><Relationship Id="rId4" Type="http://schemas.openxmlformats.org/officeDocument/2006/relationships/image" Target="../media/image10.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4.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5.xml"/><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6.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7.xml"/><Relationship Id="rId4" Type="http://schemas.openxmlformats.org/officeDocument/2006/relationships/image" Target="../media/image10.emf"/></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8.xml"/><Relationship Id="rId4" Type="http://schemas.openxmlformats.org/officeDocument/2006/relationships/image" Target="../media/image10.emf"/></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29.xml"/><Relationship Id="rId4" Type="http://schemas.openxmlformats.org/officeDocument/2006/relationships/image" Target="../media/image10.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30.xml"/><Relationship Id="rId4" Type="http://schemas.openxmlformats.org/officeDocument/2006/relationships/image" Target="../media/image8.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31.xml"/><Relationship Id="rId4" Type="http://schemas.openxmlformats.org/officeDocument/2006/relationships/image" Target="../media/image10.emf"/></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134.xml"/><Relationship Id="rId4" Type="http://schemas.openxmlformats.org/officeDocument/2006/relationships/image" Target="../media/image7.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9.xml"/><Relationship Id="rId1" Type="http://schemas.openxmlformats.org/officeDocument/2006/relationships/tags" Target="../tags/tag135.xml"/><Relationship Id="rId4" Type="http://schemas.openxmlformats.org/officeDocument/2006/relationships/image" Target="../media/image7.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9.xml"/><Relationship Id="rId1" Type="http://schemas.openxmlformats.org/officeDocument/2006/relationships/tags" Target="../tags/tag136.xml"/><Relationship Id="rId5" Type="http://schemas.openxmlformats.org/officeDocument/2006/relationships/image" Target="../media/image11.png"/><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9.xml"/><Relationship Id="rId1" Type="http://schemas.openxmlformats.org/officeDocument/2006/relationships/tags" Target="../tags/tag139.xml"/><Relationship Id="rId4" Type="http://schemas.openxmlformats.org/officeDocument/2006/relationships/image" Target="../media/image7.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9.xml"/><Relationship Id="rId1" Type="http://schemas.openxmlformats.org/officeDocument/2006/relationships/tags" Target="../tags/tag140.xml"/><Relationship Id="rId4" Type="http://schemas.openxmlformats.org/officeDocument/2006/relationships/image" Target="../media/image7.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tags" Target="../tags/tag141.xml"/><Relationship Id="rId5" Type="http://schemas.openxmlformats.org/officeDocument/2006/relationships/image" Target="../media/image11.png"/><Relationship Id="rId4" Type="http://schemas.openxmlformats.org/officeDocument/2006/relationships/image" Target="../media/image7.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9.xml"/><Relationship Id="rId1" Type="http://schemas.openxmlformats.org/officeDocument/2006/relationships/tags" Target="../tags/tag142.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46.xml"/><Relationship Id="rId4" Type="http://schemas.openxmlformats.org/officeDocument/2006/relationships/image" Target="../media/image10.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47.xml"/><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48.xml"/><Relationship Id="rId4" Type="http://schemas.openxmlformats.org/officeDocument/2006/relationships/image" Target="../media/image10.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49.xml"/><Relationship Id="rId4" Type="http://schemas.openxmlformats.org/officeDocument/2006/relationships/image" Target="../media/image10.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0.xml"/><Relationship Id="rId4" Type="http://schemas.openxmlformats.org/officeDocument/2006/relationships/image" Target="../media/image10.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6.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7.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8.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59.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2.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3.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4.xml"/><Relationship Id="rId4" Type="http://schemas.openxmlformats.org/officeDocument/2006/relationships/image" Target="../media/image10.emf"/></Relationships>
</file>

<file path=ppt/slideLayouts/_rels/slideLayout26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5.xml"/><Relationship Id="rId4" Type="http://schemas.openxmlformats.org/officeDocument/2006/relationships/image" Target="../media/image10.emf"/></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6.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7.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8.xml"/><Relationship Id="rId4" Type="http://schemas.openxmlformats.org/officeDocument/2006/relationships/image" Target="../media/image10.emf"/></Relationships>
</file>

<file path=ppt/slideLayouts/_rels/slideLayout27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69.xml"/><Relationship Id="rId4" Type="http://schemas.openxmlformats.org/officeDocument/2006/relationships/image" Target="../media/image10.emf"/></Relationships>
</file>

<file path=ppt/slideLayouts/_rels/slideLayout27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0.xml"/><Relationship Id="rId4" Type="http://schemas.openxmlformats.org/officeDocument/2006/relationships/image" Target="../media/image10.emf"/></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1.xml"/><Relationship Id="rId4" Type="http://schemas.openxmlformats.org/officeDocument/2006/relationships/image" Target="../media/image8.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2.xml"/><Relationship Id="rId4" Type="http://schemas.openxmlformats.org/officeDocument/2006/relationships/image" Target="../media/image10.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3.xml"/><Relationship Id="rId6" Type="http://schemas.openxmlformats.org/officeDocument/2006/relationships/image" Target="../media/image20.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4.xml"/><Relationship Id="rId5" Type="http://schemas.openxmlformats.org/officeDocument/2006/relationships/image" Target="../media/image21.png"/><Relationship Id="rId4" Type="http://schemas.openxmlformats.org/officeDocument/2006/relationships/image" Target="../media/image10.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5.xml"/><Relationship Id="rId4" Type="http://schemas.openxmlformats.org/officeDocument/2006/relationships/image" Target="../media/image10.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6.xml"/><Relationship Id="rId4" Type="http://schemas.openxmlformats.org/officeDocument/2006/relationships/image" Target="../media/image10.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7.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8.xml"/><Relationship Id="rId4" Type="http://schemas.openxmlformats.org/officeDocument/2006/relationships/image" Target="../media/image10.emf"/></Relationships>
</file>

<file path=ppt/slideLayouts/_rels/slideLayout2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7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5.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86.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7.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8.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89.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0.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1.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3.xml"/><Relationship Id="rId4" Type="http://schemas.openxmlformats.org/officeDocument/2006/relationships/image" Target="../media/image10.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4.xml"/><Relationship Id="rId4" Type="http://schemas.openxmlformats.org/officeDocument/2006/relationships/image" Target="../media/image10.emf"/></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5.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6.xml"/><Relationship Id="rId4" Type="http://schemas.openxmlformats.org/officeDocument/2006/relationships/image" Target="../media/image10.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8.xml"/><Relationship Id="rId4" Type="http://schemas.openxmlformats.org/officeDocument/2006/relationships/image" Target="../media/image10.emf"/></Relationships>
</file>

<file path=ppt/slideLayouts/_rels/slideLayout30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99.xml"/><Relationship Id="rId4" Type="http://schemas.openxmlformats.org/officeDocument/2006/relationships/image" Target="../media/image10.emf"/></Relationships>
</file>

<file path=ppt/slideLayouts/_rels/slideLayout30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200.xml"/><Relationship Id="rId4" Type="http://schemas.openxmlformats.org/officeDocument/2006/relationships/image" Target="../media/image10.emf"/></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201.xml"/><Relationship Id="rId4" Type="http://schemas.openxmlformats.org/officeDocument/2006/relationships/image" Target="../media/image8.emf"/></Relationships>
</file>

<file path=ppt/slideLayouts/_rels/slideLayout30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202.xml"/><Relationship Id="rId4" Type="http://schemas.openxmlformats.org/officeDocument/2006/relationships/image" Target="../media/image10.emf"/></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0.xml"/><Relationship Id="rId1" Type="http://schemas.openxmlformats.org/officeDocument/2006/relationships/tags" Target="../tags/tag205.xml"/><Relationship Id="rId4" Type="http://schemas.openxmlformats.org/officeDocument/2006/relationships/image" Target="../media/image7.emf"/></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0.xml"/><Relationship Id="rId1" Type="http://schemas.openxmlformats.org/officeDocument/2006/relationships/tags" Target="../tags/tag206.xml"/><Relationship Id="rId4" Type="http://schemas.openxmlformats.org/officeDocument/2006/relationships/image" Target="../media/image7.emf"/></Relationships>
</file>

<file path=ppt/slideLayouts/_rels/slideLayout30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0.xml"/><Relationship Id="rId1" Type="http://schemas.openxmlformats.org/officeDocument/2006/relationships/tags" Target="../tags/tag207.xml"/><Relationship Id="rId5" Type="http://schemas.openxmlformats.org/officeDocument/2006/relationships/image" Target="../media/image11.png"/><Relationship Id="rId4" Type="http://schemas.openxmlformats.org/officeDocument/2006/relationships/image" Target="../media/image7.emf"/></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0.xml"/><Relationship Id="rId1" Type="http://schemas.openxmlformats.org/officeDocument/2006/relationships/tags" Target="../tags/tag210.xml"/><Relationship Id="rId4" Type="http://schemas.openxmlformats.org/officeDocument/2006/relationships/image" Target="../media/image7.emf"/></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0.xml"/><Relationship Id="rId1" Type="http://schemas.openxmlformats.org/officeDocument/2006/relationships/tags" Target="../tags/tag211.xml"/><Relationship Id="rId4" Type="http://schemas.openxmlformats.org/officeDocument/2006/relationships/image" Target="../media/image7.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0.xml"/><Relationship Id="rId1" Type="http://schemas.openxmlformats.org/officeDocument/2006/relationships/tags" Target="../tags/tag212.xml"/><Relationship Id="rId5" Type="http://schemas.openxmlformats.org/officeDocument/2006/relationships/image" Target="../media/image11.png"/><Relationship Id="rId4" Type="http://schemas.openxmlformats.org/officeDocument/2006/relationships/image" Target="../media/image7.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0.xml"/><Relationship Id="rId1" Type="http://schemas.openxmlformats.org/officeDocument/2006/relationships/tags" Target="../tags/tag213.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40989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23075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7708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686663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189136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628491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105558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2746059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AB17-6940-464C-ABC3-8446E08892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A5FA7-02E8-4F37-8E26-4ABD15DFC13F}"/>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67ACDA32-9645-4BE7-B425-C78A3861E1B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718BD35-DBDA-4C8E-A8B2-75C31221D209}"/>
              </a:ext>
            </a:extLst>
          </p:cNvPr>
          <p:cNvSpPr>
            <a:spLocks noGrp="1"/>
          </p:cNvSpPr>
          <p:nvPr>
            <p:ph type="sldNum" sz="quarter" idx="12"/>
          </p:nvPr>
        </p:nvSpPr>
        <p:spPr>
          <a:xfrm>
            <a:off x="8610600" y="6356350"/>
            <a:ext cx="2743200" cy="365125"/>
          </a:xfrm>
          <a:prstGeom prst="rect">
            <a:avLst/>
          </a:prstGeom>
        </p:spPr>
        <p:txBody>
          <a:bodyPr/>
          <a:lstStyle/>
          <a:p>
            <a:fld id="{D18184EB-D138-438B-AE6D-1753407AB9DD}" type="slidenum">
              <a:rPr lang="en-AU" smtClean="0"/>
              <a:t>‹#›</a:t>
            </a:fld>
            <a:endParaRPr lang="en-AU"/>
          </a:p>
        </p:txBody>
      </p:sp>
    </p:spTree>
    <p:extLst>
      <p:ext uri="{BB962C8B-B14F-4D97-AF65-F5344CB8AC3E}">
        <p14:creationId xmlns:p14="http://schemas.microsoft.com/office/powerpoint/2010/main" val="15369396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5047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1285364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33759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509537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44674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05935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6001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461360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552623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1366220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29922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324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04128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07275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34686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923607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65972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62263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66873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100951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17427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63612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40845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04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058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9047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35495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17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4095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23250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1933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82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76204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190428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51227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25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831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00285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40371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558776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44119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83629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51293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1202024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124329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39160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2960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34238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6286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383147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43199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51865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44056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58267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3481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17426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61020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421213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71262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88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734845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01315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79811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89888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87996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462533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009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23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82918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227597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64851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46935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38758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71556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8194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15619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62798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73996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9708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23731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48637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25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9067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06670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05862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94515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05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91202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43333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29520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43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880471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5340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36057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15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31721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876015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42111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55218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316736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468477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4212610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7774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929173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36935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03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99774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1680644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078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643115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05202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106524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69586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70277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4666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23738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09559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61874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300439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060344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836242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45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17563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039661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19344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3326849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12626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417763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890628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83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30460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33771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95503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35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42128920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89724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0553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806259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58024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3761194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20880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804880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77825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01933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698277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74340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0106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335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2218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058996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8391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369239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9340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350674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09303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74954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62420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26522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42181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11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63861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70524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823950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20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11295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40809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13058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36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80474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79458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41830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37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48931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77027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853473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047757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06067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94437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154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2395325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06274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09062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42641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661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0921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253216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67679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176568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146304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761258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02753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75060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01498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393216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59007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88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80097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39013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0389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956463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67166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1885422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1786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03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09856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86904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45447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891539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37374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988154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66756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8939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74190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807256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50305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809599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809423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17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76548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33770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77321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52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299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53214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96273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75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03645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342644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2614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37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62917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239000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13457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890249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15643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61729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7807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1181537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983166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62596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56317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04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02835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2673007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42813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91030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91551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287014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868859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228099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068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24071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77270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827683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057012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20669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436381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68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3178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4166480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02987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1056989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995022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983567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29139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25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209340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97758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8975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54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22849325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04948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68722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a:duotone>
                <a:prstClr val="black"/>
                <a:srgbClr val="7DDAF3">
                  <a:tint val="45000"/>
                  <a:satMod val="400000"/>
                </a:srgbClr>
              </a:duotone>
              <a:extLst>
                <a:ext uri="{28A0092B-C50C-407E-A947-70E740481C1C}">
                  <a14:useLocalDpi xmlns:a14="http://schemas.microsoft.com/office/drawing/2010/main" val="0"/>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2292923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1711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884789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01340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0546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endParaRPr lang="en-GB" noProof="0"/>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6536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586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3370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619167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85137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37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3808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44815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16476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7334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799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35423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7116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23752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7886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63451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27589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64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41281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43562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endParaRPr lang="en-GB" noProof="0"/>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44133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79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35061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40252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11299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8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08339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93761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64317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9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78638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912298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515378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75898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46033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606930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3471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605875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0197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892701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08252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75422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2427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2133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6924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355820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42340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44723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870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7685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63661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a:duotone>
                <a:prstClr val="black"/>
                <a:srgbClr val="7DDAF3">
                  <a:tint val="45000"/>
                  <a:satMod val="400000"/>
                </a:srgbClr>
              </a:duotone>
              <a:extLst>
                <a:ext uri="{28A0092B-C50C-407E-A947-70E740481C1C}">
                  <a14:useLocalDpi xmlns:a14="http://schemas.microsoft.com/office/drawing/2010/main" val="0"/>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2967652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23724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83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809247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773119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4432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5892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98251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98089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endParaRPr lang="en-GB" noProof="0"/>
          </a:p>
        </p:txBody>
      </p:sp>
      <p:sp>
        <p:nvSpPr>
          <p:cNvPr id="4" name="Footer Placeholder 3"/>
          <p:cNvSpPr>
            <a:spLocks noGrp="1"/>
          </p:cNvSpPr>
          <p:nvPr>
            <p:ph type="ftr" sz="quarter" idx="11"/>
          </p:nvPr>
        </p:nvSpPr>
        <p:spPr bwMode="invGray"/>
        <p:txBody>
          <a:bodyPr/>
          <a:lstStyle/>
          <a:p>
            <a:endParaRPr lang="en-GB" noProof="0"/>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69003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633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53610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142010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37137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9454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21281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318543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03549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24655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832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8061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1497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1115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76860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15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85242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494396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7074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713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26799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01261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67966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0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203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07279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85844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62059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4236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71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896255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71410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448027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69950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2459886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60307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86903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01011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5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noProof="0"/>
          </a:p>
        </p:txBody>
      </p:sp>
      <p:sp>
        <p:nvSpPr>
          <p:cNvPr id="4" name="Footer Placeholder 3"/>
          <p:cNvSpPr>
            <a:spLocks noGrp="1"/>
          </p:cNvSpPr>
          <p:nvPr>
            <p:ph type="ftr" sz="quarter" idx="11"/>
          </p:nvPr>
        </p:nvSpPr>
        <p:spPr bwMode="gray"/>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02571353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36763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2258110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03683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204177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7552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86329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5411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60491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2752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052212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9566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64895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25685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231837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07134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44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85747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121382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6474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2624386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84105288"/>
      </p:ext>
    </p:extLst>
  </p:cSld>
  <p:clrMapOvr>
    <a:overrideClrMapping bg1="lt1" tx1="dk1" bg2="lt2" tx2="dk2" accent1="accent1" accent2="accent2" accent3="accent3" accent4="accent4" accent5="accent5" accent6="accent6" hlink="hlink" folHlink="folHlink"/>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003949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771094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18617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013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0712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158413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3668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06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r>
              <a:rPr lang="en-GB"/>
              <a:t>Diane Summers</a:t>
            </a:r>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196518929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5485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37101812"/>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48122442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7764134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101664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16040662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286100313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383146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670122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9432895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B0EBC8A0-080D-4817-BCB6-2226711703F6}" type="datetimeFigureOut">
              <a:rPr lang="en-US" smtClean="0"/>
              <a:t>1/21/2025</a:t>
            </a:fld>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7683451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B0EBC8A0-080D-4817-BCB6-2226711703F6}" type="datetimeFigureOut">
              <a:rPr lang="en-US" smtClean="0"/>
              <a:t>1/21/2025</a:t>
            </a:fld>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43532236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B0EBC8A0-080D-4817-BCB6-2226711703F6}" type="datetimeFigureOut">
              <a:rPr lang="en-US" smtClean="0"/>
              <a:t>1/21/2025</a:t>
            </a:fld>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8851542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B0EBC8A0-080D-4817-BCB6-2226711703F6}" type="datetimeFigureOut">
              <a:rPr lang="en-US" smtClean="0"/>
              <a:t>1/21/2025</a:t>
            </a:fld>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0611300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B0EBC8A0-080D-4817-BCB6-2226711703F6}" type="datetimeFigureOut">
              <a:rPr lang="en-US" smtClean="0"/>
              <a:t>1/21/2025</a:t>
            </a:fld>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25389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801947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992014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46651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fld id="{EC89882A-88C6-4ED3-B863-8147BF0B8B5B}" type="datetimeFigureOut">
              <a:rPr lang="en-GB" smtClean="0"/>
              <a:t>21/01/2025</a:t>
            </a:fld>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404330581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B0EBC8A0-080D-4817-BCB6-2226711703F6}" type="datetimeFigureOut">
              <a:rPr lang="en-US" smtClean="0"/>
              <a:t>1/21/2025</a:t>
            </a:fld>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49695450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64839015"/>
      </p:ext>
    </p:extLst>
  </p:cSld>
  <p:clrMapOvr>
    <a:overrideClrMapping bg1="lt1" tx1="dk1" bg2="lt2" tx2="dk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bwMode="invGray">
          <a:xfrm>
            <a:off x="480000" y="6375539"/>
            <a:ext cx="11226365" cy="208579"/>
          </a:xfrm>
        </p:spPr>
        <p:txBody>
          <a:bodyPr anchor="t">
            <a:noAutofit/>
          </a:bodyPr>
          <a:lstStyle>
            <a:lvl1pPr>
              <a:defRPr sz="2000" b="0" i="0">
                <a:solidFill>
                  <a:srgbClr val="FF0000"/>
                </a:solidFill>
                <a:latin typeface="+mn-lt"/>
              </a:defRPr>
            </a:lvl1pPr>
          </a:lstStyle>
          <a:p>
            <a:pPr lvl="0"/>
            <a:r>
              <a:rPr lang="en-GB" noProof="0"/>
              <a:t>DRAFT</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79644226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E3FD32A7-14BC-4515-B12D-F8609958404A}"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398617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7AD33F41-4D6A-4F09-8010-0ED8AFD08E7C}"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7882700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FE39767D-2559-42EE-BC32-EA56BB3FD00C}"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29481347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6D50CE87-47B3-46E5-8F15-D5CC56C57775}"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503487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548EEB4D-64FF-45E7-9101-6340EB7D9AAA}" type="datetime1">
              <a:rPr lang="en-US" noProof="0" smtClean="0"/>
              <a:t>1/21/2025</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10457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0308168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892B7C4-21F7-4BFE-89CB-F04030809548}" type="datetime1">
              <a:rPr lang="en-US" noProof="0" smtClean="0"/>
              <a:t>1/21/2025</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582173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DAF9019E-7610-417C-B079-334A3083F10F}" type="datetime1">
              <a:rPr lang="en-US" noProof="0" smtClean="0"/>
              <a:t>1/21/2025</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1065936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54D7D2FC-B6D2-465D-9777-8B2F2DCA961B}" type="datetime1">
              <a:rPr lang="en-US" smtClean="0"/>
              <a:t>1/21/2025</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4643983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C138B8E-2EFE-46EF-A0D2-D653A3A92733}" type="datetime1">
              <a:rPr lang="en-US" smtClean="0"/>
              <a:t>1/21/2025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0309195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8FCFB8F4-7202-4AA9-83B5-487EF15D79B2}" type="datetime1">
              <a:rPr lang="en-US" smtClean="0"/>
              <a:t>1/21/2025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208473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4608C768-80E9-46F4-9E44-391534949A06}" type="datetime1">
              <a:rPr lang="en-US" smtClean="0"/>
              <a:t>1/21/2025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668702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3260714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919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2626705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4603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32336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10611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4678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44676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75811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85191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3055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49072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545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2139162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926334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05178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bwMode="invGray">
          <a:xfrm>
            <a:off x="480000" y="6375539"/>
            <a:ext cx="11226365" cy="208579"/>
          </a:xfrm>
        </p:spPr>
        <p:txBody>
          <a:bodyPr anchor="t">
            <a:noAutofit/>
          </a:bodyPr>
          <a:lstStyle>
            <a:lvl1pPr>
              <a:defRPr sz="2000" b="0" i="0">
                <a:solidFill>
                  <a:srgbClr val="FF0000"/>
                </a:solidFill>
                <a:latin typeface="+mn-lt"/>
              </a:defRPr>
            </a:lvl1pPr>
          </a:lstStyle>
          <a:p>
            <a:pPr lvl="0"/>
            <a:r>
              <a:rPr lang="en-GB" noProof="0"/>
              <a:t>DRAFT</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42394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9569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47653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883318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79265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49427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992414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25456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87528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86719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4558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26300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131944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8318080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054134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93473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815943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02094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46900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17778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116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35164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6338914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50689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513482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77173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828662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072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7310807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562052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1691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7782574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871052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74159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78632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519097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89575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29536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22443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33705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6769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0243244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9299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16639978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515619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8531928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6596912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29351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73487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661268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69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72.xml"/><Relationship Id="rId21" Type="http://schemas.openxmlformats.org/officeDocument/2006/relationships/slideLayout" Target="../slideLayouts/slideLayout267.xml"/><Relationship Id="rId42" Type="http://schemas.openxmlformats.org/officeDocument/2006/relationships/slideLayout" Target="../slideLayouts/slideLayout288.xml"/><Relationship Id="rId47" Type="http://schemas.openxmlformats.org/officeDocument/2006/relationships/slideLayout" Target="../slideLayouts/slideLayout293.xml"/><Relationship Id="rId63" Type="http://schemas.openxmlformats.org/officeDocument/2006/relationships/slideLayout" Target="../slideLayouts/slideLayout309.xml"/><Relationship Id="rId68" Type="http://schemas.openxmlformats.org/officeDocument/2006/relationships/slideLayout" Target="../slideLayouts/slideLayout314.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9" Type="http://schemas.openxmlformats.org/officeDocument/2006/relationships/slideLayout" Target="../slideLayouts/slideLayout275.xml"/><Relationship Id="rId11" Type="http://schemas.openxmlformats.org/officeDocument/2006/relationships/slideLayout" Target="../slideLayouts/slideLayout257.xml"/><Relationship Id="rId24" Type="http://schemas.openxmlformats.org/officeDocument/2006/relationships/slideLayout" Target="../slideLayouts/slideLayout270.xml"/><Relationship Id="rId32" Type="http://schemas.openxmlformats.org/officeDocument/2006/relationships/slideLayout" Target="../slideLayouts/slideLayout278.xml"/><Relationship Id="rId37" Type="http://schemas.openxmlformats.org/officeDocument/2006/relationships/slideLayout" Target="../slideLayouts/slideLayout283.xml"/><Relationship Id="rId40" Type="http://schemas.openxmlformats.org/officeDocument/2006/relationships/slideLayout" Target="../slideLayouts/slideLayout286.xml"/><Relationship Id="rId45" Type="http://schemas.openxmlformats.org/officeDocument/2006/relationships/slideLayout" Target="../slideLayouts/slideLayout291.xml"/><Relationship Id="rId53" Type="http://schemas.openxmlformats.org/officeDocument/2006/relationships/slideLayout" Target="../slideLayouts/slideLayout299.xml"/><Relationship Id="rId58" Type="http://schemas.openxmlformats.org/officeDocument/2006/relationships/slideLayout" Target="../slideLayouts/slideLayout304.xml"/><Relationship Id="rId66" Type="http://schemas.openxmlformats.org/officeDocument/2006/relationships/slideLayout" Target="../slideLayouts/slideLayout312.xml"/><Relationship Id="rId5" Type="http://schemas.openxmlformats.org/officeDocument/2006/relationships/slideLayout" Target="../slideLayouts/slideLayout251.xml"/><Relationship Id="rId61" Type="http://schemas.openxmlformats.org/officeDocument/2006/relationships/slideLayout" Target="../slideLayouts/slideLayout307.xml"/><Relationship Id="rId19" Type="http://schemas.openxmlformats.org/officeDocument/2006/relationships/slideLayout" Target="../slideLayouts/slideLayout265.xml"/><Relationship Id="rId14" Type="http://schemas.openxmlformats.org/officeDocument/2006/relationships/slideLayout" Target="../slideLayouts/slideLayout260.xml"/><Relationship Id="rId22" Type="http://schemas.openxmlformats.org/officeDocument/2006/relationships/slideLayout" Target="../slideLayouts/slideLayout268.xml"/><Relationship Id="rId27" Type="http://schemas.openxmlformats.org/officeDocument/2006/relationships/slideLayout" Target="../slideLayouts/slideLayout273.xml"/><Relationship Id="rId30" Type="http://schemas.openxmlformats.org/officeDocument/2006/relationships/slideLayout" Target="../slideLayouts/slideLayout276.xml"/><Relationship Id="rId35" Type="http://schemas.openxmlformats.org/officeDocument/2006/relationships/slideLayout" Target="../slideLayouts/slideLayout281.xml"/><Relationship Id="rId43" Type="http://schemas.openxmlformats.org/officeDocument/2006/relationships/slideLayout" Target="../slideLayouts/slideLayout289.xml"/><Relationship Id="rId48" Type="http://schemas.openxmlformats.org/officeDocument/2006/relationships/slideLayout" Target="../slideLayouts/slideLayout294.xml"/><Relationship Id="rId56" Type="http://schemas.openxmlformats.org/officeDocument/2006/relationships/slideLayout" Target="../slideLayouts/slideLayout302.xml"/><Relationship Id="rId64" Type="http://schemas.openxmlformats.org/officeDocument/2006/relationships/slideLayout" Target="../slideLayouts/slideLayout310.xml"/><Relationship Id="rId69" Type="http://schemas.openxmlformats.org/officeDocument/2006/relationships/slideLayout" Target="../slideLayouts/slideLayout315.xml"/><Relationship Id="rId8" Type="http://schemas.openxmlformats.org/officeDocument/2006/relationships/slideLayout" Target="../slideLayouts/slideLayout254.xml"/><Relationship Id="rId51" Type="http://schemas.openxmlformats.org/officeDocument/2006/relationships/slideLayout" Target="../slideLayouts/slideLayout297.xml"/><Relationship Id="rId72" Type="http://schemas.openxmlformats.org/officeDocument/2006/relationships/oleObject" Target="../embeddings/oleObject1.bin"/><Relationship Id="rId3" Type="http://schemas.openxmlformats.org/officeDocument/2006/relationships/slideLayout" Target="../slideLayouts/slideLayout249.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5" Type="http://schemas.openxmlformats.org/officeDocument/2006/relationships/slideLayout" Target="../slideLayouts/slideLayout271.xml"/><Relationship Id="rId33" Type="http://schemas.openxmlformats.org/officeDocument/2006/relationships/slideLayout" Target="../slideLayouts/slideLayout279.xml"/><Relationship Id="rId38" Type="http://schemas.openxmlformats.org/officeDocument/2006/relationships/slideLayout" Target="../slideLayouts/slideLayout284.xml"/><Relationship Id="rId46" Type="http://schemas.openxmlformats.org/officeDocument/2006/relationships/slideLayout" Target="../slideLayouts/slideLayout292.xml"/><Relationship Id="rId59" Type="http://schemas.openxmlformats.org/officeDocument/2006/relationships/slideLayout" Target="../slideLayouts/slideLayout305.xml"/><Relationship Id="rId67" Type="http://schemas.openxmlformats.org/officeDocument/2006/relationships/slideLayout" Target="../slideLayouts/slideLayout313.xml"/><Relationship Id="rId20" Type="http://schemas.openxmlformats.org/officeDocument/2006/relationships/slideLayout" Target="../slideLayouts/slideLayout266.xml"/><Relationship Id="rId41" Type="http://schemas.openxmlformats.org/officeDocument/2006/relationships/slideLayout" Target="../slideLayouts/slideLayout287.xml"/><Relationship Id="rId54" Type="http://schemas.openxmlformats.org/officeDocument/2006/relationships/slideLayout" Target="../slideLayouts/slideLayout300.xml"/><Relationship Id="rId62" Type="http://schemas.openxmlformats.org/officeDocument/2006/relationships/slideLayout" Target="../slideLayouts/slideLayout308.xml"/><Relationship Id="rId70" Type="http://schemas.openxmlformats.org/officeDocument/2006/relationships/theme" Target="../theme/theme10.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5" Type="http://schemas.openxmlformats.org/officeDocument/2006/relationships/slideLayout" Target="../slideLayouts/slideLayout261.xml"/><Relationship Id="rId23" Type="http://schemas.openxmlformats.org/officeDocument/2006/relationships/slideLayout" Target="../slideLayouts/slideLayout269.xml"/><Relationship Id="rId28" Type="http://schemas.openxmlformats.org/officeDocument/2006/relationships/slideLayout" Target="../slideLayouts/slideLayout274.xml"/><Relationship Id="rId36" Type="http://schemas.openxmlformats.org/officeDocument/2006/relationships/slideLayout" Target="../slideLayouts/slideLayout282.xml"/><Relationship Id="rId49" Type="http://schemas.openxmlformats.org/officeDocument/2006/relationships/slideLayout" Target="../slideLayouts/slideLayout295.xml"/><Relationship Id="rId57" Type="http://schemas.openxmlformats.org/officeDocument/2006/relationships/slideLayout" Target="../slideLayouts/slideLayout303.xml"/><Relationship Id="rId10" Type="http://schemas.openxmlformats.org/officeDocument/2006/relationships/slideLayout" Target="../slideLayouts/slideLayout256.xml"/><Relationship Id="rId31" Type="http://schemas.openxmlformats.org/officeDocument/2006/relationships/slideLayout" Target="../slideLayouts/slideLayout277.xml"/><Relationship Id="rId44" Type="http://schemas.openxmlformats.org/officeDocument/2006/relationships/slideLayout" Target="../slideLayouts/slideLayout290.xml"/><Relationship Id="rId52" Type="http://schemas.openxmlformats.org/officeDocument/2006/relationships/slideLayout" Target="../slideLayouts/slideLayout298.xml"/><Relationship Id="rId60" Type="http://schemas.openxmlformats.org/officeDocument/2006/relationships/slideLayout" Target="../slideLayouts/slideLayout306.xml"/><Relationship Id="rId65" Type="http://schemas.openxmlformats.org/officeDocument/2006/relationships/slideLayout" Target="../slideLayouts/slideLayout311.xml"/><Relationship Id="rId73" Type="http://schemas.openxmlformats.org/officeDocument/2006/relationships/image" Target="../media/image7.emf"/><Relationship Id="rId4" Type="http://schemas.openxmlformats.org/officeDocument/2006/relationships/slideLayout" Target="../slideLayouts/slideLayout250.xml"/><Relationship Id="rId9" Type="http://schemas.openxmlformats.org/officeDocument/2006/relationships/slideLayout" Target="../slideLayouts/slideLayout255.xml"/><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39" Type="http://schemas.openxmlformats.org/officeDocument/2006/relationships/slideLayout" Target="../slideLayouts/slideLayout285.xml"/><Relationship Id="rId34" Type="http://schemas.openxmlformats.org/officeDocument/2006/relationships/slideLayout" Target="../slideLayouts/slideLayout280.xml"/><Relationship Id="rId50" Type="http://schemas.openxmlformats.org/officeDocument/2006/relationships/slideLayout" Target="../slideLayouts/slideLayout296.xml"/><Relationship Id="rId55" Type="http://schemas.openxmlformats.org/officeDocument/2006/relationships/slideLayout" Target="../slideLayouts/slideLayout301.xml"/><Relationship Id="rId7" Type="http://schemas.openxmlformats.org/officeDocument/2006/relationships/slideLayout" Target="../slideLayouts/slideLayout253.xml"/><Relationship Id="rId71" Type="http://schemas.openxmlformats.org/officeDocument/2006/relationships/tags" Target="../tags/tag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18" Type="http://schemas.openxmlformats.org/officeDocument/2006/relationships/theme" Target="../theme/theme11.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slideLayout" Target="../slideLayouts/slideLayout332.xml"/><Relationship Id="rId2" Type="http://schemas.openxmlformats.org/officeDocument/2006/relationships/slideLayout" Target="../slideLayouts/slideLayout317.xml"/><Relationship Id="rId16" Type="http://schemas.openxmlformats.org/officeDocument/2006/relationships/slideLayout" Target="../slideLayouts/slideLayout331.xml"/><Relationship Id="rId20" Type="http://schemas.openxmlformats.org/officeDocument/2006/relationships/image" Target="../media/image2.png"/><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19" Type="http://schemas.openxmlformats.org/officeDocument/2006/relationships/image" Target="../media/image1.png"/><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18" Type="http://schemas.openxmlformats.org/officeDocument/2006/relationships/image" Target="../media/image2.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17" Type="http://schemas.openxmlformats.org/officeDocument/2006/relationships/image" Target="../media/image1.png"/><Relationship Id="rId2" Type="http://schemas.openxmlformats.org/officeDocument/2006/relationships/slideLayout" Target="../slideLayouts/slideLayout334.xml"/><Relationship Id="rId16" Type="http://schemas.openxmlformats.org/officeDocument/2006/relationships/theme" Target="../theme/theme12.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5" Type="http://schemas.openxmlformats.org/officeDocument/2006/relationships/slideLayout" Target="../slideLayouts/slideLayout34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6.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5.png"/><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6.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image" Target="../media/image5.pn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image" Target="../media/image2.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1.png"/><Relationship Id="rId2" Type="http://schemas.openxmlformats.org/officeDocument/2006/relationships/slideLayout" Target="../slideLayouts/slideLayout95.xml"/><Relationship Id="rId16" Type="http://schemas.openxmlformats.org/officeDocument/2006/relationships/theme" Target="../theme/theme7.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63" Type="http://schemas.openxmlformats.org/officeDocument/2006/relationships/slideLayout" Target="../slideLayouts/slideLayout171.xml"/><Relationship Id="rId68" Type="http://schemas.openxmlformats.org/officeDocument/2006/relationships/slideLayout" Target="../slideLayouts/slideLayout176.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9" Type="http://schemas.openxmlformats.org/officeDocument/2006/relationships/slideLayout" Target="../slideLayouts/slideLayout137.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53" Type="http://schemas.openxmlformats.org/officeDocument/2006/relationships/slideLayout" Target="../slideLayouts/slideLayout161.xml"/><Relationship Id="rId58" Type="http://schemas.openxmlformats.org/officeDocument/2006/relationships/slideLayout" Target="../slideLayouts/slideLayout166.xml"/><Relationship Id="rId66" Type="http://schemas.openxmlformats.org/officeDocument/2006/relationships/slideLayout" Target="../slideLayouts/slideLayout174.xml"/><Relationship Id="rId5" Type="http://schemas.openxmlformats.org/officeDocument/2006/relationships/slideLayout" Target="../slideLayouts/slideLayout113.xml"/><Relationship Id="rId61" Type="http://schemas.openxmlformats.org/officeDocument/2006/relationships/slideLayout" Target="../slideLayouts/slideLayout169.xml"/><Relationship Id="rId19" Type="http://schemas.openxmlformats.org/officeDocument/2006/relationships/slideLayout" Target="../slideLayouts/slideLayout12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56" Type="http://schemas.openxmlformats.org/officeDocument/2006/relationships/slideLayout" Target="../slideLayouts/slideLayout164.xml"/><Relationship Id="rId64" Type="http://schemas.openxmlformats.org/officeDocument/2006/relationships/slideLayout" Target="../slideLayouts/slideLayout172.xml"/><Relationship Id="rId69" Type="http://schemas.openxmlformats.org/officeDocument/2006/relationships/slideLayout" Target="../slideLayouts/slideLayout177.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72" Type="http://schemas.openxmlformats.org/officeDocument/2006/relationships/oleObject" Target="../embeddings/oleObject1.bin"/><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46" Type="http://schemas.openxmlformats.org/officeDocument/2006/relationships/slideLayout" Target="../slideLayouts/slideLayout154.xml"/><Relationship Id="rId59" Type="http://schemas.openxmlformats.org/officeDocument/2006/relationships/slideLayout" Target="../slideLayouts/slideLayout167.xml"/><Relationship Id="rId67" Type="http://schemas.openxmlformats.org/officeDocument/2006/relationships/slideLayout" Target="../slideLayouts/slideLayout175.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62" Type="http://schemas.openxmlformats.org/officeDocument/2006/relationships/slideLayout" Target="../slideLayouts/slideLayout170.xml"/><Relationship Id="rId70" Type="http://schemas.openxmlformats.org/officeDocument/2006/relationships/theme" Target="../theme/theme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60" Type="http://schemas.openxmlformats.org/officeDocument/2006/relationships/slideLayout" Target="../slideLayouts/slideLayout168.xml"/><Relationship Id="rId65" Type="http://schemas.openxmlformats.org/officeDocument/2006/relationships/slideLayout" Target="../slideLayouts/slideLayout173.xml"/><Relationship Id="rId73" Type="http://schemas.openxmlformats.org/officeDocument/2006/relationships/image" Target="../media/image7.emf"/><Relationship Id="rId4" Type="http://schemas.openxmlformats.org/officeDocument/2006/relationships/slideLayout" Target="../slideLayouts/slideLayout112.xml"/><Relationship Id="rId9" Type="http://schemas.openxmlformats.org/officeDocument/2006/relationships/slideLayout" Target="../slideLayouts/slideLayout117.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9" Type="http://schemas.openxmlformats.org/officeDocument/2006/relationships/slideLayout" Target="../slideLayouts/slideLayout147.xml"/><Relationship Id="rId34" Type="http://schemas.openxmlformats.org/officeDocument/2006/relationships/slideLayout" Target="../slideLayouts/slideLayout142.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 Type="http://schemas.openxmlformats.org/officeDocument/2006/relationships/slideLayout" Target="../slideLayouts/slideLayout115.xml"/><Relationship Id="rId71" Type="http://schemas.openxmlformats.org/officeDocument/2006/relationships/tags" Target="../tags/tag1.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203.xml"/><Relationship Id="rId21" Type="http://schemas.openxmlformats.org/officeDocument/2006/relationships/slideLayout" Target="../slideLayouts/slideLayout198.xml"/><Relationship Id="rId42" Type="http://schemas.openxmlformats.org/officeDocument/2006/relationships/slideLayout" Target="../slideLayouts/slideLayout219.xml"/><Relationship Id="rId47" Type="http://schemas.openxmlformats.org/officeDocument/2006/relationships/slideLayout" Target="../slideLayouts/slideLayout224.xml"/><Relationship Id="rId63" Type="http://schemas.openxmlformats.org/officeDocument/2006/relationships/slideLayout" Target="../slideLayouts/slideLayout240.xml"/><Relationship Id="rId68" Type="http://schemas.openxmlformats.org/officeDocument/2006/relationships/slideLayout" Target="../slideLayouts/slideLayout245.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9" Type="http://schemas.openxmlformats.org/officeDocument/2006/relationships/slideLayout" Target="../slideLayouts/slideLayout206.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37" Type="http://schemas.openxmlformats.org/officeDocument/2006/relationships/slideLayout" Target="../slideLayouts/slideLayout214.xml"/><Relationship Id="rId40" Type="http://schemas.openxmlformats.org/officeDocument/2006/relationships/slideLayout" Target="../slideLayouts/slideLayout217.xml"/><Relationship Id="rId45" Type="http://schemas.openxmlformats.org/officeDocument/2006/relationships/slideLayout" Target="../slideLayouts/slideLayout222.xml"/><Relationship Id="rId53" Type="http://schemas.openxmlformats.org/officeDocument/2006/relationships/slideLayout" Target="../slideLayouts/slideLayout230.xml"/><Relationship Id="rId58" Type="http://schemas.openxmlformats.org/officeDocument/2006/relationships/slideLayout" Target="../slideLayouts/slideLayout235.xml"/><Relationship Id="rId66" Type="http://schemas.openxmlformats.org/officeDocument/2006/relationships/slideLayout" Target="../slideLayouts/slideLayout243.xml"/><Relationship Id="rId5" Type="http://schemas.openxmlformats.org/officeDocument/2006/relationships/slideLayout" Target="../slideLayouts/slideLayout182.xml"/><Relationship Id="rId61" Type="http://schemas.openxmlformats.org/officeDocument/2006/relationships/slideLayout" Target="../slideLayouts/slideLayout238.xml"/><Relationship Id="rId19" Type="http://schemas.openxmlformats.org/officeDocument/2006/relationships/slideLayout" Target="../slideLayouts/slideLayout19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35" Type="http://schemas.openxmlformats.org/officeDocument/2006/relationships/slideLayout" Target="../slideLayouts/slideLayout212.xml"/><Relationship Id="rId43" Type="http://schemas.openxmlformats.org/officeDocument/2006/relationships/slideLayout" Target="../slideLayouts/slideLayout220.xml"/><Relationship Id="rId48" Type="http://schemas.openxmlformats.org/officeDocument/2006/relationships/slideLayout" Target="../slideLayouts/slideLayout225.xml"/><Relationship Id="rId56" Type="http://schemas.openxmlformats.org/officeDocument/2006/relationships/slideLayout" Target="../slideLayouts/slideLayout233.xml"/><Relationship Id="rId64" Type="http://schemas.openxmlformats.org/officeDocument/2006/relationships/slideLayout" Target="../slideLayouts/slideLayout241.xml"/><Relationship Id="rId69" Type="http://schemas.openxmlformats.org/officeDocument/2006/relationships/slideLayout" Target="../slideLayouts/slideLayout246.xml"/><Relationship Id="rId8" Type="http://schemas.openxmlformats.org/officeDocument/2006/relationships/slideLayout" Target="../slideLayouts/slideLayout185.xml"/><Relationship Id="rId51" Type="http://schemas.openxmlformats.org/officeDocument/2006/relationships/slideLayout" Target="../slideLayouts/slideLayout228.xml"/><Relationship Id="rId72" Type="http://schemas.openxmlformats.org/officeDocument/2006/relationships/oleObject" Target="../embeddings/oleObject1.bin"/><Relationship Id="rId3" Type="http://schemas.openxmlformats.org/officeDocument/2006/relationships/slideLayout" Target="../slideLayouts/slideLayout180.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slideLayout" Target="../slideLayouts/slideLayout210.xml"/><Relationship Id="rId38" Type="http://schemas.openxmlformats.org/officeDocument/2006/relationships/slideLayout" Target="../slideLayouts/slideLayout215.xml"/><Relationship Id="rId46" Type="http://schemas.openxmlformats.org/officeDocument/2006/relationships/slideLayout" Target="../slideLayouts/slideLayout223.xml"/><Relationship Id="rId59" Type="http://schemas.openxmlformats.org/officeDocument/2006/relationships/slideLayout" Target="../slideLayouts/slideLayout236.xml"/><Relationship Id="rId67" Type="http://schemas.openxmlformats.org/officeDocument/2006/relationships/slideLayout" Target="../slideLayouts/slideLayout244.xml"/><Relationship Id="rId20" Type="http://schemas.openxmlformats.org/officeDocument/2006/relationships/slideLayout" Target="../slideLayouts/slideLayout197.xml"/><Relationship Id="rId41" Type="http://schemas.openxmlformats.org/officeDocument/2006/relationships/slideLayout" Target="../slideLayouts/slideLayout218.xml"/><Relationship Id="rId54" Type="http://schemas.openxmlformats.org/officeDocument/2006/relationships/slideLayout" Target="../slideLayouts/slideLayout231.xml"/><Relationship Id="rId62" Type="http://schemas.openxmlformats.org/officeDocument/2006/relationships/slideLayout" Target="../slideLayouts/slideLayout239.xml"/><Relationship Id="rId70" Type="http://schemas.openxmlformats.org/officeDocument/2006/relationships/theme" Target="../theme/theme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slideLayout" Target="../slideLayouts/slideLayout213.xml"/><Relationship Id="rId49" Type="http://schemas.openxmlformats.org/officeDocument/2006/relationships/slideLayout" Target="../slideLayouts/slideLayout226.xml"/><Relationship Id="rId57" Type="http://schemas.openxmlformats.org/officeDocument/2006/relationships/slideLayout" Target="../slideLayouts/slideLayout234.xml"/><Relationship Id="rId10" Type="http://schemas.openxmlformats.org/officeDocument/2006/relationships/slideLayout" Target="../slideLayouts/slideLayout187.xml"/><Relationship Id="rId31" Type="http://schemas.openxmlformats.org/officeDocument/2006/relationships/slideLayout" Target="../slideLayouts/slideLayout208.xml"/><Relationship Id="rId44" Type="http://schemas.openxmlformats.org/officeDocument/2006/relationships/slideLayout" Target="../slideLayouts/slideLayout221.xml"/><Relationship Id="rId52" Type="http://schemas.openxmlformats.org/officeDocument/2006/relationships/slideLayout" Target="../slideLayouts/slideLayout229.xml"/><Relationship Id="rId60" Type="http://schemas.openxmlformats.org/officeDocument/2006/relationships/slideLayout" Target="../slideLayouts/slideLayout237.xml"/><Relationship Id="rId65" Type="http://schemas.openxmlformats.org/officeDocument/2006/relationships/slideLayout" Target="../slideLayouts/slideLayout242.xml"/><Relationship Id="rId73" Type="http://schemas.openxmlformats.org/officeDocument/2006/relationships/image" Target="../media/image7.emf"/><Relationship Id="rId4" Type="http://schemas.openxmlformats.org/officeDocument/2006/relationships/slideLayout" Target="../slideLayouts/slideLayout181.xml"/><Relationship Id="rId9" Type="http://schemas.openxmlformats.org/officeDocument/2006/relationships/slideLayout" Target="../slideLayouts/slideLayout186.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39" Type="http://schemas.openxmlformats.org/officeDocument/2006/relationships/slideLayout" Target="../slideLayouts/slideLayout216.xml"/><Relationship Id="rId34" Type="http://schemas.openxmlformats.org/officeDocument/2006/relationships/slideLayout" Target="../slideLayouts/slideLayout211.xml"/><Relationship Id="rId50" Type="http://schemas.openxmlformats.org/officeDocument/2006/relationships/slideLayout" Target="../slideLayouts/slideLayout227.xml"/><Relationship Id="rId55" Type="http://schemas.openxmlformats.org/officeDocument/2006/relationships/slideLayout" Target="../slideLayouts/slideLayout232.xml"/><Relationship Id="rId7" Type="http://schemas.openxmlformats.org/officeDocument/2006/relationships/slideLayout" Target="../slideLayouts/slideLayout184.xml"/><Relationship Id="rId71" Type="http://schemas.openxmlformats.org/officeDocument/2006/relationships/tags" Target="../tags/tag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4207"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571554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722717857"/>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 id="2147484108" r:id="rId19"/>
    <p:sldLayoutId id="2147484109" r:id="rId20"/>
    <p:sldLayoutId id="2147484110" r:id="rId21"/>
    <p:sldLayoutId id="2147484111" r:id="rId22"/>
    <p:sldLayoutId id="2147484112" r:id="rId23"/>
    <p:sldLayoutId id="2147484113" r:id="rId24"/>
    <p:sldLayoutId id="2147484114" r:id="rId25"/>
    <p:sldLayoutId id="2147484115" r:id="rId26"/>
    <p:sldLayoutId id="2147484116" r:id="rId27"/>
    <p:sldLayoutId id="2147484117" r:id="rId28"/>
    <p:sldLayoutId id="2147484118" r:id="rId29"/>
    <p:sldLayoutId id="2147484119" r:id="rId30"/>
    <p:sldLayoutId id="2147484120" r:id="rId31"/>
    <p:sldLayoutId id="2147484121" r:id="rId32"/>
    <p:sldLayoutId id="2147484122" r:id="rId33"/>
    <p:sldLayoutId id="2147484123" r:id="rId34"/>
    <p:sldLayoutId id="2147484124" r:id="rId35"/>
    <p:sldLayoutId id="2147484125" r:id="rId36"/>
    <p:sldLayoutId id="2147484126" r:id="rId37"/>
    <p:sldLayoutId id="2147484127" r:id="rId38"/>
    <p:sldLayoutId id="2147484128" r:id="rId39"/>
    <p:sldLayoutId id="2147484129" r:id="rId40"/>
    <p:sldLayoutId id="2147484130" r:id="rId41"/>
    <p:sldLayoutId id="2147484131" r:id="rId42"/>
    <p:sldLayoutId id="2147484132" r:id="rId43"/>
    <p:sldLayoutId id="2147484133" r:id="rId44"/>
    <p:sldLayoutId id="2147484134" r:id="rId45"/>
    <p:sldLayoutId id="2147484135" r:id="rId46"/>
    <p:sldLayoutId id="2147484136" r:id="rId47"/>
    <p:sldLayoutId id="2147484137" r:id="rId48"/>
    <p:sldLayoutId id="2147484138" r:id="rId49"/>
    <p:sldLayoutId id="2147484139" r:id="rId50"/>
    <p:sldLayoutId id="2147484140" r:id="rId51"/>
    <p:sldLayoutId id="2147484141" r:id="rId52"/>
    <p:sldLayoutId id="2147484142" r:id="rId53"/>
    <p:sldLayoutId id="2147484143" r:id="rId54"/>
    <p:sldLayoutId id="2147484144" r:id="rId55"/>
    <p:sldLayoutId id="2147484145" r:id="rId56"/>
    <p:sldLayoutId id="2147484146" r:id="rId57"/>
    <p:sldLayoutId id="2147484147" r:id="rId58"/>
    <p:sldLayoutId id="2147484148" r:id="rId59"/>
    <p:sldLayoutId id="2147484149" r:id="rId60"/>
    <p:sldLayoutId id="2147484150" r:id="rId61"/>
    <p:sldLayoutId id="2147484151" r:id="rId62"/>
    <p:sldLayoutId id="2147484152" r:id="rId63"/>
    <p:sldLayoutId id="2147484153" r:id="rId64"/>
    <p:sldLayoutId id="2147484154" r:id="rId65"/>
    <p:sldLayoutId id="2147484155" r:id="rId66"/>
    <p:sldLayoutId id="2147484156" r:id="rId67"/>
    <p:sldLayoutId id="2147484157" r:id="rId68"/>
    <p:sldLayoutId id="214748415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a:p>
        </p:txBody>
      </p:sp>
    </p:spTree>
    <p:extLst>
      <p:ext uri="{BB962C8B-B14F-4D97-AF65-F5344CB8AC3E}">
        <p14:creationId xmlns:p14="http://schemas.microsoft.com/office/powerpoint/2010/main" val="51248397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Lst>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832D776C-9C28-4069-AFCF-F5F1ED0FBEE7}" type="datetime1">
              <a:rPr lang="en-US" smtClean="0"/>
              <a:t>1/21/2025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232689182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hf hdr="0" ftr="0" dt="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a:p>
        </p:txBody>
      </p:sp>
    </p:spTree>
    <p:extLst>
      <p:ext uri="{BB962C8B-B14F-4D97-AF65-F5344CB8AC3E}">
        <p14:creationId xmlns:p14="http://schemas.microsoft.com/office/powerpoint/2010/main" val="21555456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ftr="0" dt="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3714287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263557534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a:p>
        </p:txBody>
      </p:sp>
    </p:spTree>
    <p:extLst>
      <p:ext uri="{BB962C8B-B14F-4D97-AF65-F5344CB8AC3E}">
        <p14:creationId xmlns:p14="http://schemas.microsoft.com/office/powerpoint/2010/main" val="35211254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ftr="0" dt="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59844215"/>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5"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3850822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6717160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 id="2147483968" r:id="rId42"/>
    <p:sldLayoutId id="2147483969" r:id="rId43"/>
    <p:sldLayoutId id="2147483970" r:id="rId44"/>
    <p:sldLayoutId id="2147483971" r:id="rId45"/>
    <p:sldLayoutId id="2147483972" r:id="rId46"/>
    <p:sldLayoutId id="2147483973" r:id="rId47"/>
    <p:sldLayoutId id="2147483974" r:id="rId48"/>
    <p:sldLayoutId id="2147483975" r:id="rId49"/>
    <p:sldLayoutId id="2147483976" r:id="rId50"/>
    <p:sldLayoutId id="2147483977" r:id="rId51"/>
    <p:sldLayoutId id="2147483978" r:id="rId52"/>
    <p:sldLayoutId id="2147483979" r:id="rId53"/>
    <p:sldLayoutId id="2147483980" r:id="rId54"/>
    <p:sldLayoutId id="2147483981" r:id="rId55"/>
    <p:sldLayoutId id="2147483982" r:id="rId56"/>
    <p:sldLayoutId id="2147483983" r:id="rId57"/>
    <p:sldLayoutId id="2147483984" r:id="rId58"/>
    <p:sldLayoutId id="2147483985" r:id="rId59"/>
    <p:sldLayoutId id="2147483986" r:id="rId60"/>
    <p:sldLayoutId id="2147483987" r:id="rId61"/>
    <p:sldLayoutId id="2147483988" r:id="rId62"/>
    <p:sldLayoutId id="2147483989" r:id="rId63"/>
    <p:sldLayoutId id="2147483990" r:id="rId64"/>
    <p:sldLayoutId id="2147483991" r:id="rId65"/>
    <p:sldLayoutId id="2147483992" r:id="rId66"/>
    <p:sldLayoutId id="2147483993" r:id="rId67"/>
    <p:sldLayoutId id="2147483994" r:id="rId68"/>
    <p:sldLayoutId id="2147483996"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2216794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3576775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 id="2147484024" r:id="rId27"/>
    <p:sldLayoutId id="2147484025" r:id="rId28"/>
    <p:sldLayoutId id="2147484026" r:id="rId29"/>
    <p:sldLayoutId id="2147484027" r:id="rId30"/>
    <p:sldLayoutId id="2147484028" r:id="rId31"/>
    <p:sldLayoutId id="2147484029" r:id="rId32"/>
    <p:sldLayoutId id="2147484030" r:id="rId33"/>
    <p:sldLayoutId id="2147484031" r:id="rId34"/>
    <p:sldLayoutId id="2147484032" r:id="rId35"/>
    <p:sldLayoutId id="2147484033" r:id="rId36"/>
    <p:sldLayoutId id="2147484034" r:id="rId37"/>
    <p:sldLayoutId id="2147484035" r:id="rId38"/>
    <p:sldLayoutId id="2147484036" r:id="rId39"/>
    <p:sldLayoutId id="2147484037" r:id="rId40"/>
    <p:sldLayoutId id="2147484038" r:id="rId41"/>
    <p:sldLayoutId id="2147484039" r:id="rId42"/>
    <p:sldLayoutId id="2147484040" r:id="rId43"/>
    <p:sldLayoutId id="2147484041" r:id="rId44"/>
    <p:sldLayoutId id="2147484042" r:id="rId45"/>
    <p:sldLayoutId id="2147484043" r:id="rId46"/>
    <p:sldLayoutId id="2147484044" r:id="rId47"/>
    <p:sldLayoutId id="2147484045" r:id="rId48"/>
    <p:sldLayoutId id="2147484046" r:id="rId49"/>
    <p:sldLayoutId id="2147484047" r:id="rId50"/>
    <p:sldLayoutId id="2147484048" r:id="rId51"/>
    <p:sldLayoutId id="2147484049" r:id="rId52"/>
    <p:sldLayoutId id="2147484050" r:id="rId53"/>
    <p:sldLayoutId id="2147484051" r:id="rId54"/>
    <p:sldLayoutId id="2147484052" r:id="rId55"/>
    <p:sldLayoutId id="2147484053" r:id="rId56"/>
    <p:sldLayoutId id="2147484054" r:id="rId57"/>
    <p:sldLayoutId id="2147484055" r:id="rId58"/>
    <p:sldLayoutId id="2147484056" r:id="rId59"/>
    <p:sldLayoutId id="2147484057" r:id="rId60"/>
    <p:sldLayoutId id="2147484058" r:id="rId61"/>
    <p:sldLayoutId id="2147484059" r:id="rId62"/>
    <p:sldLayoutId id="2147484060" r:id="rId63"/>
    <p:sldLayoutId id="2147484061" r:id="rId64"/>
    <p:sldLayoutId id="2147484062" r:id="rId65"/>
    <p:sldLayoutId id="2147484063" r:id="rId66"/>
    <p:sldLayoutId id="2147484064" r:id="rId67"/>
    <p:sldLayoutId id="2147484065" r:id="rId68"/>
    <p:sldLayoutId id="2147484067"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3.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orms.microsoft.com/e/vJBakm3PCx" TargetMode="External"/><Relationship Id="rId1" Type="http://schemas.openxmlformats.org/officeDocument/2006/relationships/slideLayout" Target="../slideLayouts/slideLayout30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who.int/news-room/questions-and-answer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who.int/vaccine_safety/publications/aefi_surveillance/en/"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5" Type="http://schemas.openxmlformats.org/officeDocument/2006/relationships/hyperlink" Target="http://www.who.int/immunization/policy/Immunization_routine_table1.pdf?ua=1" TargetMode="External"/><Relationship Id="rId4" Type="http://schemas.openxmlformats.org/officeDocument/2006/relationships/hyperlink" Target="http://www.who.int/vaccine_safety/publications/safety_immunization_pregnancy/en/"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hyperlink" Target="https://www.who.int/teams/immunization-vaccines-and-biologicals/essential-programme-on-immunization/demand" TargetMode="Externa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036F525-3FBF-6457-09EF-ECA47CC12C60}"/>
              </a:ext>
            </a:extLst>
          </p:cNvPr>
          <p:cNvSpPr txBox="1">
            <a:spLocks/>
          </p:cNvSpPr>
          <p:nvPr/>
        </p:nvSpPr>
        <p:spPr bwMode="invGray">
          <a:xfrm>
            <a:off x="489570" y="717955"/>
            <a:ext cx="8508126" cy="809628"/>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How to use this resource</a:t>
            </a:r>
            <a:endParaRPr kumimoji="0" lang="en-US" sz="480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ECB1753-36CE-C692-DC45-C2132D9A7FF4}"/>
              </a:ext>
            </a:extLst>
          </p:cNvPr>
          <p:cNvSpPr/>
          <p:nvPr/>
        </p:nvSpPr>
        <p:spPr>
          <a:xfrm>
            <a:off x="0" y="0"/>
            <a:ext cx="12192000" cy="55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cs typeface="Calibri" panose="020F0502020204030204" pitchFamily="34" charset="0"/>
              </a:rPr>
              <a:t>NOTES FOR FACILITATOR. REMOVE BEFORE SHARING.</a:t>
            </a:r>
          </a:p>
        </p:txBody>
      </p:sp>
      <p:sp>
        <p:nvSpPr>
          <p:cNvPr id="6" name="TextBox 5">
            <a:extLst>
              <a:ext uri="{FF2B5EF4-FFF2-40B4-BE49-F238E27FC236}">
                <a16:creationId xmlns:a16="http://schemas.microsoft.com/office/drawing/2014/main" id="{3A6B495C-2E85-0F7A-8777-FECEBE77077B}"/>
              </a:ext>
            </a:extLst>
          </p:cNvPr>
          <p:cNvSpPr txBox="1"/>
          <p:nvPr/>
        </p:nvSpPr>
        <p:spPr>
          <a:xfrm>
            <a:off x="489570" y="5169278"/>
            <a:ext cx="10609043" cy="1378839"/>
          </a:xfrm>
          <a:prstGeom prst="rect">
            <a:avLst/>
          </a:prstGeom>
          <a:noFill/>
        </p:spPr>
        <p:txBody>
          <a:bodyPr wrap="square" lIns="91440" tIns="45720" rIns="91440" bIns="45720" rtlCol="0" anchor="t">
            <a:spAutoFit/>
          </a:bodyPr>
          <a:lstStyle/>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b="1">
                <a:solidFill>
                  <a:schemeClr val="tx1">
                    <a:lumMod val="75000"/>
                    <a:lumOff val="25000"/>
                  </a:schemeClr>
                </a:solidFill>
                <a:latin typeface="Calibri" panose="020F0502020204030204" pitchFamily="34" charset="0"/>
                <a:cs typeface="Calibri" panose="020F0502020204030204" pitchFamily="34" charset="0"/>
              </a:rPr>
              <a:t>Suggested learning format:</a:t>
            </a:r>
            <a:r>
              <a:rPr lang="en-US" sz="2200">
                <a:solidFill>
                  <a:schemeClr val="tx1">
                    <a:lumMod val="75000"/>
                    <a:lumOff val="25000"/>
                  </a:schemeClr>
                </a:solidFill>
                <a:latin typeface="Calibri" panose="020F0502020204030204" pitchFamily="34" charset="0"/>
                <a:cs typeface="Calibri" panose="020F0502020204030204" pitchFamily="34" charset="0"/>
              </a:rPr>
              <a:t> The modules are designed for peer-facilitated and interactive sessions. Each module can be completed in one session or can be divided across several sessions. The modules are best suited for small groups of up to 10 participants to encourage active participation.</a:t>
            </a:r>
          </a:p>
        </p:txBody>
      </p:sp>
      <p:pic>
        <p:nvPicPr>
          <p:cNvPr id="8" name="Picture 7">
            <a:extLst>
              <a:ext uri="{FF2B5EF4-FFF2-40B4-BE49-F238E27FC236}">
                <a16:creationId xmlns:a16="http://schemas.microsoft.com/office/drawing/2014/main" id="{CF9FAA83-C742-8AD9-AD0A-6A19664EC8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0525" y="3037698"/>
            <a:ext cx="3306565" cy="1853019"/>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B86CFB38-A2A3-71B0-7646-B08E74C39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2154" y="3032530"/>
            <a:ext cx="3296459" cy="1853019"/>
          </a:xfrm>
          <a:prstGeom prst="rect">
            <a:avLst/>
          </a:prstGeom>
          <a:ln>
            <a:solidFill>
              <a:schemeClr val="bg1">
                <a:lumMod val="50000"/>
              </a:schemeClr>
            </a:solidFill>
          </a:ln>
        </p:spPr>
      </p:pic>
      <p:pic>
        <p:nvPicPr>
          <p:cNvPr id="12" name="Picture 11">
            <a:extLst>
              <a:ext uri="{FF2B5EF4-FFF2-40B4-BE49-F238E27FC236}">
                <a16:creationId xmlns:a16="http://schemas.microsoft.com/office/drawing/2014/main" id="{054319B2-5546-637C-9AA1-8C2145A517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132" y="3037698"/>
            <a:ext cx="3277368" cy="1847851"/>
          </a:xfrm>
          <a:prstGeom prst="rect">
            <a:avLst/>
          </a:prstGeom>
          <a:ln>
            <a:solidFill>
              <a:schemeClr val="bg1">
                <a:lumMod val="50000"/>
              </a:schemeClr>
            </a:solidFill>
          </a:ln>
        </p:spPr>
      </p:pic>
      <p:sp>
        <p:nvSpPr>
          <p:cNvPr id="4" name="TextBox 3">
            <a:extLst>
              <a:ext uri="{FF2B5EF4-FFF2-40B4-BE49-F238E27FC236}">
                <a16:creationId xmlns:a16="http://schemas.microsoft.com/office/drawing/2014/main" id="{4FE7C858-DE7F-A333-4F8E-D33AF3F48508}"/>
              </a:ext>
            </a:extLst>
          </p:cNvPr>
          <p:cNvSpPr txBox="1"/>
          <p:nvPr/>
        </p:nvSpPr>
        <p:spPr>
          <a:xfrm>
            <a:off x="489570" y="1688722"/>
            <a:ext cx="11085130" cy="1288045"/>
          </a:xfrm>
          <a:prstGeom prst="rect">
            <a:avLst/>
          </a:prstGeom>
          <a:noFill/>
        </p:spPr>
        <p:txBody>
          <a:bodyPr wrap="square" lIns="91440" tIns="45720" rIns="91440" bIns="45720" rtlCol="0" anchor="t">
            <a:spAutoFit/>
          </a:bodyPr>
          <a:lstStyle/>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About this resource</a:t>
            </a:r>
            <a:r>
              <a:rPr lang="en-US" sz="2200" dirty="0">
                <a:solidFill>
                  <a:schemeClr val="tx1">
                    <a:lumMod val="75000"/>
                    <a:lumOff val="25000"/>
                  </a:schemeClr>
                </a:solidFill>
                <a:latin typeface="Calibri" panose="020F0502020204030204" pitchFamily="34" charset="0"/>
                <a:cs typeface="Calibri" panose="020F0502020204030204" pitchFamily="34" charset="0"/>
              </a:rPr>
              <a:t>: This resource is part of a package of training modules to strengthen health worker skills in </a:t>
            </a:r>
            <a:r>
              <a:rPr lang="en-US" sz="2200">
                <a:solidFill>
                  <a:schemeClr val="tx1">
                    <a:lumMod val="75000"/>
                    <a:lumOff val="25000"/>
                  </a:schemeClr>
                </a:solidFill>
                <a:latin typeface="Calibri" panose="020F0502020204030204" pitchFamily="34" charset="0"/>
                <a:cs typeface="Calibri" panose="020F0502020204030204" pitchFamily="34" charset="0"/>
              </a:rPr>
              <a:t>communicating on </a:t>
            </a:r>
            <a:r>
              <a:rPr lang="en-US" sz="2200" dirty="0">
                <a:solidFill>
                  <a:schemeClr val="tx1">
                    <a:lumMod val="75000"/>
                    <a:lumOff val="25000"/>
                  </a:schemeClr>
                </a:solidFill>
                <a:latin typeface="Calibri" panose="020F0502020204030204" pitchFamily="34" charset="0"/>
                <a:cs typeface="Calibri" panose="020F0502020204030204" pitchFamily="34" charset="0"/>
              </a:rPr>
              <a:t>vaccination.</a:t>
            </a:r>
          </a:p>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It is part of a series on the following topics:</a:t>
            </a:r>
          </a:p>
        </p:txBody>
      </p:sp>
    </p:spTree>
    <p:extLst>
      <p:ext uri="{BB962C8B-B14F-4D97-AF65-F5344CB8AC3E}">
        <p14:creationId xmlns:p14="http://schemas.microsoft.com/office/powerpoint/2010/main" val="3972631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734444" y="600122"/>
            <a:ext cx="6946260"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Your r</a:t>
            </a: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ole as </a:t>
            </a: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health workers</a:t>
            </a:r>
            <a:endParaRPr kumimoji="0" lang="en-US"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4814562" y="1849100"/>
            <a:ext cx="6688320" cy="4247317"/>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Health workers are generally the </a:t>
            </a:r>
            <a:r>
              <a:rPr lang="en-GB" sz="2400">
                <a:solidFill>
                  <a:schemeClr val="tx2"/>
                </a:solidFill>
                <a:highlight>
                  <a:srgbClr val="FFFFFF"/>
                </a:highlight>
                <a:latin typeface="Calibri" panose="020F0502020204030204" pitchFamily="34" charset="0"/>
                <a:cs typeface="Calibri" panose="020F0502020204030204" pitchFamily="34" charset="0"/>
              </a:rPr>
              <a:t>most trusted source of information </a:t>
            </a: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about vaccination.</a:t>
            </a:r>
          </a:p>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It is essential that they are </a:t>
            </a:r>
            <a:r>
              <a:rPr lang="en-GB" sz="2400">
                <a:solidFill>
                  <a:schemeClr val="tx2"/>
                </a:solidFill>
                <a:highlight>
                  <a:srgbClr val="FFFFFF"/>
                </a:highlight>
                <a:latin typeface="Calibri" panose="020F0502020204030204" pitchFamily="34" charset="0"/>
                <a:cs typeface="Calibri" panose="020F0502020204030204" pitchFamily="34" charset="0"/>
              </a:rPr>
              <a:t>skilled and confident </a:t>
            </a: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in managing conversations about the benefits and safety of vaccination.  </a:t>
            </a:r>
          </a:p>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Health workers should also be </a:t>
            </a:r>
            <a:r>
              <a:rPr lang="en-GB" sz="2400">
                <a:solidFill>
                  <a:schemeClr val="tx2"/>
                </a:solidFill>
                <a:highlight>
                  <a:srgbClr val="FFFFFF"/>
                </a:highlight>
                <a:latin typeface="Calibri" panose="020F0502020204030204" pitchFamily="34" charset="0"/>
                <a:cs typeface="Calibri" panose="020F0502020204030204" pitchFamily="34" charset="0"/>
              </a:rPr>
              <a:t>well-informed about vaccine safety and contraindications to vaccination</a:t>
            </a: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so that they can reassure parents/caregivers and avoid any missed opportunities for vaccination.</a:t>
            </a:r>
          </a:p>
        </p:txBody>
      </p:sp>
      <p:pic>
        <p:nvPicPr>
          <p:cNvPr id="6" name="Picture 5" descr="A person speaking to a crowd&#10;&#10;Description automatically generated">
            <a:extLst>
              <a:ext uri="{FF2B5EF4-FFF2-40B4-BE49-F238E27FC236}">
                <a16:creationId xmlns:a16="http://schemas.microsoft.com/office/drawing/2014/main" id="{DBD3DB67-9EAC-4D3F-EA89-CB9416F65E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9118" y="1934444"/>
            <a:ext cx="3858498" cy="2793314"/>
          </a:xfrm>
          <a:prstGeom prst="rect">
            <a:avLst/>
          </a:prstGeom>
        </p:spPr>
      </p:pic>
      <p:sp>
        <p:nvSpPr>
          <p:cNvPr id="7" name="TextBox 6">
            <a:extLst>
              <a:ext uri="{FF2B5EF4-FFF2-40B4-BE49-F238E27FC236}">
                <a16:creationId xmlns:a16="http://schemas.microsoft.com/office/drawing/2014/main" id="{66206919-5A80-AE4E-7899-B0C37A5BED99}"/>
              </a:ext>
            </a:extLst>
          </p:cNvPr>
          <p:cNvSpPr txBox="1"/>
          <p:nvPr/>
        </p:nvSpPr>
        <p:spPr>
          <a:xfrm>
            <a:off x="2718682" y="4846035"/>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r"/>
            <a:r>
              <a:rPr lang="en-US" sz="1000"/>
              <a:t>© WHO / Fanjan Combrink</a:t>
            </a:r>
          </a:p>
        </p:txBody>
      </p:sp>
      <p:pic>
        <p:nvPicPr>
          <p:cNvPr id="9" name="Picture 8">
            <a:extLst>
              <a:ext uri="{FF2B5EF4-FFF2-40B4-BE49-F238E27FC236}">
                <a16:creationId xmlns:a16="http://schemas.microsoft.com/office/drawing/2014/main" id="{89E626F2-0166-52B5-CF63-910307EE4F93}"/>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9118" y="243841"/>
            <a:ext cx="1045326" cy="1045326"/>
          </a:xfrm>
          <a:prstGeom prst="rect">
            <a:avLst/>
          </a:prstGeom>
        </p:spPr>
      </p:pic>
    </p:spTree>
    <p:extLst>
      <p:ext uri="{BB962C8B-B14F-4D97-AF65-F5344CB8AC3E}">
        <p14:creationId xmlns:p14="http://schemas.microsoft.com/office/powerpoint/2010/main" val="172878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71FB61-6E5A-5AA7-D5A8-65901B2D7944}"/>
              </a:ext>
            </a:extLst>
          </p:cNvPr>
          <p:cNvSpPr/>
          <p:nvPr/>
        </p:nvSpPr>
        <p:spPr>
          <a:xfrm>
            <a:off x="2191670" y="735911"/>
            <a:ext cx="3721450" cy="857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Title 2">
            <a:extLst>
              <a:ext uri="{FF2B5EF4-FFF2-40B4-BE49-F238E27FC236}">
                <a16:creationId xmlns:a16="http://schemas.microsoft.com/office/drawing/2014/main" id="{069BD210-311B-954A-FF59-E102F1657ACA}"/>
              </a:ext>
            </a:extLst>
          </p:cNvPr>
          <p:cNvSpPr txBox="1">
            <a:spLocks/>
          </p:cNvSpPr>
          <p:nvPr/>
        </p:nvSpPr>
        <p:spPr bwMode="invGray">
          <a:xfrm>
            <a:off x="2388772" y="929271"/>
            <a:ext cx="4085180"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a:solidFill>
                  <a:schemeClr val="bg1"/>
                </a:solidFill>
                <a:latin typeface="Calibri" panose="020F0502020204030204" pitchFamily="34" charset="0"/>
                <a:cs typeface="Calibri" panose="020F0502020204030204" pitchFamily="34" charset="0"/>
              </a:rPr>
              <a:t>Let’s discuss!</a:t>
            </a:r>
            <a:endParaRPr kumimoji="0" lang="en-US" sz="48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2" name="Graphic 1" descr="Chat with solid fill">
            <a:extLst>
              <a:ext uri="{FF2B5EF4-FFF2-40B4-BE49-F238E27FC236}">
                <a16:creationId xmlns:a16="http://schemas.microsoft.com/office/drawing/2014/main" id="{46C8AB3A-2CDF-4F51-957C-835BD116D2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446" y="451104"/>
            <a:ext cx="1576225" cy="1576225"/>
          </a:xfrm>
          <a:prstGeom prst="rect">
            <a:avLst/>
          </a:prstGeom>
        </p:spPr>
      </p:pic>
      <p:sp>
        <p:nvSpPr>
          <p:cNvPr id="5" name="TextBox 4">
            <a:extLst>
              <a:ext uri="{FF2B5EF4-FFF2-40B4-BE49-F238E27FC236}">
                <a16:creationId xmlns:a16="http://schemas.microsoft.com/office/drawing/2014/main" id="{B1B99156-89F6-212F-3503-EFB96F5896E6}"/>
              </a:ext>
            </a:extLst>
          </p:cNvPr>
          <p:cNvSpPr txBox="1"/>
          <p:nvPr/>
        </p:nvSpPr>
        <p:spPr>
          <a:xfrm>
            <a:off x="1961384" y="5998978"/>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65213F9-2290-569A-31C3-C5C87C09573C}"/>
              </a:ext>
            </a:extLst>
          </p:cNvPr>
          <p:cNvGrpSpPr/>
          <p:nvPr/>
        </p:nvGrpSpPr>
        <p:grpSpPr>
          <a:xfrm>
            <a:off x="945150" y="2101980"/>
            <a:ext cx="3751148" cy="3754151"/>
            <a:chOff x="969822" y="1543419"/>
            <a:chExt cx="4577142" cy="4580806"/>
          </a:xfrm>
        </p:grpSpPr>
        <p:grpSp>
          <p:nvGrpSpPr>
            <p:cNvPr id="7" name="Group 6">
              <a:extLst>
                <a:ext uri="{FF2B5EF4-FFF2-40B4-BE49-F238E27FC236}">
                  <a16:creationId xmlns:a16="http://schemas.microsoft.com/office/drawing/2014/main" id="{C640624B-5E07-E9CD-0CF1-CA6ABB1FC4B3}"/>
                </a:ext>
              </a:extLst>
            </p:cNvPr>
            <p:cNvGrpSpPr/>
            <p:nvPr/>
          </p:nvGrpSpPr>
          <p:grpSpPr>
            <a:xfrm rot="3107513">
              <a:off x="967990" y="1545251"/>
              <a:ext cx="4580806" cy="4577142"/>
              <a:chOff x="445262" y="1543221"/>
              <a:chExt cx="4323508" cy="4348294"/>
            </a:xfrm>
          </p:grpSpPr>
          <p:sp>
            <p:nvSpPr>
              <p:cNvPr id="8" name="Oval 7">
                <a:extLst>
                  <a:ext uri="{FF2B5EF4-FFF2-40B4-BE49-F238E27FC236}">
                    <a16:creationId xmlns:a16="http://schemas.microsoft.com/office/drawing/2014/main" id="{989D460A-84BA-4580-E168-4ED7DCA9AD24}"/>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83A3F36-D3E8-A819-6FE4-AF3B6C2DEE33}"/>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13" name="Picture 12" descr="A group of people sitting at a table&#10;&#10;Description automatically generated">
              <a:extLst>
                <a:ext uri="{FF2B5EF4-FFF2-40B4-BE49-F238E27FC236}">
                  <a16:creationId xmlns:a16="http://schemas.microsoft.com/office/drawing/2014/main" id="{776C63EF-72E0-3B7B-F5B3-E1F8153BE1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grpSp>
      <p:sp>
        <p:nvSpPr>
          <p:cNvPr id="14" name="TextBox 13">
            <a:extLst>
              <a:ext uri="{FF2B5EF4-FFF2-40B4-BE49-F238E27FC236}">
                <a16:creationId xmlns:a16="http://schemas.microsoft.com/office/drawing/2014/main" id="{2A2ED95D-AE0F-3ADE-06A8-6B555B66964D}"/>
              </a:ext>
            </a:extLst>
          </p:cNvPr>
          <p:cNvSpPr txBox="1"/>
          <p:nvPr/>
        </p:nvSpPr>
        <p:spPr>
          <a:xfrm>
            <a:off x="5042960" y="2339000"/>
            <a:ext cx="6393136" cy="3416320"/>
          </a:xfrm>
          <a:prstGeom prst="rect">
            <a:avLst/>
          </a:prstGeom>
          <a:noFill/>
        </p:spPr>
        <p:txBody>
          <a:bodyPr wrap="square" rtlCol="0">
            <a:spAutoFit/>
          </a:bodyPr>
          <a:lstStyle>
            <a:defPPr>
              <a:defRPr lang="en-US"/>
            </a:defPPr>
            <a:lvl1pPr>
              <a:defRPr sz="3200" i="1">
                <a:solidFill>
                  <a:schemeClr val="tx2"/>
                </a:solidFill>
                <a:latin typeface="Calibri" panose="020F0502020204030204" pitchFamily="34" charset="0"/>
                <a:cs typeface="Calibri" panose="020F0502020204030204" pitchFamily="34" charset="0"/>
              </a:defRPr>
            </a:lvl1pPr>
          </a:lstStyle>
          <a:p>
            <a:r>
              <a:rPr lang="en-US" sz="2400" b="1"/>
              <a:t>In pairs or groups of three:</a:t>
            </a:r>
          </a:p>
          <a:p>
            <a:r>
              <a:rPr lang="en-US" sz="2400"/>
              <a:t>What are some questions or concerns that you have heard from the community about the safety of vaccines?</a:t>
            </a:r>
          </a:p>
          <a:p>
            <a:endParaRPr lang="en-US" sz="2400"/>
          </a:p>
          <a:p>
            <a:r>
              <a:rPr lang="en-US" sz="2400" b="1"/>
              <a:t>In the plenary:</a:t>
            </a:r>
          </a:p>
          <a:p>
            <a:r>
              <a:rPr lang="en-US" sz="2400"/>
              <a:t>What are some of the most common questions that emerged? Write down these questions, as these will be used in the next exercise.</a:t>
            </a:r>
          </a:p>
        </p:txBody>
      </p:sp>
    </p:spTree>
    <p:extLst>
      <p:ext uri="{BB962C8B-B14F-4D97-AF65-F5344CB8AC3E}">
        <p14:creationId xmlns:p14="http://schemas.microsoft.com/office/powerpoint/2010/main" val="279312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10249847" cy="3870290"/>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Introduction</a:t>
            </a:r>
          </a:p>
          <a:p>
            <a:pPr marL="457200" lvl="2" indent="-457200" fontAlgn="base">
              <a:buClr>
                <a:schemeClr val="accent6"/>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Communicating on vaccine safety</a:t>
            </a:r>
          </a:p>
          <a:p>
            <a:pPr marL="1028700" lvl="1" indent="-455613" fontAlgn="base">
              <a:buFont typeface="Arial" panose="020B0604020202020204" pitchFamily="34" charset="0"/>
              <a:buChar char="•"/>
            </a:pPr>
            <a:r>
              <a:rPr lang="en-US" sz="3200" dirty="0">
                <a:solidFill>
                  <a:schemeClr val="accent1"/>
                </a:solidFill>
                <a:latin typeface="Calibri"/>
                <a:cs typeface="Calibri"/>
              </a:rPr>
              <a:t>Ensuring vaccine safety: A closer look</a:t>
            </a:r>
          </a:p>
          <a:p>
            <a:pPr marL="1028700" lvl="1" indent="-455613" fontAlgn="base">
              <a:spcAft>
                <a:spcPts val="2400"/>
              </a:spcAft>
              <a:buFont typeface="Arial" panose="020B0604020202020204" pitchFamily="34" charset="0"/>
              <a:buChar char="•"/>
            </a:pPr>
            <a:r>
              <a:rPr lang="en-US" sz="3200" dirty="0">
                <a:solidFill>
                  <a:schemeClr val="accent1"/>
                </a:solidFill>
                <a:latin typeface="Calibri"/>
                <a:cs typeface="Calibri"/>
              </a:rPr>
              <a:t>Minor reactions and AEFIs</a:t>
            </a:r>
            <a:endParaRPr lang="en-US" sz="4000" b="1" dirty="0">
              <a:solidFill>
                <a:schemeClr val="accent1"/>
              </a:solidFill>
              <a:latin typeface="Calibri" panose="020F0502020204030204" pitchFamily="34" charset="0"/>
              <a:cs typeface="Calibri" panose="020F0502020204030204" pitchFamily="34" charset="0"/>
            </a:endParaRP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Considerations for contraindications</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Considerations for precautions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23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Ensuring vaccine safety: A closer look</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5644896" y="2336058"/>
            <a:ext cx="5689854" cy="2831544"/>
          </a:xfrm>
          <a:prstGeom prst="rect">
            <a:avLst/>
          </a:prstGeom>
          <a:noFill/>
        </p:spPr>
        <p:txBody>
          <a:bodyPr wrap="square" lIns="91440" tIns="45720" rIns="91440" bIns="45720" rtlCol="0" anchor="t">
            <a:spAutoFit/>
          </a:bodyPr>
          <a:lstStyle/>
          <a:p>
            <a:pPr>
              <a:spcAft>
                <a:spcPts val="1200"/>
              </a:spcAft>
            </a:pPr>
            <a:r>
              <a:rPr lang="en-US" sz="3600">
                <a:latin typeface="Calibri" panose="020F0502020204030204" pitchFamily="34" charset="0"/>
                <a:cs typeface="Calibri" panose="020F0502020204030204" pitchFamily="34" charset="0"/>
              </a:rPr>
              <a:t>Vaccines are assessed and monitored for their safety…</a:t>
            </a:r>
          </a:p>
          <a:p>
            <a:pPr marL="285750" indent="-285750">
              <a:buFont typeface="Arial" panose="020B0604020202020204" pitchFamily="34" charset="0"/>
              <a:buChar char="•"/>
            </a:pPr>
            <a:r>
              <a:rPr lang="en-US" sz="3200">
                <a:solidFill>
                  <a:schemeClr val="accent1"/>
                </a:solidFill>
                <a:latin typeface="Calibri" panose="020F0502020204030204" pitchFamily="34" charset="0"/>
                <a:cs typeface="Calibri" panose="020F0502020204030204" pitchFamily="34" charset="0"/>
              </a:rPr>
              <a:t>During development</a:t>
            </a:r>
          </a:p>
          <a:p>
            <a:pPr marL="285750" indent="-285750">
              <a:buFont typeface="Arial" panose="020B0604020202020204" pitchFamily="34" charset="0"/>
              <a:buChar char="•"/>
            </a:pPr>
            <a:r>
              <a:rPr lang="en-US" sz="3200">
                <a:solidFill>
                  <a:schemeClr val="accent1"/>
                </a:solidFill>
                <a:latin typeface="Calibri" panose="020F0502020204030204" pitchFamily="34" charset="0"/>
                <a:cs typeface="Calibri" panose="020F0502020204030204" pitchFamily="34" charset="0"/>
              </a:rPr>
              <a:t>Prior to introduction</a:t>
            </a:r>
          </a:p>
          <a:p>
            <a:pPr marL="285750" indent="-285750">
              <a:buFont typeface="Arial" panose="020B0604020202020204" pitchFamily="34" charset="0"/>
              <a:buChar char="•"/>
            </a:pPr>
            <a:r>
              <a:rPr lang="en-US" sz="3200">
                <a:solidFill>
                  <a:schemeClr val="accent1"/>
                </a:solidFill>
                <a:latin typeface="Calibri" panose="020F0502020204030204" pitchFamily="34" charset="0"/>
                <a:cs typeface="Calibri" panose="020F0502020204030204" pitchFamily="34" charset="0"/>
              </a:rPr>
              <a:t>During use in programmes</a:t>
            </a:r>
          </a:p>
        </p:txBody>
      </p:sp>
      <p:sp>
        <p:nvSpPr>
          <p:cNvPr id="2" name="TextBox 1">
            <a:extLst>
              <a:ext uri="{FF2B5EF4-FFF2-40B4-BE49-F238E27FC236}">
                <a16:creationId xmlns:a16="http://schemas.microsoft.com/office/drawing/2014/main" id="{01E42AE3-52F7-88C0-1E09-CF70329BAD26}"/>
              </a:ext>
            </a:extLst>
          </p:cNvPr>
          <p:cNvSpPr txBox="1"/>
          <p:nvPr/>
        </p:nvSpPr>
        <p:spPr>
          <a:xfrm>
            <a:off x="3197668" y="5698118"/>
            <a:ext cx="1881701" cy="246221"/>
          </a:xfrm>
          <a:prstGeom prst="rect">
            <a:avLst/>
          </a:prstGeom>
          <a:noFill/>
        </p:spPr>
        <p:txBody>
          <a:bodyPr wrap="square">
            <a:spAutoFit/>
          </a:bodyPr>
          <a:lstStyle/>
          <a:p>
            <a:pPr algn="r"/>
            <a:r>
              <a:rPr lang="en-US" sz="1000">
                <a:solidFill>
                  <a:schemeClr val="bg2">
                    <a:lumMod val="50000"/>
                  </a:schemeClr>
                </a:solidFill>
                <a:latin typeface="Calibri" panose="020F0502020204030204" pitchFamily="34" charset="0"/>
                <a:cs typeface="Calibri" panose="020F0502020204030204" pitchFamily="34" charset="0"/>
              </a:rPr>
              <a:t>© WHO / Paul Garwood</a:t>
            </a:r>
          </a:p>
        </p:txBody>
      </p:sp>
      <p:pic>
        <p:nvPicPr>
          <p:cNvPr id="8" name="Picture 7" descr="A group of people wearing masks&#10;&#10;Description automatically generated">
            <a:extLst>
              <a:ext uri="{FF2B5EF4-FFF2-40B4-BE49-F238E27FC236}">
                <a16:creationId xmlns:a16="http://schemas.microsoft.com/office/drawing/2014/main" id="{90D4EFAC-EF77-DB92-8E40-934737B858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663" y="2113321"/>
            <a:ext cx="3994228" cy="3584797"/>
          </a:xfrm>
          <a:prstGeom prst="rect">
            <a:avLst/>
          </a:prstGeom>
        </p:spPr>
      </p:pic>
    </p:spTree>
    <p:extLst>
      <p:ext uri="{BB962C8B-B14F-4D97-AF65-F5344CB8AC3E}">
        <p14:creationId xmlns:p14="http://schemas.microsoft.com/office/powerpoint/2010/main" val="192161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73139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1080270"/>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Ensuring vaccine safety</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rgbClr val="009CDE"/>
                </a:solidFill>
                <a:latin typeface="Calibri" panose="020F0502020204030204" pitchFamily="34" charset="0"/>
                <a:cs typeface="Calibri" panose="020F0502020204030204" pitchFamily="34" charset="0"/>
              </a:rPr>
              <a:t>During development</a:t>
            </a:r>
            <a:endPar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4825459" y="2296095"/>
            <a:ext cx="6782607" cy="3739485"/>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Vaccines are tested extensively for </a:t>
            </a:r>
            <a:r>
              <a:rPr lang="en-US" sz="2400">
                <a:solidFill>
                  <a:schemeClr val="accent1"/>
                </a:solidFill>
                <a:highlight>
                  <a:srgbClr val="FFFFFF"/>
                </a:highlight>
                <a:latin typeface="Calibri" panose="020F0502020204030204" pitchFamily="34" charset="0"/>
                <a:cs typeface="Calibri" panose="020F0502020204030204" pitchFamily="34" charset="0"/>
              </a:rPr>
              <a:t>safety and efficacy</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in laboratories and clinical trials.</a:t>
            </a:r>
          </a:p>
          <a:p>
            <a:pPr marL="285750" indent="-285750">
              <a:spcAft>
                <a:spcPts val="1800"/>
              </a:spcAft>
              <a:buFont typeface="Arial" panose="020B0604020202020204" pitchFamily="34" charset="0"/>
              <a:buChar char="•"/>
            </a:pPr>
            <a:r>
              <a:rPr lang="en-US" sz="2400">
                <a:solidFill>
                  <a:schemeClr val="accent1"/>
                </a:solidFill>
                <a:highlight>
                  <a:srgbClr val="FFFFFF"/>
                </a:highlight>
                <a:latin typeface="Calibri" panose="020F0502020204030204" pitchFamily="34" charset="0"/>
                <a:cs typeface="Calibri" panose="020F0502020204030204" pitchFamily="34" charset="0"/>
              </a:rPr>
              <a:t>All vaccine ingredients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are tested for safety. Each component serves a specific purpose. </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An experimental vaccine is </a:t>
            </a:r>
            <a:r>
              <a:rPr lang="en-US" sz="2400">
                <a:solidFill>
                  <a:schemeClr val="accent1"/>
                </a:solidFill>
                <a:highlight>
                  <a:srgbClr val="FFFFFF"/>
                </a:highlight>
                <a:latin typeface="Calibri" panose="020F0502020204030204" pitchFamily="34" charset="0"/>
                <a:cs typeface="Calibri" panose="020F0502020204030204" pitchFamily="34" charset="0"/>
              </a:rPr>
              <a:t>first tested in animals</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If the vaccine shows safety and efficacy in animals, it is then tested extensively in </a:t>
            </a:r>
            <a:r>
              <a:rPr lang="en-US" sz="2400">
                <a:solidFill>
                  <a:schemeClr val="accent1"/>
                </a:solidFill>
                <a:highlight>
                  <a:srgbClr val="FFFFFF"/>
                </a:highlight>
                <a:latin typeface="Calibri" panose="020F0502020204030204" pitchFamily="34" charset="0"/>
                <a:cs typeface="Calibri" panose="020F0502020204030204" pitchFamily="34" charset="0"/>
              </a:rPr>
              <a:t>human clinical trials</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to find out the safest and most effective dose.</a:t>
            </a:r>
            <a:endParaRPr lang="en-US" sz="2400">
              <a:solidFill>
                <a:schemeClr val="accent1"/>
              </a:solidFill>
              <a:highlight>
                <a:srgbClr val="FFFFFF"/>
              </a:highligh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E23086A-1040-EA23-3E52-0DC9B7ACC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077" y="2357636"/>
            <a:ext cx="3871952" cy="3327184"/>
          </a:xfrm>
          <a:prstGeom prst="rect">
            <a:avLst/>
          </a:prstGeom>
        </p:spPr>
      </p:pic>
      <p:sp>
        <p:nvSpPr>
          <p:cNvPr id="8" name="Speech Bubble: Rectangle 7">
            <a:extLst>
              <a:ext uri="{FF2B5EF4-FFF2-40B4-BE49-F238E27FC236}">
                <a16:creationId xmlns:a16="http://schemas.microsoft.com/office/drawing/2014/main" id="{0297593E-165D-09DA-5934-87E389F96B22}"/>
              </a:ext>
            </a:extLst>
          </p:cNvPr>
          <p:cNvSpPr/>
          <p:nvPr/>
        </p:nvSpPr>
        <p:spPr>
          <a:xfrm>
            <a:off x="1041400" y="4165838"/>
            <a:ext cx="3098800" cy="1904762"/>
          </a:xfrm>
          <a:prstGeom prst="wedgeRect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 thousands of healthy volunteers is important to understand that rare and very rare adverse events cannot be picked up in clinical trials</a:t>
            </a:r>
          </a:p>
        </p:txBody>
      </p:sp>
    </p:spTree>
    <p:extLst>
      <p:ext uri="{BB962C8B-B14F-4D97-AF65-F5344CB8AC3E}">
        <p14:creationId xmlns:p14="http://schemas.microsoft.com/office/powerpoint/2010/main" val="34693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73139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1080270"/>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Ensuring vaccine safety</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rgbClr val="009CDE"/>
                </a:solidFill>
                <a:latin typeface="Calibri" panose="020F0502020204030204" pitchFamily="34" charset="0"/>
                <a:cs typeface="Calibri" panose="020F0502020204030204" pitchFamily="34" charset="0"/>
              </a:rPr>
              <a:t>Prior to introduction</a:t>
            </a:r>
            <a:endPar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4902462" y="2201693"/>
            <a:ext cx="6432288" cy="4247317"/>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Vaccines are certified by </a:t>
            </a:r>
            <a:r>
              <a:rPr lang="en-US" sz="2400">
                <a:solidFill>
                  <a:schemeClr val="accent1"/>
                </a:solidFill>
                <a:highlight>
                  <a:srgbClr val="FFFFFF"/>
                </a:highlight>
                <a:latin typeface="Calibri" panose="020F0502020204030204" pitchFamily="34" charset="0"/>
                <a:cs typeface="Calibri" panose="020F0502020204030204" pitchFamily="34" charset="0"/>
              </a:rPr>
              <a:t>international and national regulatory agencies</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prior to their use.</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This helps ensure the vaccine meets the </a:t>
            </a:r>
            <a:r>
              <a:rPr lang="en-US" sz="2400">
                <a:solidFill>
                  <a:schemeClr val="accent1"/>
                </a:solidFill>
                <a:highlight>
                  <a:srgbClr val="FFFFFF"/>
                </a:highlight>
                <a:latin typeface="Calibri" panose="020F0502020204030204" pitchFamily="34" charset="0"/>
                <a:cs typeface="Calibri" panose="020F0502020204030204" pitchFamily="34" charset="0"/>
              </a:rPr>
              <a:t>highest safety and efficacy standards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before being considered suitable for health programmes.</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WHO works with scientists, pharmaceutical companies, experts, and National Regulatory Agencies (NRA) to ensure the </a:t>
            </a:r>
            <a:r>
              <a:rPr lang="en-US" sz="2400">
                <a:solidFill>
                  <a:schemeClr val="accent1"/>
                </a:solidFill>
                <a:highlight>
                  <a:srgbClr val="FFFFFF"/>
                </a:highlight>
                <a:latin typeface="Calibri" panose="020F0502020204030204" pitchFamily="34" charset="0"/>
                <a:cs typeface="Calibri" panose="020F0502020204030204" pitchFamily="34" charset="0"/>
              </a:rPr>
              <a:t>safety and quality of vaccines and adherence to international standards</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A56034BC-FB7F-F49F-F181-B0E5DB6869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118" y="2287037"/>
            <a:ext cx="3897537" cy="3370051"/>
          </a:xfrm>
          <a:prstGeom prst="rect">
            <a:avLst/>
          </a:prstGeom>
        </p:spPr>
      </p:pic>
    </p:spTree>
    <p:extLst>
      <p:ext uri="{BB962C8B-B14F-4D97-AF65-F5344CB8AC3E}">
        <p14:creationId xmlns:p14="http://schemas.microsoft.com/office/powerpoint/2010/main" val="45207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73139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1080270"/>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Ensuring vaccine safety</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rgbClr val="009CDE"/>
                </a:solidFill>
                <a:latin typeface="Calibri" panose="020F0502020204030204" pitchFamily="34" charset="0"/>
                <a:cs typeface="Calibri" panose="020F0502020204030204" pitchFamily="34" charset="0"/>
              </a:rPr>
              <a:t>During use in programmes</a:t>
            </a:r>
            <a:endPar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4902462" y="2189107"/>
            <a:ext cx="6289794" cy="4247317"/>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National health authorities continuously </a:t>
            </a:r>
            <a:r>
              <a:rPr lang="en-US" sz="2400">
                <a:solidFill>
                  <a:schemeClr val="accent1"/>
                </a:solidFill>
                <a:highlight>
                  <a:srgbClr val="FFFFFF"/>
                </a:highlight>
                <a:latin typeface="Calibri" panose="020F0502020204030204" pitchFamily="34" charset="0"/>
                <a:cs typeface="Calibri" panose="020F0502020204030204" pitchFamily="34" charset="0"/>
              </a:rPr>
              <a:t>monitor vaccine safety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to detect and respond to concerns.</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In case of an </a:t>
            </a:r>
            <a:r>
              <a:rPr lang="en-US" sz="2400">
                <a:solidFill>
                  <a:schemeClr val="accent1"/>
                </a:solidFill>
                <a:highlight>
                  <a:srgbClr val="FFFFFF"/>
                </a:highlight>
                <a:latin typeface="Calibri" panose="020F0502020204030204" pitchFamily="34" charset="0"/>
                <a:cs typeface="Calibri" panose="020F0502020204030204" pitchFamily="34" charset="0"/>
              </a:rPr>
              <a:t>adverse event</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an independent group of experts assesses whether such an event is related to vaccines.</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The </a:t>
            </a:r>
            <a:r>
              <a:rPr lang="en-US" sz="2400">
                <a:solidFill>
                  <a:schemeClr val="accent1"/>
                </a:solidFill>
                <a:highlight>
                  <a:srgbClr val="FFFFFF"/>
                </a:highlight>
                <a:latin typeface="Calibri" panose="020F0502020204030204" pitchFamily="34" charset="0"/>
                <a:cs typeface="Calibri" panose="020F0502020204030204" pitchFamily="34" charset="0"/>
              </a:rPr>
              <a:t>Global Advisory Committee on Vaccine Safety (GACVS)</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an independent group of experts, evaluates vaccine safety and provides advice to countries through WHO.</a:t>
            </a:r>
          </a:p>
        </p:txBody>
      </p:sp>
      <p:pic>
        <p:nvPicPr>
          <p:cNvPr id="6" name="Picture 5">
            <a:extLst>
              <a:ext uri="{FF2B5EF4-FFF2-40B4-BE49-F238E27FC236}">
                <a16:creationId xmlns:a16="http://schemas.microsoft.com/office/drawing/2014/main" id="{A4B002D9-E872-2151-B169-4306BF4383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250" y="2318695"/>
            <a:ext cx="3712631" cy="3618810"/>
          </a:xfrm>
          <a:prstGeom prst="rect">
            <a:avLst/>
          </a:prstGeom>
        </p:spPr>
      </p:pic>
    </p:spTree>
    <p:extLst>
      <p:ext uri="{BB962C8B-B14F-4D97-AF65-F5344CB8AC3E}">
        <p14:creationId xmlns:p14="http://schemas.microsoft.com/office/powerpoint/2010/main" val="187160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baby&#10;&#10;Description automatically generated">
            <a:extLst>
              <a:ext uri="{FF2B5EF4-FFF2-40B4-BE49-F238E27FC236}">
                <a16:creationId xmlns:a16="http://schemas.microsoft.com/office/drawing/2014/main" id="{2EEE2542-A8CD-429F-07D8-834CA0D836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5512" y="3672723"/>
            <a:ext cx="1939659" cy="2745448"/>
          </a:xfrm>
          <a:prstGeom prst="rect">
            <a:avLst/>
          </a:prstGeom>
        </p:spPr>
      </p:pic>
      <p:pic>
        <p:nvPicPr>
          <p:cNvPr id="14" name="Picture 13" descr="A couple of nurses talking&#10;&#10;Description automatically generated">
            <a:extLst>
              <a:ext uri="{FF2B5EF4-FFF2-40B4-BE49-F238E27FC236}">
                <a16:creationId xmlns:a16="http://schemas.microsoft.com/office/drawing/2014/main" id="{C4B4992C-9ACD-F14C-91E5-B724A5ACBB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45272" y="3762760"/>
            <a:ext cx="1228901" cy="2487554"/>
          </a:xfrm>
          <a:prstGeom prst="rect">
            <a:avLst/>
          </a:prstGeom>
        </p:spPr>
      </p:pic>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Communicating on </a:t>
            </a: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minor reactions </a:t>
            </a:r>
            <a:r>
              <a:rPr kumimoji="0" lang="en-GB"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(1 of 2)</a:t>
            </a:r>
            <a:endParaRPr kumimoji="0" lang="en-US"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DE3CCAB-2F5F-8E93-EA49-4E2F7A4E4369}"/>
              </a:ext>
            </a:extLst>
          </p:cNvPr>
          <p:cNvSpPr txBox="1"/>
          <p:nvPr/>
        </p:nvSpPr>
        <p:spPr>
          <a:xfrm>
            <a:off x="689118" y="1540136"/>
            <a:ext cx="10645632" cy="3000821"/>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All injectable vaccines can cause </a:t>
            </a:r>
            <a:r>
              <a:rPr lang="en-US" sz="2400">
                <a:solidFill>
                  <a:schemeClr val="accent1"/>
                </a:solidFill>
                <a:highlight>
                  <a:srgbClr val="FFFFFF"/>
                </a:highlight>
                <a:latin typeface="Calibri" panose="020F0502020204030204" pitchFamily="34" charset="0"/>
                <a:cs typeface="Calibri" panose="020F0502020204030204" pitchFamily="34" charset="0"/>
              </a:rPr>
              <a:t>pain, redness and swelling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at the injection site.</a:t>
            </a:r>
            <a:endParaRPr lang="en-US" sz="2400">
              <a:solidFill>
                <a:schemeClr val="accent1"/>
              </a:solidFill>
              <a:highlight>
                <a:srgbClr val="FFFFFF"/>
              </a:highlight>
              <a:latin typeface="Calibri" panose="020F0502020204030204" pitchFamily="34" charset="0"/>
              <a:cs typeface="Calibri" panose="020F0502020204030204" pitchFamily="34" charset="0"/>
            </a:endParaRPr>
          </a:p>
          <a:p>
            <a:pPr marL="285750" indent="-285750">
              <a:spcAft>
                <a:spcPts val="1800"/>
              </a:spcAft>
              <a:buFont typeface="Arial" panose="020B0604020202020204" pitchFamily="34" charset="0"/>
              <a:buChar char="•"/>
            </a:pPr>
            <a:r>
              <a:rPr lang="en-US" sz="2400">
                <a:solidFill>
                  <a:schemeClr val="accent1"/>
                </a:solidFill>
                <a:highlight>
                  <a:srgbClr val="FFFFFF"/>
                </a:highlight>
                <a:latin typeface="Calibri" panose="020F0502020204030204" pitchFamily="34" charset="0"/>
                <a:cs typeface="Calibri" panose="020F0502020204030204" pitchFamily="34" charset="0"/>
              </a:rPr>
              <a:t>Minor reactions are expected and normal.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By knowing what to expect, parents and caregivers are reassured and more likely to return for the next dose.</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Aside from emphasizing the safety and benefits of vaccines, </a:t>
            </a:r>
            <a:r>
              <a:rPr lang="en-US" sz="2400">
                <a:solidFill>
                  <a:schemeClr val="accent1"/>
                </a:solidFill>
                <a:highlight>
                  <a:srgbClr val="FFFFFF"/>
                </a:highlight>
                <a:latin typeface="Calibri" panose="020F0502020204030204" pitchFamily="34" charset="0"/>
                <a:cs typeface="Calibri" panose="020F0502020204030204" pitchFamily="34" charset="0"/>
              </a:rPr>
              <a:t>advise parents and caregivers on possible minor reactions</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Inform them of precautions to take.</a:t>
            </a:r>
          </a:p>
          <a:p>
            <a:pPr marL="285750" indent="-285750">
              <a:spcAft>
                <a:spcPts val="1800"/>
              </a:spcAft>
              <a:buFont typeface="Arial" panose="020B0604020202020204" pitchFamily="34" charset="0"/>
              <a:buChar char="•"/>
            </a:pPr>
            <a:endPar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endParaRPr>
          </a:p>
        </p:txBody>
      </p:sp>
      <p:sp>
        <p:nvSpPr>
          <p:cNvPr id="15" name="Speech Bubble: Rectangle 14">
            <a:extLst>
              <a:ext uri="{FF2B5EF4-FFF2-40B4-BE49-F238E27FC236}">
                <a16:creationId xmlns:a16="http://schemas.microsoft.com/office/drawing/2014/main" id="{44519A94-6713-11E6-2141-0CC0DFD3CA08}"/>
              </a:ext>
            </a:extLst>
          </p:cNvPr>
          <p:cNvSpPr/>
          <p:nvPr/>
        </p:nvSpPr>
        <p:spPr>
          <a:xfrm>
            <a:off x="1000125" y="4124325"/>
            <a:ext cx="7850273" cy="2047149"/>
          </a:xfrm>
          <a:prstGeom prst="wedgeRectCallout">
            <a:avLst>
              <a:gd name="adj1" fmla="val 55619"/>
              <a:gd name="adj2" fmla="val -42255"/>
            </a:avLst>
          </a:prstGeom>
          <a:solidFill>
            <a:srgbClr val="CD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E87314-AC22-E72D-F33D-61ACD4E6B90A}"/>
              </a:ext>
            </a:extLst>
          </p:cNvPr>
          <p:cNvSpPr txBox="1"/>
          <p:nvPr/>
        </p:nvSpPr>
        <p:spPr>
          <a:xfrm>
            <a:off x="1191176" y="4332291"/>
            <a:ext cx="7506269" cy="1631216"/>
          </a:xfrm>
          <a:prstGeom prst="rect">
            <a:avLst/>
          </a:prstGeom>
          <a:noFill/>
        </p:spPr>
        <p:txBody>
          <a:bodyPr wrap="square">
            <a:spAutoFit/>
          </a:bodyPr>
          <a:lstStyle/>
          <a:p>
            <a:pPr>
              <a:spcAft>
                <a:spcPts val="1200"/>
              </a:spcAft>
            </a:pPr>
            <a:r>
              <a:rPr lang="en-US" i="1">
                <a:solidFill>
                  <a:schemeClr val="accent2"/>
                </a:solidFill>
                <a:latin typeface="Calibri" panose="020F0502020204030204" pitchFamily="34" charset="0"/>
                <a:cs typeface="Calibri" panose="020F0502020204030204" pitchFamily="34" charset="0"/>
              </a:rPr>
              <a:t>Vaccines are very safe. Like any medicine, vaccines can cause side effects. However, these are usually very minor and in short duration, such as a sore arm or a mild fever. </a:t>
            </a:r>
          </a:p>
          <a:p>
            <a:pPr>
              <a:spcAft>
                <a:spcPts val="1200"/>
              </a:spcAft>
            </a:pPr>
            <a:r>
              <a:rPr lang="en-US" i="1">
                <a:solidFill>
                  <a:schemeClr val="accent2"/>
                </a:solidFill>
                <a:latin typeface="Calibri" panose="020F0502020204030204" pitchFamily="34" charset="0"/>
                <a:cs typeface="Calibri" panose="020F0502020204030204" pitchFamily="34" charset="0"/>
              </a:rPr>
              <a:t>In very rare instances where reactions are more severe, last for more than 1 to 2 days or if the child’s condition worsens, bring the child to the health facility. </a:t>
            </a:r>
          </a:p>
        </p:txBody>
      </p:sp>
    </p:spTree>
    <p:extLst>
      <p:ext uri="{BB962C8B-B14F-4D97-AF65-F5344CB8AC3E}">
        <p14:creationId xmlns:p14="http://schemas.microsoft.com/office/powerpoint/2010/main" val="175461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FADF72-3411-6786-95FC-E14E50E34426}"/>
              </a:ext>
            </a:extLst>
          </p:cNvPr>
          <p:cNvSpPr txBox="1"/>
          <p:nvPr/>
        </p:nvSpPr>
        <p:spPr>
          <a:xfrm>
            <a:off x="698127" y="1587915"/>
            <a:ext cx="10712823" cy="4385816"/>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The child can be given </a:t>
            </a:r>
            <a:r>
              <a:rPr lang="en-US" sz="2400">
                <a:solidFill>
                  <a:schemeClr val="accent1"/>
                </a:solidFill>
                <a:highlight>
                  <a:srgbClr val="FFFFFF"/>
                </a:highlight>
                <a:latin typeface="Calibri" panose="020F0502020204030204" pitchFamily="34" charset="0"/>
                <a:cs typeface="Calibri" panose="020F0502020204030204" pitchFamily="34" charset="0"/>
              </a:rPr>
              <a:t>extra fluids/breastmilk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for fever or malaise, and if available, </a:t>
            </a:r>
            <a:r>
              <a:rPr lang="en-US" sz="2400">
                <a:solidFill>
                  <a:schemeClr val="accent1"/>
                </a:solidFill>
                <a:highlight>
                  <a:srgbClr val="FFFFFF"/>
                </a:highlight>
                <a:latin typeface="Calibri" panose="020F0502020204030204" pitchFamily="34" charset="0"/>
                <a:cs typeface="Calibri" panose="020F0502020204030204" pitchFamily="34" charset="0"/>
              </a:rPr>
              <a:t>a cold compress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can be applied to the injection site and </a:t>
            </a:r>
            <a:r>
              <a:rPr lang="en-US" sz="2400">
                <a:solidFill>
                  <a:schemeClr val="accent1"/>
                </a:solidFill>
                <a:highlight>
                  <a:srgbClr val="FFFFFF"/>
                </a:highlight>
                <a:latin typeface="Calibri" panose="020F0502020204030204" pitchFamily="34" charset="0"/>
                <a:cs typeface="Calibri" panose="020F0502020204030204" pitchFamily="34" charset="0"/>
              </a:rPr>
              <a:t>paracetamol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given for pain or fever.</a:t>
            </a:r>
          </a:p>
          <a:p>
            <a:pPr marL="285750" indent="-285750">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Be aware of </a:t>
            </a:r>
            <a:r>
              <a:rPr lang="en-US" sz="2400">
                <a:solidFill>
                  <a:schemeClr val="accent1"/>
                </a:solidFill>
                <a:highlight>
                  <a:srgbClr val="FFFFFF"/>
                </a:highlight>
                <a:latin typeface="Calibri" panose="020F0502020204030204" pitchFamily="34" charset="0"/>
                <a:cs typeface="Calibri" panose="020F0502020204030204" pitchFamily="34" charset="0"/>
              </a:rPr>
              <a:t>vaccine-specific possible reactions</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t>
            </a:r>
          </a:p>
          <a:p>
            <a:pPr marL="736600" lvl="1" indent="-347663">
              <a:buSzPct val="80000"/>
              <a:buFont typeface="Courier New" panose="02070309020205020404" pitchFamily="49" charset="0"/>
              <a:buChar char="o"/>
            </a:pPr>
            <a:r>
              <a:rPr lang="en-US" sz="2400">
                <a:solidFill>
                  <a:schemeClr val="accent1"/>
                </a:solidFill>
                <a:highlight>
                  <a:srgbClr val="FFFFFF"/>
                </a:highlight>
                <a:latin typeface="Calibri" panose="020F0502020204030204" pitchFamily="34" charset="0"/>
                <a:cs typeface="Calibri" panose="020F0502020204030204" pitchFamily="34" charset="0"/>
              </a:rPr>
              <a:t>DTP-containing vaccine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may leave some children with irritability, loss of appetite, and malaise</a:t>
            </a:r>
          </a:p>
          <a:p>
            <a:pPr marL="736600" lvl="1" indent="-347663">
              <a:buSzPct val="80000"/>
              <a:buFont typeface="Courier New" panose="02070309020205020404" pitchFamily="49" charset="0"/>
              <a:buChar char="o"/>
            </a:pPr>
            <a:r>
              <a:rPr lang="en-US" sz="2400">
                <a:solidFill>
                  <a:schemeClr val="accent1"/>
                </a:solidFill>
                <a:highlight>
                  <a:srgbClr val="FFFFFF"/>
                </a:highlight>
                <a:latin typeface="Calibri" panose="020F0502020204030204" pitchFamily="34" charset="0"/>
                <a:cs typeface="Calibri" panose="020F0502020204030204" pitchFamily="34" charset="0"/>
              </a:rPr>
              <a:t>BCG vaccine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leaves a lump at the injection site for several weeks. The lump ulcerates and leaves a scar. If the injection site becomes infected, parents/caregivers should see a health worker</a:t>
            </a:r>
          </a:p>
          <a:p>
            <a:pPr marL="736600" lvl="1" indent="-347663">
              <a:buSzPct val="80000"/>
              <a:buFont typeface="Courier New" panose="02070309020205020404" pitchFamily="49" charset="0"/>
              <a:buChar char="o"/>
            </a:pPr>
            <a:r>
              <a:rPr lang="en-US" sz="2400">
                <a:solidFill>
                  <a:schemeClr val="accent1"/>
                </a:solidFill>
                <a:highlight>
                  <a:srgbClr val="FFFFFF"/>
                </a:highlight>
                <a:latin typeface="Calibri" panose="020F0502020204030204" pitchFamily="34" charset="0"/>
                <a:cs typeface="Calibri" panose="020F0502020204030204" pitchFamily="34" charset="0"/>
              </a:rPr>
              <a:t>Measles vaccine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can cause mild fever, rash, and conjunctivitis, even 6-12 days after vaccination</a:t>
            </a:r>
          </a:p>
        </p:txBody>
      </p:sp>
      <p:sp>
        <p:nvSpPr>
          <p:cNvPr id="2" name="Title 2">
            <a:extLst>
              <a:ext uri="{FF2B5EF4-FFF2-40B4-BE49-F238E27FC236}">
                <a16:creationId xmlns:a16="http://schemas.microsoft.com/office/drawing/2014/main" id="{C4BE03D1-BA85-F28D-EA3B-0A92A8D2A907}"/>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Communicating on </a:t>
            </a: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minor reactions </a:t>
            </a:r>
            <a:r>
              <a:rPr kumimoji="0" lang="en-GB"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(2 of 2)</a:t>
            </a:r>
            <a:endParaRPr kumimoji="0" lang="en-US"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881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6FC6A032-B4F8-DE68-6E9F-324239000C26}"/>
              </a:ext>
            </a:extLst>
          </p:cNvPr>
          <p:cNvSpPr/>
          <p:nvPr/>
        </p:nvSpPr>
        <p:spPr>
          <a:xfrm flipH="1">
            <a:off x="1037609" y="3698797"/>
            <a:ext cx="9157268" cy="2017479"/>
          </a:xfrm>
          <a:prstGeom prst="snip1Rect">
            <a:avLst>
              <a:gd name="adj" fmla="val 10701"/>
            </a:avLst>
          </a:prstGeom>
          <a:solidFill>
            <a:srgbClr val="CD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Communicating on </a:t>
            </a:r>
            <a:r>
              <a:rPr lang="en-GB" sz="4400">
                <a:solidFill>
                  <a:srgbClr val="009CDE"/>
                </a:solidFill>
                <a:latin typeface="Calibri" panose="020F0502020204030204" pitchFamily="34" charset="0"/>
                <a:cs typeface="Calibri" panose="020F0502020204030204" pitchFamily="34" charset="0"/>
              </a:rPr>
              <a:t>multiple injections</a:t>
            </a:r>
            <a:endParaRPr kumimoji="0" lang="en-US"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647085" y="1804381"/>
            <a:ext cx="10729698" cy="1431161"/>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It is safe and effective for multiple vaccines to be given at the same time. </a:t>
            </a:r>
          </a:p>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This offers protection at the most important age and provides added convenience for the parent/caregivers in avoiding multiple visits to the health facility.</a:t>
            </a:r>
          </a:p>
        </p:txBody>
      </p:sp>
      <p:pic>
        <p:nvPicPr>
          <p:cNvPr id="6" name="Picture 5">
            <a:extLst>
              <a:ext uri="{FF2B5EF4-FFF2-40B4-BE49-F238E27FC236}">
                <a16:creationId xmlns:a16="http://schemas.microsoft.com/office/drawing/2014/main" id="{7AB3FC67-6021-EEB3-8E7F-0269D4D40A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119" y="3833857"/>
            <a:ext cx="3138240" cy="1747357"/>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DA034664-C464-66B3-E05E-6B05D1E2237C}"/>
              </a:ext>
            </a:extLst>
          </p:cNvPr>
          <p:cNvSpPr txBox="1"/>
          <p:nvPr/>
        </p:nvSpPr>
        <p:spPr>
          <a:xfrm>
            <a:off x="4508304" y="3874801"/>
            <a:ext cx="5437456" cy="1569660"/>
          </a:xfrm>
          <a:prstGeom prst="rect">
            <a:avLst/>
          </a:prstGeom>
          <a:noFill/>
        </p:spPr>
        <p:txBody>
          <a:bodyPr wrap="square" lIns="228600" tIns="228600" rIns="228600" bIns="228600" rtlCol="0">
            <a:spAutoFit/>
          </a:bodyPr>
          <a:lstStyle/>
          <a:p>
            <a:r>
              <a:rPr lang="en-GB" sz="2400" i="1">
                <a:solidFill>
                  <a:srgbClr val="002060"/>
                </a:solidFill>
                <a:latin typeface="Calibri" panose="020F0502020204030204" pitchFamily="34" charset="0"/>
                <a:cs typeface="Calibri" panose="020F0502020204030204" pitchFamily="34" charset="0"/>
              </a:rPr>
              <a:t>Refer to the module on </a:t>
            </a:r>
            <a:r>
              <a:rPr lang="en-GB" sz="2400" b="1" i="1">
                <a:solidFill>
                  <a:srgbClr val="002060"/>
                </a:solidFill>
                <a:latin typeface="Calibri" panose="020F0502020204030204" pitchFamily="34" charset="0"/>
                <a:cs typeface="Calibri" panose="020F0502020204030204" pitchFamily="34" charset="0"/>
              </a:rPr>
              <a:t>“Managing pain during vaccine administration”</a:t>
            </a:r>
            <a:r>
              <a:rPr lang="en-GB" sz="2400" i="1">
                <a:solidFill>
                  <a:srgbClr val="002060"/>
                </a:solidFill>
                <a:latin typeface="Calibri" panose="020F0502020204030204" pitchFamily="34" charset="0"/>
                <a:cs typeface="Calibri" panose="020F0502020204030204" pitchFamily="34" charset="0"/>
              </a:rPr>
              <a:t> for full practical guidance on multiple injections</a:t>
            </a:r>
          </a:p>
        </p:txBody>
      </p:sp>
    </p:spTree>
    <p:extLst>
      <p:ext uri="{BB962C8B-B14F-4D97-AF65-F5344CB8AC3E}">
        <p14:creationId xmlns:p14="http://schemas.microsoft.com/office/powerpoint/2010/main" val="241272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036F525-3FBF-6457-09EF-ECA47CC12C60}"/>
              </a:ext>
            </a:extLst>
          </p:cNvPr>
          <p:cNvSpPr txBox="1">
            <a:spLocks/>
          </p:cNvSpPr>
          <p:nvPr/>
        </p:nvSpPr>
        <p:spPr bwMode="invGray">
          <a:xfrm>
            <a:off x="489570" y="717955"/>
            <a:ext cx="8508126" cy="809628"/>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How to use this resource</a:t>
            </a:r>
            <a:endParaRPr kumimoji="0" lang="en-US" sz="480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ECB1753-36CE-C692-DC45-C2132D9A7FF4}"/>
              </a:ext>
            </a:extLst>
          </p:cNvPr>
          <p:cNvSpPr/>
          <p:nvPr/>
        </p:nvSpPr>
        <p:spPr>
          <a:xfrm>
            <a:off x="0" y="0"/>
            <a:ext cx="12192000" cy="55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cs typeface="Calibri" panose="020F0502020204030204" pitchFamily="34" charset="0"/>
              </a:rPr>
              <a:t>NOTES FOR FACILITATOR. REMOVE BEFORE SHARING.</a:t>
            </a:r>
          </a:p>
        </p:txBody>
      </p:sp>
      <p:sp>
        <p:nvSpPr>
          <p:cNvPr id="4" name="TextBox 3">
            <a:extLst>
              <a:ext uri="{FF2B5EF4-FFF2-40B4-BE49-F238E27FC236}">
                <a16:creationId xmlns:a16="http://schemas.microsoft.com/office/drawing/2014/main" id="{4FE7C858-DE7F-A333-4F8E-D33AF3F48508}"/>
              </a:ext>
            </a:extLst>
          </p:cNvPr>
          <p:cNvSpPr txBox="1"/>
          <p:nvPr/>
        </p:nvSpPr>
        <p:spPr>
          <a:xfrm>
            <a:off x="367650" y="1688722"/>
            <a:ext cx="11085130" cy="3590214"/>
          </a:xfrm>
          <a:prstGeom prst="rect">
            <a:avLst/>
          </a:prstGeom>
          <a:noFill/>
        </p:spPr>
        <p:txBody>
          <a:bodyPr wrap="square" lIns="91440" tIns="45720" rIns="91440" bIns="45720" rtlCol="0" anchor="t">
            <a:spAutoFit/>
          </a:bodyPr>
          <a:lstStyle/>
          <a:p>
            <a:pPr marL="457200" lvl="2" indent="-457200" fontAlgn="base">
              <a:lnSpc>
                <a:spcPct val="95000"/>
              </a:lnSpc>
              <a:buClr>
                <a:schemeClr val="tx1">
                  <a:lumMod val="75000"/>
                  <a:lumOff val="25000"/>
                </a:schemeClr>
              </a:buClr>
              <a:buSzPct val="100000"/>
              <a:buFont typeface="Arial" panose="020B0604020202020204" pitchFamily="34" charset="0"/>
              <a:buChar char="•"/>
            </a:pPr>
            <a:r>
              <a:rPr lang="en-US" sz="2200" b="1">
                <a:solidFill>
                  <a:schemeClr val="tx1">
                    <a:lumMod val="75000"/>
                    <a:lumOff val="25000"/>
                  </a:schemeClr>
                </a:solidFill>
                <a:latin typeface="Calibri" panose="020F0502020204030204" pitchFamily="34" charset="0"/>
                <a:cs typeface="Calibri" panose="020F0502020204030204" pitchFamily="34" charset="0"/>
              </a:rPr>
              <a:t>Adapt the modules for your local use</a:t>
            </a:r>
            <a:r>
              <a:rPr lang="en-US" sz="2200">
                <a:solidFill>
                  <a:schemeClr val="tx1">
                    <a:lumMod val="75000"/>
                    <a:lumOff val="25000"/>
                  </a:schemeClr>
                </a:solidFill>
                <a:latin typeface="Calibri" panose="020F0502020204030204" pitchFamily="34" charset="0"/>
                <a:cs typeface="Calibri" panose="020F0502020204030204" pitchFamily="34" charset="0"/>
              </a:rPr>
              <a:t>. The contents of the modules are based on evidence and best practices. Please retain the main concepts as you make the deck your own. Customize this resource for your local needs by:</a:t>
            </a:r>
          </a:p>
          <a:p>
            <a:pPr marL="800100" lvl="3" indent="-342900" fontAlgn="base">
              <a:lnSpc>
                <a:spcPct val="95000"/>
              </a:lnSpc>
              <a:buClr>
                <a:schemeClr val="tx1">
                  <a:lumMod val="75000"/>
                  <a:lumOff val="25000"/>
                </a:schemeClr>
              </a:buClr>
              <a:buSzPct val="80000"/>
              <a:buFont typeface="Courier New" panose="02070309020205020404" pitchFamily="49" charset="0"/>
              <a:buChar char="o"/>
            </a:pPr>
            <a:r>
              <a:rPr lang="en-US" sz="2200">
                <a:solidFill>
                  <a:schemeClr val="tx1">
                    <a:lumMod val="75000"/>
                    <a:lumOff val="25000"/>
                  </a:schemeClr>
                </a:solidFill>
                <a:latin typeface="Calibri" panose="020F0502020204030204" pitchFamily="34" charset="0"/>
                <a:cs typeface="Calibri" panose="020F0502020204030204" pitchFamily="34" charset="0"/>
              </a:rPr>
              <a:t>Modifying examples, sample conversations and visuals,</a:t>
            </a:r>
          </a:p>
          <a:p>
            <a:pPr marL="800100" lvl="3" indent="-342900" fontAlgn="base">
              <a:lnSpc>
                <a:spcPct val="95000"/>
              </a:lnSpc>
              <a:buClr>
                <a:schemeClr val="tx1">
                  <a:lumMod val="75000"/>
                  <a:lumOff val="25000"/>
                </a:schemeClr>
              </a:buClr>
              <a:buSzPct val="80000"/>
              <a:buFont typeface="Courier New" panose="02070309020205020404" pitchFamily="49" charset="0"/>
              <a:buChar char="o"/>
            </a:pPr>
            <a:r>
              <a:rPr lang="en-US" sz="2200">
                <a:solidFill>
                  <a:schemeClr val="tx1">
                    <a:lumMod val="75000"/>
                    <a:lumOff val="25000"/>
                  </a:schemeClr>
                </a:solidFill>
                <a:latin typeface="Calibri" panose="020F0502020204030204" pitchFamily="34" charset="0"/>
                <a:cs typeface="Calibri" panose="020F0502020204030204" pitchFamily="34" charset="0"/>
              </a:rPr>
              <a:t>Translating to your local language, and</a:t>
            </a:r>
          </a:p>
          <a:p>
            <a:pPr marL="800100" lvl="3" indent="-342900" fontAlgn="base">
              <a:lnSpc>
                <a:spcPct val="95000"/>
              </a:lnSpc>
              <a:spcAft>
                <a:spcPts val="1800"/>
              </a:spcAft>
              <a:buClr>
                <a:schemeClr val="tx1">
                  <a:lumMod val="75000"/>
                  <a:lumOff val="25000"/>
                </a:schemeClr>
              </a:buClr>
              <a:buSzPct val="80000"/>
              <a:buFont typeface="Courier New" panose="02070309020205020404" pitchFamily="49" charset="0"/>
              <a:buChar char="o"/>
            </a:pPr>
            <a:r>
              <a:rPr lang="en-US" sz="2200">
                <a:solidFill>
                  <a:schemeClr val="tx1">
                    <a:lumMod val="75000"/>
                    <a:lumOff val="25000"/>
                  </a:schemeClr>
                </a:solidFill>
                <a:latin typeface="Calibri" panose="020F0502020204030204" pitchFamily="34" charset="0"/>
                <a:cs typeface="Calibri" panose="020F0502020204030204" pitchFamily="34" charset="0"/>
              </a:rPr>
              <a:t>Tailoring the suggested exercises. </a:t>
            </a:r>
          </a:p>
          <a:p>
            <a:pPr marL="342900" lvl="2" indent="-342900" fontAlgn="base">
              <a:buClr>
                <a:schemeClr val="tx1">
                  <a:lumMod val="75000"/>
                  <a:lumOff val="25000"/>
                </a:schemeClr>
              </a:buClr>
              <a:buSzPct val="100000"/>
              <a:buFont typeface="Arial" panose="020B0604020202020204" pitchFamily="34" charset="0"/>
              <a:buChar char="•"/>
            </a:pPr>
            <a:r>
              <a:rPr lang="en-US" sz="2200" b="1">
                <a:solidFill>
                  <a:schemeClr val="tx1">
                    <a:lumMod val="75000"/>
                    <a:lumOff val="25000"/>
                  </a:schemeClr>
                </a:solidFill>
                <a:latin typeface="Calibri" panose="020F0502020204030204" pitchFamily="34" charset="0"/>
                <a:cs typeface="Calibri" panose="020F0502020204030204" pitchFamily="34" charset="0"/>
              </a:rPr>
              <a:t>Share your feedback. </a:t>
            </a:r>
            <a:r>
              <a:rPr lang="en-US" sz="2200">
                <a:solidFill>
                  <a:schemeClr val="tx1">
                    <a:lumMod val="75000"/>
                    <a:lumOff val="25000"/>
                  </a:schemeClr>
                </a:solidFill>
                <a:latin typeface="Calibri" panose="020F0502020204030204" pitchFamily="34" charset="0"/>
                <a:cs typeface="Calibri" panose="020F0502020204030204" pitchFamily="34" charset="0"/>
              </a:rPr>
              <a:t>We would like to learn how you have been using these modules, what aspects have been helpful and in what ways we can improve the content and approach. After using the module, please fill out the online form linked below.</a:t>
            </a:r>
          </a:p>
          <a:p>
            <a:pPr marL="457200" lvl="3" fontAlgn="base">
              <a:lnSpc>
                <a:spcPct val="95000"/>
              </a:lnSpc>
              <a:spcAft>
                <a:spcPts val="1800"/>
              </a:spcAft>
              <a:buClr>
                <a:schemeClr val="tx1">
                  <a:lumMod val="75000"/>
                  <a:lumOff val="25000"/>
                </a:schemeClr>
              </a:buClr>
              <a:buSzPct val="100000"/>
            </a:pPr>
            <a:endParaRPr lang="en-US" sz="220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Rectangle: Single Corner Snipped 5">
            <a:extLst>
              <a:ext uri="{FF2B5EF4-FFF2-40B4-BE49-F238E27FC236}">
                <a16:creationId xmlns:a16="http://schemas.microsoft.com/office/drawing/2014/main" id="{239AB8F4-0440-B773-083B-1F519E320961}"/>
              </a:ext>
            </a:extLst>
          </p:cNvPr>
          <p:cNvSpPr/>
          <p:nvPr/>
        </p:nvSpPr>
        <p:spPr>
          <a:xfrm flipH="1">
            <a:off x="739220" y="4954026"/>
            <a:ext cx="3306385" cy="508094"/>
          </a:xfrm>
          <a:prstGeom prst="snip1Rect">
            <a:avLst/>
          </a:prstGeom>
          <a:solidFill>
            <a:srgbClr val="FFCCC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1EA2FC-5CC2-98D3-C26E-787C3B8C01F4}"/>
              </a:ext>
            </a:extLst>
          </p:cNvPr>
          <p:cNvSpPr txBox="1"/>
          <p:nvPr/>
        </p:nvSpPr>
        <p:spPr>
          <a:xfrm>
            <a:off x="914615" y="4978410"/>
            <a:ext cx="3130991" cy="461665"/>
          </a:xfrm>
          <a:prstGeom prst="rect">
            <a:avLst/>
          </a:prstGeom>
          <a:noFill/>
        </p:spPr>
        <p:txBody>
          <a:bodyPr wrap="square">
            <a:spAutoFit/>
          </a:bodyPr>
          <a:lstStyle/>
          <a:p>
            <a:r>
              <a:rPr lang="en-US" sz="2400" i="1">
                <a:solidFill>
                  <a:srgbClr val="C00000"/>
                </a:solidFill>
                <a:latin typeface="Calibri" panose="020F0502020204030204" pitchFamily="34" charset="0"/>
                <a:cs typeface="Calibri" panose="020F0502020204030204" pitchFamily="34" charset="0"/>
                <a:hlinkClick r:id="rId2"/>
              </a:rPr>
              <a:t>Link to Microsoft Forms</a:t>
            </a:r>
            <a:endParaRPr lang="en-US" sz="2400" i="1">
              <a:solidFill>
                <a:srgbClr val="C0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25D7339-3847-B62D-E2FD-EF37521B3B45}"/>
              </a:ext>
            </a:extLst>
          </p:cNvPr>
          <p:cNvSpPr txBox="1"/>
          <p:nvPr/>
        </p:nvSpPr>
        <p:spPr>
          <a:xfrm>
            <a:off x="756925" y="5486504"/>
            <a:ext cx="3446370"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a:solidFill>
                  <a:srgbClr val="C00000"/>
                </a:solidFill>
              </a:rPr>
              <a:t>https://forms.microsoft.com/e/vJBakm3PCx</a:t>
            </a:r>
          </a:p>
        </p:txBody>
      </p:sp>
    </p:spTree>
    <p:extLst>
      <p:ext uri="{BB962C8B-B14F-4D97-AF65-F5344CB8AC3E}">
        <p14:creationId xmlns:p14="http://schemas.microsoft.com/office/powerpoint/2010/main" val="1702975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7779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1126854"/>
            <a:ext cx="83593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Adverse Events following Immunization (AEFIs) </a:t>
            </a:r>
            <a:r>
              <a:rPr lang="en-GB" sz="2400" b="0">
                <a:solidFill>
                  <a:srgbClr val="009CDE"/>
                </a:solidFill>
                <a:latin typeface="Calibri" panose="020F0502020204030204" pitchFamily="34" charset="0"/>
                <a:cs typeface="Calibri" panose="020F0502020204030204" pitchFamily="34" charset="0"/>
              </a:rPr>
              <a:t>(1 of 2)</a:t>
            </a:r>
            <a:endParaRPr kumimoji="0" lang="en-US"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2" name="Content Placeholder 4">
            <a:extLst>
              <a:ext uri="{FF2B5EF4-FFF2-40B4-BE49-F238E27FC236}">
                <a16:creationId xmlns:a16="http://schemas.microsoft.com/office/drawing/2014/main" id="{5AC2067B-A916-5C8D-B0EF-96C3201343FC}"/>
              </a:ext>
            </a:extLst>
          </p:cNvPr>
          <p:cNvSpPr>
            <a:spLocks noGrp="1"/>
          </p:cNvSpPr>
          <p:nvPr>
            <p:ph idx="1"/>
          </p:nvPr>
        </p:nvSpPr>
        <p:spPr>
          <a:xfrm>
            <a:off x="689118" y="1996728"/>
            <a:ext cx="10645632" cy="4404069"/>
          </a:xfrm>
        </p:spPr>
        <p:txBody>
          <a:bodyPr/>
          <a:lstStyle/>
          <a:p>
            <a:r>
              <a:rPr lang="en-GB" sz="2800">
                <a:solidFill>
                  <a:schemeClr val="accent1"/>
                </a:solidFill>
                <a:highlight>
                  <a:srgbClr val="FFFFFF"/>
                </a:highlight>
                <a:latin typeface="Calibri" panose="020F0502020204030204" pitchFamily="34" charset="0"/>
                <a:cs typeface="Calibri" panose="020F0502020204030204" pitchFamily="34" charset="0"/>
              </a:rPr>
              <a:t>Types of AEFIs</a:t>
            </a:r>
          </a:p>
          <a:p>
            <a:pPr lvl="1"/>
            <a:r>
              <a:rPr lang="en-GB" sz="2400" b="1">
                <a:latin typeface="Calibri" panose="020F0502020204030204" pitchFamily="34" charset="0"/>
                <a:cs typeface="Calibri" panose="020F0502020204030204" pitchFamily="34" charset="0"/>
              </a:rPr>
              <a:t>Minor reactions</a:t>
            </a:r>
            <a:r>
              <a:rPr lang="en-GB" sz="2400">
                <a:latin typeface="Calibri" panose="020F0502020204030204" pitchFamily="34" charset="0"/>
                <a:cs typeface="Calibri" panose="020F0502020204030204" pitchFamily="34" charset="0"/>
              </a:rPr>
              <a:t> are part of the body’s immune response to vaccination. They are mild, known side effects that can occur 1-2 days after vaccination. Examples are pain or swelling at the injection site, a slight fever. Minor reactions brought to the notice of the health system should be reported.</a:t>
            </a:r>
          </a:p>
          <a:p>
            <a:pPr lvl="1"/>
            <a:r>
              <a:rPr lang="en-GB" sz="2400" b="1">
                <a:latin typeface="Calibri" panose="020F0502020204030204" pitchFamily="34" charset="0"/>
                <a:cs typeface="Calibri" panose="020F0502020204030204" pitchFamily="34" charset="0"/>
              </a:rPr>
              <a:t>Severe AEFIs, </a:t>
            </a:r>
            <a:r>
              <a:rPr lang="en-GB" sz="2400">
                <a:latin typeface="Calibri" panose="020F0502020204030204" pitchFamily="34" charset="0"/>
                <a:cs typeface="Calibri" panose="020F0502020204030204" pitchFamily="34" charset="0"/>
              </a:rPr>
              <a:t>which are rarely life threatening, but can be disabling. Examples are non-hospitalized allergic reactions, or high fever. These must be reported.</a:t>
            </a:r>
          </a:p>
          <a:p>
            <a:pPr lvl="1"/>
            <a:r>
              <a:rPr lang="en-GB" sz="2400" b="1">
                <a:latin typeface="Calibri" panose="020F0502020204030204" pitchFamily="34" charset="0"/>
                <a:cs typeface="Calibri" panose="020F0502020204030204" pitchFamily="34" charset="0"/>
              </a:rPr>
              <a:t>Serious AEFIs, </a:t>
            </a:r>
            <a:r>
              <a:rPr lang="en-GB" sz="2400">
                <a:latin typeface="Calibri" panose="020F0502020204030204" pitchFamily="34" charset="0"/>
                <a:cs typeface="Calibri" panose="020F0502020204030204" pitchFamily="34" charset="0"/>
              </a:rPr>
              <a:t>which are life-threatening and could result in hospitalization, disability, or death. Serious AEFIs include anaphylaxis. All must be reported. </a:t>
            </a:r>
          </a:p>
          <a:p>
            <a:endParaRPr lang="en-GB"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33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A27DE93A-EF2E-9DC8-FE66-A5AB06399057}"/>
              </a:ext>
            </a:extLst>
          </p:cNvPr>
          <p:cNvSpPr/>
          <p:nvPr/>
        </p:nvSpPr>
        <p:spPr>
          <a:xfrm>
            <a:off x="8447965" y="2348210"/>
            <a:ext cx="2886786" cy="3097239"/>
          </a:xfrm>
          <a:prstGeom prst="wedgeRectCallout">
            <a:avLst>
              <a:gd name="adj1" fmla="val 41728"/>
              <a:gd name="adj2" fmla="val -31363"/>
            </a:avLst>
          </a:prstGeom>
          <a:solidFill>
            <a:srgbClr val="CD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7779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1126854"/>
            <a:ext cx="83593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Adverse Events following Immunization (AEFIs) </a:t>
            </a:r>
            <a:r>
              <a:rPr lang="en-GB" sz="2400" b="0">
                <a:solidFill>
                  <a:srgbClr val="009CDE"/>
                </a:solidFill>
                <a:latin typeface="Calibri" panose="020F0502020204030204" pitchFamily="34" charset="0"/>
                <a:cs typeface="Calibri" panose="020F0502020204030204" pitchFamily="34" charset="0"/>
              </a:rPr>
              <a:t>(2 of 2)</a:t>
            </a:r>
            <a:endParaRPr kumimoji="0" lang="en-US"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2" name="Content Placeholder 4">
            <a:extLst>
              <a:ext uri="{FF2B5EF4-FFF2-40B4-BE49-F238E27FC236}">
                <a16:creationId xmlns:a16="http://schemas.microsoft.com/office/drawing/2014/main" id="{5AC2067B-A916-5C8D-B0EF-96C3201343FC}"/>
              </a:ext>
            </a:extLst>
          </p:cNvPr>
          <p:cNvSpPr>
            <a:spLocks noGrp="1"/>
          </p:cNvSpPr>
          <p:nvPr>
            <p:ph idx="1"/>
          </p:nvPr>
        </p:nvSpPr>
        <p:spPr>
          <a:xfrm>
            <a:off x="689118" y="2348210"/>
            <a:ext cx="7567777" cy="3493032"/>
          </a:xfrm>
        </p:spPr>
        <p:txBody>
          <a:bodyPr/>
          <a:lstStyle/>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Vaccines are very safe and effective, but there is the rare risk of a serious AEFI.   </a:t>
            </a: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An AEFI may or may not be related to the vaccine, and can be an unwanted sign, abnormal laboratory finding, symptom, or disease.</a:t>
            </a:r>
          </a:p>
          <a:p>
            <a:pPr marL="342900" indent="-342900">
              <a:buFont typeface="Arial" panose="020B0604020202020204" pitchFamily="34" charset="0"/>
              <a:buChar char="•"/>
            </a:pPr>
            <a:r>
              <a:rPr lang="en-GB" sz="2400" b="1">
                <a:solidFill>
                  <a:schemeClr val="accent1"/>
                </a:solidFill>
                <a:highlight>
                  <a:srgbClr val="FFFFFF"/>
                </a:highlight>
                <a:latin typeface="Calibri" panose="020F0502020204030204" pitchFamily="34" charset="0"/>
                <a:cs typeface="Calibri" panose="020F0502020204030204" pitchFamily="34" charset="0"/>
              </a:rPr>
              <a:t>All health workers should be ready to identify, respond and report AEFIs.</a:t>
            </a:r>
          </a:p>
        </p:txBody>
      </p:sp>
      <p:sp>
        <p:nvSpPr>
          <p:cNvPr id="8" name="TextBox 7">
            <a:extLst>
              <a:ext uri="{FF2B5EF4-FFF2-40B4-BE49-F238E27FC236}">
                <a16:creationId xmlns:a16="http://schemas.microsoft.com/office/drawing/2014/main" id="{64C91155-A8BC-99D6-7674-0D7AFB9C828F}"/>
              </a:ext>
            </a:extLst>
          </p:cNvPr>
          <p:cNvSpPr txBox="1"/>
          <p:nvPr/>
        </p:nvSpPr>
        <p:spPr>
          <a:xfrm>
            <a:off x="8574349" y="2481057"/>
            <a:ext cx="2634018" cy="2831544"/>
          </a:xfrm>
          <a:prstGeom prst="rect">
            <a:avLst/>
          </a:prstGeom>
          <a:noFill/>
        </p:spPr>
        <p:txBody>
          <a:bodyPr wrap="square" lIns="228600" tIns="228600" rIns="228600" bIns="228600" rtlCol="0">
            <a:spAutoFit/>
          </a:bodyPr>
          <a:lstStyle/>
          <a:p>
            <a:pPr algn="ctr"/>
            <a:r>
              <a:rPr lang="en-GB" sz="2200" i="1">
                <a:solidFill>
                  <a:srgbClr val="002060"/>
                </a:solidFill>
                <a:latin typeface="Calibri" panose="020F0502020204030204" pitchFamily="34" charset="0"/>
                <a:cs typeface="Calibri" panose="020F0502020204030204" pitchFamily="34" charset="0"/>
              </a:rPr>
              <a:t>Most health workers will only encounter minor reactions to vaccination, but severe and serious AEFI do occur. </a:t>
            </a:r>
          </a:p>
        </p:txBody>
      </p:sp>
    </p:spTree>
    <p:extLst>
      <p:ext uri="{BB962C8B-B14F-4D97-AF65-F5344CB8AC3E}">
        <p14:creationId xmlns:p14="http://schemas.microsoft.com/office/powerpoint/2010/main" val="224812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71FB61-6E5A-5AA7-D5A8-65901B2D7944}"/>
              </a:ext>
            </a:extLst>
          </p:cNvPr>
          <p:cNvSpPr/>
          <p:nvPr/>
        </p:nvSpPr>
        <p:spPr>
          <a:xfrm>
            <a:off x="2191670" y="674162"/>
            <a:ext cx="3904330" cy="857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Title 2">
            <a:extLst>
              <a:ext uri="{FF2B5EF4-FFF2-40B4-BE49-F238E27FC236}">
                <a16:creationId xmlns:a16="http://schemas.microsoft.com/office/drawing/2014/main" id="{069BD210-311B-954A-FF59-E102F1657ACA}"/>
              </a:ext>
            </a:extLst>
          </p:cNvPr>
          <p:cNvSpPr txBox="1">
            <a:spLocks/>
          </p:cNvSpPr>
          <p:nvPr/>
        </p:nvSpPr>
        <p:spPr bwMode="invGray">
          <a:xfrm>
            <a:off x="2388772" y="867522"/>
            <a:ext cx="4085180"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a:solidFill>
                  <a:schemeClr val="bg1"/>
                </a:solidFill>
                <a:latin typeface="Calibri" panose="020F0502020204030204" pitchFamily="34" charset="0"/>
                <a:cs typeface="Calibri" panose="020F0502020204030204" pitchFamily="34" charset="0"/>
              </a:rPr>
              <a:t>Let’s practice!</a:t>
            </a:r>
            <a:endParaRPr kumimoji="0" lang="en-US" sz="48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2" name="Graphic 1" descr="Chat with solid fill">
            <a:extLst>
              <a:ext uri="{FF2B5EF4-FFF2-40B4-BE49-F238E27FC236}">
                <a16:creationId xmlns:a16="http://schemas.microsoft.com/office/drawing/2014/main" id="{46C8AB3A-2CDF-4F51-957C-835BD116D2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446" y="389355"/>
            <a:ext cx="1576225" cy="1576225"/>
          </a:xfrm>
          <a:prstGeom prst="rect">
            <a:avLst/>
          </a:prstGeom>
        </p:spPr>
      </p:pic>
      <p:sp>
        <p:nvSpPr>
          <p:cNvPr id="5" name="TextBox 4">
            <a:extLst>
              <a:ext uri="{FF2B5EF4-FFF2-40B4-BE49-F238E27FC236}">
                <a16:creationId xmlns:a16="http://schemas.microsoft.com/office/drawing/2014/main" id="{B1B99156-89F6-212F-3503-EFB96F5896E6}"/>
              </a:ext>
            </a:extLst>
          </p:cNvPr>
          <p:cNvSpPr txBox="1"/>
          <p:nvPr/>
        </p:nvSpPr>
        <p:spPr>
          <a:xfrm>
            <a:off x="1457950" y="5537691"/>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65213F9-2290-569A-31C3-C5C87C09573C}"/>
              </a:ext>
            </a:extLst>
          </p:cNvPr>
          <p:cNvGrpSpPr/>
          <p:nvPr/>
        </p:nvGrpSpPr>
        <p:grpSpPr>
          <a:xfrm>
            <a:off x="715834" y="2158940"/>
            <a:ext cx="3345876" cy="3301106"/>
            <a:chOff x="969822" y="1543419"/>
            <a:chExt cx="4577142" cy="4580806"/>
          </a:xfrm>
        </p:grpSpPr>
        <p:grpSp>
          <p:nvGrpSpPr>
            <p:cNvPr id="7" name="Group 6">
              <a:extLst>
                <a:ext uri="{FF2B5EF4-FFF2-40B4-BE49-F238E27FC236}">
                  <a16:creationId xmlns:a16="http://schemas.microsoft.com/office/drawing/2014/main" id="{C640624B-5E07-E9CD-0CF1-CA6ABB1FC4B3}"/>
                </a:ext>
              </a:extLst>
            </p:cNvPr>
            <p:cNvGrpSpPr/>
            <p:nvPr/>
          </p:nvGrpSpPr>
          <p:grpSpPr>
            <a:xfrm rot="3107513">
              <a:off x="967990" y="1545251"/>
              <a:ext cx="4580806" cy="4577142"/>
              <a:chOff x="445262" y="1543221"/>
              <a:chExt cx="4323508" cy="4348294"/>
            </a:xfrm>
          </p:grpSpPr>
          <p:sp>
            <p:nvSpPr>
              <p:cNvPr id="8" name="Oval 7">
                <a:extLst>
                  <a:ext uri="{FF2B5EF4-FFF2-40B4-BE49-F238E27FC236}">
                    <a16:creationId xmlns:a16="http://schemas.microsoft.com/office/drawing/2014/main" id="{989D460A-84BA-4580-E168-4ED7DCA9AD24}"/>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83A3F36-D3E8-A819-6FE4-AF3B6C2DEE33}"/>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13" name="Picture 12" descr="A group of people sitting at a table&#10;&#10;Description automatically generated">
              <a:extLst>
                <a:ext uri="{FF2B5EF4-FFF2-40B4-BE49-F238E27FC236}">
                  <a16:creationId xmlns:a16="http://schemas.microsoft.com/office/drawing/2014/main" id="{776C63EF-72E0-3B7B-F5B3-E1F8153BE1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grpSp>
      <p:sp>
        <p:nvSpPr>
          <p:cNvPr id="11" name="TextBox 10">
            <a:extLst>
              <a:ext uri="{FF2B5EF4-FFF2-40B4-BE49-F238E27FC236}">
                <a16:creationId xmlns:a16="http://schemas.microsoft.com/office/drawing/2014/main" id="{2C0FF8C6-7750-26FE-9D0B-2D76FFB9B57F}"/>
              </a:ext>
            </a:extLst>
          </p:cNvPr>
          <p:cNvSpPr txBox="1"/>
          <p:nvPr/>
        </p:nvSpPr>
        <p:spPr>
          <a:xfrm>
            <a:off x="4335827" y="2055116"/>
            <a:ext cx="7240186" cy="4031873"/>
          </a:xfrm>
          <a:prstGeom prst="rect">
            <a:avLst/>
          </a:prstGeom>
          <a:noFill/>
        </p:spPr>
        <p:txBody>
          <a:bodyPr wrap="square" rtlCol="0">
            <a:spAutoFit/>
          </a:bodyPr>
          <a:lstStyle>
            <a:defPPr>
              <a:defRPr lang="en-US"/>
            </a:defPPr>
            <a:lvl1pPr>
              <a:defRPr sz="3200" i="1">
                <a:solidFill>
                  <a:schemeClr val="tx2"/>
                </a:solidFill>
                <a:latin typeface="Calibri" panose="020F0502020204030204" pitchFamily="34" charset="0"/>
                <a:cs typeface="Calibri" panose="020F0502020204030204" pitchFamily="34" charset="0"/>
              </a:defRPr>
            </a:lvl1pPr>
          </a:lstStyle>
          <a:p>
            <a:pPr marL="342900" indent="-342900">
              <a:spcAft>
                <a:spcPts val="1200"/>
              </a:spcAft>
              <a:buFont typeface="Arial" panose="020B0604020202020204" pitchFamily="34" charset="0"/>
              <a:buChar char="•"/>
            </a:pPr>
            <a:r>
              <a:rPr lang="en-US" sz="2400"/>
              <a:t>Refer to the list of common questions on vaccine safety, which you have gathered from the previous exercise. </a:t>
            </a:r>
          </a:p>
          <a:p>
            <a:pPr marL="342900" indent="-342900">
              <a:spcAft>
                <a:spcPts val="1200"/>
              </a:spcAft>
              <a:buFont typeface="Arial" panose="020B0604020202020204" pitchFamily="34" charset="0"/>
              <a:buChar char="•"/>
            </a:pPr>
            <a:r>
              <a:rPr lang="en-US" sz="2400"/>
              <a:t>Participants then pair up – one takes the role of the health worker and the other, the parent/caregiver. </a:t>
            </a:r>
          </a:p>
          <a:p>
            <a:pPr marL="342900" indent="-342900">
              <a:spcAft>
                <a:spcPts val="1200"/>
              </a:spcAft>
              <a:buFont typeface="Arial" panose="020B0604020202020204" pitchFamily="34" charset="0"/>
              <a:buChar char="•"/>
            </a:pPr>
            <a:r>
              <a:rPr lang="en-US" sz="2400"/>
              <a:t>In a role play, the parent asks the health worker a question. </a:t>
            </a:r>
          </a:p>
          <a:p>
            <a:pPr marL="342900" indent="-342900">
              <a:spcAft>
                <a:spcPts val="1200"/>
              </a:spcAft>
              <a:buFont typeface="Arial" panose="020B0604020202020204" pitchFamily="34" charset="0"/>
              <a:buChar char="•"/>
            </a:pPr>
            <a:r>
              <a:rPr lang="en-US" sz="2400"/>
              <a:t>The participants provide feedback on the answer.</a:t>
            </a:r>
          </a:p>
          <a:p>
            <a:pPr marL="342900" indent="-342900">
              <a:spcAft>
                <a:spcPts val="1200"/>
              </a:spcAft>
              <a:buFont typeface="Arial" panose="020B0604020202020204" pitchFamily="34" charset="0"/>
              <a:buChar char="•"/>
            </a:pPr>
            <a:r>
              <a:rPr lang="en-US" sz="2400"/>
              <a:t>Other partners then take their turn.</a:t>
            </a:r>
          </a:p>
        </p:txBody>
      </p:sp>
    </p:spTree>
    <p:extLst>
      <p:ext uri="{BB962C8B-B14F-4D97-AF65-F5344CB8AC3E}">
        <p14:creationId xmlns:p14="http://schemas.microsoft.com/office/powerpoint/2010/main" val="223654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qr code on a white background&#10;&#10;Description automatically generated">
            <a:extLst>
              <a:ext uri="{FF2B5EF4-FFF2-40B4-BE49-F238E27FC236}">
                <a16:creationId xmlns:a16="http://schemas.microsoft.com/office/drawing/2014/main" id="{C7FA799E-CFBB-6CD9-D2AB-0B755A18A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098" y="2439719"/>
            <a:ext cx="2916399" cy="2916399"/>
          </a:xfrm>
          <a:prstGeom prst="rect">
            <a:avLst/>
          </a:prstGeom>
        </p:spPr>
      </p:pic>
      <p:sp>
        <p:nvSpPr>
          <p:cNvPr id="12" name="TextBox 11">
            <a:extLst>
              <a:ext uri="{FF2B5EF4-FFF2-40B4-BE49-F238E27FC236}">
                <a16:creationId xmlns:a16="http://schemas.microsoft.com/office/drawing/2014/main" id="{ED3F7630-E8A5-6930-9687-18B4CA57CF83}"/>
              </a:ext>
            </a:extLst>
          </p:cNvPr>
          <p:cNvSpPr txBox="1"/>
          <p:nvPr/>
        </p:nvSpPr>
        <p:spPr>
          <a:xfrm>
            <a:off x="3687114" y="2932532"/>
            <a:ext cx="7644016" cy="1200329"/>
          </a:xfrm>
          <a:prstGeom prst="rect">
            <a:avLst/>
          </a:prstGeom>
          <a:noFill/>
        </p:spPr>
        <p:txBody>
          <a:bodyPr wrap="square">
            <a:spAutoFit/>
          </a:bodyPr>
          <a:lstStyle/>
          <a:p>
            <a:r>
              <a:rPr lang="fr-CH" sz="2400" i="0" u="none" strike="noStrike" cap="none">
                <a:solidFill>
                  <a:srgbClr val="595959"/>
                </a:solidFill>
                <a:latin typeface="Calibri" panose="020F0502020204030204" pitchFamily="34" charset="0"/>
                <a:ea typeface="Arial"/>
                <a:cs typeface="Calibri" panose="020F0502020204030204" pitchFamily="34" charset="0"/>
                <a:sym typeface="Arial"/>
              </a:rPr>
              <a:t>The </a:t>
            </a:r>
            <a:r>
              <a:rPr lang="fr-CH" sz="2400">
                <a:solidFill>
                  <a:schemeClr val="accent1"/>
                </a:solidFill>
                <a:latin typeface="Arial"/>
                <a:cs typeface="Arial"/>
                <a:sym typeface="Arial"/>
              </a:rPr>
              <a:t>WHO Questions and </a:t>
            </a:r>
            <a:r>
              <a:rPr lang="en-US" sz="2400">
                <a:solidFill>
                  <a:schemeClr val="accent1"/>
                </a:solidFill>
                <a:latin typeface="Arial"/>
                <a:cs typeface="Arial"/>
                <a:sym typeface="Arial"/>
              </a:rPr>
              <a:t>Answers</a:t>
            </a:r>
            <a:r>
              <a:rPr lang="fr-CH" sz="2400">
                <a:solidFill>
                  <a:schemeClr val="accent1"/>
                </a:solidFill>
                <a:latin typeface="Arial"/>
                <a:cs typeface="Arial"/>
                <a:sym typeface="Arial"/>
              </a:rPr>
              <a:t> </a:t>
            </a:r>
            <a:r>
              <a:rPr lang="fr-CH" sz="2400" err="1">
                <a:solidFill>
                  <a:schemeClr val="accent1"/>
                </a:solidFill>
                <a:latin typeface="Arial"/>
                <a:cs typeface="Arial"/>
                <a:sym typeface="Arial"/>
              </a:rPr>
              <a:t>webpages</a:t>
            </a:r>
            <a:endParaRPr lang="fr-CH" sz="2400">
              <a:solidFill>
                <a:schemeClr val="accent1"/>
              </a:solidFill>
              <a:latin typeface="Arial"/>
              <a:cs typeface="Arial"/>
              <a:sym typeface="Arial"/>
            </a:endParaRPr>
          </a:p>
          <a:p>
            <a:r>
              <a:rPr lang="en-US" sz="2400">
                <a:solidFill>
                  <a:srgbClr val="595959"/>
                </a:solidFill>
                <a:latin typeface="Calibri" panose="020F0502020204030204" pitchFamily="34" charset="0"/>
                <a:cs typeface="Calibri" panose="020F0502020204030204" pitchFamily="34" charset="0"/>
                <a:sym typeface="Arial"/>
              </a:rPr>
              <a:t>provide technically sound and easily understandable responses to commonly asked questions on vaccines.</a:t>
            </a:r>
            <a:endParaRPr lang="fr-CH" sz="2400">
              <a:solidFill>
                <a:srgbClr val="595959"/>
              </a:solidFill>
              <a:latin typeface="Calibri" panose="020F0502020204030204" pitchFamily="34" charset="0"/>
              <a:cs typeface="Calibri" panose="020F0502020204030204" pitchFamily="34" charset="0"/>
              <a:sym typeface="Arial"/>
            </a:endParaRPr>
          </a:p>
        </p:txBody>
      </p:sp>
      <p:sp>
        <p:nvSpPr>
          <p:cNvPr id="13" name="TextBox 12">
            <a:extLst>
              <a:ext uri="{FF2B5EF4-FFF2-40B4-BE49-F238E27FC236}">
                <a16:creationId xmlns:a16="http://schemas.microsoft.com/office/drawing/2014/main" id="{B1BFA40F-FE90-93CE-A666-F0D5CE129C00}"/>
              </a:ext>
            </a:extLst>
          </p:cNvPr>
          <p:cNvSpPr txBox="1"/>
          <p:nvPr/>
        </p:nvSpPr>
        <p:spPr>
          <a:xfrm>
            <a:off x="3687114" y="4132861"/>
            <a:ext cx="7979006" cy="830997"/>
          </a:xfrm>
          <a:prstGeom prst="rect">
            <a:avLst/>
          </a:prstGeom>
          <a:noFill/>
        </p:spPr>
        <p:txBody>
          <a:bodyPr wrap="square">
            <a:spAutoFit/>
          </a:bodyPr>
          <a:lstStyle>
            <a:defPPr>
              <a:defRPr lang="en-US"/>
            </a:defPPr>
            <a:lvl1pPr>
              <a:defRPr>
                <a:solidFill>
                  <a:schemeClr val="tx1">
                    <a:lumMod val="75000"/>
                    <a:lumOff val="25000"/>
                  </a:schemeClr>
                </a:solidFill>
              </a:defRPr>
            </a:lvl1pPr>
          </a:lstStyle>
          <a:p>
            <a:r>
              <a:rPr lang="en-US" sz="2400">
                <a:latin typeface="Calibri" panose="020F0502020204030204" pitchFamily="34" charset="0"/>
                <a:cs typeface="Calibri" panose="020F0502020204030204" pitchFamily="34" charset="0"/>
                <a:hlinkClick r:id="rId4"/>
              </a:rPr>
              <a:t>https://www.who.int/news-room/questions-and-answers</a:t>
            </a:r>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4D25AA69-D2E7-301A-2C27-F29D58F9EE5B}"/>
              </a:ext>
            </a:extLst>
          </p:cNvPr>
          <p:cNvCxnSpPr>
            <a:cxnSpLocks/>
          </p:cNvCxnSpPr>
          <p:nvPr/>
        </p:nvCxnSpPr>
        <p:spPr>
          <a:xfrm>
            <a:off x="685498" y="189414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33E26FA7-A475-9233-E8C7-95AED02C5BF0}"/>
              </a:ext>
            </a:extLst>
          </p:cNvPr>
          <p:cNvSpPr txBox="1">
            <a:spLocks/>
          </p:cNvSpPr>
          <p:nvPr/>
        </p:nvSpPr>
        <p:spPr bwMode="invGray">
          <a:xfrm>
            <a:off x="685497" y="485155"/>
            <a:ext cx="10980623" cy="1354275"/>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800" b="0">
                <a:solidFill>
                  <a:srgbClr val="009CDE"/>
                </a:solidFill>
                <a:latin typeface="Calibri" panose="020F0502020204030204" pitchFamily="34" charset="0"/>
                <a:cs typeface="Calibri" panose="020F0502020204030204" pitchFamily="34" charset="0"/>
              </a:rPr>
              <a:t>Resource: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3600" b="0">
                <a:solidFill>
                  <a:srgbClr val="009CDE"/>
                </a:solidFill>
                <a:latin typeface="Calibri" panose="020F0502020204030204" pitchFamily="34" charset="0"/>
                <a:cs typeface="Calibri" panose="020F0502020204030204" pitchFamily="34" charset="0"/>
              </a:rPr>
              <a:t>Questions and answers on vaccination</a:t>
            </a:r>
            <a:endParaRPr kumimoji="0" lang="en-US" sz="36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470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10249847" cy="3807196"/>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Introduction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Communicating on vaccine safety</a:t>
            </a:r>
          </a:p>
          <a:p>
            <a:pPr marL="457200" lvl="2" indent="-457200" fontAlgn="base">
              <a:lnSpc>
                <a:spcPct val="95000"/>
              </a:lnSpc>
              <a:buClr>
                <a:srgbClr val="00B0F0"/>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Considerations for contraindications</a:t>
            </a:r>
          </a:p>
          <a:p>
            <a:pPr marL="1028700" lvl="1" indent="-455613" fontAlgn="base">
              <a:buFont typeface="Arial" panose="020B0604020202020204" pitchFamily="34" charset="0"/>
              <a:buChar char="•"/>
            </a:pPr>
            <a:r>
              <a:rPr lang="en-US" sz="2800" dirty="0">
                <a:solidFill>
                  <a:schemeClr val="accent1"/>
                </a:solidFill>
                <a:latin typeface="Calibri"/>
                <a:cs typeface="Calibri"/>
              </a:rPr>
              <a:t>Valid and false contraindications</a:t>
            </a:r>
          </a:p>
          <a:p>
            <a:pPr marL="1028700" lvl="1" indent="-455613" fontAlgn="base">
              <a:spcAft>
                <a:spcPts val="2400"/>
              </a:spcAft>
              <a:buFont typeface="Arial" panose="020B0604020202020204" pitchFamily="34" charset="0"/>
              <a:buChar char="•"/>
            </a:pPr>
            <a:r>
              <a:rPr lang="en-US" sz="2800" dirty="0">
                <a:solidFill>
                  <a:schemeClr val="accent1"/>
                </a:solidFill>
                <a:latin typeface="Calibri"/>
                <a:cs typeface="Calibri"/>
              </a:rPr>
              <a:t>How to discuss contraindications</a:t>
            </a:r>
            <a:endParaRPr lang="en-US" sz="3000" dirty="0">
              <a:solidFill>
                <a:schemeClr val="bg1">
                  <a:lumMod val="75000"/>
                </a:schemeClr>
              </a:solidFill>
              <a:latin typeface="Calibri" panose="020F0502020204030204" pitchFamily="34" charset="0"/>
              <a:cs typeface="Calibri" panose="020F0502020204030204" pitchFamily="34" charset="0"/>
            </a:endParaRP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Considerations for precautions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32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What is a </a:t>
            </a:r>
            <a:r>
              <a:rPr kumimoji="0" lang="en-GB" sz="48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contraindication</a:t>
            </a: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689118" y="1977318"/>
            <a:ext cx="10645632" cy="1754326"/>
          </a:xfrm>
          <a:prstGeom prst="rect">
            <a:avLst/>
          </a:prstGeom>
          <a:noFill/>
        </p:spPr>
        <p:txBody>
          <a:bodyPr wrap="square" lIns="91440" tIns="45720" rIns="91440" bIns="45720" rtlCol="0" anchor="t">
            <a:spAutoFit/>
          </a:bodyPr>
          <a:lstStyle/>
          <a:p>
            <a:r>
              <a:rPr lang="en-GB" sz="3600">
                <a:solidFill>
                  <a:schemeClr val="tx1">
                    <a:lumMod val="75000"/>
                    <a:lumOff val="25000"/>
                  </a:schemeClr>
                </a:solidFill>
                <a:latin typeface="Calibri" panose="020F0502020204030204" pitchFamily="34" charset="0"/>
                <a:cs typeface="Calibri" panose="020F0502020204030204" pitchFamily="34" charset="0"/>
              </a:rPr>
              <a:t>A </a:t>
            </a:r>
            <a:r>
              <a:rPr lang="en-GB" sz="3600" b="1">
                <a:solidFill>
                  <a:schemeClr val="tx1">
                    <a:lumMod val="75000"/>
                    <a:lumOff val="25000"/>
                  </a:schemeClr>
                </a:solidFill>
                <a:latin typeface="Calibri" panose="020F0502020204030204" pitchFamily="34" charset="0"/>
                <a:cs typeface="Calibri" panose="020F0502020204030204" pitchFamily="34" charset="0"/>
              </a:rPr>
              <a:t>contraindication</a:t>
            </a:r>
            <a:r>
              <a:rPr lang="en-GB" sz="3600">
                <a:solidFill>
                  <a:schemeClr val="tx1">
                    <a:lumMod val="75000"/>
                    <a:lumOff val="25000"/>
                  </a:schemeClr>
                </a:solidFill>
                <a:latin typeface="Calibri" panose="020F0502020204030204" pitchFamily="34" charset="0"/>
                <a:cs typeface="Calibri" panose="020F0502020204030204" pitchFamily="34" charset="0"/>
              </a:rPr>
              <a:t> to vaccination is a </a:t>
            </a:r>
            <a:r>
              <a:rPr lang="en-GB" sz="3600" b="1">
                <a:solidFill>
                  <a:schemeClr val="tx1">
                    <a:lumMod val="75000"/>
                    <a:lumOff val="25000"/>
                  </a:schemeClr>
                </a:solidFill>
                <a:latin typeface="Calibri" panose="020F0502020204030204" pitchFamily="34" charset="0"/>
                <a:cs typeface="Calibri" panose="020F0502020204030204" pitchFamily="34" charset="0"/>
              </a:rPr>
              <a:t>rare situation </a:t>
            </a:r>
            <a:r>
              <a:rPr lang="en-GB" sz="3600">
                <a:solidFill>
                  <a:schemeClr val="tx1">
                    <a:lumMod val="75000"/>
                    <a:lumOff val="25000"/>
                  </a:schemeClr>
                </a:solidFill>
                <a:latin typeface="Calibri" panose="020F0502020204030204" pitchFamily="34" charset="0"/>
                <a:cs typeface="Calibri" panose="020F0502020204030204" pitchFamily="34" charset="0"/>
              </a:rPr>
              <a:t>when a person’s health puts them at increased risk of having a serious adverse reaction.</a:t>
            </a:r>
          </a:p>
        </p:txBody>
      </p:sp>
    </p:spTree>
    <p:extLst>
      <p:ext uri="{BB962C8B-B14F-4D97-AF65-F5344CB8AC3E}">
        <p14:creationId xmlns:p14="http://schemas.microsoft.com/office/powerpoint/2010/main" val="691838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D5E119-5C5D-EC31-140A-2281A9A183E9}"/>
              </a:ext>
            </a:extLst>
          </p:cNvPr>
          <p:cNvSpPr/>
          <p:nvPr/>
        </p:nvSpPr>
        <p:spPr>
          <a:xfrm>
            <a:off x="689118" y="1957421"/>
            <a:ext cx="10645632" cy="2590195"/>
          </a:xfrm>
          <a:prstGeom prst="rect">
            <a:avLst/>
          </a:prstGeom>
          <a:solidFill>
            <a:srgbClr val="FFCCC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i="1">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926223" y="2141620"/>
            <a:ext cx="10314801" cy="2185214"/>
          </a:xfrm>
          <a:prstGeom prst="rect">
            <a:avLst/>
          </a:prstGeom>
          <a:noFill/>
        </p:spPr>
        <p:txBody>
          <a:bodyPr wrap="square" lIns="91440" tIns="45720" rIns="91440" bIns="45720" rtlCol="0" anchor="t">
            <a:spAutoFit/>
          </a:bodyPr>
          <a:lstStyle/>
          <a:p>
            <a:r>
              <a:rPr lang="en-GB" sz="4000" b="1" i="1">
                <a:solidFill>
                  <a:srgbClr val="C00000"/>
                </a:solidFill>
                <a:latin typeface="Calibri" panose="020F0502020204030204" pitchFamily="34" charset="0"/>
                <a:cs typeface="Calibri" panose="020F0502020204030204" pitchFamily="34" charset="0"/>
              </a:rPr>
              <a:t>True or False?</a:t>
            </a:r>
          </a:p>
          <a:p>
            <a:r>
              <a:rPr lang="en-GB" sz="3200" b="1" i="1">
                <a:solidFill>
                  <a:schemeClr val="tx1">
                    <a:lumMod val="75000"/>
                    <a:lumOff val="25000"/>
                  </a:schemeClr>
                </a:solidFill>
                <a:latin typeface="Calibri" panose="020F0502020204030204" pitchFamily="34" charset="0"/>
                <a:cs typeface="Calibri" panose="020F0502020204030204" pitchFamily="34" charset="0"/>
              </a:rPr>
              <a:t>Anaphylaxis</a:t>
            </a:r>
            <a:r>
              <a:rPr lang="en-GB" sz="3200" i="1">
                <a:solidFill>
                  <a:schemeClr val="tx1">
                    <a:lumMod val="75000"/>
                    <a:lumOff val="25000"/>
                  </a:schemeClr>
                </a:solidFill>
                <a:latin typeface="Calibri" panose="020F0502020204030204" pitchFamily="34" charset="0"/>
                <a:cs typeface="Calibri" panose="020F0502020204030204" pitchFamily="34" charset="0"/>
              </a:rPr>
              <a:t> (a severe allergic reaction) following a previous dose or component of a vaccine is </a:t>
            </a:r>
            <a:r>
              <a:rPr lang="en-GB" sz="3200" b="1" i="1">
                <a:solidFill>
                  <a:schemeClr val="tx1">
                    <a:lumMod val="75000"/>
                    <a:lumOff val="25000"/>
                  </a:schemeClr>
                </a:solidFill>
                <a:latin typeface="Calibri" panose="020F0502020204030204" pitchFamily="34" charset="0"/>
                <a:cs typeface="Calibri" panose="020F0502020204030204" pitchFamily="34" charset="0"/>
              </a:rPr>
              <a:t>the only absolute and valid contraindication to vaccines</a:t>
            </a:r>
            <a:r>
              <a:rPr lang="en-GB" sz="3200" i="1">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C1849F6-7E5C-8E8C-97FC-903D864D0231}"/>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9118" y="927639"/>
            <a:ext cx="822690" cy="822690"/>
          </a:xfrm>
          <a:prstGeom prst="rect">
            <a:avLst/>
          </a:prstGeom>
        </p:spPr>
      </p:pic>
      <p:sp>
        <p:nvSpPr>
          <p:cNvPr id="9" name="Rectangle 8">
            <a:extLst>
              <a:ext uri="{FF2B5EF4-FFF2-40B4-BE49-F238E27FC236}">
                <a16:creationId xmlns:a16="http://schemas.microsoft.com/office/drawing/2014/main" id="{B397011F-3CA7-2E5A-0887-25AC000AFE61}"/>
              </a:ext>
            </a:extLst>
          </p:cNvPr>
          <p:cNvSpPr/>
          <p:nvPr/>
        </p:nvSpPr>
        <p:spPr>
          <a:xfrm>
            <a:off x="1716182" y="878804"/>
            <a:ext cx="3206496" cy="857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Title 2">
            <a:extLst>
              <a:ext uri="{FF2B5EF4-FFF2-40B4-BE49-F238E27FC236}">
                <a16:creationId xmlns:a16="http://schemas.microsoft.com/office/drawing/2014/main" id="{002511CF-3719-D687-64D4-493029660AF4}"/>
              </a:ext>
            </a:extLst>
          </p:cNvPr>
          <p:cNvSpPr txBox="1">
            <a:spLocks/>
          </p:cNvSpPr>
          <p:nvPr/>
        </p:nvSpPr>
        <p:spPr bwMode="invGray">
          <a:xfrm>
            <a:off x="1901092" y="1096548"/>
            <a:ext cx="3206496"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a:solidFill>
                  <a:schemeClr val="bg1"/>
                </a:solidFill>
                <a:latin typeface="Calibri" panose="020F0502020204030204" pitchFamily="34" charset="0"/>
                <a:cs typeface="Calibri" panose="020F0502020204030204" pitchFamily="34" charset="0"/>
              </a:rPr>
              <a:t>Quick quiz!</a:t>
            </a:r>
            <a:endParaRPr kumimoji="0" lang="en-US" sz="48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5464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4FC6A7-C6AE-EBD2-D9BA-7F1455F93893}"/>
              </a:ext>
            </a:extLst>
          </p:cNvPr>
          <p:cNvSpPr/>
          <p:nvPr/>
        </p:nvSpPr>
        <p:spPr>
          <a:xfrm>
            <a:off x="689118" y="1957421"/>
            <a:ext cx="10645632" cy="2139091"/>
          </a:xfrm>
          <a:prstGeom prst="rect">
            <a:avLst/>
          </a:prstGeom>
          <a:solidFill>
            <a:srgbClr val="FFCCC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i="1">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994926" y="2159911"/>
            <a:ext cx="10034016" cy="1692771"/>
          </a:xfrm>
          <a:prstGeom prst="rect">
            <a:avLst/>
          </a:prstGeom>
          <a:noFill/>
        </p:spPr>
        <p:txBody>
          <a:bodyPr wrap="square" lIns="91440" tIns="45720" rIns="91440" bIns="45720" rtlCol="0" anchor="t">
            <a:spAutoFit/>
          </a:bodyPr>
          <a:lstStyle/>
          <a:p>
            <a:r>
              <a:rPr lang="en-GB" sz="4000" b="1" i="1">
                <a:solidFill>
                  <a:srgbClr val="C00000"/>
                </a:solidFill>
                <a:latin typeface="Calibri" panose="020F0502020204030204" pitchFamily="34" charset="0"/>
                <a:cs typeface="Calibri" panose="020F0502020204030204" pitchFamily="34" charset="0"/>
              </a:rPr>
              <a:t>Answer: True</a:t>
            </a:r>
          </a:p>
          <a:p>
            <a:r>
              <a:rPr lang="en-GB" sz="3200" b="1" i="1">
                <a:solidFill>
                  <a:schemeClr val="tx1">
                    <a:lumMod val="75000"/>
                    <a:lumOff val="25000"/>
                  </a:schemeClr>
                </a:solidFill>
                <a:latin typeface="Calibri" panose="020F0502020204030204" pitchFamily="34" charset="0"/>
                <a:cs typeface="Calibri" panose="020F0502020204030204" pitchFamily="34" charset="0"/>
              </a:rPr>
              <a:t>Anaphylaxis</a:t>
            </a:r>
            <a:r>
              <a:rPr lang="en-GB" sz="3200" i="1">
                <a:solidFill>
                  <a:schemeClr val="tx1">
                    <a:lumMod val="75000"/>
                    <a:lumOff val="25000"/>
                  </a:schemeClr>
                </a:solidFill>
                <a:latin typeface="Calibri" panose="020F0502020204030204" pitchFamily="34" charset="0"/>
                <a:cs typeface="Calibri" panose="020F0502020204030204" pitchFamily="34" charset="0"/>
              </a:rPr>
              <a:t> is the </a:t>
            </a:r>
            <a:r>
              <a:rPr lang="en-GB" sz="3200" b="1" i="1">
                <a:solidFill>
                  <a:schemeClr val="tx1">
                    <a:lumMod val="75000"/>
                    <a:lumOff val="25000"/>
                  </a:schemeClr>
                </a:solidFill>
                <a:latin typeface="Calibri" panose="020F0502020204030204" pitchFamily="34" charset="0"/>
                <a:cs typeface="Calibri" panose="020F0502020204030204" pitchFamily="34" charset="0"/>
              </a:rPr>
              <a:t>only absolute and valid contraindication </a:t>
            </a:r>
            <a:r>
              <a:rPr lang="en-GB" sz="3200" i="1">
                <a:solidFill>
                  <a:schemeClr val="tx1">
                    <a:lumMod val="75000"/>
                    <a:lumOff val="25000"/>
                  </a:schemeClr>
                </a:solidFill>
                <a:latin typeface="Calibri" panose="020F0502020204030204" pitchFamily="34" charset="0"/>
                <a:cs typeface="Calibri" panose="020F0502020204030204" pitchFamily="34" charset="0"/>
              </a:rPr>
              <a:t>to all vaccines. </a:t>
            </a:r>
          </a:p>
        </p:txBody>
      </p:sp>
      <p:sp>
        <p:nvSpPr>
          <p:cNvPr id="6" name="TextBox 5">
            <a:extLst>
              <a:ext uri="{FF2B5EF4-FFF2-40B4-BE49-F238E27FC236}">
                <a16:creationId xmlns:a16="http://schemas.microsoft.com/office/drawing/2014/main" id="{A41DE690-2EF9-4DD0-B4CC-2494345B8D80}"/>
              </a:ext>
            </a:extLst>
          </p:cNvPr>
          <p:cNvSpPr txBox="1"/>
          <p:nvPr/>
        </p:nvSpPr>
        <p:spPr>
          <a:xfrm>
            <a:off x="994926" y="4299002"/>
            <a:ext cx="10339824" cy="461665"/>
          </a:xfrm>
          <a:prstGeom prst="rect">
            <a:avLst/>
          </a:prstGeom>
          <a:noFill/>
        </p:spPr>
        <p:txBody>
          <a:bodyPr wrap="square">
            <a:spAutoFit/>
          </a:bodyPr>
          <a:lstStyle/>
          <a:p>
            <a:r>
              <a:rPr lang="en-GB" sz="2400" i="1">
                <a:solidFill>
                  <a:schemeClr val="tx1">
                    <a:lumMod val="75000"/>
                    <a:lumOff val="25000"/>
                  </a:schemeClr>
                </a:solidFill>
                <a:latin typeface="Calibri" panose="020F0502020204030204" pitchFamily="34" charset="0"/>
                <a:cs typeface="Calibri" panose="020F0502020204030204" pitchFamily="34" charset="0"/>
              </a:rPr>
              <a:t>Note: A severe acute illness is temporary; the vaccine can be administered later.</a:t>
            </a:r>
            <a:endParaRPr lang="en-US" sz="2400"/>
          </a:p>
        </p:txBody>
      </p:sp>
      <p:pic>
        <p:nvPicPr>
          <p:cNvPr id="7" name="Picture 6">
            <a:extLst>
              <a:ext uri="{FF2B5EF4-FFF2-40B4-BE49-F238E27FC236}">
                <a16:creationId xmlns:a16="http://schemas.microsoft.com/office/drawing/2014/main" id="{D6C5FC8C-C3C5-079C-C6C4-292FFFE85DA1}"/>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9118" y="927639"/>
            <a:ext cx="822690" cy="822690"/>
          </a:xfrm>
          <a:prstGeom prst="rect">
            <a:avLst/>
          </a:prstGeom>
        </p:spPr>
      </p:pic>
      <p:sp>
        <p:nvSpPr>
          <p:cNvPr id="8" name="Rectangle 7">
            <a:extLst>
              <a:ext uri="{FF2B5EF4-FFF2-40B4-BE49-F238E27FC236}">
                <a16:creationId xmlns:a16="http://schemas.microsoft.com/office/drawing/2014/main" id="{5B0A65DD-05C7-C649-6425-59D752B366C0}"/>
              </a:ext>
            </a:extLst>
          </p:cNvPr>
          <p:cNvSpPr/>
          <p:nvPr/>
        </p:nvSpPr>
        <p:spPr>
          <a:xfrm>
            <a:off x="1716182" y="878804"/>
            <a:ext cx="3206496" cy="857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Title 2">
            <a:extLst>
              <a:ext uri="{FF2B5EF4-FFF2-40B4-BE49-F238E27FC236}">
                <a16:creationId xmlns:a16="http://schemas.microsoft.com/office/drawing/2014/main" id="{B182A663-6BDD-853D-40EA-59B431945E71}"/>
              </a:ext>
            </a:extLst>
          </p:cNvPr>
          <p:cNvSpPr txBox="1">
            <a:spLocks/>
          </p:cNvSpPr>
          <p:nvPr/>
        </p:nvSpPr>
        <p:spPr bwMode="invGray">
          <a:xfrm>
            <a:off x="1901092" y="1096548"/>
            <a:ext cx="3206496"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a:solidFill>
                  <a:schemeClr val="bg1"/>
                </a:solidFill>
                <a:latin typeface="Calibri" panose="020F0502020204030204" pitchFamily="34" charset="0"/>
                <a:cs typeface="Calibri" panose="020F0502020204030204" pitchFamily="34" charset="0"/>
              </a:rPr>
              <a:t>Quick quiz!</a:t>
            </a:r>
            <a:endParaRPr kumimoji="0" lang="en-US" sz="48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8219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71FB61-6E5A-5AA7-D5A8-65901B2D7944}"/>
              </a:ext>
            </a:extLst>
          </p:cNvPr>
          <p:cNvSpPr/>
          <p:nvPr/>
        </p:nvSpPr>
        <p:spPr>
          <a:xfrm>
            <a:off x="2100906" y="442940"/>
            <a:ext cx="3721450" cy="857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Title 2">
            <a:extLst>
              <a:ext uri="{FF2B5EF4-FFF2-40B4-BE49-F238E27FC236}">
                <a16:creationId xmlns:a16="http://schemas.microsoft.com/office/drawing/2014/main" id="{069BD210-311B-954A-FF59-E102F1657ACA}"/>
              </a:ext>
            </a:extLst>
          </p:cNvPr>
          <p:cNvSpPr txBox="1">
            <a:spLocks/>
          </p:cNvSpPr>
          <p:nvPr/>
        </p:nvSpPr>
        <p:spPr bwMode="invGray">
          <a:xfrm>
            <a:off x="2298008" y="636300"/>
            <a:ext cx="4085180"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a:solidFill>
                  <a:schemeClr val="bg1"/>
                </a:solidFill>
                <a:latin typeface="Calibri" panose="020F0502020204030204" pitchFamily="34" charset="0"/>
                <a:cs typeface="Calibri" panose="020F0502020204030204" pitchFamily="34" charset="0"/>
              </a:rPr>
              <a:t>Let’s discuss!</a:t>
            </a:r>
            <a:endParaRPr kumimoji="0" lang="en-US" sz="48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2" name="Graphic 1" descr="Chat with solid fill">
            <a:extLst>
              <a:ext uri="{FF2B5EF4-FFF2-40B4-BE49-F238E27FC236}">
                <a16:creationId xmlns:a16="http://schemas.microsoft.com/office/drawing/2014/main" id="{46C8AB3A-2CDF-4F51-957C-835BD116D2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682" y="158133"/>
            <a:ext cx="1576225" cy="1576225"/>
          </a:xfrm>
          <a:prstGeom prst="rect">
            <a:avLst/>
          </a:prstGeom>
        </p:spPr>
      </p:pic>
      <p:sp>
        <p:nvSpPr>
          <p:cNvPr id="5" name="TextBox 4">
            <a:extLst>
              <a:ext uri="{FF2B5EF4-FFF2-40B4-BE49-F238E27FC236}">
                <a16:creationId xmlns:a16="http://schemas.microsoft.com/office/drawing/2014/main" id="{B1B99156-89F6-212F-3503-EFB96F5896E6}"/>
              </a:ext>
            </a:extLst>
          </p:cNvPr>
          <p:cNvSpPr txBox="1"/>
          <p:nvPr/>
        </p:nvSpPr>
        <p:spPr>
          <a:xfrm>
            <a:off x="2191670" y="6168839"/>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C640624B-5E07-E9CD-0CF1-CA6ABB1FC4B3}"/>
              </a:ext>
            </a:extLst>
          </p:cNvPr>
          <p:cNvGrpSpPr/>
          <p:nvPr/>
        </p:nvGrpSpPr>
        <p:grpSpPr>
          <a:xfrm rot="3107513">
            <a:off x="967990" y="1545251"/>
            <a:ext cx="4580806" cy="4577142"/>
            <a:chOff x="445262" y="1543221"/>
            <a:chExt cx="4323508" cy="4348294"/>
          </a:xfrm>
        </p:grpSpPr>
        <p:sp>
          <p:nvSpPr>
            <p:cNvPr id="8" name="Oval 7">
              <a:extLst>
                <a:ext uri="{FF2B5EF4-FFF2-40B4-BE49-F238E27FC236}">
                  <a16:creationId xmlns:a16="http://schemas.microsoft.com/office/drawing/2014/main" id="{989D460A-84BA-4580-E168-4ED7DCA9AD24}"/>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83A3F36-D3E8-A819-6FE4-AF3B6C2DEE33}"/>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13" name="Picture 12" descr="A group of people sitting at a table&#10;&#10;Description automatically generated">
            <a:extLst>
              <a:ext uri="{FF2B5EF4-FFF2-40B4-BE49-F238E27FC236}">
                <a16:creationId xmlns:a16="http://schemas.microsoft.com/office/drawing/2014/main" id="{776C63EF-72E0-3B7B-F5B3-E1F8153BE1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sp>
        <p:nvSpPr>
          <p:cNvPr id="14" name="TextBox 13">
            <a:extLst>
              <a:ext uri="{FF2B5EF4-FFF2-40B4-BE49-F238E27FC236}">
                <a16:creationId xmlns:a16="http://schemas.microsoft.com/office/drawing/2014/main" id="{2A2ED95D-AE0F-3ADE-06A8-6B555B66964D}"/>
              </a:ext>
            </a:extLst>
          </p:cNvPr>
          <p:cNvSpPr txBox="1"/>
          <p:nvPr/>
        </p:nvSpPr>
        <p:spPr>
          <a:xfrm>
            <a:off x="5869695" y="1943592"/>
            <a:ext cx="5465055" cy="3785652"/>
          </a:xfrm>
          <a:prstGeom prst="rect">
            <a:avLst/>
          </a:prstGeom>
          <a:noFill/>
        </p:spPr>
        <p:txBody>
          <a:bodyPr wrap="square" rtlCol="0">
            <a:spAutoFit/>
          </a:bodyPr>
          <a:lstStyle>
            <a:defPPr>
              <a:defRPr lang="en-US"/>
            </a:defPPr>
            <a:lvl1pPr>
              <a:defRPr sz="3200" i="1">
                <a:solidFill>
                  <a:schemeClr val="tx2"/>
                </a:solidFill>
                <a:latin typeface="Calibri" panose="020F0502020204030204" pitchFamily="34" charset="0"/>
                <a:cs typeface="Calibri" panose="020F0502020204030204" pitchFamily="34" charset="0"/>
              </a:defRPr>
            </a:lvl1pPr>
          </a:lstStyle>
          <a:p>
            <a:r>
              <a:rPr lang="en-US" sz="2400"/>
              <a:t>Many people have misconceptions about vaccination and believe they cannot vaccinate a child under certain conditions, when in fact it is safe to do so. </a:t>
            </a:r>
          </a:p>
          <a:p>
            <a:endParaRPr lang="en-US" sz="2400"/>
          </a:p>
          <a:p>
            <a:r>
              <a:rPr lang="en-US" sz="2400"/>
              <a:t>This is called a </a:t>
            </a:r>
            <a:r>
              <a:rPr lang="en-US" sz="2400" b="1"/>
              <a:t>false contraindication</a:t>
            </a:r>
            <a:r>
              <a:rPr lang="en-US" sz="2400"/>
              <a:t>.</a:t>
            </a:r>
          </a:p>
          <a:p>
            <a:endParaRPr lang="en-US" sz="2400"/>
          </a:p>
          <a:p>
            <a:r>
              <a:rPr lang="en-US" sz="2400" b="1"/>
              <a:t>Discuss with a partner</a:t>
            </a:r>
            <a:r>
              <a:rPr lang="en-US" sz="2400"/>
              <a:t>: What are common </a:t>
            </a:r>
            <a:r>
              <a:rPr lang="en-US" sz="2400" b="1"/>
              <a:t>false contraindications </a:t>
            </a:r>
            <a:r>
              <a:rPr lang="en-US" sz="2400"/>
              <a:t>which you have heard from experience? </a:t>
            </a:r>
          </a:p>
        </p:txBody>
      </p:sp>
    </p:spTree>
    <p:extLst>
      <p:ext uri="{BB962C8B-B14F-4D97-AF65-F5344CB8AC3E}">
        <p14:creationId xmlns:p14="http://schemas.microsoft.com/office/powerpoint/2010/main" val="365024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baby&#10;&#10;Description automatically generated">
            <a:extLst>
              <a:ext uri="{FF2B5EF4-FFF2-40B4-BE49-F238E27FC236}">
                <a16:creationId xmlns:a16="http://schemas.microsoft.com/office/drawing/2014/main" id="{1A61159D-5990-2D33-FDFB-CF548A9DA0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318" y="2487078"/>
            <a:ext cx="2858828" cy="4046466"/>
          </a:xfrm>
          <a:prstGeom prst="rect">
            <a:avLst/>
          </a:prstGeom>
        </p:spPr>
      </p:pic>
      <p:pic>
        <p:nvPicPr>
          <p:cNvPr id="8" name="Picture 7" descr="A couple of nurses talking&#10;&#10;Description automatically generated">
            <a:extLst>
              <a:ext uri="{FF2B5EF4-FFF2-40B4-BE49-F238E27FC236}">
                <a16:creationId xmlns:a16="http://schemas.microsoft.com/office/drawing/2014/main" id="{D53395A0-BC1F-225F-2156-EA7F45BBCA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71691" y="2620284"/>
            <a:ext cx="1811254" cy="3666361"/>
          </a:xfrm>
          <a:prstGeom prst="rect">
            <a:avLst/>
          </a:prstGeom>
        </p:spPr>
      </p:pic>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2487078"/>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1835952"/>
            <a:ext cx="969974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It’s important to know what is and isn’t a valid </a:t>
            </a:r>
            <a:r>
              <a:rPr kumimoji="0" lang="en-GB" sz="5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contraindication</a:t>
            </a:r>
            <a:endParaRPr kumimoji="0" lang="en-US" sz="5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7383264" y="3361266"/>
            <a:ext cx="4035552" cy="1938992"/>
          </a:xfrm>
          <a:prstGeom prst="rect">
            <a:avLst/>
          </a:prstGeom>
          <a:noFill/>
        </p:spPr>
        <p:txBody>
          <a:bodyPr wrap="square" lIns="91440" tIns="45720" rIns="91440" bIns="45720" rtlCol="0" anchor="t">
            <a:spAutoFit/>
          </a:bodyPr>
          <a:lstStyle/>
          <a:p>
            <a:r>
              <a:rPr lang="en-GB" sz="2400" b="1">
                <a:solidFill>
                  <a:srgbClr val="2B687A"/>
                </a:solidFill>
                <a:latin typeface="Calibri" panose="020F0502020204030204" pitchFamily="34" charset="0"/>
                <a:cs typeface="Calibri" panose="020F0502020204030204" pitchFamily="34" charset="0"/>
              </a:rPr>
              <a:t>Parents/caregivers </a:t>
            </a:r>
            <a:r>
              <a:rPr lang="en-GB" sz="2400">
                <a:solidFill>
                  <a:schemeClr val="tx1">
                    <a:lumMod val="75000"/>
                    <a:lumOff val="25000"/>
                  </a:schemeClr>
                </a:solidFill>
                <a:latin typeface="Calibri" panose="020F0502020204030204" pitchFamily="34" charset="0"/>
                <a:cs typeface="Calibri" panose="020F0502020204030204" pitchFamily="34" charset="0"/>
              </a:rPr>
              <a:t>may have heard of false or incorrect contraindications that could discourage them from fully vaccinating their children</a:t>
            </a:r>
          </a:p>
        </p:txBody>
      </p:sp>
      <p:sp>
        <p:nvSpPr>
          <p:cNvPr id="9" name="TextBox 8">
            <a:extLst>
              <a:ext uri="{FF2B5EF4-FFF2-40B4-BE49-F238E27FC236}">
                <a16:creationId xmlns:a16="http://schemas.microsoft.com/office/drawing/2014/main" id="{863052B1-6E00-28AE-F08E-39C82593C036}"/>
              </a:ext>
            </a:extLst>
          </p:cNvPr>
          <p:cNvSpPr txBox="1"/>
          <p:nvPr/>
        </p:nvSpPr>
        <p:spPr>
          <a:xfrm>
            <a:off x="960032" y="3252085"/>
            <a:ext cx="3311659" cy="1569660"/>
          </a:xfrm>
          <a:prstGeom prst="rect">
            <a:avLst/>
          </a:prstGeom>
          <a:noFill/>
        </p:spPr>
        <p:txBody>
          <a:bodyPr wrap="square" lIns="91440" tIns="45720" rIns="91440" bIns="45720" rtlCol="0" anchor="t">
            <a:spAutoFit/>
          </a:bodyPr>
          <a:lstStyle/>
          <a:p>
            <a:pPr algn="r"/>
            <a:r>
              <a:rPr lang="en-GB" sz="2400" b="1">
                <a:solidFill>
                  <a:srgbClr val="D19B33"/>
                </a:solidFill>
                <a:latin typeface="Calibri" panose="020F0502020204030204" pitchFamily="34" charset="0"/>
                <a:cs typeface="Calibri" panose="020F0502020204030204" pitchFamily="34" charset="0"/>
              </a:rPr>
              <a:t>Some health workers </a:t>
            </a:r>
            <a:r>
              <a:rPr lang="en-GB" sz="2400">
                <a:solidFill>
                  <a:schemeClr val="tx1">
                    <a:lumMod val="75000"/>
                    <a:lumOff val="25000"/>
                  </a:schemeClr>
                </a:solidFill>
                <a:latin typeface="Calibri" panose="020F0502020204030204" pitchFamily="34" charset="0"/>
                <a:cs typeface="Calibri" panose="020F0502020204030204" pitchFamily="34" charset="0"/>
              </a:rPr>
              <a:t>may unknowingly give false contraindications on vaccination</a:t>
            </a:r>
          </a:p>
        </p:txBody>
      </p:sp>
    </p:spTree>
    <p:extLst>
      <p:ext uri="{BB962C8B-B14F-4D97-AF65-F5344CB8AC3E}">
        <p14:creationId xmlns:p14="http://schemas.microsoft.com/office/powerpoint/2010/main" val="33103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15895"/>
            <a:ext cx="12191999" cy="813074"/>
          </a:xfrm>
        </p:spPr>
        <p:txBody>
          <a:bodyPr/>
          <a:lstStyle/>
          <a:p>
            <a:pPr>
              <a:spcBef>
                <a:spcPts val="0"/>
              </a:spcBef>
              <a:spcAft>
                <a:spcPts val="0"/>
              </a:spcAft>
            </a:pPr>
            <a:endParaRPr lang="en-GB" sz="3200">
              <a:latin typeface="Calibri" panose="020F0502020204030204" pitchFamily="34" charset="0"/>
              <a:cs typeface="Calibri" panose="020F0502020204030204" pitchFamily="34" charset="0"/>
            </a:endParaRPr>
          </a:p>
          <a:p>
            <a:pPr>
              <a:spcBef>
                <a:spcPts val="0"/>
              </a:spcBef>
              <a:spcAft>
                <a:spcPts val="0"/>
              </a:spcAft>
            </a:pPr>
            <a:endParaRPr lang="en-GB" sz="3200">
              <a:latin typeface="Calibri" panose="020F0502020204030204" pitchFamily="34" charset="0"/>
              <a:cs typeface="Calibri" panose="020F0502020204030204" pitchFamily="34" charset="0"/>
            </a:endParaRPr>
          </a:p>
          <a:p>
            <a:pPr>
              <a:spcBef>
                <a:spcPts val="0"/>
              </a:spcBef>
              <a:spcAft>
                <a:spcPts val="0"/>
              </a:spcAft>
            </a:pPr>
            <a:endParaRPr lang="en-GB" sz="1600">
              <a:latin typeface="Calibri" panose="020F0502020204030204" pitchFamily="34" charset="0"/>
              <a:cs typeface="Calibri" panose="020F0502020204030204" pitchFamily="34" charset="0"/>
            </a:endParaRPr>
          </a:p>
          <a:p>
            <a:pPr>
              <a:spcBef>
                <a:spcPts val="0"/>
              </a:spcBef>
              <a:spcAft>
                <a:spcPts val="0"/>
              </a:spcAft>
            </a:pPr>
            <a:endParaRPr lang="en-GB" sz="600">
              <a:latin typeface="Calibri" panose="020F0502020204030204" pitchFamily="34" charset="0"/>
              <a:cs typeface="Calibri" panose="020F0502020204030204" pitchFamily="34" charset="0"/>
            </a:endParaRPr>
          </a:p>
          <a:p>
            <a:pPr>
              <a:spcBef>
                <a:spcPts val="1200"/>
              </a:spcBef>
            </a:pPr>
            <a:r>
              <a:rPr lang="en-US" sz="100">
                <a:latin typeface="Calibri" panose="020F0502020204030204" pitchFamily="34" charset="0"/>
                <a:cs typeface="Calibri" panose="020F0502020204030204" pitchFamily="34" charset="0"/>
              </a:rPr>
              <a:t>Lisa</a:t>
            </a:r>
          </a:p>
        </p:txBody>
      </p:sp>
      <p:sp>
        <p:nvSpPr>
          <p:cNvPr id="12" name="Picture Placeholder 8"/>
          <p:cNvSpPr txBox="1">
            <a:spLocks/>
          </p:cNvSpPr>
          <p:nvPr/>
        </p:nvSpPr>
        <p:spPr bwMode="invGray">
          <a:xfrm>
            <a:off x="7356894" y="354847"/>
            <a:ext cx="4174473" cy="163266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vert="horz" lIns="18000" tIns="0" rIns="18000" bIns="0" rtlCol="0">
            <a:noAutofit/>
          </a:bodyPr>
          <a:lstStyle>
            <a:lvl1pPr marL="0" indent="0" algn="ctr" defTabSz="914400" rtl="0" eaLnBrk="1" latinLnBrk="0" hangingPunct="1">
              <a:lnSpc>
                <a:spcPct val="110000"/>
              </a:lnSpc>
              <a:spcBef>
                <a:spcPts val="1000"/>
              </a:spcBef>
              <a:spcAft>
                <a:spcPts val="600"/>
              </a:spcAft>
              <a:buClr>
                <a:schemeClr val="tx1"/>
              </a:buClr>
              <a:buSzPct val="80000"/>
              <a:buFontTx/>
              <a:buNone/>
              <a:defRPr sz="1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600"/>
              </a:spcAft>
              <a:buClr>
                <a:prstClr val="black"/>
              </a:buClr>
              <a:buSzPct val="80000"/>
              <a:buFontTx/>
              <a:buNone/>
              <a:tabLst/>
              <a:defRPr/>
            </a:pPr>
            <a:r>
              <a:rPr kumimoji="0" lang="en-GB" sz="1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a:t>
            </a:r>
          </a:p>
        </p:txBody>
      </p:sp>
      <p:sp>
        <p:nvSpPr>
          <p:cNvPr id="4" name="Title 3"/>
          <p:cNvSpPr>
            <a:spLocks noGrp="1"/>
          </p:cNvSpPr>
          <p:nvPr>
            <p:ph type="ctrTitle"/>
          </p:nvPr>
        </p:nvSpPr>
        <p:spPr>
          <a:xfrm>
            <a:off x="4462466" y="1838343"/>
            <a:ext cx="7729534" cy="1016431"/>
          </a:xfrm>
        </p:spPr>
        <p:txBody>
          <a:bodyPr/>
          <a:lstStyle/>
          <a:p>
            <a:pPr>
              <a:lnSpc>
                <a:spcPct val="100000"/>
              </a:lnSpc>
            </a:pPr>
            <a:r>
              <a:rPr lang="en-US" sz="5400">
                <a:latin typeface="Calibri" panose="020F0502020204030204" pitchFamily="34" charset="0"/>
                <a:cs typeface="Calibri" panose="020F0502020204030204" pitchFamily="34" charset="0"/>
              </a:rPr>
              <a:t>Communicating on</a:t>
            </a:r>
            <a:endParaRPr lang="en-US" sz="4400" b="0">
              <a:latin typeface="Calibri" panose="020F0502020204030204" pitchFamily="34" charset="0"/>
              <a:cs typeface="Calibri" panose="020F0502020204030204" pitchFamily="34" charset="0"/>
            </a:endParaRPr>
          </a:p>
        </p:txBody>
      </p:sp>
      <p:sp>
        <p:nvSpPr>
          <p:cNvPr id="5" name="Title 3">
            <a:extLst>
              <a:ext uri="{FF2B5EF4-FFF2-40B4-BE49-F238E27FC236}">
                <a16:creationId xmlns:a16="http://schemas.microsoft.com/office/drawing/2014/main" id="{9DC7465D-5EED-4F6D-4B37-A4D08668A7A3}"/>
              </a:ext>
            </a:extLst>
          </p:cNvPr>
          <p:cNvSpPr txBox="1">
            <a:spLocks/>
          </p:cNvSpPr>
          <p:nvPr/>
        </p:nvSpPr>
        <p:spPr bwMode="gray">
          <a:xfrm>
            <a:off x="4484844" y="4355168"/>
            <a:ext cx="7685557" cy="559579"/>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b="1" kern="1200">
                <a:solidFill>
                  <a:schemeClr val="tx2"/>
                </a:solidFill>
                <a:latin typeface="+mj-lt"/>
                <a:ea typeface="+mj-ea"/>
                <a:cs typeface="+mj-cs"/>
              </a:defRPr>
            </a:lvl1pPr>
          </a:lstStyle>
          <a:p>
            <a:pPr>
              <a:lnSpc>
                <a:spcPct val="100000"/>
              </a:lnSpc>
            </a:pPr>
            <a:r>
              <a:rPr lang="en-US" sz="3200" b="0">
                <a:solidFill>
                  <a:schemeClr val="bg1"/>
                </a:solidFill>
                <a:latin typeface="Calibri" panose="020F0502020204030204" pitchFamily="34" charset="0"/>
                <a:cs typeface="Calibri" panose="020F0502020204030204" pitchFamily="34" charset="0"/>
              </a:rPr>
              <a:t>An adaptable health worker training</a:t>
            </a:r>
            <a:endParaRPr lang="en-US" sz="2400" b="0">
              <a:solidFill>
                <a:schemeClr val="bg1"/>
              </a:solidFill>
              <a:latin typeface="Calibri" panose="020F0502020204030204" pitchFamily="34" charset="0"/>
              <a:cs typeface="Calibri" panose="020F0502020204030204" pitchFamily="34" charset="0"/>
            </a:endParaRPr>
          </a:p>
        </p:txBody>
      </p:sp>
      <p:sp>
        <p:nvSpPr>
          <p:cNvPr id="8" name="Title 3">
            <a:extLst>
              <a:ext uri="{FF2B5EF4-FFF2-40B4-BE49-F238E27FC236}">
                <a16:creationId xmlns:a16="http://schemas.microsoft.com/office/drawing/2014/main" id="{10E76EFA-C409-7D1C-162F-7D540E4F2A61}"/>
              </a:ext>
            </a:extLst>
          </p:cNvPr>
          <p:cNvSpPr txBox="1">
            <a:spLocks/>
          </p:cNvSpPr>
          <p:nvPr/>
        </p:nvSpPr>
        <p:spPr bwMode="gray">
          <a:xfrm>
            <a:off x="4496844" y="2511330"/>
            <a:ext cx="6990835" cy="1016431"/>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b="1" kern="1200">
                <a:solidFill>
                  <a:schemeClr val="tx2"/>
                </a:solidFill>
                <a:latin typeface="+mj-lt"/>
                <a:ea typeface="+mj-ea"/>
                <a:cs typeface="+mj-cs"/>
              </a:defRPr>
            </a:lvl1pPr>
          </a:lstStyle>
          <a:p>
            <a:pPr>
              <a:lnSpc>
                <a:spcPct val="100000"/>
              </a:lnSpc>
            </a:pPr>
            <a:r>
              <a:rPr lang="en-US" sz="5400">
                <a:latin typeface="Calibri" panose="020F0502020204030204" pitchFamily="34" charset="0"/>
                <a:cs typeface="Calibri" panose="020F0502020204030204" pitchFamily="34" charset="0"/>
              </a:rPr>
              <a:t>vaccine safety and</a:t>
            </a:r>
            <a:endParaRPr lang="en-US" sz="440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0E3C304A-D3C0-48D5-0A54-E37C3E45BB21}"/>
              </a:ext>
            </a:extLst>
          </p:cNvPr>
          <p:cNvGrpSpPr/>
          <p:nvPr/>
        </p:nvGrpSpPr>
        <p:grpSpPr>
          <a:xfrm>
            <a:off x="226131" y="1041645"/>
            <a:ext cx="4323508" cy="4348294"/>
            <a:chOff x="445262" y="1543221"/>
            <a:chExt cx="4323508" cy="4348294"/>
          </a:xfrm>
        </p:grpSpPr>
        <p:sp>
          <p:nvSpPr>
            <p:cNvPr id="13" name="Oval 12">
              <a:extLst>
                <a:ext uri="{FF2B5EF4-FFF2-40B4-BE49-F238E27FC236}">
                  <a16:creationId xmlns:a16="http://schemas.microsoft.com/office/drawing/2014/main" id="{7E68158E-61D0-C485-D7E3-C651FA044CFF}"/>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7E5F8660-7C0F-DDA8-7E66-505E7E1841A6}"/>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16" name="TextBox 15">
            <a:extLst>
              <a:ext uri="{FF2B5EF4-FFF2-40B4-BE49-F238E27FC236}">
                <a16:creationId xmlns:a16="http://schemas.microsoft.com/office/drawing/2014/main" id="{DB90DEE7-3A4E-A90C-0424-0B0F927267DC}"/>
              </a:ext>
            </a:extLst>
          </p:cNvPr>
          <p:cNvSpPr txBox="1"/>
          <p:nvPr/>
        </p:nvSpPr>
        <p:spPr>
          <a:xfrm>
            <a:off x="1471284" y="5491203"/>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a:t>© WHO / Fanjan Combrink</a:t>
            </a:r>
          </a:p>
        </p:txBody>
      </p:sp>
      <p:pic>
        <p:nvPicPr>
          <p:cNvPr id="10" name="Picture 9" descr="A person holding a baby&#10;&#10;Description automatically generated">
            <a:extLst>
              <a:ext uri="{FF2B5EF4-FFF2-40B4-BE49-F238E27FC236}">
                <a16:creationId xmlns:a16="http://schemas.microsoft.com/office/drawing/2014/main" id="{AECC82FB-0A7A-DE9E-4B35-3893BBF142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9452" y="1249845"/>
            <a:ext cx="4140187" cy="4033157"/>
          </a:xfrm>
          <a:prstGeom prst="ellipse">
            <a:avLst/>
          </a:prstGeom>
        </p:spPr>
      </p:pic>
      <p:sp>
        <p:nvSpPr>
          <p:cNvPr id="2" name="Title 3">
            <a:extLst>
              <a:ext uri="{FF2B5EF4-FFF2-40B4-BE49-F238E27FC236}">
                <a16:creationId xmlns:a16="http://schemas.microsoft.com/office/drawing/2014/main" id="{F27DBF34-A90C-97E3-06AA-AA2873DBD4F5}"/>
              </a:ext>
            </a:extLst>
          </p:cNvPr>
          <p:cNvSpPr txBox="1">
            <a:spLocks/>
          </p:cNvSpPr>
          <p:nvPr/>
        </p:nvSpPr>
        <p:spPr bwMode="gray">
          <a:xfrm>
            <a:off x="4496844" y="3221576"/>
            <a:ext cx="6990835" cy="1016431"/>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b="1" kern="1200">
                <a:solidFill>
                  <a:schemeClr val="tx2"/>
                </a:solidFill>
                <a:latin typeface="+mj-lt"/>
                <a:ea typeface="+mj-ea"/>
                <a:cs typeface="+mj-cs"/>
              </a:defRPr>
            </a:lvl1pPr>
          </a:lstStyle>
          <a:p>
            <a:pPr>
              <a:lnSpc>
                <a:spcPct val="100000"/>
              </a:lnSpc>
            </a:pPr>
            <a:r>
              <a:rPr lang="en-US" sz="5400">
                <a:latin typeface="Calibri" panose="020F0502020204030204" pitchFamily="34" charset="0"/>
                <a:cs typeface="Calibri" panose="020F0502020204030204" pitchFamily="34" charset="0"/>
              </a:rPr>
              <a:t>contraindications</a:t>
            </a:r>
            <a:endParaRPr lang="en-US" sz="4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10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4EAA8-ADFF-0BA6-B469-D47965228034}"/>
              </a:ext>
            </a:extLst>
          </p:cNvPr>
          <p:cNvSpPr txBox="1"/>
          <p:nvPr/>
        </p:nvSpPr>
        <p:spPr>
          <a:xfrm>
            <a:off x="4768848" y="2328743"/>
            <a:ext cx="6688320" cy="4108817"/>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Know </a:t>
            </a:r>
            <a:r>
              <a:rPr lang="en-US" sz="2400">
                <a:solidFill>
                  <a:schemeClr val="accent1"/>
                </a:solidFill>
                <a:highlight>
                  <a:srgbClr val="FFFFFF"/>
                </a:highlight>
                <a:latin typeface="Calibri" panose="020F0502020204030204" pitchFamily="34" charset="0"/>
                <a:cs typeface="Calibri" panose="020F0502020204030204" pitchFamily="34" charset="0"/>
              </a:rPr>
              <a:t>what is and isn’t a contraindication</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Be </a:t>
            </a:r>
            <a:r>
              <a:rPr lang="en-US" sz="2400">
                <a:solidFill>
                  <a:schemeClr val="accent1"/>
                </a:solidFill>
                <a:highlight>
                  <a:srgbClr val="FFFFFF"/>
                </a:highlight>
                <a:latin typeface="Calibri" panose="020F0502020204030204" pitchFamily="34" charset="0"/>
                <a:cs typeface="Calibri" panose="020F0502020204030204" pitchFamily="34" charset="0"/>
              </a:rPr>
              <a:t>skilled and confident </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in discussing contraindications and any misconceptions with parents/caregivers</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Ensure </a:t>
            </a:r>
            <a:r>
              <a:rPr lang="en-US" sz="2400">
                <a:solidFill>
                  <a:schemeClr val="accent1"/>
                </a:solidFill>
                <a:highlight>
                  <a:srgbClr val="FFFFFF"/>
                </a:highlight>
                <a:latin typeface="Calibri" panose="020F0502020204030204" pitchFamily="34" charset="0"/>
                <a:cs typeface="Calibri" panose="020F0502020204030204" pitchFamily="34" charset="0"/>
              </a:rPr>
              <a:t>the best protection</a:t>
            </a: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for infants by vaccinating according to schedule</a:t>
            </a:r>
          </a:p>
          <a:p>
            <a:pPr marL="285750" indent="-285750">
              <a:spcAft>
                <a:spcPts val="1800"/>
              </a:spcAft>
              <a:buFont typeface="Arial" panose="020B0604020202020204" pitchFamily="34" charset="0"/>
              <a:buChar char="•"/>
            </a:pPr>
            <a:r>
              <a:rPr lang="en-US"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Help protect other children in the community who may not be vaccinated by making sure that </a:t>
            </a:r>
            <a:r>
              <a:rPr lang="en-US" sz="2400">
                <a:solidFill>
                  <a:schemeClr val="accent1"/>
                </a:solidFill>
                <a:highlight>
                  <a:srgbClr val="FFFFFF"/>
                </a:highlight>
                <a:latin typeface="Calibri" panose="020F0502020204030204" pitchFamily="34" charset="0"/>
                <a:cs typeface="Calibri" panose="020F0502020204030204" pitchFamily="34" charset="0"/>
              </a:rPr>
              <a:t>any eligible infant receives the necessary doses</a:t>
            </a:r>
          </a:p>
        </p:txBody>
      </p:sp>
      <p:pic>
        <p:nvPicPr>
          <p:cNvPr id="6" name="Picture 5" descr="A person speaking to a crowd&#10;&#10;Description automatically generated">
            <a:extLst>
              <a:ext uri="{FF2B5EF4-FFF2-40B4-BE49-F238E27FC236}">
                <a16:creationId xmlns:a16="http://schemas.microsoft.com/office/drawing/2014/main" id="{DBD3DB67-9EAC-4D3F-EA89-CB9416F65E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4832" y="2328743"/>
            <a:ext cx="3858498" cy="2793314"/>
          </a:xfrm>
          <a:prstGeom prst="rect">
            <a:avLst/>
          </a:prstGeom>
        </p:spPr>
      </p:pic>
      <p:sp>
        <p:nvSpPr>
          <p:cNvPr id="7" name="TextBox 6">
            <a:extLst>
              <a:ext uri="{FF2B5EF4-FFF2-40B4-BE49-F238E27FC236}">
                <a16:creationId xmlns:a16="http://schemas.microsoft.com/office/drawing/2014/main" id="{66206919-5A80-AE4E-7899-B0C37A5BED99}"/>
              </a:ext>
            </a:extLst>
          </p:cNvPr>
          <p:cNvSpPr txBox="1"/>
          <p:nvPr/>
        </p:nvSpPr>
        <p:spPr>
          <a:xfrm>
            <a:off x="2764396" y="5240334"/>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r"/>
            <a:r>
              <a:rPr lang="en-US" sz="1000"/>
              <a:t>© WHO / Fanjan Combrink</a:t>
            </a:r>
          </a:p>
        </p:txBody>
      </p:sp>
      <p:cxnSp>
        <p:nvCxnSpPr>
          <p:cNvPr id="2" name="Straight Connector 1">
            <a:extLst>
              <a:ext uri="{FF2B5EF4-FFF2-40B4-BE49-F238E27FC236}">
                <a16:creationId xmlns:a16="http://schemas.microsoft.com/office/drawing/2014/main" id="{276866D1-44F3-6CEA-D0FD-27B44928260B}"/>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993D63FB-249C-0B49-4E7A-FC797CE9208D}"/>
              </a:ext>
            </a:extLst>
          </p:cNvPr>
          <p:cNvSpPr txBox="1">
            <a:spLocks/>
          </p:cNvSpPr>
          <p:nvPr/>
        </p:nvSpPr>
        <p:spPr bwMode="invGray">
          <a:xfrm>
            <a:off x="1734444" y="600122"/>
            <a:ext cx="6946260"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Your r</a:t>
            </a: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ole as </a:t>
            </a: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health workers</a:t>
            </a:r>
            <a:endParaRPr kumimoji="0" lang="en-US"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9326C0D-E6F1-0F73-4552-18DC18E74916}"/>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9118" y="243841"/>
            <a:ext cx="1045326" cy="1045326"/>
          </a:xfrm>
          <a:prstGeom prst="rect">
            <a:avLst/>
          </a:prstGeom>
        </p:spPr>
      </p:pic>
      <p:sp>
        <p:nvSpPr>
          <p:cNvPr id="10" name="Rectangle: Single Corner Snipped 9">
            <a:extLst>
              <a:ext uri="{FF2B5EF4-FFF2-40B4-BE49-F238E27FC236}">
                <a16:creationId xmlns:a16="http://schemas.microsoft.com/office/drawing/2014/main" id="{D3EDB528-3DB2-E77C-218F-106B5FC362CC}"/>
              </a:ext>
            </a:extLst>
          </p:cNvPr>
          <p:cNvSpPr/>
          <p:nvPr/>
        </p:nvSpPr>
        <p:spPr>
          <a:xfrm flipH="1">
            <a:off x="734832" y="1450193"/>
            <a:ext cx="10599918" cy="678679"/>
          </a:xfrm>
          <a:prstGeom prst="snip1Rect">
            <a:avLst>
              <a:gd name="adj" fmla="val 9739"/>
            </a:avLst>
          </a:prstGeom>
          <a:solidFill>
            <a:srgbClr val="CD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2305C6-0149-B8C8-A49D-49B256B0C195}"/>
              </a:ext>
            </a:extLst>
          </p:cNvPr>
          <p:cNvSpPr txBox="1"/>
          <p:nvPr/>
        </p:nvSpPr>
        <p:spPr>
          <a:xfrm>
            <a:off x="950976" y="1520308"/>
            <a:ext cx="10200882" cy="523220"/>
          </a:xfrm>
          <a:prstGeom prst="rect">
            <a:avLst/>
          </a:prstGeom>
          <a:noFill/>
        </p:spPr>
        <p:txBody>
          <a:bodyPr wrap="square">
            <a:spAutoFit/>
          </a:bodyPr>
          <a:lstStyle/>
          <a:p>
            <a:r>
              <a:rPr lang="en-US" sz="2800" b="1">
                <a:solidFill>
                  <a:schemeClr val="accent2"/>
                </a:solidFill>
                <a:latin typeface="Calibri" panose="020F0502020204030204" pitchFamily="34" charset="0"/>
                <a:cs typeface="Calibri" panose="020F0502020204030204" pitchFamily="34" charset="0"/>
              </a:rPr>
              <a:t>Avoid false contraindications and vaccinate at every opportunity!</a:t>
            </a:r>
            <a:endParaRPr lang="en-US" sz="2800" b="1">
              <a:solidFill>
                <a:schemeClr val="accent2"/>
              </a:solidFill>
            </a:endParaRPr>
          </a:p>
        </p:txBody>
      </p:sp>
    </p:spTree>
    <p:extLst>
      <p:ext uri="{BB962C8B-B14F-4D97-AF65-F5344CB8AC3E}">
        <p14:creationId xmlns:p14="http://schemas.microsoft.com/office/powerpoint/2010/main" val="18060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2CC0B4BE-CB02-0A82-78AB-E44F84C2D4FE}"/>
              </a:ext>
            </a:extLst>
          </p:cNvPr>
          <p:cNvSpPr>
            <a:spLocks noGrp="1"/>
          </p:cNvSpPr>
          <p:nvPr>
            <p:ph idx="1"/>
          </p:nvPr>
        </p:nvSpPr>
        <p:spPr>
          <a:xfrm>
            <a:off x="4338444" y="1348267"/>
            <a:ext cx="7217664" cy="4632961"/>
          </a:xfrm>
          <a:solidFill>
            <a:srgbClr val="C00000"/>
          </a:solidFill>
          <a:ln>
            <a:solidFill>
              <a:schemeClr val="bg1"/>
            </a:solidFill>
          </a:ln>
        </p:spPr>
        <p:txBody>
          <a:bodyPr lIns="457200" rIns="457200">
            <a:normAutofit lnSpcReduction="10000"/>
          </a:bodyPr>
          <a:lstStyle/>
          <a:p>
            <a:pPr marL="0" indent="0">
              <a:buNone/>
            </a:pPr>
            <a:endParaRPr lang="en-GB" sz="1600" b="1">
              <a:solidFill>
                <a:schemeClr val="bg1"/>
              </a:solidFill>
              <a:latin typeface="Calibri" panose="020F0502020204030204" pitchFamily="34" charset="0"/>
              <a:cs typeface="Calibri" panose="020F0502020204030204" pitchFamily="34" charset="0"/>
            </a:endParaRPr>
          </a:p>
          <a:p>
            <a:pPr marL="457200" lvl="1" indent="-457200">
              <a:lnSpc>
                <a:spcPct val="100000"/>
              </a:lnSpc>
              <a:spcAft>
                <a:spcPts val="1800"/>
              </a:spcAft>
              <a:buClr>
                <a:schemeClr val="bg1"/>
              </a:buClr>
              <a:buFont typeface="Webdings" panose="05030102010509060703" pitchFamily="18" charset="2"/>
              <a:buChar char=""/>
            </a:pPr>
            <a:r>
              <a:rPr lang="en-GB" sz="2400" b="1" u="sng">
                <a:solidFill>
                  <a:schemeClr val="bg1"/>
                </a:solidFill>
                <a:latin typeface="Calibri" panose="020F0502020204030204" pitchFamily="34" charset="0"/>
                <a:cs typeface="Calibri" panose="020F0502020204030204" pitchFamily="34" charset="0"/>
              </a:rPr>
              <a:t>Always a contraindication</a:t>
            </a:r>
            <a:r>
              <a:rPr lang="en-GB" sz="2400" b="1">
                <a:solidFill>
                  <a:schemeClr val="bg1"/>
                </a:solidFill>
                <a:latin typeface="Calibri" panose="020F0502020204030204" pitchFamily="34" charset="0"/>
                <a:cs typeface="Calibri" panose="020F0502020204030204" pitchFamily="34" charset="0"/>
              </a:rPr>
              <a:t>: </a:t>
            </a:r>
            <a:r>
              <a:rPr lang="en-GB" sz="2400">
                <a:solidFill>
                  <a:schemeClr val="bg1"/>
                </a:solidFill>
                <a:latin typeface="Calibri" panose="020F0502020204030204" pitchFamily="34" charset="0"/>
                <a:cs typeface="Calibri" panose="020F0502020204030204" pitchFamily="34" charset="0"/>
              </a:rPr>
              <a:t>Had an anaphylactic reaction to a previous dose of the same vaccine or vaccine components</a:t>
            </a:r>
          </a:p>
          <a:p>
            <a:pPr marL="457200" lvl="1" indent="-457200">
              <a:lnSpc>
                <a:spcPct val="100000"/>
              </a:lnSpc>
              <a:spcAft>
                <a:spcPts val="1800"/>
              </a:spcAft>
              <a:buClr>
                <a:schemeClr val="bg1"/>
              </a:buClr>
              <a:buFont typeface="Webdings" panose="05030102010509060703" pitchFamily="18" charset="2"/>
              <a:buChar char=""/>
            </a:pPr>
            <a:r>
              <a:rPr lang="en-GB" sz="2400" b="1" u="sng">
                <a:solidFill>
                  <a:schemeClr val="bg1"/>
                </a:solidFill>
                <a:latin typeface="Calibri" panose="020F0502020204030204" pitchFamily="34" charset="0"/>
                <a:cs typeface="Calibri" panose="020F0502020204030204" pitchFamily="34" charset="0"/>
              </a:rPr>
              <a:t>Always a contraindication</a:t>
            </a:r>
            <a:r>
              <a:rPr lang="en-GB" sz="2400" b="1">
                <a:solidFill>
                  <a:schemeClr val="bg1"/>
                </a:solidFill>
                <a:latin typeface="Calibri" panose="020F0502020204030204" pitchFamily="34" charset="0"/>
                <a:cs typeface="Calibri" panose="020F0502020204030204" pitchFamily="34" charset="0"/>
              </a:rPr>
              <a:t>: </a:t>
            </a:r>
            <a:r>
              <a:rPr lang="en-GB" sz="2400">
                <a:solidFill>
                  <a:schemeClr val="bg1"/>
                </a:solidFill>
                <a:latin typeface="Calibri" panose="020F0502020204030204" pitchFamily="34" charset="0"/>
                <a:cs typeface="Calibri" panose="020F0502020204030204" pitchFamily="34" charset="0"/>
              </a:rPr>
              <a:t>If a child has a history of intestinal malformations or chronic gastrointestinal disease, rotavirus vaccination is not recommended.</a:t>
            </a:r>
          </a:p>
          <a:p>
            <a:pPr marL="457200" lvl="1" indent="-457200">
              <a:lnSpc>
                <a:spcPct val="100000"/>
              </a:lnSpc>
              <a:spcAft>
                <a:spcPts val="1800"/>
              </a:spcAft>
              <a:buClr>
                <a:schemeClr val="bg1"/>
              </a:buClr>
              <a:buFont typeface="Wingdings" panose="05000000000000000000" pitchFamily="2" charset="2"/>
              <a:buChar char="¨"/>
            </a:pPr>
            <a:r>
              <a:rPr lang="en-GB" sz="2400" b="1" u="sng">
                <a:solidFill>
                  <a:schemeClr val="bg1"/>
                </a:solidFill>
                <a:latin typeface="Calibri" panose="020F0502020204030204" pitchFamily="34" charset="0"/>
                <a:cs typeface="Calibri" panose="020F0502020204030204" pitchFamily="34" charset="0"/>
              </a:rPr>
              <a:t>Temporary contraindication</a:t>
            </a:r>
            <a:r>
              <a:rPr lang="en-GB" sz="2400" b="1">
                <a:solidFill>
                  <a:schemeClr val="bg1"/>
                </a:solidFill>
                <a:latin typeface="Calibri" panose="020F0502020204030204" pitchFamily="34" charset="0"/>
                <a:cs typeface="Calibri" panose="020F0502020204030204" pitchFamily="34" charset="0"/>
              </a:rPr>
              <a:t>: </a:t>
            </a:r>
            <a:r>
              <a:rPr lang="en-GB" sz="2400">
                <a:solidFill>
                  <a:schemeClr val="bg1"/>
                </a:solidFill>
                <a:latin typeface="Calibri" panose="020F0502020204030204" pitchFamily="34" charset="0"/>
                <a:cs typeface="Calibri" panose="020F0502020204030204" pitchFamily="34" charset="0"/>
              </a:rPr>
              <a:t>Has a high fever or symptoms of moderate or serious illness – in which case the vaccine can be delayed</a:t>
            </a:r>
          </a:p>
          <a:p>
            <a:pPr marL="0" indent="0">
              <a:buNone/>
            </a:pPr>
            <a:endParaRPr lang="en-GB">
              <a:latin typeface="Calibri" panose="020F0502020204030204" pitchFamily="34" charset="0"/>
              <a:cs typeface="Calibri" panose="020F0502020204030204" pitchFamily="34" charset="0"/>
            </a:endParaRPr>
          </a:p>
        </p:txBody>
      </p:sp>
      <p:sp>
        <p:nvSpPr>
          <p:cNvPr id="5" name="Hexagon 4">
            <a:extLst>
              <a:ext uri="{FF2B5EF4-FFF2-40B4-BE49-F238E27FC236}">
                <a16:creationId xmlns:a16="http://schemas.microsoft.com/office/drawing/2014/main" id="{CCB08D55-E946-E4DA-B89E-33EA35FFB133}"/>
              </a:ext>
            </a:extLst>
          </p:cNvPr>
          <p:cNvSpPr/>
          <p:nvPr/>
        </p:nvSpPr>
        <p:spPr>
          <a:xfrm>
            <a:off x="136020" y="2025133"/>
            <a:ext cx="3920358" cy="3279227"/>
          </a:xfrm>
          <a:prstGeom prst="hexagon">
            <a:avLst/>
          </a:prstGeom>
          <a:solidFill>
            <a:srgbClr val="C00000"/>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4000" b="1">
                <a:solidFill>
                  <a:schemeClr val="bg1"/>
                </a:solidFill>
                <a:latin typeface="Calibri" panose="020F0502020204030204" pitchFamily="34" charset="0"/>
                <a:cs typeface="Calibri" panose="020F0502020204030204" pitchFamily="34" charset="0"/>
              </a:rPr>
              <a:t>DO NOT </a:t>
            </a:r>
          </a:p>
          <a:p>
            <a:pPr algn="ctr"/>
            <a:r>
              <a:rPr lang="en-GB" sz="4000" b="1">
                <a:solidFill>
                  <a:schemeClr val="bg1"/>
                </a:solidFill>
                <a:latin typeface="Calibri" panose="020F0502020204030204" pitchFamily="34" charset="0"/>
                <a:cs typeface="Calibri" panose="020F0502020204030204" pitchFamily="34" charset="0"/>
              </a:rPr>
              <a:t>VACCINATE</a:t>
            </a:r>
          </a:p>
        </p:txBody>
      </p:sp>
    </p:spTree>
    <p:extLst>
      <p:ext uri="{BB962C8B-B14F-4D97-AF65-F5344CB8AC3E}">
        <p14:creationId xmlns:p14="http://schemas.microsoft.com/office/powerpoint/2010/main" val="3459837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50398391-483D-82E0-1740-C8A702075F6A}"/>
              </a:ext>
            </a:extLst>
          </p:cNvPr>
          <p:cNvSpPr txBox="1">
            <a:spLocks/>
          </p:cNvSpPr>
          <p:nvPr/>
        </p:nvSpPr>
        <p:spPr>
          <a:xfrm>
            <a:off x="4191776" y="517735"/>
            <a:ext cx="7829536" cy="6139098"/>
          </a:xfrm>
          <a:prstGeom prst="rect">
            <a:avLst/>
          </a:prstGeom>
          <a:solidFill>
            <a:srgbClr val="008000"/>
          </a:solidFill>
          <a:ln w="25400">
            <a:solidFill>
              <a:schemeClr val="bg1"/>
            </a:solidFill>
          </a:ln>
        </p:spPr>
        <p:txBody>
          <a:bodyPr vert="horz" lIns="457200" tIns="72000" rIns="457200" bIns="7200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latin typeface="Calibri" panose="020F0502020204030204" pitchFamily="34" charset="0"/>
              <a:cs typeface="Calibri" panose="020F0502020204030204" pitchFamily="34" charset="0"/>
            </a:endParaRPr>
          </a:p>
          <a:p>
            <a:pPr marL="0" indent="0">
              <a:buNone/>
            </a:pPr>
            <a:r>
              <a:rPr lang="en-GB" sz="3100" b="1">
                <a:solidFill>
                  <a:schemeClr val="bg1"/>
                </a:solidFill>
                <a:latin typeface="Calibri" panose="020F0502020204030204" pitchFamily="34" charset="0"/>
                <a:cs typeface="Calibri" panose="020F0502020204030204" pitchFamily="34" charset="0"/>
              </a:rPr>
              <a:t>You can vaccinate a child who: </a:t>
            </a:r>
          </a:p>
          <a:p>
            <a:pPr marL="0" indent="0">
              <a:buNone/>
            </a:pPr>
            <a:endParaRPr lang="en-GB" sz="1000">
              <a:solidFill>
                <a:schemeClr val="bg1"/>
              </a:solidFill>
              <a:latin typeface="Calibri" panose="020F0502020204030204" pitchFamily="34" charset="0"/>
              <a:cs typeface="Calibri" panose="020F0502020204030204" pitchFamily="34" charset="0"/>
            </a:endParaRP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a mild illness (e.g. upset stomach, diarrhoea)</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a mild fever (below 38.5° C)</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Is being treated with antibiotics</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Is breastfeeding</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Is premature or low birthweight</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stable neurological conditions</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Is malnourished</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had recent or imminent surgery</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a chronic illness (heart, lung, kidney, or liver disease)</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allergies or asthma (except allergy to vaccine component)</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Had jaundice at birth</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Had recent or has upcoming surgery</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family history of AEFI</a:t>
            </a:r>
          </a:p>
          <a:p>
            <a:pPr marL="446088" lvl="1" indent="-446088">
              <a:lnSpc>
                <a:spcPct val="100000"/>
              </a:lnSpc>
              <a:buFont typeface="Wingdings" panose="05000000000000000000" pitchFamily="2" charset="2"/>
              <a:buChar char="ü"/>
            </a:pPr>
            <a:r>
              <a:rPr lang="en-GB" sz="2800">
                <a:solidFill>
                  <a:schemeClr val="bg1"/>
                </a:solidFill>
                <a:latin typeface="Calibri" panose="020F0502020204030204" pitchFamily="34" charset="0"/>
                <a:cs typeface="Calibri" panose="020F0502020204030204" pitchFamily="34" charset="0"/>
              </a:rPr>
              <a:t>Has family history of convulsions, seizures or fits</a:t>
            </a:r>
          </a:p>
        </p:txBody>
      </p:sp>
      <p:sp>
        <p:nvSpPr>
          <p:cNvPr id="7" name="Hexagon 6">
            <a:extLst>
              <a:ext uri="{FF2B5EF4-FFF2-40B4-BE49-F238E27FC236}">
                <a16:creationId xmlns:a16="http://schemas.microsoft.com/office/drawing/2014/main" id="{CCC3B179-8E74-F3DF-0B28-9B80431906D7}"/>
              </a:ext>
            </a:extLst>
          </p:cNvPr>
          <p:cNvSpPr/>
          <p:nvPr/>
        </p:nvSpPr>
        <p:spPr>
          <a:xfrm>
            <a:off x="170688" y="1947670"/>
            <a:ext cx="3920358" cy="3279227"/>
          </a:xfrm>
          <a:prstGeom prst="hexagon">
            <a:avLst/>
          </a:prstGeom>
          <a:solidFill>
            <a:srgbClr val="008000"/>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4000" b="1">
                <a:solidFill>
                  <a:schemeClr val="bg1"/>
                </a:solidFill>
                <a:latin typeface="Calibri" panose="020F0502020204030204" pitchFamily="34" charset="0"/>
                <a:cs typeface="Calibri" panose="020F0502020204030204" pitchFamily="34" charset="0"/>
              </a:rPr>
              <a:t>DO  </a:t>
            </a:r>
          </a:p>
          <a:p>
            <a:pPr algn="ctr"/>
            <a:r>
              <a:rPr lang="en-GB" sz="4000" b="1">
                <a:solidFill>
                  <a:schemeClr val="bg1"/>
                </a:solidFill>
                <a:latin typeface="Calibri" panose="020F0502020204030204" pitchFamily="34" charset="0"/>
                <a:cs typeface="Calibri" panose="020F0502020204030204" pitchFamily="34" charset="0"/>
              </a:rPr>
              <a:t>VACCINATE</a:t>
            </a:r>
          </a:p>
        </p:txBody>
      </p:sp>
    </p:spTree>
    <p:extLst>
      <p:ext uri="{BB962C8B-B14F-4D97-AF65-F5344CB8AC3E}">
        <p14:creationId xmlns:p14="http://schemas.microsoft.com/office/powerpoint/2010/main" val="982107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0075580-9DBF-EBEE-F4D6-C7AEBDAD1F04}"/>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EBC44C60-0C7E-68A4-9150-20590665F513}"/>
              </a:ext>
            </a:extLst>
          </p:cNvPr>
          <p:cNvSpPr txBox="1">
            <a:spLocks/>
          </p:cNvSpPr>
          <p:nvPr/>
        </p:nvSpPr>
        <p:spPr bwMode="invGray">
          <a:xfrm>
            <a:off x="689118" y="579961"/>
            <a:ext cx="8942562"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How to discuss </a:t>
            </a: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contraindications </a:t>
            </a:r>
            <a:r>
              <a:rPr kumimoji="0" lang="en-GB"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(1 of 2)</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10" name="Content Placeholder 5">
            <a:extLst>
              <a:ext uri="{FF2B5EF4-FFF2-40B4-BE49-F238E27FC236}">
                <a16:creationId xmlns:a16="http://schemas.microsoft.com/office/drawing/2014/main" id="{4EE73D80-BFEB-4000-E102-82C25B059C93}"/>
              </a:ext>
            </a:extLst>
          </p:cNvPr>
          <p:cNvSpPr>
            <a:spLocks noGrp="1"/>
          </p:cNvSpPr>
          <p:nvPr>
            <p:ph idx="1"/>
          </p:nvPr>
        </p:nvSpPr>
        <p:spPr>
          <a:xfrm>
            <a:off x="4517407" y="1736337"/>
            <a:ext cx="6711425" cy="2824967"/>
          </a:xfrm>
        </p:spPr>
        <p:txBody>
          <a:bodyPr/>
          <a:lstStyle/>
          <a:p>
            <a:pPr marL="342900" indent="-342900">
              <a:buFont typeface="Arial" panose="020B0604020202020204" pitchFamily="34" charset="0"/>
              <a:buChar char="•"/>
            </a:pPr>
            <a:r>
              <a:rPr lang="en-GB" sz="2400">
                <a:solidFill>
                  <a:schemeClr val="accent1"/>
                </a:solidFill>
                <a:highlight>
                  <a:srgbClr val="FFFFFF"/>
                </a:highlight>
                <a:latin typeface="Calibri" panose="020F0502020204030204" pitchFamily="34" charset="0"/>
                <a:cs typeface="Calibri" panose="020F0502020204030204" pitchFamily="34" charset="0"/>
              </a:rPr>
              <a:t>Know what is a real contraindication </a:t>
            </a:r>
            <a:r>
              <a:rPr lang="en-GB" sz="2400">
                <a:solidFill>
                  <a:schemeClr val="tx1">
                    <a:lumMod val="75000"/>
                    <a:lumOff val="25000"/>
                  </a:schemeClr>
                </a:solidFill>
                <a:latin typeface="Calibri" panose="020F0502020204030204" pitchFamily="34" charset="0"/>
                <a:cs typeface="Calibri" panose="020F0502020204030204" pitchFamily="34" charset="0"/>
              </a:rPr>
              <a:t>(e.g. history of severe allergic reactions to vaccines or vaccine components)</a:t>
            </a:r>
          </a:p>
          <a:p>
            <a:pPr marL="342900" indent="-342900">
              <a:buFont typeface="Arial" panose="020B0604020202020204" pitchFamily="34" charset="0"/>
              <a:buChar char="•"/>
            </a:pPr>
            <a:r>
              <a:rPr lang="en-GB" sz="2400">
                <a:solidFill>
                  <a:schemeClr val="tx1">
                    <a:lumMod val="75000"/>
                    <a:lumOff val="25000"/>
                  </a:schemeClr>
                </a:solidFill>
                <a:latin typeface="Calibri" panose="020F0502020204030204" pitchFamily="34" charset="0"/>
                <a:cs typeface="Calibri" panose="020F0502020204030204" pitchFamily="34" charset="0"/>
              </a:rPr>
              <a:t>Depending on the situation, </a:t>
            </a:r>
            <a:r>
              <a:rPr lang="en-GB" sz="2400">
                <a:solidFill>
                  <a:schemeClr val="accent1"/>
                </a:solidFill>
                <a:highlight>
                  <a:srgbClr val="FFFFFF"/>
                </a:highlight>
                <a:latin typeface="Calibri" panose="020F0502020204030204" pitchFamily="34" charset="0"/>
                <a:cs typeface="Calibri" panose="020F0502020204030204" pitchFamily="34" charset="0"/>
              </a:rPr>
              <a:t>offer parents the opportunity to ask questions</a:t>
            </a:r>
            <a:r>
              <a:rPr lang="en-GB" sz="2400">
                <a:solidFill>
                  <a:schemeClr val="tx1">
                    <a:lumMod val="75000"/>
                    <a:lumOff val="25000"/>
                  </a:schemeClr>
                </a:solidFill>
                <a:latin typeface="Calibri" panose="020F0502020204030204" pitchFamily="34" charset="0"/>
                <a:cs typeface="Calibri" panose="020F0502020204030204" pitchFamily="34" charset="0"/>
              </a:rPr>
              <a:t>. This is an opportunity to address misconceptions</a:t>
            </a:r>
          </a:p>
        </p:txBody>
      </p:sp>
      <p:sp>
        <p:nvSpPr>
          <p:cNvPr id="12" name="TextBox 11">
            <a:extLst>
              <a:ext uri="{FF2B5EF4-FFF2-40B4-BE49-F238E27FC236}">
                <a16:creationId xmlns:a16="http://schemas.microsoft.com/office/drawing/2014/main" id="{CF326E02-8C01-F310-0318-25EA14158222}"/>
              </a:ext>
            </a:extLst>
          </p:cNvPr>
          <p:cNvSpPr txBox="1"/>
          <p:nvPr/>
        </p:nvSpPr>
        <p:spPr>
          <a:xfrm>
            <a:off x="2449449" y="5121662"/>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r"/>
            <a:r>
              <a:rPr lang="en-US" sz="1000"/>
              <a:t>© WHO / Fanjan Combrink</a:t>
            </a:r>
          </a:p>
        </p:txBody>
      </p:sp>
      <p:pic>
        <p:nvPicPr>
          <p:cNvPr id="13" name="Picture 12" descr="A person holding a baby&#10;&#10;Description automatically generated">
            <a:extLst>
              <a:ext uri="{FF2B5EF4-FFF2-40B4-BE49-F238E27FC236}">
                <a16:creationId xmlns:a16="http://schemas.microsoft.com/office/drawing/2014/main" id="{2D80D6E4-4D9D-221B-1C63-722099B797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4231" y="1736338"/>
            <a:ext cx="3475162" cy="3385324"/>
          </a:xfrm>
          <a:prstGeom prst="rect">
            <a:avLst/>
          </a:prstGeom>
        </p:spPr>
      </p:pic>
    </p:spTree>
    <p:extLst>
      <p:ext uri="{BB962C8B-B14F-4D97-AF65-F5344CB8AC3E}">
        <p14:creationId xmlns:p14="http://schemas.microsoft.com/office/powerpoint/2010/main" val="3002316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0075580-9DBF-EBEE-F4D6-C7AEBDAD1F04}"/>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EBC44C60-0C7E-68A4-9150-20590665F513}"/>
              </a:ext>
            </a:extLst>
          </p:cNvPr>
          <p:cNvSpPr txBox="1">
            <a:spLocks/>
          </p:cNvSpPr>
          <p:nvPr/>
        </p:nvSpPr>
        <p:spPr bwMode="invGray">
          <a:xfrm>
            <a:off x="689118" y="579961"/>
            <a:ext cx="9942306"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How to discuss </a:t>
            </a: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contraindications </a:t>
            </a:r>
            <a:r>
              <a:rPr kumimoji="0" lang="en-GB"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(1 of 2)</a:t>
            </a:r>
            <a:endParaRPr kumimoji="0" lang="en-US"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10" name="Content Placeholder 5">
            <a:extLst>
              <a:ext uri="{FF2B5EF4-FFF2-40B4-BE49-F238E27FC236}">
                <a16:creationId xmlns:a16="http://schemas.microsoft.com/office/drawing/2014/main" id="{4EE73D80-BFEB-4000-E102-82C25B059C93}"/>
              </a:ext>
            </a:extLst>
          </p:cNvPr>
          <p:cNvSpPr>
            <a:spLocks noGrp="1"/>
          </p:cNvSpPr>
          <p:nvPr>
            <p:ph idx="1"/>
          </p:nvPr>
        </p:nvSpPr>
        <p:spPr>
          <a:xfrm>
            <a:off x="689119" y="1648860"/>
            <a:ext cx="7308833" cy="3374244"/>
          </a:xfrm>
        </p:spPr>
        <p:txBody>
          <a:bodyPr/>
          <a:lstStyle/>
          <a:p>
            <a:pPr marL="457200" indent="-457200">
              <a:buSzPct val="100000"/>
              <a:buFont typeface="Arial" panose="020B0604020202020204" pitchFamily="34" charset="0"/>
              <a:buChar char="•"/>
            </a:pPr>
            <a:r>
              <a:rPr lang="en-GB" sz="2400">
                <a:solidFill>
                  <a:schemeClr val="tx1">
                    <a:lumMod val="75000"/>
                    <a:lumOff val="25000"/>
                  </a:schemeClr>
                </a:solidFill>
                <a:latin typeface="Calibri" panose="020F0502020204030204" pitchFamily="34" charset="0"/>
                <a:cs typeface="Calibri" panose="020F0502020204030204" pitchFamily="34" charset="0"/>
              </a:rPr>
              <a:t>Prior to an immunization session:</a:t>
            </a:r>
          </a:p>
          <a:p>
            <a:pPr marL="804863" lvl="1" indent="-341313">
              <a:buSzPct val="80000"/>
              <a:buFont typeface="Courier New" panose="02070309020205020404" pitchFamily="49" charset="0"/>
              <a:buChar char="o"/>
            </a:pPr>
            <a:r>
              <a:rPr lang="en-GB" sz="2400">
                <a:solidFill>
                  <a:schemeClr val="tx1">
                    <a:lumMod val="75000"/>
                    <a:lumOff val="25000"/>
                  </a:schemeClr>
                </a:solidFill>
                <a:latin typeface="Calibri" panose="020F0502020204030204" pitchFamily="34" charset="0"/>
                <a:cs typeface="Calibri" panose="020F0502020204030204" pitchFamily="34" charset="0"/>
              </a:rPr>
              <a:t>Ask parents about </a:t>
            </a:r>
            <a:r>
              <a:rPr lang="en-GB" sz="2400">
                <a:solidFill>
                  <a:schemeClr val="accent1"/>
                </a:solidFill>
                <a:highlight>
                  <a:srgbClr val="FFFFFF"/>
                </a:highlight>
                <a:latin typeface="Calibri" panose="020F0502020204030204" pitchFamily="34" charset="0"/>
                <a:cs typeface="Calibri" panose="020F0502020204030204" pitchFamily="34" charset="0"/>
              </a:rPr>
              <a:t>any reactions to previous vaccinations or any known allergies </a:t>
            </a:r>
          </a:p>
          <a:p>
            <a:pPr marL="804863" lvl="1" indent="-341313">
              <a:buSzPct val="80000"/>
              <a:buFont typeface="Courier New" panose="02070309020205020404" pitchFamily="49" charset="0"/>
              <a:buChar char="o"/>
            </a:pPr>
            <a:r>
              <a:rPr lang="en-GB" sz="2400">
                <a:solidFill>
                  <a:schemeClr val="tx1">
                    <a:lumMod val="75000"/>
                    <a:lumOff val="25000"/>
                  </a:schemeClr>
                </a:solidFill>
                <a:latin typeface="Calibri" panose="020F0502020204030204" pitchFamily="34" charset="0"/>
                <a:cs typeface="Calibri" panose="020F0502020204030204" pitchFamily="34" charset="0"/>
              </a:rPr>
              <a:t>Reassure the parents that if their child has a </a:t>
            </a:r>
            <a:r>
              <a:rPr lang="en-GB" sz="2400">
                <a:solidFill>
                  <a:schemeClr val="accent1"/>
                </a:solidFill>
                <a:highlight>
                  <a:srgbClr val="FFFFFF"/>
                </a:highlight>
                <a:latin typeface="Calibri" panose="020F0502020204030204" pitchFamily="34" charset="0"/>
                <a:cs typeface="Calibri" panose="020F0502020204030204" pitchFamily="34" charset="0"/>
              </a:rPr>
              <a:t>high fever or serious illness</a:t>
            </a:r>
            <a:r>
              <a:rPr lang="en-GB" sz="2400">
                <a:solidFill>
                  <a:schemeClr val="tx1">
                    <a:lumMod val="75000"/>
                    <a:lumOff val="25000"/>
                  </a:schemeClr>
                </a:solidFill>
                <a:latin typeface="Calibri" panose="020F0502020204030204" pitchFamily="34" charset="0"/>
                <a:cs typeface="Calibri" panose="020F0502020204030204" pitchFamily="34" charset="0"/>
              </a:rPr>
              <a:t>, they can safely vaccinate their child once the he/she is better. Agree on a convenient date for them to return for vaccination</a:t>
            </a:r>
          </a:p>
        </p:txBody>
      </p:sp>
      <p:sp>
        <p:nvSpPr>
          <p:cNvPr id="3" name="Rectangle: Single Corner Snipped 2">
            <a:extLst>
              <a:ext uri="{FF2B5EF4-FFF2-40B4-BE49-F238E27FC236}">
                <a16:creationId xmlns:a16="http://schemas.microsoft.com/office/drawing/2014/main" id="{E4490DFA-00A1-DCCF-3252-A2CE80243A71}"/>
              </a:ext>
            </a:extLst>
          </p:cNvPr>
          <p:cNvSpPr/>
          <p:nvPr/>
        </p:nvSpPr>
        <p:spPr>
          <a:xfrm flipH="1">
            <a:off x="7997952" y="1555590"/>
            <a:ext cx="3336798" cy="3089559"/>
          </a:xfrm>
          <a:prstGeom prst="snip1Rect">
            <a:avLst>
              <a:gd name="adj" fmla="val 9739"/>
            </a:avLst>
          </a:prstGeom>
          <a:solidFill>
            <a:srgbClr val="CD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1ABC60-C45B-E1A8-F88D-BBAE52C76BC6}"/>
              </a:ext>
            </a:extLst>
          </p:cNvPr>
          <p:cNvSpPr txBox="1"/>
          <p:nvPr/>
        </p:nvSpPr>
        <p:spPr>
          <a:xfrm>
            <a:off x="8206494" y="1968808"/>
            <a:ext cx="2919713" cy="2462213"/>
          </a:xfrm>
          <a:prstGeom prst="rect">
            <a:avLst/>
          </a:prstGeom>
          <a:noFill/>
        </p:spPr>
        <p:txBody>
          <a:bodyPr wrap="square">
            <a:spAutoFit/>
          </a:bodyPr>
          <a:lstStyle/>
          <a:p>
            <a:pPr algn="ctr"/>
            <a:r>
              <a:rPr lang="en-US" sz="2200" i="1">
                <a:solidFill>
                  <a:schemeClr val="accent2"/>
                </a:solidFill>
                <a:latin typeface="Calibri" panose="020F0502020204030204" pitchFamily="34" charset="0"/>
                <a:cs typeface="Calibri" panose="020F0502020204030204" pitchFamily="34" charset="0"/>
              </a:rPr>
              <a:t>If a child will miss a dose due to a high fever or illness, always agree on a specific date for the infant to return for their scheduled vaccine doses.</a:t>
            </a:r>
          </a:p>
        </p:txBody>
      </p:sp>
      <p:sp>
        <p:nvSpPr>
          <p:cNvPr id="6" name="TextBox 5">
            <a:extLst>
              <a:ext uri="{FF2B5EF4-FFF2-40B4-BE49-F238E27FC236}">
                <a16:creationId xmlns:a16="http://schemas.microsoft.com/office/drawing/2014/main" id="{AEC396C9-7AB2-6F2B-E88C-12C54B22352B}"/>
              </a:ext>
            </a:extLst>
          </p:cNvPr>
          <p:cNvSpPr txBox="1"/>
          <p:nvPr/>
        </p:nvSpPr>
        <p:spPr>
          <a:xfrm>
            <a:off x="689118" y="5101249"/>
            <a:ext cx="10645632" cy="830997"/>
          </a:xfrm>
          <a:prstGeom prst="rect">
            <a:avLst/>
          </a:prstGeom>
          <a:noFill/>
        </p:spPr>
        <p:txBody>
          <a:bodyPr wrap="square">
            <a:spAutoFit/>
          </a:bodyPr>
          <a:lstStyle/>
          <a:p>
            <a:pPr marL="457200" indent="-457200">
              <a:buSzPct val="100000"/>
              <a:buFont typeface="Arial" panose="020B0604020202020204" pitchFamily="34" charset="0"/>
              <a:buChar char="•"/>
            </a:pPr>
            <a:r>
              <a:rPr lang="en-GB" sz="2400">
                <a:solidFill>
                  <a:schemeClr val="accent1"/>
                </a:solidFill>
                <a:latin typeface="Calibri" panose="020F0502020204030204" pitchFamily="34" charset="0"/>
                <a:cs typeface="Calibri" panose="020F0502020204030204" pitchFamily="34" charset="0"/>
              </a:rPr>
              <a:t>Explain that the risk of the disease that the vaccine prevents against is significantly higher than any risks associated with the vaccine</a:t>
            </a:r>
          </a:p>
        </p:txBody>
      </p:sp>
    </p:spTree>
    <p:extLst>
      <p:ext uri="{BB962C8B-B14F-4D97-AF65-F5344CB8AC3E}">
        <p14:creationId xmlns:p14="http://schemas.microsoft.com/office/powerpoint/2010/main" val="289483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10249847" cy="4150367"/>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Introduction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Communicating on vaccine safety</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Considerations for contraindications</a:t>
            </a:r>
          </a:p>
          <a:p>
            <a:pPr marL="457200" lvl="2" indent="-457200" fontAlgn="base">
              <a:lnSpc>
                <a:spcPct val="95000"/>
              </a:lnSpc>
              <a:buClr>
                <a:srgbClr val="00B0F0"/>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Considerations for precautions</a:t>
            </a:r>
          </a:p>
          <a:p>
            <a:pPr marL="1028700" lvl="1" indent="-455613" fontAlgn="base">
              <a:buFont typeface="Arial" panose="020B0604020202020204" pitchFamily="34" charset="0"/>
              <a:buChar char="•"/>
            </a:pPr>
            <a:r>
              <a:rPr lang="en-US" sz="2800" dirty="0">
                <a:solidFill>
                  <a:schemeClr val="accent1"/>
                </a:solidFill>
                <a:latin typeface="Calibri"/>
                <a:cs typeface="Calibri"/>
              </a:rPr>
              <a:t>Precautions, defined</a:t>
            </a:r>
          </a:p>
          <a:p>
            <a:pPr marL="1028700" lvl="1" indent="-455613" fontAlgn="base">
              <a:buFont typeface="Arial" panose="020B0604020202020204" pitchFamily="34" charset="0"/>
              <a:buChar char="•"/>
            </a:pPr>
            <a:r>
              <a:rPr lang="en-US" sz="2800" dirty="0">
                <a:solidFill>
                  <a:schemeClr val="accent1"/>
                </a:solidFill>
                <a:latin typeface="Calibri"/>
                <a:cs typeface="Calibri"/>
              </a:rPr>
              <a:t>Considerations for immunocompromised people</a:t>
            </a:r>
          </a:p>
          <a:p>
            <a:pPr marL="1028700" lvl="1" indent="-455613" fontAlgn="base">
              <a:buFont typeface="Arial" panose="020B0604020202020204" pitchFamily="34" charset="0"/>
              <a:buChar char="•"/>
            </a:pPr>
            <a:r>
              <a:rPr lang="en-US" sz="2800" dirty="0">
                <a:solidFill>
                  <a:schemeClr val="accent1"/>
                </a:solidFill>
                <a:latin typeface="Calibri"/>
                <a:cs typeface="Calibri"/>
              </a:rPr>
              <a:t>Conditions for pregnant women</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320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What is a </a:t>
            </a:r>
            <a:r>
              <a:rPr kumimoji="0" lang="en-GB" sz="48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precaution</a:t>
            </a: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689118" y="1977318"/>
            <a:ext cx="10645632" cy="2308324"/>
          </a:xfrm>
          <a:prstGeom prst="rect">
            <a:avLst/>
          </a:prstGeom>
          <a:noFill/>
        </p:spPr>
        <p:txBody>
          <a:bodyPr wrap="square" lIns="91440" tIns="45720" rIns="91440" bIns="45720" rtlCol="0" anchor="t">
            <a:spAutoFit/>
          </a:bodyPr>
          <a:lstStyle/>
          <a:p>
            <a:r>
              <a:rPr lang="en-US" sz="3600">
                <a:solidFill>
                  <a:schemeClr val="tx1">
                    <a:lumMod val="75000"/>
                    <a:lumOff val="25000"/>
                  </a:schemeClr>
                </a:solidFill>
                <a:latin typeface="Calibri" panose="020F0502020204030204" pitchFamily="34" charset="0"/>
                <a:cs typeface="Calibri" panose="020F0502020204030204" pitchFamily="34" charset="0"/>
              </a:rPr>
              <a:t>A </a:t>
            </a:r>
            <a:r>
              <a:rPr lang="en-US" sz="3600" b="1">
                <a:solidFill>
                  <a:schemeClr val="tx1">
                    <a:lumMod val="75000"/>
                    <a:lumOff val="25000"/>
                  </a:schemeClr>
                </a:solidFill>
                <a:latin typeface="Calibri" panose="020F0502020204030204" pitchFamily="34" charset="0"/>
                <a:cs typeface="Calibri" panose="020F0502020204030204" pitchFamily="34" charset="0"/>
              </a:rPr>
              <a:t>precaution</a:t>
            </a:r>
            <a:r>
              <a:rPr lang="en-US" sz="3600">
                <a:solidFill>
                  <a:schemeClr val="tx1">
                    <a:lumMod val="75000"/>
                    <a:lumOff val="25000"/>
                  </a:schemeClr>
                </a:solidFill>
                <a:latin typeface="Calibri" panose="020F0502020204030204" pitchFamily="34" charset="0"/>
                <a:cs typeface="Calibri" panose="020F0502020204030204" pitchFamily="34" charset="0"/>
              </a:rPr>
              <a:t> is a specific condition that should be considered in determining if the benefits of the vaccine outweigh the risks.</a:t>
            </a:r>
          </a:p>
          <a:p>
            <a:endParaRPr lang="en-GB" sz="36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5894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3CAA9919-BED1-E793-1F4D-1EB1FB1F054A}"/>
              </a:ext>
            </a:extLst>
          </p:cNvPr>
          <p:cNvSpPr/>
          <p:nvPr/>
        </p:nvSpPr>
        <p:spPr>
          <a:xfrm flipH="1">
            <a:off x="689118" y="1569239"/>
            <a:ext cx="10645632" cy="1015150"/>
          </a:xfrm>
          <a:prstGeom prst="snip1Rect">
            <a:avLst>
              <a:gd name="adj" fmla="val 9739"/>
            </a:avLst>
          </a:prstGeom>
          <a:solidFill>
            <a:srgbClr val="CD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Precautions</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E227CFF8-A7FA-6648-F279-1983E6395B18}"/>
              </a:ext>
            </a:extLst>
          </p:cNvPr>
          <p:cNvSpPr>
            <a:spLocks noGrp="1"/>
          </p:cNvSpPr>
          <p:nvPr>
            <p:ph idx="1"/>
          </p:nvPr>
        </p:nvSpPr>
        <p:spPr>
          <a:xfrm>
            <a:off x="793371" y="2812375"/>
            <a:ext cx="10541379" cy="3530250"/>
          </a:xfrm>
        </p:spPr>
        <p:txBody>
          <a:bodyPr>
            <a:noAutofit/>
          </a:bodyPr>
          <a:lstStyle/>
          <a:p>
            <a:pPr marL="342900" indent="-342900">
              <a:lnSpc>
                <a:spcPct val="100000"/>
              </a:lnSpc>
              <a:spcBef>
                <a:spcPts val="0"/>
              </a:spcBef>
              <a:buSzPct val="100000"/>
              <a:buFont typeface="Arial" panose="020B0604020202020204" pitchFamily="34" charset="0"/>
              <a:buChar char="•"/>
            </a:pPr>
            <a:r>
              <a:rPr lang="en-GB" sz="2400">
                <a:latin typeface="Calibri" panose="020F0502020204030204" pitchFamily="34" charset="0"/>
                <a:cs typeface="Calibri" panose="020F0502020204030204" pitchFamily="34" charset="0"/>
              </a:rPr>
              <a:t>In this case, the </a:t>
            </a:r>
            <a:r>
              <a:rPr lang="en-GB" sz="2400">
                <a:solidFill>
                  <a:schemeClr val="accent1"/>
                </a:solidFill>
                <a:highlight>
                  <a:srgbClr val="FFFFFF"/>
                </a:highlight>
                <a:latin typeface="Calibri" panose="020F0502020204030204" pitchFamily="34" charset="0"/>
                <a:cs typeface="Calibri" panose="020F0502020204030204" pitchFamily="34" charset="0"/>
              </a:rPr>
              <a:t>health workers should discuss with the individuals concerned</a:t>
            </a:r>
            <a:r>
              <a:rPr lang="en-GB" sz="2400">
                <a:latin typeface="Calibri" panose="020F0502020204030204" pitchFamily="34" charset="0"/>
                <a:cs typeface="Calibri" panose="020F0502020204030204" pitchFamily="34" charset="0"/>
              </a:rPr>
              <a:t>:</a:t>
            </a:r>
          </a:p>
          <a:p>
            <a:pPr marL="627063" lvl="1">
              <a:lnSpc>
                <a:spcPct val="100000"/>
              </a:lnSpc>
              <a:spcBef>
                <a:spcPts val="0"/>
              </a:spcBef>
              <a:buSzPct val="80000"/>
              <a:buFont typeface="Courier New" panose="02070309020205020404" pitchFamily="49" charset="0"/>
              <a:buChar char="o"/>
            </a:pPr>
            <a:r>
              <a:rPr lang="en-GB" sz="2200">
                <a:latin typeface="Calibri" panose="020F0502020204030204" pitchFamily="34" charset="0"/>
                <a:cs typeface="Calibri" panose="020F0502020204030204" pitchFamily="34" charset="0"/>
              </a:rPr>
              <a:t>The benefits of immunization, even for people in these special situations</a:t>
            </a:r>
          </a:p>
          <a:p>
            <a:pPr marL="627063" lvl="1">
              <a:lnSpc>
                <a:spcPct val="100000"/>
              </a:lnSpc>
              <a:spcBef>
                <a:spcPts val="0"/>
              </a:spcBef>
              <a:spcAft>
                <a:spcPts val="1800"/>
              </a:spcAft>
              <a:buSzPct val="80000"/>
              <a:buFont typeface="Courier New" panose="02070309020205020404" pitchFamily="49" charset="0"/>
              <a:buChar char="o"/>
            </a:pPr>
            <a:r>
              <a:rPr lang="en-GB" sz="2200">
                <a:latin typeface="Calibri" panose="020F0502020204030204" pitchFamily="34" charset="0"/>
                <a:cs typeface="Calibri" panose="020F0502020204030204" pitchFamily="34" charset="0"/>
              </a:rPr>
              <a:t>The possible risks of vaccination for immunocompromised people or pregnant women</a:t>
            </a:r>
          </a:p>
          <a:p>
            <a:pPr marL="342900" indent="-342900">
              <a:lnSpc>
                <a:spcPct val="100000"/>
              </a:lnSpc>
              <a:spcBef>
                <a:spcPts val="0"/>
              </a:spcBef>
              <a:spcAft>
                <a:spcPts val="1800"/>
              </a:spcAft>
              <a:buSzPct val="100000"/>
              <a:buFont typeface="Arial" panose="020B0604020202020204" pitchFamily="34" charset="0"/>
              <a:buChar char="•"/>
            </a:pPr>
            <a:r>
              <a:rPr lang="en-GB" sz="2400">
                <a:latin typeface="Calibri" panose="020F0502020204030204" pitchFamily="34" charset="0"/>
                <a:cs typeface="Calibri" panose="020F0502020204030204" pitchFamily="34" charset="0"/>
                <a:sym typeface="Wingdings" panose="05000000000000000000" pitchFamily="2" charset="2"/>
              </a:rPr>
              <a:t>Sometimes, the benefit of protection from the vaccine will easily outweigh the risk of an adverse reaction, so the health worker should recommend the vaccine. </a:t>
            </a:r>
            <a:endParaRPr lang="en-GB" sz="24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0CB3943-8A49-C074-1458-A095E7A349E8}"/>
              </a:ext>
            </a:extLst>
          </p:cNvPr>
          <p:cNvSpPr txBox="1"/>
          <p:nvPr/>
        </p:nvSpPr>
        <p:spPr>
          <a:xfrm>
            <a:off x="984440" y="1671503"/>
            <a:ext cx="10054988" cy="830997"/>
          </a:xfrm>
          <a:prstGeom prst="rect">
            <a:avLst/>
          </a:prstGeom>
          <a:noFill/>
        </p:spPr>
        <p:txBody>
          <a:bodyPr wrap="square">
            <a:spAutoFit/>
          </a:bodyPr>
          <a:lstStyle/>
          <a:p>
            <a:pPr>
              <a:spcBef>
                <a:spcPts val="0"/>
              </a:spcBef>
            </a:pPr>
            <a:r>
              <a:rPr lang="en-GB" sz="2400" b="1" i="1">
                <a:solidFill>
                  <a:schemeClr val="accent2"/>
                </a:solidFill>
                <a:latin typeface="Calibri" panose="020F0502020204030204" pitchFamily="34" charset="0"/>
                <a:cs typeface="Calibri" panose="020F0502020204030204" pitchFamily="34" charset="0"/>
              </a:rPr>
              <a:t>Pregnant women and immunocompromised people (depending on the type of immuno-deficiency) need special consideration prior to vaccination. </a:t>
            </a:r>
          </a:p>
        </p:txBody>
      </p:sp>
    </p:spTree>
    <p:extLst>
      <p:ext uri="{BB962C8B-B14F-4D97-AF65-F5344CB8AC3E}">
        <p14:creationId xmlns:p14="http://schemas.microsoft.com/office/powerpoint/2010/main" val="745543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A30C304-F96A-4297-BC17-15FEDECA6729}"/>
              </a:ext>
            </a:extLst>
          </p:cNvPr>
          <p:cNvGraphicFramePr>
            <a:graphicFrameLocks noGrp="1"/>
          </p:cNvGraphicFramePr>
          <p:nvPr>
            <p:ph idx="1"/>
            <p:extLst>
              <p:ext uri="{D42A27DB-BD31-4B8C-83A1-F6EECF244321}">
                <p14:modId xmlns:p14="http://schemas.microsoft.com/office/powerpoint/2010/main" val="71063595"/>
              </p:ext>
            </p:extLst>
          </p:nvPr>
        </p:nvGraphicFramePr>
        <p:xfrm>
          <a:off x="689117" y="1854788"/>
          <a:ext cx="10645633" cy="4792052"/>
        </p:xfrm>
        <a:graphic>
          <a:graphicData uri="http://schemas.openxmlformats.org/drawingml/2006/table">
            <a:tbl>
              <a:tblPr firstRow="1" bandRow="1">
                <a:tableStyleId>{5C22544A-7EE6-4342-B048-85BDC9FD1C3A}</a:tableStyleId>
              </a:tblPr>
              <a:tblGrid>
                <a:gridCol w="1436706">
                  <a:extLst>
                    <a:ext uri="{9D8B030D-6E8A-4147-A177-3AD203B41FA5}">
                      <a16:colId xmlns:a16="http://schemas.microsoft.com/office/drawing/2014/main" val="2456777424"/>
                    </a:ext>
                  </a:extLst>
                </a:gridCol>
                <a:gridCol w="6515087">
                  <a:extLst>
                    <a:ext uri="{9D8B030D-6E8A-4147-A177-3AD203B41FA5}">
                      <a16:colId xmlns:a16="http://schemas.microsoft.com/office/drawing/2014/main" val="2724548477"/>
                    </a:ext>
                  </a:extLst>
                </a:gridCol>
                <a:gridCol w="2693840">
                  <a:extLst>
                    <a:ext uri="{9D8B030D-6E8A-4147-A177-3AD203B41FA5}">
                      <a16:colId xmlns:a16="http://schemas.microsoft.com/office/drawing/2014/main" val="1713363827"/>
                    </a:ext>
                  </a:extLst>
                </a:gridCol>
              </a:tblGrid>
              <a:tr h="370840">
                <a:tc>
                  <a:txBody>
                    <a:bodyPr/>
                    <a:lstStyle/>
                    <a:p>
                      <a:pPr algn="ctr"/>
                      <a:r>
                        <a:rPr lang="en-GB" sz="1600">
                          <a:solidFill>
                            <a:schemeClr val="tx1"/>
                          </a:solidFill>
                          <a:latin typeface="Calibri" panose="020F0502020204030204" pitchFamily="34" charset="0"/>
                          <a:cs typeface="Calibri" panose="020F0502020204030204" pitchFamily="34" charset="0"/>
                        </a:rPr>
                        <a:t>Vaccine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Vaccinate: Yes, No, or Special Guidance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1873047"/>
                  </a:ext>
                </a:extLst>
              </a:tr>
              <a:tr h="516020">
                <a:tc rowSpan="4">
                  <a:txBody>
                    <a:bodyPr/>
                    <a:lstStyle/>
                    <a:p>
                      <a:pPr algn="ctr"/>
                      <a:r>
                        <a:rPr lang="en-GB" sz="1600" b="1">
                          <a:solidFill>
                            <a:schemeClr val="tx1"/>
                          </a:solidFill>
                          <a:latin typeface="Calibri" panose="020F0502020204030204" pitchFamily="34" charset="0"/>
                          <a:cs typeface="Calibri" panose="020F0502020204030204" pitchFamily="34" charset="0"/>
                        </a:rPr>
                        <a:t>BCG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a:solidFill>
                            <a:schemeClr val="tx1"/>
                          </a:solidFill>
                          <a:latin typeface="Calibri" panose="020F0502020204030204" pitchFamily="34" charset="0"/>
                          <a:cs typeface="Calibri" panose="020F0502020204030204" pitchFamily="34" charset="0"/>
                        </a:rPr>
                        <a:t>HIV infected individuals and children who are receiving ART, are well, and immunologically stable.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pPr>
                      <a:r>
                        <a:rPr lang="en-GB" sz="1600" b="1">
                          <a:solidFill>
                            <a:schemeClr val="bg1"/>
                          </a:solidFill>
                          <a:latin typeface="Calibri" panose="020F0502020204030204" pitchFamily="34" charset="0"/>
                          <a:cs typeface="Calibri" panose="020F050202020403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431064777"/>
                  </a:ext>
                </a:extLst>
              </a:tr>
              <a:tr h="34197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a:latin typeface="Calibri" panose="020F0502020204030204" pitchFamily="34" charset="0"/>
                          <a:cs typeface="Calibri" panose="020F0502020204030204" pitchFamily="34" charset="0"/>
                        </a:rPr>
                        <a:t>Neonates whose mother’s HIV status is unknown.</a:t>
                      </a:r>
                      <a:endParaRPr lang="en-GB" sz="16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64176285"/>
                  </a:ext>
                </a:extLst>
              </a:tr>
              <a:tr h="370840">
                <a:tc v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Neonates of unknown HIV status born to HIV infected mothers, and child shows no clinical evidence suggestive of HIV infection, regardless is receiving ART or 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572214701"/>
                  </a:ext>
                </a:extLst>
              </a:tr>
              <a:tr h="370840">
                <a:tc v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latin typeface="Calibri" panose="020F0502020204030204" pitchFamily="34" charset="0"/>
                          <a:cs typeface="Calibri" panose="020F0502020204030204" pitchFamily="34" charset="0"/>
                        </a:rPr>
                        <a:t>Neonates with HIV infection confirmed by early </a:t>
                      </a:r>
                      <a:r>
                        <a:rPr lang="en-GB" sz="1600" err="1">
                          <a:solidFill>
                            <a:schemeClr val="tx1"/>
                          </a:solidFill>
                          <a:latin typeface="Calibri" panose="020F0502020204030204" pitchFamily="34" charset="0"/>
                          <a:cs typeface="Calibri" panose="020F0502020204030204" pitchFamily="34" charset="0"/>
                        </a:rPr>
                        <a:t>virological</a:t>
                      </a:r>
                      <a:r>
                        <a:rPr lang="en-GB" sz="1600">
                          <a:solidFill>
                            <a:schemeClr val="tx1"/>
                          </a:solidFill>
                          <a:latin typeface="Calibri" panose="020F0502020204030204" pitchFamily="34" charset="0"/>
                          <a:cs typeface="Calibri" panose="020F0502020204030204" pitchFamily="34" charset="0"/>
                        </a:rPr>
                        <a:t>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chemeClr val="bg1"/>
                          </a:solidFill>
                          <a:latin typeface="Calibri" panose="020F0502020204030204" pitchFamily="34" charset="0"/>
                          <a:cs typeface="Calibri" panose="020F0502020204030204" pitchFamily="34" charset="0"/>
                        </a:rPr>
                        <a:t>Wait until ART has been started and infant is immunologically stable.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248593327"/>
                  </a:ext>
                </a:extLst>
              </a:tr>
              <a:tr h="370840">
                <a:tc rowSpan="2">
                  <a:txBody>
                    <a:bodyPr/>
                    <a:lstStyle/>
                    <a:p>
                      <a:pPr algn="ctr"/>
                      <a:r>
                        <a:rPr lang="en-GB" sz="1600" b="1">
                          <a:solidFill>
                            <a:schemeClr val="tx1"/>
                          </a:solidFill>
                          <a:latin typeface="Calibri" panose="020F0502020204030204" pitchFamily="34" charset="0"/>
                          <a:cs typeface="Calibri" panose="020F0502020204030204" pitchFamily="34" charset="0"/>
                        </a:rPr>
                        <a:t>Measles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Potentially susceptive, asymptomatic HIV-infected children, adolescents, and young adults.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98592313"/>
                  </a:ext>
                </a:extLst>
              </a:tr>
              <a:tr h="370840">
                <a:tc vMerge="1">
                  <a:txBody>
                    <a:bodyPr/>
                    <a:lstStyle/>
                    <a:p>
                      <a:pPr algn="ctr"/>
                      <a:endParaRPr lang="en-GB"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HIV-infected children should follow a different schedule for measles.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chemeClr val="bg1"/>
                          </a:solidFill>
                          <a:latin typeface="Calibri" panose="020F0502020204030204" pitchFamily="34" charset="0"/>
                          <a:cs typeface="Calibri" panose="020F0502020204030204" pitchFamily="34" charset="0"/>
                        </a:rPr>
                        <a:t>Doses at 6 months; 9 months and an additional dose (in time with MCV2 schedule in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355040811"/>
                  </a:ext>
                </a:extLst>
              </a:tr>
            </a:tbl>
          </a:graphicData>
        </a:graphic>
      </p:graphicFrame>
      <p:sp>
        <p:nvSpPr>
          <p:cNvPr id="3" name="Title 2"/>
          <p:cNvSpPr>
            <a:spLocks noGrp="1"/>
          </p:cNvSpPr>
          <p:nvPr>
            <p:ph type="title"/>
          </p:nvPr>
        </p:nvSpPr>
        <p:spPr>
          <a:xfrm>
            <a:off x="689118" y="797301"/>
            <a:ext cx="7345410" cy="720000"/>
          </a:xfrm>
        </p:spPr>
        <p:txBody>
          <a:bodyPr/>
          <a:lstStyle/>
          <a:p>
            <a:r>
              <a:rPr lang="en-GB" sz="3600" b="0">
                <a:solidFill>
                  <a:srgbClr val="009CDE"/>
                </a:solidFill>
                <a:latin typeface="Calibri" panose="020F0502020204030204" pitchFamily="34" charset="0"/>
                <a:cs typeface="Calibri" panose="020F0502020204030204" pitchFamily="34" charset="0"/>
              </a:rPr>
              <a:t>Considerations for immunocompromised people </a:t>
            </a:r>
            <a:r>
              <a:rPr lang="en-GB" b="0">
                <a:solidFill>
                  <a:srgbClr val="009CDE"/>
                </a:solidFill>
                <a:latin typeface="Calibri" panose="020F0502020204030204" pitchFamily="34" charset="0"/>
                <a:cs typeface="Calibri" panose="020F0502020204030204" pitchFamily="34" charset="0"/>
              </a:rPr>
              <a:t>(1 of 2)</a:t>
            </a:r>
          </a:p>
        </p:txBody>
      </p:sp>
      <p:cxnSp>
        <p:nvCxnSpPr>
          <p:cNvPr id="2" name="Straight Connector 1">
            <a:extLst>
              <a:ext uri="{FF2B5EF4-FFF2-40B4-BE49-F238E27FC236}">
                <a16:creationId xmlns:a16="http://schemas.microsoft.com/office/drawing/2014/main" id="{BFA140FD-07F0-2A70-4EFB-D75B23250DB5}"/>
              </a:ext>
            </a:extLst>
          </p:cNvPr>
          <p:cNvCxnSpPr>
            <a:cxnSpLocks/>
          </p:cNvCxnSpPr>
          <p:nvPr/>
        </p:nvCxnSpPr>
        <p:spPr>
          <a:xfrm>
            <a:off x="689118" y="16460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463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F6AB03-2851-48C3-B82D-28300FEE975C}"/>
              </a:ext>
            </a:extLst>
          </p:cNvPr>
          <p:cNvGraphicFramePr>
            <a:graphicFrameLocks/>
          </p:cNvGraphicFramePr>
          <p:nvPr>
            <p:extLst>
              <p:ext uri="{D42A27DB-BD31-4B8C-83A1-F6EECF244321}">
                <p14:modId xmlns:p14="http://schemas.microsoft.com/office/powerpoint/2010/main" val="1005627272"/>
              </p:ext>
            </p:extLst>
          </p:nvPr>
        </p:nvGraphicFramePr>
        <p:xfrm>
          <a:off x="689118" y="1774804"/>
          <a:ext cx="10645632" cy="4786372"/>
        </p:xfrm>
        <a:graphic>
          <a:graphicData uri="http://schemas.openxmlformats.org/drawingml/2006/table">
            <a:tbl>
              <a:tblPr firstRow="1" bandRow="1">
                <a:tableStyleId>{5C22544A-7EE6-4342-B048-85BDC9FD1C3A}</a:tableStyleId>
              </a:tblPr>
              <a:tblGrid>
                <a:gridCol w="2296406">
                  <a:extLst>
                    <a:ext uri="{9D8B030D-6E8A-4147-A177-3AD203B41FA5}">
                      <a16:colId xmlns:a16="http://schemas.microsoft.com/office/drawing/2014/main" val="2456777424"/>
                    </a:ext>
                  </a:extLst>
                </a:gridCol>
                <a:gridCol w="5337861">
                  <a:extLst>
                    <a:ext uri="{9D8B030D-6E8A-4147-A177-3AD203B41FA5}">
                      <a16:colId xmlns:a16="http://schemas.microsoft.com/office/drawing/2014/main" val="2724548477"/>
                    </a:ext>
                  </a:extLst>
                </a:gridCol>
                <a:gridCol w="3011365">
                  <a:extLst>
                    <a:ext uri="{9D8B030D-6E8A-4147-A177-3AD203B41FA5}">
                      <a16:colId xmlns:a16="http://schemas.microsoft.com/office/drawing/2014/main" val="1713363827"/>
                    </a:ext>
                  </a:extLst>
                </a:gridCol>
              </a:tblGrid>
              <a:tr h="370840">
                <a:tc>
                  <a:txBody>
                    <a:bodyPr/>
                    <a:lstStyle/>
                    <a:p>
                      <a:pPr algn="ctr"/>
                      <a:r>
                        <a:rPr lang="en-GB" sz="1600">
                          <a:solidFill>
                            <a:schemeClr val="tx1"/>
                          </a:solidFill>
                          <a:latin typeface="Calibri" panose="020F0502020204030204" pitchFamily="34" charset="0"/>
                          <a:cs typeface="Calibri" panose="020F0502020204030204" pitchFamily="34" charset="0"/>
                        </a:rPr>
                        <a:t>Vaccine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Vaccinate: Yes, No, or Special Guidance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1873047"/>
                  </a:ext>
                </a:extLst>
              </a:tr>
              <a:tr h="516020">
                <a:tc>
                  <a:txBody>
                    <a:bodyPr/>
                    <a:lstStyle/>
                    <a:p>
                      <a:pPr algn="ctr"/>
                      <a:r>
                        <a:rPr lang="en-GB" sz="1600" b="1">
                          <a:solidFill>
                            <a:schemeClr val="tx1"/>
                          </a:solidFill>
                          <a:latin typeface="Calibri" panose="020F0502020204030204" pitchFamily="34" charset="0"/>
                          <a:cs typeface="Calibri" panose="020F0502020204030204" pitchFamily="34" charset="0"/>
                        </a:rPr>
                        <a:t>Yellow Fever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a:solidFill>
                            <a:schemeClr val="tx1"/>
                          </a:solidFill>
                          <a:latin typeface="Calibri" panose="020F0502020204030204" pitchFamily="34" charset="0"/>
                          <a:cs typeface="Calibri" panose="020F0502020204030204" pitchFamily="34" charset="0"/>
                        </a:rPr>
                        <a:t>Not recommended for severely immunocompromised people.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ebdings" panose="05030102010509060703" pitchFamily="18" charset="2"/>
                        <a:buChar char="r"/>
                        <a:tabLst/>
                      </a:pPr>
                      <a:r>
                        <a:rPr lang="en-GB" sz="1600" b="1">
                          <a:solidFill>
                            <a:schemeClr val="bg1"/>
                          </a:solidFill>
                          <a:latin typeface="Calibri" panose="020F0502020204030204" pitchFamily="34" charset="0"/>
                          <a:cs typeface="Calibri" panose="020F050202020403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431064777"/>
                  </a:ext>
                </a:extLst>
              </a:tr>
              <a:tr h="778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Calibri" panose="020F0502020204030204" pitchFamily="34" charset="0"/>
                          <a:cs typeface="Calibri" panose="020F0502020204030204" pitchFamily="34" charset="0"/>
                        </a:rPr>
                        <a:t>HPV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HIV infected or immunocompromised girls should receive an additional third dose. </a:t>
                      </a:r>
                      <a:endParaRPr lang="en-GB" sz="16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 with additional third dose (0, 1-2, 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64176285"/>
                  </a:ext>
                </a:extLst>
              </a:tr>
              <a:tr h="642177">
                <a:tc>
                  <a:txBody>
                    <a:bodyPr/>
                    <a:lstStyle/>
                    <a:p>
                      <a:pPr algn="ctr"/>
                      <a:r>
                        <a:rPr lang="en-GB" sz="1600" b="1">
                          <a:solidFill>
                            <a:schemeClr val="tx1"/>
                          </a:solidFill>
                          <a:latin typeface="Calibri" panose="020F0502020204030204" pitchFamily="34" charset="0"/>
                          <a:cs typeface="Calibri" panose="020F0502020204030204" pitchFamily="34" charset="0"/>
                        </a:rPr>
                        <a:t>Rotavirus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Severe immunodeficiency, including severe combined immunodeficiency is a contraindication.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ebdings" panose="05030102010509060703" pitchFamily="18" charset="2"/>
                        <a:buChar char="r"/>
                        <a:tabLst/>
                      </a:pPr>
                      <a:r>
                        <a:rPr lang="en-GB" sz="1600" b="1">
                          <a:solidFill>
                            <a:schemeClr val="bg1"/>
                          </a:solidFill>
                          <a:latin typeface="Calibri" panose="020F0502020204030204" pitchFamily="34" charset="0"/>
                          <a:cs typeface="Calibri" panose="020F050202020403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572214701"/>
                  </a:ext>
                </a:extLst>
              </a:tr>
              <a:tr h="705977">
                <a:tc>
                  <a:txBody>
                    <a:bodyPr/>
                    <a:lstStyle/>
                    <a:p>
                      <a:pPr algn="ctr"/>
                      <a:r>
                        <a:rPr lang="en-GB" sz="1600" b="1">
                          <a:solidFill>
                            <a:schemeClr val="tx1"/>
                          </a:solidFill>
                          <a:latin typeface="Calibri" panose="020F0502020204030204" pitchFamily="34" charset="0"/>
                          <a:cs typeface="Calibri" panose="020F0502020204030204" pitchFamily="34" charset="0"/>
                        </a:rPr>
                        <a:t>Inactivated JE vaccine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latin typeface="Calibri" panose="020F0502020204030204" pitchFamily="34" charset="0"/>
                          <a:cs typeface="Calibri" panose="020F0502020204030204" pitchFamily="34" charset="0"/>
                        </a:rPr>
                        <a:t>Can be used in immunocompromised people; HIV test not a prerequisite.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 but may have lower immune response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248593327"/>
                  </a:ext>
                </a:extLst>
              </a:tr>
              <a:tr h="741680">
                <a:tc>
                  <a:txBody>
                    <a:bodyPr/>
                    <a:lstStyle/>
                    <a:p>
                      <a:pPr algn="ctr"/>
                      <a:r>
                        <a:rPr lang="en-GB" sz="1600" b="1">
                          <a:solidFill>
                            <a:schemeClr val="tx1"/>
                          </a:solidFill>
                          <a:latin typeface="Calibri" panose="020F0502020204030204" pitchFamily="34" charset="0"/>
                          <a:cs typeface="Calibri" panose="020F0502020204030204" pitchFamily="34" charset="0"/>
                        </a:rPr>
                        <a:t>Inactivated Vero cell-derived JE vaccines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Should be used preferentially over live attenuated or live recombinant vaccines in immunocompromised people; HIV test not a prerequisite.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98592313"/>
                  </a:ext>
                </a:extLst>
              </a:tr>
              <a:tr h="741680">
                <a:tc>
                  <a:txBody>
                    <a:bodyPr/>
                    <a:lstStyle/>
                    <a:p>
                      <a:pPr algn="ctr"/>
                      <a:r>
                        <a:rPr lang="en-GB" sz="1600" b="1">
                          <a:solidFill>
                            <a:schemeClr val="tx1"/>
                          </a:solidFill>
                          <a:latin typeface="Calibri" panose="020F0502020204030204" pitchFamily="34" charset="0"/>
                          <a:cs typeface="Calibri" panose="020F0502020204030204" pitchFamily="34" charset="0"/>
                        </a:rPr>
                        <a:t>Malaria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latin typeface="Calibri" panose="020F0502020204030204" pitchFamily="34" charset="0"/>
                          <a:cs typeface="Calibri" panose="020F0502020204030204" pitchFamily="34" charset="0"/>
                        </a:rPr>
                        <a:t>Can be used in immunocompromised people; HIV test not a prerequisite.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 but may have lower immune response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925339265"/>
                  </a:ext>
                </a:extLst>
              </a:tr>
            </a:tbl>
          </a:graphicData>
        </a:graphic>
      </p:graphicFrame>
      <p:sp>
        <p:nvSpPr>
          <p:cNvPr id="6" name="Title 2">
            <a:extLst>
              <a:ext uri="{FF2B5EF4-FFF2-40B4-BE49-F238E27FC236}">
                <a16:creationId xmlns:a16="http://schemas.microsoft.com/office/drawing/2014/main" id="{A7A477A6-1694-377D-CF4F-6A464DBE298F}"/>
              </a:ext>
            </a:extLst>
          </p:cNvPr>
          <p:cNvSpPr>
            <a:spLocks noGrp="1"/>
          </p:cNvSpPr>
          <p:nvPr>
            <p:ph type="title"/>
          </p:nvPr>
        </p:nvSpPr>
        <p:spPr>
          <a:xfrm>
            <a:off x="689118" y="797301"/>
            <a:ext cx="7345410" cy="720000"/>
          </a:xfrm>
        </p:spPr>
        <p:txBody>
          <a:bodyPr/>
          <a:lstStyle/>
          <a:p>
            <a:r>
              <a:rPr lang="en-GB" sz="3600" b="0">
                <a:solidFill>
                  <a:srgbClr val="009CDE"/>
                </a:solidFill>
                <a:latin typeface="Calibri" panose="020F0502020204030204" pitchFamily="34" charset="0"/>
                <a:cs typeface="Calibri" panose="020F0502020204030204" pitchFamily="34" charset="0"/>
              </a:rPr>
              <a:t>Considerations for immunocompromised people </a:t>
            </a:r>
            <a:r>
              <a:rPr lang="en-GB" b="0">
                <a:solidFill>
                  <a:srgbClr val="009CDE"/>
                </a:solidFill>
                <a:latin typeface="Calibri" panose="020F0502020204030204" pitchFamily="34" charset="0"/>
                <a:cs typeface="Calibri" panose="020F0502020204030204" pitchFamily="34" charset="0"/>
              </a:rPr>
              <a:t>(1 of 2)</a:t>
            </a:r>
          </a:p>
        </p:txBody>
      </p:sp>
      <p:cxnSp>
        <p:nvCxnSpPr>
          <p:cNvPr id="7" name="Straight Connector 6">
            <a:extLst>
              <a:ext uri="{FF2B5EF4-FFF2-40B4-BE49-F238E27FC236}">
                <a16:creationId xmlns:a16="http://schemas.microsoft.com/office/drawing/2014/main" id="{6B28C597-E894-E7FA-95F9-87CB84481CBF}"/>
              </a:ext>
            </a:extLst>
          </p:cNvPr>
          <p:cNvCxnSpPr>
            <a:cxnSpLocks/>
          </p:cNvCxnSpPr>
          <p:nvPr/>
        </p:nvCxnSpPr>
        <p:spPr>
          <a:xfrm>
            <a:off x="689118" y="16460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689118" y="1732814"/>
            <a:ext cx="10645632" cy="4135748"/>
          </a:xfrm>
          <a:prstGeom prst="rect">
            <a:avLst/>
          </a:prstGeom>
          <a:noFill/>
        </p:spPr>
        <p:txBody>
          <a:bodyPr wrap="square" lIns="91440" tIns="45720" rIns="91440" bIns="45720" rtlCol="0" anchor="t">
            <a:spAutoFit/>
          </a:bodyPr>
          <a:lstStyle/>
          <a:p>
            <a:pPr fontAlgn="base"/>
            <a:r>
              <a:rPr lang="en-GB" sz="2800" dirty="0">
                <a:solidFill>
                  <a:schemeClr val="tx2"/>
                </a:solidFill>
                <a:latin typeface="Calibri"/>
                <a:cs typeface="Calibri"/>
              </a:rPr>
              <a:t>At the end of this training, participants will be able to:</a:t>
            </a:r>
          </a:p>
          <a:p>
            <a:pPr marL="0" lvl="2" fontAlgn="base">
              <a:lnSpc>
                <a:spcPct val="95000"/>
              </a:lnSpc>
              <a:spcAft>
                <a:spcPts val="1200"/>
              </a:spcAft>
              <a:buClr>
                <a:schemeClr val="tx2"/>
              </a:buClr>
              <a:buSzPct val="100000"/>
            </a:pPr>
            <a:endParaRPr lang="en-US" sz="900" dirty="0">
              <a:solidFill>
                <a:schemeClr val="tx1">
                  <a:lumMod val="75000"/>
                  <a:lumOff val="25000"/>
                </a:schemeClr>
              </a:solidFill>
              <a:latin typeface="Calibri" panose="020F0502020204030204" pitchFamily="34" charset="0"/>
              <a:cs typeface="Calibri" panose="020F0502020204030204" pitchFamily="34" charset="0"/>
            </a:endParaRPr>
          </a:p>
          <a:p>
            <a:pPr marL="342900" lvl="2" indent="-342900" fontAlgn="base">
              <a:lnSpc>
                <a:spcPct val="95000"/>
              </a:lnSpc>
              <a:spcAft>
                <a:spcPts val="1200"/>
              </a:spcAft>
              <a:buClr>
                <a:schemeClr val="tx2"/>
              </a:buClr>
              <a:buSzPct val="100000"/>
              <a:buFont typeface="Arial"/>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Update their knowledge </a:t>
            </a:r>
            <a:r>
              <a:rPr lang="en-US" sz="2800" dirty="0">
                <a:solidFill>
                  <a:schemeClr val="tx1">
                    <a:lumMod val="75000"/>
                    <a:lumOff val="25000"/>
                  </a:schemeClr>
                </a:solidFill>
                <a:latin typeface="Calibri" panose="020F0502020204030204" pitchFamily="34" charset="0"/>
                <a:cs typeface="Calibri" panose="020F0502020204030204" pitchFamily="34" charset="0"/>
              </a:rPr>
              <a:t>of the basics of vaccine safety and the benefits of vaccination</a:t>
            </a:r>
          </a:p>
          <a:p>
            <a:pPr marL="342900" lvl="2" indent="-342900" fontAlgn="base">
              <a:lnSpc>
                <a:spcPct val="95000"/>
              </a:lnSpc>
              <a:spcAft>
                <a:spcPts val="1200"/>
              </a:spcAft>
              <a:buClr>
                <a:schemeClr val="tx2"/>
              </a:buClr>
              <a:buSzPct val="100000"/>
              <a:buFont typeface="Arial"/>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Understand</a:t>
            </a:r>
            <a:r>
              <a:rPr lang="en-US" sz="2800" dirty="0">
                <a:solidFill>
                  <a:schemeClr val="tx1">
                    <a:lumMod val="75000"/>
                    <a:lumOff val="25000"/>
                  </a:schemeClr>
                </a:solidFill>
                <a:latin typeface="Calibri" panose="020F0502020204030204" pitchFamily="34" charset="0"/>
                <a:cs typeface="Calibri" panose="020F0502020204030204" pitchFamily="34" charset="0"/>
              </a:rPr>
              <a:t> </a:t>
            </a:r>
            <a:r>
              <a:rPr lang="en-US" sz="2800" b="1" dirty="0">
                <a:solidFill>
                  <a:schemeClr val="tx1">
                    <a:lumMod val="75000"/>
                    <a:lumOff val="25000"/>
                  </a:schemeClr>
                </a:solidFill>
                <a:latin typeface="Calibri" panose="020F0502020204030204" pitchFamily="34" charset="0"/>
                <a:cs typeface="Calibri" panose="020F0502020204030204" pitchFamily="34" charset="0"/>
              </a:rPr>
              <a:t>the importance </a:t>
            </a:r>
            <a:r>
              <a:rPr lang="en-US" sz="2800" dirty="0">
                <a:solidFill>
                  <a:schemeClr val="tx1">
                    <a:lumMod val="75000"/>
                    <a:lumOff val="25000"/>
                  </a:schemeClr>
                </a:solidFill>
                <a:latin typeface="Calibri" panose="020F0502020204030204" pitchFamily="34" charset="0"/>
                <a:cs typeface="Calibri" panose="020F0502020204030204" pitchFamily="34" charset="0"/>
              </a:rPr>
              <a:t>of effectively communicating about vaccine safety</a:t>
            </a:r>
          </a:p>
          <a:p>
            <a:pPr marL="342900" lvl="2" indent="-342900" fontAlgn="base">
              <a:lnSpc>
                <a:spcPct val="95000"/>
              </a:lnSpc>
              <a:spcAft>
                <a:spcPts val="1200"/>
              </a:spcAft>
              <a:buClr>
                <a:schemeClr val="tx2"/>
              </a:buClr>
              <a:buSzPct val="100000"/>
              <a:buFont typeface="Arial"/>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Identify</a:t>
            </a:r>
            <a:r>
              <a:rPr lang="en-US" sz="2800" dirty="0">
                <a:solidFill>
                  <a:schemeClr val="tx1">
                    <a:lumMod val="75000"/>
                    <a:lumOff val="25000"/>
                  </a:schemeClr>
                </a:solidFill>
                <a:latin typeface="Calibri" panose="020F0502020204030204" pitchFamily="34" charset="0"/>
                <a:cs typeface="Calibri" panose="020F0502020204030204" pitchFamily="34" charset="0"/>
              </a:rPr>
              <a:t> </a:t>
            </a:r>
            <a:r>
              <a:rPr lang="en-US" sz="2800" b="1" dirty="0">
                <a:solidFill>
                  <a:schemeClr val="tx1">
                    <a:lumMod val="75000"/>
                    <a:lumOff val="25000"/>
                  </a:schemeClr>
                </a:solidFill>
                <a:latin typeface="Calibri" panose="020F0502020204030204" pitchFamily="34" charset="0"/>
                <a:cs typeface="Calibri" panose="020F0502020204030204" pitchFamily="34" charset="0"/>
              </a:rPr>
              <a:t>valid and false contraindications </a:t>
            </a:r>
            <a:r>
              <a:rPr lang="en-US" sz="2800" dirty="0">
                <a:solidFill>
                  <a:schemeClr val="tx1">
                    <a:lumMod val="75000"/>
                    <a:lumOff val="25000"/>
                  </a:schemeClr>
                </a:solidFill>
                <a:latin typeface="Calibri" panose="020F0502020204030204" pitchFamily="34" charset="0"/>
                <a:cs typeface="Calibri" panose="020F0502020204030204" pitchFamily="34" charset="0"/>
              </a:rPr>
              <a:t>on immunization and vaccination precautions </a:t>
            </a:r>
          </a:p>
          <a:p>
            <a:pPr marL="342900" lvl="2" indent="-342900" fontAlgn="base">
              <a:lnSpc>
                <a:spcPct val="95000"/>
              </a:lnSpc>
              <a:spcAft>
                <a:spcPts val="1200"/>
              </a:spcAft>
              <a:buClr>
                <a:schemeClr val="tx2"/>
              </a:buClr>
              <a:buSzPct val="100000"/>
              <a:buFont typeface="Arial"/>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Be able to reassure </a:t>
            </a:r>
            <a:r>
              <a:rPr lang="en-US" sz="2800" dirty="0">
                <a:solidFill>
                  <a:schemeClr val="tx1">
                    <a:lumMod val="75000"/>
                    <a:lumOff val="25000"/>
                  </a:schemeClr>
                </a:solidFill>
                <a:latin typeface="Calibri" panose="020F0502020204030204" pitchFamily="34" charset="0"/>
                <a:cs typeface="Calibri" panose="020F0502020204030204" pitchFamily="34" charset="0"/>
              </a:rPr>
              <a:t>parents/caregivers about accepting vaccination</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Training objectives</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291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F6AB03-2851-48C3-B82D-28300FEE975C}"/>
              </a:ext>
            </a:extLst>
          </p:cNvPr>
          <p:cNvGraphicFramePr>
            <a:graphicFrameLocks/>
          </p:cNvGraphicFramePr>
          <p:nvPr>
            <p:extLst>
              <p:ext uri="{D42A27DB-BD31-4B8C-83A1-F6EECF244321}">
                <p14:modId xmlns:p14="http://schemas.microsoft.com/office/powerpoint/2010/main" val="1012556291"/>
              </p:ext>
            </p:extLst>
          </p:nvPr>
        </p:nvGraphicFramePr>
        <p:xfrm>
          <a:off x="689117" y="1359474"/>
          <a:ext cx="10645632" cy="4637046"/>
        </p:xfrm>
        <a:graphic>
          <a:graphicData uri="http://schemas.openxmlformats.org/drawingml/2006/table">
            <a:tbl>
              <a:tblPr firstRow="1" bandRow="1">
                <a:tableStyleId>{5C22544A-7EE6-4342-B048-85BDC9FD1C3A}</a:tableStyleId>
              </a:tblPr>
              <a:tblGrid>
                <a:gridCol w="2286432">
                  <a:extLst>
                    <a:ext uri="{9D8B030D-6E8A-4147-A177-3AD203B41FA5}">
                      <a16:colId xmlns:a16="http://schemas.microsoft.com/office/drawing/2014/main" val="2456777424"/>
                    </a:ext>
                  </a:extLst>
                </a:gridCol>
                <a:gridCol w="5357737">
                  <a:extLst>
                    <a:ext uri="{9D8B030D-6E8A-4147-A177-3AD203B41FA5}">
                      <a16:colId xmlns:a16="http://schemas.microsoft.com/office/drawing/2014/main" val="2724548477"/>
                    </a:ext>
                  </a:extLst>
                </a:gridCol>
                <a:gridCol w="3001463">
                  <a:extLst>
                    <a:ext uri="{9D8B030D-6E8A-4147-A177-3AD203B41FA5}">
                      <a16:colId xmlns:a16="http://schemas.microsoft.com/office/drawing/2014/main" val="1713363827"/>
                    </a:ext>
                  </a:extLst>
                </a:gridCol>
              </a:tblGrid>
              <a:tr h="606460">
                <a:tc>
                  <a:txBody>
                    <a:bodyPr/>
                    <a:lstStyle/>
                    <a:p>
                      <a:pPr algn="ctr"/>
                      <a:r>
                        <a:rPr lang="en-GB" sz="1600">
                          <a:solidFill>
                            <a:schemeClr val="tx1"/>
                          </a:solidFill>
                          <a:latin typeface="Calibri" panose="020F0502020204030204" pitchFamily="34" charset="0"/>
                          <a:cs typeface="Calibri" panose="020F0502020204030204" pitchFamily="34" charset="0"/>
                        </a:rPr>
                        <a:t>Vaccine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Vaccinate: Yes, No, or Special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1873047"/>
                  </a:ext>
                </a:extLst>
              </a:tr>
              <a:tr h="437464">
                <a:tc>
                  <a:txBody>
                    <a:bodyPr/>
                    <a:lstStyle/>
                    <a:p>
                      <a:pPr algn="ctr"/>
                      <a:r>
                        <a:rPr lang="en-GB" sz="1600" b="1">
                          <a:solidFill>
                            <a:schemeClr val="tx1"/>
                          </a:solidFill>
                          <a:latin typeface="Calibri" panose="020F0502020204030204" pitchFamily="34" charset="0"/>
                          <a:cs typeface="Calibri" panose="020F0502020204030204" pitchFamily="34" charset="0"/>
                        </a:rPr>
                        <a:t>BCG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a:solidFill>
                            <a:schemeClr val="tx1"/>
                          </a:solidFill>
                          <a:latin typeface="Calibri" panose="020F0502020204030204" pitchFamily="34" charset="0"/>
                          <a:cs typeface="Calibri" panose="020F0502020204030204" pitchFamily="34" charset="0"/>
                        </a:rPr>
                        <a:t>Not recommended for pregnant women.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ebdings" panose="05030102010509060703" pitchFamily="18" charset="2"/>
                        <a:buChar char="r"/>
                        <a:tabLst/>
                      </a:pPr>
                      <a:r>
                        <a:rPr lang="en-GB" sz="1600" b="1">
                          <a:solidFill>
                            <a:schemeClr val="bg1"/>
                          </a:solidFill>
                          <a:latin typeface="Calibri" panose="020F0502020204030204" pitchFamily="34" charset="0"/>
                          <a:cs typeface="Calibri" panose="020F050202020403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431064777"/>
                  </a:ext>
                </a:extLst>
              </a:tr>
              <a:tr h="6942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Calibri" panose="020F0502020204030204" pitchFamily="34" charset="0"/>
                          <a:cs typeface="Calibri" panose="020F0502020204030204" pitchFamily="34" charset="0"/>
                        </a:rPr>
                        <a:t>Measles or MMR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Not recommended for pregnant women. </a:t>
                      </a:r>
                      <a:endParaRPr lang="en-GB" sz="16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ebdings" panose="05030102010509060703" pitchFamily="18" charset="2"/>
                        <a:buChar char="r"/>
                        <a:tabLst/>
                      </a:pPr>
                      <a:r>
                        <a:rPr lang="en-GB" sz="1600" b="1">
                          <a:solidFill>
                            <a:schemeClr val="bg1"/>
                          </a:solidFill>
                          <a:latin typeface="Calibri" panose="020F0502020204030204" pitchFamily="34" charset="0"/>
                          <a:cs typeface="Calibri" panose="020F050202020403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264176285"/>
                  </a:ext>
                </a:extLst>
              </a:tr>
              <a:tr h="861812">
                <a:tc rowSpan="2">
                  <a:txBody>
                    <a:bodyPr/>
                    <a:lstStyle/>
                    <a:p>
                      <a:pPr algn="ctr"/>
                      <a:r>
                        <a:rPr lang="en-GB" sz="1600" b="1">
                          <a:solidFill>
                            <a:schemeClr val="tx1"/>
                          </a:solidFill>
                          <a:latin typeface="Calibri" panose="020F0502020204030204" pitchFamily="34" charset="0"/>
                          <a:cs typeface="Calibri" panose="020F0502020204030204" pitchFamily="34" charset="0"/>
                        </a:rPr>
                        <a:t>Rubella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Because of a theoretical, but never demonstrated, teratogenic risk rubella vaccination in pregnant women should be avoided in principal.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ebdings" panose="05030102010509060703" pitchFamily="18" charset="2"/>
                        <a:buChar char="r"/>
                        <a:tabLst/>
                      </a:pPr>
                      <a:r>
                        <a:rPr lang="en-GB" sz="1600" b="1">
                          <a:solidFill>
                            <a:schemeClr val="bg1"/>
                          </a:solidFill>
                          <a:latin typeface="Calibri" panose="020F0502020204030204" pitchFamily="34" charset="0"/>
                          <a:cs typeface="Calibri" panose="020F050202020403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572214701"/>
                  </a:ext>
                </a:extLst>
              </a:tr>
              <a:tr h="622684">
                <a:tc vMerge="1">
                  <a:txBody>
                    <a:bodyPr/>
                    <a:lstStyle/>
                    <a:p>
                      <a:pPr algn="ctr"/>
                      <a:endParaRPr lang="en-GB"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latin typeface="Calibri" panose="020F0502020204030204" pitchFamily="34" charset="0"/>
                          <a:cs typeface="Calibri" panose="020F0502020204030204" pitchFamily="34" charset="0"/>
                        </a:rPr>
                        <a:t>Those planning a pregnancy are advised to avoid pregnancy for 1 month following vaccination.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ebdings" panose="05030102010509060703" pitchFamily="18" charset="2"/>
                        <a:buChar char="r"/>
                        <a:tabLst/>
                      </a:pPr>
                      <a:r>
                        <a:rPr lang="en-GB" sz="1600" b="1">
                          <a:solidFill>
                            <a:schemeClr val="bg1"/>
                          </a:solidFill>
                          <a:latin typeface="Calibri" panose="020F0502020204030204" pitchFamily="34" charset="0"/>
                          <a:cs typeface="Calibri" panose="020F050202020403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248593327"/>
                  </a:ext>
                </a:extLst>
              </a:tr>
              <a:tr h="552577">
                <a:tc>
                  <a:txBody>
                    <a:bodyPr/>
                    <a:lstStyle/>
                    <a:p>
                      <a:pPr algn="ctr"/>
                      <a:r>
                        <a:rPr lang="en-GB" sz="1600" b="1">
                          <a:solidFill>
                            <a:schemeClr val="tx1"/>
                          </a:solidFill>
                          <a:latin typeface="Calibri" panose="020F0502020204030204" pitchFamily="34" charset="0"/>
                          <a:cs typeface="Calibri" panose="020F0502020204030204" pitchFamily="34" charset="0"/>
                        </a:rPr>
                        <a:t>Td/Tdap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Vaccination with Td/Tdap is safe and effective.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marR="0" lvl="1" indent="-361950" algn="ctr" defTabSz="446088" rtl="0" eaLnBrk="1" fontAlgn="auto" latinLnBrk="0" hangingPunct="1">
                        <a:lnSpc>
                          <a:spcPct val="100000"/>
                        </a:lnSpc>
                        <a:spcBef>
                          <a:spcPts val="0"/>
                        </a:spcBef>
                        <a:spcAft>
                          <a:spcPts val="0"/>
                        </a:spcAft>
                        <a:buClrTx/>
                        <a:buSzTx/>
                        <a:buFont typeface="Wingdings" panose="05000000000000000000" pitchFamily="2" charset="2"/>
                        <a:buChar char="ü"/>
                        <a:tabLst>
                          <a:tab pos="361950" algn="l"/>
                        </a:tabLst>
                        <a:defRPr/>
                      </a:pPr>
                      <a:r>
                        <a:rPr lang="en-GB" sz="1600" b="1">
                          <a:solidFill>
                            <a:schemeClr val="bg1"/>
                          </a:solidFill>
                          <a:latin typeface="Calibri" panose="020F0502020204030204" pitchFamily="34" charset="0"/>
                          <a:cs typeface="Calibri" panose="020F050202020403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83745858"/>
                  </a:ext>
                </a:extLst>
              </a:tr>
              <a:tr h="861812">
                <a:tc>
                  <a:txBody>
                    <a:bodyPr/>
                    <a:lstStyle/>
                    <a:p>
                      <a:pPr algn="ctr"/>
                      <a:r>
                        <a:rPr lang="en-GB" sz="1600" b="1">
                          <a:solidFill>
                            <a:schemeClr val="tx1"/>
                          </a:solidFill>
                          <a:latin typeface="Calibri" panose="020F0502020204030204" pitchFamily="34" charset="0"/>
                          <a:cs typeface="Calibri" panose="020F0502020204030204" pitchFamily="34" charset="0"/>
                        </a:rPr>
                        <a:t>Hepatitis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rPr>
                        <a:t>Hepatitis B vaccine can be administered safely to pregnant and lactating women.</a:t>
                      </a:r>
                      <a:endParaRPr lang="en-GB" sz="16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marR="0" lvl="1" indent="-361950" algn="ctr" defTabSz="446088" rtl="0" eaLnBrk="1" fontAlgn="auto" latinLnBrk="0" hangingPunct="1">
                        <a:lnSpc>
                          <a:spcPct val="100000"/>
                        </a:lnSpc>
                        <a:spcBef>
                          <a:spcPts val="0"/>
                        </a:spcBef>
                        <a:spcAft>
                          <a:spcPts val="0"/>
                        </a:spcAft>
                        <a:buClrTx/>
                        <a:buSzTx/>
                        <a:buFont typeface="Wingdings" panose="05000000000000000000" pitchFamily="2" charset="2"/>
                        <a:buChar char="ü"/>
                        <a:tabLst>
                          <a:tab pos="361950" algn="l"/>
                        </a:tabLst>
                        <a:defRPr/>
                      </a:pPr>
                      <a:r>
                        <a:rPr lang="en-GB" sz="1600" b="1" kern="1200">
                          <a:solidFill>
                            <a:schemeClr val="bg1"/>
                          </a:solidFill>
                          <a:latin typeface="Calibri" panose="020F0502020204030204" pitchFamily="34" charset="0"/>
                          <a:ea typeface="+mn-ea"/>
                          <a:cs typeface="Calibri" panose="020F0502020204030204" pitchFamily="34" charset="0"/>
                        </a:rPr>
                        <a:t>Yes</a:t>
                      </a:r>
                    </a:p>
                    <a:p>
                      <a:pPr marL="0" lvl="1" indent="0" algn="ctr" defTabSz="446088">
                        <a:buFont typeface="Wingdings" panose="05000000000000000000" pitchFamily="2" charset="2"/>
                        <a:buNone/>
                        <a:tabLst>
                          <a:tab pos="361950" algn="l"/>
                        </a:tabLst>
                      </a:pPr>
                      <a:endParaRPr lang="en-GB" sz="1600" b="1">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98592313"/>
                  </a:ext>
                </a:extLst>
              </a:tr>
            </a:tbl>
          </a:graphicData>
        </a:graphic>
      </p:graphicFrame>
      <p:sp>
        <p:nvSpPr>
          <p:cNvPr id="6" name="Title 2">
            <a:extLst>
              <a:ext uri="{FF2B5EF4-FFF2-40B4-BE49-F238E27FC236}">
                <a16:creationId xmlns:a16="http://schemas.microsoft.com/office/drawing/2014/main" id="{9D8B180A-EE6A-0D8C-187E-639E1EE84922}"/>
              </a:ext>
            </a:extLst>
          </p:cNvPr>
          <p:cNvSpPr>
            <a:spLocks noGrp="1"/>
          </p:cNvSpPr>
          <p:nvPr>
            <p:ph type="title"/>
          </p:nvPr>
        </p:nvSpPr>
        <p:spPr>
          <a:xfrm>
            <a:off x="689117" y="334005"/>
            <a:ext cx="9580297" cy="720000"/>
          </a:xfrm>
        </p:spPr>
        <p:txBody>
          <a:bodyPr/>
          <a:lstStyle/>
          <a:p>
            <a:r>
              <a:rPr lang="en-GB" sz="3600" b="0">
                <a:solidFill>
                  <a:srgbClr val="009CDE"/>
                </a:solidFill>
                <a:latin typeface="Calibri" panose="020F0502020204030204" pitchFamily="34" charset="0"/>
                <a:cs typeface="Calibri" panose="020F0502020204030204" pitchFamily="34" charset="0"/>
              </a:rPr>
              <a:t>Considerations for pregnant women </a:t>
            </a:r>
            <a:r>
              <a:rPr lang="en-GB" b="0">
                <a:solidFill>
                  <a:srgbClr val="009CDE"/>
                </a:solidFill>
                <a:latin typeface="Calibri" panose="020F0502020204030204" pitchFamily="34" charset="0"/>
                <a:cs typeface="Calibri" panose="020F0502020204030204" pitchFamily="34" charset="0"/>
              </a:rPr>
              <a:t>(1 of 2) </a:t>
            </a:r>
          </a:p>
        </p:txBody>
      </p:sp>
      <p:cxnSp>
        <p:nvCxnSpPr>
          <p:cNvPr id="7" name="Straight Connector 6">
            <a:extLst>
              <a:ext uri="{FF2B5EF4-FFF2-40B4-BE49-F238E27FC236}">
                <a16:creationId xmlns:a16="http://schemas.microsoft.com/office/drawing/2014/main" id="{428755AE-A24D-AD29-7BAB-DF4EA1DB44BC}"/>
              </a:ext>
            </a:extLst>
          </p:cNvPr>
          <p:cNvCxnSpPr>
            <a:cxnSpLocks/>
          </p:cNvCxnSpPr>
          <p:nvPr/>
        </p:nvCxnSpPr>
        <p:spPr>
          <a:xfrm>
            <a:off x="689118" y="118275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650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F6AB03-2851-48C3-B82D-28300FEE975C}"/>
              </a:ext>
            </a:extLst>
          </p:cNvPr>
          <p:cNvGraphicFramePr>
            <a:graphicFrameLocks/>
          </p:cNvGraphicFramePr>
          <p:nvPr>
            <p:extLst>
              <p:ext uri="{D42A27DB-BD31-4B8C-83A1-F6EECF244321}">
                <p14:modId xmlns:p14="http://schemas.microsoft.com/office/powerpoint/2010/main" val="1419635366"/>
              </p:ext>
            </p:extLst>
          </p:nvPr>
        </p:nvGraphicFramePr>
        <p:xfrm>
          <a:off x="689117" y="1359474"/>
          <a:ext cx="10645632" cy="2548320"/>
        </p:xfrm>
        <a:graphic>
          <a:graphicData uri="http://schemas.openxmlformats.org/drawingml/2006/table">
            <a:tbl>
              <a:tblPr firstRow="1" bandRow="1">
                <a:tableStyleId>{5C22544A-7EE6-4342-B048-85BDC9FD1C3A}</a:tableStyleId>
              </a:tblPr>
              <a:tblGrid>
                <a:gridCol w="2286432">
                  <a:extLst>
                    <a:ext uri="{9D8B030D-6E8A-4147-A177-3AD203B41FA5}">
                      <a16:colId xmlns:a16="http://schemas.microsoft.com/office/drawing/2014/main" val="2456777424"/>
                    </a:ext>
                  </a:extLst>
                </a:gridCol>
                <a:gridCol w="5357737">
                  <a:extLst>
                    <a:ext uri="{9D8B030D-6E8A-4147-A177-3AD203B41FA5}">
                      <a16:colId xmlns:a16="http://schemas.microsoft.com/office/drawing/2014/main" val="2724548477"/>
                    </a:ext>
                  </a:extLst>
                </a:gridCol>
                <a:gridCol w="3001463">
                  <a:extLst>
                    <a:ext uri="{9D8B030D-6E8A-4147-A177-3AD203B41FA5}">
                      <a16:colId xmlns:a16="http://schemas.microsoft.com/office/drawing/2014/main" val="1713363827"/>
                    </a:ext>
                  </a:extLst>
                </a:gridCol>
              </a:tblGrid>
              <a:tr h="606460">
                <a:tc>
                  <a:txBody>
                    <a:bodyPr/>
                    <a:lstStyle/>
                    <a:p>
                      <a:pPr algn="ctr"/>
                      <a:r>
                        <a:rPr lang="en-GB" sz="1600">
                          <a:solidFill>
                            <a:schemeClr val="tx1"/>
                          </a:solidFill>
                          <a:latin typeface="Calibri" panose="020F0502020204030204" pitchFamily="34" charset="0"/>
                          <a:cs typeface="Calibri" panose="020F0502020204030204" pitchFamily="34" charset="0"/>
                        </a:rPr>
                        <a:t>Vaccine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a:solidFill>
                            <a:schemeClr val="tx1"/>
                          </a:solidFill>
                          <a:latin typeface="Calibri" panose="020F0502020204030204" pitchFamily="34" charset="0"/>
                          <a:cs typeface="Calibri" panose="020F0502020204030204" pitchFamily="34" charset="0"/>
                        </a:rPr>
                        <a:t>Vaccinate: Yes, No, or Special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1873047"/>
                  </a:ext>
                </a:extLst>
              </a:tr>
              <a:tr h="1080048">
                <a:tc>
                  <a:txBody>
                    <a:bodyPr/>
                    <a:lstStyle/>
                    <a:p>
                      <a:pPr algn="ctr"/>
                      <a:r>
                        <a:rPr lang="en-GB" sz="1600" b="1">
                          <a:solidFill>
                            <a:schemeClr val="tx1"/>
                          </a:solidFill>
                          <a:latin typeface="Calibri" panose="020F0502020204030204" pitchFamily="34" charset="0"/>
                          <a:cs typeface="Calibri" panose="020F0502020204030204" pitchFamily="34" charset="0"/>
                        </a:rPr>
                        <a:t>Inactivated JE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If JE is a risk during a pregnancy, it is preferential to use an inactivated vaccine, if available in your country, over a live attenuated or live recombinant vaccine.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361950" algn="ctr" defTabSz="446088">
                        <a:buFont typeface="Wingdings" panose="05000000000000000000" pitchFamily="2" charset="2"/>
                        <a:buChar char="ü"/>
                        <a:tabLst>
                          <a:tab pos="361950" algn="l"/>
                        </a:tabLst>
                      </a:pPr>
                      <a:r>
                        <a:rPr lang="en-GB" sz="1600" b="1">
                          <a:solidFill>
                            <a:schemeClr val="bg1"/>
                          </a:solidFill>
                          <a:latin typeface="Calibri" panose="020F0502020204030204" pitchFamily="34" charset="0"/>
                          <a:cs typeface="Calibri" panose="020F050202020403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83745858"/>
                  </a:ext>
                </a:extLst>
              </a:tr>
              <a:tr h="861812">
                <a:tc>
                  <a:txBody>
                    <a:bodyPr/>
                    <a:lstStyle/>
                    <a:p>
                      <a:pPr algn="ctr"/>
                      <a:r>
                        <a:rPr lang="en-GB" sz="1600" b="1">
                          <a:solidFill>
                            <a:schemeClr val="tx1"/>
                          </a:solidFill>
                          <a:latin typeface="Calibri" panose="020F0502020204030204" pitchFamily="34" charset="0"/>
                          <a:cs typeface="Calibri" panose="020F0502020204030204" pitchFamily="34" charset="0"/>
                        </a:rPr>
                        <a:t>Yellow Fever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latin typeface="Calibri" panose="020F0502020204030204" pitchFamily="34" charset="0"/>
                          <a:cs typeface="Calibri" panose="020F0502020204030204" pitchFamily="34" charset="0"/>
                        </a:rPr>
                        <a:t>Yellow fever </a:t>
                      </a:r>
                      <a:r>
                        <a:rPr lang="en-GB" sz="1600">
                          <a:latin typeface="Calibri" panose="020F0502020204030204" pitchFamily="34" charset="0"/>
                          <a:cs typeface="Calibri" panose="020F0502020204030204" pitchFamily="34" charset="0"/>
                        </a:rPr>
                        <a:t>is a live attenuated vaccine, so in theory it poses a risk.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446088">
                        <a:buFont typeface="Wingdings" panose="05000000000000000000" pitchFamily="2" charset="2"/>
                        <a:buNone/>
                        <a:tabLst>
                          <a:tab pos="361950" algn="l"/>
                        </a:tabLst>
                      </a:pPr>
                      <a:r>
                        <a:rPr lang="en-GB" sz="1600" b="1">
                          <a:solidFill>
                            <a:schemeClr val="bg1"/>
                          </a:solidFill>
                          <a:latin typeface="Calibri" panose="020F0502020204030204" pitchFamily="34" charset="0"/>
                          <a:cs typeface="Calibri" panose="020F0502020204030204" pitchFamily="34" charset="0"/>
                        </a:rPr>
                        <a:t>Health workers should do a risk –benefit assessment with pregnant and lactating women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698592313"/>
                  </a:ext>
                </a:extLst>
              </a:tr>
            </a:tbl>
          </a:graphicData>
        </a:graphic>
      </p:graphicFrame>
      <p:sp>
        <p:nvSpPr>
          <p:cNvPr id="6" name="Title 2">
            <a:extLst>
              <a:ext uri="{FF2B5EF4-FFF2-40B4-BE49-F238E27FC236}">
                <a16:creationId xmlns:a16="http://schemas.microsoft.com/office/drawing/2014/main" id="{9D8B180A-EE6A-0D8C-187E-639E1EE84922}"/>
              </a:ext>
            </a:extLst>
          </p:cNvPr>
          <p:cNvSpPr>
            <a:spLocks noGrp="1"/>
          </p:cNvSpPr>
          <p:nvPr>
            <p:ph type="title"/>
          </p:nvPr>
        </p:nvSpPr>
        <p:spPr>
          <a:xfrm>
            <a:off x="689117" y="334005"/>
            <a:ext cx="9005867" cy="720000"/>
          </a:xfrm>
        </p:spPr>
        <p:txBody>
          <a:bodyPr/>
          <a:lstStyle/>
          <a:p>
            <a:r>
              <a:rPr lang="en-GB" sz="3600" b="0">
                <a:solidFill>
                  <a:srgbClr val="009CDE"/>
                </a:solidFill>
                <a:latin typeface="Calibri" panose="020F0502020204030204" pitchFamily="34" charset="0"/>
                <a:cs typeface="Calibri" panose="020F0502020204030204" pitchFamily="34" charset="0"/>
              </a:rPr>
              <a:t>Considerations for pregnant women </a:t>
            </a:r>
            <a:r>
              <a:rPr lang="en-GB" b="0">
                <a:solidFill>
                  <a:srgbClr val="009CDE"/>
                </a:solidFill>
                <a:latin typeface="Calibri" panose="020F0502020204030204" pitchFamily="34" charset="0"/>
                <a:cs typeface="Calibri" panose="020F0502020204030204" pitchFamily="34" charset="0"/>
              </a:rPr>
              <a:t>(2 of 2) </a:t>
            </a:r>
          </a:p>
        </p:txBody>
      </p:sp>
      <p:cxnSp>
        <p:nvCxnSpPr>
          <p:cNvPr id="7" name="Straight Connector 6">
            <a:extLst>
              <a:ext uri="{FF2B5EF4-FFF2-40B4-BE49-F238E27FC236}">
                <a16:creationId xmlns:a16="http://schemas.microsoft.com/office/drawing/2014/main" id="{428755AE-A24D-AD29-7BAB-DF4EA1DB44BC}"/>
              </a:ext>
            </a:extLst>
          </p:cNvPr>
          <p:cNvCxnSpPr>
            <a:cxnSpLocks/>
          </p:cNvCxnSpPr>
          <p:nvPr/>
        </p:nvCxnSpPr>
        <p:spPr>
          <a:xfrm>
            <a:off x="689118" y="118275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592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10249847" cy="2769989"/>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Introduction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Communicating on vaccine safety</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Considerations for contraindications</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Considerations for precautions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364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0075580-9DBF-EBEE-F4D6-C7AEBDAD1F04}"/>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EBC44C60-0C7E-68A4-9150-20590665F513}"/>
              </a:ext>
            </a:extLst>
          </p:cNvPr>
          <p:cNvSpPr txBox="1">
            <a:spLocks/>
          </p:cNvSpPr>
          <p:nvPr/>
        </p:nvSpPr>
        <p:spPr bwMode="invGray">
          <a:xfrm>
            <a:off x="689118" y="579961"/>
            <a:ext cx="9942306"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Key takeaways </a:t>
            </a:r>
            <a:r>
              <a:rPr kumimoji="0" lang="en-GB"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(1 of 2)</a:t>
            </a:r>
            <a:endParaRPr kumimoji="0" lang="en-US"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1A934AE6-F267-1E3E-B50F-2B2ED745A7C7}"/>
              </a:ext>
            </a:extLst>
          </p:cNvPr>
          <p:cNvSpPr>
            <a:spLocks noGrp="1"/>
          </p:cNvSpPr>
          <p:nvPr>
            <p:ph idx="1"/>
          </p:nvPr>
        </p:nvSpPr>
        <p:spPr>
          <a:xfrm>
            <a:off x="689118" y="1637418"/>
            <a:ext cx="11232001" cy="4190356"/>
          </a:xfrm>
        </p:spPr>
        <p:txBody>
          <a:bodyPr/>
          <a:lstStyle/>
          <a:p>
            <a:pPr>
              <a:lnSpc>
                <a:spcPct val="100000"/>
              </a:lnSpc>
              <a:spcBef>
                <a:spcPts val="0"/>
              </a:spcBef>
            </a:pPr>
            <a:r>
              <a:rPr lang="en-US" sz="2800" b="1">
                <a:solidFill>
                  <a:schemeClr val="tx2"/>
                </a:solidFill>
                <a:latin typeface="Calibri" panose="020F0502020204030204" pitchFamily="34" charset="0"/>
                <a:cs typeface="Calibri" panose="020F0502020204030204" pitchFamily="34" charset="0"/>
              </a:rPr>
              <a:t>Benefits of vaccines</a:t>
            </a:r>
          </a:p>
          <a:p>
            <a:pPr>
              <a:lnSpc>
                <a:spcPct val="100000"/>
              </a:lnSpc>
              <a:spcBef>
                <a:spcPts val="0"/>
              </a:spcBef>
            </a:pPr>
            <a:r>
              <a:rPr lang="en-US" sz="2400">
                <a:solidFill>
                  <a:schemeClr val="tx1">
                    <a:lumMod val="75000"/>
                    <a:lumOff val="25000"/>
                  </a:schemeClr>
                </a:solidFill>
                <a:latin typeface="Calibri" panose="020F0502020204030204" pitchFamily="34" charset="0"/>
                <a:cs typeface="Calibri" panose="020F0502020204030204" pitchFamily="34" charset="0"/>
              </a:rPr>
              <a:t>Vaccines protect against diseases that can harm your child. Some of these diseases can cause serious long-term health problems or death. Vaccines have saved more lives than any other medical intervention, including antibiotics or surgery. </a:t>
            </a:r>
          </a:p>
          <a:p>
            <a:pPr>
              <a:lnSpc>
                <a:spcPct val="100000"/>
              </a:lnSpc>
              <a:spcBef>
                <a:spcPts val="0"/>
              </a:spcBef>
            </a:pPr>
            <a:endParaRPr lang="fr-CH" sz="2400" b="1">
              <a:solidFill>
                <a:schemeClr val="tx1">
                  <a:lumMod val="75000"/>
                  <a:lumOff val="25000"/>
                </a:schemeClr>
              </a:solidFill>
              <a:latin typeface="Calibri" panose="020F0502020204030204" pitchFamily="34" charset="0"/>
              <a:cs typeface="Calibri" panose="020F0502020204030204" pitchFamily="34" charset="0"/>
            </a:endParaRPr>
          </a:p>
          <a:p>
            <a:pPr>
              <a:lnSpc>
                <a:spcPct val="100000"/>
              </a:lnSpc>
              <a:spcBef>
                <a:spcPts val="0"/>
              </a:spcBef>
            </a:pPr>
            <a:r>
              <a:rPr lang="fr-CH" sz="2800" b="1">
                <a:solidFill>
                  <a:schemeClr val="tx2"/>
                </a:solidFill>
                <a:latin typeface="Calibri" panose="020F0502020204030204" pitchFamily="34" charset="0"/>
                <a:cs typeface="Calibri" panose="020F0502020204030204" pitchFamily="34" charset="0"/>
              </a:rPr>
              <a:t>Risks of vaccines</a:t>
            </a:r>
            <a:endParaRPr lang="en-GB" sz="2800" b="1">
              <a:solidFill>
                <a:schemeClr val="tx2"/>
              </a:solidFill>
              <a:latin typeface="Calibri" panose="020F0502020204030204" pitchFamily="34" charset="0"/>
              <a:cs typeface="Calibri" panose="020F0502020204030204" pitchFamily="34" charset="0"/>
            </a:endParaRPr>
          </a:p>
          <a:p>
            <a:pPr>
              <a:lnSpc>
                <a:spcPct val="100000"/>
              </a:lnSpc>
              <a:spcBef>
                <a:spcPts val="0"/>
              </a:spcBef>
            </a:pPr>
            <a:r>
              <a:rPr lang="en-GB" sz="2400">
                <a:solidFill>
                  <a:schemeClr val="tx1">
                    <a:lumMod val="75000"/>
                    <a:lumOff val="25000"/>
                  </a:schemeClr>
                </a:solidFill>
                <a:latin typeface="Calibri" panose="020F0502020204030204" pitchFamily="34" charset="0"/>
                <a:cs typeface="Calibri" panose="020F0502020204030204" pitchFamily="34" charset="0"/>
              </a:rPr>
              <a:t>Vaccines can cause mild side effects that usually disappear within a couple of days, e.g. fever and soreness where the injection was given. Serious side effects are extremely rare. </a:t>
            </a:r>
            <a:r>
              <a:rPr lang="en-US" sz="2400">
                <a:solidFill>
                  <a:schemeClr val="tx1">
                    <a:lumMod val="75000"/>
                    <a:lumOff val="25000"/>
                  </a:schemeClr>
                </a:solidFill>
                <a:latin typeface="Calibri" panose="020F0502020204030204" pitchFamily="34" charset="0"/>
                <a:cs typeface="Calibri" panose="020F0502020204030204" pitchFamily="34" charset="0"/>
              </a:rPr>
              <a:t>For example, one child in a million may have a severe allergic reaction to the DTP vaccine. The benefits of vaccines far outweigh the risks.</a:t>
            </a:r>
          </a:p>
        </p:txBody>
      </p:sp>
    </p:spTree>
    <p:extLst>
      <p:ext uri="{BB962C8B-B14F-4D97-AF65-F5344CB8AC3E}">
        <p14:creationId xmlns:p14="http://schemas.microsoft.com/office/powerpoint/2010/main" val="451340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0075580-9DBF-EBEE-F4D6-C7AEBDAD1F04}"/>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EBC44C60-0C7E-68A4-9150-20590665F513}"/>
              </a:ext>
            </a:extLst>
          </p:cNvPr>
          <p:cNvSpPr txBox="1">
            <a:spLocks/>
          </p:cNvSpPr>
          <p:nvPr/>
        </p:nvSpPr>
        <p:spPr bwMode="invGray">
          <a:xfrm>
            <a:off x="689118" y="579961"/>
            <a:ext cx="9942306"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Key takeaways </a:t>
            </a:r>
            <a:r>
              <a:rPr kumimoji="0" lang="en-GB" sz="2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(2 of 2)</a:t>
            </a:r>
            <a:endParaRPr kumimoji="0" lang="en-US"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1A934AE6-F267-1E3E-B50F-2B2ED745A7C7}"/>
              </a:ext>
            </a:extLst>
          </p:cNvPr>
          <p:cNvSpPr>
            <a:spLocks noGrp="1"/>
          </p:cNvSpPr>
          <p:nvPr>
            <p:ph idx="1"/>
          </p:nvPr>
        </p:nvSpPr>
        <p:spPr>
          <a:xfrm>
            <a:off x="689118" y="1637418"/>
            <a:ext cx="11232001" cy="3879330"/>
          </a:xfrm>
        </p:spPr>
        <p:txBody>
          <a:bodyPr/>
          <a:lstStyle/>
          <a:p>
            <a:pPr>
              <a:lnSpc>
                <a:spcPct val="100000"/>
              </a:lnSpc>
              <a:spcBef>
                <a:spcPts val="0"/>
              </a:spcBef>
            </a:pPr>
            <a:r>
              <a:rPr lang="en-GB" sz="2800" b="1">
                <a:solidFill>
                  <a:schemeClr val="tx2"/>
                </a:solidFill>
                <a:latin typeface="Calibri" panose="020F0502020204030204" pitchFamily="34" charset="0"/>
                <a:cs typeface="Calibri" panose="020F0502020204030204" pitchFamily="34" charset="0"/>
              </a:rPr>
              <a:t>Vaccine safety and contraindications</a:t>
            </a:r>
          </a:p>
          <a:p>
            <a:pPr>
              <a:lnSpc>
                <a:spcPct val="100000"/>
              </a:lnSpc>
              <a:spcBef>
                <a:spcPts val="0"/>
              </a:spcBef>
            </a:pPr>
            <a:r>
              <a:rPr lang="en-GB" sz="2400">
                <a:solidFill>
                  <a:schemeClr val="tx1">
                    <a:lumMod val="75000"/>
                    <a:lumOff val="25000"/>
                  </a:schemeClr>
                </a:solidFill>
                <a:latin typeface="Calibri" panose="020F0502020204030204" pitchFamily="34" charset="0"/>
                <a:cs typeface="Calibri" panose="020F0502020204030204" pitchFamily="34" charset="0"/>
              </a:rPr>
              <a:t>Vaccine safety and any adverse events are extensively monitored. National and international agencies ensure that vaccines are effective, safe, and provide protection.  </a:t>
            </a:r>
          </a:p>
          <a:p>
            <a:pPr>
              <a:lnSpc>
                <a:spcPct val="100000"/>
              </a:lnSpc>
              <a:spcBef>
                <a:spcPts val="0"/>
              </a:spcBef>
            </a:pPr>
            <a:r>
              <a:rPr lang="en-GB" sz="2400">
                <a:solidFill>
                  <a:schemeClr val="tx1">
                    <a:lumMod val="75000"/>
                    <a:lumOff val="25000"/>
                  </a:schemeClr>
                </a:solidFill>
                <a:latin typeface="Calibri" panose="020F0502020204030204" pitchFamily="34" charset="0"/>
                <a:cs typeface="Calibri" panose="020F0502020204030204" pitchFamily="34" charset="0"/>
              </a:rPr>
              <a:t>There are very few true contraindications and precautions to immunization.</a:t>
            </a:r>
          </a:p>
          <a:p>
            <a:pPr>
              <a:lnSpc>
                <a:spcPct val="100000"/>
              </a:lnSpc>
              <a:spcBef>
                <a:spcPts val="0"/>
              </a:spcBef>
            </a:pPr>
            <a:endParaRPr lang="fr-CH" sz="2400" b="1">
              <a:solidFill>
                <a:schemeClr val="tx1">
                  <a:lumMod val="75000"/>
                  <a:lumOff val="25000"/>
                </a:schemeClr>
              </a:solidFill>
              <a:latin typeface="Calibri" panose="020F0502020204030204" pitchFamily="34" charset="0"/>
              <a:cs typeface="Calibri" panose="020F0502020204030204" pitchFamily="34" charset="0"/>
            </a:endParaRPr>
          </a:p>
          <a:p>
            <a:pPr>
              <a:lnSpc>
                <a:spcPct val="100000"/>
              </a:lnSpc>
              <a:spcBef>
                <a:spcPts val="0"/>
              </a:spcBef>
            </a:pPr>
            <a:r>
              <a:rPr lang="fr-CH" sz="2800" b="1">
                <a:solidFill>
                  <a:schemeClr val="tx2"/>
                </a:solidFill>
                <a:latin typeface="Calibri" panose="020F0502020204030204" pitchFamily="34" charset="0"/>
                <a:cs typeface="Calibri" panose="020F0502020204030204" pitchFamily="34" charset="0"/>
              </a:rPr>
              <a:t>Conversations about vaccination</a:t>
            </a:r>
            <a:endParaRPr lang="en-GB" sz="2800" b="1">
              <a:solidFill>
                <a:schemeClr val="tx2"/>
              </a:solidFill>
              <a:latin typeface="Calibri" panose="020F0502020204030204" pitchFamily="34" charset="0"/>
              <a:cs typeface="Calibri" panose="020F0502020204030204" pitchFamily="34" charset="0"/>
            </a:endParaRPr>
          </a:p>
          <a:p>
            <a:pPr>
              <a:lnSpc>
                <a:spcPct val="100000"/>
              </a:lnSpc>
              <a:spcBef>
                <a:spcPts val="0"/>
              </a:spcBef>
            </a:pPr>
            <a:r>
              <a:rPr lang="en-GB" sz="2400">
                <a:solidFill>
                  <a:schemeClr val="tx1">
                    <a:lumMod val="75000"/>
                    <a:lumOff val="25000"/>
                  </a:schemeClr>
                </a:solidFill>
                <a:latin typeface="Calibri" panose="020F0502020204030204" pitchFamily="34" charset="0"/>
                <a:cs typeface="Calibri" panose="020F0502020204030204" pitchFamily="34" charset="0"/>
              </a:rPr>
              <a:t>Health workers are highly respected and usually the most trusted information source about vaccination. One-to-one discussions are the best way to listen and respond to any concerns, to build trust, and to help support a decision to vaccinate. </a:t>
            </a:r>
          </a:p>
        </p:txBody>
      </p:sp>
    </p:spTree>
    <p:extLst>
      <p:ext uri="{BB962C8B-B14F-4D97-AF65-F5344CB8AC3E}">
        <p14:creationId xmlns:p14="http://schemas.microsoft.com/office/powerpoint/2010/main" val="2532697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A quick survey before we close…</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F0326642-7C41-9A47-6986-DE8D22902FB1}"/>
              </a:ext>
            </a:extLst>
          </p:cNvPr>
          <p:cNvGraphicFramePr>
            <a:graphicFrameLocks noGrp="1"/>
          </p:cNvGraphicFramePr>
          <p:nvPr>
            <p:extLst>
              <p:ext uri="{D42A27DB-BD31-4B8C-83A1-F6EECF244321}">
                <p14:modId xmlns:p14="http://schemas.microsoft.com/office/powerpoint/2010/main" val="22858631"/>
              </p:ext>
            </p:extLst>
          </p:nvPr>
        </p:nvGraphicFramePr>
        <p:xfrm>
          <a:off x="689118" y="1538841"/>
          <a:ext cx="10645632" cy="4849766"/>
        </p:xfrm>
        <a:graphic>
          <a:graphicData uri="http://schemas.openxmlformats.org/drawingml/2006/table">
            <a:tbl>
              <a:tblPr firstRow="1" bandRow="1">
                <a:tableStyleId>{5940675A-B579-460E-94D1-54222C63F5DA}</a:tableStyleId>
              </a:tblPr>
              <a:tblGrid>
                <a:gridCol w="6370048">
                  <a:extLst>
                    <a:ext uri="{9D8B030D-6E8A-4147-A177-3AD203B41FA5}">
                      <a16:colId xmlns:a16="http://schemas.microsoft.com/office/drawing/2014/main" val="2733366737"/>
                    </a:ext>
                  </a:extLst>
                </a:gridCol>
                <a:gridCol w="1068896">
                  <a:extLst>
                    <a:ext uri="{9D8B030D-6E8A-4147-A177-3AD203B41FA5}">
                      <a16:colId xmlns:a16="http://schemas.microsoft.com/office/drawing/2014/main" val="3162092773"/>
                    </a:ext>
                  </a:extLst>
                </a:gridCol>
                <a:gridCol w="1068896">
                  <a:extLst>
                    <a:ext uri="{9D8B030D-6E8A-4147-A177-3AD203B41FA5}">
                      <a16:colId xmlns:a16="http://schemas.microsoft.com/office/drawing/2014/main" val="3833503012"/>
                    </a:ext>
                  </a:extLst>
                </a:gridCol>
                <a:gridCol w="1068896">
                  <a:extLst>
                    <a:ext uri="{9D8B030D-6E8A-4147-A177-3AD203B41FA5}">
                      <a16:colId xmlns:a16="http://schemas.microsoft.com/office/drawing/2014/main" val="8372368"/>
                    </a:ext>
                  </a:extLst>
                </a:gridCol>
                <a:gridCol w="1068896">
                  <a:extLst>
                    <a:ext uri="{9D8B030D-6E8A-4147-A177-3AD203B41FA5}">
                      <a16:colId xmlns:a16="http://schemas.microsoft.com/office/drawing/2014/main" val="1593148497"/>
                    </a:ext>
                  </a:extLst>
                </a:gridCol>
              </a:tblGrid>
              <a:tr h="1375461">
                <a:tc>
                  <a:txBody>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How well do you agree </a:t>
                      </a:r>
                    </a:p>
                    <a:p>
                      <a:r>
                        <a:rPr lang="en-US" sz="2800" b="1" dirty="0">
                          <a:solidFill>
                            <a:schemeClr val="tx1">
                              <a:lumMod val="75000"/>
                              <a:lumOff val="25000"/>
                            </a:schemeClr>
                          </a:solidFill>
                          <a:latin typeface="Calibri" panose="020F0502020204030204" pitchFamily="34" charset="0"/>
                          <a:cs typeface="Calibri" panose="020F0502020204030204" pitchFamily="34" charset="0"/>
                        </a:rPr>
                        <a:t>with the following statements?</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Strongly Agree</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Agree</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Disagree</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Strongly Disagree</a:t>
                      </a:r>
                    </a:p>
                  </a:txBody>
                  <a:tcPr anchor="ctr">
                    <a:solidFill>
                      <a:schemeClr val="accent3">
                        <a:lumMod val="20000"/>
                        <a:lumOff val="80000"/>
                      </a:schemeClr>
                    </a:solidFill>
                  </a:tcPr>
                </a:tc>
                <a:extLst>
                  <a:ext uri="{0D108BD9-81ED-4DB2-BD59-A6C34878D82A}">
                    <a16:rowId xmlns:a16="http://schemas.microsoft.com/office/drawing/2014/main" val="177478418"/>
                  </a:ext>
                </a:extLst>
              </a:tr>
              <a:tr h="1170243">
                <a:tc>
                  <a:txBody>
                    <a:bodyPr/>
                    <a:lstStyle/>
                    <a:p>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about communicating on vaccine safety and vaccination benefits with parents/caregivers</a:t>
                      </a: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96588044"/>
                  </a:ext>
                </a:extLst>
              </a:tr>
              <a:tr h="113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about communicating contraindications to vaccination with parents/caregivers</a:t>
                      </a: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7417754"/>
                  </a:ext>
                </a:extLst>
              </a:tr>
              <a:tr h="1170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about communicating precautions to vaccination with parents/caregivers</a:t>
                      </a: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93764306"/>
                  </a:ext>
                </a:extLst>
              </a:tr>
            </a:tbl>
          </a:graphicData>
        </a:graphic>
      </p:graphicFrame>
    </p:spTree>
    <p:extLst>
      <p:ext uri="{BB962C8B-B14F-4D97-AF65-F5344CB8AC3E}">
        <p14:creationId xmlns:p14="http://schemas.microsoft.com/office/powerpoint/2010/main" val="433405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45247E6-36A7-7FC1-3F4A-DF26B8F560A9}"/>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435351EC-7BEA-8080-EC15-F2BCDC7C43A2}"/>
              </a:ext>
            </a:extLst>
          </p:cNvPr>
          <p:cNvSpPr txBox="1">
            <a:spLocks/>
          </p:cNvSpPr>
          <p:nvPr/>
        </p:nvSpPr>
        <p:spPr bwMode="invGray">
          <a:xfrm>
            <a:off x="685498" y="634012"/>
            <a:ext cx="9991467"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dirty="0">
                <a:solidFill>
                  <a:srgbClr val="009CDE"/>
                </a:solidFill>
                <a:latin typeface="Calibri" panose="020F0502020204030204" pitchFamily="34" charset="0"/>
                <a:cs typeface="Calibri" panose="020F0502020204030204" pitchFamily="34" charset="0"/>
              </a:rPr>
              <a:t>References</a:t>
            </a:r>
            <a:endParaRPr kumimoji="0" lang="en-US"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1C71C9-93AA-EC1F-52E8-243AB11920A2}"/>
              </a:ext>
            </a:extLst>
          </p:cNvPr>
          <p:cNvSpPr txBox="1"/>
          <p:nvPr/>
        </p:nvSpPr>
        <p:spPr>
          <a:xfrm>
            <a:off x="685498" y="1544071"/>
            <a:ext cx="10645631" cy="2123658"/>
          </a:xfrm>
          <a:prstGeom prst="rect">
            <a:avLst/>
          </a:prstGeom>
          <a:noFill/>
        </p:spPr>
        <p:txBody>
          <a:bodyPr wrap="square" lIns="91440" tIns="45720" rIns="91440" bIns="45720" rtlCol="0" anchor="t">
            <a:spAutoFit/>
          </a:bodyPr>
          <a:lstStyle/>
          <a:p>
            <a:pPr marL="285750" marR="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lang="en-GB" sz="1600" dirty="0">
                <a:latin typeface="Calibri" panose="020F0502020204030204" pitchFamily="34" charset="0"/>
                <a:cs typeface="Calibri" panose="020F0502020204030204" pitchFamily="34" charset="0"/>
              </a:rPr>
              <a:t>World Health Organization. Global Manual on Surveillance of Adverse Events Following Immunization. Geneva, 2014 (revised 2016). Available at </a:t>
            </a:r>
            <a:r>
              <a:rPr lang="en-GB" sz="1600" dirty="0">
                <a:latin typeface="Calibri" panose="020F0502020204030204" pitchFamily="34" charset="0"/>
                <a:cs typeface="Calibri" panose="020F0502020204030204" pitchFamily="34" charset="0"/>
                <a:hlinkClick r:id="rId3"/>
              </a:rPr>
              <a:t>http://www.who.int/vaccine_safety/publications/aefi_surveillance/en/</a:t>
            </a:r>
            <a:endParaRPr lang="en-GB" sz="16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GB" sz="1600" dirty="0">
                <a:latin typeface="Calibri" panose="020F0502020204030204" pitchFamily="34" charset="0"/>
                <a:cs typeface="Calibri" panose="020F0502020204030204" pitchFamily="34" charset="0"/>
              </a:rPr>
              <a:t>Global Advisory Committee on Vaccine Safety, World Health Organization. Safety of immunization during pregnancy. A review of the evidence. Geneva, 2014. Available at </a:t>
            </a:r>
            <a:r>
              <a:rPr lang="en-GB" sz="1600" dirty="0">
                <a:latin typeface="Calibri" panose="020F0502020204030204" pitchFamily="34" charset="0"/>
                <a:cs typeface="Calibri" panose="020F0502020204030204" pitchFamily="34" charset="0"/>
                <a:hlinkClick r:id="rId4"/>
              </a:rPr>
              <a:t>http://www.who.int/vaccine_safety/publications/safety_immunization_pregnancy/en/</a:t>
            </a:r>
            <a:endParaRPr lang="en-GB" sz="16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GB" sz="1600" dirty="0">
                <a:latin typeface="Calibri" panose="020F0502020204030204" pitchFamily="34" charset="0"/>
                <a:cs typeface="Calibri" panose="020F0502020204030204" pitchFamily="34" charset="0"/>
              </a:rPr>
              <a:t>World Health Organization. Table 1: Summary of WHO Position Papers – Recommendations for Routine Immunization. Geneva, April 2018. Available at </a:t>
            </a:r>
            <a:r>
              <a:rPr lang="en-GB" sz="1600" dirty="0">
                <a:latin typeface="Calibri" panose="020F0502020204030204" pitchFamily="34" charset="0"/>
                <a:cs typeface="Calibri" panose="020F0502020204030204" pitchFamily="34" charset="0"/>
                <a:hlinkClick r:id="rId5"/>
              </a:rPr>
              <a:t>http://www.who.int/immunization/policy/Immunization_routine_table1.pdf?ua=1</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8203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FFFF79-5302-A9A0-7328-857A1DC6305E}"/>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2DD94CDE-6E28-B28C-BA03-969A9CF4271C}"/>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Acknowledgments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5B7B54C-9C46-433C-635C-C68E0FD19510}"/>
              </a:ext>
            </a:extLst>
          </p:cNvPr>
          <p:cNvSpPr txBox="1"/>
          <p:nvPr/>
        </p:nvSpPr>
        <p:spPr>
          <a:xfrm>
            <a:off x="638272" y="2039139"/>
            <a:ext cx="10645632" cy="2677656"/>
          </a:xfrm>
          <a:prstGeom prst="rect">
            <a:avLst/>
          </a:prstGeom>
          <a:noFill/>
        </p:spPr>
        <p:txBody>
          <a:bodyPr wrap="square" lIns="91440" tIns="45720" rIns="91440" bIns="45720" rtlCol="0" anchor="t">
            <a:spAutoFit/>
          </a:bodyPr>
          <a:lstStyle/>
          <a:p>
            <a:r>
              <a:rPr lang="en-GB" sz="2400" dirty="0">
                <a:latin typeface="Calibri"/>
                <a:ea typeface="Calibri"/>
                <a:cs typeface="Calibri"/>
              </a:rPr>
              <a:t>This training module was developed by the Demand and Behavioural Science Team, Department of Immunization, Vaccines and Biologicals, WHO Headquarters: Lisa Menning and Jun Ryan Orbina.</a:t>
            </a:r>
          </a:p>
          <a:p>
            <a:endParaRPr lang="en-GB" sz="2400" dirty="0">
              <a:latin typeface="Calibri" panose="020F0502020204030204" pitchFamily="34" charset="0"/>
              <a:cs typeface="Calibri" panose="020F0502020204030204" pitchFamily="34" charset="0"/>
            </a:endParaRPr>
          </a:p>
          <a:p>
            <a:r>
              <a:rPr lang="en-GB" sz="2400" dirty="0">
                <a:latin typeface="Calibri"/>
                <a:ea typeface="Calibri"/>
                <a:cs typeface="Calibri"/>
              </a:rPr>
              <a:t>Appreciation also goes to the following reviewers from WHO Headquarters: Madhava Ram Balakrishnan, Shalini Desai (</a:t>
            </a:r>
            <a:r>
              <a:rPr lang="en-GB" sz="2400">
                <a:latin typeface="Calibri"/>
                <a:ea typeface="Calibri"/>
                <a:cs typeface="Calibri"/>
              </a:rPr>
              <a:t>former staff), Tracey </a:t>
            </a:r>
            <a:r>
              <a:rPr lang="en-GB" sz="2400" dirty="0">
                <a:latin typeface="Calibri"/>
                <a:ea typeface="Calibri"/>
                <a:cs typeface="Calibri"/>
              </a:rPr>
              <a:t>Goodman and Alba </a:t>
            </a:r>
            <a:r>
              <a:rPr lang="en-GB" sz="2400" dirty="0" err="1">
                <a:latin typeface="Calibri"/>
                <a:ea typeface="Calibri"/>
                <a:cs typeface="Calibri"/>
              </a:rPr>
              <a:t>Vilajeliu</a:t>
            </a:r>
            <a:r>
              <a:rPr lang="en-GB" sz="2400" dirty="0">
                <a:latin typeface="Calibri"/>
                <a:ea typeface="Calibri"/>
                <a:cs typeface="Calibri"/>
              </a:rPr>
              <a:t>.</a:t>
            </a:r>
            <a:endParaRPr lang="en-GB" sz="2400" baseline="0" dirty="0">
              <a:latin typeface="Calibri"/>
              <a:ea typeface="Calibri"/>
              <a:cs typeface="Calibri"/>
            </a:endParaRPr>
          </a:p>
        </p:txBody>
      </p:sp>
    </p:spTree>
    <p:extLst>
      <p:ext uri="{BB962C8B-B14F-4D97-AF65-F5344CB8AC3E}">
        <p14:creationId xmlns:p14="http://schemas.microsoft.com/office/powerpoint/2010/main" val="2988185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3A21B2A5-4BF0-48ED-AEF0-E0326D088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4" name="Title 1"/>
          <p:cNvSpPr txBox="1">
            <a:spLocks/>
          </p:cNvSpPr>
          <p:nvPr/>
        </p:nvSpPr>
        <p:spPr>
          <a:xfrm>
            <a:off x="666750" y="4640263"/>
            <a:ext cx="63817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600" b="1">
                <a:solidFill>
                  <a:schemeClr val="bg1"/>
                </a:solidFill>
              </a:rPr>
              <a:t>Thank you!</a:t>
            </a:r>
            <a:endParaRPr lang="en-US" sz="6600" b="1">
              <a:solidFill>
                <a:schemeClr val="bg1"/>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F4CA-A7D5-4E85-AAAC-6ABAFD433159}" type="slidenum">
              <a:rPr lang="en-US" smtClean="0"/>
              <a:pPr/>
              <a:t>48</a:t>
            </a:fld>
            <a:endParaRPr lang="en-US"/>
          </a:p>
        </p:txBody>
      </p:sp>
      <p:pic>
        <p:nvPicPr>
          <p:cNvPr id="6" name="Picture 5" descr="A picture containing text&#10;&#10;Description automatically generated">
            <a:extLst>
              <a:ext uri="{FF2B5EF4-FFF2-40B4-BE49-F238E27FC236}">
                <a16:creationId xmlns:a16="http://schemas.microsoft.com/office/drawing/2014/main" id="{491F2100-9311-43FD-BA63-CAF751D7DB8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86973" y="502132"/>
            <a:ext cx="1290639" cy="407506"/>
          </a:xfrm>
          <a:prstGeom prst="rect">
            <a:avLst/>
          </a:prstGeom>
          <a:noFill/>
        </p:spPr>
      </p:pic>
      <p:sp>
        <p:nvSpPr>
          <p:cNvPr id="7" name="Rectangle 6">
            <a:extLst>
              <a:ext uri="{FF2B5EF4-FFF2-40B4-BE49-F238E27FC236}">
                <a16:creationId xmlns:a16="http://schemas.microsoft.com/office/drawing/2014/main" id="{E8A54416-664C-4214-B7A5-DD092DD65D7D}"/>
              </a:ext>
            </a:extLst>
          </p:cNvPr>
          <p:cNvSpPr/>
          <p:nvPr/>
        </p:nvSpPr>
        <p:spPr>
          <a:xfrm>
            <a:off x="0" y="6215746"/>
            <a:ext cx="12192000" cy="646331"/>
          </a:xfrm>
          <a:prstGeom prst="rect">
            <a:avLst/>
          </a:prstGeom>
          <a:solidFill>
            <a:schemeClr val="accent6">
              <a:lumMod val="20000"/>
              <a:lumOff val="80000"/>
              <a:alpha val="75000"/>
            </a:schemeClr>
          </a:solid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i="1"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rPr>
              <a:t>For more information please visit: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hlinkClick r:id="rId5"/>
              </a:rPr>
              <a:t>https://www.who.int/teams/immunization-vaccines-and-biologicals/essential-programme-on-immunization/demand</a:t>
            </a:r>
            <a:r>
              <a:rPr kumimoji="0" lang="en-US"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rPr>
              <a:t> </a:t>
            </a:r>
            <a:endParaRPr kumimoji="0" lang="en-US" b="0"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02189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A quick survey b</a:t>
            </a:r>
            <a:r>
              <a:rPr kumimoji="0" lang="en-GB" sz="4400" b="0" i="0" u="none" strike="noStrike" kern="1200" cap="none" spc="0" normalizeH="0" baseline="0" noProof="0" err="1">
                <a:ln>
                  <a:noFill/>
                </a:ln>
                <a:solidFill>
                  <a:srgbClr val="009CDE"/>
                </a:solidFill>
                <a:effectLst/>
                <a:uLnTx/>
                <a:uFillTx/>
                <a:latin typeface="Calibri" panose="020F0502020204030204" pitchFamily="34" charset="0"/>
                <a:cs typeface="Calibri" panose="020F0502020204030204" pitchFamily="34" charset="0"/>
              </a:rPr>
              <a:t>efore</a:t>
            </a: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 we start… </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00351D9-A2A8-DE43-0734-074225FFC8CE}"/>
              </a:ext>
            </a:extLst>
          </p:cNvPr>
          <p:cNvGraphicFramePr>
            <a:graphicFrameLocks noGrp="1"/>
          </p:cNvGraphicFramePr>
          <p:nvPr>
            <p:extLst>
              <p:ext uri="{D42A27DB-BD31-4B8C-83A1-F6EECF244321}">
                <p14:modId xmlns:p14="http://schemas.microsoft.com/office/powerpoint/2010/main" val="1097476846"/>
              </p:ext>
            </p:extLst>
          </p:nvPr>
        </p:nvGraphicFramePr>
        <p:xfrm>
          <a:off x="689118" y="1538841"/>
          <a:ext cx="10645632" cy="4849766"/>
        </p:xfrm>
        <a:graphic>
          <a:graphicData uri="http://schemas.openxmlformats.org/drawingml/2006/table">
            <a:tbl>
              <a:tblPr firstRow="1" bandRow="1">
                <a:tableStyleId>{5940675A-B579-460E-94D1-54222C63F5DA}</a:tableStyleId>
              </a:tblPr>
              <a:tblGrid>
                <a:gridCol w="6370048">
                  <a:extLst>
                    <a:ext uri="{9D8B030D-6E8A-4147-A177-3AD203B41FA5}">
                      <a16:colId xmlns:a16="http://schemas.microsoft.com/office/drawing/2014/main" val="2733366737"/>
                    </a:ext>
                  </a:extLst>
                </a:gridCol>
                <a:gridCol w="1068896">
                  <a:extLst>
                    <a:ext uri="{9D8B030D-6E8A-4147-A177-3AD203B41FA5}">
                      <a16:colId xmlns:a16="http://schemas.microsoft.com/office/drawing/2014/main" val="3162092773"/>
                    </a:ext>
                  </a:extLst>
                </a:gridCol>
                <a:gridCol w="1068896">
                  <a:extLst>
                    <a:ext uri="{9D8B030D-6E8A-4147-A177-3AD203B41FA5}">
                      <a16:colId xmlns:a16="http://schemas.microsoft.com/office/drawing/2014/main" val="3833503012"/>
                    </a:ext>
                  </a:extLst>
                </a:gridCol>
                <a:gridCol w="1068896">
                  <a:extLst>
                    <a:ext uri="{9D8B030D-6E8A-4147-A177-3AD203B41FA5}">
                      <a16:colId xmlns:a16="http://schemas.microsoft.com/office/drawing/2014/main" val="8372368"/>
                    </a:ext>
                  </a:extLst>
                </a:gridCol>
                <a:gridCol w="1068896">
                  <a:extLst>
                    <a:ext uri="{9D8B030D-6E8A-4147-A177-3AD203B41FA5}">
                      <a16:colId xmlns:a16="http://schemas.microsoft.com/office/drawing/2014/main" val="1593148497"/>
                    </a:ext>
                  </a:extLst>
                </a:gridCol>
              </a:tblGrid>
              <a:tr h="1375461">
                <a:tc>
                  <a:txBody>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How well do you agree </a:t>
                      </a:r>
                    </a:p>
                    <a:p>
                      <a:r>
                        <a:rPr lang="en-US" sz="2800" b="1" dirty="0">
                          <a:solidFill>
                            <a:schemeClr val="tx1">
                              <a:lumMod val="75000"/>
                              <a:lumOff val="25000"/>
                            </a:schemeClr>
                          </a:solidFill>
                          <a:latin typeface="Calibri" panose="020F0502020204030204" pitchFamily="34" charset="0"/>
                          <a:cs typeface="Calibri" panose="020F0502020204030204" pitchFamily="34" charset="0"/>
                        </a:rPr>
                        <a:t>with the following statements?</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Strongly Agree</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Agree</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Disagree</a:t>
                      </a:r>
                    </a:p>
                  </a:txBody>
                  <a:tcPr anchor="ctr">
                    <a:solidFill>
                      <a:schemeClr val="accent3">
                        <a:lumMod val="20000"/>
                        <a:lumOff val="80000"/>
                      </a:schemeClr>
                    </a:solidFill>
                  </a:tcPr>
                </a:tc>
                <a:tc>
                  <a:txBody>
                    <a:bodyPr/>
                    <a:lstStyle/>
                    <a:p>
                      <a:pPr algn="ctr"/>
                      <a:r>
                        <a:rPr lang="en-US" sz="1600" b="0">
                          <a:solidFill>
                            <a:schemeClr val="tx1">
                              <a:lumMod val="75000"/>
                              <a:lumOff val="25000"/>
                            </a:schemeClr>
                          </a:solidFill>
                          <a:latin typeface="Calibri" panose="020F0502020204030204" pitchFamily="34" charset="0"/>
                          <a:cs typeface="Calibri" panose="020F0502020204030204" pitchFamily="34" charset="0"/>
                        </a:rPr>
                        <a:t>Strongly Disagree</a:t>
                      </a:r>
                    </a:p>
                  </a:txBody>
                  <a:tcPr anchor="ctr">
                    <a:solidFill>
                      <a:schemeClr val="accent3">
                        <a:lumMod val="20000"/>
                        <a:lumOff val="80000"/>
                      </a:schemeClr>
                    </a:solidFill>
                  </a:tcPr>
                </a:tc>
                <a:extLst>
                  <a:ext uri="{0D108BD9-81ED-4DB2-BD59-A6C34878D82A}">
                    <a16:rowId xmlns:a16="http://schemas.microsoft.com/office/drawing/2014/main" val="177478418"/>
                  </a:ext>
                </a:extLst>
              </a:tr>
              <a:tr h="1170243">
                <a:tc>
                  <a:txBody>
                    <a:bodyPr/>
                    <a:lstStyle/>
                    <a:p>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about communicating on vaccine safety and vaccination benefits with parents/caregivers</a:t>
                      </a: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96588044"/>
                  </a:ext>
                </a:extLst>
              </a:tr>
              <a:tr h="113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about communicating contraindications to vaccination with parents/caregivers</a:t>
                      </a: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7417754"/>
                  </a:ext>
                </a:extLst>
              </a:tr>
              <a:tr h="1170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about communicating precautions to vaccination with parents/caregivers</a:t>
                      </a: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93764306"/>
                  </a:ext>
                </a:extLst>
              </a:tr>
            </a:tbl>
          </a:graphicData>
        </a:graphic>
      </p:graphicFrame>
    </p:spTree>
    <p:extLst>
      <p:ext uri="{BB962C8B-B14F-4D97-AF65-F5344CB8AC3E}">
        <p14:creationId xmlns:p14="http://schemas.microsoft.com/office/powerpoint/2010/main" val="376016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10249847" cy="2769989"/>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Introduction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Communicating on vaccine safety</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Considerations for contraindications</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Considerations for precautions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43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10249847" cy="285770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tx2"/>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Introduction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Communicating on vaccine safety</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Considerations for contraindications</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Considerations for precautions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07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Vaccines are </a:t>
            </a: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safe and effective</a:t>
            </a:r>
            <a:endParaRPr kumimoji="0" lang="en-US"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689118" y="1761158"/>
            <a:ext cx="6748002" cy="3877985"/>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400" b="0" i="0">
                <a:solidFill>
                  <a:srgbClr val="3C4245"/>
                </a:solidFill>
                <a:effectLst/>
                <a:highlight>
                  <a:srgbClr val="FFFFFF"/>
                </a:highlight>
                <a:latin typeface="Calibri" panose="020F0502020204030204" pitchFamily="34" charset="0"/>
                <a:cs typeface="Calibri" panose="020F0502020204030204" pitchFamily="34" charset="0"/>
              </a:rPr>
              <a:t>Vaccines </a:t>
            </a:r>
            <a:r>
              <a:rPr lang="en-US" sz="2400">
                <a:solidFill>
                  <a:schemeClr val="tx2"/>
                </a:solidFill>
                <a:highlight>
                  <a:srgbClr val="FFFFFF"/>
                </a:highlight>
                <a:latin typeface="Calibri" panose="020F0502020204030204" pitchFamily="34" charset="0"/>
                <a:cs typeface="Calibri" panose="020F0502020204030204" pitchFamily="34" charset="0"/>
              </a:rPr>
              <a:t>have been used for decades</a:t>
            </a:r>
            <a:r>
              <a:rPr lang="en-US" sz="2400" b="0" i="0">
                <a:solidFill>
                  <a:srgbClr val="3C4245"/>
                </a:solidFill>
                <a:effectLst/>
                <a:highlight>
                  <a:srgbClr val="FFFFFF"/>
                </a:highlight>
                <a:latin typeface="Calibri" panose="020F0502020204030204" pitchFamily="34" charset="0"/>
                <a:cs typeface="Calibri" panose="020F0502020204030204" pitchFamily="34" charset="0"/>
              </a:rPr>
              <a:t>, with millions receiving them safely every year, routinely or in response to disease threats.</a:t>
            </a:r>
            <a:endPar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endParaRPr>
          </a:p>
          <a:p>
            <a:pPr marL="285750" indent="-285750">
              <a:spcAft>
                <a:spcPts val="1800"/>
              </a:spcAft>
              <a:buFont typeface="Arial" panose="020B0604020202020204" pitchFamily="34" charset="0"/>
              <a:buChar char="•"/>
            </a:pPr>
            <a:r>
              <a:rPr lang="en-GB" sz="2400">
                <a:solidFill>
                  <a:srgbClr val="3C4245"/>
                </a:solidFill>
                <a:highlight>
                  <a:srgbClr val="FFFFFF"/>
                </a:highlight>
                <a:latin typeface="Calibri" panose="020F0502020204030204" pitchFamily="34" charset="0"/>
                <a:cs typeface="Calibri" panose="020F0502020204030204" pitchFamily="34" charset="0"/>
              </a:rPr>
              <a:t>Vaccines </a:t>
            </a:r>
            <a:r>
              <a:rPr lang="en-GB" sz="2400">
                <a:solidFill>
                  <a:schemeClr val="tx2"/>
                </a:solidFill>
                <a:highlight>
                  <a:srgbClr val="FFFFFF"/>
                </a:highlight>
                <a:latin typeface="Calibri" panose="020F0502020204030204" pitchFamily="34" charset="0"/>
                <a:cs typeface="Calibri" panose="020F0502020204030204" pitchFamily="34" charset="0"/>
              </a:rPr>
              <a:t>protect against serious diseases </a:t>
            </a:r>
            <a:r>
              <a:rPr lang="en-GB" sz="2400">
                <a:solidFill>
                  <a:srgbClr val="3C4245"/>
                </a:solidFill>
                <a:highlight>
                  <a:srgbClr val="FFFFFF"/>
                </a:highlight>
                <a:latin typeface="Calibri" panose="020F0502020204030204" pitchFamily="34" charset="0"/>
                <a:cs typeface="Calibri" panose="020F0502020204030204" pitchFamily="34" charset="0"/>
              </a:rPr>
              <a:t>including measles, polio, and hepatitis B. We also have new vaccines against cervical cancer and malaria.</a:t>
            </a:r>
          </a:p>
          <a:p>
            <a:pPr marL="285750" indent="-285750">
              <a:spcAft>
                <a:spcPts val="1800"/>
              </a:spcAft>
              <a:buFont typeface="Arial" panose="020B0604020202020204" pitchFamily="34" charset="0"/>
              <a:buChar char="•"/>
            </a:pPr>
            <a:r>
              <a:rPr lang="en-GB" sz="2400">
                <a:solidFill>
                  <a:srgbClr val="3C4245"/>
                </a:solidFill>
                <a:highlight>
                  <a:srgbClr val="FFFFFF"/>
                </a:highlight>
                <a:latin typeface="Calibri" panose="020F0502020204030204" pitchFamily="34" charset="0"/>
                <a:cs typeface="Calibri" panose="020F0502020204030204" pitchFamily="34" charset="0"/>
              </a:rPr>
              <a:t>Vaccines </a:t>
            </a:r>
            <a:r>
              <a:rPr lang="en-GB" sz="2400">
                <a:solidFill>
                  <a:schemeClr val="tx2"/>
                </a:solidFill>
                <a:highlight>
                  <a:srgbClr val="FFFFFF"/>
                </a:highlight>
                <a:latin typeface="Calibri" panose="020F0502020204030204" pitchFamily="34" charset="0"/>
                <a:cs typeface="Calibri" panose="020F0502020204030204" pitchFamily="34" charset="0"/>
              </a:rPr>
              <a:t>are strictly tested </a:t>
            </a:r>
            <a:r>
              <a:rPr lang="en-GB" sz="2400">
                <a:solidFill>
                  <a:srgbClr val="3C4245"/>
                </a:solidFill>
                <a:highlight>
                  <a:srgbClr val="FFFFFF"/>
                </a:highlight>
                <a:latin typeface="Calibri" panose="020F0502020204030204" pitchFamily="34" charset="0"/>
                <a:cs typeface="Calibri" panose="020F0502020204030204" pitchFamily="34" charset="0"/>
              </a:rPr>
              <a:t>over many years to ensure their safety and efficacy and are continuously monitored for any adverse events.</a:t>
            </a:r>
          </a:p>
        </p:txBody>
      </p:sp>
      <p:sp>
        <p:nvSpPr>
          <p:cNvPr id="11" name="TextBox 10">
            <a:extLst>
              <a:ext uri="{FF2B5EF4-FFF2-40B4-BE49-F238E27FC236}">
                <a16:creationId xmlns:a16="http://schemas.microsoft.com/office/drawing/2014/main" id="{4CEBE9A0-259E-6F58-E31D-13FF1E7A5BD5}"/>
              </a:ext>
            </a:extLst>
          </p:cNvPr>
          <p:cNvSpPr txBox="1"/>
          <p:nvPr/>
        </p:nvSpPr>
        <p:spPr>
          <a:xfrm>
            <a:off x="7437120" y="5270527"/>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a:t>© WHO / Fanjan Combrink</a:t>
            </a:r>
          </a:p>
        </p:txBody>
      </p:sp>
      <p:pic>
        <p:nvPicPr>
          <p:cNvPr id="12" name="Picture 11" descr="A person standing next to a person sitting in a chair&#10;&#10;Description automatically generated">
            <a:extLst>
              <a:ext uri="{FF2B5EF4-FFF2-40B4-BE49-F238E27FC236}">
                <a16:creationId xmlns:a16="http://schemas.microsoft.com/office/drawing/2014/main" id="{7FCD258E-EDCD-3828-49C9-600117BF5A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44476" y="1837167"/>
            <a:ext cx="3590274" cy="3433360"/>
          </a:xfrm>
          <a:prstGeom prst="rect">
            <a:avLst/>
          </a:prstGeom>
        </p:spPr>
      </p:pic>
    </p:spTree>
    <p:extLst>
      <p:ext uri="{BB962C8B-B14F-4D97-AF65-F5344CB8AC3E}">
        <p14:creationId xmlns:p14="http://schemas.microsoft.com/office/powerpoint/2010/main" val="34986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Shifting beliefs </a:t>
            </a: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on vaccine safety</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474EAA8-ADFF-0BA6-B469-D47965228034}"/>
              </a:ext>
            </a:extLst>
          </p:cNvPr>
          <p:cNvSpPr txBox="1"/>
          <p:nvPr/>
        </p:nvSpPr>
        <p:spPr>
          <a:xfrm>
            <a:off x="4547616" y="1733478"/>
            <a:ext cx="6811520" cy="4247317"/>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Thanks to the </a:t>
            </a:r>
            <a:r>
              <a:rPr lang="en-GB" sz="2400">
                <a:solidFill>
                  <a:schemeClr val="tx2"/>
                </a:solidFill>
                <a:highlight>
                  <a:srgbClr val="FFFFFF"/>
                </a:highlight>
                <a:latin typeface="Calibri" panose="020F0502020204030204" pitchFamily="34" charset="0"/>
                <a:cs typeface="Calibri" panose="020F0502020204030204" pitchFamily="34" charset="0"/>
              </a:rPr>
              <a:t>success of immunization programmes</a:t>
            </a: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 many diseases that are prevented by vaccination are no longer as visible as they once were.</a:t>
            </a:r>
          </a:p>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In some places, this leads to an </a:t>
            </a:r>
            <a:r>
              <a:rPr lang="en-GB" sz="2400">
                <a:solidFill>
                  <a:schemeClr val="tx2"/>
                </a:solidFill>
                <a:highlight>
                  <a:srgbClr val="FFFFFF"/>
                </a:highlight>
                <a:latin typeface="Calibri" panose="020F0502020204030204" pitchFamily="34" charset="0"/>
                <a:cs typeface="Calibri" panose="020F0502020204030204" pitchFamily="34" charset="0"/>
              </a:rPr>
              <a:t>increased complacency </a:t>
            </a: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towards the risk of these diseases (they are no longer feared).</a:t>
            </a:r>
          </a:p>
          <a:p>
            <a:pPr marL="285750" indent="-285750">
              <a:spcAft>
                <a:spcPts val="1800"/>
              </a:spcAft>
              <a:buFont typeface="Arial" panose="020B0604020202020204" pitchFamily="34" charset="0"/>
              <a:buChar char="•"/>
            </a:pP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Further, some parents/caregivers have </a:t>
            </a:r>
            <a:r>
              <a:rPr lang="en-GB" sz="2400">
                <a:solidFill>
                  <a:schemeClr val="tx2"/>
                </a:solidFill>
                <a:highlight>
                  <a:srgbClr val="FFFFFF"/>
                </a:highlight>
                <a:latin typeface="Calibri" panose="020F0502020204030204" pitchFamily="34" charset="0"/>
                <a:cs typeface="Calibri" panose="020F0502020204030204" pitchFamily="34" charset="0"/>
              </a:rPr>
              <a:t>questions or misconceptions </a:t>
            </a:r>
            <a:r>
              <a:rPr lang="en-GB" sz="2400">
                <a:solidFill>
                  <a:schemeClr val="tx1">
                    <a:lumMod val="75000"/>
                    <a:lumOff val="25000"/>
                  </a:schemeClr>
                </a:solidFill>
                <a:highlight>
                  <a:srgbClr val="FFFFFF"/>
                </a:highlight>
                <a:latin typeface="Calibri" panose="020F0502020204030204" pitchFamily="34" charset="0"/>
                <a:cs typeface="Calibri" panose="020F0502020204030204" pitchFamily="34" charset="0"/>
              </a:rPr>
              <a:t>about vaccines and/or think that vaccination is no longer necessary.</a:t>
            </a:r>
          </a:p>
        </p:txBody>
      </p:sp>
      <p:pic>
        <p:nvPicPr>
          <p:cNvPr id="6" name="Picture 5" descr="A hand holding a container with small objects&#10;&#10;Description automatically generated">
            <a:extLst>
              <a:ext uri="{FF2B5EF4-FFF2-40B4-BE49-F238E27FC236}">
                <a16:creationId xmlns:a16="http://schemas.microsoft.com/office/drawing/2014/main" id="{CA3D3B79-4828-058C-EC70-9766C2DC2A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9118" y="1905183"/>
            <a:ext cx="3456162" cy="3047634"/>
          </a:xfrm>
          <a:prstGeom prst="rect">
            <a:avLst/>
          </a:prstGeom>
        </p:spPr>
      </p:pic>
      <p:sp>
        <p:nvSpPr>
          <p:cNvPr id="9" name="TextBox 8">
            <a:extLst>
              <a:ext uri="{FF2B5EF4-FFF2-40B4-BE49-F238E27FC236}">
                <a16:creationId xmlns:a16="http://schemas.microsoft.com/office/drawing/2014/main" id="{6297D1CF-1208-4FD7-95CC-B91FAC3DE217}"/>
              </a:ext>
            </a:extLst>
          </p:cNvPr>
          <p:cNvSpPr txBox="1"/>
          <p:nvPr/>
        </p:nvSpPr>
        <p:spPr>
          <a:xfrm>
            <a:off x="2356239" y="5013777"/>
            <a:ext cx="1881701" cy="246221"/>
          </a:xfrm>
          <a:prstGeom prst="rect">
            <a:avLst/>
          </a:prstGeom>
          <a:noFill/>
        </p:spPr>
        <p:txBody>
          <a:bodyPr wrap="square">
            <a:spAutoFit/>
          </a:bodyPr>
          <a:lstStyle/>
          <a:p>
            <a:pPr algn="r"/>
            <a:r>
              <a:rPr lang="en-US" sz="1000">
                <a:solidFill>
                  <a:schemeClr val="bg2">
                    <a:lumMod val="50000"/>
                  </a:schemeClr>
                </a:solidFill>
                <a:latin typeface="Calibri" panose="020F0502020204030204" pitchFamily="34" charset="0"/>
                <a:cs typeface="Calibri" panose="020F0502020204030204" pitchFamily="34" charset="0"/>
              </a:rPr>
              <a:t>© WHO / Asad Zaidi</a:t>
            </a:r>
          </a:p>
        </p:txBody>
      </p:sp>
    </p:spTree>
    <p:extLst>
      <p:ext uri="{BB962C8B-B14F-4D97-AF65-F5344CB8AC3E}">
        <p14:creationId xmlns:p14="http://schemas.microsoft.com/office/powerpoint/2010/main" val="4163751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1.xml><?xml version="1.0" encoding="utf-8"?>
<a:theme xmlns:a="http://schemas.openxmlformats.org/drawingml/2006/main" name="4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12.xml><?xml version="1.0" encoding="utf-8"?>
<a:theme xmlns:a="http://schemas.openxmlformats.org/drawingml/2006/main" name="8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7.xml><?xml version="1.0" encoding="utf-8"?>
<a:theme xmlns:a="http://schemas.openxmlformats.org/drawingml/2006/main" name="6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9.xml><?xml version="1.0" encoding="utf-8"?>
<a:theme xmlns:a="http://schemas.openxmlformats.org/drawingml/2006/main" name="1_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CDCCDCC74A14582E773F689FB6FAB" ma:contentTypeVersion="18" ma:contentTypeDescription="Create a new document." ma:contentTypeScope="" ma:versionID="18d5343d53c2f9abbedb030b7db99603">
  <xsd:schema xmlns:xsd="http://www.w3.org/2001/XMLSchema" xmlns:xs="http://www.w3.org/2001/XMLSchema" xmlns:p="http://schemas.microsoft.com/office/2006/metadata/properties" xmlns:ns2="4f3e96ab-5722-4cd5-8cb1-6e2edb3ac6cb" xmlns:ns3="2074b3b8-ec1c-47fe-980f-58c5f25f6fdf" targetNamespace="http://schemas.microsoft.com/office/2006/metadata/properties" ma:root="true" ma:fieldsID="e1a162700e1184957d9061c587eaee92" ns2:_="" ns3:_="">
    <xsd:import namespace="4f3e96ab-5722-4cd5-8cb1-6e2edb3ac6cb"/>
    <xsd:import namespace="2074b3b8-ec1c-47fe-980f-58c5f25f6f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96ab-5722-4cd5-8cb1-6e2edb3ac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74b3b8-ec1c-47fe-980f-58c5f25f6f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89586b9-ebd7-49bf-b5fd-feccfbe2386d}" ma:internalName="TaxCatchAll" ma:showField="CatchAllData" ma:web="2074b3b8-ec1c-47fe-980f-58c5f25f6f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74b3b8-ec1c-47fe-980f-58c5f25f6fdf" xsi:nil="true"/>
    <lcf76f155ced4ddcb4097134ff3c332f xmlns="4f3e96ab-5722-4cd5-8cb1-6e2edb3ac6cb">
      <Terms xmlns="http://schemas.microsoft.com/office/infopath/2007/PartnerControls"/>
    </lcf76f155ced4ddcb4097134ff3c332f>
    <SharedWithUsers xmlns="2074b3b8-ec1c-47fe-980f-58c5f25f6fdf">
      <UserInfo>
        <DisplayName>spsearch</DisplayName>
        <AccountId>6</AccountId>
        <AccountType/>
      </UserInfo>
      <UserInfo>
        <DisplayName>ANTONI, Sébastien</DisplayName>
        <AccountId>24</AccountId>
        <AccountType/>
      </UserInfo>
      <UserInfo>
        <DisplayName>GANTER-RESTREPO, Francine</DisplayName>
        <AccountId>13</AccountId>
        <AccountType/>
      </UserInfo>
      <UserInfo>
        <DisplayName>MENNING, Lisa</DisplayName>
        <AccountId>7</AccountId>
        <AccountType/>
      </UserInfo>
      <UserInfo>
        <DisplayName>BAHL, Jhilmil</DisplayName>
        <AccountId>12</AccountId>
        <AccountType/>
      </UserInfo>
      <UserInfo>
        <DisplayName>ORBINA, Jun Ryan</DisplayName>
        <AccountId>34</AccountId>
        <AccountType/>
      </UserInfo>
    </SharedWithUsers>
  </documentManagement>
</p:properties>
</file>

<file path=customXml/itemProps1.xml><?xml version="1.0" encoding="utf-8"?>
<ds:datastoreItem xmlns:ds="http://schemas.openxmlformats.org/officeDocument/2006/customXml" ds:itemID="{AE6C1382-EF68-48EA-BCA1-9A27C82A8AD7}"/>
</file>

<file path=customXml/itemProps2.xml><?xml version="1.0" encoding="utf-8"?>
<ds:datastoreItem xmlns:ds="http://schemas.openxmlformats.org/officeDocument/2006/customXml" ds:itemID="{9D203CD2-F9D7-4440-B2B4-16AB23698E34}">
  <ds:schemaRefs>
    <ds:schemaRef ds:uri="http://schemas.microsoft.com/sharepoint/v3/contenttype/forms"/>
  </ds:schemaRefs>
</ds:datastoreItem>
</file>

<file path=customXml/itemProps3.xml><?xml version="1.0" encoding="utf-8"?>
<ds:datastoreItem xmlns:ds="http://schemas.openxmlformats.org/officeDocument/2006/customXml" ds:itemID="{D63E72A7-750E-4741-8AE5-38F45F6130BE}">
  <ds:schemaRefs>
    <ds:schemaRef ds:uri="http://purl.org/dc/terms/"/>
    <ds:schemaRef ds:uri="http://schemas.openxmlformats.org/package/2006/metadata/core-properties"/>
    <ds:schemaRef ds:uri="http://purl.org/dc/dcmitype/"/>
    <ds:schemaRef ds:uri="fc5f1d87-00de-4809-a6ad-17e20902562c"/>
    <ds:schemaRef ds:uri="http://schemas.microsoft.com/office/infopath/2007/PartnerControls"/>
    <ds:schemaRef ds:uri="http://purl.org/dc/elements/1.1/"/>
    <ds:schemaRef ds:uri="http://schemas.microsoft.com/office/2006/documentManagement/types"/>
    <ds:schemaRef ds:uri="http://www.w3.org/XML/1998/namespace"/>
    <ds:schemaRef ds:uri="http://schemas.microsoft.com/office/2006/metadata/properties"/>
    <ds:schemaRef ds:uri="ca8111a7-22c4-40a8-80ba-c46b40c62234"/>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1</TotalTime>
  <Words>4071</Words>
  <Application>Microsoft Office PowerPoint</Application>
  <PresentationFormat>Widescreen</PresentationFormat>
  <Paragraphs>417</Paragraphs>
  <Slides>48</Slides>
  <Notes>46</Notes>
  <HiddenSlides>0</HiddenSlides>
  <MMClips>0</MMClips>
  <ScaleCrop>false</ScaleCrop>
  <HeadingPairs>
    <vt:vector size="8" baseType="variant">
      <vt:variant>
        <vt:lpstr>Fonts Used</vt:lpstr>
      </vt:variant>
      <vt:variant>
        <vt:i4>10</vt:i4>
      </vt:variant>
      <vt:variant>
        <vt:lpstr>Theme</vt:lpstr>
      </vt:variant>
      <vt:variant>
        <vt:i4>12</vt:i4>
      </vt:variant>
      <vt:variant>
        <vt:lpstr>Embedded OLE Servers</vt:lpstr>
      </vt:variant>
      <vt:variant>
        <vt:i4>1</vt:i4>
      </vt:variant>
      <vt:variant>
        <vt:lpstr>Slide Titles</vt:lpstr>
      </vt:variant>
      <vt:variant>
        <vt:i4>48</vt:i4>
      </vt:variant>
    </vt:vector>
  </HeadingPairs>
  <TitlesOfParts>
    <vt:vector size="71" baseType="lpstr">
      <vt:lpstr>Arial</vt:lpstr>
      <vt:lpstr>Calibri</vt:lpstr>
      <vt:lpstr>Courier New</vt:lpstr>
      <vt:lpstr>Ebrima</vt:lpstr>
      <vt:lpstr>Helvetica</vt:lpstr>
      <vt:lpstr>Lucida Grande</vt:lpstr>
      <vt:lpstr>Times New Roman</vt:lpstr>
      <vt:lpstr>Trebuchet MS</vt:lpstr>
      <vt:lpstr>Webdings</vt:lpstr>
      <vt:lpstr>Wingdings</vt:lpstr>
      <vt:lpstr>2_Office Theme</vt:lpstr>
      <vt:lpstr>3_Office Theme</vt:lpstr>
      <vt:lpstr>2_WHO Theme</vt:lpstr>
      <vt:lpstr>4_Office Theme</vt:lpstr>
      <vt:lpstr>5_Office Theme</vt:lpstr>
      <vt:lpstr>3_WHO Theme</vt:lpstr>
      <vt:lpstr>6_Office Theme</vt:lpstr>
      <vt:lpstr>BCG Grid 16:9</vt:lpstr>
      <vt:lpstr>1_BCG Grid 16:9</vt:lpstr>
      <vt:lpstr>2_BCG Grid 16:9</vt:lpstr>
      <vt:lpstr>4_WHO Theme</vt:lpstr>
      <vt:lpstr>8_Office Theme</vt:lpstr>
      <vt:lpstr>think-cell Slide</vt:lpstr>
      <vt:lpstr>PowerPoint Presentation</vt:lpstr>
      <vt:lpstr>PowerPoint Presentation</vt:lpstr>
      <vt:lpstr>Communicating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Considerations for immunocompromised people (1 of 2)</vt:lpstr>
      <vt:lpstr>Considerations for immunocompromised people (1 of 2)</vt:lpstr>
      <vt:lpstr>Considerations for pregnant women (1 of 2) </vt:lpstr>
      <vt:lpstr>Considerations for pregnant women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ORBINA, Jun Ryan</cp:lastModifiedBy>
  <cp:revision>3</cp:revision>
  <cp:lastPrinted>2019-09-17T11:05:00Z</cp:lastPrinted>
  <dcterms:created xsi:type="dcterms:W3CDTF">2016-09-26T17:27:22Z</dcterms:created>
  <dcterms:modified xsi:type="dcterms:W3CDTF">2025-01-21T11:31:10Z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0x010100295CDCCDCC74A14582E773F689FB6FAB</vt:lpwstr>
  </property>
  <property fmtid="{D5CDD505-2E9C-101B-9397-08002B2CF9AE}" pid="3" name="MediaServiceImageTags">
    <vt:lpwstr/>
  </property>
</Properties>
</file>