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10.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11.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4"/>
    <p:sldMasterId id="2147483727" r:id="rId5"/>
    <p:sldMasterId id="2147483747" r:id="rId6"/>
    <p:sldMasterId id="2147483765" r:id="rId7"/>
    <p:sldMasterId id="2147483836" r:id="rId8"/>
    <p:sldMasterId id="2147483852" r:id="rId9"/>
    <p:sldMasterId id="2147483909" r:id="rId10"/>
    <p:sldMasterId id="2147483926" r:id="rId11"/>
    <p:sldMasterId id="2147483997" r:id="rId12"/>
    <p:sldMasterId id="2147484089" r:id="rId13"/>
    <p:sldMasterId id="2147484173" r:id="rId14"/>
    <p:sldMasterId id="2147484191" r:id="rId15"/>
  </p:sldMasterIdLst>
  <p:notesMasterIdLst>
    <p:notesMasterId r:id="rId75"/>
  </p:notesMasterIdLst>
  <p:handoutMasterIdLst>
    <p:handoutMasterId r:id="rId76"/>
  </p:handoutMasterIdLst>
  <p:sldIdLst>
    <p:sldId id="2147471058" r:id="rId16"/>
    <p:sldId id="2147471045" r:id="rId17"/>
    <p:sldId id="394" r:id="rId18"/>
    <p:sldId id="2147470963" r:id="rId19"/>
    <p:sldId id="2147471008" r:id="rId20"/>
    <p:sldId id="2147481586" r:id="rId21"/>
    <p:sldId id="2147481587" r:id="rId22"/>
    <p:sldId id="2147470919" r:id="rId23"/>
    <p:sldId id="2147470956" r:id="rId24"/>
    <p:sldId id="2147470957" r:id="rId25"/>
    <p:sldId id="2147471066" r:id="rId26"/>
    <p:sldId id="2147471061" r:id="rId27"/>
    <p:sldId id="2147470958" r:id="rId28"/>
    <p:sldId id="2147470947" r:id="rId29"/>
    <p:sldId id="2147481588" r:id="rId30"/>
    <p:sldId id="2147471068" r:id="rId31"/>
    <p:sldId id="2147470953" r:id="rId32"/>
    <p:sldId id="2147471067" r:id="rId33"/>
    <p:sldId id="2147471064" r:id="rId34"/>
    <p:sldId id="2147481589" r:id="rId35"/>
    <p:sldId id="2147470922" r:id="rId36"/>
    <p:sldId id="2147470981" r:id="rId37"/>
    <p:sldId id="2147470948" r:id="rId38"/>
    <p:sldId id="2147470974" r:id="rId39"/>
    <p:sldId id="2147470982" r:id="rId40"/>
    <p:sldId id="2147470967" r:id="rId41"/>
    <p:sldId id="2147470965" r:id="rId42"/>
    <p:sldId id="2147470964" r:id="rId43"/>
    <p:sldId id="2147470994" r:id="rId44"/>
    <p:sldId id="2147470993" r:id="rId45"/>
    <p:sldId id="2147471005" r:id="rId46"/>
    <p:sldId id="2147481590" r:id="rId47"/>
    <p:sldId id="2147470983" r:id="rId48"/>
    <p:sldId id="2147471071" r:id="rId49"/>
    <p:sldId id="2147471073" r:id="rId50"/>
    <p:sldId id="2147471074" r:id="rId51"/>
    <p:sldId id="2147470968" r:id="rId52"/>
    <p:sldId id="2147470969" r:id="rId53"/>
    <p:sldId id="2147470976" r:id="rId54"/>
    <p:sldId id="2147470986" r:id="rId55"/>
    <p:sldId id="2147470977" r:id="rId56"/>
    <p:sldId id="2147471004" r:id="rId57"/>
    <p:sldId id="2147471002" r:id="rId58"/>
    <p:sldId id="2147470978" r:id="rId59"/>
    <p:sldId id="2147470979" r:id="rId60"/>
    <p:sldId id="2147470995" r:id="rId61"/>
    <p:sldId id="2147481585" r:id="rId62"/>
    <p:sldId id="2147470988" r:id="rId63"/>
    <p:sldId id="2147470989" r:id="rId64"/>
    <p:sldId id="2147470990" r:id="rId65"/>
    <p:sldId id="2147470962" r:id="rId66"/>
    <p:sldId id="2147470997" r:id="rId67"/>
    <p:sldId id="2147470996" r:id="rId68"/>
    <p:sldId id="2147471007" r:id="rId69"/>
    <p:sldId id="2147470998" r:id="rId70"/>
    <p:sldId id="2147471070" r:id="rId71"/>
    <p:sldId id="291" r:id="rId72"/>
    <p:sldId id="2147471000" r:id="rId73"/>
    <p:sldId id="2147471076" r:id="rId7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735E1D-8168-BEB7-20BD-B6D520C34B56}" name="Julie Leask" initials="JL" userId="S::julie.leask@sydney.edu.au::5a820501-1061-4128-aeba-27f2db464cc4" providerId="AD"/>
  <p188:author id="{28DA4A20-2212-978F-30F8-87726848918D}" name="MENNING, Lisa" initials="ML" userId="S::menningl@who.int::a808d3ab-c650-4d60-9d8b-4bb9fecb61a3" providerId="AD"/>
  <p188:author id="{F422C028-8238-B478-97AA-97CA33A6DD0A}" name="GANTER-RESTREPO, Francine" initials="FG" userId="S::ganterf@who.int::bd6dc951-1264-45da-9379-876e8e65db5b" providerId="AD"/>
  <p188:author id="{C3BBD85A-1F47-716F-0A8C-62E91CE95D83}" name="ORBINA, Jun Ryan" initials="OJR" userId="S::orbinaj@who.int::3d20a1ca-d273-48eb-bd69-2e50322e009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ulie Leask" initials="JL" lastIdx="17" clrIdx="0">
    <p:extLst>
      <p:ext uri="{19B8F6BF-5375-455C-9EA6-DF929625EA0E}">
        <p15:presenceInfo xmlns:p15="http://schemas.microsoft.com/office/powerpoint/2012/main" userId="S::julie.leask@sydney.edu.au::5a820501-1061-4128-aeba-27f2db464cc4" providerId="AD"/>
      </p:ext>
    </p:extLst>
  </p:cmAuthor>
  <p:cmAuthor id="2" name="MENNING, Lisa" initials="ML" lastIdx="1" clrIdx="1">
    <p:extLst>
      <p:ext uri="{19B8F6BF-5375-455C-9EA6-DF929625EA0E}">
        <p15:presenceInfo xmlns:p15="http://schemas.microsoft.com/office/powerpoint/2012/main" userId="S::menningl@who.int::a808d3ab-c650-4d60-9d8b-4bb9fecb61a3" providerId="AD"/>
      </p:ext>
    </p:extLst>
  </p:cmAuthor>
  <p:cmAuthor id="3" name="Julie Leask" initials="JL [2]" lastIdx="17" clrIdx="2">
    <p:extLst>
      <p:ext uri="{19B8F6BF-5375-455C-9EA6-DF929625EA0E}">
        <p15:presenceInfo xmlns:p15="http://schemas.microsoft.com/office/powerpoint/2012/main" userId="S-1-5-21-653478955-3067283134-999092648-51178" providerId="AD"/>
      </p:ext>
    </p:extLst>
  </p:cmAuthor>
  <p:cmAuthor id="4" name="GANTER-RESTREPO, Francine" initials="GRF" lastIdx="15" clrIdx="3">
    <p:extLst>
      <p:ext uri="{19B8F6BF-5375-455C-9EA6-DF929625EA0E}">
        <p15:presenceInfo xmlns:p15="http://schemas.microsoft.com/office/powerpoint/2012/main" userId="S::ganterf@who.int::bd6dc951-1264-45da-9379-876e8e65db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6D"/>
    <a:srgbClr val="FF9999"/>
    <a:srgbClr val="FFFF00"/>
    <a:srgbClr val="00B0F0"/>
    <a:srgbClr val="E1F7FF"/>
    <a:srgbClr val="FFFFD1"/>
    <a:srgbClr val="FFECAF"/>
    <a:srgbClr val="CDF0FF"/>
    <a:srgbClr val="FCFFC9"/>
    <a:srgbClr val="FFE6D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4C1632-2139-4BD7-A694-35C67E6FCA95}" v="1" dt="2025-01-21T13:26:49.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5" autoAdjust="0"/>
    <p:restoredTop sz="62593" autoAdjust="0"/>
  </p:normalViewPr>
  <p:slideViewPr>
    <p:cSldViewPr snapToGrid="0">
      <p:cViewPr varScale="1">
        <p:scale>
          <a:sx n="64" d="100"/>
          <a:sy n="64" d="100"/>
        </p:scale>
        <p:origin x="2016" y="60"/>
      </p:cViewPr>
      <p:guideLst>
        <p:guide orient="horz" pos="2137"/>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16" Type="http://schemas.openxmlformats.org/officeDocument/2006/relationships/slide" Target="slides/slide1.xml"/><Relationship Id="rId11" Type="http://schemas.openxmlformats.org/officeDocument/2006/relationships/slideMaster" Target="slideMasters/slideMaster8.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6.xml"/><Relationship Id="rId82" Type="http://schemas.microsoft.com/office/2015/10/relationships/revisionInfo" Target="revisionInfo.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notesMaster" Target="notesMasters/notes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slide" Target="slides/slide56.xml"/><Relationship Id="rId2" Type="http://schemas.openxmlformats.org/officeDocument/2006/relationships/customXml" Target="../customXml/item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5"/>
          </a:xfrm>
          <a:prstGeom prst="rect">
            <a:avLst/>
          </a:prstGeom>
        </p:spPr>
        <p:txBody>
          <a:bodyPr vert="horz" lIns="91437" tIns="45718" rIns="91437" bIns="45718"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6435"/>
          </a:xfrm>
          <a:prstGeom prst="rect">
            <a:avLst/>
          </a:prstGeom>
        </p:spPr>
        <p:txBody>
          <a:bodyPr vert="horz" lIns="91437" tIns="45718" rIns="91437" bIns="45718" rtlCol="0"/>
          <a:lstStyle>
            <a:lvl1pPr algn="r">
              <a:defRPr sz="1200"/>
            </a:lvl1pPr>
          </a:lstStyle>
          <a:p>
            <a:fld id="{057E8843-A7C4-432A-9F08-16396B59A19A}" type="datetimeFigureOut">
              <a:rPr lang="en-US" smtClean="0"/>
              <a:t>1/21/2025</a:t>
            </a:fld>
            <a:endParaRPr lang="en-US"/>
          </a:p>
        </p:txBody>
      </p:sp>
      <p:sp>
        <p:nvSpPr>
          <p:cNvPr id="4" name="Footer Placeholder 3"/>
          <p:cNvSpPr>
            <a:spLocks noGrp="1"/>
          </p:cNvSpPr>
          <p:nvPr>
            <p:ph type="ftr" sz="quarter" idx="2"/>
          </p:nvPr>
        </p:nvSpPr>
        <p:spPr>
          <a:xfrm>
            <a:off x="2" y="8829967"/>
            <a:ext cx="3037840" cy="466434"/>
          </a:xfrm>
          <a:prstGeom prst="rect">
            <a:avLst/>
          </a:prstGeom>
        </p:spPr>
        <p:txBody>
          <a:bodyPr vert="horz" lIns="91437" tIns="45718" rIns="91437"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6434"/>
          </a:xfrm>
          <a:prstGeom prst="rect">
            <a:avLst/>
          </a:prstGeom>
        </p:spPr>
        <p:txBody>
          <a:bodyPr vert="horz" lIns="91437" tIns="45718" rIns="91437" bIns="45718"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40" cy="466435"/>
          </a:xfrm>
          <a:prstGeom prst="rect">
            <a:avLst/>
          </a:prstGeom>
        </p:spPr>
        <p:txBody>
          <a:bodyPr vert="horz" lIns="91437" tIns="45718" rIns="91437" bIns="45718" rtlCol="0"/>
          <a:lstStyle>
            <a:lvl1pPr algn="l">
              <a:defRPr sz="1200"/>
            </a:lvl1pPr>
          </a:lstStyle>
          <a:p>
            <a:endParaRPr lang="en-US"/>
          </a:p>
        </p:txBody>
      </p:sp>
      <p:sp>
        <p:nvSpPr>
          <p:cNvPr id="3" name="Date Placeholder 2"/>
          <p:cNvSpPr>
            <a:spLocks noGrp="1"/>
          </p:cNvSpPr>
          <p:nvPr>
            <p:ph type="dt" idx="1"/>
          </p:nvPr>
        </p:nvSpPr>
        <p:spPr>
          <a:xfrm>
            <a:off x="3970939" y="1"/>
            <a:ext cx="3037840" cy="466435"/>
          </a:xfrm>
          <a:prstGeom prst="rect">
            <a:avLst/>
          </a:prstGeom>
        </p:spPr>
        <p:txBody>
          <a:bodyPr vert="horz" lIns="91437" tIns="45718" rIns="91437" bIns="45718" rtlCol="0"/>
          <a:lstStyle>
            <a:lvl1pPr algn="r">
              <a:defRPr sz="1200"/>
            </a:lvl1pPr>
          </a:lstStyle>
          <a:p>
            <a:fld id="{8F3CDB66-C0F6-45B6-BFF5-4575694EFB28}" type="datetimeFigureOut">
              <a:rPr lang="en-US" smtClean="0"/>
              <a:t>1/21/2025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7" tIns="45718" rIns="91437" bIns="45718" rtlCol="0" anchor="ctr"/>
          <a:lstStyle/>
          <a:p>
            <a:endParaRPr lang="en-US"/>
          </a:p>
        </p:txBody>
      </p:sp>
      <p:sp>
        <p:nvSpPr>
          <p:cNvPr id="5" name="Notes Placeholder 4"/>
          <p:cNvSpPr>
            <a:spLocks noGrp="1"/>
          </p:cNvSpPr>
          <p:nvPr>
            <p:ph type="body" sz="quarter" idx="3"/>
          </p:nvPr>
        </p:nvSpPr>
        <p:spPr>
          <a:xfrm>
            <a:off x="701040" y="4473894"/>
            <a:ext cx="5608320" cy="3660457"/>
          </a:xfrm>
          <a:prstGeom prst="rect">
            <a:avLst/>
          </a:prstGeom>
        </p:spPr>
        <p:txBody>
          <a:bodyPr vert="horz" lIns="91437" tIns="45718" rIns="91437"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6434"/>
          </a:xfrm>
          <a:prstGeom prst="rect">
            <a:avLst/>
          </a:prstGeom>
        </p:spPr>
        <p:txBody>
          <a:bodyPr vert="horz" lIns="91437" tIns="45718" rIns="91437"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6434"/>
          </a:xfrm>
          <a:prstGeom prst="rect">
            <a:avLst/>
          </a:prstGeom>
        </p:spPr>
        <p:txBody>
          <a:bodyPr vert="horz" lIns="91437" tIns="45718" rIns="91437" bIns="45718"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pps.who.int/iris/bitstream/handle/10665/354458/WER9720-eng-fr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74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0" dirty="0"/>
              <a:t>Let’s further understand and clarify what </a:t>
            </a:r>
            <a:r>
              <a:rPr lang="en-US" b="1" dirty="0"/>
              <a:t>vaccine hesitancy</a:t>
            </a:r>
            <a:r>
              <a:rPr lang="en-US" b="0" dirty="0"/>
              <a:t> means.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Vaccine hesitancy is part of the Motivation domain in the BeSD framework. It represents a motivational state where individuals feel conflicted, uncertain, or opposed to getting vaccinated.</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Some individuals may hesitate even if they are not entirely against vaccines. Vaccine hesitancy is not outright refusal or denial of vaccines. Those who are hesitant may still get vaccinated if their concerns are addressed.</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Vaccine hesitancy is not the same as low vaccine confidence, although a lack of confidence—such as doubts about vaccine safety or trust in the system—can contribute to hesitancy.</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Understanding vaccine hesitancy as a motivational issue allows health workers to address the specific concerns or influences that might help move individuals toward vaccination.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1310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1" dirty="0"/>
              <a:t>Practical Issues</a:t>
            </a:r>
            <a:r>
              <a:rPr lang="en-US" dirty="0"/>
              <a:t> refer to challenges that make it difficult for people to access vaccination services.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Examples include logistical barriers like 'The vaccination session schedules are not convenient' or 'Vaccination services are far away,' which can discourage people from accessing services.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Cost can also be a factor, as highlighted by statements like, 'The bus to the clinic is expensive,' even if the vaccine itself is free.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Negative experiences at vaccination sites, such as long waits ('I waited 3 hours for vaccination’), disrespectful treatment ('I got yelled at because I forgot my vaccination card’) or vaccine stockouts ('They ran out of vaccines and I couldn’t get vaccinated'), can deter future visits.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0959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Facilitation Notes</a:t>
            </a:r>
          </a:p>
          <a:p>
            <a:endParaRPr lang="en-US" b="1" dirty="0"/>
          </a:p>
          <a:p>
            <a:pPr marL="171450" indent="-171450">
              <a:buFont typeface="Arial" panose="020B0604020202020204" pitchFamily="34" charset="0"/>
              <a:buChar char="•"/>
            </a:pPr>
            <a:r>
              <a:rPr lang="en-US" dirty="0"/>
              <a:t>Participants briefly share their experiences on common reasons for low vaccine uptake in the community.</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Discuss how these reasons map in the BeSD framework.</a:t>
            </a:r>
          </a:p>
          <a:p>
            <a:endParaRPr lang="en-GB" dirty="0"/>
          </a:p>
        </p:txBody>
      </p:sp>
      <p:sp>
        <p:nvSpPr>
          <p:cNvPr id="4" name="Slide Number Placeholder 3"/>
          <p:cNvSpPr>
            <a:spLocks noGrp="1"/>
          </p:cNvSpPr>
          <p:nvPr>
            <p:ph type="sldNum" sz="quarter" idx="5"/>
          </p:nvPr>
        </p:nvSpPr>
        <p:spPr/>
        <p:txBody>
          <a:bodyPr/>
          <a:lstStyle/>
          <a:p>
            <a:fld id="{907DFC79-30DA-484F-85C8-36E3971802A1}" type="slidenum">
              <a:rPr lang="en-US" smtClean="0"/>
              <a:t>14</a:t>
            </a:fld>
            <a:endParaRPr lang="en-US"/>
          </a:p>
        </p:txBody>
      </p:sp>
    </p:spTree>
    <p:extLst>
      <p:ext uri="{BB962C8B-B14F-4D97-AF65-F5344CB8AC3E}">
        <p14:creationId xmlns:p14="http://schemas.microsoft.com/office/powerpoint/2010/main" val="1526815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Discussion Notes</a:t>
            </a:r>
          </a:p>
          <a:p>
            <a:endParaRPr lang="en-US" dirty="0"/>
          </a:p>
          <a:p>
            <a:pPr marL="171450" indent="-171450">
              <a:buFont typeface="Arial" panose="020B0604020202020204" pitchFamily="34" charset="0"/>
              <a:buChar char="•"/>
            </a:pPr>
            <a:r>
              <a:rPr lang="en-US" dirty="0"/>
              <a:t>In this section, we will discuss the critical role health workers play in building trust and shaping decisions towards vaccination.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We’ll explore what meaningful conversations on vaccination are.</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3508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dirty="0"/>
              <a:t>Research highlights the importance of health worker recommendations in influencing vaccination decisions.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Among the important roles that health workers play in increasing vaccination rates is through effective communication on vaccination. </a:t>
            </a:r>
            <a:endParaRPr lang="en-GB" dirty="0"/>
          </a:p>
        </p:txBody>
      </p:sp>
      <p:sp>
        <p:nvSpPr>
          <p:cNvPr id="4" name="Slide Number Placeholder 3"/>
          <p:cNvSpPr>
            <a:spLocks noGrp="1"/>
          </p:cNvSpPr>
          <p:nvPr>
            <p:ph type="sldNum" sz="quarter" idx="5"/>
          </p:nvPr>
        </p:nvSpPr>
        <p:spPr/>
        <p:txBody>
          <a:bodyPr/>
          <a:lstStyle/>
          <a:p>
            <a:fld id="{907DFC79-30DA-484F-85C8-36E3971802A1}" type="slidenum">
              <a:rPr lang="en-US" smtClean="0"/>
              <a:t>16</a:t>
            </a:fld>
            <a:endParaRPr lang="en-US"/>
          </a:p>
        </p:txBody>
      </p:sp>
    </p:spTree>
    <p:extLst>
      <p:ext uri="{BB962C8B-B14F-4D97-AF65-F5344CB8AC3E}">
        <p14:creationId xmlns:p14="http://schemas.microsoft.com/office/powerpoint/2010/main" val="141635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0" dirty="0"/>
              <a:t>Reminding people about vaccination schedules ensures they are aware when vaccines are due and helps them understand why staying on schedule is critical for protection.</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Listening to concerns with empathy creates a safe space for people to express their doubts and allows health workers to provide clear, factual responses that build trust.</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Encouraging confidence in vaccines by emphasizing their safety, effectiveness, and benefits helps individuals feel reassured and more likely to take action.</a:t>
            </a:r>
          </a:p>
        </p:txBody>
      </p:sp>
      <p:sp>
        <p:nvSpPr>
          <p:cNvPr id="4" name="Slide Number Placeholder 3"/>
          <p:cNvSpPr>
            <a:spLocks noGrp="1"/>
          </p:cNvSpPr>
          <p:nvPr>
            <p:ph type="sldNum" sz="quarter" idx="5"/>
          </p:nvPr>
        </p:nvSpPr>
        <p:spPr/>
        <p:txBody>
          <a:bodyPr/>
          <a:lstStyle/>
          <a:p>
            <a:fld id="{907DFC79-30DA-484F-85C8-36E3971802A1}" type="slidenum">
              <a:rPr lang="en-US" smtClean="0"/>
              <a:t>17</a:t>
            </a:fld>
            <a:endParaRPr lang="en-US"/>
          </a:p>
        </p:txBody>
      </p:sp>
    </p:spTree>
    <p:extLst>
      <p:ext uri="{BB962C8B-B14F-4D97-AF65-F5344CB8AC3E}">
        <p14:creationId xmlns:p14="http://schemas.microsoft.com/office/powerpoint/2010/main" val="3406224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0" dirty="0"/>
              <a:t>Health workers support immediate action by guiding individuals to vaccination services and helping them schedule appointments, ensuring they can act promptly and confidently to get vaccinated.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0" dirty="0"/>
              <a:t>Facilitating a positive experience with health services strengthens trust in the healthcare system, making individuals more likely to return for future vaccinations and other health services.</a:t>
            </a:r>
          </a:p>
        </p:txBody>
      </p:sp>
      <p:sp>
        <p:nvSpPr>
          <p:cNvPr id="4" name="Slide Number Placeholder 3"/>
          <p:cNvSpPr>
            <a:spLocks noGrp="1"/>
          </p:cNvSpPr>
          <p:nvPr>
            <p:ph type="sldNum" sz="quarter" idx="5"/>
          </p:nvPr>
        </p:nvSpPr>
        <p:spPr/>
        <p:txBody>
          <a:bodyPr/>
          <a:lstStyle/>
          <a:p>
            <a:fld id="{907DFC79-30DA-484F-85C8-36E3971802A1}" type="slidenum">
              <a:rPr lang="en-US" smtClean="0"/>
              <a:t>18</a:t>
            </a:fld>
            <a:endParaRPr lang="en-US"/>
          </a:p>
        </p:txBody>
      </p:sp>
    </p:spTree>
    <p:extLst>
      <p:ext uri="{BB962C8B-B14F-4D97-AF65-F5344CB8AC3E}">
        <p14:creationId xmlns:p14="http://schemas.microsoft.com/office/powerpoint/2010/main" val="3963870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Meaningful conversations are about understanding that people are more likely to accept vaccines when they feel respected, valued, and supported in their decision-making process.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Meaningful conversations go beyond just providing information—they focus on building genuine relationships and trust with individuals, which is key to encouraging vaccine confidence and uptake.</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Shifting from transactional exchanges to empathetic discussions means actively listening, understanding concerns, and addressing them with compassion and clarity.</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0" dirty="0"/>
              <a:t>Trust-building engagement is long-term—it’s not just about a single interaction but about creating ongoing connections rooted in empathy, transparency, and genuine care for the person’s well-being.</a:t>
            </a:r>
          </a:p>
          <a:p>
            <a:pPr marL="0" indent="0">
              <a:buFont typeface="Arial" panose="020B0604020202020204" pitchFamily="34" charset="0"/>
              <a:buNone/>
            </a:pPr>
            <a:endParaRPr lang="en-US" b="0" dirty="0"/>
          </a:p>
          <a:p>
            <a:pPr marL="0" indent="0">
              <a:buFont typeface="Arial" panose="020B0604020202020204" pitchFamily="34" charset="0"/>
              <a:buNone/>
            </a:pPr>
            <a:endParaRPr lang="en-US" dirty="0"/>
          </a:p>
          <a:p>
            <a:endParaRPr lang="en-GB" dirty="0"/>
          </a:p>
        </p:txBody>
      </p:sp>
      <p:sp>
        <p:nvSpPr>
          <p:cNvPr id="4" name="Slide Number Placeholder 3"/>
          <p:cNvSpPr>
            <a:spLocks noGrp="1"/>
          </p:cNvSpPr>
          <p:nvPr>
            <p:ph type="sldNum" sz="quarter" idx="5"/>
          </p:nvPr>
        </p:nvSpPr>
        <p:spPr/>
        <p:txBody>
          <a:bodyPr/>
          <a:lstStyle/>
          <a:p>
            <a:fld id="{907DFC79-30DA-484F-85C8-36E3971802A1}" type="slidenum">
              <a:rPr lang="en-US" smtClean="0"/>
              <a:t>19</a:t>
            </a:fld>
            <a:endParaRPr lang="en-US"/>
          </a:p>
        </p:txBody>
      </p:sp>
    </p:spTree>
    <p:extLst>
      <p:ext uri="{BB962C8B-B14F-4D97-AF65-F5344CB8AC3E}">
        <p14:creationId xmlns:p14="http://schemas.microsoft.com/office/powerpoint/2010/main" val="4202057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Discussion Notes</a:t>
            </a:r>
          </a:p>
          <a:p>
            <a:endParaRPr lang="en-US" dirty="0"/>
          </a:p>
          <a:p>
            <a:pPr marL="171450" indent="-171450">
              <a:buFont typeface="Arial" panose="020B0604020202020204" pitchFamily="34" charset="0"/>
              <a:buChar char="•"/>
            </a:pPr>
            <a:r>
              <a:rPr lang="en-US" dirty="0"/>
              <a:t>In this section, we will go into more detail on how to have meaningful conversations about vaccination.</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2931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dirty="0"/>
          </a:p>
          <a:p>
            <a:pPr marL="171450" indent="-171450">
              <a:buFont typeface="Arial" panose="020B0604020202020204" pitchFamily="34" charset="0"/>
              <a:buChar char="•"/>
            </a:pPr>
            <a:r>
              <a:rPr lang="en-US" dirty="0"/>
              <a:t>These are the three general steps in having meaningful conversations about vaccination.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010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053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dirty="0"/>
          </a:p>
          <a:p>
            <a:pPr marL="171450" indent="-171450">
              <a:buFont typeface="Arial" panose="020B0604020202020204" pitchFamily="34" charset="0"/>
              <a:buChar char="•"/>
            </a:pPr>
            <a:r>
              <a:rPr lang="en-US" dirty="0"/>
              <a:t>First, presume vaccination and elicit questions.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9091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dirty="0"/>
              <a:t>Begin the conversation by presuming the person plans to vaccinate. This establishes vaccination as the norm and sets a positive tone. (A couple of examples are on the next slide).</a:t>
            </a:r>
            <a:br>
              <a:rPr lang="en-US" dirty="0"/>
            </a:br>
            <a:endParaRPr lang="en-US" dirty="0"/>
          </a:p>
          <a:p>
            <a:pPr marL="171450" indent="-171450">
              <a:buFont typeface="Arial" panose="020B0604020202020204" pitchFamily="34" charset="0"/>
              <a:buChar char="•"/>
            </a:pPr>
            <a:r>
              <a:rPr lang="en-US" dirty="0"/>
              <a:t>Invite the person to share any questions or hesitations. This approach makes them feel heard and opens the door for meaningful dialogue.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This step helps health workers gauge the individual’s intent and readiness to vaccinate, allowing for tailored responses to either support their decision or guide them toward acceptance.</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7354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5762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dirty="0"/>
              <a:t>Second, identify their intent to vaccinate.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963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dirty="0"/>
              <a:t>Based on the person’s response in Step 1, assess where they fall on the spectrum of vaccination intentions—</a:t>
            </a:r>
            <a:r>
              <a:rPr lang="en-US" b="1" dirty="0"/>
              <a:t>declining</a:t>
            </a:r>
            <a:r>
              <a:rPr lang="en-US" dirty="0"/>
              <a:t>, </a:t>
            </a:r>
            <a:r>
              <a:rPr lang="en-US" b="1" dirty="0"/>
              <a:t>hesitant</a:t>
            </a:r>
            <a:r>
              <a:rPr lang="en-US" dirty="0"/>
              <a:t>, or </a:t>
            </a:r>
            <a:r>
              <a:rPr lang="en-US" b="1" dirty="0"/>
              <a:t>accepting</a:t>
            </a:r>
            <a:r>
              <a:rPr lang="en-US" dirty="0"/>
              <a:t>. This helps tailor your approach to their specific needs and concerns. Identifying intent allows health workers to adjust their communication strategies effectively.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Recognize that a person’s position on the spectrum can change during the conversation. Empathy, respect, and tailored messaging can help shift individuals toward acceptance.</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480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1" dirty="0"/>
              <a:t>Most people accept vaccination</a:t>
            </a:r>
            <a:r>
              <a:rPr lang="en-US" b="0" dirty="0"/>
              <a:t>: It's important to remember that the majority of individuals are already inclined to vaccinate.</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Intentions can vary by vaccine</a:t>
            </a:r>
            <a:r>
              <a:rPr lang="en-US" b="0" dirty="0"/>
              <a:t>: A person may accept some vaccines but hesitate or decline others, depending on their perceptions or concerns.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Positions are not fixed</a:t>
            </a:r>
            <a:r>
              <a:rPr lang="en-US" b="0" dirty="0"/>
              <a:t>: People can move along the spectrum over time, influenced by new information, experiences, or conversations.</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Health worker interactions matter</a:t>
            </a:r>
            <a:r>
              <a:rPr lang="en-US" b="0" dirty="0"/>
              <a:t>: Positive </a:t>
            </a:r>
            <a:r>
              <a:rPr lang="en-US" dirty="0"/>
              <a:t>or negative experiences with health services can significantly impact where someone falls on the spectrum of vaccination intentions.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following slides will help us further understand each intention.</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5156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1" dirty="0"/>
              <a:t>Accepting individuals are ready to vaccinate</a:t>
            </a:r>
            <a:r>
              <a:rPr lang="en-US" b="0" dirty="0"/>
              <a:t>: These are people who plan to proceed with vaccination today without hesitation.</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Confidence is high but questions may arise</a:t>
            </a:r>
            <a:r>
              <a:rPr lang="en-US" b="0" dirty="0"/>
              <a:t>: They might have a question or two for clarification, but they are generally confident about their decision to vaccinate.</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Focus on support and encouragement</a:t>
            </a:r>
            <a:r>
              <a:rPr lang="en-US" b="0" dirty="0"/>
              <a:t>: For those accepting, the role of the health worker is to provide reassurance, answer any questions briefly, and facilitate the vaccination process smoothly.</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537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1" dirty="0"/>
              <a:t>Declining individuals are not ready to vaccinate today</a:t>
            </a:r>
            <a:r>
              <a:rPr lang="en-US" b="0" dirty="0"/>
              <a:t>: They usually express outright refusal.</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b="1" dirty="0"/>
              <a:t>Rejection of vaccines may be partial or complete</a:t>
            </a:r>
            <a:r>
              <a:rPr lang="en-US" b="0" dirty="0"/>
              <a:t>: Some may reject specific vaccines while accepting others, or refuse all vaccinations for themselves or their children.</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Underlying reasons vary</a:t>
            </a:r>
            <a:r>
              <a:rPr lang="en-US" b="0" dirty="0"/>
              <a:t>: Reasons may stem from previous negative experiences, deeply held beliefs, or specific concerns about vaccines.</a:t>
            </a:r>
            <a:br>
              <a:rPr lang="en-US" b="0" dirty="0"/>
            </a:br>
            <a:endParaRPr lang="en-US" b="0" dirty="0"/>
          </a:p>
          <a:p>
            <a:pPr marL="171450" indent="-171450">
              <a:buFont typeface="Arial" panose="020B0604020202020204" pitchFamily="34" charset="0"/>
              <a:buChar char="•"/>
            </a:pPr>
            <a:r>
              <a:rPr lang="en-US" b="1" dirty="0"/>
              <a:t>Avoidance of conversations</a:t>
            </a:r>
            <a:r>
              <a:rPr lang="en-US" b="0" dirty="0"/>
              <a:t>: These individuals may try to steer clear of discussing vaccination, making it essential to approach them with empathy and openness. It is important to keep the door open: Even if they decline today, maintaining a respectful dialogue can encourage reconsideration in the future.</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44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1" dirty="0"/>
              <a:t>Hesitant individuals are uncertain</a:t>
            </a:r>
            <a:r>
              <a:rPr lang="en-US" dirty="0"/>
              <a:t>: They are unsure whether they will vaccinate today or at all and may need time to decide.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Confidence may be low</a:t>
            </a:r>
            <a:r>
              <a:rPr lang="en-US" dirty="0"/>
              <a:t>: Hesitancy often stems from doubts about vaccine safety, efficacy, or necessity.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Negative past experiences</a:t>
            </a:r>
            <a:r>
              <a:rPr lang="en-US" dirty="0"/>
              <a:t>: Previous adverse experiences with vaccination or the healthcare system may contribute to their hesitation.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Reassurance is key</a:t>
            </a:r>
            <a:r>
              <a:rPr lang="en-US" dirty="0"/>
              <a:t>: Many hesitant individuals can be guided toward vaccination with clear information, empathy, and supportive communication.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Opportunity for engagement</a:t>
            </a:r>
            <a:r>
              <a:rPr lang="en-US" dirty="0"/>
              <a:t>: This group is often open to discussions, making it essential to address their specific concerns to build trust and confidence.</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2046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1" dirty="0"/>
              <a:t>Declining individuals are firmly refusing vaccination</a:t>
            </a:r>
            <a:r>
              <a:rPr lang="en-US" dirty="0"/>
              <a:t>: Their concerns may be rooted in strong beliefs, previous negative experiences, or mistrust of healthcare systems, as reflected in statements like "Natural immunity is better" or "I refuse to be forced into getting vaccinated.“ They have a fixed mindset and are less likely to engage in conversation.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Hesitant individuals are uncertain and open to dialogue</a:t>
            </a:r>
            <a:r>
              <a:rPr lang="en-US" dirty="0"/>
              <a:t>: They may seek more information, reassurance, or time to make a decision, as shown by statements like "I’m worried about side effects" or "I need more information to make a comfortable decision.“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Body language offers additional clues</a:t>
            </a:r>
            <a:r>
              <a:rPr lang="en-US" dirty="0"/>
              <a:t>: Observing other cues such as tone of voice, facial expressions, gestures or posture can help health workers better understand a person’s stance. For example, an individual might say, "I don’t trust vaccines, and I’m not taking one," but their body language—such as avoiding eye contact, fidgeting, or a hesitant tone—may suggest uncertainty or discomfort, indicating they could be open to further dialogue if approached empathetically.</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41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Facilitation Notes</a:t>
            </a:r>
          </a:p>
          <a:p>
            <a:endParaRPr lang="en-US" b="1" dirty="0"/>
          </a:p>
          <a:p>
            <a:pPr marL="171450" indent="-171450">
              <a:buFont typeface="Arial" panose="020B0604020202020204" pitchFamily="34" charset="0"/>
              <a:buChar char="•"/>
            </a:pPr>
            <a:r>
              <a:rPr lang="en-US" dirty="0"/>
              <a:t>Start the training session with this three-question survey to provide baseline measures on (1) one’s beliefs towards meaningful conversations, (2) knowledge of conversation style depending on intent, and (3) confidence in skills in tailoring conversations.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You may print the slide, and each participant ticks off their level of agreement on each statement.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At the end of the session, participants answer the survey again. Compare the changes in the measures.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Use the survey results to think of ways to improve content adaptation and delivery for future sessions.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8072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Discussion Notes</a:t>
            </a:r>
          </a:p>
          <a:p>
            <a:endParaRPr lang="en-US" dirty="0"/>
          </a:p>
          <a:p>
            <a:pPr marL="171450" indent="-171450">
              <a:buFont typeface="Arial" panose="020B0604020202020204" pitchFamily="34" charset="0"/>
              <a:buChar char="•"/>
            </a:pPr>
            <a:r>
              <a:rPr lang="en-US" dirty="0"/>
              <a:t>In Steps 1 and 2, we learned how to presume vaccination and identify intent by understanding whether individuals are accepting, hesitant, or declining.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Now, we’ll focus on tailoring conversations to address their specific concerns and guide them effectively toward vaccination.</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2196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Discussion Notes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Before we dive into general recommendations for tailoring conversations, it’s important to first emphasize the value of culturally-sensitive responses.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Every community is unique, so the recommendations in this deck should always be adapted to fit the local context, respecting cultural norms, traditions, and values.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culturally-sensitive approach builds trust and ensures that vaccination messages resonate more effectively with the people you serve.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4249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dirty="0"/>
              <a:t>Recognizing cultural norms, traditions, and values helps tailor vaccination messages that align with the community’s worldview.</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Use language and examples that resonate with people’s everyday experiences to ensure your message is understood and trusted.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example may be modified to suit the local context).</a:t>
            </a:r>
          </a:p>
          <a:p>
            <a:pPr marL="171450" indent="-171450">
              <a:buFont typeface="Arial" panose="020B0604020202020204" pitchFamily="34" charset="0"/>
              <a:buChar char="•"/>
            </a:pPr>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9815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Discussion Notes</a:t>
            </a:r>
          </a:p>
          <a:p>
            <a:endParaRPr lang="en-GB" dirty="0"/>
          </a:p>
          <a:p>
            <a:pPr marL="171450" indent="-171450">
              <a:buFont typeface="Arial" panose="020B0604020202020204" pitchFamily="34" charset="0"/>
              <a:buChar char="•"/>
            </a:pPr>
            <a:r>
              <a:rPr lang="en-US" dirty="0"/>
              <a:t>In many communities, health decisions are influenced by elders, spouses, or other family members. Respect these decision-making processes by including key influencers in vaccination discussions.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example may be modified to suit the local context).</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583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Discussion Notes</a:t>
            </a:r>
          </a:p>
          <a:p>
            <a:endParaRPr lang="en-US" b="1" dirty="0"/>
          </a:p>
          <a:p>
            <a:pPr marL="171450" indent="-171450">
              <a:buFont typeface="Arial" panose="020B0604020202020204" pitchFamily="34" charset="0"/>
              <a:buChar char="•"/>
            </a:pPr>
            <a:r>
              <a:rPr lang="en-US" dirty="0"/>
              <a:t>Engage in meaningful conversations to uncover their specific concerns rather than relying on stereotypes.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example may be modified to suit the local context).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0673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3674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6527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613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Facilitation notes</a:t>
            </a:r>
          </a:p>
          <a:p>
            <a:endParaRPr lang="en-US" b="1"/>
          </a:p>
          <a:p>
            <a:pPr marL="171450" indent="-171450">
              <a:buFont typeface="Arial" panose="020B0604020202020204" pitchFamily="34" charset="0"/>
              <a:buChar char="•"/>
            </a:pPr>
            <a:r>
              <a:rPr lang="en-US" err="1"/>
              <a:t>ddd</a:t>
            </a:r>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40</a:t>
            </a:fld>
            <a:endParaRPr lang="en-US"/>
          </a:p>
        </p:txBody>
      </p:sp>
    </p:spTree>
    <p:extLst>
      <p:ext uri="{BB962C8B-B14F-4D97-AF65-F5344CB8AC3E}">
        <p14:creationId xmlns:p14="http://schemas.microsoft.com/office/powerpoint/2010/main" val="3966267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Facilitation notes</a:t>
            </a:r>
          </a:p>
          <a:p>
            <a:endParaRPr lang="en-US" b="1"/>
          </a:p>
          <a:p>
            <a:pPr marL="171450" indent="-171450">
              <a:buFont typeface="Arial" panose="020B0604020202020204" pitchFamily="34" charset="0"/>
              <a:buChar char="•"/>
            </a:pPr>
            <a:r>
              <a:rPr lang="en-US" err="1"/>
              <a:t>ddd</a:t>
            </a:r>
            <a:endParaRPr lang="en-US"/>
          </a:p>
          <a:p>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009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24809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dirty="0"/>
          </a:p>
          <a:p>
            <a:pPr marL="171450" indent="-171450">
              <a:buFont typeface="Arial" panose="020B0604020202020204" pitchFamily="34" charset="0"/>
              <a:buChar char="•"/>
            </a:pPr>
            <a:r>
              <a:rPr lang="en-US" b="1" dirty="0"/>
              <a:t>Respect for Autonomy</a:t>
            </a:r>
            <a:r>
              <a:rPr lang="en-US" dirty="0"/>
              <a:t>: Prolonged conversations may feel intrusive or pressuring to someone who has already decided against vaccination. By keeping the interaction brief, we respect their autonomy and personal choice, which helps maintain a respectful and non-confrontational relationship.</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Reducing Resistance</a:t>
            </a:r>
            <a:r>
              <a:rPr lang="en-US" dirty="0"/>
              <a:t>: Long or intense discussions can increase resistance and entrench their current stance. A brief, positive interaction can leave the door open for future conversations without reinforcing their opposition.</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Building Trust for Future Engagement</a:t>
            </a:r>
            <a:r>
              <a:rPr lang="en-US" dirty="0"/>
              <a:t>: A concise and respectful approach shows that we’re here to support them without imposing. This can foster trust, making them more likely to return or reconsider vaccination in the future if their perspective changes.</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2271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43</a:t>
            </a:fld>
            <a:endParaRPr lang="en-US"/>
          </a:p>
        </p:txBody>
      </p:sp>
    </p:spTree>
    <p:extLst>
      <p:ext uri="{BB962C8B-B14F-4D97-AF65-F5344CB8AC3E}">
        <p14:creationId xmlns:p14="http://schemas.microsoft.com/office/powerpoint/2010/main" val="2508373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1838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67399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1" dirty="0"/>
              <a:t>Ask Open-Ended Questions</a:t>
            </a:r>
            <a:r>
              <a:rPr lang="en-US" dirty="0"/>
              <a:t>: Encourage people to share their thoughts and concerns freely, which can reveal underlying worries or misconceptions. Open-ended questions help build a two-way dialogue.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Acknowledge Their Experience</a:t>
            </a:r>
            <a:r>
              <a:rPr lang="en-US" dirty="0"/>
              <a:t>: Show empathy by validating their feelings and experiences. Acknowledgment of emotions fosters trust and assures them that their concerns are respected.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Reflect and Summarize</a:t>
            </a:r>
            <a:r>
              <a:rPr lang="en-US" dirty="0"/>
              <a:t>: Reflect back what they've shared to ensure understanding and clarity before providing any information.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78844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Facilitation Notes</a:t>
            </a:r>
          </a:p>
          <a:p>
            <a:endParaRPr lang="en-US" b="1" dirty="0"/>
          </a:p>
          <a:p>
            <a:pPr marL="171450" indent="-171450">
              <a:buFont typeface="Arial" panose="020B0604020202020204" pitchFamily="34" charset="0"/>
              <a:buChar char="•"/>
            </a:pPr>
            <a:r>
              <a:rPr lang="en-US" b="1" dirty="0"/>
              <a:t>Option A: “That is wrong information. Where did you hear of that?”</a:t>
            </a:r>
            <a:br>
              <a:rPr lang="en-US" dirty="0"/>
            </a:br>
            <a:r>
              <a:rPr lang="en-US" dirty="0"/>
              <a:t>This response may feel confrontational or dismissive, as it immediately challenges the information source. It could make the person feel defensive or judged for their concerns. </a:t>
            </a:r>
            <a:br>
              <a:rPr lang="en-US" dirty="0"/>
            </a:br>
            <a:endParaRPr lang="en-US" dirty="0"/>
          </a:p>
          <a:p>
            <a:pPr marL="171450" indent="-171450">
              <a:buFont typeface="Arial" panose="020B0604020202020204" pitchFamily="34" charset="0"/>
              <a:buChar char="•"/>
            </a:pPr>
            <a:r>
              <a:rPr lang="en-US" b="1" dirty="0"/>
              <a:t>Option B: “That will not happen to your child. Don’t worry.”</a:t>
            </a:r>
            <a:br>
              <a:rPr lang="en-US" dirty="0"/>
            </a:br>
            <a:r>
              <a:rPr lang="en-US" dirty="0"/>
              <a:t>The response may come across as dismissive of the person’s concerns. By telling them </a:t>
            </a:r>
            <a:r>
              <a:rPr lang="en-US" b="1" dirty="0"/>
              <a:t>“not to worry” </a:t>
            </a:r>
            <a:r>
              <a:rPr lang="en-US" dirty="0"/>
              <a:t>without addressing their underlying fears, it risks minimizing their feelings. Acknowledging emotions and listening to concerns first helps the person feel validated before moving on to provide information or reassurance.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a:t>Option C: “Having such concern is normal. Could you tell me more?” – CORRECT RESPONSE</a:t>
            </a:r>
            <a:br>
              <a:rPr lang="en-US" dirty="0"/>
            </a:br>
            <a:r>
              <a:rPr lang="en-US" dirty="0"/>
              <a:t>This is the most empathetic response, aligning closely with “Listen and Understand.” By normalizing their concerns and inviting them to share more, this response fosters an open and supportive environment. It shows that their feelings are valid and opens the door for a deeper conversation, helping to uncover specific fears that can be addressed with relevant information.</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Option D: “Vaccines are safe. Let me tell you about the minor side effects.”</a:t>
            </a:r>
            <a:br>
              <a:rPr lang="en-US" dirty="0"/>
            </a:br>
            <a:r>
              <a:rPr lang="en-US" dirty="0"/>
              <a:t>While this response provides information, it jumps directly to reassurance without first listening to the person’s specific concerns (also called the </a:t>
            </a:r>
            <a:r>
              <a:rPr lang="en-US" b="1" dirty="0"/>
              <a:t>righting reflex</a:t>
            </a:r>
            <a:r>
              <a:rPr lang="en-US" dirty="0"/>
              <a:t>). It’s essential to listen and understand first. After they feel heard, then you can offer tailored information that addresses their unique worries rather than providing general facts that may not feel relevant to them.</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47</a:t>
            </a:fld>
            <a:endParaRPr lang="en-US"/>
          </a:p>
        </p:txBody>
      </p:sp>
    </p:spTree>
    <p:extLst>
      <p:ext uri="{BB962C8B-B14F-4D97-AF65-F5344CB8AC3E}">
        <p14:creationId xmlns:p14="http://schemas.microsoft.com/office/powerpoint/2010/main" val="26253871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1" dirty="0"/>
              <a:t>Help Identify Reasons to Vaccinate</a:t>
            </a:r>
            <a:r>
              <a:rPr lang="en-US" dirty="0"/>
              <a:t>: Encourage people to reflect on personal motivations, like protecting family or contributing to community health. Personal motivations resonate more deeply, making individuals feel a stronger connection to the decision to vaccinate.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Share Knowledge or Your Story</a:t>
            </a:r>
            <a:r>
              <a:rPr lang="en-US" dirty="0"/>
              <a:t>: Offer relevant information (</a:t>
            </a:r>
            <a:r>
              <a:rPr lang="en-US" b="1" dirty="0"/>
              <a:t>while noting consent</a:t>
            </a:r>
            <a:r>
              <a:rPr lang="en-US" dirty="0"/>
              <a:t>) or share a personal experience to create a relatable and supportive conversation. Personal stories and trusted knowledge can make the benefits of vaccination feel more tangible and reassuring.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Recheck Intentions</a:t>
            </a:r>
            <a:r>
              <a:rPr lang="en-US" dirty="0"/>
              <a:t>: After discussing motivations and information, gently confirm their feelings and intentions about vaccination. This step respects their autonomy, providing space to reflect and decide without pressure.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1057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1" dirty="0"/>
              <a:t>Encourage Vaccination</a:t>
            </a:r>
            <a:r>
              <a:rPr lang="en-US" dirty="0"/>
              <a:t>: Provide reassurance about the benefits of vaccination and gently encourage taking the step. Positive encouragement, framed with empathy, can strengthen confidence in the decision to vaccinate.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Suggest Next Steps</a:t>
            </a:r>
            <a:r>
              <a:rPr lang="en-US" dirty="0"/>
              <a:t>: Offer clear guidance on what they can do next, such as scheduling an appointment or where to go for more information. Clear next steps make the process feel manageable.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Assist Within Your Capacity</a:t>
            </a:r>
            <a:r>
              <a:rPr lang="en-US" dirty="0"/>
              <a:t>: Offer help within your role, such as providing additional information or connecting them to services, to support their journey. Practical support shows a commitment to their well-being. </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228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6034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51</a:t>
            </a:fld>
            <a:endParaRPr lang="en-US"/>
          </a:p>
        </p:txBody>
      </p:sp>
    </p:spTree>
    <p:extLst>
      <p:ext uri="{BB962C8B-B14F-4D97-AF65-F5344CB8AC3E}">
        <p14:creationId xmlns:p14="http://schemas.microsoft.com/office/powerpoint/2010/main" val="39027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Discussion Notes</a:t>
            </a:r>
          </a:p>
          <a:p>
            <a:endParaRPr lang="en-US" dirty="0"/>
          </a:p>
          <a:p>
            <a:pPr marL="171450" indent="-171450">
              <a:buFont typeface="Arial" panose="020B0604020202020204" pitchFamily="34" charset="0"/>
              <a:buChar char="•"/>
            </a:pPr>
            <a:r>
              <a:rPr lang="en-US" dirty="0"/>
              <a:t>In this section, we will explore the key factors driving vaccine uptake and discuss how conversations can help point us to these barriers.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will also clarify and agree on the definition of vaccine hesitancy</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GB" b="1" dirty="0"/>
              <a:t>Key References</a:t>
            </a:r>
          </a:p>
          <a:p>
            <a:pPr marL="0" indent="0">
              <a:buFont typeface="Arial" panose="020B0604020202020204" pitchFamily="34" charset="0"/>
              <a:buNone/>
            </a:pPr>
            <a:endParaRPr lang="en-GB" b="1" i="0" u="none" strike="noStrike" dirty="0">
              <a:effectLst/>
              <a:latin typeface="Noto Sans" panose="020B0502040504020204" pitchFamily="34" charset="0"/>
              <a:hlinkClick r:id="rId3"/>
            </a:endParaRPr>
          </a:p>
          <a:p>
            <a:pPr marL="171450" indent="-171450">
              <a:buFont typeface="Arial" panose="020B0604020202020204" pitchFamily="34" charset="0"/>
              <a:buChar char="•"/>
            </a:pPr>
            <a:r>
              <a:rPr lang="en-US" b="0" i="0" u="none" strike="noStrike" dirty="0">
                <a:effectLst/>
                <a:latin typeface="Noto Sans" panose="020B0502040504020204" pitchFamily="34" charset="0"/>
                <a:hlinkClick r:id="rId3"/>
              </a:rPr>
              <a:t>Understanding the behavioural and social drivers of vaccine uptake. WHO position paper – May 2022</a:t>
            </a:r>
            <a:endParaRPr lang="en-US" b="0" i="0" u="none" strike="noStrike" dirty="0">
              <a:effectLst/>
              <a:latin typeface="Noto Sans" panose="020B0502040504020204" pitchFamily="34" charset="0"/>
              <a:hlinkClick r:id="" action="ppaction://noaction"/>
            </a:endParaRPr>
          </a:p>
          <a:p>
            <a:pPr marL="171450" indent="-171450">
              <a:buFont typeface="Arial" panose="020B0604020202020204" pitchFamily="34" charset="0"/>
              <a:buChar char="•"/>
            </a:pPr>
            <a:r>
              <a:rPr lang="en-US" b="0" i="0" u="none" strike="noStrike" dirty="0">
                <a:effectLst/>
                <a:latin typeface="Noto Sans" panose="020B0502040504020204" pitchFamily="34" charset="0"/>
                <a:hlinkClick r:id="" action="ppaction://noaction"/>
              </a:rPr>
              <a:t>Behavioural and social drivers of vaccine uptake: tools and practical guidance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14372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52</a:t>
            </a:fld>
            <a:endParaRPr lang="en-US"/>
          </a:p>
        </p:txBody>
      </p:sp>
    </p:spTree>
    <p:extLst>
      <p:ext uri="{BB962C8B-B14F-4D97-AF65-F5344CB8AC3E}">
        <p14:creationId xmlns:p14="http://schemas.microsoft.com/office/powerpoint/2010/main" val="19585026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53</a:t>
            </a:fld>
            <a:endParaRPr lang="en-US"/>
          </a:p>
        </p:txBody>
      </p:sp>
    </p:spTree>
    <p:extLst>
      <p:ext uri="{BB962C8B-B14F-4D97-AF65-F5344CB8AC3E}">
        <p14:creationId xmlns:p14="http://schemas.microsoft.com/office/powerpoint/2010/main" val="2678752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54</a:t>
            </a:fld>
            <a:endParaRPr lang="en-US"/>
          </a:p>
        </p:txBody>
      </p:sp>
    </p:spTree>
    <p:extLst>
      <p:ext uri="{BB962C8B-B14F-4D97-AF65-F5344CB8AC3E}">
        <p14:creationId xmlns:p14="http://schemas.microsoft.com/office/powerpoint/2010/main" val="11937482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7DFC79-30DA-484F-85C8-36E3971802A1}" type="slidenum">
              <a:rPr lang="en-US" smtClean="0"/>
              <a:t>55</a:t>
            </a:fld>
            <a:endParaRPr lang="en-US"/>
          </a:p>
        </p:txBody>
      </p:sp>
    </p:spTree>
    <p:extLst>
      <p:ext uri="{BB962C8B-B14F-4D97-AF65-F5344CB8AC3E}">
        <p14:creationId xmlns:p14="http://schemas.microsoft.com/office/powerpoint/2010/main" val="11778728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dirty="0"/>
              <a:t>Compare the changes in the measures between the pre-session survey and this post-session survey.</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Use the survey results to think of ways to improve content adaptation and delivery for future sessions.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98342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source: WHO Photo Library. Polio vaccination campaign in Kunar, Afghanistan. August 2016.</a:t>
            </a:r>
          </a:p>
        </p:txBody>
      </p:sp>
      <p:sp>
        <p:nvSpPr>
          <p:cNvPr id="4" name="Slide Number Placeholder 3"/>
          <p:cNvSpPr>
            <a:spLocks noGrp="1"/>
          </p:cNvSpPr>
          <p:nvPr>
            <p:ph type="sldNum" sz="quarter" idx="10"/>
          </p:nvPr>
        </p:nvSpPr>
        <p:spPr/>
        <p:txBody>
          <a:bodyPr/>
          <a:lstStyle/>
          <a:p>
            <a:fld id="{0A212512-5255-473B-A445-518276AB7B60}" type="slidenum">
              <a:rPr lang="en-US" smtClean="0"/>
              <a:pPr/>
              <a:t>57</a:t>
            </a:fld>
            <a:endParaRPr lang="en-US"/>
          </a:p>
        </p:txBody>
      </p:sp>
    </p:spTree>
    <p:extLst>
      <p:ext uri="{BB962C8B-B14F-4D97-AF65-F5344CB8AC3E}">
        <p14:creationId xmlns:p14="http://schemas.microsoft.com/office/powerpoint/2010/main" val="1470786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7DFC79-30DA-484F-85C8-36E3971802A1}" type="slidenum">
              <a:rPr lang="en-US" smtClean="0"/>
              <a:t>58</a:t>
            </a:fld>
            <a:endParaRPr lang="en-US"/>
          </a:p>
        </p:txBody>
      </p:sp>
    </p:spTree>
    <p:extLst>
      <p:ext uri="{BB962C8B-B14F-4D97-AF65-F5344CB8AC3E}">
        <p14:creationId xmlns:p14="http://schemas.microsoft.com/office/powerpoint/2010/main" val="6316218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212512-5255-473B-A445-518276AB7B60}" type="slidenum">
              <a:rPr lang="en-US" smtClean="0"/>
              <a:pPr/>
              <a:t>59</a:t>
            </a:fld>
            <a:endParaRPr lang="en-US"/>
          </a:p>
        </p:txBody>
      </p:sp>
    </p:spTree>
    <p:extLst>
      <p:ext uri="{BB962C8B-B14F-4D97-AF65-F5344CB8AC3E}">
        <p14:creationId xmlns:p14="http://schemas.microsoft.com/office/powerpoint/2010/main" val="98543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Discussion Notes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Behavioral and Social Drivers, or BeSD framework, developed by experts convened by WHO, helps us understand why people choose to get vaccinated — or why they don’t get vaccinated.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framework has four key groups of factors (or domains) that influence vaccine uptake: </a:t>
            </a:r>
            <a:r>
              <a:rPr lang="en-US" b="1" dirty="0"/>
              <a:t>Thinking and Feeling</a:t>
            </a:r>
            <a:r>
              <a:rPr lang="en-US" dirty="0"/>
              <a:t>, </a:t>
            </a:r>
            <a:r>
              <a:rPr lang="en-US" b="1" dirty="0"/>
              <a:t>Social Processes</a:t>
            </a:r>
            <a:r>
              <a:rPr lang="en-US" dirty="0"/>
              <a:t>, </a:t>
            </a:r>
            <a:r>
              <a:rPr lang="en-US" b="1" dirty="0"/>
              <a:t>Motivation</a:t>
            </a:r>
            <a:r>
              <a:rPr lang="en-US" dirty="0"/>
              <a:t>, and </a:t>
            </a:r>
            <a:r>
              <a:rPr lang="en-US" b="1" dirty="0"/>
              <a:t>Practical Issues</a:t>
            </a:r>
            <a:r>
              <a:rPr lang="en-US" dirty="0"/>
              <a:t>. We’ll go through each of these in detail in the following slides.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Our conversations with people in the community can help us identify what influences their decision to vaccinate. This helps tailor our conversations to support their decision to vaccinate, or address hesitancy if they are unsure.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 a broader scale, such as at the community, district, subnational, or national level, BeSD has tools like surveys and interview guides to measure the drivers for vaccination. Gathering and analyzing BeSD data helps immunization programmes design targeted interventions to address barriers and improve vaccine uptake.</a:t>
            </a:r>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9437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Discussion Notes</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dirty="0"/>
              <a:t>In the BeSD framework, the </a:t>
            </a:r>
            <a:r>
              <a:rPr lang="en-US" b="1" dirty="0"/>
              <a:t>Thinking and Feeling</a:t>
            </a:r>
            <a:r>
              <a:rPr lang="en-US" dirty="0"/>
              <a:t> domain includes personal beliefs around vaccines and diseases, which may impact a person’s decision to vaccinate.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example, some people may worry about vaccine safety, saying things like, 'I worry the vaccines are not safe.'</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Others may underestimate their own risk of diseases, with statements like, 'I don’t need vaccines; I’m healthy,’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Some may have less vaccine confidence, fueled by misconceptions about how vaccines work, such as, 'Taking several vaccines at once is bad for you’, or by false information such as, 'I’ve heard vaccines cause autism.’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By understanding these concerns, health workers can further engage in conversations and offer accurate information in an empathetic manner.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4526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1" dirty="0"/>
              <a:t>Social Processes</a:t>
            </a:r>
            <a:r>
              <a:rPr lang="en-US" dirty="0"/>
              <a:t> refer to the influence of family, community, and cultural norms on vaccination decisions. Here are some conversation lines that refer to this domain.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Statements like 'My family does not want me or my child to get vaccinated’ is an example how family attitudes shape vaccination choices.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Cultural or community dynamics can also play a role. When one says, 'My village chief is against vaccination,’ it shows how community leaders can influence one’s vaccination decisions.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Statements such as 'I have to ask my husband’s permission to take the children for their vaccination' reflect the impact of gender issues on one’s decision-making.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Health worker recommendation is also critical in encouraging vaccine uptake, as highlighted by statements such as, 'A health worker hasn’t recommended vaccination for me or my child.'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916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Notes</a:t>
            </a:r>
          </a:p>
          <a:p>
            <a:endParaRPr lang="en-US" b="1" dirty="0"/>
          </a:p>
          <a:p>
            <a:pPr marL="171450" indent="-171450">
              <a:buFont typeface="Arial" panose="020B0604020202020204" pitchFamily="34" charset="0"/>
              <a:buChar char="•"/>
            </a:pPr>
            <a:r>
              <a:rPr lang="en-US" b="1" dirty="0"/>
              <a:t>Motivation</a:t>
            </a:r>
            <a:r>
              <a:rPr lang="en-US" dirty="0"/>
              <a:t> refers to a person’s intention to get vaccinated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When people say things like, 'I’m not sure about getting vaccinated,' it reflects hesitation or uncertainty, indicating a weak motivation.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Statements like, 'I don’t want to get vaccinated,’ can indicate outright refusal.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7DFC79-30DA-484F-85C8-36E3971802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5798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em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8.xml"/><Relationship Id="rId1" Type="http://schemas.openxmlformats.org/officeDocument/2006/relationships/tags" Target="../tags/tag5.xml"/><Relationship Id="rId4" Type="http://schemas.openxmlformats.org/officeDocument/2006/relationships/image" Target="../media/image10.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8.xml"/><Relationship Id="rId1" Type="http://schemas.openxmlformats.org/officeDocument/2006/relationships/tags" Target="../tags/tag6.xml"/><Relationship Id="rId4" Type="http://schemas.openxmlformats.org/officeDocument/2006/relationships/image" Target="../media/image10.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8.xml"/><Relationship Id="rId1" Type="http://schemas.openxmlformats.org/officeDocument/2006/relationships/tags" Target="../tags/tag7.xml"/><Relationship Id="rId4" Type="http://schemas.openxmlformats.org/officeDocument/2006/relationships/image" Target="../media/image10.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8.xml"/><Relationship Id="rId1" Type="http://schemas.openxmlformats.org/officeDocument/2006/relationships/tags" Target="../tags/tag8.xml"/><Relationship Id="rId4" Type="http://schemas.openxmlformats.org/officeDocument/2006/relationships/image" Target="../media/image10.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8.xml"/><Relationship Id="rId1" Type="http://schemas.openxmlformats.org/officeDocument/2006/relationships/tags" Target="../tags/tag9.xml"/><Relationship Id="rId4" Type="http://schemas.openxmlformats.org/officeDocument/2006/relationships/image" Target="../media/image10.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8.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8.xml"/><Relationship Id="rId1" Type="http://schemas.openxmlformats.org/officeDocument/2006/relationships/tags" Target="../tags/tag1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8.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8.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8.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8.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8.xml"/><Relationship Id="rId1" Type="http://schemas.openxmlformats.org/officeDocument/2006/relationships/tags" Target="../tags/tag16.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8.xml"/><Relationship Id="rId1" Type="http://schemas.openxmlformats.org/officeDocument/2006/relationships/tags" Target="../tags/tag17.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8.xml"/><Relationship Id="rId1" Type="http://schemas.openxmlformats.org/officeDocument/2006/relationships/tags" Target="../tags/tag18.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8.xml"/><Relationship Id="rId1" Type="http://schemas.openxmlformats.org/officeDocument/2006/relationships/tags" Target="../tags/tag19.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8.xml"/><Relationship Id="rId1" Type="http://schemas.openxmlformats.org/officeDocument/2006/relationships/tags" Target="../tags/tag20.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8.xml"/><Relationship Id="rId1" Type="http://schemas.openxmlformats.org/officeDocument/2006/relationships/tags" Target="../tags/tag21.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8.xml"/><Relationship Id="rId1" Type="http://schemas.openxmlformats.org/officeDocument/2006/relationships/tags" Target="../tags/tag22.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8.xml"/><Relationship Id="rId1" Type="http://schemas.openxmlformats.org/officeDocument/2006/relationships/tags" Target="../tags/tag23.xml"/><Relationship Id="rId4" Type="http://schemas.openxmlformats.org/officeDocument/2006/relationships/image" Target="../media/image10.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8.xml"/><Relationship Id="rId1" Type="http://schemas.openxmlformats.org/officeDocument/2006/relationships/tags" Target="../tags/tag24.xml"/><Relationship Id="rId4" Type="http://schemas.openxmlformats.org/officeDocument/2006/relationships/image" Target="../media/image10.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8.xml"/><Relationship Id="rId1" Type="http://schemas.openxmlformats.org/officeDocument/2006/relationships/tags" Target="../tags/tag25.xml"/><Relationship Id="rId5" Type="http://schemas.openxmlformats.org/officeDocument/2006/relationships/image" Target="../media/image11.png"/><Relationship Id="rId4" Type="http://schemas.openxmlformats.org/officeDocument/2006/relationships/image" Target="../media/image14.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8.xml"/><Relationship Id="rId1" Type="http://schemas.openxmlformats.org/officeDocument/2006/relationships/tags" Target="../tags/tag26.xml"/><Relationship Id="rId4" Type="http://schemas.openxmlformats.org/officeDocument/2006/relationships/image" Target="../media/image10.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8.xml"/><Relationship Id="rId1" Type="http://schemas.openxmlformats.org/officeDocument/2006/relationships/tags" Target="../tags/tag27.xml"/><Relationship Id="rId4" Type="http://schemas.openxmlformats.org/officeDocument/2006/relationships/image" Target="../media/image10.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8.xml"/><Relationship Id="rId1" Type="http://schemas.openxmlformats.org/officeDocument/2006/relationships/tags" Target="../tags/tag28.xml"/><Relationship Id="rId4" Type="http://schemas.openxmlformats.org/officeDocument/2006/relationships/image" Target="../media/image10.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8.xml"/><Relationship Id="rId1" Type="http://schemas.openxmlformats.org/officeDocument/2006/relationships/tags" Target="../tags/tag29.xml"/><Relationship Id="rId4" Type="http://schemas.openxmlformats.org/officeDocument/2006/relationships/image" Target="../media/image10.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8.xml"/><Relationship Id="rId1" Type="http://schemas.openxmlformats.org/officeDocument/2006/relationships/tags" Target="../tags/tag30.xml"/><Relationship Id="rId4" Type="http://schemas.openxmlformats.org/officeDocument/2006/relationships/image" Target="../media/image4.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8.xml"/><Relationship Id="rId1" Type="http://schemas.openxmlformats.org/officeDocument/2006/relationships/tags" Target="../tags/tag31.xml"/><Relationship Id="rId4" Type="http://schemas.openxmlformats.org/officeDocument/2006/relationships/image" Target="../media/image10.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8.xml"/><Relationship Id="rId1" Type="http://schemas.openxmlformats.org/officeDocument/2006/relationships/tags" Target="../tags/tag32.xml"/><Relationship Id="rId6" Type="http://schemas.openxmlformats.org/officeDocument/2006/relationships/image" Target="../media/image18.png"/><Relationship Id="rId5" Type="http://schemas.openxmlformats.org/officeDocument/2006/relationships/image" Target="../media/image9.emf"/><Relationship Id="rId4" Type="http://schemas.openxmlformats.org/officeDocument/2006/relationships/image" Target="../media/image4.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8.xml"/><Relationship Id="rId1" Type="http://schemas.openxmlformats.org/officeDocument/2006/relationships/tags" Target="../tags/tag33.xml"/><Relationship Id="rId5" Type="http://schemas.openxmlformats.org/officeDocument/2006/relationships/image" Target="../media/image19.png"/><Relationship Id="rId4" Type="http://schemas.openxmlformats.org/officeDocument/2006/relationships/image" Target="../media/image10.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8.xml"/><Relationship Id="rId1" Type="http://schemas.openxmlformats.org/officeDocument/2006/relationships/tags" Target="../tags/tag34.xml"/><Relationship Id="rId4" Type="http://schemas.openxmlformats.org/officeDocument/2006/relationships/image" Target="../media/image10.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8.xml"/><Relationship Id="rId1" Type="http://schemas.openxmlformats.org/officeDocument/2006/relationships/tags" Target="../tags/tag35.xml"/><Relationship Id="rId4" Type="http://schemas.openxmlformats.org/officeDocument/2006/relationships/image" Target="../media/image10.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8.xml"/><Relationship Id="rId1" Type="http://schemas.openxmlformats.org/officeDocument/2006/relationships/tags" Target="../tags/tag36.xml"/><Relationship Id="rId4" Type="http://schemas.openxmlformats.org/officeDocument/2006/relationships/image" Target="../media/image10.emf"/></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8.xml"/><Relationship Id="rId1" Type="http://schemas.openxmlformats.org/officeDocument/2006/relationships/tags" Target="../tags/tag37.xml"/><Relationship Id="rId4" Type="http://schemas.openxmlformats.org/officeDocument/2006/relationships/image" Target="../media/image10.emf"/></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8.xml"/><Relationship Id="rId1" Type="http://schemas.openxmlformats.org/officeDocument/2006/relationships/tags" Target="../tags/tag38.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8.xml"/><Relationship Id="rId1" Type="http://schemas.openxmlformats.org/officeDocument/2006/relationships/tags" Target="../tags/tag39.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8.xml"/><Relationship Id="rId1" Type="http://schemas.openxmlformats.org/officeDocument/2006/relationships/tags" Target="../tags/tag40.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8.xml"/><Relationship Id="rId1" Type="http://schemas.openxmlformats.org/officeDocument/2006/relationships/tags" Target="../tags/tag4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8.xml"/><Relationship Id="rId1" Type="http://schemas.openxmlformats.org/officeDocument/2006/relationships/tags" Target="../tags/tag4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8.xml"/><Relationship Id="rId1" Type="http://schemas.openxmlformats.org/officeDocument/2006/relationships/tags" Target="../tags/tag4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8.xml"/><Relationship Id="rId1" Type="http://schemas.openxmlformats.org/officeDocument/2006/relationships/tags" Target="../tags/tag44.xml"/><Relationship Id="rId5" Type="http://schemas.openxmlformats.org/officeDocument/2006/relationships/image" Target="../media/image12.png"/><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8.xml"/><Relationship Id="rId1" Type="http://schemas.openxmlformats.org/officeDocument/2006/relationships/tags" Target="../tags/tag45.xml"/><Relationship Id="rId5" Type="http://schemas.openxmlformats.org/officeDocument/2006/relationships/image" Target="../media/image10.emf"/><Relationship Id="rId4" Type="http://schemas.openxmlformats.org/officeDocument/2006/relationships/oleObject" Target="../embeddings/oleObject44.bin"/></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8.xml"/><Relationship Id="rId1" Type="http://schemas.openxmlformats.org/officeDocument/2006/relationships/tags" Target="../tags/tag46.xml"/><Relationship Id="rId5" Type="http://schemas.openxmlformats.org/officeDocument/2006/relationships/image" Target="../media/image15.png"/><Relationship Id="rId4" Type="http://schemas.openxmlformats.org/officeDocument/2006/relationships/image" Target="../media/image10.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8.xml"/><Relationship Id="rId1" Type="http://schemas.openxmlformats.org/officeDocument/2006/relationships/tags" Target="../tags/tag47.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8.xml"/><Relationship Id="rId1" Type="http://schemas.openxmlformats.org/officeDocument/2006/relationships/tags" Target="../tags/tag48.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8.xml"/><Relationship Id="rId1" Type="http://schemas.openxmlformats.org/officeDocument/2006/relationships/tags" Target="../tags/tag49.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8.xml"/><Relationship Id="rId1" Type="http://schemas.openxmlformats.org/officeDocument/2006/relationships/tags" Target="../tags/tag50.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8.xml"/><Relationship Id="rId1" Type="http://schemas.openxmlformats.org/officeDocument/2006/relationships/tags" Target="../tags/tag51.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8.xml"/><Relationship Id="rId1" Type="http://schemas.openxmlformats.org/officeDocument/2006/relationships/tags" Target="../tags/tag52.xml"/><Relationship Id="rId4" Type="http://schemas.openxmlformats.org/officeDocument/2006/relationships/image" Target="../media/image10.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8.xml"/><Relationship Id="rId1" Type="http://schemas.openxmlformats.org/officeDocument/2006/relationships/tags" Target="../tags/tag53.xml"/><Relationship Id="rId4" Type="http://schemas.openxmlformats.org/officeDocument/2006/relationships/image" Target="../media/image10.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8.xml"/><Relationship Id="rId1" Type="http://schemas.openxmlformats.org/officeDocument/2006/relationships/tags" Target="../tags/tag54.xml"/><Relationship Id="rId5" Type="http://schemas.openxmlformats.org/officeDocument/2006/relationships/image" Target="../media/image11.png"/><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4.emf"/></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8.xml"/><Relationship Id="rId1" Type="http://schemas.openxmlformats.org/officeDocument/2006/relationships/tags" Target="../tags/tag55.xml"/><Relationship Id="rId4" Type="http://schemas.openxmlformats.org/officeDocument/2006/relationships/image" Target="../media/image10.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8.xml"/><Relationship Id="rId1" Type="http://schemas.openxmlformats.org/officeDocument/2006/relationships/tags" Target="../tags/tag56.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8.xml"/><Relationship Id="rId1" Type="http://schemas.openxmlformats.org/officeDocument/2006/relationships/tags" Target="../tags/tag57.xml"/><Relationship Id="rId4" Type="http://schemas.openxmlformats.org/officeDocument/2006/relationships/image" Target="../media/image10.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8.xml"/><Relationship Id="rId1" Type="http://schemas.openxmlformats.org/officeDocument/2006/relationships/tags" Target="../tags/tag58.xml"/><Relationship Id="rId4" Type="http://schemas.openxmlformats.org/officeDocument/2006/relationships/image" Target="../media/image10.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8.xml"/><Relationship Id="rId1" Type="http://schemas.openxmlformats.org/officeDocument/2006/relationships/tags" Target="../tags/tag59.xml"/><Relationship Id="rId4" Type="http://schemas.openxmlformats.org/officeDocument/2006/relationships/image" Target="../media/image10.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8.xml"/><Relationship Id="rId1" Type="http://schemas.openxmlformats.org/officeDocument/2006/relationships/tags" Target="../tags/tag60.xml"/><Relationship Id="rId4" Type="http://schemas.openxmlformats.org/officeDocument/2006/relationships/image" Target="../media/image4.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8.xml"/><Relationship Id="rId1" Type="http://schemas.openxmlformats.org/officeDocument/2006/relationships/tags" Target="../tags/tag61.xml"/><Relationship Id="rId4" Type="http://schemas.openxmlformats.org/officeDocument/2006/relationships/image" Target="../media/image10.emf"/></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8.emf"/><Relationship Id="rId4" Type="http://schemas.openxmlformats.org/officeDocument/2006/relationships/oleObject" Target="../embeddings/oleObject61.bin"/></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8.xml"/><Relationship Id="rId1" Type="http://schemas.openxmlformats.org/officeDocument/2006/relationships/tags" Target="../tags/tag64.xml"/><Relationship Id="rId4" Type="http://schemas.openxmlformats.org/officeDocument/2006/relationships/image" Target="../media/image8.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8.xml"/><Relationship Id="rId1" Type="http://schemas.openxmlformats.org/officeDocument/2006/relationships/tags" Target="../tags/tag65.xml"/><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8.xml"/><Relationship Id="rId1" Type="http://schemas.openxmlformats.org/officeDocument/2006/relationships/tags" Target="../tags/tag66.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8.emf"/><Relationship Id="rId4" Type="http://schemas.openxmlformats.org/officeDocument/2006/relationships/oleObject" Target="../embeddings/oleObject65.bin"/></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8.xml"/><Relationship Id="rId1" Type="http://schemas.openxmlformats.org/officeDocument/2006/relationships/tags" Target="../tags/tag69.xml"/><Relationship Id="rId4" Type="http://schemas.openxmlformats.org/officeDocument/2006/relationships/image" Target="../media/image8.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8.xml"/><Relationship Id="rId1" Type="http://schemas.openxmlformats.org/officeDocument/2006/relationships/tags" Target="../tags/tag70.xml"/><Relationship Id="rId4" Type="http://schemas.openxmlformats.org/officeDocument/2006/relationships/image" Target="../media/image8.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8.xml"/><Relationship Id="rId1" Type="http://schemas.openxmlformats.org/officeDocument/2006/relationships/tags" Target="../tags/tag71.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8.xml"/><Relationship Id="rId1" Type="http://schemas.openxmlformats.org/officeDocument/2006/relationships/tags" Target="../tags/tag72.xml"/><Relationship Id="rId5" Type="http://schemas.openxmlformats.org/officeDocument/2006/relationships/image" Target="../media/image12.png"/><Relationship Id="rId4" Type="http://schemas.openxmlformats.org/officeDocument/2006/relationships/image" Target="../media/image8.emf"/></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9.emf"/><Relationship Id="rId5" Type="http://schemas.openxmlformats.org/officeDocument/2006/relationships/image" Target="../media/image4.emf"/><Relationship Id="rId4" Type="http://schemas.openxmlformats.org/officeDocument/2006/relationships/oleObject" Target="../embeddings/oleObject70.bin"/></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9.xml"/><Relationship Id="rId1" Type="http://schemas.openxmlformats.org/officeDocument/2006/relationships/tags" Target="../tags/tag76.xml"/><Relationship Id="rId4"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9.xml"/><Relationship Id="rId1" Type="http://schemas.openxmlformats.org/officeDocument/2006/relationships/tags" Target="../tags/tag77.xml"/><Relationship Id="rId4" Type="http://schemas.openxmlformats.org/officeDocument/2006/relationships/image" Target="../media/image10.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9.xml"/><Relationship Id="rId1" Type="http://schemas.openxmlformats.org/officeDocument/2006/relationships/tags" Target="../tags/tag78.xml"/><Relationship Id="rId4" Type="http://schemas.openxmlformats.org/officeDocument/2006/relationships/image" Target="../media/image10.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9.xml"/><Relationship Id="rId1" Type="http://schemas.openxmlformats.org/officeDocument/2006/relationships/tags" Target="../tags/tag79.xml"/><Relationship Id="rId4" Type="http://schemas.openxmlformats.org/officeDocument/2006/relationships/image" Target="../media/image10.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9.xml"/><Relationship Id="rId1" Type="http://schemas.openxmlformats.org/officeDocument/2006/relationships/tags" Target="../tags/tag80.xml"/><Relationship Id="rId4" Type="http://schemas.openxmlformats.org/officeDocument/2006/relationships/image" Target="../media/image10.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9.xml"/><Relationship Id="rId1" Type="http://schemas.openxmlformats.org/officeDocument/2006/relationships/tags" Target="../tags/tag8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9.xml"/><Relationship Id="rId1" Type="http://schemas.openxmlformats.org/officeDocument/2006/relationships/tags" Target="../tags/tag8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9.xml"/><Relationship Id="rId1" Type="http://schemas.openxmlformats.org/officeDocument/2006/relationships/tags" Target="../tags/tag8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9.xml"/><Relationship Id="rId1" Type="http://schemas.openxmlformats.org/officeDocument/2006/relationships/tags" Target="../tags/tag8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9.xml"/><Relationship Id="rId1" Type="http://schemas.openxmlformats.org/officeDocument/2006/relationships/tags" Target="../tags/tag85.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18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9.xml"/><Relationship Id="rId1" Type="http://schemas.openxmlformats.org/officeDocument/2006/relationships/tags" Target="../tags/tag86.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9.xml"/><Relationship Id="rId1" Type="http://schemas.openxmlformats.org/officeDocument/2006/relationships/tags" Target="../tags/tag87.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191.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9.xml"/><Relationship Id="rId1" Type="http://schemas.openxmlformats.org/officeDocument/2006/relationships/tags" Target="../tags/tag88.xml"/><Relationship Id="rId5" Type="http://schemas.openxmlformats.org/officeDocument/2006/relationships/image" Target="../media/image15.png"/><Relationship Id="rId4" Type="http://schemas.openxmlformats.org/officeDocument/2006/relationships/image" Target="../media/image14.emf"/></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9.xml"/><Relationship Id="rId1" Type="http://schemas.openxmlformats.org/officeDocument/2006/relationships/tags" Target="../tags/tag89.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9.xml"/><Relationship Id="rId1" Type="http://schemas.openxmlformats.org/officeDocument/2006/relationships/tags" Target="../tags/tag90.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9.xml"/><Relationship Id="rId1" Type="http://schemas.openxmlformats.org/officeDocument/2006/relationships/tags" Target="../tags/tag91.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9.xml"/><Relationship Id="rId1" Type="http://schemas.openxmlformats.org/officeDocument/2006/relationships/tags" Target="../tags/tag92.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9.xml"/><Relationship Id="rId1" Type="http://schemas.openxmlformats.org/officeDocument/2006/relationships/tags" Target="../tags/tag93.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9.xml"/><Relationship Id="rId1" Type="http://schemas.openxmlformats.org/officeDocument/2006/relationships/tags" Target="../tags/tag94.xml"/><Relationship Id="rId4" Type="http://schemas.openxmlformats.org/officeDocument/2006/relationships/image" Target="../media/image10.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9.xml"/><Relationship Id="rId1" Type="http://schemas.openxmlformats.org/officeDocument/2006/relationships/tags" Target="../tags/tag95.xml"/><Relationship Id="rId4" Type="http://schemas.openxmlformats.org/officeDocument/2006/relationships/image" Target="../media/image10.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9.xml"/><Relationship Id="rId1" Type="http://schemas.openxmlformats.org/officeDocument/2006/relationships/tags" Target="../tags/tag96.xml"/><Relationship Id="rId5" Type="http://schemas.openxmlformats.org/officeDocument/2006/relationships/image" Target="../media/image11.png"/><Relationship Id="rId4" Type="http://schemas.openxmlformats.org/officeDocument/2006/relationships/image" Target="../media/image1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9.xml"/><Relationship Id="rId1" Type="http://schemas.openxmlformats.org/officeDocument/2006/relationships/tags" Target="../tags/tag97.xml"/><Relationship Id="rId4" Type="http://schemas.openxmlformats.org/officeDocument/2006/relationships/image" Target="../media/image10.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9.xml"/><Relationship Id="rId1" Type="http://schemas.openxmlformats.org/officeDocument/2006/relationships/tags" Target="../tags/tag98.xml"/><Relationship Id="rId4" Type="http://schemas.openxmlformats.org/officeDocument/2006/relationships/image" Target="../media/image10.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9.xml"/><Relationship Id="rId1" Type="http://schemas.openxmlformats.org/officeDocument/2006/relationships/tags" Target="../tags/tag99.xml"/><Relationship Id="rId4" Type="http://schemas.openxmlformats.org/officeDocument/2006/relationships/image" Target="../media/image10.emf"/></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9.xml"/><Relationship Id="rId1" Type="http://schemas.openxmlformats.org/officeDocument/2006/relationships/tags" Target="../tags/tag100.xml"/><Relationship Id="rId4" Type="http://schemas.openxmlformats.org/officeDocument/2006/relationships/image" Target="../media/image10.emf"/></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9.xml"/><Relationship Id="rId1" Type="http://schemas.openxmlformats.org/officeDocument/2006/relationships/tags" Target="../tags/tag101.xml"/><Relationship Id="rId4" Type="http://schemas.openxmlformats.org/officeDocument/2006/relationships/image" Target="../media/image4.emf"/></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9.xml"/><Relationship Id="rId1" Type="http://schemas.openxmlformats.org/officeDocument/2006/relationships/tags" Target="../tags/tag102.xml"/><Relationship Id="rId4" Type="http://schemas.openxmlformats.org/officeDocument/2006/relationships/image" Target="../media/image10.emf"/></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9.xml"/><Relationship Id="rId1" Type="http://schemas.openxmlformats.org/officeDocument/2006/relationships/tags" Target="../tags/tag103.xml"/><Relationship Id="rId6" Type="http://schemas.openxmlformats.org/officeDocument/2006/relationships/image" Target="../media/image18.png"/><Relationship Id="rId5" Type="http://schemas.openxmlformats.org/officeDocument/2006/relationships/image" Target="../media/image9.emf"/><Relationship Id="rId4" Type="http://schemas.openxmlformats.org/officeDocument/2006/relationships/image" Target="../media/image4.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9.xml"/><Relationship Id="rId1" Type="http://schemas.openxmlformats.org/officeDocument/2006/relationships/tags" Target="../tags/tag104.xml"/><Relationship Id="rId5" Type="http://schemas.openxmlformats.org/officeDocument/2006/relationships/image" Target="../media/image19.png"/><Relationship Id="rId4" Type="http://schemas.openxmlformats.org/officeDocument/2006/relationships/image" Target="../media/image10.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9.xml"/><Relationship Id="rId1" Type="http://schemas.openxmlformats.org/officeDocument/2006/relationships/tags" Target="../tags/tag105.xml"/><Relationship Id="rId4" Type="http://schemas.openxmlformats.org/officeDocument/2006/relationships/image" Target="../media/image10.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9.xml"/><Relationship Id="rId1" Type="http://schemas.openxmlformats.org/officeDocument/2006/relationships/tags" Target="../tags/tag106.xml"/><Relationship Id="rId4" Type="http://schemas.openxmlformats.org/officeDocument/2006/relationships/image" Target="../media/image10.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9.xml"/><Relationship Id="rId1" Type="http://schemas.openxmlformats.org/officeDocument/2006/relationships/tags" Target="../tags/tag107.xml"/><Relationship Id="rId4" Type="http://schemas.openxmlformats.org/officeDocument/2006/relationships/image" Target="../media/image10.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9.xml"/><Relationship Id="rId1" Type="http://schemas.openxmlformats.org/officeDocument/2006/relationships/tags" Target="../tags/tag108.xml"/><Relationship Id="rId4" Type="http://schemas.openxmlformats.org/officeDocument/2006/relationships/image" Target="../media/image10.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9.xml"/><Relationship Id="rId1" Type="http://schemas.openxmlformats.org/officeDocument/2006/relationships/tags" Target="../tags/tag109.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9.xml"/><Relationship Id="rId1" Type="http://schemas.openxmlformats.org/officeDocument/2006/relationships/tags" Target="../tags/tag110.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9.xml"/><Relationship Id="rId1" Type="http://schemas.openxmlformats.org/officeDocument/2006/relationships/tags" Target="../tags/tag11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9.xml"/><Relationship Id="rId1" Type="http://schemas.openxmlformats.org/officeDocument/2006/relationships/tags" Target="../tags/tag11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9.xml"/><Relationship Id="rId1" Type="http://schemas.openxmlformats.org/officeDocument/2006/relationships/tags" Target="../tags/tag11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9.xml"/><Relationship Id="rId1" Type="http://schemas.openxmlformats.org/officeDocument/2006/relationships/tags" Target="../tags/tag11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9.xml"/><Relationship Id="rId1" Type="http://schemas.openxmlformats.org/officeDocument/2006/relationships/tags" Target="../tags/tag115.xml"/><Relationship Id="rId5" Type="http://schemas.openxmlformats.org/officeDocument/2006/relationships/image" Target="../media/image12.png"/><Relationship Id="rId4" Type="http://schemas.openxmlformats.org/officeDocument/2006/relationships/image" Target="../media/image14.emf"/></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9.xml"/><Relationship Id="rId1" Type="http://schemas.openxmlformats.org/officeDocument/2006/relationships/tags" Target="../tags/tag116.xml"/><Relationship Id="rId5" Type="http://schemas.openxmlformats.org/officeDocument/2006/relationships/image" Target="../media/image10.emf"/><Relationship Id="rId4" Type="http://schemas.openxmlformats.org/officeDocument/2006/relationships/oleObject" Target="../embeddings/oleObject93.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9.xml"/><Relationship Id="rId1" Type="http://schemas.openxmlformats.org/officeDocument/2006/relationships/tags" Target="../tags/tag117.xml"/><Relationship Id="rId5" Type="http://schemas.openxmlformats.org/officeDocument/2006/relationships/image" Target="../media/image15.png"/><Relationship Id="rId4" Type="http://schemas.openxmlformats.org/officeDocument/2006/relationships/image" Target="../media/image10.emf"/></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9.xml"/><Relationship Id="rId1" Type="http://schemas.openxmlformats.org/officeDocument/2006/relationships/tags" Target="../tags/tag118.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222.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9.xml"/><Relationship Id="rId1" Type="http://schemas.openxmlformats.org/officeDocument/2006/relationships/tags" Target="../tags/tag119.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23.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9.xml"/><Relationship Id="rId1" Type="http://schemas.openxmlformats.org/officeDocument/2006/relationships/tags" Target="../tags/tag120.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9.xml"/><Relationship Id="rId1" Type="http://schemas.openxmlformats.org/officeDocument/2006/relationships/tags" Target="../tags/tag121.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9.xml"/><Relationship Id="rId1" Type="http://schemas.openxmlformats.org/officeDocument/2006/relationships/tags" Target="../tags/tag122.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9.xml"/><Relationship Id="rId1" Type="http://schemas.openxmlformats.org/officeDocument/2006/relationships/tags" Target="../tags/tag123.xml"/><Relationship Id="rId4" Type="http://schemas.openxmlformats.org/officeDocument/2006/relationships/image" Target="../media/image10.emf"/></Relationships>
</file>

<file path=ppt/slideLayouts/_rels/slideLayout2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9.xml"/><Relationship Id="rId1" Type="http://schemas.openxmlformats.org/officeDocument/2006/relationships/tags" Target="../tags/tag124.xml"/><Relationship Id="rId4" Type="http://schemas.openxmlformats.org/officeDocument/2006/relationships/image" Target="../media/image10.emf"/></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9.xml"/><Relationship Id="rId1" Type="http://schemas.openxmlformats.org/officeDocument/2006/relationships/tags" Target="../tags/tag125.xml"/><Relationship Id="rId5" Type="http://schemas.openxmlformats.org/officeDocument/2006/relationships/image" Target="../media/image11.png"/><Relationship Id="rId4" Type="http://schemas.openxmlformats.org/officeDocument/2006/relationships/image" Target="../media/image4.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9.xml"/><Relationship Id="rId1" Type="http://schemas.openxmlformats.org/officeDocument/2006/relationships/tags" Target="../tags/tag126.xml"/><Relationship Id="rId4"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9.xml"/><Relationship Id="rId1" Type="http://schemas.openxmlformats.org/officeDocument/2006/relationships/tags" Target="../tags/tag127.xml"/><Relationship Id="rId5" Type="http://schemas.openxmlformats.org/officeDocument/2006/relationships/image" Target="../media/image12.png"/><Relationship Id="rId4" Type="http://schemas.openxmlformats.org/officeDocument/2006/relationships/image" Target="../media/image10.emf"/></Relationships>
</file>

<file path=ppt/slideLayouts/_rels/slideLayout23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9.xml"/><Relationship Id="rId1" Type="http://schemas.openxmlformats.org/officeDocument/2006/relationships/tags" Target="../tags/tag128.xml"/><Relationship Id="rId4" Type="http://schemas.openxmlformats.org/officeDocument/2006/relationships/image" Target="../media/image10.emf"/></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9.xml"/><Relationship Id="rId1" Type="http://schemas.openxmlformats.org/officeDocument/2006/relationships/tags" Target="../tags/tag129.xml"/><Relationship Id="rId4" Type="http://schemas.openxmlformats.org/officeDocument/2006/relationships/image" Target="../media/image10.emf"/></Relationships>
</file>

<file path=ppt/slideLayouts/_rels/slideLayout233.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9.xml"/><Relationship Id="rId1" Type="http://schemas.openxmlformats.org/officeDocument/2006/relationships/tags" Target="../tags/tag130.xml"/><Relationship Id="rId4" Type="http://schemas.openxmlformats.org/officeDocument/2006/relationships/image" Target="../media/image10.emf"/></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9.xml"/><Relationship Id="rId1" Type="http://schemas.openxmlformats.org/officeDocument/2006/relationships/tags" Target="../tags/tag131.xml"/><Relationship Id="rId4" Type="http://schemas.openxmlformats.org/officeDocument/2006/relationships/image" Target="../media/image4.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9.xml"/><Relationship Id="rId1" Type="http://schemas.openxmlformats.org/officeDocument/2006/relationships/tags" Target="../tags/tag132.xml"/><Relationship Id="rId4" Type="http://schemas.openxmlformats.org/officeDocument/2006/relationships/image" Target="../media/image10.emf"/></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8.emf"/><Relationship Id="rId4" Type="http://schemas.openxmlformats.org/officeDocument/2006/relationships/oleObject" Target="../embeddings/oleObject61.bin"/></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9.xml"/><Relationship Id="rId1" Type="http://schemas.openxmlformats.org/officeDocument/2006/relationships/tags" Target="../tags/tag135.xml"/><Relationship Id="rId4" Type="http://schemas.openxmlformats.org/officeDocument/2006/relationships/image" Target="../media/image8.emf"/></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9.xml"/><Relationship Id="rId1" Type="http://schemas.openxmlformats.org/officeDocument/2006/relationships/tags" Target="../tags/tag136.xml"/><Relationship Id="rId4" Type="http://schemas.openxmlformats.org/officeDocument/2006/relationships/image" Target="../media/image8.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9.xml"/><Relationship Id="rId1" Type="http://schemas.openxmlformats.org/officeDocument/2006/relationships/tags" Target="../tags/tag137.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8.emf"/><Relationship Id="rId4" Type="http://schemas.openxmlformats.org/officeDocument/2006/relationships/oleObject" Target="../embeddings/oleObject65.bin"/></Relationships>
</file>

<file path=ppt/slideLayouts/_rels/slideLayout24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9.xml"/><Relationship Id="rId1" Type="http://schemas.openxmlformats.org/officeDocument/2006/relationships/tags" Target="../tags/tag140.xml"/><Relationship Id="rId4" Type="http://schemas.openxmlformats.org/officeDocument/2006/relationships/image" Target="../media/image8.emf"/></Relationships>
</file>

<file path=ppt/slideLayouts/_rels/slideLayout242.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9.xml"/><Relationship Id="rId1" Type="http://schemas.openxmlformats.org/officeDocument/2006/relationships/tags" Target="../tags/tag141.xml"/><Relationship Id="rId4" Type="http://schemas.openxmlformats.org/officeDocument/2006/relationships/image" Target="../media/image8.emf"/></Relationships>
</file>

<file path=ppt/slideLayouts/_rels/slideLayout243.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9.xml"/><Relationship Id="rId1" Type="http://schemas.openxmlformats.org/officeDocument/2006/relationships/tags" Target="../tags/tag142.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24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9.xml"/><Relationship Id="rId1" Type="http://schemas.openxmlformats.org/officeDocument/2006/relationships/tags" Target="../tags/tag143.xml"/><Relationship Id="rId5" Type="http://schemas.openxmlformats.org/officeDocument/2006/relationships/image" Target="../media/image12.png"/><Relationship Id="rId4" Type="http://schemas.openxmlformats.org/officeDocument/2006/relationships/image" Target="../media/image8.emf"/></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9.emf"/><Relationship Id="rId5" Type="http://schemas.openxmlformats.org/officeDocument/2006/relationships/image" Target="../media/image4.emf"/><Relationship Id="rId4" Type="http://schemas.openxmlformats.org/officeDocument/2006/relationships/oleObject" Target="../embeddings/oleObject106.bin"/></Relationships>
</file>

<file path=ppt/slideLayouts/_rels/slideLayout248.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10.xml"/><Relationship Id="rId1" Type="http://schemas.openxmlformats.org/officeDocument/2006/relationships/tags" Target="../tags/tag147.xml"/><Relationship Id="rId4" Type="http://schemas.openxmlformats.org/officeDocument/2006/relationships/image" Target="../media/image10.emf"/></Relationships>
</file>

<file path=ppt/slideLayouts/_rels/slideLayout24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10.xml"/><Relationship Id="rId1" Type="http://schemas.openxmlformats.org/officeDocument/2006/relationships/tags" Target="../tags/tag148.xml"/><Relationship Id="rId4" Type="http://schemas.openxmlformats.org/officeDocument/2006/relationships/image" Target="../media/image10.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10.xml"/><Relationship Id="rId1" Type="http://schemas.openxmlformats.org/officeDocument/2006/relationships/tags" Target="../tags/tag149.xml"/><Relationship Id="rId4" Type="http://schemas.openxmlformats.org/officeDocument/2006/relationships/image" Target="../media/image10.emf"/></Relationships>
</file>

<file path=ppt/slideLayouts/_rels/slideLayout25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10.xml"/><Relationship Id="rId1" Type="http://schemas.openxmlformats.org/officeDocument/2006/relationships/tags" Target="../tags/tag150.xml"/><Relationship Id="rId4" Type="http://schemas.openxmlformats.org/officeDocument/2006/relationships/image" Target="../media/image10.emf"/></Relationships>
</file>

<file path=ppt/slideLayouts/_rels/slideLayout25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10.xml"/><Relationship Id="rId1" Type="http://schemas.openxmlformats.org/officeDocument/2006/relationships/tags" Target="../tags/tag151.xml"/><Relationship Id="rId4" Type="http://schemas.openxmlformats.org/officeDocument/2006/relationships/image" Target="../media/image10.emf"/></Relationships>
</file>

<file path=ppt/slideLayouts/_rels/slideLayout253.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10.xml"/><Relationship Id="rId1" Type="http://schemas.openxmlformats.org/officeDocument/2006/relationships/tags" Target="../tags/tag15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4.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10.xml"/><Relationship Id="rId1" Type="http://schemas.openxmlformats.org/officeDocument/2006/relationships/tags" Target="../tags/tag15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5.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10.xml"/><Relationship Id="rId1" Type="http://schemas.openxmlformats.org/officeDocument/2006/relationships/tags" Target="../tags/tag15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10.xml"/><Relationship Id="rId1" Type="http://schemas.openxmlformats.org/officeDocument/2006/relationships/tags" Target="../tags/tag155.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10.xml"/><Relationship Id="rId1" Type="http://schemas.openxmlformats.org/officeDocument/2006/relationships/tags" Target="../tags/tag156.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58.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10.xml"/><Relationship Id="rId1" Type="http://schemas.openxmlformats.org/officeDocument/2006/relationships/tags" Target="../tags/tag157.xml"/><Relationship Id="rId5" Type="http://schemas.openxmlformats.org/officeDocument/2006/relationships/image" Target="../media/image20.png"/><Relationship Id="rId4" Type="http://schemas.openxmlformats.org/officeDocument/2006/relationships/image" Target="../media/image10.emf"/></Relationships>
</file>

<file path=ppt/slideLayouts/_rels/slideLayout259.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10.xml"/><Relationship Id="rId1" Type="http://schemas.openxmlformats.org/officeDocument/2006/relationships/tags" Target="../tags/tag158.xml"/><Relationship Id="rId5" Type="http://schemas.openxmlformats.org/officeDocument/2006/relationships/image" Target="../media/image13.png"/><Relationship Id="rId4" Type="http://schemas.openxmlformats.org/officeDocument/2006/relationships/image" Target="../media/image10.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10.xml"/><Relationship Id="rId1" Type="http://schemas.openxmlformats.org/officeDocument/2006/relationships/tags" Target="../tags/tag159.xml"/><Relationship Id="rId5" Type="http://schemas.openxmlformats.org/officeDocument/2006/relationships/image" Target="../media/image21.png"/><Relationship Id="rId4" Type="http://schemas.openxmlformats.org/officeDocument/2006/relationships/image" Target="../media/image14.emf"/></Relationships>
</file>

<file path=ppt/slideLayouts/_rels/slideLayout261.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10.xml"/><Relationship Id="rId1" Type="http://schemas.openxmlformats.org/officeDocument/2006/relationships/tags" Target="../tags/tag160.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262.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10.xml"/><Relationship Id="rId1" Type="http://schemas.openxmlformats.org/officeDocument/2006/relationships/tags" Target="../tags/tag161.xml"/><Relationship Id="rId5" Type="http://schemas.openxmlformats.org/officeDocument/2006/relationships/image" Target="../media/image20.png"/><Relationship Id="rId4" Type="http://schemas.openxmlformats.org/officeDocument/2006/relationships/image" Target="../media/image10.emf"/></Relationships>
</file>

<file path=ppt/slideLayouts/_rels/slideLayout263.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10.xml"/><Relationship Id="rId1" Type="http://schemas.openxmlformats.org/officeDocument/2006/relationships/tags" Target="../tags/tag162.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64.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Master" Target="../slideMasters/slideMaster10.xml"/><Relationship Id="rId1" Type="http://schemas.openxmlformats.org/officeDocument/2006/relationships/tags" Target="../tags/tag163.xml"/><Relationship Id="rId5" Type="http://schemas.openxmlformats.org/officeDocument/2006/relationships/image" Target="../media/image20.png"/><Relationship Id="rId4" Type="http://schemas.openxmlformats.org/officeDocument/2006/relationships/image" Target="../media/image10.emf"/></Relationships>
</file>

<file path=ppt/slideLayouts/_rels/slideLayout265.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Master" Target="../slideMasters/slideMaster10.xml"/><Relationship Id="rId1" Type="http://schemas.openxmlformats.org/officeDocument/2006/relationships/tags" Target="../tags/tag164.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66.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Master" Target="../slideMasters/slideMaster10.xml"/><Relationship Id="rId1" Type="http://schemas.openxmlformats.org/officeDocument/2006/relationships/tags" Target="../tags/tag165.xml"/><Relationship Id="rId4" Type="http://schemas.openxmlformats.org/officeDocument/2006/relationships/image" Target="../media/image10.emf"/></Relationships>
</file>

<file path=ppt/slideLayouts/_rels/slideLayout267.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Master" Target="../slideMasters/slideMaster10.xml"/><Relationship Id="rId1" Type="http://schemas.openxmlformats.org/officeDocument/2006/relationships/tags" Target="../tags/tag166.xml"/><Relationship Id="rId4" Type="http://schemas.openxmlformats.org/officeDocument/2006/relationships/image" Target="../media/image10.emf"/></Relationships>
</file>

<file path=ppt/slideLayouts/_rels/slideLayout26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10.xml"/><Relationship Id="rId1" Type="http://schemas.openxmlformats.org/officeDocument/2006/relationships/tags" Target="../tags/tag167.xml"/><Relationship Id="rId5" Type="http://schemas.openxmlformats.org/officeDocument/2006/relationships/image" Target="../media/image11.png"/><Relationship Id="rId4" Type="http://schemas.openxmlformats.org/officeDocument/2006/relationships/image" Target="../media/image14.emf"/></Relationships>
</file>

<file path=ppt/slideLayouts/_rels/slideLayout26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10.xml"/><Relationship Id="rId1" Type="http://schemas.openxmlformats.org/officeDocument/2006/relationships/tags" Target="../tags/tag168.xml"/><Relationship Id="rId4" Type="http://schemas.openxmlformats.org/officeDocument/2006/relationships/image" Target="../media/image10.emf"/></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10.xml"/><Relationship Id="rId1" Type="http://schemas.openxmlformats.org/officeDocument/2006/relationships/tags" Target="../tags/tag169.xml"/><Relationship Id="rId4" Type="http://schemas.openxmlformats.org/officeDocument/2006/relationships/image" Target="../media/image10.emf"/></Relationships>
</file>

<file path=ppt/slideLayouts/_rels/slideLayout27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10.xml"/><Relationship Id="rId1" Type="http://schemas.openxmlformats.org/officeDocument/2006/relationships/tags" Target="../tags/tag170.xml"/><Relationship Id="rId4" Type="http://schemas.openxmlformats.org/officeDocument/2006/relationships/image" Target="../media/image10.emf"/></Relationships>
</file>

<file path=ppt/slideLayouts/_rels/slideLayout27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10.xml"/><Relationship Id="rId1" Type="http://schemas.openxmlformats.org/officeDocument/2006/relationships/tags" Target="../tags/tag171.xml"/><Relationship Id="rId4" Type="http://schemas.openxmlformats.org/officeDocument/2006/relationships/image" Target="../media/image10.emf"/></Relationships>
</file>

<file path=ppt/slideLayouts/_rels/slideLayout27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10.xml"/><Relationship Id="rId1" Type="http://schemas.openxmlformats.org/officeDocument/2006/relationships/tags" Target="../tags/tag172.xml"/><Relationship Id="rId4" Type="http://schemas.openxmlformats.org/officeDocument/2006/relationships/image" Target="../media/image4.emf"/></Relationships>
</file>

<file path=ppt/slideLayouts/_rels/slideLayout274.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10.xml"/><Relationship Id="rId1" Type="http://schemas.openxmlformats.org/officeDocument/2006/relationships/tags" Target="../tags/tag173.xml"/><Relationship Id="rId4" Type="http://schemas.openxmlformats.org/officeDocument/2006/relationships/image" Target="../media/image10.emf"/></Relationships>
</file>

<file path=ppt/slideLayouts/_rels/slideLayout27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10.xml"/><Relationship Id="rId1" Type="http://schemas.openxmlformats.org/officeDocument/2006/relationships/tags" Target="../tags/tag174.xml"/><Relationship Id="rId6" Type="http://schemas.openxmlformats.org/officeDocument/2006/relationships/image" Target="../media/image22.png"/><Relationship Id="rId5" Type="http://schemas.openxmlformats.org/officeDocument/2006/relationships/image" Target="../media/image9.emf"/><Relationship Id="rId4" Type="http://schemas.openxmlformats.org/officeDocument/2006/relationships/image" Target="../media/image4.emf"/></Relationships>
</file>

<file path=ppt/slideLayouts/_rels/slideLayout27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10.xml"/><Relationship Id="rId1" Type="http://schemas.openxmlformats.org/officeDocument/2006/relationships/tags" Target="../tags/tag175.xml"/><Relationship Id="rId5" Type="http://schemas.openxmlformats.org/officeDocument/2006/relationships/image" Target="../media/image23.png"/><Relationship Id="rId4" Type="http://schemas.openxmlformats.org/officeDocument/2006/relationships/image" Target="../media/image10.emf"/></Relationships>
</file>

<file path=ppt/slideLayouts/_rels/slideLayout27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10.xml"/><Relationship Id="rId1" Type="http://schemas.openxmlformats.org/officeDocument/2006/relationships/tags" Target="../tags/tag176.xml"/><Relationship Id="rId4" Type="http://schemas.openxmlformats.org/officeDocument/2006/relationships/image" Target="../media/image10.emf"/></Relationships>
</file>

<file path=ppt/slideLayouts/_rels/slideLayout27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10.xml"/><Relationship Id="rId1" Type="http://schemas.openxmlformats.org/officeDocument/2006/relationships/tags" Target="../tags/tag177.xml"/><Relationship Id="rId4" Type="http://schemas.openxmlformats.org/officeDocument/2006/relationships/image" Target="../media/image10.emf"/></Relationships>
</file>

<file path=ppt/slideLayouts/_rels/slideLayout279.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10.xml"/><Relationship Id="rId1" Type="http://schemas.openxmlformats.org/officeDocument/2006/relationships/tags" Target="../tags/tag178.xml"/><Relationship Id="rId4" Type="http://schemas.openxmlformats.org/officeDocument/2006/relationships/image" Target="../media/image10.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10.xml"/><Relationship Id="rId1" Type="http://schemas.openxmlformats.org/officeDocument/2006/relationships/tags" Target="../tags/tag179.xml"/><Relationship Id="rId4" Type="http://schemas.openxmlformats.org/officeDocument/2006/relationships/image" Target="../media/image10.emf"/></Relationships>
</file>

<file path=ppt/slideLayouts/_rels/slideLayout281.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Master" Target="../slideMasters/slideMaster10.xml"/><Relationship Id="rId1" Type="http://schemas.openxmlformats.org/officeDocument/2006/relationships/tags" Target="../tags/tag180.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2.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10.xml"/><Relationship Id="rId1" Type="http://schemas.openxmlformats.org/officeDocument/2006/relationships/tags" Target="../tags/tag18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3.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Master" Target="../slideMasters/slideMaster10.xml"/><Relationship Id="rId1" Type="http://schemas.openxmlformats.org/officeDocument/2006/relationships/tags" Target="../tags/tag182.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4.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Master" Target="../slideMasters/slideMaster10.xml"/><Relationship Id="rId1" Type="http://schemas.openxmlformats.org/officeDocument/2006/relationships/tags" Target="../tags/tag183.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5.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Master" Target="../slideMasters/slideMaster10.xml"/><Relationship Id="rId1" Type="http://schemas.openxmlformats.org/officeDocument/2006/relationships/tags" Target="../tags/tag184.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6.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Master" Target="../slideMasters/slideMaster10.xml"/><Relationship Id="rId1" Type="http://schemas.openxmlformats.org/officeDocument/2006/relationships/tags" Target="../tags/tag185.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287.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Master" Target="../slideMasters/slideMaster10.xml"/><Relationship Id="rId1" Type="http://schemas.openxmlformats.org/officeDocument/2006/relationships/tags" Target="../tags/tag186.xml"/><Relationship Id="rId5" Type="http://schemas.openxmlformats.org/officeDocument/2006/relationships/image" Target="../media/image20.png"/><Relationship Id="rId4" Type="http://schemas.openxmlformats.org/officeDocument/2006/relationships/image" Target="../media/image14.emf"/></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0.xml"/><Relationship Id="rId1" Type="http://schemas.openxmlformats.org/officeDocument/2006/relationships/tags" Target="../tags/tag187.xml"/><Relationship Id="rId5" Type="http://schemas.openxmlformats.org/officeDocument/2006/relationships/image" Target="../media/image10.emf"/><Relationship Id="rId4" Type="http://schemas.openxmlformats.org/officeDocument/2006/relationships/oleObject" Target="../embeddings/oleObject147.bin"/></Relationships>
</file>

<file path=ppt/slideLayouts/_rels/slideLayout289.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Master" Target="../slideMasters/slideMaster10.xml"/><Relationship Id="rId1" Type="http://schemas.openxmlformats.org/officeDocument/2006/relationships/tags" Target="../tags/tag188.xml"/><Relationship Id="rId5" Type="http://schemas.openxmlformats.org/officeDocument/2006/relationships/image" Target="../media/image21.png"/><Relationship Id="rId4" Type="http://schemas.openxmlformats.org/officeDocument/2006/relationships/image" Target="../media/image10.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Master" Target="../slideMasters/slideMaster10.xml"/><Relationship Id="rId1" Type="http://schemas.openxmlformats.org/officeDocument/2006/relationships/tags" Target="../tags/tag189.xml"/><Relationship Id="rId5" Type="http://schemas.openxmlformats.org/officeDocument/2006/relationships/image" Target="../media/image16.png"/><Relationship Id="rId4" Type="http://schemas.openxmlformats.org/officeDocument/2006/relationships/image" Target="../media/image10.emf"/></Relationships>
</file>

<file path=ppt/slideLayouts/_rels/slideLayout291.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Master" Target="../slideMasters/slideMaster10.xml"/><Relationship Id="rId1" Type="http://schemas.openxmlformats.org/officeDocument/2006/relationships/tags" Target="../tags/tag190.xml"/><Relationship Id="rId5" Type="http://schemas.openxmlformats.org/officeDocument/2006/relationships/image" Target="../media/image20.png"/><Relationship Id="rId4" Type="http://schemas.openxmlformats.org/officeDocument/2006/relationships/image" Target="../media/image10.emf"/></Relationships>
</file>

<file path=ppt/slideLayouts/_rels/slideLayout292.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Master" Target="../slideMasters/slideMaster10.xml"/><Relationship Id="rId1" Type="http://schemas.openxmlformats.org/officeDocument/2006/relationships/tags" Target="../tags/tag191.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93.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Master" Target="../slideMasters/slideMaster10.xml"/><Relationship Id="rId1" Type="http://schemas.openxmlformats.org/officeDocument/2006/relationships/tags" Target="../tags/tag192.xml"/><Relationship Id="rId5" Type="http://schemas.openxmlformats.org/officeDocument/2006/relationships/image" Target="../media/image20.png"/><Relationship Id="rId4" Type="http://schemas.openxmlformats.org/officeDocument/2006/relationships/image" Target="../media/image10.emf"/></Relationships>
</file>

<file path=ppt/slideLayouts/_rels/slideLayout294.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Master" Target="../slideMasters/slideMaster10.xml"/><Relationship Id="rId1" Type="http://schemas.openxmlformats.org/officeDocument/2006/relationships/tags" Target="../tags/tag193.xml"/><Relationship Id="rId5" Type="http://schemas.openxmlformats.org/officeDocument/2006/relationships/image" Target="../media/image17.png"/><Relationship Id="rId4" Type="http://schemas.openxmlformats.org/officeDocument/2006/relationships/image" Target="../media/image10.emf"/></Relationships>
</file>

<file path=ppt/slideLayouts/_rels/slideLayout295.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10.xml"/><Relationship Id="rId1" Type="http://schemas.openxmlformats.org/officeDocument/2006/relationships/tags" Target="../tags/tag194.xml"/><Relationship Id="rId4" Type="http://schemas.openxmlformats.org/officeDocument/2006/relationships/image" Target="../media/image10.emf"/></Relationships>
</file>

<file path=ppt/slideLayouts/_rels/slideLayout296.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Master" Target="../slideMasters/slideMaster10.xml"/><Relationship Id="rId1" Type="http://schemas.openxmlformats.org/officeDocument/2006/relationships/tags" Target="../tags/tag195.xml"/><Relationship Id="rId4" Type="http://schemas.openxmlformats.org/officeDocument/2006/relationships/image" Target="../media/image10.emf"/></Relationships>
</file>

<file path=ppt/slideLayouts/_rels/slideLayout297.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Master" Target="../slideMasters/slideMaster10.xml"/><Relationship Id="rId1" Type="http://schemas.openxmlformats.org/officeDocument/2006/relationships/tags" Target="../tags/tag196.xml"/><Relationship Id="rId5" Type="http://schemas.openxmlformats.org/officeDocument/2006/relationships/image" Target="../media/image11.png"/><Relationship Id="rId4" Type="http://schemas.openxmlformats.org/officeDocument/2006/relationships/image" Target="../media/image4.emf"/></Relationships>
</file>

<file path=ppt/slideLayouts/_rels/slideLayout298.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Master" Target="../slideMasters/slideMaster10.xml"/><Relationship Id="rId1" Type="http://schemas.openxmlformats.org/officeDocument/2006/relationships/tags" Target="../tags/tag197.xml"/><Relationship Id="rId4" Type="http://schemas.openxmlformats.org/officeDocument/2006/relationships/image" Target="../media/image10.emf"/></Relationships>
</file>

<file path=ppt/slideLayouts/_rels/slideLayout299.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10.xml"/><Relationship Id="rId1" Type="http://schemas.openxmlformats.org/officeDocument/2006/relationships/tags" Target="../tags/tag198.xml"/><Relationship Id="rId5" Type="http://schemas.openxmlformats.org/officeDocument/2006/relationships/image" Target="../media/image20.png"/><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Master" Target="../slideMasters/slideMaster10.xml"/><Relationship Id="rId1" Type="http://schemas.openxmlformats.org/officeDocument/2006/relationships/tags" Target="../tags/tag199.xml"/><Relationship Id="rId4" Type="http://schemas.openxmlformats.org/officeDocument/2006/relationships/image" Target="../media/image10.emf"/></Relationships>
</file>

<file path=ppt/slideLayouts/_rels/slideLayout301.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Master" Target="../slideMasters/slideMaster10.xml"/><Relationship Id="rId1" Type="http://schemas.openxmlformats.org/officeDocument/2006/relationships/tags" Target="../tags/tag200.xml"/><Relationship Id="rId4" Type="http://schemas.openxmlformats.org/officeDocument/2006/relationships/image" Target="../media/image10.emf"/></Relationships>
</file>

<file path=ppt/slideLayouts/_rels/slideLayout302.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Master" Target="../slideMasters/slideMaster10.xml"/><Relationship Id="rId1" Type="http://schemas.openxmlformats.org/officeDocument/2006/relationships/tags" Target="../tags/tag201.xml"/><Relationship Id="rId4" Type="http://schemas.openxmlformats.org/officeDocument/2006/relationships/image" Target="../media/image10.emf"/></Relationships>
</file>

<file path=ppt/slideLayouts/_rels/slideLayout303.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Master" Target="../slideMasters/slideMaster10.xml"/><Relationship Id="rId1" Type="http://schemas.openxmlformats.org/officeDocument/2006/relationships/tags" Target="../tags/tag202.xml"/><Relationship Id="rId4" Type="http://schemas.openxmlformats.org/officeDocument/2006/relationships/image" Target="../media/image4.emf"/></Relationships>
</file>

<file path=ppt/slideLayouts/_rels/slideLayout304.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Master" Target="../slideMasters/slideMaster10.xml"/><Relationship Id="rId1" Type="http://schemas.openxmlformats.org/officeDocument/2006/relationships/tags" Target="../tags/tag203.xml"/><Relationship Id="rId4" Type="http://schemas.openxmlformats.org/officeDocument/2006/relationships/image" Target="../media/image10.emf"/></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image" Target="../media/image8.emf"/><Relationship Id="rId4" Type="http://schemas.openxmlformats.org/officeDocument/2006/relationships/oleObject" Target="../embeddings/oleObject164.bin"/></Relationships>
</file>

<file path=ppt/slideLayouts/_rels/slideLayout306.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Master" Target="../slideMasters/slideMaster10.xml"/><Relationship Id="rId1" Type="http://schemas.openxmlformats.org/officeDocument/2006/relationships/tags" Target="../tags/tag206.xml"/><Relationship Id="rId4" Type="http://schemas.openxmlformats.org/officeDocument/2006/relationships/image" Target="../media/image8.emf"/></Relationships>
</file>

<file path=ppt/slideLayouts/_rels/slideLayout307.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Master" Target="../slideMasters/slideMaster10.xml"/><Relationship Id="rId1" Type="http://schemas.openxmlformats.org/officeDocument/2006/relationships/tags" Target="../tags/tag207.xml"/><Relationship Id="rId4" Type="http://schemas.openxmlformats.org/officeDocument/2006/relationships/image" Target="../media/image8.emf"/></Relationships>
</file>

<file path=ppt/slideLayouts/_rels/slideLayout308.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Master" Target="../slideMasters/slideMaster10.xml"/><Relationship Id="rId1" Type="http://schemas.openxmlformats.org/officeDocument/2006/relationships/tags" Target="../tags/tag208.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30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image" Target="../media/image8.emf"/><Relationship Id="rId4" Type="http://schemas.openxmlformats.org/officeDocument/2006/relationships/oleObject" Target="../embeddings/oleObject168.bin"/></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Master" Target="../slideMasters/slideMaster10.xml"/><Relationship Id="rId1" Type="http://schemas.openxmlformats.org/officeDocument/2006/relationships/tags" Target="../tags/tag211.xml"/><Relationship Id="rId4" Type="http://schemas.openxmlformats.org/officeDocument/2006/relationships/image" Target="../media/image8.emf"/></Relationships>
</file>

<file path=ppt/slideLayouts/_rels/slideLayout311.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Master" Target="../slideMasters/slideMaster10.xml"/><Relationship Id="rId1" Type="http://schemas.openxmlformats.org/officeDocument/2006/relationships/tags" Target="../tags/tag212.xml"/><Relationship Id="rId4" Type="http://schemas.openxmlformats.org/officeDocument/2006/relationships/image" Target="../media/image8.emf"/></Relationships>
</file>

<file path=ppt/slideLayouts/_rels/slideLayout312.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Master" Target="../slideMasters/slideMaster10.xml"/><Relationship Id="rId1" Type="http://schemas.openxmlformats.org/officeDocument/2006/relationships/tags" Target="../tags/tag213.xml"/><Relationship Id="rId5" Type="http://schemas.openxmlformats.org/officeDocument/2006/relationships/image" Target="../media/image11.png"/><Relationship Id="rId4" Type="http://schemas.openxmlformats.org/officeDocument/2006/relationships/image" Target="../media/image8.emf"/></Relationships>
</file>

<file path=ppt/slideLayouts/_rels/slideLayout313.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Master" Target="../slideMasters/slideMaster10.xml"/><Relationship Id="rId1" Type="http://schemas.openxmlformats.org/officeDocument/2006/relationships/tags" Target="../tags/tag214.xml"/><Relationship Id="rId5" Type="http://schemas.openxmlformats.org/officeDocument/2006/relationships/image" Target="../media/image20.png"/><Relationship Id="rId4" Type="http://schemas.openxmlformats.org/officeDocument/2006/relationships/image" Target="../media/image8.emf"/></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640989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23075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6770865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26866630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189136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4628491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105558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2746059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AB17-6940-464C-ABC3-8446E08892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DA5FA7-02E8-4F37-8E26-4ABD15DFC13F}"/>
              </a:ext>
            </a:extLst>
          </p:cNvPr>
          <p:cNvSpPr>
            <a:spLocks noGrp="1"/>
          </p:cNvSpPr>
          <p:nvPr>
            <p:ph type="dt" sz="half" idx="10"/>
          </p:nvPr>
        </p:nvSpPr>
        <p:spPr/>
        <p:txBody>
          <a:bodyPr/>
          <a:lstStyle/>
          <a:p>
            <a:endParaRPr lang="en-AU"/>
          </a:p>
        </p:txBody>
      </p:sp>
      <p:sp>
        <p:nvSpPr>
          <p:cNvPr id="4" name="Footer Placeholder 3">
            <a:extLst>
              <a:ext uri="{FF2B5EF4-FFF2-40B4-BE49-F238E27FC236}">
                <a16:creationId xmlns:a16="http://schemas.microsoft.com/office/drawing/2014/main" id="{67ACDA32-9645-4BE7-B425-C78A3861E1B0}"/>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718BD35-DBDA-4C8E-A8B2-75C31221D209}"/>
              </a:ext>
            </a:extLst>
          </p:cNvPr>
          <p:cNvSpPr>
            <a:spLocks noGrp="1"/>
          </p:cNvSpPr>
          <p:nvPr>
            <p:ph type="sldNum" sz="quarter" idx="12"/>
          </p:nvPr>
        </p:nvSpPr>
        <p:spPr>
          <a:xfrm>
            <a:off x="8610600" y="6356350"/>
            <a:ext cx="2743200" cy="365125"/>
          </a:xfrm>
          <a:prstGeom prst="rect">
            <a:avLst/>
          </a:prstGeom>
        </p:spPr>
        <p:txBody>
          <a:bodyPr/>
          <a:lstStyle/>
          <a:p>
            <a:fld id="{D18184EB-D138-438B-AE6D-1753407AB9DD}" type="slidenum">
              <a:rPr lang="en-AU" smtClean="0"/>
              <a:t>‹#›</a:t>
            </a:fld>
            <a:endParaRPr lang="en-AU"/>
          </a:p>
        </p:txBody>
      </p:sp>
    </p:spTree>
    <p:extLst>
      <p:ext uri="{BB962C8B-B14F-4D97-AF65-F5344CB8AC3E}">
        <p14:creationId xmlns:p14="http://schemas.microsoft.com/office/powerpoint/2010/main" val="15369396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75047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08C1B1-6E26-41E2-8649-52A6027BBDB5}"/>
              </a:ext>
            </a:extLst>
          </p:cNvPr>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grpSp>
        <p:nvGrpSpPr>
          <p:cNvPr id="34" name="Group 33"/>
          <p:cNvGrpSpPr/>
          <p:nvPr userDrawn="1"/>
        </p:nvGrpSpPr>
        <p:grpSpPr>
          <a:xfrm>
            <a:off x="0" y="0"/>
            <a:ext cx="3915966" cy="6858002"/>
            <a:chOff x="-2" y="-2"/>
            <a:chExt cx="4152360" cy="6858002"/>
          </a:xfrm>
        </p:grpSpPr>
        <p:pic>
          <p:nvPicPr>
            <p:cNvPr id="35" name="Picture 34"/>
            <p:cNvPicPr>
              <a:picLocks noChangeAspect="1" noChangeArrowheads="1"/>
            </p:cNvPicPr>
            <p:nvPr/>
          </p:nvPicPr>
          <p:blipFill rotWithShape="1">
            <a:blip r:embed="rId6"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36" name="Freeform 35"/>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7" name="Freeform 36"/>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8" name="Freeform 37"/>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grpSp>
      <p:sp>
        <p:nvSpPr>
          <p:cNvPr id="42" name="Title 1"/>
          <p:cNvSpPr>
            <a:spLocks noGrp="1"/>
          </p:cNvSpPr>
          <p:nvPr>
            <p:ph type="ctrTitle"/>
          </p:nvPr>
        </p:nvSpPr>
        <p:spPr bwMode="ltGray">
          <a:xfrm>
            <a:off x="4107093" y="4475830"/>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43" name="Subtitle 2"/>
          <p:cNvSpPr>
            <a:spLocks noGrp="1"/>
          </p:cNvSpPr>
          <p:nvPr>
            <p:ph type="subTitle" idx="1"/>
          </p:nvPr>
        </p:nvSpPr>
        <p:spPr bwMode="white">
          <a:xfrm>
            <a:off x="4107094" y="5345507"/>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cxnSp>
        <p:nvCxnSpPr>
          <p:cNvPr id="45" name="Straight Connector 44"/>
          <p:cNvCxnSpPr>
            <a:cxnSpLocks/>
          </p:cNvCxnSpPr>
          <p:nvPr userDrawn="1"/>
        </p:nvCxnSpPr>
        <p:spPr>
          <a:xfrm flipH="1">
            <a:off x="4107094" y="5249221"/>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1285364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337596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509537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44674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4059350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6001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244C"/>
                </a:solidFill>
                <a:latin typeface="+mj-lt"/>
                <a:ea typeface="+mj-ea"/>
                <a:cs typeface="+mj-cs"/>
                <a:sym typeface="+mj-lt"/>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461360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552623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1366220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29922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324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04128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207275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34686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923607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65972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562263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66873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100951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17427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a:t>
            </a:r>
            <a:r>
              <a:rPr lang="en-US" err="1"/>
              <a:t>wy</a:t>
            </a:r>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636123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40845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rgbClr val="00244C"/>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804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50589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49047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35495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117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40959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23250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19331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982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76204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190428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51227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325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8312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000285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40371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558776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44119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836295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512939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1202024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124329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439160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429609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342382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62860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383147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43199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551865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440562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582673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34815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174262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61020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6" name="Group 15"/>
          <p:cNvGrpSpPr/>
          <p:nvPr userDrawn="1"/>
        </p:nvGrpSpPr>
        <p:grpSpPr>
          <a:xfrm>
            <a:off x="0" y="0"/>
            <a:ext cx="3915966" cy="6858002"/>
            <a:chOff x="-2" y="-2"/>
            <a:chExt cx="4152360" cy="6858002"/>
          </a:xfrm>
        </p:grpSpPr>
        <p:pic>
          <p:nvPicPr>
            <p:cNvPr id="17" name="Picture 16"/>
            <p:cNvPicPr>
              <a:picLocks noChangeAspect="1" noChangeArrowheads="1"/>
            </p:cNvPicPr>
            <p:nvPr/>
          </p:nvPicPr>
          <p:blipFill rotWithShape="1">
            <a:blip r:embed="rId5"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19" name="Freeform 18"/>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3" name="Freeform 22"/>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4" name="Freeform 23"/>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5" name="Working Draft Text"/>
            <p:cNvSpPr txBox="1">
              <a:spLocks noChangeArrowheads="1"/>
            </p:cNvSpPr>
            <p:nvPr userDrawn="1"/>
          </p:nvSpPr>
          <p:spPr bwMode="black">
            <a:xfrm>
              <a:off x="102735" y="400957"/>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b="1" kern="0">
                  <a:solidFill>
                    <a:srgbClr val="FFFFFF"/>
                  </a:solidFill>
                  <a:latin typeface="+mn-lt"/>
                  <a:ea typeface="+mn-ea"/>
                  <a:cs typeface="+mn-cs"/>
                  <a:sym typeface="+mn-lt"/>
                </a:rPr>
                <a:t>WORKING DRAFT</a:t>
              </a:r>
            </a:p>
          </p:txBody>
        </p:sp>
        <p:sp>
          <p:nvSpPr>
            <p:cNvPr id="28" name="Working Draft"/>
            <p:cNvSpPr txBox="1">
              <a:spLocks noChangeArrowheads="1"/>
            </p:cNvSpPr>
            <p:nvPr userDrawn="1"/>
          </p:nvSpPr>
          <p:spPr bwMode="black">
            <a:xfrm>
              <a:off x="102735" y="526567"/>
              <a:ext cx="24828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kern="0">
                  <a:solidFill>
                    <a:srgbClr val="FFFFFF"/>
                  </a:solidFill>
                  <a:latin typeface="+mn-lt"/>
                  <a:ea typeface="+mn-ea"/>
                  <a:cs typeface="+mn-cs"/>
                  <a:sym typeface="+mn-lt"/>
                </a:rPr>
                <a:t>Last Modified 8/22/2018 2:01 AM India Standard Time</a:t>
              </a:r>
              <a:endParaRPr lang="en-GB" sz="800" kern="0">
                <a:solidFill>
                  <a:srgbClr val="FFFFFF"/>
                </a:solidFill>
                <a:latin typeface="+mn-lt"/>
                <a:ea typeface="+mn-ea"/>
                <a:cs typeface="+mn-cs"/>
                <a:sym typeface="+mn-lt"/>
              </a:endParaRPr>
            </a:p>
          </p:txBody>
        </p:sp>
        <p:sp>
          <p:nvSpPr>
            <p:cNvPr id="29" name="Printed"/>
            <p:cNvSpPr txBox="1">
              <a:spLocks noChangeArrowheads="1"/>
            </p:cNvSpPr>
            <p:nvPr userDrawn="1"/>
          </p:nvSpPr>
          <p:spPr bwMode="black">
            <a:xfrm>
              <a:off x="102735" y="652179"/>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kern="0">
                  <a:solidFill>
                    <a:srgbClr val="FFFFFF"/>
                  </a:solidFill>
                  <a:latin typeface="+mn-lt"/>
                  <a:ea typeface="+mn-ea"/>
                  <a:cs typeface="+mn-cs"/>
                  <a:sym typeface="+mn-lt"/>
                </a:rPr>
                <a:t>Printed</a:t>
              </a:r>
            </a:p>
          </p:txBody>
        </p:sp>
      </p:grpSp>
      <p:sp>
        <p:nvSpPr>
          <p:cNvPr id="30" name="Title 1"/>
          <p:cNvSpPr>
            <a:spLocks noGrp="1"/>
          </p:cNvSpPr>
          <p:nvPr>
            <p:ph type="ctrTitle"/>
          </p:nvPr>
        </p:nvSpPr>
        <p:spPr bwMode="ltGray">
          <a:xfrm>
            <a:off x="4107093" y="3520599"/>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31" name="Subtitle 2"/>
          <p:cNvSpPr>
            <a:spLocks noGrp="1"/>
          </p:cNvSpPr>
          <p:nvPr>
            <p:ph type="subTitle" idx="1"/>
          </p:nvPr>
        </p:nvSpPr>
        <p:spPr bwMode="white">
          <a:xfrm>
            <a:off x="4107094" y="4390276"/>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pic>
        <p:nvPicPr>
          <p:cNvPr id="32" name="Picture 433" descr="Image result for who logo"/>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4107093" y="1304113"/>
            <a:ext cx="4185239" cy="129621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3" name="Straight Connector 32"/>
          <p:cNvCxnSpPr>
            <a:cxnSpLocks/>
          </p:cNvCxnSpPr>
          <p:nvPr userDrawn="1"/>
        </p:nvCxnSpPr>
        <p:spPr>
          <a:xfrm flipH="1">
            <a:off x="4107094" y="4293990"/>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421213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71262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a:t>Click to add title</a:t>
            </a:r>
          </a:p>
        </p:txBody>
      </p:sp>
      <p:pic>
        <p:nvPicPr>
          <p:cNvPr id="11" name="Picture 433" descr="Image result for who logo"/>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0363165" y="6301171"/>
            <a:ext cx="901060"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588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7348454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401315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79811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898881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87996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462533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80094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823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82918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227597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64851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046935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138758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671556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81946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5156194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62798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773996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97080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523731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486379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425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09067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06670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505862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94515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205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912023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0433337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295206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43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880471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85340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236057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315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31721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876015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42111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1552188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316736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7468477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42126109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35411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676375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3777423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929173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36935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103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99774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1680644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660784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643115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05202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106524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6695867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870277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46664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923738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09559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618747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300439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30603441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836242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545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175634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039661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193441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spTree>
    <p:extLst>
      <p:ext uri="{BB962C8B-B14F-4D97-AF65-F5344CB8AC3E}">
        <p14:creationId xmlns:p14="http://schemas.microsoft.com/office/powerpoint/2010/main" val="33268494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12626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34177632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890628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83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304609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2337716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955037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035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26D2-D3FA-2D41-97EE-8F342E3C62DF}"/>
              </a:ext>
            </a:extLst>
          </p:cNvPr>
          <p:cNvSpPr>
            <a:spLocks noGrp="1"/>
          </p:cNvSpPr>
          <p:nvPr>
            <p:ph type="title" hasCustomPrompt="1"/>
          </p:nvPr>
        </p:nvSpPr>
        <p:spPr>
          <a:xfrm>
            <a:off x="838200" y="0"/>
            <a:ext cx="9803296" cy="1646238"/>
          </a:xfrm>
          <a:solidFill>
            <a:schemeClr val="accent4">
              <a:lumMod val="20000"/>
              <a:lumOff val="80000"/>
              <a:alpha val="50000"/>
            </a:schemeClr>
          </a:solidFill>
        </p:spPr>
        <p:txBody>
          <a:bodyPr>
            <a:normAutofit/>
          </a:bodyPr>
          <a:lstStyle>
            <a:lvl1pPr>
              <a:defRPr sz="2800" b="1" spc="-100" baseline="0">
                <a:latin typeface="Helvetica" pitchFamily="2" charset="0"/>
                <a:cs typeface="Times New Roman" panose="02020603050405020304" pitchFamily="18" charset="0"/>
              </a:defRPr>
            </a:lvl1pPr>
          </a:lstStyle>
          <a:p>
            <a:r>
              <a:rPr lang="en-US"/>
              <a:t>  Click to edit Master title style</a:t>
            </a:r>
            <a:endParaRPr lang="en-GB"/>
          </a:p>
        </p:txBody>
      </p:sp>
      <p:sp>
        <p:nvSpPr>
          <p:cNvPr id="3" name="Content Placeholder 2">
            <a:extLst>
              <a:ext uri="{FF2B5EF4-FFF2-40B4-BE49-F238E27FC236}">
                <a16:creationId xmlns:a16="http://schemas.microsoft.com/office/drawing/2014/main" id="{795A101E-8DD9-8E4A-98AA-0D02553C98D8}"/>
              </a:ext>
            </a:extLst>
          </p:cNvPr>
          <p:cNvSpPr>
            <a:spLocks noGrp="1"/>
          </p:cNvSpPr>
          <p:nvPr>
            <p:ph sz="half" idx="1"/>
          </p:nvPr>
        </p:nvSpPr>
        <p:spPr>
          <a:xfrm>
            <a:off x="838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0295AB-DA28-4642-81A0-9970529793E1}"/>
              </a:ext>
            </a:extLst>
          </p:cNvPr>
          <p:cNvSpPr>
            <a:spLocks noGrp="1"/>
          </p:cNvSpPr>
          <p:nvPr>
            <p:ph sz="half" idx="2"/>
          </p:nvPr>
        </p:nvSpPr>
        <p:spPr>
          <a:xfrm>
            <a:off x="6172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284D6D-031C-8B4D-8B0D-24E904B163C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4841E9F-BC35-4049-B5F7-1EC7E3F08B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77B4C-482E-144A-81B7-365579AA4322}"/>
              </a:ext>
            </a:extLst>
          </p:cNvPr>
          <p:cNvSpPr>
            <a:spLocks noGrp="1"/>
          </p:cNvSpPr>
          <p:nvPr>
            <p:ph type="sldNum" sz="quarter" idx="12"/>
          </p:nvPr>
        </p:nvSpPr>
        <p:spPr/>
        <p:txBody>
          <a:bodyPr/>
          <a:lstStyle/>
          <a:p>
            <a:fld id="{A793BDB0-8DC3-4D4B-8D54-7E8DDF3FA9EE}" type="slidenum">
              <a:rPr lang="en-GB" smtClean="0"/>
              <a:t>‹#›</a:t>
            </a:fld>
            <a:endParaRPr lang="en-GB"/>
          </a:p>
        </p:txBody>
      </p:sp>
    </p:spTree>
    <p:extLst>
      <p:ext uri="{BB962C8B-B14F-4D97-AF65-F5344CB8AC3E}">
        <p14:creationId xmlns:p14="http://schemas.microsoft.com/office/powerpoint/2010/main" val="42128920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lvl1pPr>
              <a:lnSpc>
                <a:spcPct val="90000"/>
              </a:lnSpc>
              <a:defRPr/>
            </a:lvl1pPr>
            <a:lvl2pPr marL="557213" indent="-214313">
              <a:lnSpc>
                <a:spcPct val="90000"/>
              </a:lnSpc>
              <a:buFont typeface="Lucida Grande"/>
              <a:buChar char="–"/>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89724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70553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08C1B1-6E26-41E2-8649-52A6027BBDB5}"/>
              </a:ext>
            </a:extLst>
          </p:cNvPr>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grpSp>
        <p:nvGrpSpPr>
          <p:cNvPr id="34" name="Group 33"/>
          <p:cNvGrpSpPr/>
          <p:nvPr userDrawn="1"/>
        </p:nvGrpSpPr>
        <p:grpSpPr>
          <a:xfrm>
            <a:off x="0" y="0"/>
            <a:ext cx="3915966" cy="6858002"/>
            <a:chOff x="-2" y="-2"/>
            <a:chExt cx="4152360" cy="6858002"/>
          </a:xfrm>
        </p:grpSpPr>
        <p:pic>
          <p:nvPicPr>
            <p:cNvPr id="35" name="Picture 34"/>
            <p:cNvPicPr>
              <a:picLocks noChangeAspect="1" noChangeArrowheads="1"/>
            </p:cNvPicPr>
            <p:nvPr/>
          </p:nvPicPr>
          <p:blipFill rotWithShape="1">
            <a:blip r:embed="rId6"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36" name="Freeform 35"/>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7" name="Freeform 36"/>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8" name="Freeform 37"/>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grpSp>
      <p:sp>
        <p:nvSpPr>
          <p:cNvPr id="42" name="Title 1"/>
          <p:cNvSpPr>
            <a:spLocks noGrp="1"/>
          </p:cNvSpPr>
          <p:nvPr>
            <p:ph type="ctrTitle"/>
          </p:nvPr>
        </p:nvSpPr>
        <p:spPr bwMode="ltGray">
          <a:xfrm>
            <a:off x="4107093" y="4475830"/>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43" name="Subtitle 2"/>
          <p:cNvSpPr>
            <a:spLocks noGrp="1"/>
          </p:cNvSpPr>
          <p:nvPr>
            <p:ph type="subTitle" idx="1"/>
          </p:nvPr>
        </p:nvSpPr>
        <p:spPr bwMode="white">
          <a:xfrm>
            <a:off x="4107094" y="5345507"/>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cxnSp>
        <p:nvCxnSpPr>
          <p:cNvPr id="45" name="Straight Connector 44"/>
          <p:cNvCxnSpPr>
            <a:cxnSpLocks/>
          </p:cNvCxnSpPr>
          <p:nvPr userDrawn="1"/>
        </p:nvCxnSpPr>
        <p:spPr>
          <a:xfrm flipH="1">
            <a:off x="4107094" y="5249221"/>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806259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58024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3761194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20880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804880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77825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244C"/>
                </a:solidFill>
                <a:latin typeface="+mj-lt"/>
                <a:ea typeface="+mj-ea"/>
                <a:cs typeface="+mj-cs"/>
                <a:sym typeface="+mj-lt"/>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501933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698277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743407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010648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335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22183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058996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83916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1369239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393400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350674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09303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4749542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624208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a:t>
            </a:r>
            <a:r>
              <a:rPr lang="en-US" err="1"/>
              <a:t>wy</a:t>
            </a:r>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926522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42181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rgbClr val="00244C"/>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111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63861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705240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823950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020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11295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140809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130583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36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80474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79458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41830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637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48931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077027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853473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1047757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06067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94437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66154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2395325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062742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609062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42641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76610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40921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253216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67679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176568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146304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761258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02753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575060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01498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6" name="Group 15"/>
          <p:cNvGrpSpPr/>
          <p:nvPr userDrawn="1"/>
        </p:nvGrpSpPr>
        <p:grpSpPr>
          <a:xfrm>
            <a:off x="0" y="0"/>
            <a:ext cx="3915966" cy="6858002"/>
            <a:chOff x="-2" y="-2"/>
            <a:chExt cx="4152360" cy="6858002"/>
          </a:xfrm>
        </p:grpSpPr>
        <p:pic>
          <p:nvPicPr>
            <p:cNvPr id="17" name="Picture 16"/>
            <p:cNvPicPr>
              <a:picLocks noChangeAspect="1" noChangeArrowheads="1"/>
            </p:cNvPicPr>
            <p:nvPr/>
          </p:nvPicPr>
          <p:blipFill rotWithShape="1">
            <a:blip r:embed="rId5" cstate="email">
              <a:duotone>
                <a:prstClr val="black"/>
                <a:srgbClr val="7DDAF3">
                  <a:tint val="45000"/>
                  <a:satMod val="400000"/>
                </a:srgbClr>
              </a:duotone>
              <a:extLst>
                <a:ext uri="{28A0092B-C50C-407E-A947-70E740481C1C}">
                  <a14:useLocalDpi xmlns:a14="http://schemas.microsoft.com/office/drawing/2010/main"/>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19" name="Freeform 18"/>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3" name="Freeform 22"/>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4" name="Freeform 23"/>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5" name="Working Draft Text"/>
            <p:cNvSpPr txBox="1">
              <a:spLocks noChangeArrowheads="1"/>
            </p:cNvSpPr>
            <p:nvPr userDrawn="1"/>
          </p:nvSpPr>
          <p:spPr bwMode="black">
            <a:xfrm>
              <a:off x="102735" y="400957"/>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b="1" kern="0">
                  <a:solidFill>
                    <a:srgbClr val="FFFFFF"/>
                  </a:solidFill>
                  <a:latin typeface="+mn-lt"/>
                  <a:ea typeface="+mn-ea"/>
                  <a:cs typeface="+mn-cs"/>
                  <a:sym typeface="+mn-lt"/>
                </a:rPr>
                <a:t>WORKING DRAFT</a:t>
              </a:r>
            </a:p>
          </p:txBody>
        </p:sp>
        <p:sp>
          <p:nvSpPr>
            <p:cNvPr id="28" name="Working Draft"/>
            <p:cNvSpPr txBox="1">
              <a:spLocks noChangeArrowheads="1"/>
            </p:cNvSpPr>
            <p:nvPr userDrawn="1"/>
          </p:nvSpPr>
          <p:spPr bwMode="black">
            <a:xfrm>
              <a:off x="102735" y="526567"/>
              <a:ext cx="24828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kern="0">
                  <a:solidFill>
                    <a:srgbClr val="FFFFFF"/>
                  </a:solidFill>
                  <a:latin typeface="+mn-lt"/>
                  <a:ea typeface="+mn-ea"/>
                  <a:cs typeface="+mn-cs"/>
                  <a:sym typeface="+mn-lt"/>
                </a:rPr>
                <a:t>Last Modified 8/22/2018 2:01 AM India Standard Time</a:t>
              </a:r>
              <a:endParaRPr lang="en-GB" sz="800" kern="0">
                <a:solidFill>
                  <a:srgbClr val="FFFFFF"/>
                </a:solidFill>
                <a:latin typeface="+mn-lt"/>
                <a:ea typeface="+mn-ea"/>
                <a:cs typeface="+mn-cs"/>
                <a:sym typeface="+mn-lt"/>
              </a:endParaRPr>
            </a:p>
          </p:txBody>
        </p:sp>
        <p:sp>
          <p:nvSpPr>
            <p:cNvPr id="29" name="Printed"/>
            <p:cNvSpPr txBox="1">
              <a:spLocks noChangeArrowheads="1"/>
            </p:cNvSpPr>
            <p:nvPr userDrawn="1"/>
          </p:nvSpPr>
          <p:spPr bwMode="black">
            <a:xfrm>
              <a:off x="102735" y="652179"/>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kern="0">
                  <a:solidFill>
                    <a:srgbClr val="FFFFFF"/>
                  </a:solidFill>
                  <a:latin typeface="+mn-lt"/>
                  <a:ea typeface="+mn-ea"/>
                  <a:cs typeface="+mn-cs"/>
                  <a:sym typeface="+mn-lt"/>
                </a:rPr>
                <a:t>Printed</a:t>
              </a:r>
            </a:p>
          </p:txBody>
        </p:sp>
      </p:grpSp>
      <p:sp>
        <p:nvSpPr>
          <p:cNvPr id="30" name="Title 1"/>
          <p:cNvSpPr>
            <a:spLocks noGrp="1"/>
          </p:cNvSpPr>
          <p:nvPr>
            <p:ph type="ctrTitle"/>
          </p:nvPr>
        </p:nvSpPr>
        <p:spPr bwMode="ltGray">
          <a:xfrm>
            <a:off x="4107093" y="3520599"/>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31" name="Subtitle 2"/>
          <p:cNvSpPr>
            <a:spLocks noGrp="1"/>
          </p:cNvSpPr>
          <p:nvPr>
            <p:ph type="subTitle" idx="1"/>
          </p:nvPr>
        </p:nvSpPr>
        <p:spPr bwMode="white">
          <a:xfrm>
            <a:off x="4107094" y="4390276"/>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pic>
        <p:nvPicPr>
          <p:cNvPr id="32" name="Picture 433" descr="Image result for who logo"/>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4107093" y="1304113"/>
            <a:ext cx="4185239" cy="129621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3" name="Straight Connector 32"/>
          <p:cNvCxnSpPr>
            <a:cxnSpLocks/>
          </p:cNvCxnSpPr>
          <p:nvPr userDrawn="1"/>
        </p:nvCxnSpPr>
        <p:spPr>
          <a:xfrm flipH="1">
            <a:off x="4107094" y="4293990"/>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3932162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590074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a:t>Click to add title</a:t>
            </a:r>
          </a:p>
        </p:txBody>
      </p:sp>
      <p:pic>
        <p:nvPicPr>
          <p:cNvPr id="11" name="Picture 433" descr="Image result for who logo"/>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0363165" y="6301171"/>
            <a:ext cx="901060"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188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800970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539013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0389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956463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67166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1885422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617860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003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09856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86904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045447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891539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37374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9881546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66756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68939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74190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807256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50305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809599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809423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617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76548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533770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77321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52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299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532140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96273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75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503645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342644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26147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237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62917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239000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213457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890249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15643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61729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67807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1181537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983166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262596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56317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604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02835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2673007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42813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910303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915515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287014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868859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228099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068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424071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772708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3827683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057012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3206699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436381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768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33178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spTree>
    <p:extLst>
      <p:ext uri="{BB962C8B-B14F-4D97-AF65-F5344CB8AC3E}">
        <p14:creationId xmlns:p14="http://schemas.microsoft.com/office/powerpoint/2010/main" val="4166480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02987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spTree>
    <p:extLst>
      <p:ext uri="{BB962C8B-B14F-4D97-AF65-F5344CB8AC3E}">
        <p14:creationId xmlns:p14="http://schemas.microsoft.com/office/powerpoint/2010/main" val="1056989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995022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983567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291390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25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209340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977583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089750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54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26D2-D3FA-2D41-97EE-8F342E3C62DF}"/>
              </a:ext>
            </a:extLst>
          </p:cNvPr>
          <p:cNvSpPr>
            <a:spLocks noGrp="1"/>
          </p:cNvSpPr>
          <p:nvPr>
            <p:ph type="title" hasCustomPrompt="1"/>
          </p:nvPr>
        </p:nvSpPr>
        <p:spPr>
          <a:xfrm>
            <a:off x="838200" y="0"/>
            <a:ext cx="9803296" cy="1646238"/>
          </a:xfrm>
          <a:solidFill>
            <a:schemeClr val="accent4">
              <a:lumMod val="20000"/>
              <a:lumOff val="80000"/>
              <a:alpha val="50000"/>
            </a:schemeClr>
          </a:solidFill>
        </p:spPr>
        <p:txBody>
          <a:bodyPr>
            <a:normAutofit/>
          </a:bodyPr>
          <a:lstStyle>
            <a:lvl1pPr>
              <a:defRPr sz="2800" b="1" spc="-100" baseline="0">
                <a:latin typeface="Helvetica" pitchFamily="2" charset="0"/>
                <a:cs typeface="Times New Roman" panose="02020603050405020304" pitchFamily="18" charset="0"/>
              </a:defRPr>
            </a:lvl1pPr>
          </a:lstStyle>
          <a:p>
            <a:r>
              <a:rPr lang="en-US"/>
              <a:t>  Click to edit Master title style</a:t>
            </a:r>
            <a:endParaRPr lang="en-GB"/>
          </a:p>
        </p:txBody>
      </p:sp>
      <p:sp>
        <p:nvSpPr>
          <p:cNvPr id="3" name="Content Placeholder 2">
            <a:extLst>
              <a:ext uri="{FF2B5EF4-FFF2-40B4-BE49-F238E27FC236}">
                <a16:creationId xmlns:a16="http://schemas.microsoft.com/office/drawing/2014/main" id="{795A101E-8DD9-8E4A-98AA-0D02553C98D8}"/>
              </a:ext>
            </a:extLst>
          </p:cNvPr>
          <p:cNvSpPr>
            <a:spLocks noGrp="1"/>
          </p:cNvSpPr>
          <p:nvPr>
            <p:ph sz="half" idx="1"/>
          </p:nvPr>
        </p:nvSpPr>
        <p:spPr>
          <a:xfrm>
            <a:off x="838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0295AB-DA28-4642-81A0-9970529793E1}"/>
              </a:ext>
            </a:extLst>
          </p:cNvPr>
          <p:cNvSpPr>
            <a:spLocks noGrp="1"/>
          </p:cNvSpPr>
          <p:nvPr>
            <p:ph sz="half" idx="2"/>
          </p:nvPr>
        </p:nvSpPr>
        <p:spPr>
          <a:xfrm>
            <a:off x="6172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284D6D-031C-8B4D-8B0D-24E904B163C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4841E9F-BC35-4049-B5F7-1EC7E3F08B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77B4C-482E-144A-81B7-365579AA4322}"/>
              </a:ext>
            </a:extLst>
          </p:cNvPr>
          <p:cNvSpPr>
            <a:spLocks noGrp="1"/>
          </p:cNvSpPr>
          <p:nvPr>
            <p:ph type="sldNum" sz="quarter" idx="12"/>
          </p:nvPr>
        </p:nvSpPr>
        <p:spPr/>
        <p:txBody>
          <a:bodyPr/>
          <a:lstStyle/>
          <a:p>
            <a:fld id="{A793BDB0-8DC3-4D4B-8D54-7E8DDF3FA9EE}" type="slidenum">
              <a:rPr lang="en-GB" smtClean="0"/>
              <a:t>‹#›</a:t>
            </a:fld>
            <a:endParaRPr lang="en-GB"/>
          </a:p>
        </p:txBody>
      </p:sp>
    </p:spTree>
    <p:extLst>
      <p:ext uri="{BB962C8B-B14F-4D97-AF65-F5344CB8AC3E}">
        <p14:creationId xmlns:p14="http://schemas.microsoft.com/office/powerpoint/2010/main" val="22849325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lvl1pPr>
              <a:lnSpc>
                <a:spcPct val="90000"/>
              </a:lnSpc>
              <a:defRPr/>
            </a:lvl1pPr>
            <a:lvl2pPr marL="557213" indent="-214313">
              <a:lnSpc>
                <a:spcPct val="90000"/>
              </a:lnSpc>
              <a:buFont typeface="Lucida Grande"/>
              <a:buChar char="–"/>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204948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68722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08C1B1-6E26-41E2-8649-52A6027BBDB5}"/>
              </a:ext>
            </a:extLst>
          </p:cNvPr>
          <p:cNvSpPr/>
          <p:nvPr userDrawn="1">
            <p:custDataLst>
              <p:tags r:id="rId2"/>
            </p:custDataLst>
          </p:nvPr>
        </p:nvSpPr>
        <p:spPr>
          <a:xfrm>
            <a:off x="0" y="0"/>
            <a:ext cx="158750" cy="158750"/>
          </a:xfrm>
          <a:prstGeom prst="rect">
            <a:avLst/>
          </a:prstGeom>
          <a:solidFill>
            <a:schemeClr val="tx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400" b="0" i="0" baseline="0">
              <a:solidFill>
                <a:srgbClr val="FFFFFF"/>
              </a:solidFill>
              <a:latin typeface="Calibri" panose="020F0502020204030204" pitchFamily="34" charset="0"/>
              <a:ea typeface="+mj-ea"/>
              <a:cs typeface="+mj-cs"/>
              <a:sym typeface="Calibri" panose="020F0502020204030204" pitchFamily="34" charset="0"/>
            </a:endParaRPr>
          </a:p>
        </p:txBody>
      </p:sp>
      <p:grpSp>
        <p:nvGrpSpPr>
          <p:cNvPr id="34" name="Group 33"/>
          <p:cNvGrpSpPr/>
          <p:nvPr userDrawn="1"/>
        </p:nvGrpSpPr>
        <p:grpSpPr>
          <a:xfrm>
            <a:off x="0" y="0"/>
            <a:ext cx="3915966" cy="6858002"/>
            <a:chOff x="-2" y="-2"/>
            <a:chExt cx="4152360" cy="6858002"/>
          </a:xfrm>
        </p:grpSpPr>
        <p:pic>
          <p:nvPicPr>
            <p:cNvPr id="35" name="Picture 34"/>
            <p:cNvPicPr>
              <a:picLocks noChangeAspect="1" noChangeArrowheads="1"/>
            </p:cNvPicPr>
            <p:nvPr/>
          </p:nvPicPr>
          <p:blipFill rotWithShape="1">
            <a:blip r:embed="rId6">
              <a:duotone>
                <a:prstClr val="black"/>
                <a:srgbClr val="7DDAF3">
                  <a:tint val="45000"/>
                  <a:satMod val="400000"/>
                </a:srgbClr>
              </a:duotone>
              <a:extLst>
                <a:ext uri="{28A0092B-C50C-407E-A947-70E740481C1C}">
                  <a14:useLocalDpi xmlns:a14="http://schemas.microsoft.com/office/drawing/2010/main" val="0"/>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36" name="Freeform 35"/>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7" name="Freeform 36"/>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38" name="Freeform 37"/>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grpSp>
      <p:sp>
        <p:nvSpPr>
          <p:cNvPr id="42" name="Title 1"/>
          <p:cNvSpPr>
            <a:spLocks noGrp="1"/>
          </p:cNvSpPr>
          <p:nvPr>
            <p:ph type="ctrTitle"/>
          </p:nvPr>
        </p:nvSpPr>
        <p:spPr bwMode="ltGray">
          <a:xfrm>
            <a:off x="4107093" y="4475830"/>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43" name="Subtitle 2"/>
          <p:cNvSpPr>
            <a:spLocks noGrp="1"/>
          </p:cNvSpPr>
          <p:nvPr>
            <p:ph type="subTitle" idx="1"/>
          </p:nvPr>
        </p:nvSpPr>
        <p:spPr bwMode="white">
          <a:xfrm>
            <a:off x="4107094" y="5345507"/>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cxnSp>
        <p:nvCxnSpPr>
          <p:cNvPr id="45" name="Straight Connector 44"/>
          <p:cNvCxnSpPr>
            <a:cxnSpLocks/>
          </p:cNvCxnSpPr>
          <p:nvPr userDrawn="1"/>
        </p:nvCxnSpPr>
        <p:spPr>
          <a:xfrm flipH="1">
            <a:off x="4107094" y="5249221"/>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2292923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5617110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1884789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701340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latin typeface="+mj-lt"/>
                <a:ea typeface="+mj-ea"/>
                <a:cs typeface="+mj-cs"/>
                <a:sym typeface="+mj-lt"/>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054675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065362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244C"/>
                </a:solidFill>
                <a:latin typeface="+mj-lt"/>
                <a:ea typeface="+mj-ea"/>
                <a:cs typeface="+mj-cs"/>
                <a:sym typeface="+mj-lt"/>
              </a:defRPr>
            </a:lvl1pPr>
          </a:lstStyle>
          <a:p>
            <a:r>
              <a:rPr lang="en-US"/>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95867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233702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619167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85137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371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3808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448159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16476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spTree>
    <p:extLst>
      <p:ext uri="{BB962C8B-B14F-4D97-AF65-F5344CB8AC3E}">
        <p14:creationId xmlns:p14="http://schemas.microsoft.com/office/powerpoint/2010/main" val="273342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77999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635423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71164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423752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278865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a:t>
            </a:r>
            <a:r>
              <a:rPr lang="en-US" err="1"/>
              <a:t>wy</a:t>
            </a:r>
            <a:endParaRPr lang="en-US"/>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634517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27589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630000" y="2764203"/>
            <a:ext cx="2478638" cy="1314311"/>
          </a:xfrm>
          <a:prstGeom prst="rect">
            <a:avLst/>
          </a:prstGeom>
        </p:spPr>
        <p:txBody>
          <a:bodyPr anchor="ctr">
            <a:noAutofit/>
          </a:bodyPr>
          <a:lstStyle>
            <a:lvl1pPr>
              <a:defRPr sz="3200" baseline="0">
                <a:solidFill>
                  <a:srgbClr val="00244C"/>
                </a:solidFill>
                <a:latin typeface="+mj-lt"/>
                <a:ea typeface="+mj-ea"/>
                <a:cs typeface="+mj-cs"/>
                <a:sym typeface="+mj-lt"/>
              </a:defRPr>
            </a:lvl1pPr>
          </a:lstStyle>
          <a:p>
            <a:r>
              <a:rPr lang="en-US">
                <a:solidFill>
                  <a:schemeClr val="tx2"/>
                </a:solidFill>
              </a:rPr>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64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341281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043562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endParaRPr lang="en-GB" noProof="0"/>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441335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5" name="Picture 14"/>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79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35061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40252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112993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089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08339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937613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264317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244C"/>
                </a:solidFill>
                <a:latin typeface="+mj-lt"/>
                <a:ea typeface="+mj-ea"/>
                <a:cs typeface="+mj-cs"/>
                <a:sym typeface="+mj-lt"/>
              </a:defRPr>
            </a:lvl1pPr>
          </a:lstStyle>
          <a:p>
            <a:pPr lvl="0"/>
            <a:r>
              <a:rPr lang="en-US"/>
              <a:t>Click to add title</a:t>
            </a:r>
          </a:p>
        </p:txBody>
      </p:sp>
      <p:pic>
        <p:nvPicPr>
          <p:cNvPr id="16" name="Picture 1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96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78638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mj-lt"/>
              </a:defRPr>
            </a:lvl1pPr>
          </a:lstStyle>
          <a:p>
            <a:pPr lvl="0"/>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912298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515378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75898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46033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6069301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43471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605875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301976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4" name="Title 3"/>
          <p:cNvSpPr>
            <a:spLocks noGrp="1"/>
          </p:cNvSpPr>
          <p:nvPr>
            <p:ph type="title" hasCustomPrompt="1"/>
          </p:nvPr>
        </p:nvSpPr>
        <p:spPr>
          <a:xfrm>
            <a:off x="630000" y="622800"/>
            <a:ext cx="10933200" cy="470898"/>
          </a:xfrm>
        </p:spPr>
        <p:txBody>
          <a:bodyPr/>
          <a:lstStyle>
            <a:lvl1pPr>
              <a:defRPr sz="3400">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8927015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endParaRPr lang="en-GB" noProof="0"/>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08252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754222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32427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52133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769242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355820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642340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844723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58700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6A6A6"/>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776857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63661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6" name="Group 15"/>
          <p:cNvGrpSpPr/>
          <p:nvPr userDrawn="1"/>
        </p:nvGrpSpPr>
        <p:grpSpPr>
          <a:xfrm>
            <a:off x="0" y="0"/>
            <a:ext cx="3915966" cy="6858002"/>
            <a:chOff x="-2" y="-2"/>
            <a:chExt cx="4152360" cy="6858002"/>
          </a:xfrm>
        </p:grpSpPr>
        <p:pic>
          <p:nvPicPr>
            <p:cNvPr id="17" name="Picture 16"/>
            <p:cNvPicPr>
              <a:picLocks noChangeAspect="1" noChangeArrowheads="1"/>
            </p:cNvPicPr>
            <p:nvPr/>
          </p:nvPicPr>
          <p:blipFill rotWithShape="1">
            <a:blip r:embed="rId5">
              <a:duotone>
                <a:prstClr val="black"/>
                <a:srgbClr val="7DDAF3">
                  <a:tint val="45000"/>
                  <a:satMod val="400000"/>
                </a:srgbClr>
              </a:duotone>
              <a:extLst>
                <a:ext uri="{28A0092B-C50C-407E-A947-70E740481C1C}">
                  <a14:useLocalDpi xmlns:a14="http://schemas.microsoft.com/office/drawing/2010/main" val="0"/>
                </a:ext>
              </a:extLst>
            </a:blip>
            <a:srcRect l="31571" t="15759" r="21330" b="5518"/>
            <a:stretch/>
          </p:blipFill>
          <p:spPr bwMode="auto">
            <a:xfrm>
              <a:off x="0" y="189589"/>
              <a:ext cx="3960124" cy="6668411"/>
            </a:xfrm>
            <a:custGeom>
              <a:avLst/>
              <a:gdLst>
                <a:gd name="connsiteX0" fmla="*/ 0 w 3960124"/>
                <a:gd name="connsiteY0" fmla="*/ 15822 h 6668411"/>
                <a:gd name="connsiteX1" fmla="*/ 1905001 w 3960124"/>
                <a:gd name="connsiteY1" fmla="*/ 15822 h 6668411"/>
                <a:gd name="connsiteX2" fmla="*/ 1905001 w 3960124"/>
                <a:gd name="connsiteY2" fmla="*/ 6668411 h 6668411"/>
                <a:gd name="connsiteX3" fmla="*/ 0 w 3960124"/>
                <a:gd name="connsiteY3" fmla="*/ 6668411 h 6668411"/>
                <a:gd name="connsiteX4" fmla="*/ 2438131 w 3960124"/>
                <a:gd name="connsiteY4" fmla="*/ 0 h 6668411"/>
                <a:gd name="connsiteX5" fmla="*/ 2422951 w 3960124"/>
                <a:gd name="connsiteY5" fmla="*/ 79922 h 6668411"/>
                <a:gd name="connsiteX6" fmla="*/ 3815509 w 3960124"/>
                <a:gd name="connsiteY6" fmla="*/ 6435006 h 6668411"/>
                <a:gd name="connsiteX7" fmla="*/ 3960124 w 3960124"/>
                <a:gd name="connsiteY7" fmla="*/ 6668410 h 6668411"/>
                <a:gd name="connsiteX8" fmla="*/ 1905003 w 3960124"/>
                <a:gd name="connsiteY8" fmla="*/ 6668410 h 6668411"/>
                <a:gd name="connsiteX9" fmla="*/ 1905003 w 3960124"/>
                <a:gd name="connsiteY9" fmla="*/ 13787 h 66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124" h="6668411">
                  <a:moveTo>
                    <a:pt x="0" y="15822"/>
                  </a:moveTo>
                  <a:lnTo>
                    <a:pt x="1905001" y="15822"/>
                  </a:lnTo>
                  <a:lnTo>
                    <a:pt x="1905001" y="6668411"/>
                  </a:lnTo>
                  <a:lnTo>
                    <a:pt x="0" y="6668411"/>
                  </a:lnTo>
                  <a:close/>
                  <a:moveTo>
                    <a:pt x="2438131" y="0"/>
                  </a:moveTo>
                  <a:lnTo>
                    <a:pt x="2422951" y="79922"/>
                  </a:lnTo>
                  <a:cubicBezTo>
                    <a:pt x="2068968" y="2080041"/>
                    <a:pt x="2413004" y="4118302"/>
                    <a:pt x="3815509" y="6435006"/>
                  </a:cubicBezTo>
                  <a:lnTo>
                    <a:pt x="3960124" y="6668410"/>
                  </a:lnTo>
                  <a:lnTo>
                    <a:pt x="1905003" y="6668410"/>
                  </a:lnTo>
                  <a:lnTo>
                    <a:pt x="1905003" y="13787"/>
                  </a:lnTo>
                  <a:close/>
                </a:path>
              </a:pathLst>
            </a:custGeom>
            <a:solidFill>
              <a:srgbClr val="4F81BD"/>
            </a:solidFill>
            <a:ln>
              <a:noFill/>
            </a:ln>
          </p:spPr>
        </p:pic>
        <p:sp>
          <p:nvSpPr>
            <p:cNvPr id="19" name="Freeform 18"/>
            <p:cNvSpPr/>
            <p:nvPr/>
          </p:nvSpPr>
          <p:spPr>
            <a:xfrm>
              <a:off x="-2" y="-2"/>
              <a:ext cx="2475358" cy="205413"/>
            </a:xfrm>
            <a:custGeom>
              <a:avLst/>
              <a:gdLst>
                <a:gd name="connsiteX0" fmla="*/ 1905002 w 2475358"/>
                <a:gd name="connsiteY0" fmla="*/ 1 h 205413"/>
                <a:gd name="connsiteX1" fmla="*/ 2475358 w 2475358"/>
                <a:gd name="connsiteY1" fmla="*/ 1 h 205413"/>
                <a:gd name="connsiteX2" fmla="*/ 2465136 w 2475358"/>
                <a:gd name="connsiteY2" fmla="*/ 47898 h 205413"/>
                <a:gd name="connsiteX3" fmla="*/ 2438131 w 2475358"/>
                <a:gd name="connsiteY3" fmla="*/ 191488 h 205413"/>
                <a:gd name="connsiteX4" fmla="*/ 1905002 w 2475358"/>
                <a:gd name="connsiteY4" fmla="*/ 205413 h 205413"/>
                <a:gd name="connsiteX5" fmla="*/ 0 w 2475358"/>
                <a:gd name="connsiteY5" fmla="*/ 0 h 205413"/>
                <a:gd name="connsiteX6" fmla="*/ 1905001 w 2475358"/>
                <a:gd name="connsiteY6" fmla="*/ 0 h 205413"/>
                <a:gd name="connsiteX7" fmla="*/ 1905001 w 2475358"/>
                <a:gd name="connsiteY7" fmla="*/ 205413 h 205413"/>
                <a:gd name="connsiteX8" fmla="*/ 0 w 2475358"/>
                <a:gd name="connsiteY8" fmla="*/ 205413 h 20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358" h="205413">
                  <a:moveTo>
                    <a:pt x="1905002" y="1"/>
                  </a:moveTo>
                  <a:lnTo>
                    <a:pt x="2475358" y="1"/>
                  </a:lnTo>
                  <a:lnTo>
                    <a:pt x="2465136" y="47898"/>
                  </a:lnTo>
                  <a:lnTo>
                    <a:pt x="2438131" y="191488"/>
                  </a:lnTo>
                  <a:lnTo>
                    <a:pt x="1905002" y="205413"/>
                  </a:lnTo>
                  <a:close/>
                  <a:moveTo>
                    <a:pt x="0" y="0"/>
                  </a:moveTo>
                  <a:lnTo>
                    <a:pt x="1905001" y="0"/>
                  </a:lnTo>
                  <a:lnTo>
                    <a:pt x="1905001" y="205413"/>
                  </a:lnTo>
                  <a:lnTo>
                    <a:pt x="0" y="205413"/>
                  </a:lnTo>
                  <a:close/>
                </a:path>
              </a:pathLst>
            </a:custGeom>
            <a:solidFill>
              <a:srgbClr val="004A99"/>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3" name="Freeform 22"/>
            <p:cNvSpPr/>
            <p:nvPr/>
          </p:nvSpPr>
          <p:spPr>
            <a:xfrm rot="16200000" flipH="1" flipV="1">
              <a:off x="-129972" y="2575670"/>
              <a:ext cx="6674807" cy="1889853"/>
            </a:xfrm>
            <a:custGeom>
              <a:avLst/>
              <a:gdLst>
                <a:gd name="connsiteX0" fmla="*/ 1904026 w 8899742"/>
                <a:gd name="connsiteY0" fmla="*/ 2518940 h 2519803"/>
                <a:gd name="connsiteX1" fmla="*/ 115093 w 8899742"/>
                <a:gd name="connsiteY1" fmla="*/ 2347443 h 2519803"/>
                <a:gd name="connsiteX2" fmla="*/ 8530 w 8899742"/>
                <a:gd name="connsiteY2" fmla="*/ 2327202 h 2519803"/>
                <a:gd name="connsiteX3" fmla="*/ 0 w 8899742"/>
                <a:gd name="connsiteY3" fmla="*/ 1997387 h 2519803"/>
                <a:gd name="connsiteX4" fmla="*/ 8870941 w 8899742"/>
                <a:gd name="connsiteY4" fmla="*/ 19461 h 2519803"/>
                <a:gd name="connsiteX5" fmla="*/ 8899742 w 8899742"/>
                <a:gd name="connsiteY5" fmla="*/ 0 h 2519803"/>
                <a:gd name="connsiteX6" fmla="*/ 8899742 w 8899742"/>
                <a:gd name="connsiteY6" fmla="*/ 297879 h 2519803"/>
                <a:gd name="connsiteX7" fmla="*/ 8588537 w 8899742"/>
                <a:gd name="connsiteY7" fmla="*/ 490699 h 2519803"/>
                <a:gd name="connsiteX8" fmla="*/ 1904026 w 8899742"/>
                <a:gd name="connsiteY8" fmla="*/ 2518940 h 25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742" h="2519803">
                  <a:moveTo>
                    <a:pt x="1904026" y="2518940"/>
                  </a:moveTo>
                  <a:cubicBezTo>
                    <a:pt x="1302860" y="2511250"/>
                    <a:pt x="707721" y="2452327"/>
                    <a:pt x="115093" y="2347443"/>
                  </a:cubicBezTo>
                  <a:lnTo>
                    <a:pt x="8530" y="2327202"/>
                  </a:lnTo>
                  <a:lnTo>
                    <a:pt x="0" y="1997387"/>
                  </a:lnTo>
                  <a:cubicBezTo>
                    <a:pt x="2777524" y="2631185"/>
                    <a:pt x="5587553" y="2192303"/>
                    <a:pt x="8870941" y="19461"/>
                  </a:cubicBezTo>
                  <a:lnTo>
                    <a:pt x="8899742" y="0"/>
                  </a:lnTo>
                  <a:lnTo>
                    <a:pt x="8899742" y="297879"/>
                  </a:lnTo>
                  <a:lnTo>
                    <a:pt x="8588537" y="490699"/>
                  </a:lnTo>
                  <a:cubicBezTo>
                    <a:pt x="6186029" y="1945148"/>
                    <a:pt x="4008109" y="2545853"/>
                    <a:pt x="1904026" y="2518940"/>
                  </a:cubicBez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4" name="Freeform 23"/>
            <p:cNvSpPr/>
            <p:nvPr/>
          </p:nvSpPr>
          <p:spPr>
            <a:xfrm rot="16200000" flipH="1" flipV="1">
              <a:off x="-1354144" y="1543733"/>
              <a:ext cx="6668411" cy="3960124"/>
            </a:xfrm>
            <a:custGeom>
              <a:avLst/>
              <a:gdLst>
                <a:gd name="connsiteX0" fmla="*/ 15822 w 6668411"/>
                <a:gd name="connsiteY0" fmla="*/ 3960124 h 3960124"/>
                <a:gd name="connsiteX1" fmla="*/ 15822 w 6668411"/>
                <a:gd name="connsiteY1" fmla="*/ 2055123 h 3960124"/>
                <a:gd name="connsiteX2" fmla="*/ 6668411 w 6668411"/>
                <a:gd name="connsiteY2" fmla="*/ 2055123 h 3960124"/>
                <a:gd name="connsiteX3" fmla="*/ 6668411 w 6668411"/>
                <a:gd name="connsiteY3" fmla="*/ 3960124 h 3960124"/>
                <a:gd name="connsiteX4" fmla="*/ 0 w 6668411"/>
                <a:gd name="connsiteY4" fmla="*/ 1521993 h 3960124"/>
                <a:gd name="connsiteX5" fmla="*/ 79922 w 6668411"/>
                <a:gd name="connsiteY5" fmla="*/ 1537173 h 3960124"/>
                <a:gd name="connsiteX6" fmla="*/ 6435006 w 6668411"/>
                <a:gd name="connsiteY6" fmla="*/ 144615 h 3960124"/>
                <a:gd name="connsiteX7" fmla="*/ 6668410 w 6668411"/>
                <a:gd name="connsiteY7" fmla="*/ 0 h 3960124"/>
                <a:gd name="connsiteX8" fmla="*/ 6668410 w 6668411"/>
                <a:gd name="connsiteY8" fmla="*/ 2055121 h 3960124"/>
                <a:gd name="connsiteX9" fmla="*/ 13787 w 6668411"/>
                <a:gd name="connsiteY9" fmla="*/ 2055121 h 396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411" h="3960124">
                  <a:moveTo>
                    <a:pt x="15822" y="3960124"/>
                  </a:moveTo>
                  <a:lnTo>
                    <a:pt x="15822" y="2055123"/>
                  </a:lnTo>
                  <a:lnTo>
                    <a:pt x="6668411" y="2055123"/>
                  </a:lnTo>
                  <a:lnTo>
                    <a:pt x="6668411" y="3960124"/>
                  </a:lnTo>
                  <a:close/>
                  <a:moveTo>
                    <a:pt x="0" y="1521993"/>
                  </a:moveTo>
                  <a:lnTo>
                    <a:pt x="79922" y="1537173"/>
                  </a:lnTo>
                  <a:cubicBezTo>
                    <a:pt x="2080041" y="1891156"/>
                    <a:pt x="4118302" y="1547120"/>
                    <a:pt x="6435006" y="144615"/>
                  </a:cubicBezTo>
                  <a:lnTo>
                    <a:pt x="6668410" y="0"/>
                  </a:lnTo>
                  <a:lnTo>
                    <a:pt x="6668410" y="2055121"/>
                  </a:lnTo>
                  <a:lnTo>
                    <a:pt x="13787" y="2055121"/>
                  </a:lnTo>
                  <a:close/>
                </a:path>
              </a:pathLst>
            </a:custGeom>
            <a:solidFill>
              <a:srgbClr val="018ECB">
                <a:alpha val="87000"/>
              </a:srgbClr>
            </a:solidFill>
            <a:ln w="25400" cap="flat" cmpd="sng" algn="ctr">
              <a:noFill/>
              <a:prstDash val="solid"/>
            </a:ln>
            <a:effectLst/>
          </p:spPr>
          <p:txBody>
            <a:bodyPr rtlCol="0" anchor="ctr"/>
            <a:lstStyle/>
            <a:p>
              <a:pPr algn="ctr" fontAlgn="base">
                <a:spcBef>
                  <a:spcPct val="0"/>
                </a:spcBef>
                <a:spcAft>
                  <a:spcPct val="0"/>
                </a:spcAft>
                <a:defRPr/>
              </a:pPr>
              <a:endParaRPr lang="en-US" sz="1632" kern="0">
                <a:solidFill>
                  <a:srgbClr val="FFFFFF"/>
                </a:solidFill>
                <a:latin typeface="+mn-lt"/>
                <a:ea typeface="+mn-ea"/>
                <a:cs typeface="+mn-cs"/>
                <a:sym typeface="+mn-lt"/>
              </a:endParaRPr>
            </a:p>
          </p:txBody>
        </p:sp>
        <p:sp>
          <p:nvSpPr>
            <p:cNvPr id="25" name="Working Draft Text"/>
            <p:cNvSpPr txBox="1">
              <a:spLocks noChangeArrowheads="1"/>
            </p:cNvSpPr>
            <p:nvPr userDrawn="1"/>
          </p:nvSpPr>
          <p:spPr bwMode="black">
            <a:xfrm>
              <a:off x="102735" y="400957"/>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b="1" kern="0">
                  <a:solidFill>
                    <a:srgbClr val="FFFFFF"/>
                  </a:solidFill>
                  <a:latin typeface="+mn-lt"/>
                  <a:ea typeface="+mn-ea"/>
                  <a:cs typeface="+mn-cs"/>
                  <a:sym typeface="+mn-lt"/>
                </a:rPr>
                <a:t>WORKING DRAFT</a:t>
              </a:r>
            </a:p>
          </p:txBody>
        </p:sp>
        <p:sp>
          <p:nvSpPr>
            <p:cNvPr id="28" name="Working Draft"/>
            <p:cNvSpPr txBox="1">
              <a:spLocks noChangeArrowheads="1"/>
            </p:cNvSpPr>
            <p:nvPr userDrawn="1"/>
          </p:nvSpPr>
          <p:spPr bwMode="black">
            <a:xfrm>
              <a:off x="102735" y="526567"/>
              <a:ext cx="24828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800" kern="0">
                  <a:solidFill>
                    <a:srgbClr val="FFFFFF"/>
                  </a:solidFill>
                  <a:latin typeface="+mn-lt"/>
                  <a:ea typeface="+mn-ea"/>
                  <a:cs typeface="+mn-cs"/>
                  <a:sym typeface="+mn-lt"/>
                </a:rPr>
                <a:t>Last Modified 8/22/2018 2:01 AM India Standard Time</a:t>
              </a:r>
              <a:endParaRPr lang="en-GB" sz="800" kern="0">
                <a:solidFill>
                  <a:srgbClr val="FFFFFF"/>
                </a:solidFill>
                <a:latin typeface="+mn-lt"/>
                <a:ea typeface="+mn-ea"/>
                <a:cs typeface="+mn-cs"/>
                <a:sym typeface="+mn-lt"/>
              </a:endParaRPr>
            </a:p>
          </p:txBody>
        </p:sp>
        <p:sp>
          <p:nvSpPr>
            <p:cNvPr id="29" name="Printed"/>
            <p:cNvSpPr txBox="1">
              <a:spLocks noChangeArrowheads="1"/>
            </p:cNvSpPr>
            <p:nvPr userDrawn="1"/>
          </p:nvSpPr>
          <p:spPr bwMode="black">
            <a:xfrm>
              <a:off x="102735" y="652179"/>
              <a:ext cx="20779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800" kern="0">
                  <a:solidFill>
                    <a:srgbClr val="FFFFFF"/>
                  </a:solidFill>
                  <a:latin typeface="+mn-lt"/>
                  <a:ea typeface="+mn-ea"/>
                  <a:cs typeface="+mn-cs"/>
                  <a:sym typeface="+mn-lt"/>
                </a:rPr>
                <a:t>Printed</a:t>
              </a:r>
            </a:p>
          </p:txBody>
        </p:sp>
      </p:grpSp>
      <p:sp>
        <p:nvSpPr>
          <p:cNvPr id="30" name="Title 1"/>
          <p:cNvSpPr>
            <a:spLocks noGrp="1"/>
          </p:cNvSpPr>
          <p:nvPr>
            <p:ph type="ctrTitle"/>
          </p:nvPr>
        </p:nvSpPr>
        <p:spPr bwMode="ltGray">
          <a:xfrm>
            <a:off x="4107093" y="3520599"/>
            <a:ext cx="708595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lvl1pPr>
              <a:defRPr kumimoji="0" lang="en-US" sz="4400" b="0" i="0" u="none" strike="noStrike" kern="0" cap="none" spc="0" normalizeH="0" baseline="0" dirty="0">
                <a:ln>
                  <a:noFill/>
                </a:ln>
                <a:solidFill>
                  <a:srgbClr val="018ECB"/>
                </a:solidFill>
                <a:effectLst/>
                <a:uLnTx/>
                <a:uFillTx/>
                <a:latin typeface="+mj-lt"/>
                <a:ea typeface="+mj-ea"/>
                <a:cs typeface="+mj-cs"/>
                <a:sym typeface="+mj-lt"/>
              </a:defRPr>
            </a:lvl1pPr>
          </a:lstStyle>
          <a:p>
            <a:pPr marL="0" marR="0" lvl="0" indent="0" defTabSz="913526" fontAlgn="base">
              <a:lnSpc>
                <a:spcPct val="100000"/>
              </a:lnSpc>
              <a:spcAft>
                <a:spcPct val="0"/>
              </a:spcAft>
              <a:buClrTx/>
              <a:buSzTx/>
              <a:buFontTx/>
              <a:tabLst>
                <a:tab pos="275353" algn="l"/>
              </a:tabLst>
            </a:pPr>
            <a:r>
              <a:rPr lang="en-US"/>
              <a:t>Click to edit Master title style</a:t>
            </a:r>
          </a:p>
        </p:txBody>
      </p:sp>
      <p:sp>
        <p:nvSpPr>
          <p:cNvPr id="31" name="Subtitle 2"/>
          <p:cNvSpPr>
            <a:spLocks noGrp="1"/>
          </p:cNvSpPr>
          <p:nvPr>
            <p:ph type="subTitle" idx="1"/>
          </p:nvPr>
        </p:nvSpPr>
        <p:spPr bwMode="white">
          <a:xfrm>
            <a:off x="4107094" y="4390276"/>
            <a:ext cx="7085960" cy="246221"/>
          </a:xfrm>
          <a:prstGeom prst="rect">
            <a:avLst/>
          </a:prstGeom>
        </p:spPr>
        <p:txBody>
          <a:bodyPr vert="horz" wrap="square" lIns="0" tIns="0" rIns="0" bIns="0" rtlCol="0">
            <a:spAutoFit/>
          </a:bodyPr>
          <a:lstStyle>
            <a:lvl1pPr>
              <a:defRPr kumimoji="0" lang="en-US" sz="1600" b="0" i="0" u="none" strike="noStrike" kern="0" cap="none" spc="0" normalizeH="0" baseline="0" dirty="0" smtClean="0">
                <a:ln>
                  <a:noFill/>
                </a:ln>
                <a:solidFill>
                  <a:srgbClr val="808080"/>
                </a:solidFill>
                <a:effectLst/>
                <a:uLnTx/>
                <a:uFillTx/>
                <a:latin typeface="+mn-lt"/>
                <a:ea typeface="+mn-ea"/>
                <a:cs typeface="+mn-cs"/>
                <a:sym typeface="+mn-lt"/>
              </a:defRPr>
            </a:lvl1pPr>
          </a:lstStyle>
          <a:p>
            <a:pPr marR="0" lvl="0" defTabSz="913526" fontAlgn="base">
              <a:lnSpc>
                <a:spcPct val="100000"/>
              </a:lnSpc>
              <a:spcBef>
                <a:spcPct val="0"/>
              </a:spcBef>
              <a:spcAft>
                <a:spcPct val="0"/>
              </a:spcAft>
              <a:buClr>
                <a:srgbClr val="000000"/>
              </a:buClr>
              <a:buSzPct val="100000"/>
              <a:buFontTx/>
              <a:buNone/>
              <a:tabLst/>
            </a:pPr>
            <a:r>
              <a:rPr lang="en-US"/>
              <a:t>Click to edit Master subtitle style</a:t>
            </a:r>
          </a:p>
        </p:txBody>
      </p:sp>
      <p:pic>
        <p:nvPicPr>
          <p:cNvPr id="32" name="Picture 433" descr="Image result for who logo"/>
          <p:cNvPicPr>
            <a:picLocks noChangeAspect="1" noChangeArrowheads="1"/>
          </p:cNvPicPr>
          <p:nvPr userDrawn="1"/>
        </p:nvPicPr>
        <p:blipFill>
          <a:blip r:embed="rId6" cstate="email">
            <a:extLst>
              <a:ext uri="{28A0092B-C50C-407E-A947-70E740481C1C}">
                <a14:useLocalDpi xmlns:a14="http://schemas.microsoft.com/office/drawing/2010/main"/>
              </a:ext>
            </a:extLst>
          </a:blip>
          <a:stretch>
            <a:fillRect/>
          </a:stretch>
        </p:blipFill>
        <p:spPr bwMode="auto">
          <a:xfrm>
            <a:off x="4107093" y="1304113"/>
            <a:ext cx="4185239" cy="1296212"/>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3" name="Straight Connector 32"/>
          <p:cNvCxnSpPr>
            <a:cxnSpLocks/>
          </p:cNvCxnSpPr>
          <p:nvPr userDrawn="1"/>
        </p:nvCxnSpPr>
        <p:spPr>
          <a:xfrm flipH="1">
            <a:off x="4107094" y="4293990"/>
            <a:ext cx="7085960" cy="0"/>
          </a:xfrm>
          <a:prstGeom prst="line">
            <a:avLst/>
          </a:prstGeom>
          <a:noFill/>
          <a:ln w="9525" cap="flat" cmpd="sng" algn="ctr">
            <a:gradFill flip="none" rotWithShape="1">
              <a:gsLst>
                <a:gs pos="0">
                  <a:srgbClr val="7DDAF3">
                    <a:alpha val="0"/>
                  </a:srgbClr>
                </a:gs>
                <a:gs pos="56000">
                  <a:srgbClr val="7DDAF3"/>
                </a:gs>
              </a:gsLst>
              <a:lin ang="0" scaled="1"/>
              <a:tileRect/>
            </a:gradFill>
            <a:prstDash val="solid"/>
          </a:ln>
          <a:effectLst/>
        </p:spPr>
      </p:cxnSp>
    </p:spTree>
    <p:extLst>
      <p:ext uri="{BB962C8B-B14F-4D97-AF65-F5344CB8AC3E}">
        <p14:creationId xmlns:p14="http://schemas.microsoft.com/office/powerpoint/2010/main" val="2967652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723724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7"/>
          <p:cNvSpPr>
            <a:spLocks noGrp="1"/>
          </p:cNvSpPr>
          <p:nvPr>
            <p:ph type="title" hasCustomPrompt="1"/>
          </p:nvPr>
        </p:nvSpPr>
        <p:spPr>
          <a:xfrm>
            <a:off x="630000" y="622800"/>
            <a:ext cx="10933350" cy="332399"/>
          </a:xfrm>
        </p:spPr>
        <p:txBody>
          <a:bodyPr/>
          <a:lstStyle>
            <a:lvl1pPr>
              <a:defRPr>
                <a:latin typeface="+mj-lt"/>
                <a:ea typeface="+mj-ea"/>
                <a:cs typeface="+mj-cs"/>
                <a:sym typeface="+mj-lt"/>
              </a:defRPr>
            </a:lvl1pPr>
          </a:lstStyle>
          <a:p>
            <a:r>
              <a:rPr lang="en-US"/>
              <a:t>Click to add title</a:t>
            </a:r>
          </a:p>
        </p:txBody>
      </p:sp>
      <p:pic>
        <p:nvPicPr>
          <p:cNvPr id="11" name="Picture 433" descr="Image result for who logo"/>
          <p:cNvPicPr>
            <a:picLocks noChangeAspect="1" noChangeArrowheads="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10363165" y="6301171"/>
            <a:ext cx="901060" cy="2790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83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1809247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lvl1pPr>
              <a:defRPr>
                <a:latin typeface="+mj-lt"/>
                <a:ea typeface="+mj-ea"/>
                <a:cs typeface="+mj-cs"/>
                <a:sym typeface="+mj-lt"/>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773119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34432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658926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98251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Tree>
    <p:extLst>
      <p:ext uri="{BB962C8B-B14F-4D97-AF65-F5344CB8AC3E}">
        <p14:creationId xmlns:p14="http://schemas.microsoft.com/office/powerpoint/2010/main" val="298089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endParaRPr lang="en-GB" noProof="0"/>
          </a:p>
        </p:txBody>
      </p:sp>
      <p:sp>
        <p:nvSpPr>
          <p:cNvPr id="8" name="Footer Placeholder 7"/>
          <p:cNvSpPr>
            <a:spLocks noGrp="1"/>
          </p:cNvSpPr>
          <p:nvPr>
            <p:ph type="ftr" sz="quarter" idx="31"/>
          </p:nvPr>
        </p:nvSpPr>
        <p:spPr bwMode="gray"/>
        <p:txBody>
          <a:bodyPr/>
          <a:lstStyle/>
          <a:p>
            <a:endParaRPr lang="en-GB" noProof="0"/>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69003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633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53610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142010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37137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1094540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0212817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318543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03549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524655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7832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48061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11497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91115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976860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630000" y="2764203"/>
            <a:ext cx="2478638" cy="1314311"/>
          </a:xfrm>
          <a:prstGeom prst="rect">
            <a:avLst/>
          </a:prstGeom>
        </p:spPr>
        <p:txBody>
          <a:bodyPr anchor="ctr">
            <a:noAutofit/>
          </a:bodyPr>
          <a:lstStyle>
            <a:lvl1pPr>
              <a:defRPr sz="2400">
                <a:solidFill>
                  <a:srgbClr val="00244C"/>
                </a:solidFill>
                <a:latin typeface="+mj-lt"/>
                <a:ea typeface="+mj-ea"/>
                <a:cs typeface="+mj-cs"/>
                <a:sym typeface="+mj-lt"/>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315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ea typeface="+mj-ea"/>
                <a:cs typeface="+mj-cs"/>
                <a:sym typeface="+mj-lt"/>
              </a:defRPr>
            </a:lvl1pPr>
          </a:lstStyle>
          <a:p>
            <a:r>
              <a:rPr lang="en-US"/>
              <a:t>Click to add title</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85242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3494396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47074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a:solidFill>
                <a:schemeClr val="bg1"/>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713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endParaRPr lang="en-GB" noProof="0"/>
          </a:p>
        </p:txBody>
      </p:sp>
      <p:sp>
        <p:nvSpPr>
          <p:cNvPr id="4" name="Footer Placeholder 3"/>
          <p:cNvSpPr>
            <a:spLocks noGrp="1"/>
          </p:cNvSpPr>
          <p:nvPr>
            <p:ph type="ftr" sz="quarter" idx="11"/>
          </p:nvPr>
        </p:nvSpPr>
        <p:spPr bwMode="invGray"/>
        <p:txBody>
          <a:bodyPr/>
          <a:lstStyle/>
          <a:p>
            <a:endParaRPr lang="en-GB" noProof="0"/>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26799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01261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967966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802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20367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mn-lt"/>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807279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685844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244C"/>
                </a:solidFill>
                <a:latin typeface="+mj-lt"/>
                <a:ea typeface="+mj-ea"/>
                <a:cs typeface="+mj-cs"/>
                <a:sym typeface="+mj-lt"/>
              </a:defRPr>
            </a:lvl1pPr>
          </a:lstStyle>
          <a:p>
            <a:r>
              <a:rPr lang="en-US"/>
              <a:t>Click to add title</a:t>
            </a:r>
          </a:p>
        </p:txBody>
      </p:sp>
      <p:pic>
        <p:nvPicPr>
          <p:cNvPr id="1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962059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mn-lt"/>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ea typeface="+mj-ea"/>
                <a:cs typeface="+mj-cs"/>
                <a:sym typeface="+mj-lt"/>
              </a:defRPr>
            </a:lvl1pPr>
          </a:lstStyle>
          <a:p>
            <a:r>
              <a:rPr lang="en-US"/>
              <a:t>Click to add title</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42368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8713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28962552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71410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a:t>Click to add big statement text</a:t>
            </a:r>
          </a:p>
        </p:txBody>
      </p:sp>
    </p:spTree>
    <p:extLst>
      <p:ext uri="{BB962C8B-B14F-4D97-AF65-F5344CB8AC3E}">
        <p14:creationId xmlns:p14="http://schemas.microsoft.com/office/powerpoint/2010/main" val="3448027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569950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mn-lt"/>
            </a:endParaRPr>
          </a:p>
        </p:txBody>
      </p:sp>
    </p:spTree>
    <p:extLst>
      <p:ext uri="{BB962C8B-B14F-4D97-AF65-F5344CB8AC3E}">
        <p14:creationId xmlns:p14="http://schemas.microsoft.com/office/powerpoint/2010/main" val="2459886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6E6F73"/>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603078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2" name="Title 1"/>
          <p:cNvSpPr>
            <a:spLocks noGrp="1"/>
          </p:cNvSpPr>
          <p:nvPr>
            <p:ph type="title" hasCustomPrompt="1"/>
          </p:nvPr>
        </p:nvSpPr>
        <p:spPr>
          <a:xfrm>
            <a:off x="630000" y="622800"/>
            <a:ext cx="10933200" cy="332399"/>
          </a:xfrm>
        </p:spPr>
        <p:txBody>
          <a:bodyPr/>
          <a:lstStyle>
            <a:lvl1pPr>
              <a:defRPr>
                <a:solidFill>
                  <a:schemeClr val="bg1"/>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3869037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701011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95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36763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Tree>
    <p:extLst>
      <p:ext uri="{BB962C8B-B14F-4D97-AF65-F5344CB8AC3E}">
        <p14:creationId xmlns:p14="http://schemas.microsoft.com/office/powerpoint/2010/main" val="2258110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03683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1204177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7552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86329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35411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60491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2752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Tree>
    <p:extLst>
      <p:ext uri="{BB962C8B-B14F-4D97-AF65-F5344CB8AC3E}">
        <p14:creationId xmlns:p14="http://schemas.microsoft.com/office/powerpoint/2010/main" val="2052212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895668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2" name="TextBox 1"/>
          <p:cNvSpPr txBox="1"/>
          <p:nvPr userDrawn="1"/>
        </p:nvSpPr>
        <p:spPr>
          <a:xfrm>
            <a:off x="630000" y="907199"/>
            <a:ext cx="3448800" cy="1220467"/>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3648952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256858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2318379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071349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144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485747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a:solidFill>
                  <a:schemeClr val="bg1"/>
                </a:solidFill>
                <a:latin typeface="+mn-lt"/>
                <a:ea typeface="+mn-ea"/>
                <a:cs typeface="+mn-cs"/>
                <a:sym typeface="+mn-lt"/>
              </a:rPr>
              <a:t>Agenda</a:t>
            </a:r>
          </a:p>
        </p:txBody>
      </p:sp>
    </p:spTree>
    <p:extLst>
      <p:ext uri="{BB962C8B-B14F-4D97-AF65-F5344CB8AC3E}">
        <p14:creationId xmlns:p14="http://schemas.microsoft.com/office/powerpoint/2010/main" val="2121382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6474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sym typeface="+mn-lt"/>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sym typeface="+mn-lt"/>
            </a:endParaRPr>
          </a:p>
        </p:txBody>
      </p:sp>
      <p:sp>
        <p:nvSpPr>
          <p:cNvPr id="11" name="TextBox 10"/>
          <p:cNvSpPr txBox="1"/>
          <p:nvPr userDrawn="1"/>
        </p:nvSpPr>
        <p:spPr>
          <a:xfrm>
            <a:off x="630000" y="907198"/>
            <a:ext cx="3448800" cy="1220467"/>
          </a:xfrm>
          <a:prstGeom prst="rect">
            <a:avLst/>
          </a:prstGeom>
          <a:noFill/>
          <a:ln>
            <a:solidFill>
              <a:schemeClr val="accent4"/>
            </a:solidFill>
          </a:ln>
        </p:spPr>
        <p:txBody>
          <a:bodyPr wrap="square" lIns="612000" tIns="468000" rIns="0" bIns="0" rtlCol="0" anchor="t">
            <a:spAutoFit/>
          </a:bodyPr>
          <a:lstStyle/>
          <a:p>
            <a:pPr>
              <a:lnSpc>
                <a:spcPct val="90000"/>
              </a:lnSpc>
              <a:spcAft>
                <a:spcPts val="600"/>
              </a:spcAft>
            </a:pPr>
            <a:endParaRPr lang="en-US" sz="540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atin typeface="+mn-lt"/>
                <a:ea typeface="+mn-ea"/>
                <a:cs typeface="+mn-cs"/>
                <a:sym typeface="+mn-lt"/>
              </a:rPr>
              <a:t>Agenda</a:t>
            </a:r>
          </a:p>
        </p:txBody>
      </p:sp>
    </p:spTree>
    <p:extLst>
      <p:ext uri="{BB962C8B-B14F-4D97-AF65-F5344CB8AC3E}">
        <p14:creationId xmlns:p14="http://schemas.microsoft.com/office/powerpoint/2010/main" val="2624386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05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3" y="4482005"/>
            <a:ext cx="12191999" cy="1655999"/>
          </a:xfrm>
          <a:solidFill>
            <a:schemeClr val="tx2"/>
          </a:solidFill>
        </p:spPr>
        <p:txBody>
          <a:bodyPr lIns="468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84105288"/>
      </p:ext>
    </p:extLst>
  </p:cSld>
  <p:clrMapOvr>
    <a:overrideClrMapping bg1="lt1" tx1="dk1" bg2="lt2" tx2="dk2" accent1="accent1" accent2="accent2" accent3="accent3" accent4="accent4" accent5="accent5" accent6="accent6" hlink="hlink" folHlink="folHlink"/>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003949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sym typeface="+mn-lt"/>
            </a:endParaRPr>
          </a:p>
        </p:txBody>
      </p:sp>
    </p:spTree>
    <p:extLst>
      <p:ext uri="{BB962C8B-B14F-4D97-AF65-F5344CB8AC3E}">
        <p14:creationId xmlns:p14="http://schemas.microsoft.com/office/powerpoint/2010/main" val="771094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186170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013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307123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2020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a:solidFill>
                  <a:schemeClr val="bg1"/>
                </a:solidFill>
                <a:latin typeface="+mn-lt"/>
                <a:ea typeface="+mn-ea"/>
                <a:cs typeface="+mn-cs"/>
                <a:sym typeface="+mn-lt"/>
              </a:rPr>
              <a:t>Agenda</a:t>
            </a:r>
          </a:p>
        </p:txBody>
      </p:sp>
    </p:spTree>
    <p:extLst>
      <p:ext uri="{BB962C8B-B14F-4D97-AF65-F5344CB8AC3E}">
        <p14:creationId xmlns:p14="http://schemas.microsoft.com/office/powerpoint/2010/main" val="1158413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643668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a:solidFill>
                  <a:srgbClr val="00244C"/>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mn-lt"/>
              </a:rPr>
              <a:t>Copyright © 2020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06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26D2-D3FA-2D41-97EE-8F342E3C62DF}"/>
              </a:ext>
            </a:extLst>
          </p:cNvPr>
          <p:cNvSpPr>
            <a:spLocks noGrp="1"/>
          </p:cNvSpPr>
          <p:nvPr>
            <p:ph type="title" hasCustomPrompt="1"/>
          </p:nvPr>
        </p:nvSpPr>
        <p:spPr>
          <a:xfrm>
            <a:off x="838200" y="0"/>
            <a:ext cx="9803296" cy="1646238"/>
          </a:xfrm>
          <a:solidFill>
            <a:schemeClr val="accent4">
              <a:lumMod val="20000"/>
              <a:lumOff val="80000"/>
              <a:alpha val="50000"/>
            </a:schemeClr>
          </a:solidFill>
        </p:spPr>
        <p:txBody>
          <a:bodyPr>
            <a:normAutofit/>
          </a:bodyPr>
          <a:lstStyle>
            <a:lvl1pPr>
              <a:defRPr sz="2800" b="1" spc="-100" baseline="0">
                <a:latin typeface="Helvetica" pitchFamily="2" charset="0"/>
                <a:cs typeface="Times New Roman" panose="02020603050405020304" pitchFamily="18" charset="0"/>
              </a:defRPr>
            </a:lvl1pPr>
          </a:lstStyle>
          <a:p>
            <a:r>
              <a:rPr lang="en-US"/>
              <a:t>  Click to edit Master title style</a:t>
            </a:r>
            <a:endParaRPr lang="en-GB"/>
          </a:p>
        </p:txBody>
      </p:sp>
      <p:sp>
        <p:nvSpPr>
          <p:cNvPr id="3" name="Content Placeholder 2">
            <a:extLst>
              <a:ext uri="{FF2B5EF4-FFF2-40B4-BE49-F238E27FC236}">
                <a16:creationId xmlns:a16="http://schemas.microsoft.com/office/drawing/2014/main" id="{795A101E-8DD9-8E4A-98AA-0D02553C98D8}"/>
              </a:ext>
            </a:extLst>
          </p:cNvPr>
          <p:cNvSpPr>
            <a:spLocks noGrp="1"/>
          </p:cNvSpPr>
          <p:nvPr>
            <p:ph sz="half" idx="1"/>
          </p:nvPr>
        </p:nvSpPr>
        <p:spPr>
          <a:xfrm>
            <a:off x="838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0295AB-DA28-4642-81A0-9970529793E1}"/>
              </a:ext>
            </a:extLst>
          </p:cNvPr>
          <p:cNvSpPr>
            <a:spLocks noGrp="1"/>
          </p:cNvSpPr>
          <p:nvPr>
            <p:ph sz="half" idx="2"/>
          </p:nvPr>
        </p:nvSpPr>
        <p:spPr>
          <a:xfrm>
            <a:off x="6172200" y="1825625"/>
            <a:ext cx="5181600" cy="4351338"/>
          </a:xfrm>
        </p:spPr>
        <p:txBody>
          <a:bodyPr>
            <a:normAutofit/>
          </a:bodyPr>
          <a:lstStyle>
            <a:lvl1pPr>
              <a:defRPr sz="2000">
                <a:latin typeface="Helvetica" pitchFamily="2" charset="0"/>
              </a:defRPr>
            </a:lvl1pPr>
            <a:lvl2pPr>
              <a:defRPr sz="1800">
                <a:latin typeface="Helvetica" pitchFamily="2" charset="0"/>
              </a:defRPr>
            </a:lvl2pPr>
            <a:lvl3pPr>
              <a:defRPr sz="1600">
                <a:latin typeface="Helvetica" pitchFamily="2" charset="0"/>
              </a:defRPr>
            </a:lvl3pPr>
            <a:lvl4pPr>
              <a:defRPr sz="1400">
                <a:latin typeface="Helvetica" pitchFamily="2" charset="0"/>
              </a:defRPr>
            </a:lvl4pPr>
            <a:lvl5pPr>
              <a:defRPr sz="1400">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284D6D-031C-8B4D-8B0D-24E904B163C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4841E9F-BC35-4049-B5F7-1EC7E3F08BAF}"/>
              </a:ext>
            </a:extLst>
          </p:cNvPr>
          <p:cNvSpPr>
            <a:spLocks noGrp="1"/>
          </p:cNvSpPr>
          <p:nvPr>
            <p:ph type="ftr" sz="quarter" idx="11"/>
          </p:nvPr>
        </p:nvSpPr>
        <p:spPr/>
        <p:txBody>
          <a:bodyPr/>
          <a:lstStyle/>
          <a:p>
            <a:r>
              <a:rPr lang="en-GB"/>
              <a:t>Diane Summers</a:t>
            </a:r>
          </a:p>
        </p:txBody>
      </p:sp>
      <p:sp>
        <p:nvSpPr>
          <p:cNvPr id="7" name="Slide Number Placeholder 6">
            <a:extLst>
              <a:ext uri="{FF2B5EF4-FFF2-40B4-BE49-F238E27FC236}">
                <a16:creationId xmlns:a16="http://schemas.microsoft.com/office/drawing/2014/main" id="{00877B4C-482E-144A-81B7-365579AA4322}"/>
              </a:ext>
            </a:extLst>
          </p:cNvPr>
          <p:cNvSpPr>
            <a:spLocks noGrp="1"/>
          </p:cNvSpPr>
          <p:nvPr>
            <p:ph type="sldNum" sz="quarter" idx="12"/>
          </p:nvPr>
        </p:nvSpPr>
        <p:spPr/>
        <p:txBody>
          <a:bodyPr/>
          <a:lstStyle/>
          <a:p>
            <a:fld id="{A793BDB0-8DC3-4D4B-8D54-7E8DDF3FA9EE}" type="slidenum">
              <a:rPr lang="en-GB" smtClean="0"/>
              <a:t>‹#›</a:t>
            </a:fld>
            <a:endParaRPr lang="en-GB"/>
          </a:p>
        </p:txBody>
      </p:sp>
    </p:spTree>
    <p:extLst>
      <p:ext uri="{BB962C8B-B14F-4D97-AF65-F5344CB8AC3E}">
        <p14:creationId xmlns:p14="http://schemas.microsoft.com/office/powerpoint/2010/main" val="196518929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lstStyle>
            <a:lvl1pPr>
              <a:lnSpc>
                <a:spcPct val="90000"/>
              </a:lnSpc>
              <a:defRPr/>
            </a:lvl1pPr>
            <a:lvl2pPr marL="557213" indent="-214313">
              <a:lnSpc>
                <a:spcPct val="90000"/>
              </a:lnSpc>
              <a:buFont typeface="Lucida Grande"/>
              <a:buChar char="–"/>
              <a:defRPr/>
            </a:lvl2pPr>
            <a:lvl3pPr>
              <a:lnSpc>
                <a:spcPct val="90000"/>
              </a:lnSpc>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54852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05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3" y="4482005"/>
            <a:ext cx="12191999" cy="1655999"/>
          </a:xfrm>
          <a:solidFill>
            <a:schemeClr val="tx2"/>
          </a:solidFill>
        </p:spPr>
        <p:txBody>
          <a:bodyPr lIns="468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37101812"/>
      </p:ext>
    </p:extLst>
  </p:cSld>
  <p:clrMapOvr>
    <a:overrideClrMapping bg1="lt1" tx1="dk1" bg2="lt2" tx2="dk2" accent1="accent1" accent2="accent2" accent3="accent3" accent4="accent4" accent5="accent5" accent6="accent6" hlink="hlink" folHlink="folHlink"/>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248122442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Date Placeholder 7"/>
          <p:cNvSpPr>
            <a:spLocks noGrp="1"/>
          </p:cNvSpPr>
          <p:nvPr>
            <p:ph type="dt" sz="half" idx="22"/>
          </p:nvPr>
        </p:nvSpPr>
        <p:spPr bwMode="invGray"/>
        <p:txBody>
          <a:bodyPr/>
          <a:lstStyle/>
          <a:p>
            <a:fld id="{B0EBC8A0-080D-4817-BCB6-2226711703F6}" type="datetimeFigureOut">
              <a:rPr lang="en-US" smtClean="0"/>
              <a:t>1/21/2025</a:t>
            </a:fld>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7764134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0EBC8A0-080D-4817-BCB6-2226711703F6}" type="datetimeFigureOut">
              <a:rPr lang="en-US" smtClean="0"/>
              <a:t>1/21/2025</a:t>
            </a:fld>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1101664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316040662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0EBC8A0-080D-4817-BCB6-2226711703F6}" type="datetimeFigureOut">
              <a:rPr lang="en-US" smtClean="0"/>
              <a:t>1/21/2025</a:t>
            </a:fld>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9" name="Text Placeholder 5"/>
          <p:cNvSpPr>
            <a:spLocks noGrp="1"/>
          </p:cNvSpPr>
          <p:nvPr>
            <p:ph type="body" sz="quarter" idx="35"/>
          </p:nvPr>
        </p:nvSpPr>
        <p:spPr bwMode="invGray">
          <a:xfrm>
            <a:off x="480001" y="4039524"/>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286100313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0EBC8A0-080D-4817-BCB6-2226711703F6}" type="datetimeFigureOut">
              <a:rPr lang="en-US" smtClean="0"/>
              <a:t>1/21/2025</a:t>
            </a:fld>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6383146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0EBC8A0-080D-4817-BCB6-2226711703F6}" type="datetimeFigureOut">
              <a:rPr lang="en-US" smtClean="0"/>
              <a:t>1/21/2025</a:t>
            </a:fld>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670122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0EBC8A0-080D-4817-BCB6-2226711703F6}" type="datetimeFigureOut">
              <a:rPr lang="en-US" smtClean="0"/>
              <a:t>1/21/2025</a:t>
            </a:fld>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09432895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B0EBC8A0-080D-4817-BCB6-2226711703F6}" type="datetimeFigureOut">
              <a:rPr lang="en-US" smtClean="0"/>
              <a:t>1/21/2025</a:t>
            </a:fld>
            <a:endParaRPr lang="en-US"/>
          </a:p>
        </p:txBody>
      </p:sp>
      <p:sp>
        <p:nvSpPr>
          <p:cNvPr id="4" name="Footer Placeholder 3"/>
          <p:cNvSpPr>
            <a:spLocks noGrp="1"/>
          </p:cNvSpPr>
          <p:nvPr>
            <p:ph type="ftr" sz="quarter" idx="19"/>
          </p:nvPr>
        </p:nvSpPr>
        <p:spPr bwMode="invGray"/>
        <p:txBody>
          <a:bodyPr/>
          <a:lstStyle/>
          <a:p>
            <a:endParaRPr lang="en-US"/>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6"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87683451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B0EBC8A0-080D-4817-BCB6-2226711703F6}" type="datetimeFigureOut">
              <a:rPr lang="en-US" smtClean="0"/>
              <a:t>1/21/2025</a:t>
            </a:fld>
            <a:endParaRPr lang="en-US"/>
          </a:p>
        </p:txBody>
      </p:sp>
      <p:sp>
        <p:nvSpPr>
          <p:cNvPr id="19" name="Footer Placeholder 18"/>
          <p:cNvSpPr>
            <a:spLocks noGrp="1"/>
          </p:cNvSpPr>
          <p:nvPr>
            <p:ph type="ftr" sz="quarter" idx="15"/>
          </p:nvPr>
        </p:nvSpPr>
        <p:spPr bwMode="invGray">
          <a:noFill/>
        </p:spPr>
        <p:txBody>
          <a:bodyPr/>
          <a:lstStyle/>
          <a:p>
            <a:endParaRPr lang="en-US"/>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B832B929-0F4C-4A8E-AE28-A5A95B6C32F3}" type="slidenum">
              <a:rPr lang="en-US" smtClean="0"/>
              <a:t>‹#›</a:t>
            </a:fld>
            <a:endParaRPr lang="en-US"/>
          </a:p>
        </p:txBody>
      </p:sp>
      <p:sp>
        <p:nvSpPr>
          <p:cNvPr id="17" name="Text Placeholder 7"/>
          <p:cNvSpPr>
            <a:spLocks noGrp="1"/>
          </p:cNvSpPr>
          <p:nvPr>
            <p:ph type="body" sz="quarter" idx="21" hasCustomPrompt="1"/>
          </p:nvPr>
        </p:nvSpPr>
        <p:spPr bwMode="invGray">
          <a:xfrm>
            <a:off x="480000" y="6293653"/>
            <a:ext cx="11226365"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80000" y="1800000"/>
            <a:ext cx="11226365"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43532236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468000" tIns="180000" rIns="360000" bIns="180000">
            <a:noAutofit/>
          </a:bodyPr>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B0EBC8A0-080D-4817-BCB6-2226711703F6}" type="datetimeFigureOut">
              <a:rPr lang="en-US" smtClean="0"/>
              <a:t>1/21/2025</a:t>
            </a:fld>
            <a:endParaRPr lang="en-US"/>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US"/>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5" name="Text Placeholder 7"/>
          <p:cNvSpPr>
            <a:spLocks noGrp="1"/>
          </p:cNvSpPr>
          <p:nvPr>
            <p:ph type="body" sz="quarter" idx="22" hasCustomPrompt="1"/>
          </p:nvPr>
        </p:nvSpPr>
        <p:spPr bwMode="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88851542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B0EBC8A0-080D-4817-BCB6-2226711703F6}" type="datetimeFigureOut">
              <a:rPr lang="en-US" smtClean="0"/>
              <a:t>1/21/2025</a:t>
            </a:fld>
            <a:endParaRPr lang="en-US"/>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US"/>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2"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0611300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B0EBC8A0-080D-4817-BCB6-2226711703F6}" type="datetimeFigureOut">
              <a:rPr lang="en-US" smtClean="0"/>
              <a:t>1/21/2025</a:t>
            </a:fld>
            <a:endParaRPr lang="en-US"/>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2"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253899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3"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801947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992014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646651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442B4-B121-4AC8-B127-6FA52420E30A}"/>
              </a:ext>
            </a:extLst>
          </p:cNvPr>
          <p:cNvSpPr>
            <a:spLocks noGrp="1"/>
          </p:cNvSpPr>
          <p:nvPr>
            <p:ph type="dt" sz="half" idx="10"/>
          </p:nvPr>
        </p:nvSpPr>
        <p:spPr/>
        <p:txBody>
          <a:bodyPr/>
          <a:lstStyle/>
          <a:p>
            <a:fld id="{EC89882A-88C6-4ED3-B863-8147BF0B8B5B}" type="datetimeFigureOut">
              <a:rPr lang="en-GB" smtClean="0"/>
              <a:t>21/01/2025</a:t>
            </a:fld>
            <a:endParaRPr lang="en-GB"/>
          </a:p>
        </p:txBody>
      </p:sp>
      <p:sp>
        <p:nvSpPr>
          <p:cNvPr id="3" name="Footer Placeholder 2">
            <a:extLst>
              <a:ext uri="{FF2B5EF4-FFF2-40B4-BE49-F238E27FC236}">
                <a16:creationId xmlns:a16="http://schemas.microsoft.com/office/drawing/2014/main" id="{02EA8122-2C91-4BB6-A31B-C8FE8973B2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0C7260-49E4-4A61-9BC5-C9304D8C6755}"/>
              </a:ext>
            </a:extLst>
          </p:cNvPr>
          <p:cNvSpPr>
            <a:spLocks noGrp="1"/>
          </p:cNvSpPr>
          <p:nvPr>
            <p:ph type="sldNum" sz="quarter" idx="12"/>
          </p:nvPr>
        </p:nvSpPr>
        <p:spPr/>
        <p:txBody>
          <a:bodyPr/>
          <a:lstStyle/>
          <a:p>
            <a:fld id="{0F2D6381-B1C5-4E9E-ADFD-EDB55FD03171}" type="slidenum">
              <a:rPr lang="en-GB" smtClean="0"/>
              <a:t>‹#›</a:t>
            </a:fld>
            <a:endParaRPr lang="en-GB"/>
          </a:p>
        </p:txBody>
      </p:sp>
    </p:spTree>
    <p:extLst>
      <p:ext uri="{BB962C8B-B14F-4D97-AF65-F5344CB8AC3E}">
        <p14:creationId xmlns:p14="http://schemas.microsoft.com/office/powerpoint/2010/main" val="404330581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B0EBC8A0-080D-4817-BCB6-2226711703F6}" type="datetimeFigureOut">
              <a:rPr lang="en-US" smtClean="0"/>
              <a:t>1/21/2025</a:t>
            </a:fld>
            <a:endParaRPr lang="en-US"/>
          </a:p>
        </p:txBody>
      </p:sp>
      <p:sp>
        <p:nvSpPr>
          <p:cNvPr id="5" name="Footer Placeholder 4"/>
          <p:cNvSpPr>
            <a:spLocks noGrp="1"/>
          </p:cNvSpPr>
          <p:nvPr>
            <p:ph type="ftr" sz="quarter" idx="15"/>
          </p:nvPr>
        </p:nvSpPr>
        <p:spPr bwMode="invGray"/>
        <p:txBody>
          <a:bodyPr/>
          <a:lstStyle/>
          <a:p>
            <a:endParaRPr lang="en-US"/>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249695450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364839015"/>
      </p:ext>
    </p:extLst>
  </p:cSld>
  <p:clrMapOvr>
    <a:overrideClrMapping bg1="lt1" tx1="dk1" bg2="lt2" tx2="dk2" accent1="accent1" accent2="accent2" accent3="accent3" accent4="accent4" accent5="accent5" accent6="accent6" hlink="hlink" folHlink="folHlink"/>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bwMode="invGray">
          <a:xfrm>
            <a:off x="480000" y="6375539"/>
            <a:ext cx="11226365" cy="208579"/>
          </a:xfrm>
        </p:spPr>
        <p:txBody>
          <a:bodyPr anchor="t">
            <a:noAutofit/>
          </a:bodyPr>
          <a:lstStyle>
            <a:lvl1pPr>
              <a:defRPr sz="2000" b="0" i="0">
                <a:solidFill>
                  <a:srgbClr val="FF0000"/>
                </a:solidFill>
                <a:latin typeface="+mn-lt"/>
              </a:defRPr>
            </a:lvl1pPr>
          </a:lstStyle>
          <a:p>
            <a:pPr lvl="0"/>
            <a:r>
              <a:rPr lang="en-GB" noProof="0"/>
              <a:t>DRAFT</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379644226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fld id="{E3FD32A7-14BC-4515-B12D-F8609958404A}" type="datetime1">
              <a:rPr lang="en-US" noProof="0" smtClean="0"/>
              <a:t>1/21/2025</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93986178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7AD33F41-4D6A-4F09-8010-0ED8AFD08E7C}" type="datetime1">
              <a:rPr lang="en-US" noProof="0" smtClean="0"/>
              <a:t>1/21/2025</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7882700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FE39767D-2559-42EE-BC32-EA56BB3FD00C}" type="datetime1">
              <a:rPr lang="en-US" noProof="0" smtClean="0"/>
              <a:t>1/21/2025</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229481347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6D50CE87-47B3-46E5-8F15-D5CC56C57775}" type="datetime1">
              <a:rPr lang="en-US" noProof="0" smtClean="0"/>
              <a:t>1/21/2025</a:t>
            </a:fld>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5034875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548EEB4D-64FF-45E7-9101-6340EB7D9AAA}" type="datetime1">
              <a:rPr lang="en-US" noProof="0" smtClean="0"/>
              <a:t>1/21/2025</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810457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03081687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C892B7C4-21F7-4BFE-89CB-F04030809548}" type="datetime1">
              <a:rPr lang="en-US" noProof="0" smtClean="0"/>
              <a:t>1/21/2025</a:t>
            </a:fld>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53582173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DAF9019E-7610-417C-B079-334A3083F10F}" type="datetime1">
              <a:rPr lang="en-US" noProof="0" smtClean="0"/>
              <a:t>1/21/2025</a:t>
            </a:fld>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1065936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54D7D2FC-B6D2-465D-9777-8B2F2DCA961B}" type="datetime1">
              <a:rPr lang="en-US" smtClean="0"/>
              <a:t>1/21/2025</a:t>
            </a:fld>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34643983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C138B8E-2EFE-46EF-A0D2-D653A3A92733}" type="datetime1">
              <a:rPr lang="en-US" smtClean="0"/>
              <a:t>1/21/2025</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0309195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8FCFB8F4-7202-4AA9-83B5-487EF15D79B2}" type="datetime1">
              <a:rPr lang="en-US" smtClean="0"/>
              <a:t>1/21/2025</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2084732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4608C768-80E9-46F4-9E44-391534949A06}" type="datetime1">
              <a:rPr lang="en-US" smtClean="0"/>
              <a:t>1/21/2025</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668702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53260714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919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9" name="Text Placeholder 5"/>
          <p:cNvSpPr>
            <a:spLocks noGrp="1"/>
          </p:cNvSpPr>
          <p:nvPr>
            <p:ph type="body" sz="quarter" idx="35"/>
          </p:nvPr>
        </p:nvSpPr>
        <p:spPr bwMode="invGray">
          <a:xfrm>
            <a:off x="480001" y="4039524"/>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2626705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46035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32336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10611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US"/>
          </a:p>
        </p:txBody>
      </p:sp>
      <p:sp>
        <p:nvSpPr>
          <p:cNvPr id="4" name="Footer Placeholder 3"/>
          <p:cNvSpPr>
            <a:spLocks noGrp="1"/>
          </p:cNvSpPr>
          <p:nvPr>
            <p:ph type="ftr" sz="quarter" idx="19"/>
          </p:nvPr>
        </p:nvSpPr>
        <p:spPr bwMode="invGray"/>
        <p:txBody>
          <a:bodyPr/>
          <a:lstStyle/>
          <a:p>
            <a:endParaRPr lang="en-US"/>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6"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4678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US"/>
          </a:p>
        </p:txBody>
      </p:sp>
      <p:sp>
        <p:nvSpPr>
          <p:cNvPr id="19" name="Footer Placeholder 18"/>
          <p:cNvSpPr>
            <a:spLocks noGrp="1"/>
          </p:cNvSpPr>
          <p:nvPr>
            <p:ph type="ftr" sz="quarter" idx="15"/>
          </p:nvPr>
        </p:nvSpPr>
        <p:spPr bwMode="invGray">
          <a:noFill/>
        </p:spPr>
        <p:txBody>
          <a:bodyPr/>
          <a:lstStyle/>
          <a:p>
            <a:endParaRPr lang="en-US"/>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B832B929-0F4C-4A8E-AE28-A5A95B6C32F3}" type="slidenum">
              <a:rPr lang="en-US" smtClean="0"/>
              <a:t>‹#›</a:t>
            </a:fld>
            <a:endParaRPr lang="en-US"/>
          </a:p>
        </p:txBody>
      </p:sp>
      <p:sp>
        <p:nvSpPr>
          <p:cNvPr id="17" name="Text Placeholder 7"/>
          <p:cNvSpPr>
            <a:spLocks noGrp="1"/>
          </p:cNvSpPr>
          <p:nvPr>
            <p:ph type="body" sz="quarter" idx="21" hasCustomPrompt="1"/>
          </p:nvPr>
        </p:nvSpPr>
        <p:spPr bwMode="invGray">
          <a:xfrm>
            <a:off x="480000" y="6293653"/>
            <a:ext cx="11226365"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80000" y="1800000"/>
            <a:ext cx="11226365"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844676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468000" tIns="180000" rIns="360000" bIns="180000">
            <a:noAutofit/>
          </a:bodyPr>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US"/>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US"/>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5" name="Text Placeholder 7"/>
          <p:cNvSpPr>
            <a:spLocks noGrp="1"/>
          </p:cNvSpPr>
          <p:nvPr>
            <p:ph type="body" sz="quarter" idx="22" hasCustomPrompt="1"/>
          </p:nvPr>
        </p:nvSpPr>
        <p:spPr bwMode="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375811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US"/>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US"/>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2"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85191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US"/>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2"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63055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3"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349072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545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442B4-B121-4AC8-B127-6FA52420E30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02EA8122-2C91-4BB6-A31B-C8FE8973B2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0C7260-49E4-4A61-9BC5-C9304D8C6755}"/>
              </a:ext>
            </a:extLst>
          </p:cNvPr>
          <p:cNvSpPr>
            <a:spLocks noGrp="1"/>
          </p:cNvSpPr>
          <p:nvPr>
            <p:ph type="sldNum" sz="quarter" idx="12"/>
          </p:nvPr>
        </p:nvSpPr>
        <p:spPr/>
        <p:txBody>
          <a:bodyPr/>
          <a:lstStyle/>
          <a:p>
            <a:fld id="{0F2D6381-B1C5-4E9E-ADFD-EDB55FD03171}" type="slidenum">
              <a:rPr lang="en-GB" smtClean="0"/>
              <a:t>‹#›</a:t>
            </a:fld>
            <a:endParaRPr lang="en-GB"/>
          </a:p>
        </p:txBody>
      </p:sp>
    </p:spTree>
    <p:extLst>
      <p:ext uri="{BB962C8B-B14F-4D97-AF65-F5344CB8AC3E}">
        <p14:creationId xmlns:p14="http://schemas.microsoft.com/office/powerpoint/2010/main" val="21391623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US"/>
          </a:p>
        </p:txBody>
      </p:sp>
      <p:sp>
        <p:nvSpPr>
          <p:cNvPr id="5" name="Footer Placeholder 4"/>
          <p:cNvSpPr>
            <a:spLocks noGrp="1"/>
          </p:cNvSpPr>
          <p:nvPr>
            <p:ph type="ftr" sz="quarter" idx="15"/>
          </p:nvPr>
        </p:nvSpPr>
        <p:spPr bwMode="invGray"/>
        <p:txBody>
          <a:bodyPr/>
          <a:lstStyle/>
          <a:p>
            <a:endParaRPr lang="en-US"/>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2926334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05178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3" name="Text Placeholder 7"/>
          <p:cNvSpPr>
            <a:spLocks noGrp="1"/>
          </p:cNvSpPr>
          <p:nvPr>
            <p:ph type="body" sz="quarter" idx="21" hasCustomPrompt="1"/>
          </p:nvPr>
        </p:nvSpPr>
        <p:spPr bwMode="invGray">
          <a:xfrm>
            <a:off x="480000" y="6375539"/>
            <a:ext cx="11226365" cy="208579"/>
          </a:xfrm>
        </p:spPr>
        <p:txBody>
          <a:bodyPr anchor="t">
            <a:noAutofit/>
          </a:bodyPr>
          <a:lstStyle>
            <a:lvl1pPr>
              <a:defRPr sz="2000" b="0" i="0">
                <a:solidFill>
                  <a:srgbClr val="FF0000"/>
                </a:solidFill>
                <a:latin typeface="+mn-lt"/>
              </a:defRPr>
            </a:lvl1pPr>
          </a:lstStyle>
          <a:p>
            <a:pPr lvl="0"/>
            <a:r>
              <a:rPr lang="en-GB" noProof="0"/>
              <a:t>DRAFT</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342394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29569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476530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883318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679265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249427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992414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225456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3875281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867197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4558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263000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1319444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48318080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0541341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2934735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8159436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020945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469008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177789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761164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1351648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GB"/>
          </a:p>
        </p:txBody>
      </p:sp>
      <p:sp>
        <p:nvSpPr>
          <p:cNvPr id="19" name="Footer Placeholder 18"/>
          <p:cNvSpPr>
            <a:spLocks noGrp="1"/>
          </p:cNvSpPr>
          <p:nvPr>
            <p:ph type="ftr" sz="quarter" idx="15"/>
          </p:nvPr>
        </p:nvSpPr>
        <p:spPr bwMode="invGray">
          <a:noFill/>
        </p:spPr>
        <p:txBody>
          <a:bodyPr/>
          <a:lstStyle/>
          <a:p>
            <a:endParaRPr lang="en-GB" noProof="0"/>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a:t>Edit Master text styles</a:t>
            </a:r>
          </a:p>
          <a:p>
            <a:pPr lvl="1"/>
            <a:r>
              <a:rPr lang="en-GB" noProof="0"/>
              <a:t>Second level</a:t>
            </a:r>
          </a:p>
        </p:txBody>
      </p:sp>
    </p:spTree>
    <p:extLst>
      <p:ext uri="{BB962C8B-B14F-4D97-AF65-F5344CB8AC3E}">
        <p14:creationId xmlns:p14="http://schemas.microsoft.com/office/powerpoint/2010/main" val="6338914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GB"/>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28506899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GB"/>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513482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GB"/>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6771732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8286623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072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05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3" y="4482005"/>
            <a:ext cx="12191999" cy="1655999"/>
          </a:xfrm>
          <a:solidFill>
            <a:schemeClr val="tx2"/>
          </a:solidFill>
        </p:spPr>
        <p:txBody>
          <a:bodyPr lIns="468000" tIns="360000" rIns="360000" bIns="828000" anchor="b">
            <a:noAutofit/>
          </a:bodyPr>
          <a:lstStyle>
            <a:lvl1pPr marL="0" indent="0" algn="l">
              <a:lnSpc>
                <a:spcPct val="90000"/>
              </a:lnSpc>
              <a:buNone/>
              <a:defRPr sz="1800" b="1">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2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27310807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3562052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11691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GB" noProof="0"/>
          </a:p>
        </p:txBody>
      </p:sp>
      <p:sp>
        <p:nvSpPr>
          <p:cNvPr id="9" name="Footer Placeholder 8"/>
          <p:cNvSpPr>
            <a:spLocks noGrp="1"/>
          </p:cNvSpPr>
          <p:nvPr>
            <p:ph type="ftr" sz="quarter" idx="19"/>
          </p:nvPr>
        </p:nvSpPr>
        <p:spPr bwMode="invGray"/>
        <p:txBody>
          <a:bodyPr/>
          <a:lstStyle/>
          <a:p>
            <a:endParaRPr lang="en-GB" noProof="0"/>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17782574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80001" y="1800000"/>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9" name="Text Placeholder 5"/>
          <p:cNvSpPr>
            <a:spLocks noGrp="1"/>
          </p:cNvSpPr>
          <p:nvPr>
            <p:ph type="body" sz="quarter" idx="35"/>
          </p:nvPr>
        </p:nvSpPr>
        <p:spPr bwMode="invGray">
          <a:xfrm>
            <a:off x="480001" y="4039524"/>
            <a:ext cx="5472001" cy="252012"/>
          </a:xfrm>
          <a:solidFill>
            <a:srgbClr val="009CDE"/>
          </a:solidFill>
        </p:spPr>
        <p:txBody>
          <a:bodyPr vert="horz" lIns="72000" tIns="18000" rIns="72000" bIns="18000" rtlCol="0" anchor="ctr">
            <a:normAutofit/>
          </a:bodyPr>
          <a:lstStyle>
            <a:lvl1pPr>
              <a:defRPr lang="en-US" sz="105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4871052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US"/>
          </a:p>
        </p:txBody>
      </p:sp>
      <p:sp>
        <p:nvSpPr>
          <p:cNvPr id="9" name="Footer Placeholder 8"/>
          <p:cNvSpPr>
            <a:spLocks noGrp="1"/>
          </p:cNvSpPr>
          <p:nvPr>
            <p:ph type="ftr" sz="quarter" idx="23"/>
          </p:nvPr>
        </p:nvSpPr>
        <p:spPr bwMode="invGray"/>
        <p:txBody>
          <a:bodyPr/>
          <a:lstStyle/>
          <a:p>
            <a:endParaRPr lang="en-US"/>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1"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05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74159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40786322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050" b="1">
                <a:solidFill>
                  <a:schemeClr val="bg1"/>
                </a:solidFill>
                <a:latin typeface="+mn-lt"/>
              </a:defRPr>
            </a:lvl1pPr>
            <a:lvl2pPr>
              <a:buClr>
                <a:schemeClr val="bg1"/>
              </a:buCl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endParaRPr lang="en-US"/>
          </a:p>
        </p:txBody>
      </p:sp>
      <p:sp>
        <p:nvSpPr>
          <p:cNvPr id="9" name="Footer Placeholder 8"/>
          <p:cNvSpPr>
            <a:spLocks noGrp="1"/>
          </p:cNvSpPr>
          <p:nvPr>
            <p:ph type="ftr" sz="quarter" idx="19"/>
          </p:nvPr>
        </p:nvSpPr>
        <p:spPr bwMode="invGray"/>
        <p:txBody>
          <a:bodyPr/>
          <a:lstStyle/>
          <a:p>
            <a:endParaRPr lang="en-US"/>
          </a:p>
        </p:txBody>
      </p:sp>
      <p:sp>
        <p:nvSpPr>
          <p:cNvPr id="10" name="Slide Number Placeholder 9"/>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2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2519097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US"/>
          </a:p>
        </p:txBody>
      </p:sp>
      <p:sp>
        <p:nvSpPr>
          <p:cNvPr id="4" name="Footer Placeholder 3"/>
          <p:cNvSpPr>
            <a:spLocks noGrp="1"/>
          </p:cNvSpPr>
          <p:nvPr>
            <p:ph type="ftr" sz="quarter" idx="19"/>
          </p:nvPr>
        </p:nvSpPr>
        <p:spPr bwMode="invGray"/>
        <p:txBody>
          <a:bodyPr/>
          <a:lstStyle/>
          <a:p>
            <a:endParaRPr lang="en-US"/>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6"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89575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endParaRPr lang="en-US"/>
          </a:p>
        </p:txBody>
      </p:sp>
      <p:sp>
        <p:nvSpPr>
          <p:cNvPr id="19" name="Footer Placeholder 18"/>
          <p:cNvSpPr>
            <a:spLocks noGrp="1"/>
          </p:cNvSpPr>
          <p:nvPr>
            <p:ph type="ftr" sz="quarter" idx="15"/>
          </p:nvPr>
        </p:nvSpPr>
        <p:spPr bwMode="invGray">
          <a:noFill/>
        </p:spPr>
        <p:txBody>
          <a:bodyPr/>
          <a:lstStyle/>
          <a:p>
            <a:endParaRPr lang="en-US"/>
          </a:p>
        </p:txBody>
      </p:sp>
      <p:sp>
        <p:nvSpPr>
          <p:cNvPr id="20" name="Slide Number Placeholder 19"/>
          <p:cNvSpPr>
            <a:spLocks noGrp="1"/>
          </p:cNvSpPr>
          <p:nvPr>
            <p:ph type="sldNum" sz="quarter" idx="16"/>
          </p:nvPr>
        </p:nvSpPr>
        <p:spPr bwMode="invGray">
          <a:xfrm>
            <a:off x="11416433" y="6580588"/>
            <a:ext cx="289931" cy="180000"/>
          </a:xfrm>
          <a:prstGeom prst="rect">
            <a:avLst/>
          </a:prstGeom>
          <a:noFill/>
        </p:spPr>
        <p:txBody>
          <a:bodyPr/>
          <a:lstStyle/>
          <a:p>
            <a:fld id="{B832B929-0F4C-4A8E-AE28-A5A95B6C32F3}" type="slidenum">
              <a:rPr lang="en-US" smtClean="0"/>
              <a:t>‹#›</a:t>
            </a:fld>
            <a:endParaRPr lang="en-US"/>
          </a:p>
        </p:txBody>
      </p:sp>
      <p:sp>
        <p:nvSpPr>
          <p:cNvPr id="17" name="Text Placeholder 7"/>
          <p:cNvSpPr>
            <a:spLocks noGrp="1"/>
          </p:cNvSpPr>
          <p:nvPr>
            <p:ph type="body" sz="quarter" idx="21" hasCustomPrompt="1"/>
          </p:nvPr>
        </p:nvSpPr>
        <p:spPr bwMode="invGray">
          <a:xfrm>
            <a:off x="480000" y="6293653"/>
            <a:ext cx="11226365" cy="208579"/>
          </a:xfrm>
          <a:noFill/>
        </p:spPr>
        <p:txBody>
          <a:bodyPr anchor="t">
            <a:normAutofit/>
          </a:bodyPr>
          <a:lstStyle>
            <a:lvl1pPr>
              <a:defRPr sz="6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80000" y="1800000"/>
            <a:ext cx="11226365" cy="4237200"/>
          </a:xfrm>
          <a:noFill/>
        </p:spPr>
        <p:txBody>
          <a:bodyPr lIns="0" tIns="0" rIns="0" bIns="0"/>
          <a:lstStyle>
            <a:lvl1pPr>
              <a:lnSpc>
                <a:spcPct val="110000"/>
              </a:lnSpc>
              <a:defRPr sz="1050" b="1">
                <a:solidFill>
                  <a:schemeClr val="tx1"/>
                </a:solidFill>
                <a:latin typeface="+mn-lt"/>
              </a:defRPr>
            </a:lvl1pPr>
            <a:lvl2pPr>
              <a:lnSpc>
                <a:spcPct val="110000"/>
              </a:lnSpc>
              <a:defRPr sz="1050">
                <a:solidFill>
                  <a:schemeClr val="tx1"/>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29536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accent4"/>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3" y="1800000"/>
            <a:ext cx="4279900" cy="1649446"/>
          </a:xfrm>
          <a:solidFill>
            <a:schemeClr val="tx2">
              <a:alpha val="90000"/>
            </a:schemeClr>
          </a:solidFill>
        </p:spPr>
        <p:txBody>
          <a:bodyPr lIns="468000" tIns="180000" rIns="360000" bIns="180000">
            <a:noAutofit/>
          </a:bodyPr>
          <a:lstStyle>
            <a:lvl1pPr>
              <a:defRPr sz="2100" b="1">
                <a:solidFill>
                  <a:schemeClr val="bg1"/>
                </a:solidFill>
                <a:latin typeface="+mj-lt"/>
              </a:defRPr>
            </a:lvl1pPr>
            <a:lvl2pPr marL="406004" indent="-205979">
              <a:tabLst>
                <a:tab pos="1210866" algn="l"/>
              </a:tabLst>
              <a:defRPr sz="21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endParaRPr lang="en-US"/>
          </a:p>
        </p:txBody>
      </p:sp>
      <p:sp>
        <p:nvSpPr>
          <p:cNvPr id="3" name="Footer Placeholder 2"/>
          <p:cNvSpPr>
            <a:spLocks noGrp="1"/>
          </p:cNvSpPr>
          <p:nvPr>
            <p:ph type="ftr" sz="quarter" idx="20"/>
          </p:nvPr>
        </p:nvSpPr>
        <p:spPr bwMode="gray"/>
        <p:txBody>
          <a:bodyPr/>
          <a:lstStyle>
            <a:lvl1pPr>
              <a:defRPr>
                <a:solidFill>
                  <a:schemeClr val="tx1"/>
                </a:solidFill>
              </a:defRPr>
            </a:lvl1pPr>
          </a:lstStyle>
          <a:p>
            <a:endParaRPr lang="en-US"/>
          </a:p>
        </p:txBody>
      </p:sp>
      <p:sp>
        <p:nvSpPr>
          <p:cNvPr id="4" name="Slide Number Placeholder 3"/>
          <p:cNvSpPr>
            <a:spLocks noGrp="1"/>
          </p:cNvSpPr>
          <p:nvPr>
            <p:ph type="sldNum" sz="quarter" idx="21"/>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5" name="Text Placeholder 7"/>
          <p:cNvSpPr>
            <a:spLocks noGrp="1"/>
          </p:cNvSpPr>
          <p:nvPr>
            <p:ph type="body" sz="quarter" idx="22" hasCustomPrompt="1"/>
          </p:nvPr>
        </p:nvSpPr>
        <p:spPr bwMode="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6224438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endParaRPr lang="en-US"/>
          </a:p>
        </p:txBody>
      </p:sp>
      <p:sp>
        <p:nvSpPr>
          <p:cNvPr id="8" name="Footer Placeholder 7"/>
          <p:cNvSpPr>
            <a:spLocks noGrp="1"/>
          </p:cNvSpPr>
          <p:nvPr>
            <p:ph type="ftr" sz="quarter" idx="31"/>
          </p:nvPr>
        </p:nvSpPr>
        <p:spPr bwMode="gray"/>
        <p:txBody>
          <a:bodyPr/>
          <a:lstStyle>
            <a:lvl1pPr>
              <a:defRPr>
                <a:solidFill>
                  <a:schemeClr val="tx1"/>
                </a:solidFill>
              </a:defRPr>
            </a:lvl1pPr>
          </a:lstStyle>
          <a:p>
            <a:endParaRPr lang="en-US"/>
          </a:p>
        </p:txBody>
      </p:sp>
      <p:sp>
        <p:nvSpPr>
          <p:cNvPr id="9" name="Slide Number Placeholder 8"/>
          <p:cNvSpPr>
            <a:spLocks noGrp="1"/>
          </p:cNvSpPr>
          <p:nvPr>
            <p:ph type="sldNum" sz="quarter" idx="32"/>
          </p:nvPr>
        </p:nvSpPr>
        <p:spPr bwMode="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p:nvSpPr>
        <p:spPr bwMode="gray">
          <a:xfrm>
            <a:off x="480002"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100" b="1">
                <a:solidFill>
                  <a:schemeClr val="tx2"/>
                </a:solidFill>
                <a:latin typeface="+mj-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200" b="0">
                <a:solidFill>
                  <a:schemeClr val="tx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8337056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endParaRPr lang="en-US"/>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endParaRPr lang="en-US"/>
          </a:p>
        </p:txBody>
      </p:sp>
      <p:sp>
        <p:nvSpPr>
          <p:cNvPr id="5" name="Slide Number Placeholder 4"/>
          <p:cNvSpPr>
            <a:spLocks noGrp="1"/>
          </p:cNvSpPr>
          <p:nvPr>
            <p:ph type="sldNum" sz="quarter" idx="12"/>
          </p:nvPr>
        </p:nvSpPr>
        <p:spPr bwMode="invGray">
          <a:xfrm>
            <a:off x="11416433" y="6580588"/>
            <a:ext cx="289931" cy="180000"/>
          </a:xfrm>
          <a:prstGeom prst="rect">
            <a:avLst/>
          </a:prstGeom>
        </p:spPr>
        <p:txBody>
          <a:bodyPr/>
          <a:lstStyle>
            <a:lvl1pPr>
              <a:defRPr>
                <a:solidFill>
                  <a:schemeClr val="tx1"/>
                </a:solidFill>
              </a:defRPr>
            </a:lvl1pPr>
          </a:lstStyle>
          <a:p>
            <a:fld id="{B832B929-0F4C-4A8E-AE28-A5A95B6C32F3}" type="slidenum">
              <a:rPr lang="en-US" smtClean="0"/>
              <a:t>‹#›</a:t>
            </a:fld>
            <a:endParaRPr lang="en-US"/>
          </a:p>
        </p:txBody>
      </p:sp>
      <p:sp>
        <p:nvSpPr>
          <p:cNvPr id="12"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867691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endParaRPr lang="en-GB" noProof="0"/>
          </a:p>
        </p:txBody>
      </p:sp>
      <p:sp>
        <p:nvSpPr>
          <p:cNvPr id="4" name="Footer Placeholder 3"/>
          <p:cNvSpPr>
            <a:spLocks noGrp="1"/>
          </p:cNvSpPr>
          <p:nvPr>
            <p:ph type="ftr" sz="quarter" idx="19"/>
          </p:nvPr>
        </p:nvSpPr>
        <p:spPr bwMode="invGray"/>
        <p:txBody>
          <a:bodyPr/>
          <a:lstStyle/>
          <a:p>
            <a:endParaRPr lang="en-GB" noProof="0"/>
          </a:p>
        </p:txBody>
      </p:sp>
      <p:sp>
        <p:nvSpPr>
          <p:cNvPr id="5" name="Slide Number Placeholder 4"/>
          <p:cNvSpPr>
            <a:spLocks noGrp="1"/>
          </p:cNvSpPr>
          <p:nvPr>
            <p:ph type="sldNum" sz="quarter" idx="20"/>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Closing slide blue">
    <p:spTree>
      <p:nvGrpSpPr>
        <p:cNvPr id="1" name=""/>
        <p:cNvGrpSpPr/>
        <p:nvPr/>
      </p:nvGrpSpPr>
      <p:grpSpPr>
        <a:xfrm>
          <a:off x="0" y="0"/>
          <a:ext cx="0" cy="0"/>
          <a:chOff x="0" y="0"/>
          <a:chExt cx="0" cy="0"/>
        </a:xfrm>
      </p:grpSpPr>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75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2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3150">
                <a:solidFill>
                  <a:schemeClr val="tx2"/>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hasCustomPrompt="1"/>
          </p:nvPr>
        </p:nvSpPr>
        <p:spPr bwMode="gray">
          <a:xfrm>
            <a:off x="3"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a:solidFill>
                  <a:schemeClr val="bg1"/>
                </a:solidFill>
                <a:latin typeface="+mj-lt"/>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b="1" noProof="0"/>
              <a:t>WHO</a:t>
            </a:r>
          </a:p>
          <a:p>
            <a:r>
              <a:rPr lang="en-GB" noProof="0"/>
              <a:t>20, Avenue </a:t>
            </a:r>
            <a:r>
              <a:rPr lang="en-GB" noProof="0" err="1"/>
              <a:t>Appia</a:t>
            </a:r>
            <a:r>
              <a:rPr lang="en-GB" noProof="0"/>
              <a:t> </a:t>
            </a:r>
            <a:br>
              <a:rPr lang="en-GB" noProof="0"/>
            </a:br>
            <a:r>
              <a:rPr lang="en-GB" noProof="0"/>
              <a:t>1211 Geneva</a:t>
            </a:r>
          </a:p>
          <a:p>
            <a:r>
              <a:rPr lang="en-GB" noProof="0"/>
              <a:t>Switzerland</a:t>
            </a:r>
          </a:p>
          <a:p>
            <a:endParaRPr lang="en-GB" noProof="0"/>
          </a:p>
          <a:p>
            <a:r>
              <a:rPr lang="en-GB" noProof="0"/>
              <a:t>Tel.: +xx</a:t>
            </a:r>
            <a:br>
              <a:rPr lang="en-GB" noProof="0"/>
            </a:br>
            <a:r>
              <a:rPr lang="en-GB" noProof="0"/>
              <a:t>Fax: +xx</a:t>
            </a:r>
          </a:p>
        </p:txBody>
      </p:sp>
      <p:sp>
        <p:nvSpPr>
          <p:cNvPr id="10" name="Picture Placeholder 8"/>
          <p:cNvSpPr>
            <a:spLocks noGrp="1"/>
          </p:cNvSpPr>
          <p:nvPr>
            <p:ph type="pic" sz="quarter" idx="23" hasCustomPrompt="1"/>
          </p:nvPr>
        </p:nvSpPr>
        <p:spPr>
          <a:xfrm>
            <a:off x="8518302"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40243244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9299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B442B4-B121-4AC8-B127-6FA52420E30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02EA8122-2C91-4BB6-A31B-C8FE8973B24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0C7260-49E4-4A61-9BC5-C9304D8C6755}"/>
              </a:ext>
            </a:extLst>
          </p:cNvPr>
          <p:cNvSpPr>
            <a:spLocks noGrp="1"/>
          </p:cNvSpPr>
          <p:nvPr>
            <p:ph type="sldNum" sz="quarter" idx="12"/>
          </p:nvPr>
        </p:nvSpPr>
        <p:spPr/>
        <p:txBody>
          <a:bodyPr/>
          <a:lstStyle/>
          <a:p>
            <a:fld id="{0F2D6381-B1C5-4E9E-ADFD-EDB55FD03171}" type="slidenum">
              <a:rPr lang="en-GB" smtClean="0"/>
              <a:t>‹#›</a:t>
            </a:fld>
            <a:endParaRPr lang="en-GB"/>
          </a:p>
        </p:txBody>
      </p:sp>
    </p:spTree>
    <p:extLst>
      <p:ext uri="{BB962C8B-B14F-4D97-AF65-F5344CB8AC3E}">
        <p14:creationId xmlns:p14="http://schemas.microsoft.com/office/powerpoint/2010/main" val="16639978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1_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1"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5"/>
            <a:ext cx="8160000" cy="288925"/>
          </a:xfrm>
        </p:spPr>
        <p:txBody>
          <a:bodyPr lIns="18000" anchor="ctr">
            <a:normAutofit/>
          </a:bodyPr>
          <a:lstStyle>
            <a:lvl1pPr>
              <a:defRPr sz="12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US"/>
          </a:p>
        </p:txBody>
      </p:sp>
      <p:sp>
        <p:nvSpPr>
          <p:cNvPr id="5" name="Footer Placeholder 4"/>
          <p:cNvSpPr>
            <a:spLocks noGrp="1"/>
          </p:cNvSpPr>
          <p:nvPr>
            <p:ph type="ftr" sz="quarter" idx="15"/>
          </p:nvPr>
        </p:nvSpPr>
        <p:spPr bwMode="invGray"/>
        <p:txBody>
          <a:bodyPr/>
          <a:lstStyle/>
          <a:p>
            <a:endParaRPr lang="en-US"/>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B832B929-0F4C-4A8E-AE28-A5A95B6C32F3}" type="slidenum">
              <a:rPr lang="en-US" smtClean="0"/>
              <a:t>‹#›</a:t>
            </a:fld>
            <a:endParaRPr lang="en-US"/>
          </a:p>
        </p:txBody>
      </p:sp>
      <p:sp>
        <p:nvSpPr>
          <p:cNvPr id="13" name="Text Placeholder 7"/>
          <p:cNvSpPr>
            <a:spLocks noGrp="1"/>
          </p:cNvSpPr>
          <p:nvPr>
            <p:ph type="body" sz="quarter" idx="21" hasCustomPrompt="1"/>
          </p:nvPr>
        </p:nvSpPr>
        <p:spPr bwMode="invGray">
          <a:xfrm>
            <a:off x="480000" y="6293653"/>
            <a:ext cx="11226365" cy="208579"/>
          </a:xfrm>
        </p:spPr>
        <p:txBody>
          <a:bodyPr anchor="t">
            <a:normAutofit/>
          </a:bodyPr>
          <a:lstStyle>
            <a:lvl1pPr>
              <a:defRPr sz="6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25156191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885319286"/>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endParaRPr lang="en-GB" noProof="0"/>
          </a:p>
        </p:txBody>
      </p:sp>
      <p:sp>
        <p:nvSpPr>
          <p:cNvPr id="5" name="Footer Placeholder 4"/>
          <p:cNvSpPr>
            <a:spLocks noGrp="1"/>
          </p:cNvSpPr>
          <p:nvPr>
            <p:ph type="ftr" sz="quarter" idx="15"/>
          </p:nvPr>
        </p:nvSpPr>
        <p:spPr bwMode="invGray"/>
        <p:txBody>
          <a:bodyPr/>
          <a:lstStyle/>
          <a:p>
            <a:endParaRPr lang="en-GB" noProof="0"/>
          </a:p>
        </p:txBody>
      </p:sp>
      <p:sp>
        <p:nvSpPr>
          <p:cNvPr id="6" name="Slide Number Placeholder 5"/>
          <p:cNvSpPr>
            <a:spLocks noGrp="1"/>
          </p:cNvSpPr>
          <p:nvPr>
            <p:ph type="sldNum" sz="quarter" idx="16"/>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a:t>Click to edit Master title style</a:t>
            </a:r>
          </a:p>
        </p:txBody>
      </p:sp>
    </p:spTree>
    <p:extLst>
      <p:ext uri="{BB962C8B-B14F-4D97-AF65-F5344CB8AC3E}">
        <p14:creationId xmlns:p14="http://schemas.microsoft.com/office/powerpoint/2010/main" val="16596912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329351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12734877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36612687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endParaRPr lang="en-GB" noProof="0"/>
          </a:p>
        </p:txBody>
      </p:sp>
      <p:sp>
        <p:nvSpPr>
          <p:cNvPr id="9" name="Footer Placeholder 8"/>
          <p:cNvSpPr>
            <a:spLocks noGrp="1"/>
          </p:cNvSpPr>
          <p:nvPr>
            <p:ph type="ftr" sz="quarter" idx="23"/>
          </p:nvPr>
        </p:nvSpPr>
        <p:spPr bwMode="invGray"/>
        <p:txBody>
          <a:bodyPr/>
          <a:lstStyle/>
          <a:p>
            <a:endParaRPr lang="en-GB" noProof="0"/>
          </a:p>
        </p:txBody>
      </p:sp>
      <p:sp>
        <p:nvSpPr>
          <p:cNvPr id="10" name="Slide Number Placeholder 9"/>
          <p:cNvSpPr>
            <a:spLocks noGrp="1"/>
          </p:cNvSpPr>
          <p:nvPr>
            <p:ph type="sldNum" sz="quarter" idx="24"/>
          </p:nvPr>
        </p:nvSpPr>
        <p:spPr bwMode="invGray">
          <a:xfrm>
            <a:off x="11416433" y="6580588"/>
            <a:ext cx="289931" cy="180000"/>
          </a:xfrm>
          <a:prstGeom prst="rect">
            <a:avLst/>
          </a:prstGeom>
        </p:spPr>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51691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72.xml"/><Relationship Id="rId21" Type="http://schemas.openxmlformats.org/officeDocument/2006/relationships/slideLayout" Target="../slideLayouts/slideLayout267.xml"/><Relationship Id="rId42" Type="http://schemas.openxmlformats.org/officeDocument/2006/relationships/slideLayout" Target="../slideLayouts/slideLayout288.xml"/><Relationship Id="rId47" Type="http://schemas.openxmlformats.org/officeDocument/2006/relationships/slideLayout" Target="../slideLayouts/slideLayout293.xml"/><Relationship Id="rId63" Type="http://schemas.openxmlformats.org/officeDocument/2006/relationships/slideLayout" Target="../slideLayouts/slideLayout309.xml"/><Relationship Id="rId68" Type="http://schemas.openxmlformats.org/officeDocument/2006/relationships/slideLayout" Target="../slideLayouts/slideLayout314.xml"/><Relationship Id="rId2" Type="http://schemas.openxmlformats.org/officeDocument/2006/relationships/slideLayout" Target="../slideLayouts/slideLayout248.xml"/><Relationship Id="rId16" Type="http://schemas.openxmlformats.org/officeDocument/2006/relationships/slideLayout" Target="../slideLayouts/slideLayout262.xml"/><Relationship Id="rId29" Type="http://schemas.openxmlformats.org/officeDocument/2006/relationships/slideLayout" Target="../slideLayouts/slideLayout275.xml"/><Relationship Id="rId11" Type="http://schemas.openxmlformats.org/officeDocument/2006/relationships/slideLayout" Target="../slideLayouts/slideLayout257.xml"/><Relationship Id="rId24" Type="http://schemas.openxmlformats.org/officeDocument/2006/relationships/slideLayout" Target="../slideLayouts/slideLayout270.xml"/><Relationship Id="rId32" Type="http://schemas.openxmlformats.org/officeDocument/2006/relationships/slideLayout" Target="../slideLayouts/slideLayout278.xml"/><Relationship Id="rId37" Type="http://schemas.openxmlformats.org/officeDocument/2006/relationships/slideLayout" Target="../slideLayouts/slideLayout283.xml"/><Relationship Id="rId40" Type="http://schemas.openxmlformats.org/officeDocument/2006/relationships/slideLayout" Target="../slideLayouts/slideLayout286.xml"/><Relationship Id="rId45" Type="http://schemas.openxmlformats.org/officeDocument/2006/relationships/slideLayout" Target="../slideLayouts/slideLayout291.xml"/><Relationship Id="rId53" Type="http://schemas.openxmlformats.org/officeDocument/2006/relationships/slideLayout" Target="../slideLayouts/slideLayout299.xml"/><Relationship Id="rId58" Type="http://schemas.openxmlformats.org/officeDocument/2006/relationships/slideLayout" Target="../slideLayouts/slideLayout304.xml"/><Relationship Id="rId66" Type="http://schemas.openxmlformats.org/officeDocument/2006/relationships/slideLayout" Target="../slideLayouts/slideLayout312.xml"/><Relationship Id="rId5" Type="http://schemas.openxmlformats.org/officeDocument/2006/relationships/slideLayout" Target="../slideLayouts/slideLayout251.xml"/><Relationship Id="rId61" Type="http://schemas.openxmlformats.org/officeDocument/2006/relationships/slideLayout" Target="../slideLayouts/slideLayout307.xml"/><Relationship Id="rId19" Type="http://schemas.openxmlformats.org/officeDocument/2006/relationships/slideLayout" Target="../slideLayouts/slideLayout265.xml"/><Relationship Id="rId14" Type="http://schemas.openxmlformats.org/officeDocument/2006/relationships/slideLayout" Target="../slideLayouts/slideLayout260.xml"/><Relationship Id="rId22" Type="http://schemas.openxmlformats.org/officeDocument/2006/relationships/slideLayout" Target="../slideLayouts/slideLayout268.xml"/><Relationship Id="rId27" Type="http://schemas.openxmlformats.org/officeDocument/2006/relationships/slideLayout" Target="../slideLayouts/slideLayout273.xml"/><Relationship Id="rId30" Type="http://schemas.openxmlformats.org/officeDocument/2006/relationships/slideLayout" Target="../slideLayouts/slideLayout276.xml"/><Relationship Id="rId35" Type="http://schemas.openxmlformats.org/officeDocument/2006/relationships/slideLayout" Target="../slideLayouts/slideLayout281.xml"/><Relationship Id="rId43" Type="http://schemas.openxmlformats.org/officeDocument/2006/relationships/slideLayout" Target="../slideLayouts/slideLayout289.xml"/><Relationship Id="rId48" Type="http://schemas.openxmlformats.org/officeDocument/2006/relationships/slideLayout" Target="../slideLayouts/slideLayout294.xml"/><Relationship Id="rId56" Type="http://schemas.openxmlformats.org/officeDocument/2006/relationships/slideLayout" Target="../slideLayouts/slideLayout302.xml"/><Relationship Id="rId64" Type="http://schemas.openxmlformats.org/officeDocument/2006/relationships/slideLayout" Target="../slideLayouts/slideLayout310.xml"/><Relationship Id="rId69" Type="http://schemas.openxmlformats.org/officeDocument/2006/relationships/slideLayout" Target="../slideLayouts/slideLayout315.xml"/><Relationship Id="rId8" Type="http://schemas.openxmlformats.org/officeDocument/2006/relationships/slideLayout" Target="../slideLayouts/slideLayout254.xml"/><Relationship Id="rId51" Type="http://schemas.openxmlformats.org/officeDocument/2006/relationships/slideLayout" Target="../slideLayouts/slideLayout297.xml"/><Relationship Id="rId72" Type="http://schemas.openxmlformats.org/officeDocument/2006/relationships/oleObject" Target="../embeddings/oleObject105.bin"/><Relationship Id="rId3" Type="http://schemas.openxmlformats.org/officeDocument/2006/relationships/slideLayout" Target="../slideLayouts/slideLayout249.xml"/><Relationship Id="rId12" Type="http://schemas.openxmlformats.org/officeDocument/2006/relationships/slideLayout" Target="../slideLayouts/slideLayout258.xml"/><Relationship Id="rId17" Type="http://schemas.openxmlformats.org/officeDocument/2006/relationships/slideLayout" Target="../slideLayouts/slideLayout263.xml"/><Relationship Id="rId25" Type="http://schemas.openxmlformats.org/officeDocument/2006/relationships/slideLayout" Target="../slideLayouts/slideLayout271.xml"/><Relationship Id="rId33" Type="http://schemas.openxmlformats.org/officeDocument/2006/relationships/slideLayout" Target="../slideLayouts/slideLayout279.xml"/><Relationship Id="rId38" Type="http://schemas.openxmlformats.org/officeDocument/2006/relationships/slideLayout" Target="../slideLayouts/slideLayout284.xml"/><Relationship Id="rId46" Type="http://schemas.openxmlformats.org/officeDocument/2006/relationships/slideLayout" Target="../slideLayouts/slideLayout292.xml"/><Relationship Id="rId59" Type="http://schemas.openxmlformats.org/officeDocument/2006/relationships/slideLayout" Target="../slideLayouts/slideLayout305.xml"/><Relationship Id="rId67" Type="http://schemas.openxmlformats.org/officeDocument/2006/relationships/slideLayout" Target="../slideLayouts/slideLayout313.xml"/><Relationship Id="rId20" Type="http://schemas.openxmlformats.org/officeDocument/2006/relationships/slideLayout" Target="../slideLayouts/slideLayout266.xml"/><Relationship Id="rId41" Type="http://schemas.openxmlformats.org/officeDocument/2006/relationships/slideLayout" Target="../slideLayouts/slideLayout287.xml"/><Relationship Id="rId54" Type="http://schemas.openxmlformats.org/officeDocument/2006/relationships/slideLayout" Target="../slideLayouts/slideLayout300.xml"/><Relationship Id="rId62" Type="http://schemas.openxmlformats.org/officeDocument/2006/relationships/slideLayout" Target="../slideLayouts/slideLayout308.xml"/><Relationship Id="rId70" Type="http://schemas.openxmlformats.org/officeDocument/2006/relationships/theme" Target="../theme/theme10.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5" Type="http://schemas.openxmlformats.org/officeDocument/2006/relationships/slideLayout" Target="../slideLayouts/slideLayout261.xml"/><Relationship Id="rId23" Type="http://schemas.openxmlformats.org/officeDocument/2006/relationships/slideLayout" Target="../slideLayouts/slideLayout269.xml"/><Relationship Id="rId28" Type="http://schemas.openxmlformats.org/officeDocument/2006/relationships/slideLayout" Target="../slideLayouts/slideLayout274.xml"/><Relationship Id="rId36" Type="http://schemas.openxmlformats.org/officeDocument/2006/relationships/slideLayout" Target="../slideLayouts/slideLayout282.xml"/><Relationship Id="rId49" Type="http://schemas.openxmlformats.org/officeDocument/2006/relationships/slideLayout" Target="../slideLayouts/slideLayout295.xml"/><Relationship Id="rId57" Type="http://schemas.openxmlformats.org/officeDocument/2006/relationships/slideLayout" Target="../slideLayouts/slideLayout303.xml"/><Relationship Id="rId10" Type="http://schemas.openxmlformats.org/officeDocument/2006/relationships/slideLayout" Target="../slideLayouts/slideLayout256.xml"/><Relationship Id="rId31" Type="http://schemas.openxmlformats.org/officeDocument/2006/relationships/slideLayout" Target="../slideLayouts/slideLayout277.xml"/><Relationship Id="rId44" Type="http://schemas.openxmlformats.org/officeDocument/2006/relationships/slideLayout" Target="../slideLayouts/slideLayout290.xml"/><Relationship Id="rId52" Type="http://schemas.openxmlformats.org/officeDocument/2006/relationships/slideLayout" Target="../slideLayouts/slideLayout298.xml"/><Relationship Id="rId60" Type="http://schemas.openxmlformats.org/officeDocument/2006/relationships/slideLayout" Target="../slideLayouts/slideLayout306.xml"/><Relationship Id="rId65" Type="http://schemas.openxmlformats.org/officeDocument/2006/relationships/slideLayout" Target="../slideLayouts/slideLayout311.xml"/><Relationship Id="rId73" Type="http://schemas.openxmlformats.org/officeDocument/2006/relationships/image" Target="../media/image8.emf"/><Relationship Id="rId4" Type="http://schemas.openxmlformats.org/officeDocument/2006/relationships/slideLayout" Target="../slideLayouts/slideLayout250.xml"/><Relationship Id="rId9" Type="http://schemas.openxmlformats.org/officeDocument/2006/relationships/slideLayout" Target="../slideLayouts/slideLayout255.xml"/><Relationship Id="rId13" Type="http://schemas.openxmlformats.org/officeDocument/2006/relationships/slideLayout" Target="../slideLayouts/slideLayout259.xml"/><Relationship Id="rId18" Type="http://schemas.openxmlformats.org/officeDocument/2006/relationships/slideLayout" Target="../slideLayouts/slideLayout264.xml"/><Relationship Id="rId39" Type="http://schemas.openxmlformats.org/officeDocument/2006/relationships/slideLayout" Target="../slideLayouts/slideLayout285.xml"/><Relationship Id="rId34" Type="http://schemas.openxmlformats.org/officeDocument/2006/relationships/slideLayout" Target="../slideLayouts/slideLayout280.xml"/><Relationship Id="rId50" Type="http://schemas.openxmlformats.org/officeDocument/2006/relationships/slideLayout" Target="../slideLayouts/slideLayout296.xml"/><Relationship Id="rId55" Type="http://schemas.openxmlformats.org/officeDocument/2006/relationships/slideLayout" Target="../slideLayouts/slideLayout301.xml"/><Relationship Id="rId7" Type="http://schemas.openxmlformats.org/officeDocument/2006/relationships/slideLayout" Target="../slideLayouts/slideLayout253.xml"/><Relationship Id="rId71" Type="http://schemas.openxmlformats.org/officeDocument/2006/relationships/tags" Target="../tags/tag14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18" Type="http://schemas.openxmlformats.org/officeDocument/2006/relationships/theme" Target="../theme/theme11.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17" Type="http://schemas.openxmlformats.org/officeDocument/2006/relationships/slideLayout" Target="../slideLayouts/slideLayout332.xml"/><Relationship Id="rId2" Type="http://schemas.openxmlformats.org/officeDocument/2006/relationships/slideLayout" Target="../slideLayouts/slideLayout317.xml"/><Relationship Id="rId16" Type="http://schemas.openxmlformats.org/officeDocument/2006/relationships/slideLayout" Target="../slideLayouts/slideLayout331.xml"/><Relationship Id="rId20" Type="http://schemas.openxmlformats.org/officeDocument/2006/relationships/image" Target="../media/image25.png"/><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slideLayout" Target="../slideLayouts/slideLayout330.xml"/><Relationship Id="rId10" Type="http://schemas.openxmlformats.org/officeDocument/2006/relationships/slideLayout" Target="../slideLayouts/slideLayout325.xml"/><Relationship Id="rId19" Type="http://schemas.openxmlformats.org/officeDocument/2006/relationships/image" Target="../media/image24.png"/><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slideLayout" Target="../slideLayouts/slideLayout345.xml"/><Relationship Id="rId18" Type="http://schemas.openxmlformats.org/officeDocument/2006/relationships/image" Target="../media/image25.png"/><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slideLayout" Target="../slideLayouts/slideLayout344.xml"/><Relationship Id="rId17" Type="http://schemas.openxmlformats.org/officeDocument/2006/relationships/image" Target="../media/image24.png"/><Relationship Id="rId2" Type="http://schemas.openxmlformats.org/officeDocument/2006/relationships/slideLayout" Target="../slideLayouts/slideLayout334.xml"/><Relationship Id="rId16" Type="http://schemas.openxmlformats.org/officeDocument/2006/relationships/theme" Target="../theme/theme12.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5" Type="http://schemas.openxmlformats.org/officeDocument/2006/relationships/slideLayout" Target="../slideLayouts/slideLayout34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 Id="rId14" Type="http://schemas.openxmlformats.org/officeDocument/2006/relationships/slideLayout" Target="../slideLayouts/slideLayout3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pn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2.png"/><Relationship Id="rId2" Type="http://schemas.openxmlformats.org/officeDocument/2006/relationships/slideLayout" Target="../slideLayouts/slideLayout49.xml"/><Relationship Id="rId16" Type="http://schemas.openxmlformats.org/officeDocument/2006/relationships/image" Target="../media/image1.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4.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image" Target="../media/image7.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image" Target="../media/image6.png"/><Relationship Id="rId2" Type="http://schemas.openxmlformats.org/officeDocument/2006/relationships/slideLayout" Target="../slideLayouts/slideLayout63.xml"/><Relationship Id="rId16" Type="http://schemas.openxmlformats.org/officeDocument/2006/relationships/theme" Target="../theme/theme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image" Target="../media/image7.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image" Target="../media/image6.png"/><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image" Target="../media/image2.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image" Target="../media/image1.png"/><Relationship Id="rId2" Type="http://schemas.openxmlformats.org/officeDocument/2006/relationships/slideLayout" Target="../slideLayouts/slideLayout95.xml"/><Relationship Id="rId16" Type="http://schemas.openxmlformats.org/officeDocument/2006/relationships/theme" Target="../theme/theme7.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134.xml"/><Relationship Id="rId21" Type="http://schemas.openxmlformats.org/officeDocument/2006/relationships/slideLayout" Target="../slideLayouts/slideLayout129.xml"/><Relationship Id="rId42" Type="http://schemas.openxmlformats.org/officeDocument/2006/relationships/slideLayout" Target="../slideLayouts/slideLayout150.xml"/><Relationship Id="rId47" Type="http://schemas.openxmlformats.org/officeDocument/2006/relationships/slideLayout" Target="../slideLayouts/slideLayout155.xml"/><Relationship Id="rId63" Type="http://schemas.openxmlformats.org/officeDocument/2006/relationships/slideLayout" Target="../slideLayouts/slideLayout171.xml"/><Relationship Id="rId68" Type="http://schemas.openxmlformats.org/officeDocument/2006/relationships/slideLayout" Target="../slideLayouts/slideLayout176.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9" Type="http://schemas.openxmlformats.org/officeDocument/2006/relationships/slideLayout" Target="../slideLayouts/slideLayout137.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40" Type="http://schemas.openxmlformats.org/officeDocument/2006/relationships/slideLayout" Target="../slideLayouts/slideLayout148.xml"/><Relationship Id="rId45" Type="http://schemas.openxmlformats.org/officeDocument/2006/relationships/slideLayout" Target="../slideLayouts/slideLayout153.xml"/><Relationship Id="rId53" Type="http://schemas.openxmlformats.org/officeDocument/2006/relationships/slideLayout" Target="../slideLayouts/slideLayout161.xml"/><Relationship Id="rId58" Type="http://schemas.openxmlformats.org/officeDocument/2006/relationships/slideLayout" Target="../slideLayouts/slideLayout166.xml"/><Relationship Id="rId66" Type="http://schemas.openxmlformats.org/officeDocument/2006/relationships/slideLayout" Target="../slideLayouts/slideLayout174.xml"/><Relationship Id="rId5" Type="http://schemas.openxmlformats.org/officeDocument/2006/relationships/slideLayout" Target="../slideLayouts/slideLayout113.xml"/><Relationship Id="rId61" Type="http://schemas.openxmlformats.org/officeDocument/2006/relationships/slideLayout" Target="../slideLayouts/slideLayout169.xml"/><Relationship Id="rId19" Type="http://schemas.openxmlformats.org/officeDocument/2006/relationships/slideLayout" Target="../slideLayouts/slideLayout12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43" Type="http://schemas.openxmlformats.org/officeDocument/2006/relationships/slideLayout" Target="../slideLayouts/slideLayout151.xml"/><Relationship Id="rId48" Type="http://schemas.openxmlformats.org/officeDocument/2006/relationships/slideLayout" Target="../slideLayouts/slideLayout156.xml"/><Relationship Id="rId56" Type="http://schemas.openxmlformats.org/officeDocument/2006/relationships/slideLayout" Target="../slideLayouts/slideLayout164.xml"/><Relationship Id="rId64" Type="http://schemas.openxmlformats.org/officeDocument/2006/relationships/slideLayout" Target="../slideLayouts/slideLayout172.xml"/><Relationship Id="rId69" Type="http://schemas.openxmlformats.org/officeDocument/2006/relationships/slideLayout" Target="../slideLayouts/slideLayout177.xml"/><Relationship Id="rId8" Type="http://schemas.openxmlformats.org/officeDocument/2006/relationships/slideLayout" Target="../slideLayouts/slideLayout116.xml"/><Relationship Id="rId51" Type="http://schemas.openxmlformats.org/officeDocument/2006/relationships/slideLayout" Target="../slideLayouts/slideLayout159.xml"/><Relationship Id="rId72" Type="http://schemas.openxmlformats.org/officeDocument/2006/relationships/oleObject" Target="../embeddings/oleObject2.bin"/><Relationship Id="rId3" Type="http://schemas.openxmlformats.org/officeDocument/2006/relationships/slideLayout" Target="../slideLayouts/slideLayout111.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slideLayout" Target="../slideLayouts/slideLayout146.xml"/><Relationship Id="rId46" Type="http://schemas.openxmlformats.org/officeDocument/2006/relationships/slideLayout" Target="../slideLayouts/slideLayout154.xml"/><Relationship Id="rId59" Type="http://schemas.openxmlformats.org/officeDocument/2006/relationships/slideLayout" Target="../slideLayouts/slideLayout167.xml"/><Relationship Id="rId67" Type="http://schemas.openxmlformats.org/officeDocument/2006/relationships/slideLayout" Target="../slideLayouts/slideLayout175.xml"/><Relationship Id="rId20" Type="http://schemas.openxmlformats.org/officeDocument/2006/relationships/slideLayout" Target="../slideLayouts/slideLayout128.xml"/><Relationship Id="rId41" Type="http://schemas.openxmlformats.org/officeDocument/2006/relationships/slideLayout" Target="../slideLayouts/slideLayout149.xml"/><Relationship Id="rId54" Type="http://schemas.openxmlformats.org/officeDocument/2006/relationships/slideLayout" Target="../slideLayouts/slideLayout162.xml"/><Relationship Id="rId62" Type="http://schemas.openxmlformats.org/officeDocument/2006/relationships/slideLayout" Target="../slideLayouts/slideLayout170.xml"/><Relationship Id="rId70" Type="http://schemas.openxmlformats.org/officeDocument/2006/relationships/theme" Target="../theme/theme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49" Type="http://schemas.openxmlformats.org/officeDocument/2006/relationships/slideLayout" Target="../slideLayouts/slideLayout157.xml"/><Relationship Id="rId57" Type="http://schemas.openxmlformats.org/officeDocument/2006/relationships/slideLayout" Target="../slideLayouts/slideLayout165.xml"/><Relationship Id="rId10" Type="http://schemas.openxmlformats.org/officeDocument/2006/relationships/slideLayout" Target="../slideLayouts/slideLayout118.xml"/><Relationship Id="rId31" Type="http://schemas.openxmlformats.org/officeDocument/2006/relationships/slideLayout" Target="../slideLayouts/slideLayout139.xml"/><Relationship Id="rId44" Type="http://schemas.openxmlformats.org/officeDocument/2006/relationships/slideLayout" Target="../slideLayouts/slideLayout152.xml"/><Relationship Id="rId52" Type="http://schemas.openxmlformats.org/officeDocument/2006/relationships/slideLayout" Target="../slideLayouts/slideLayout160.xml"/><Relationship Id="rId60" Type="http://schemas.openxmlformats.org/officeDocument/2006/relationships/slideLayout" Target="../slideLayouts/slideLayout168.xml"/><Relationship Id="rId65" Type="http://schemas.openxmlformats.org/officeDocument/2006/relationships/slideLayout" Target="../slideLayouts/slideLayout173.xml"/><Relationship Id="rId73" Type="http://schemas.openxmlformats.org/officeDocument/2006/relationships/image" Target="../media/image8.emf"/><Relationship Id="rId4" Type="http://schemas.openxmlformats.org/officeDocument/2006/relationships/slideLayout" Target="../slideLayouts/slideLayout112.xml"/><Relationship Id="rId9" Type="http://schemas.openxmlformats.org/officeDocument/2006/relationships/slideLayout" Target="../slideLayouts/slideLayout117.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9" Type="http://schemas.openxmlformats.org/officeDocument/2006/relationships/slideLayout" Target="../slideLayouts/slideLayout147.xml"/><Relationship Id="rId34" Type="http://schemas.openxmlformats.org/officeDocument/2006/relationships/slideLayout" Target="../slideLayouts/slideLayout142.xml"/><Relationship Id="rId50" Type="http://schemas.openxmlformats.org/officeDocument/2006/relationships/slideLayout" Target="../slideLayouts/slideLayout158.xml"/><Relationship Id="rId55" Type="http://schemas.openxmlformats.org/officeDocument/2006/relationships/slideLayout" Target="../slideLayouts/slideLayout163.xml"/><Relationship Id="rId7" Type="http://schemas.openxmlformats.org/officeDocument/2006/relationships/slideLayout" Target="../slideLayouts/slideLayout115.xml"/><Relationship Id="rId71" Type="http://schemas.openxmlformats.org/officeDocument/2006/relationships/tags" Target="../tags/tag2.xml"/></Relationships>
</file>

<file path=ppt/slideMasters/_rels/slideMaster9.xml.rels><?xml version="1.0" encoding="UTF-8" standalone="yes"?>
<Relationships xmlns="http://schemas.openxmlformats.org/package/2006/relationships"><Relationship Id="rId26" Type="http://schemas.openxmlformats.org/officeDocument/2006/relationships/slideLayout" Target="../slideLayouts/slideLayout203.xml"/><Relationship Id="rId21" Type="http://schemas.openxmlformats.org/officeDocument/2006/relationships/slideLayout" Target="../slideLayouts/slideLayout198.xml"/><Relationship Id="rId42" Type="http://schemas.openxmlformats.org/officeDocument/2006/relationships/slideLayout" Target="../slideLayouts/slideLayout219.xml"/><Relationship Id="rId47" Type="http://schemas.openxmlformats.org/officeDocument/2006/relationships/slideLayout" Target="../slideLayouts/slideLayout224.xml"/><Relationship Id="rId63" Type="http://schemas.openxmlformats.org/officeDocument/2006/relationships/slideLayout" Target="../slideLayouts/slideLayout240.xml"/><Relationship Id="rId68" Type="http://schemas.openxmlformats.org/officeDocument/2006/relationships/slideLayout" Target="../slideLayouts/slideLayout245.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9" Type="http://schemas.openxmlformats.org/officeDocument/2006/relationships/slideLayout" Target="../slideLayouts/slideLayout206.xml"/><Relationship Id="rId11" Type="http://schemas.openxmlformats.org/officeDocument/2006/relationships/slideLayout" Target="../slideLayouts/slideLayout188.xml"/><Relationship Id="rId24" Type="http://schemas.openxmlformats.org/officeDocument/2006/relationships/slideLayout" Target="../slideLayouts/slideLayout201.xml"/><Relationship Id="rId32" Type="http://schemas.openxmlformats.org/officeDocument/2006/relationships/slideLayout" Target="../slideLayouts/slideLayout209.xml"/><Relationship Id="rId37" Type="http://schemas.openxmlformats.org/officeDocument/2006/relationships/slideLayout" Target="../slideLayouts/slideLayout214.xml"/><Relationship Id="rId40" Type="http://schemas.openxmlformats.org/officeDocument/2006/relationships/slideLayout" Target="../slideLayouts/slideLayout217.xml"/><Relationship Id="rId45" Type="http://schemas.openxmlformats.org/officeDocument/2006/relationships/slideLayout" Target="../slideLayouts/slideLayout222.xml"/><Relationship Id="rId53" Type="http://schemas.openxmlformats.org/officeDocument/2006/relationships/slideLayout" Target="../slideLayouts/slideLayout230.xml"/><Relationship Id="rId58" Type="http://schemas.openxmlformats.org/officeDocument/2006/relationships/slideLayout" Target="../slideLayouts/slideLayout235.xml"/><Relationship Id="rId66" Type="http://schemas.openxmlformats.org/officeDocument/2006/relationships/slideLayout" Target="../slideLayouts/slideLayout243.xml"/><Relationship Id="rId5" Type="http://schemas.openxmlformats.org/officeDocument/2006/relationships/slideLayout" Target="../slideLayouts/slideLayout182.xml"/><Relationship Id="rId61" Type="http://schemas.openxmlformats.org/officeDocument/2006/relationships/slideLayout" Target="../slideLayouts/slideLayout238.xml"/><Relationship Id="rId19" Type="http://schemas.openxmlformats.org/officeDocument/2006/relationships/slideLayout" Target="../slideLayouts/slideLayout196.xml"/><Relationship Id="rId14" Type="http://schemas.openxmlformats.org/officeDocument/2006/relationships/slideLayout" Target="../slideLayouts/slideLayout191.xml"/><Relationship Id="rId22" Type="http://schemas.openxmlformats.org/officeDocument/2006/relationships/slideLayout" Target="../slideLayouts/slideLayout199.xml"/><Relationship Id="rId27" Type="http://schemas.openxmlformats.org/officeDocument/2006/relationships/slideLayout" Target="../slideLayouts/slideLayout204.xml"/><Relationship Id="rId30" Type="http://schemas.openxmlformats.org/officeDocument/2006/relationships/slideLayout" Target="../slideLayouts/slideLayout207.xml"/><Relationship Id="rId35" Type="http://schemas.openxmlformats.org/officeDocument/2006/relationships/slideLayout" Target="../slideLayouts/slideLayout212.xml"/><Relationship Id="rId43" Type="http://schemas.openxmlformats.org/officeDocument/2006/relationships/slideLayout" Target="../slideLayouts/slideLayout220.xml"/><Relationship Id="rId48" Type="http://schemas.openxmlformats.org/officeDocument/2006/relationships/slideLayout" Target="../slideLayouts/slideLayout225.xml"/><Relationship Id="rId56" Type="http://schemas.openxmlformats.org/officeDocument/2006/relationships/slideLayout" Target="../slideLayouts/slideLayout233.xml"/><Relationship Id="rId64" Type="http://schemas.openxmlformats.org/officeDocument/2006/relationships/slideLayout" Target="../slideLayouts/slideLayout241.xml"/><Relationship Id="rId69" Type="http://schemas.openxmlformats.org/officeDocument/2006/relationships/slideLayout" Target="../slideLayouts/slideLayout246.xml"/><Relationship Id="rId8" Type="http://schemas.openxmlformats.org/officeDocument/2006/relationships/slideLayout" Target="../slideLayouts/slideLayout185.xml"/><Relationship Id="rId51" Type="http://schemas.openxmlformats.org/officeDocument/2006/relationships/slideLayout" Target="../slideLayouts/slideLayout228.xml"/><Relationship Id="rId72" Type="http://schemas.openxmlformats.org/officeDocument/2006/relationships/oleObject" Target="../embeddings/oleObject2.bin"/><Relationship Id="rId3" Type="http://schemas.openxmlformats.org/officeDocument/2006/relationships/slideLayout" Target="../slideLayouts/slideLayout180.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5" Type="http://schemas.openxmlformats.org/officeDocument/2006/relationships/slideLayout" Target="../slideLayouts/slideLayout202.xml"/><Relationship Id="rId33" Type="http://schemas.openxmlformats.org/officeDocument/2006/relationships/slideLayout" Target="../slideLayouts/slideLayout210.xml"/><Relationship Id="rId38" Type="http://schemas.openxmlformats.org/officeDocument/2006/relationships/slideLayout" Target="../slideLayouts/slideLayout215.xml"/><Relationship Id="rId46" Type="http://schemas.openxmlformats.org/officeDocument/2006/relationships/slideLayout" Target="../slideLayouts/slideLayout223.xml"/><Relationship Id="rId59" Type="http://schemas.openxmlformats.org/officeDocument/2006/relationships/slideLayout" Target="../slideLayouts/slideLayout236.xml"/><Relationship Id="rId67" Type="http://schemas.openxmlformats.org/officeDocument/2006/relationships/slideLayout" Target="../slideLayouts/slideLayout244.xml"/><Relationship Id="rId20" Type="http://schemas.openxmlformats.org/officeDocument/2006/relationships/slideLayout" Target="../slideLayouts/slideLayout197.xml"/><Relationship Id="rId41" Type="http://schemas.openxmlformats.org/officeDocument/2006/relationships/slideLayout" Target="../slideLayouts/slideLayout218.xml"/><Relationship Id="rId54" Type="http://schemas.openxmlformats.org/officeDocument/2006/relationships/slideLayout" Target="../slideLayouts/slideLayout231.xml"/><Relationship Id="rId62" Type="http://schemas.openxmlformats.org/officeDocument/2006/relationships/slideLayout" Target="../slideLayouts/slideLayout239.xml"/><Relationship Id="rId70" Type="http://schemas.openxmlformats.org/officeDocument/2006/relationships/theme" Target="../theme/theme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5" Type="http://schemas.openxmlformats.org/officeDocument/2006/relationships/slideLayout" Target="../slideLayouts/slideLayout192.xml"/><Relationship Id="rId23" Type="http://schemas.openxmlformats.org/officeDocument/2006/relationships/slideLayout" Target="../slideLayouts/slideLayout200.xml"/><Relationship Id="rId28" Type="http://schemas.openxmlformats.org/officeDocument/2006/relationships/slideLayout" Target="../slideLayouts/slideLayout205.xml"/><Relationship Id="rId36" Type="http://schemas.openxmlformats.org/officeDocument/2006/relationships/slideLayout" Target="../slideLayouts/slideLayout213.xml"/><Relationship Id="rId49" Type="http://schemas.openxmlformats.org/officeDocument/2006/relationships/slideLayout" Target="../slideLayouts/slideLayout226.xml"/><Relationship Id="rId57" Type="http://schemas.openxmlformats.org/officeDocument/2006/relationships/slideLayout" Target="../slideLayouts/slideLayout234.xml"/><Relationship Id="rId10" Type="http://schemas.openxmlformats.org/officeDocument/2006/relationships/slideLayout" Target="../slideLayouts/slideLayout187.xml"/><Relationship Id="rId31" Type="http://schemas.openxmlformats.org/officeDocument/2006/relationships/slideLayout" Target="../slideLayouts/slideLayout208.xml"/><Relationship Id="rId44" Type="http://schemas.openxmlformats.org/officeDocument/2006/relationships/slideLayout" Target="../slideLayouts/slideLayout221.xml"/><Relationship Id="rId52" Type="http://schemas.openxmlformats.org/officeDocument/2006/relationships/slideLayout" Target="../slideLayouts/slideLayout229.xml"/><Relationship Id="rId60" Type="http://schemas.openxmlformats.org/officeDocument/2006/relationships/slideLayout" Target="../slideLayouts/slideLayout237.xml"/><Relationship Id="rId65" Type="http://schemas.openxmlformats.org/officeDocument/2006/relationships/slideLayout" Target="../slideLayouts/slideLayout242.xml"/><Relationship Id="rId73" Type="http://schemas.openxmlformats.org/officeDocument/2006/relationships/image" Target="../media/image8.emf"/><Relationship Id="rId4" Type="http://schemas.openxmlformats.org/officeDocument/2006/relationships/slideLayout" Target="../slideLayouts/slideLayout181.xml"/><Relationship Id="rId9" Type="http://schemas.openxmlformats.org/officeDocument/2006/relationships/slideLayout" Target="../slideLayouts/slideLayout186.xml"/><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39" Type="http://schemas.openxmlformats.org/officeDocument/2006/relationships/slideLayout" Target="../slideLayouts/slideLayout216.xml"/><Relationship Id="rId34" Type="http://schemas.openxmlformats.org/officeDocument/2006/relationships/slideLayout" Target="../slideLayouts/slideLayout211.xml"/><Relationship Id="rId50" Type="http://schemas.openxmlformats.org/officeDocument/2006/relationships/slideLayout" Target="../slideLayouts/slideLayout227.xml"/><Relationship Id="rId55" Type="http://schemas.openxmlformats.org/officeDocument/2006/relationships/slideLayout" Target="../slideLayouts/slideLayout232.xml"/><Relationship Id="rId7" Type="http://schemas.openxmlformats.org/officeDocument/2006/relationships/slideLayout" Target="../slideLayouts/slideLayout184.xml"/><Relationship Id="rId71" Type="http://schemas.openxmlformats.org/officeDocument/2006/relationships/tags" Target="../tags/tag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4207" r:id="rId15"/>
    <p:sldLayoutId id="2147484208" r:id="rId16"/>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15715549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5" name="TextBox 4">
            <a:extLst>
              <a:ext uri="{FF2B5EF4-FFF2-40B4-BE49-F238E27FC236}">
                <a16:creationId xmlns:a16="http://schemas.microsoft.com/office/drawing/2014/main" id="{8F3606B3-3C6C-4C57-92AD-F65DF0E1162B}"/>
              </a:ext>
            </a:extLst>
          </p:cNvPr>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722717857"/>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 id="2147484106" r:id="rId17"/>
    <p:sldLayoutId id="2147484107" r:id="rId18"/>
    <p:sldLayoutId id="2147484108" r:id="rId19"/>
    <p:sldLayoutId id="2147484109" r:id="rId20"/>
    <p:sldLayoutId id="2147484110" r:id="rId21"/>
    <p:sldLayoutId id="2147484111" r:id="rId22"/>
    <p:sldLayoutId id="2147484112" r:id="rId23"/>
    <p:sldLayoutId id="2147484113" r:id="rId24"/>
    <p:sldLayoutId id="2147484114" r:id="rId25"/>
    <p:sldLayoutId id="2147484115" r:id="rId26"/>
    <p:sldLayoutId id="2147484116" r:id="rId27"/>
    <p:sldLayoutId id="2147484117" r:id="rId28"/>
    <p:sldLayoutId id="2147484118" r:id="rId29"/>
    <p:sldLayoutId id="2147484119" r:id="rId30"/>
    <p:sldLayoutId id="2147484120" r:id="rId31"/>
    <p:sldLayoutId id="2147484121" r:id="rId32"/>
    <p:sldLayoutId id="2147484122" r:id="rId33"/>
    <p:sldLayoutId id="2147484123" r:id="rId34"/>
    <p:sldLayoutId id="2147484124" r:id="rId35"/>
    <p:sldLayoutId id="2147484125" r:id="rId36"/>
    <p:sldLayoutId id="2147484126" r:id="rId37"/>
    <p:sldLayoutId id="2147484127" r:id="rId38"/>
    <p:sldLayoutId id="2147484128" r:id="rId39"/>
    <p:sldLayoutId id="2147484129" r:id="rId40"/>
    <p:sldLayoutId id="2147484130" r:id="rId41"/>
    <p:sldLayoutId id="2147484131" r:id="rId42"/>
    <p:sldLayoutId id="2147484132" r:id="rId43"/>
    <p:sldLayoutId id="2147484133" r:id="rId44"/>
    <p:sldLayoutId id="2147484134" r:id="rId45"/>
    <p:sldLayoutId id="2147484135" r:id="rId46"/>
    <p:sldLayoutId id="2147484136" r:id="rId47"/>
    <p:sldLayoutId id="2147484137" r:id="rId48"/>
    <p:sldLayoutId id="2147484138" r:id="rId49"/>
    <p:sldLayoutId id="2147484139" r:id="rId50"/>
    <p:sldLayoutId id="2147484140" r:id="rId51"/>
    <p:sldLayoutId id="2147484141" r:id="rId52"/>
    <p:sldLayoutId id="2147484142" r:id="rId53"/>
    <p:sldLayoutId id="2147484143" r:id="rId54"/>
    <p:sldLayoutId id="2147484144" r:id="rId55"/>
    <p:sldLayoutId id="2147484145" r:id="rId56"/>
    <p:sldLayoutId id="2147484146" r:id="rId57"/>
    <p:sldLayoutId id="2147484147" r:id="rId58"/>
    <p:sldLayoutId id="2147484148" r:id="rId59"/>
    <p:sldLayoutId id="2147484149" r:id="rId60"/>
    <p:sldLayoutId id="2147484150" r:id="rId61"/>
    <p:sldLayoutId id="2147484151" r:id="rId62"/>
    <p:sldLayoutId id="2147484152" r:id="rId63"/>
    <p:sldLayoutId id="2147484153" r:id="rId64"/>
    <p:sldLayoutId id="2147484154" r:id="rId65"/>
    <p:sldLayoutId id="2147484155" r:id="rId66"/>
    <p:sldLayoutId id="2147484156" r:id="rId67"/>
    <p:sldLayoutId id="2147484157" r:id="rId68"/>
    <p:sldLayoutId id="2147484159"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defTabSz="914400" rtl="0" eaLnBrk="1" latinLnBrk="0" hangingPunct="1">
        <a:lnSpc>
          <a:spcPct val="90000"/>
        </a:lnSpc>
        <a:spcBef>
          <a:spcPct val="0"/>
        </a:spcBef>
        <a:buNone/>
        <a:defRPr sz="2400" kern="1200">
          <a:solidFill>
            <a:srgbClr val="00244C"/>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a:p>
        </p:txBody>
      </p:sp>
      <p:sp>
        <p:nvSpPr>
          <p:cNvPr id="3" name="Text Placeholder 2"/>
          <p:cNvSpPr>
            <a:spLocks noGrp="1"/>
          </p:cNvSpPr>
          <p:nvPr>
            <p:ph type="body" idx="1"/>
          </p:nvPr>
        </p:nvSpPr>
        <p:spPr bwMode="invGray">
          <a:xfrm>
            <a:off x="480001"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bwMode="invGray">
          <a:xfrm>
            <a:off x="480001" y="6580588"/>
            <a:ext cx="790001"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9" name="Rectangle 8"/>
          <p:cNvSpPr/>
          <p:nvPr/>
        </p:nvSpPr>
        <p:spPr bwMode="invGray">
          <a:xfrm>
            <a:off x="9735601" y="2128187"/>
            <a:ext cx="1976400" cy="694800"/>
          </a:xfrm>
          <a:prstGeom prst="rect">
            <a:avLst/>
          </a:prstGeom>
          <a:blipFill dpi="0" rotWithShape="1">
            <a:blip r:embed="rId1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2" name="Rectangle 11"/>
          <p:cNvSpPr/>
          <p:nvPr/>
        </p:nvSpPr>
        <p:spPr bwMode="gray">
          <a:xfrm>
            <a:off x="9735601" y="379578"/>
            <a:ext cx="1976400" cy="694800"/>
          </a:xfrm>
          <a:prstGeom prst="rect">
            <a:avLst/>
          </a:prstGeom>
          <a:blipFill dpi="0" rotWithShape="1">
            <a:blip r:embed="rId2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0" name="TextBox 9"/>
          <p:cNvSpPr txBox="1"/>
          <p:nvPr/>
        </p:nvSpPr>
        <p:spPr>
          <a:xfrm>
            <a:off x="10924210" y="6443005"/>
            <a:ext cx="815927" cy="213585"/>
          </a:xfrm>
          <a:prstGeom prst="rect">
            <a:avLst/>
          </a:prstGeom>
          <a:noFill/>
        </p:spPr>
        <p:txBody>
          <a:bodyPr wrap="square" rtlCol="0">
            <a:spAutoFit/>
          </a:bodyPr>
          <a:lstStyle/>
          <a:p>
            <a:pPr algn="r"/>
            <a:fld id="{9EA6F9D1-EB2F-4D6C-81E8-3837DA20DC09}" type="slidenum">
              <a:rPr lang="en-US" sz="788" smtClean="0"/>
              <a:pPr algn="r"/>
              <a:t>‹#›</a:t>
            </a:fld>
            <a:endParaRPr lang="en-US" sz="900"/>
          </a:p>
        </p:txBody>
      </p:sp>
    </p:spTree>
    <p:extLst>
      <p:ext uri="{BB962C8B-B14F-4D97-AF65-F5344CB8AC3E}">
        <p14:creationId xmlns:p14="http://schemas.microsoft.com/office/powerpoint/2010/main" val="512483976"/>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Lst>
  <p:txStyles>
    <p:titleStyle>
      <a:lvl1pPr algn="l" defTabSz="685800"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832D776C-9C28-4069-AFCF-F5F1ED0FBEE7}" type="datetime1">
              <a:rPr lang="en-US" smtClean="0"/>
              <a:t>1/21/2025</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a:p>
        </p:txBody>
      </p:sp>
    </p:spTree>
    <p:extLst>
      <p:ext uri="{BB962C8B-B14F-4D97-AF65-F5344CB8AC3E}">
        <p14:creationId xmlns:p14="http://schemas.microsoft.com/office/powerpoint/2010/main" val="2326891823"/>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endParaRPr lang="en-GB" noProof="0"/>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ftr="0" dt="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a:p>
        </p:txBody>
      </p:sp>
      <p:sp>
        <p:nvSpPr>
          <p:cNvPr id="3" name="Text Placeholder 2"/>
          <p:cNvSpPr>
            <a:spLocks noGrp="1"/>
          </p:cNvSpPr>
          <p:nvPr>
            <p:ph type="body" idx="1"/>
          </p:nvPr>
        </p:nvSpPr>
        <p:spPr bwMode="invGray">
          <a:xfrm>
            <a:off x="480001"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bwMode="invGray">
          <a:xfrm>
            <a:off x="480001" y="6580588"/>
            <a:ext cx="790001"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9" name="Rectangle 8"/>
          <p:cNvSpPr/>
          <p:nvPr/>
        </p:nvSpPr>
        <p:spPr bwMode="invGray">
          <a:xfrm>
            <a:off x="9735601" y="2128187"/>
            <a:ext cx="1976400" cy="694800"/>
          </a:xfrm>
          <a:prstGeom prst="rect">
            <a:avLst/>
          </a:prstGeom>
          <a:blipFill dpi="0" rotWithShape="1">
            <a:blip r:embed="rId1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2" name="Rectangle 11"/>
          <p:cNvSpPr/>
          <p:nvPr/>
        </p:nvSpPr>
        <p:spPr bwMode="gray">
          <a:xfrm>
            <a:off x="9735601" y="379578"/>
            <a:ext cx="1976400" cy="694800"/>
          </a:xfrm>
          <a:prstGeom prst="rect">
            <a:avLst/>
          </a:prstGeom>
          <a:blipFill dpi="0" rotWithShape="1">
            <a:blip r:embed="rId2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0" name="TextBox 9"/>
          <p:cNvSpPr txBox="1"/>
          <p:nvPr/>
        </p:nvSpPr>
        <p:spPr>
          <a:xfrm>
            <a:off x="10924210" y="6443005"/>
            <a:ext cx="815927" cy="213585"/>
          </a:xfrm>
          <a:prstGeom prst="rect">
            <a:avLst/>
          </a:prstGeom>
          <a:noFill/>
        </p:spPr>
        <p:txBody>
          <a:bodyPr wrap="square" rtlCol="0">
            <a:spAutoFit/>
          </a:bodyPr>
          <a:lstStyle/>
          <a:p>
            <a:pPr algn="r"/>
            <a:fld id="{9EA6F9D1-EB2F-4D6C-81E8-3837DA20DC09}" type="slidenum">
              <a:rPr lang="en-US" sz="788" smtClean="0"/>
              <a:pPr algn="r"/>
              <a:t>‹#›</a:t>
            </a:fld>
            <a:endParaRPr lang="en-US" sz="900"/>
          </a:p>
        </p:txBody>
      </p:sp>
    </p:spTree>
    <p:extLst>
      <p:ext uri="{BB962C8B-B14F-4D97-AF65-F5344CB8AC3E}">
        <p14:creationId xmlns:p14="http://schemas.microsoft.com/office/powerpoint/2010/main" val="215554567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hdr="0" ftr="0" dt="0"/>
  <p:txStyles>
    <p:titleStyle>
      <a:lvl1pPr algn="l" defTabSz="685800"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a:p>
        </p:txBody>
      </p:sp>
    </p:spTree>
    <p:extLst>
      <p:ext uri="{BB962C8B-B14F-4D97-AF65-F5344CB8AC3E}">
        <p14:creationId xmlns:p14="http://schemas.microsoft.com/office/powerpoint/2010/main" val="37142878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a:p>
        </p:txBody>
      </p:sp>
    </p:spTree>
    <p:extLst>
      <p:ext uri="{BB962C8B-B14F-4D97-AF65-F5344CB8AC3E}">
        <p14:creationId xmlns:p14="http://schemas.microsoft.com/office/powerpoint/2010/main" val="2635575346"/>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a:p>
        </p:txBody>
      </p:sp>
      <p:sp>
        <p:nvSpPr>
          <p:cNvPr id="3" name="Text Placeholder 2"/>
          <p:cNvSpPr>
            <a:spLocks noGrp="1"/>
          </p:cNvSpPr>
          <p:nvPr>
            <p:ph type="body" idx="1"/>
          </p:nvPr>
        </p:nvSpPr>
        <p:spPr bwMode="invGray">
          <a:xfrm>
            <a:off x="480001"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bwMode="invGray">
          <a:xfrm>
            <a:off x="480001" y="6580588"/>
            <a:ext cx="790001"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600">
                <a:solidFill>
                  <a:schemeClr val="tx1"/>
                </a:solidFill>
                <a:latin typeface="+mn-lt"/>
                <a:cs typeface="Times New Roman" panose="02020603050405020304" pitchFamily="18" charset="0"/>
              </a:defRPr>
            </a:lvl1pPr>
          </a:lstStyle>
          <a:p>
            <a:endParaRPr lang="en-GB"/>
          </a:p>
        </p:txBody>
      </p:sp>
      <p:sp>
        <p:nvSpPr>
          <p:cNvPr id="9" name="Rectangle 8"/>
          <p:cNvSpPr/>
          <p:nvPr/>
        </p:nvSpPr>
        <p:spPr bwMode="invGray">
          <a:xfrm>
            <a:off x="9735601" y="2128187"/>
            <a:ext cx="1976400" cy="694800"/>
          </a:xfrm>
          <a:prstGeom prst="rect">
            <a:avLst/>
          </a:prstGeom>
          <a:blipFill dpi="0" rotWithShape="1">
            <a:blip r:embed="rId1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2" name="Rectangle 11"/>
          <p:cNvSpPr/>
          <p:nvPr/>
        </p:nvSpPr>
        <p:spPr bwMode="gray">
          <a:xfrm>
            <a:off x="9735601" y="379578"/>
            <a:ext cx="1976400" cy="694800"/>
          </a:xfrm>
          <a:prstGeom prst="rect">
            <a:avLst/>
          </a:prstGeom>
          <a:blipFill dpi="0" rotWithShape="1">
            <a:blip r:embed="rId2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a:p>
        </p:txBody>
      </p:sp>
      <p:sp>
        <p:nvSpPr>
          <p:cNvPr id="10" name="TextBox 9"/>
          <p:cNvSpPr txBox="1"/>
          <p:nvPr/>
        </p:nvSpPr>
        <p:spPr>
          <a:xfrm>
            <a:off x="10924210" y="6443005"/>
            <a:ext cx="815927" cy="213585"/>
          </a:xfrm>
          <a:prstGeom prst="rect">
            <a:avLst/>
          </a:prstGeom>
          <a:noFill/>
        </p:spPr>
        <p:txBody>
          <a:bodyPr wrap="square" rtlCol="0">
            <a:spAutoFit/>
          </a:bodyPr>
          <a:lstStyle/>
          <a:p>
            <a:pPr algn="r"/>
            <a:fld id="{9EA6F9D1-EB2F-4D6C-81E8-3837DA20DC09}" type="slidenum">
              <a:rPr lang="en-US" sz="788" smtClean="0"/>
              <a:pPr algn="r"/>
              <a:t>‹#›</a:t>
            </a:fld>
            <a:endParaRPr lang="en-US" sz="900"/>
          </a:p>
        </p:txBody>
      </p:sp>
    </p:spTree>
    <p:extLst>
      <p:ext uri="{BB962C8B-B14F-4D97-AF65-F5344CB8AC3E}">
        <p14:creationId xmlns:p14="http://schemas.microsoft.com/office/powerpoint/2010/main" val="352112545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hdr="0" ftr="0" dt="0"/>
  <p:txStyles>
    <p:titleStyle>
      <a:lvl1pPr algn="l" defTabSz="685800" rtl="0" eaLnBrk="1" latinLnBrk="0" hangingPunct="1">
        <a:lnSpc>
          <a:spcPct val="90000"/>
        </a:lnSpc>
        <a:spcBef>
          <a:spcPct val="0"/>
        </a:spcBef>
        <a:buNone/>
        <a:defRPr sz="2100" b="1" kern="1200">
          <a:solidFill>
            <a:schemeClr val="tx2"/>
          </a:solidFill>
          <a:latin typeface="+mj-lt"/>
          <a:ea typeface="+mj-ea"/>
          <a:cs typeface="+mj-cs"/>
        </a:defRPr>
      </a:lvl1pPr>
    </p:titleStyle>
    <p:bodyStyle>
      <a:lvl1pPr marL="0" indent="0" algn="l" defTabSz="685800" rtl="0" eaLnBrk="1" latinLnBrk="0" hangingPunct="1">
        <a:lnSpc>
          <a:spcPct val="110000"/>
        </a:lnSpc>
        <a:spcBef>
          <a:spcPts val="750"/>
        </a:spcBef>
        <a:spcAft>
          <a:spcPts val="450"/>
        </a:spcAft>
        <a:buClr>
          <a:schemeClr val="tx1"/>
        </a:buClr>
        <a:buSzPct val="80000"/>
        <a:buFontTx/>
        <a:buNone/>
        <a:defRPr sz="1050" b="0" kern="1200">
          <a:solidFill>
            <a:schemeClr val="tx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tabLst>
          <a:tab pos="806054" algn="l"/>
        </a:tabLst>
        <a:defRPr sz="1050" kern="1200">
          <a:solidFill>
            <a:schemeClr val="tx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tx1"/>
        </a:buClr>
        <a:buSzPct val="100000"/>
        <a:buFont typeface="Arial" panose="020B0604020202020204" pitchFamily="34" charset="0"/>
        <a:buChar char="•"/>
        <a:defRPr sz="1050" kern="1200">
          <a:solidFill>
            <a:schemeClr val="tx1"/>
          </a:solidFill>
          <a:latin typeface="+mn-lt"/>
          <a:ea typeface="+mn-ea"/>
          <a:cs typeface="+mn-cs"/>
        </a:defRPr>
      </a:lvl5pPr>
      <a:lvl6pPr marL="1546622" indent="-269081" algn="l" defTabSz="685800" rtl="0" eaLnBrk="1" latinLnBrk="0" hangingPunct="1">
        <a:lnSpc>
          <a:spcPct val="90000"/>
        </a:lnSpc>
        <a:spcBef>
          <a:spcPts val="375"/>
        </a:spcBef>
        <a:buClr>
          <a:schemeClr val="tx1"/>
        </a:buClr>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endParaRPr lang="en-GB"/>
          </a:p>
        </p:txBody>
      </p:sp>
      <p:sp>
        <p:nvSpPr>
          <p:cNvPr id="9" name="Rectangle 8"/>
          <p:cNvSpPr/>
          <p:nvPr userDrawn="1"/>
        </p:nvSpPr>
        <p:spPr bwMode="invGray">
          <a:xfrm>
            <a:off x="9735601" y="2128187"/>
            <a:ext cx="1976400" cy="694800"/>
          </a:xfrm>
          <a:prstGeom prst="rect">
            <a:avLst/>
          </a:prstGeom>
          <a:blipFill dpi="0" rotWithShape="1">
            <a:blip r:embed="rId1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0" name="TextBox 9"/>
          <p:cNvSpPr txBox="1"/>
          <p:nvPr userDrawn="1"/>
        </p:nvSpPr>
        <p:spPr>
          <a:xfrm>
            <a:off x="10924210" y="6443003"/>
            <a:ext cx="815926" cy="261610"/>
          </a:xfrm>
          <a:prstGeom prst="rect">
            <a:avLst/>
          </a:prstGeom>
          <a:noFill/>
        </p:spPr>
        <p:txBody>
          <a:bodyPr wrap="square" rtlCol="0">
            <a:spAutoFit/>
          </a:bodyPr>
          <a:lstStyle/>
          <a:p>
            <a:pPr algn="r"/>
            <a:fld id="{9EA6F9D1-EB2F-4D6C-81E8-3837DA20DC09}" type="slidenum">
              <a:rPr lang="en-US" sz="1050" smtClean="0"/>
              <a:pPr algn="r"/>
              <a:t>‹#›</a:t>
            </a:fld>
            <a:endParaRPr lang="en-US" sz="1200"/>
          </a:p>
        </p:txBody>
      </p:sp>
    </p:spTree>
    <p:extLst>
      <p:ext uri="{BB962C8B-B14F-4D97-AF65-F5344CB8AC3E}">
        <p14:creationId xmlns:p14="http://schemas.microsoft.com/office/powerpoint/2010/main" val="59844215"/>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5" r:id="rId15"/>
  </p:sldLayoutIdLst>
  <p:hf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38508222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5" name="TextBox 4">
            <a:extLst>
              <a:ext uri="{FF2B5EF4-FFF2-40B4-BE49-F238E27FC236}">
                <a16:creationId xmlns:a16="http://schemas.microsoft.com/office/drawing/2014/main" id="{8F3606B3-3C6C-4C57-92AD-F65DF0E1162B}"/>
              </a:ext>
            </a:extLst>
          </p:cNvPr>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867171603"/>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 id="2147483940" r:id="rId14"/>
    <p:sldLayoutId id="2147483941"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3956" r:id="rId30"/>
    <p:sldLayoutId id="2147483957" r:id="rId31"/>
    <p:sldLayoutId id="2147483958" r:id="rId32"/>
    <p:sldLayoutId id="2147483959" r:id="rId33"/>
    <p:sldLayoutId id="2147483960" r:id="rId34"/>
    <p:sldLayoutId id="2147483961" r:id="rId35"/>
    <p:sldLayoutId id="2147483962" r:id="rId36"/>
    <p:sldLayoutId id="2147483963" r:id="rId37"/>
    <p:sldLayoutId id="2147483964" r:id="rId38"/>
    <p:sldLayoutId id="2147483965" r:id="rId39"/>
    <p:sldLayoutId id="2147483966" r:id="rId40"/>
    <p:sldLayoutId id="2147483967" r:id="rId41"/>
    <p:sldLayoutId id="2147483968" r:id="rId42"/>
    <p:sldLayoutId id="2147483969" r:id="rId43"/>
    <p:sldLayoutId id="2147483970" r:id="rId44"/>
    <p:sldLayoutId id="2147483971" r:id="rId45"/>
    <p:sldLayoutId id="2147483972" r:id="rId46"/>
    <p:sldLayoutId id="2147483973" r:id="rId47"/>
    <p:sldLayoutId id="2147483974" r:id="rId48"/>
    <p:sldLayoutId id="2147483975" r:id="rId49"/>
    <p:sldLayoutId id="2147483976" r:id="rId50"/>
    <p:sldLayoutId id="2147483977" r:id="rId51"/>
    <p:sldLayoutId id="2147483978" r:id="rId52"/>
    <p:sldLayoutId id="2147483979" r:id="rId53"/>
    <p:sldLayoutId id="2147483980" r:id="rId54"/>
    <p:sldLayoutId id="2147483981" r:id="rId55"/>
    <p:sldLayoutId id="2147483982" r:id="rId56"/>
    <p:sldLayoutId id="2147483983" r:id="rId57"/>
    <p:sldLayoutId id="2147483984" r:id="rId58"/>
    <p:sldLayoutId id="2147483985" r:id="rId59"/>
    <p:sldLayoutId id="2147483986" r:id="rId60"/>
    <p:sldLayoutId id="2147483987" r:id="rId61"/>
    <p:sldLayoutId id="2147483988" r:id="rId62"/>
    <p:sldLayoutId id="2147483989" r:id="rId63"/>
    <p:sldLayoutId id="2147483990" r:id="rId64"/>
    <p:sldLayoutId id="2147483991" r:id="rId65"/>
    <p:sldLayoutId id="2147483992" r:id="rId66"/>
    <p:sldLayoutId id="2147483993" r:id="rId67"/>
    <p:sldLayoutId id="2147483994" r:id="rId68"/>
    <p:sldLayoutId id="2147483996"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kern="1200">
          <a:solidFill>
            <a:srgbClr val="00244C"/>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2216794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2" imgW="270" imgH="270" progId="TCLayout.ActiveDocument.1">
                  <p:embed/>
                </p:oleObj>
              </mc:Choice>
              <mc:Fallback>
                <p:oleObj name="think-cell Slide" r:id="rId72" imgW="270" imgH="270" progId="TCLayout.ActiveDocument.1">
                  <p:embed/>
                  <p:pic>
                    <p:nvPicPr>
                      <p:cNvPr id="2" name="Object 1" hidden="1"/>
                      <p:cNvPicPr/>
                      <p:nvPr/>
                    </p:nvPicPr>
                    <p:blipFill>
                      <a:blip r:embed="rId73"/>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
        <p:nvSpPr>
          <p:cNvPr id="5" name="TextBox 4">
            <a:extLst>
              <a:ext uri="{FF2B5EF4-FFF2-40B4-BE49-F238E27FC236}">
                <a16:creationId xmlns:a16="http://schemas.microsoft.com/office/drawing/2014/main" id="{8F3606B3-3C6C-4C57-92AD-F65DF0E1162B}"/>
              </a:ext>
            </a:extLst>
          </p:cNvPr>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035767758"/>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 id="2147484016" r:id="rId19"/>
    <p:sldLayoutId id="2147484017" r:id="rId20"/>
    <p:sldLayoutId id="2147484018" r:id="rId21"/>
    <p:sldLayoutId id="2147484019" r:id="rId22"/>
    <p:sldLayoutId id="2147484020" r:id="rId23"/>
    <p:sldLayoutId id="2147484021" r:id="rId24"/>
    <p:sldLayoutId id="2147484022" r:id="rId25"/>
    <p:sldLayoutId id="2147484023" r:id="rId26"/>
    <p:sldLayoutId id="2147484024" r:id="rId27"/>
    <p:sldLayoutId id="2147484025" r:id="rId28"/>
    <p:sldLayoutId id="2147484026" r:id="rId29"/>
    <p:sldLayoutId id="2147484027" r:id="rId30"/>
    <p:sldLayoutId id="2147484028" r:id="rId31"/>
    <p:sldLayoutId id="2147484029" r:id="rId32"/>
    <p:sldLayoutId id="2147484030" r:id="rId33"/>
    <p:sldLayoutId id="2147484031" r:id="rId34"/>
    <p:sldLayoutId id="2147484032" r:id="rId35"/>
    <p:sldLayoutId id="2147484033" r:id="rId36"/>
    <p:sldLayoutId id="2147484034" r:id="rId37"/>
    <p:sldLayoutId id="2147484035" r:id="rId38"/>
    <p:sldLayoutId id="2147484036" r:id="rId39"/>
    <p:sldLayoutId id="2147484037" r:id="rId40"/>
    <p:sldLayoutId id="2147484038" r:id="rId41"/>
    <p:sldLayoutId id="2147484039" r:id="rId42"/>
    <p:sldLayoutId id="2147484040" r:id="rId43"/>
    <p:sldLayoutId id="2147484041" r:id="rId44"/>
    <p:sldLayoutId id="2147484042" r:id="rId45"/>
    <p:sldLayoutId id="2147484043" r:id="rId46"/>
    <p:sldLayoutId id="2147484044" r:id="rId47"/>
    <p:sldLayoutId id="2147484045" r:id="rId48"/>
    <p:sldLayoutId id="2147484046" r:id="rId49"/>
    <p:sldLayoutId id="2147484047" r:id="rId50"/>
    <p:sldLayoutId id="2147484048" r:id="rId51"/>
    <p:sldLayoutId id="2147484049" r:id="rId52"/>
    <p:sldLayoutId id="2147484050" r:id="rId53"/>
    <p:sldLayoutId id="2147484051" r:id="rId54"/>
    <p:sldLayoutId id="2147484052" r:id="rId55"/>
    <p:sldLayoutId id="2147484053" r:id="rId56"/>
    <p:sldLayoutId id="2147484054" r:id="rId57"/>
    <p:sldLayoutId id="2147484055" r:id="rId58"/>
    <p:sldLayoutId id="2147484056" r:id="rId59"/>
    <p:sldLayoutId id="2147484057" r:id="rId60"/>
    <p:sldLayoutId id="2147484058" r:id="rId61"/>
    <p:sldLayoutId id="2147484059" r:id="rId62"/>
    <p:sldLayoutId id="2147484060" r:id="rId63"/>
    <p:sldLayoutId id="2147484061" r:id="rId64"/>
    <p:sldLayoutId id="2147484062" r:id="rId65"/>
    <p:sldLayoutId id="2147484063" r:id="rId66"/>
    <p:sldLayoutId id="2147484064" r:id="rId67"/>
    <p:sldLayoutId id="2147484065" r:id="rId68"/>
    <p:sldLayoutId id="2147484067"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400" kern="1200">
          <a:solidFill>
            <a:srgbClr val="00244C"/>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3.png"/><Relationship Id="rId2" Type="http://schemas.openxmlformats.org/officeDocument/2006/relationships/slideLayout" Target="../slideLayouts/slideLayout15.xml"/><Relationship Id="rId1" Type="http://schemas.openxmlformats.org/officeDocument/2006/relationships/themeOverride" Target="../theme/themeOverride1.xml"/><Relationship Id="rId6" Type="http://schemas.openxmlformats.org/officeDocument/2006/relationships/image" Target="../media/image42.jpeg"/><Relationship Id="rId5" Type="http://schemas.openxmlformats.org/officeDocument/2006/relationships/image" Target="../media/image41.sv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forms.microsoft.com/e/vJBakm3PCx" TargetMode="Externa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hyperlink" Target="http://skai.org.a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kai.org.a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kai.org.a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0.xml.rels><?xml version="1.0" encoding="UTF-8" standalone="yes"?>
<Relationships xmlns="http://schemas.openxmlformats.org/package/2006/relationships"><Relationship Id="rId3" Type="http://schemas.openxmlformats.org/officeDocument/2006/relationships/hyperlink" Target="http://skai.org.a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kai.org.au/"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15.xml"/><Relationship Id="rId5" Type="http://schemas.openxmlformats.org/officeDocument/2006/relationships/image" Target="../media/image41.sv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kai.org.a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kai.org.au/"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15.xml"/><Relationship Id="rId5" Type="http://schemas.openxmlformats.org/officeDocument/2006/relationships/image" Target="../media/image41.sv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kai.org.au/"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kai.org.au/" TargetMode="External"/><Relationship Id="rId5" Type="http://schemas.openxmlformats.org/officeDocument/2006/relationships/image" Target="../media/image61.png"/><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41.sv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70.png"/></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0.xml"/><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15.xml"/><Relationship Id="rId5" Type="http://schemas.openxmlformats.org/officeDocument/2006/relationships/image" Target="../media/image41.svg"/><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15.xml"/><Relationship Id="rId4" Type="http://schemas.openxmlformats.org/officeDocument/2006/relationships/hyperlink" Target="https://www.who.int/news-room/questions-and-answers"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5.xml"/><Relationship Id="rId1" Type="http://schemas.openxmlformats.org/officeDocument/2006/relationships/slideLayout" Target="../slideLayouts/slideLayout15.xml"/><Relationship Id="rId5" Type="http://schemas.openxmlformats.org/officeDocument/2006/relationships/hyperlink" Target="https://www.who.int/teams/immunization-vaccines-and-biologicals/essential-programme-on-immunization/demand" TargetMode="External"/><Relationship Id="rId4" Type="http://schemas.openxmlformats.org/officeDocument/2006/relationships/image" Target="../media/image76.png"/></Relationships>
</file>

<file path=ppt/slides/_rels/slide58.xml.rels><?xml version="1.0" encoding="UTF-8" standalone="yes"?>
<Relationships xmlns="http://schemas.openxmlformats.org/package/2006/relationships"><Relationship Id="rId8" Type="http://schemas.openxmlformats.org/officeDocument/2006/relationships/hyperlink" Target="https://doi.org/10.14745/ccdr.v46i04a06" TargetMode="External"/><Relationship Id="rId3" Type="http://schemas.openxmlformats.org/officeDocument/2006/relationships/hyperlink" Target="https://apps.who.int/iris/handle/10665/354459" TargetMode="External"/><Relationship Id="rId7" Type="http://schemas.openxmlformats.org/officeDocument/2006/relationships/hyperlink" Target="https://doi.org/10.1016/j.pec.2019.12.014" TargetMode="External"/><Relationship Id="rId2" Type="http://schemas.openxmlformats.org/officeDocument/2006/relationships/notesSlide" Target="../notesSlides/notesSlide56.xml"/><Relationship Id="rId1" Type="http://schemas.openxmlformats.org/officeDocument/2006/relationships/slideLayout" Target="../slideLayouts/slideLayout15.xml"/><Relationship Id="rId6" Type="http://schemas.openxmlformats.org/officeDocument/2006/relationships/hyperlink" Target="https://skai.org.au/healthcare-professionals" TargetMode="External"/><Relationship Id="rId5" Type="http://schemas.openxmlformats.org/officeDocument/2006/relationships/hyperlink" Target="https://doi.org/10.1177/1529100618760521" TargetMode="External"/><Relationship Id="rId10" Type="http://schemas.openxmlformats.org/officeDocument/2006/relationships/hyperlink" Target="https://doi.org/10.1186/1471-2431-12-154" TargetMode="External"/><Relationship Id="rId4" Type="http://schemas.openxmlformats.org/officeDocument/2006/relationships/hyperlink" Target="https://apps.who.int/iris/bitstream/handle/10665/354458/WER9720-eng-fre.pdf" TargetMode="External"/><Relationship Id="rId9" Type="http://schemas.openxmlformats.org/officeDocument/2006/relationships/hyperlink" Target="https://doi.org/10.1542/peds.2013-2037"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ris.who.int/handle/10665/35445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036F525-3FBF-6457-09EF-ECA47CC12C60}"/>
              </a:ext>
            </a:extLst>
          </p:cNvPr>
          <p:cNvSpPr txBox="1">
            <a:spLocks/>
          </p:cNvSpPr>
          <p:nvPr/>
        </p:nvSpPr>
        <p:spPr bwMode="invGray">
          <a:xfrm>
            <a:off x="489570" y="717955"/>
            <a:ext cx="8508126" cy="809628"/>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How to use this resource</a:t>
            </a:r>
            <a:endParaRPr kumimoji="0" lang="en-US" sz="48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DECB1753-36CE-C692-DC45-C2132D9A7FF4}"/>
              </a:ext>
            </a:extLst>
          </p:cNvPr>
          <p:cNvSpPr/>
          <p:nvPr/>
        </p:nvSpPr>
        <p:spPr>
          <a:xfrm>
            <a:off x="0" y="0"/>
            <a:ext cx="12192000" cy="5568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NOTES FOR FACILITATOR. REMOVE BEFORE SHARING.</a:t>
            </a:r>
          </a:p>
        </p:txBody>
      </p:sp>
      <p:sp>
        <p:nvSpPr>
          <p:cNvPr id="6" name="TextBox 5">
            <a:extLst>
              <a:ext uri="{FF2B5EF4-FFF2-40B4-BE49-F238E27FC236}">
                <a16:creationId xmlns:a16="http://schemas.microsoft.com/office/drawing/2014/main" id="{3A6B495C-2E85-0F7A-8777-FECEBE77077B}"/>
              </a:ext>
            </a:extLst>
          </p:cNvPr>
          <p:cNvSpPr txBox="1"/>
          <p:nvPr/>
        </p:nvSpPr>
        <p:spPr>
          <a:xfrm>
            <a:off x="489570" y="5169278"/>
            <a:ext cx="10609043" cy="1378839"/>
          </a:xfrm>
          <a:prstGeom prst="rect">
            <a:avLst/>
          </a:prstGeom>
          <a:noFill/>
        </p:spPr>
        <p:txBody>
          <a:bodyPr wrap="square" lIns="91440" tIns="45720" rIns="91440" bIns="45720" rtlCol="0" anchor="t">
            <a:spAutoFit/>
          </a:bodyPr>
          <a:lstStyle/>
          <a:p>
            <a:pPr marL="457200" lvl="2" indent="-457200" fontAlgn="base">
              <a:lnSpc>
                <a:spcPct val="95000"/>
              </a:lnSpc>
              <a:spcAft>
                <a:spcPts val="1800"/>
              </a:spcAft>
              <a:buClr>
                <a:schemeClr val="tx1">
                  <a:lumMod val="75000"/>
                  <a:lumOff val="25000"/>
                </a:schemeClr>
              </a:buClr>
              <a:buSzPct val="100000"/>
              <a:buFont typeface="Arial" panose="020B0604020202020204" pitchFamily="34" charset="0"/>
              <a:buChar char="•"/>
            </a:pPr>
            <a:r>
              <a:rPr lang="en-US" sz="2200" b="1" dirty="0">
                <a:solidFill>
                  <a:schemeClr val="tx1">
                    <a:lumMod val="75000"/>
                    <a:lumOff val="25000"/>
                  </a:schemeClr>
                </a:solidFill>
                <a:latin typeface="Calibri" panose="020F0502020204030204" pitchFamily="34" charset="0"/>
                <a:cs typeface="Calibri" panose="020F0502020204030204" pitchFamily="34" charset="0"/>
              </a:rPr>
              <a:t>Suggested learning format:</a:t>
            </a:r>
            <a:r>
              <a:rPr lang="en-US" sz="2200" dirty="0">
                <a:solidFill>
                  <a:schemeClr val="tx1">
                    <a:lumMod val="75000"/>
                    <a:lumOff val="25000"/>
                  </a:schemeClr>
                </a:solidFill>
                <a:latin typeface="Calibri" panose="020F0502020204030204" pitchFamily="34" charset="0"/>
                <a:cs typeface="Calibri" panose="020F0502020204030204" pitchFamily="34" charset="0"/>
              </a:rPr>
              <a:t> The modules are designed for peer-facilitated and interactive sessions. Each module can be completed in one session or can be divided across several sessions. The modules are best suited for small groups of up to 10 participants to encourage active participation.</a:t>
            </a:r>
          </a:p>
        </p:txBody>
      </p:sp>
      <p:pic>
        <p:nvPicPr>
          <p:cNvPr id="8" name="Picture 7">
            <a:extLst>
              <a:ext uri="{FF2B5EF4-FFF2-40B4-BE49-F238E27FC236}">
                <a16:creationId xmlns:a16="http://schemas.microsoft.com/office/drawing/2014/main" id="{CF9FAA83-C742-8AD9-AD0A-6A19664EC8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0525" y="3037698"/>
            <a:ext cx="3306565" cy="1853019"/>
          </a:xfrm>
          <a:prstGeom prst="rect">
            <a:avLst/>
          </a:prstGeom>
          <a:ln>
            <a:solidFill>
              <a:schemeClr val="bg1">
                <a:lumMod val="50000"/>
              </a:schemeClr>
            </a:solidFill>
          </a:ln>
        </p:spPr>
      </p:pic>
      <p:pic>
        <p:nvPicPr>
          <p:cNvPr id="10" name="Picture 9">
            <a:extLst>
              <a:ext uri="{FF2B5EF4-FFF2-40B4-BE49-F238E27FC236}">
                <a16:creationId xmlns:a16="http://schemas.microsoft.com/office/drawing/2014/main" id="{B86CFB38-A2A3-71B0-7646-B08E74C390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2154" y="3032530"/>
            <a:ext cx="3296459" cy="1853019"/>
          </a:xfrm>
          <a:prstGeom prst="rect">
            <a:avLst/>
          </a:prstGeom>
          <a:ln>
            <a:solidFill>
              <a:schemeClr val="bg1">
                <a:lumMod val="50000"/>
              </a:schemeClr>
            </a:solidFill>
          </a:ln>
        </p:spPr>
      </p:pic>
      <p:pic>
        <p:nvPicPr>
          <p:cNvPr id="12" name="Picture 11">
            <a:extLst>
              <a:ext uri="{FF2B5EF4-FFF2-40B4-BE49-F238E27FC236}">
                <a16:creationId xmlns:a16="http://schemas.microsoft.com/office/drawing/2014/main" id="{054319B2-5546-637C-9AA1-8C2145A517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4132" y="3037698"/>
            <a:ext cx="3277368" cy="1847851"/>
          </a:xfrm>
          <a:prstGeom prst="rect">
            <a:avLst/>
          </a:prstGeom>
          <a:ln>
            <a:solidFill>
              <a:schemeClr val="bg1">
                <a:lumMod val="50000"/>
              </a:schemeClr>
            </a:solidFill>
          </a:ln>
        </p:spPr>
      </p:pic>
      <p:sp>
        <p:nvSpPr>
          <p:cNvPr id="4" name="TextBox 3">
            <a:extLst>
              <a:ext uri="{FF2B5EF4-FFF2-40B4-BE49-F238E27FC236}">
                <a16:creationId xmlns:a16="http://schemas.microsoft.com/office/drawing/2014/main" id="{4FE7C858-DE7F-A333-4F8E-D33AF3F48508}"/>
              </a:ext>
            </a:extLst>
          </p:cNvPr>
          <p:cNvSpPr txBox="1"/>
          <p:nvPr/>
        </p:nvSpPr>
        <p:spPr>
          <a:xfrm>
            <a:off x="489570" y="1688722"/>
            <a:ext cx="11085130" cy="1288045"/>
          </a:xfrm>
          <a:prstGeom prst="rect">
            <a:avLst/>
          </a:prstGeom>
          <a:noFill/>
        </p:spPr>
        <p:txBody>
          <a:bodyPr wrap="square" lIns="91440" tIns="45720" rIns="91440" bIns="45720" rtlCol="0" anchor="t">
            <a:spAutoFit/>
          </a:bodyPr>
          <a:lstStyle/>
          <a:p>
            <a:pPr marL="457200" lvl="2" indent="-457200" fontAlgn="base">
              <a:lnSpc>
                <a:spcPct val="95000"/>
              </a:lnSpc>
              <a:spcAft>
                <a:spcPts val="1800"/>
              </a:spcAft>
              <a:buClr>
                <a:schemeClr val="tx1">
                  <a:lumMod val="75000"/>
                  <a:lumOff val="25000"/>
                </a:schemeClr>
              </a:buClr>
              <a:buSzPct val="100000"/>
              <a:buFont typeface="Arial" panose="020B0604020202020204" pitchFamily="34" charset="0"/>
              <a:buChar char="•"/>
            </a:pPr>
            <a:r>
              <a:rPr lang="en-US" sz="2200" b="1" dirty="0">
                <a:solidFill>
                  <a:schemeClr val="tx1">
                    <a:lumMod val="75000"/>
                    <a:lumOff val="25000"/>
                  </a:schemeClr>
                </a:solidFill>
                <a:latin typeface="Calibri" panose="020F0502020204030204" pitchFamily="34" charset="0"/>
                <a:cs typeface="Calibri" panose="020F0502020204030204" pitchFamily="34" charset="0"/>
              </a:rPr>
              <a:t>About this resource</a:t>
            </a:r>
            <a:r>
              <a:rPr lang="en-US" sz="2200" dirty="0">
                <a:solidFill>
                  <a:schemeClr val="tx1">
                    <a:lumMod val="75000"/>
                    <a:lumOff val="25000"/>
                  </a:schemeClr>
                </a:solidFill>
                <a:latin typeface="Calibri" panose="020F0502020204030204" pitchFamily="34" charset="0"/>
                <a:cs typeface="Calibri" panose="020F0502020204030204" pitchFamily="34" charset="0"/>
              </a:rPr>
              <a:t>: This resource is part of a package of training modules to strengthen health worker skills in communicating on vaccination.</a:t>
            </a:r>
          </a:p>
          <a:p>
            <a:pPr marL="457200" lvl="2" indent="-457200" fontAlgn="base">
              <a:lnSpc>
                <a:spcPct val="95000"/>
              </a:lnSpc>
              <a:spcAft>
                <a:spcPts val="1800"/>
              </a:spcAft>
              <a:buClr>
                <a:schemeClr val="tx1">
                  <a:lumMod val="75000"/>
                  <a:lumOff val="25000"/>
                </a:schemeClr>
              </a:buClr>
              <a:buSzPct val="100000"/>
              <a:buFont typeface="Arial" panose="020B0604020202020204" pitchFamily="34" charset="0"/>
              <a:buChar char="•"/>
            </a:pPr>
            <a:r>
              <a:rPr lang="en-US" sz="2200" dirty="0">
                <a:solidFill>
                  <a:schemeClr val="tx1">
                    <a:lumMod val="75000"/>
                    <a:lumOff val="25000"/>
                  </a:schemeClr>
                </a:solidFill>
                <a:latin typeface="Calibri" panose="020F0502020204030204" pitchFamily="34" charset="0"/>
                <a:cs typeface="Calibri" panose="020F0502020204030204" pitchFamily="34" charset="0"/>
              </a:rPr>
              <a:t>It is part of a series on the following topics:</a:t>
            </a:r>
          </a:p>
        </p:txBody>
      </p:sp>
    </p:spTree>
    <p:extLst>
      <p:ext uri="{BB962C8B-B14F-4D97-AF65-F5344CB8AC3E}">
        <p14:creationId xmlns:p14="http://schemas.microsoft.com/office/powerpoint/2010/main" val="1670037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2114-97F3-AC98-C821-6587C8AACE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3377" y="2571847"/>
            <a:ext cx="6190764" cy="2468469"/>
          </a:xfrm>
          <a:prstGeom prst="rect">
            <a:avLst/>
          </a:prstGeom>
        </p:spPr>
      </p:pic>
      <p:sp>
        <p:nvSpPr>
          <p:cNvPr id="13" name="Speech Bubble: Rectangle with Corners Rounded 12">
            <a:extLst>
              <a:ext uri="{FF2B5EF4-FFF2-40B4-BE49-F238E27FC236}">
                <a16:creationId xmlns:a16="http://schemas.microsoft.com/office/drawing/2014/main" id="{BFAA157C-A791-9F61-9435-41708A81CDD4}"/>
              </a:ext>
            </a:extLst>
          </p:cNvPr>
          <p:cNvSpPr/>
          <p:nvPr/>
        </p:nvSpPr>
        <p:spPr>
          <a:xfrm>
            <a:off x="1189696" y="2355391"/>
            <a:ext cx="2977189" cy="664279"/>
          </a:xfrm>
          <a:prstGeom prst="wedgeRoundRectCallout">
            <a:avLst>
              <a:gd name="adj1" fmla="val 91915"/>
              <a:gd name="adj2" fmla="val 251079"/>
              <a:gd name="adj3" fmla="val 16667"/>
            </a:avLst>
          </a:prstGeom>
          <a:solidFill>
            <a:srgbClr val="CCFFC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 My family does not want me</a:t>
            </a:r>
          </a:p>
          <a:p>
            <a:pPr algn="ctr"/>
            <a:r>
              <a:rPr lang="en-US" sz="1600" i="1">
                <a:solidFill>
                  <a:schemeClr val="tx1">
                    <a:lumMod val="75000"/>
                    <a:lumOff val="25000"/>
                  </a:schemeClr>
                </a:solidFill>
                <a:latin typeface="Calibri" panose="020F0502020204030204" pitchFamily="34" charset="0"/>
                <a:cs typeface="Calibri" panose="020F0502020204030204" pitchFamily="34" charset="0"/>
              </a:rPr>
              <a:t>/ my child to get vaccinated.”</a:t>
            </a:r>
          </a:p>
        </p:txBody>
      </p:sp>
      <p:sp>
        <p:nvSpPr>
          <p:cNvPr id="17" name="Speech Bubble: Rectangle with Corners Rounded 16">
            <a:extLst>
              <a:ext uri="{FF2B5EF4-FFF2-40B4-BE49-F238E27FC236}">
                <a16:creationId xmlns:a16="http://schemas.microsoft.com/office/drawing/2014/main" id="{A2BEA2E0-9465-FD03-CC37-8A75F3D1AA87}"/>
              </a:ext>
            </a:extLst>
          </p:cNvPr>
          <p:cNvSpPr/>
          <p:nvPr/>
        </p:nvSpPr>
        <p:spPr>
          <a:xfrm>
            <a:off x="689118" y="3198167"/>
            <a:ext cx="3822513" cy="691612"/>
          </a:xfrm>
          <a:prstGeom prst="wedgeRoundRectCallout">
            <a:avLst>
              <a:gd name="adj1" fmla="val 72493"/>
              <a:gd name="adj2" fmla="val 115686"/>
              <a:gd name="adj3" fmla="val 16667"/>
            </a:avLst>
          </a:prstGeom>
          <a:solidFill>
            <a:srgbClr val="CCFFC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“I have to ask my husband permission to take the children for their vaccination.”</a:t>
            </a:r>
          </a:p>
        </p:txBody>
      </p:sp>
      <p:sp>
        <p:nvSpPr>
          <p:cNvPr id="18" name="Speech Bubble: Rectangle with Corners Rounded 17">
            <a:extLst>
              <a:ext uri="{FF2B5EF4-FFF2-40B4-BE49-F238E27FC236}">
                <a16:creationId xmlns:a16="http://schemas.microsoft.com/office/drawing/2014/main" id="{975052C0-EA92-03A4-9576-5E71BE1E3651}"/>
              </a:ext>
            </a:extLst>
          </p:cNvPr>
          <p:cNvSpPr/>
          <p:nvPr/>
        </p:nvSpPr>
        <p:spPr>
          <a:xfrm>
            <a:off x="411416" y="4068277"/>
            <a:ext cx="3822513" cy="461666"/>
          </a:xfrm>
          <a:prstGeom prst="wedgeRoundRectCallout">
            <a:avLst>
              <a:gd name="adj1" fmla="val 80904"/>
              <a:gd name="adj2" fmla="val 14274"/>
              <a:gd name="adj3" fmla="val 16667"/>
            </a:avLst>
          </a:prstGeom>
          <a:solidFill>
            <a:srgbClr val="CCFFC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“My village chief is against vaccination.”</a:t>
            </a:r>
          </a:p>
        </p:txBody>
      </p:sp>
      <p:sp>
        <p:nvSpPr>
          <p:cNvPr id="20" name="Speech Bubble: Rectangle with Corners Rounded 19">
            <a:extLst>
              <a:ext uri="{FF2B5EF4-FFF2-40B4-BE49-F238E27FC236}">
                <a16:creationId xmlns:a16="http://schemas.microsoft.com/office/drawing/2014/main" id="{FBF380B1-8CFE-E491-0FB5-BEBE041A1E5E}"/>
              </a:ext>
            </a:extLst>
          </p:cNvPr>
          <p:cNvSpPr/>
          <p:nvPr/>
        </p:nvSpPr>
        <p:spPr>
          <a:xfrm>
            <a:off x="722640" y="4750785"/>
            <a:ext cx="3744964" cy="600100"/>
          </a:xfrm>
          <a:prstGeom prst="wedgeRoundRectCallout">
            <a:avLst>
              <a:gd name="adj1" fmla="val 74233"/>
              <a:gd name="adj2" fmla="val -111741"/>
              <a:gd name="adj3" fmla="val 16667"/>
            </a:avLst>
          </a:prstGeom>
          <a:solidFill>
            <a:srgbClr val="CCFFC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“A health worker hasn’t recommended vaccination for me / my child.”</a:t>
            </a:r>
          </a:p>
        </p:txBody>
      </p:sp>
      <p:pic>
        <p:nvPicPr>
          <p:cNvPr id="8" name="Picture 7">
            <a:extLst>
              <a:ext uri="{FF2B5EF4-FFF2-40B4-BE49-F238E27FC236}">
                <a16:creationId xmlns:a16="http://schemas.microsoft.com/office/drawing/2014/main" id="{07F947CF-8F23-5158-7B0C-E1B24D7EFD7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26003" y="3856871"/>
            <a:ext cx="1726840" cy="1032279"/>
          </a:xfrm>
          <a:prstGeom prst="rect">
            <a:avLst/>
          </a:prstGeom>
        </p:spPr>
      </p:pic>
      <p:sp>
        <p:nvSpPr>
          <p:cNvPr id="14" name="Rectangle: Rounded Corners 13">
            <a:extLst>
              <a:ext uri="{FF2B5EF4-FFF2-40B4-BE49-F238E27FC236}">
                <a16:creationId xmlns:a16="http://schemas.microsoft.com/office/drawing/2014/main" id="{0FDC4F92-3045-1B94-6CDC-27C70F24CA9D}"/>
              </a:ext>
            </a:extLst>
          </p:cNvPr>
          <p:cNvSpPr/>
          <p:nvPr/>
        </p:nvSpPr>
        <p:spPr>
          <a:xfrm>
            <a:off x="5442641" y="3846844"/>
            <a:ext cx="1699185" cy="1064340"/>
          </a:xfrm>
          <a:prstGeom prst="roundRect">
            <a:avLst>
              <a:gd name="adj" fmla="val 0"/>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25" name="Straight Connector 24">
            <a:extLst>
              <a:ext uri="{FF2B5EF4-FFF2-40B4-BE49-F238E27FC236}">
                <a16:creationId xmlns:a16="http://schemas.microsoft.com/office/drawing/2014/main" id="{16220C2D-3A19-7D55-C9E3-F59E4F2AF157}"/>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Title 2">
            <a:extLst>
              <a:ext uri="{FF2B5EF4-FFF2-40B4-BE49-F238E27FC236}">
                <a16:creationId xmlns:a16="http://schemas.microsoft.com/office/drawing/2014/main" id="{CB5C549D-A187-C366-3833-E83B551A8DE9}"/>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a:solidFill>
                  <a:srgbClr val="009CDE"/>
                </a:solidFill>
                <a:latin typeface="Calibri" panose="020F0502020204030204" pitchFamily="34" charset="0"/>
                <a:cs typeface="Calibri" panose="020F0502020204030204" pitchFamily="34" charset="0"/>
              </a:rPr>
              <a:t>Barriers to vaccination uptake</a:t>
            </a:r>
            <a:endParaRPr kumimoji="0" lang="en-US"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27" name="Google Shape;1721;p14">
            <a:extLst>
              <a:ext uri="{FF2B5EF4-FFF2-40B4-BE49-F238E27FC236}">
                <a16:creationId xmlns:a16="http://schemas.microsoft.com/office/drawing/2014/main" id="{C49780B7-5EF0-513F-114C-3731560399E2}"/>
              </a:ext>
            </a:extLst>
          </p:cNvPr>
          <p:cNvSpPr txBox="1"/>
          <p:nvPr/>
        </p:nvSpPr>
        <p:spPr>
          <a:xfrm>
            <a:off x="680838" y="1433189"/>
            <a:ext cx="914507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2060"/>
                </a:solidFill>
                <a:latin typeface="Calibri" panose="020F0502020204030204" pitchFamily="34" charset="0"/>
                <a:ea typeface="Arial"/>
                <a:cs typeface="Calibri" panose="020F0502020204030204" pitchFamily="34" charset="0"/>
                <a:sym typeface="Arial"/>
              </a:rPr>
              <a:t>Classifying possible reasons according to the </a:t>
            </a:r>
            <a:r>
              <a:rPr lang="en-US" sz="2400" b="0" i="0" u="none" strike="noStrike" cap="none" err="1">
                <a:solidFill>
                  <a:srgbClr val="002060"/>
                </a:solidFill>
                <a:latin typeface="Calibri" panose="020F0502020204030204" pitchFamily="34" charset="0"/>
                <a:ea typeface="Arial"/>
                <a:cs typeface="Calibri" panose="020F0502020204030204" pitchFamily="34" charset="0"/>
                <a:sym typeface="Arial"/>
              </a:rPr>
              <a:t>BeSD</a:t>
            </a:r>
            <a:r>
              <a:rPr lang="en-US" sz="2400" b="0" i="0" u="none" strike="noStrike" cap="none">
                <a:solidFill>
                  <a:srgbClr val="002060"/>
                </a:solidFill>
                <a:latin typeface="Calibri" panose="020F0502020204030204" pitchFamily="34" charset="0"/>
                <a:ea typeface="Arial"/>
                <a:cs typeface="Calibri" panose="020F0502020204030204" pitchFamily="34" charset="0"/>
                <a:sym typeface="Arial"/>
              </a:rPr>
              <a:t> framework</a:t>
            </a:r>
            <a:endParaRPr sz="1400" b="0" i="0" u="none" strike="noStrike" cap="none">
              <a:solidFill>
                <a:srgbClr val="000000"/>
              </a:solidFill>
              <a:latin typeface="Calibri" panose="020F0502020204030204" pitchFamily="34" charset="0"/>
              <a:ea typeface="Arial"/>
              <a:cs typeface="Calibri" panose="020F0502020204030204" pitchFamily="34" charset="0"/>
              <a:sym typeface="Arial"/>
            </a:endParaRPr>
          </a:p>
        </p:txBody>
      </p:sp>
      <p:sp>
        <p:nvSpPr>
          <p:cNvPr id="28" name="Rectangle 27">
            <a:extLst>
              <a:ext uri="{FF2B5EF4-FFF2-40B4-BE49-F238E27FC236}">
                <a16:creationId xmlns:a16="http://schemas.microsoft.com/office/drawing/2014/main" id="{AA9C7399-3334-2A1B-FE53-32C7D1A3166C}"/>
              </a:ext>
            </a:extLst>
          </p:cNvPr>
          <p:cNvSpPr/>
          <p:nvPr/>
        </p:nvSpPr>
        <p:spPr>
          <a:xfrm>
            <a:off x="7551906" y="5122105"/>
            <a:ext cx="2864484" cy="707886"/>
          </a:xfrm>
          <a:prstGeom prst="rect">
            <a:avLst/>
          </a:prstGeom>
          <a:noFill/>
        </p:spPr>
        <p:txBody>
          <a:bodyPr wrap="square">
            <a:spAutoFit/>
          </a:bodyPr>
          <a:lstStyle/>
          <a:p>
            <a:r>
              <a:rPr lang="en-US" sz="1000">
                <a:solidFill>
                  <a:schemeClr val="bg2">
                    <a:lumMod val="50000"/>
                  </a:schemeClr>
                </a:solidFill>
                <a:latin typeface="Calibri" panose="020F0502020204030204" pitchFamily="34" charset="0"/>
                <a:cs typeface="Calibri" panose="020F0502020204030204" pitchFamily="34" charset="0"/>
              </a:rPr>
              <a:t>Source: WHO. 2022. Behavioural and social drivers of vaccination: tools and practical guidance for achieving high uptake. Based on Brewer NT, et al. Psychol Sci Public Interest. 2017;18(3):149–207.</a:t>
            </a:r>
          </a:p>
        </p:txBody>
      </p:sp>
    </p:spTree>
    <p:extLst>
      <p:ext uri="{BB962C8B-B14F-4D97-AF65-F5344CB8AC3E}">
        <p14:creationId xmlns:p14="http://schemas.microsoft.com/office/powerpoint/2010/main" val="143442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22114-97F3-AC98-C821-6587C8AACE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3377" y="2571847"/>
            <a:ext cx="6190764" cy="2468469"/>
          </a:xfrm>
          <a:prstGeom prst="rect">
            <a:avLst/>
          </a:prstGeom>
        </p:spPr>
      </p:pic>
      <p:pic>
        <p:nvPicPr>
          <p:cNvPr id="21" name="Picture 20">
            <a:extLst>
              <a:ext uri="{FF2B5EF4-FFF2-40B4-BE49-F238E27FC236}">
                <a16:creationId xmlns:a16="http://schemas.microsoft.com/office/drawing/2014/main" id="{7DBA9599-CAAD-5AA3-BC43-DDF185DC48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15315" y="3429000"/>
            <a:ext cx="1078468" cy="771956"/>
          </a:xfrm>
          <a:prstGeom prst="rect">
            <a:avLst/>
          </a:prstGeom>
        </p:spPr>
      </p:pic>
      <p:sp>
        <p:nvSpPr>
          <p:cNvPr id="5" name="Rectangle: Rounded Corners 4">
            <a:extLst>
              <a:ext uri="{FF2B5EF4-FFF2-40B4-BE49-F238E27FC236}">
                <a16:creationId xmlns:a16="http://schemas.microsoft.com/office/drawing/2014/main" id="{9BD5B38A-2F54-278C-FD7A-4BA918DB3121}"/>
              </a:ext>
            </a:extLst>
          </p:cNvPr>
          <p:cNvSpPr/>
          <p:nvPr/>
        </p:nvSpPr>
        <p:spPr>
          <a:xfrm>
            <a:off x="7395672" y="3416350"/>
            <a:ext cx="1098112" cy="784606"/>
          </a:xfrm>
          <a:prstGeom prst="roundRect">
            <a:avLst>
              <a:gd name="adj" fmla="val 0"/>
            </a:avLst>
          </a:prstGeom>
          <a:noFill/>
          <a:ln w="571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Speech Bubble: Rectangle with Corners Rounded 5">
            <a:extLst>
              <a:ext uri="{FF2B5EF4-FFF2-40B4-BE49-F238E27FC236}">
                <a16:creationId xmlns:a16="http://schemas.microsoft.com/office/drawing/2014/main" id="{6FCC34DF-8A52-4AFB-CFFF-B47EA176E585}"/>
              </a:ext>
            </a:extLst>
          </p:cNvPr>
          <p:cNvSpPr/>
          <p:nvPr/>
        </p:nvSpPr>
        <p:spPr>
          <a:xfrm>
            <a:off x="1107874" y="3353313"/>
            <a:ext cx="3477767" cy="461665"/>
          </a:xfrm>
          <a:prstGeom prst="wedgeRoundRectCallout">
            <a:avLst>
              <a:gd name="adj1" fmla="val 127554"/>
              <a:gd name="adj2" fmla="val 48095"/>
              <a:gd name="adj3" fmla="val 16667"/>
            </a:avLst>
          </a:prstGeom>
          <a:solidFill>
            <a:srgbClr val="FEC7B8"/>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lumMod val="75000"/>
                    <a:lumOff val="25000"/>
                  </a:schemeClr>
                </a:solidFill>
                <a:latin typeface="Calibri" panose="020F0502020204030204" pitchFamily="34" charset="0"/>
                <a:cs typeface="Calibri" panose="020F0502020204030204" pitchFamily="34" charset="0"/>
              </a:rPr>
              <a:t>“I’m not sure of getting vaccinated.”</a:t>
            </a:r>
          </a:p>
        </p:txBody>
      </p:sp>
      <p:sp>
        <p:nvSpPr>
          <p:cNvPr id="7" name="Speech Bubble: Rectangle with Corners Rounded 6">
            <a:extLst>
              <a:ext uri="{FF2B5EF4-FFF2-40B4-BE49-F238E27FC236}">
                <a16:creationId xmlns:a16="http://schemas.microsoft.com/office/drawing/2014/main" id="{1835F4D7-2A53-A272-016E-F993F4217A5B}"/>
              </a:ext>
            </a:extLst>
          </p:cNvPr>
          <p:cNvSpPr/>
          <p:nvPr/>
        </p:nvSpPr>
        <p:spPr>
          <a:xfrm>
            <a:off x="1633140" y="3970123"/>
            <a:ext cx="3127590" cy="461665"/>
          </a:xfrm>
          <a:prstGeom prst="wedgeRoundRectCallout">
            <a:avLst>
              <a:gd name="adj1" fmla="val 130625"/>
              <a:gd name="adj2" fmla="val -76974"/>
              <a:gd name="adj3" fmla="val 16667"/>
            </a:avLst>
          </a:prstGeom>
          <a:solidFill>
            <a:srgbClr val="FEC7B8"/>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“I don’t want to get vaccinated.”</a:t>
            </a:r>
          </a:p>
        </p:txBody>
      </p:sp>
      <p:cxnSp>
        <p:nvCxnSpPr>
          <p:cNvPr id="25" name="Straight Connector 24">
            <a:extLst>
              <a:ext uri="{FF2B5EF4-FFF2-40B4-BE49-F238E27FC236}">
                <a16:creationId xmlns:a16="http://schemas.microsoft.com/office/drawing/2014/main" id="{16220C2D-3A19-7D55-C9E3-F59E4F2AF157}"/>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Title 2">
            <a:extLst>
              <a:ext uri="{FF2B5EF4-FFF2-40B4-BE49-F238E27FC236}">
                <a16:creationId xmlns:a16="http://schemas.microsoft.com/office/drawing/2014/main" id="{CB5C549D-A187-C366-3833-E83B551A8DE9}"/>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a:solidFill>
                  <a:srgbClr val="009CDE"/>
                </a:solidFill>
                <a:latin typeface="Calibri" panose="020F0502020204030204" pitchFamily="34" charset="0"/>
                <a:cs typeface="Calibri" panose="020F0502020204030204" pitchFamily="34" charset="0"/>
              </a:rPr>
              <a:t>Barriers to vaccination uptake</a:t>
            </a:r>
            <a:endParaRPr kumimoji="0" lang="en-US"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27" name="Google Shape;1721;p14">
            <a:extLst>
              <a:ext uri="{FF2B5EF4-FFF2-40B4-BE49-F238E27FC236}">
                <a16:creationId xmlns:a16="http://schemas.microsoft.com/office/drawing/2014/main" id="{C49780B7-5EF0-513F-114C-3731560399E2}"/>
              </a:ext>
            </a:extLst>
          </p:cNvPr>
          <p:cNvSpPr txBox="1"/>
          <p:nvPr/>
        </p:nvSpPr>
        <p:spPr>
          <a:xfrm>
            <a:off x="680838" y="1433189"/>
            <a:ext cx="914507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2060"/>
                </a:solidFill>
                <a:latin typeface="Calibri" panose="020F0502020204030204" pitchFamily="34" charset="0"/>
                <a:ea typeface="Arial"/>
                <a:cs typeface="Calibri" panose="020F0502020204030204" pitchFamily="34" charset="0"/>
                <a:sym typeface="Arial"/>
              </a:rPr>
              <a:t>Classifying possible reasons according to the </a:t>
            </a:r>
            <a:r>
              <a:rPr lang="en-US" sz="2400" b="0" i="0" u="none" strike="noStrike" cap="none" err="1">
                <a:solidFill>
                  <a:srgbClr val="002060"/>
                </a:solidFill>
                <a:latin typeface="Calibri" panose="020F0502020204030204" pitchFamily="34" charset="0"/>
                <a:ea typeface="Arial"/>
                <a:cs typeface="Calibri" panose="020F0502020204030204" pitchFamily="34" charset="0"/>
                <a:sym typeface="Arial"/>
              </a:rPr>
              <a:t>BeSD</a:t>
            </a:r>
            <a:r>
              <a:rPr lang="en-US" sz="2400" b="0" i="0" u="none" strike="noStrike" cap="none">
                <a:solidFill>
                  <a:srgbClr val="002060"/>
                </a:solidFill>
                <a:latin typeface="Calibri" panose="020F0502020204030204" pitchFamily="34" charset="0"/>
                <a:ea typeface="Arial"/>
                <a:cs typeface="Calibri" panose="020F0502020204030204" pitchFamily="34" charset="0"/>
                <a:sym typeface="Arial"/>
              </a:rPr>
              <a:t> framework</a:t>
            </a:r>
            <a:endParaRPr sz="1400" b="0" i="0" u="none" strike="noStrike" cap="none">
              <a:solidFill>
                <a:srgbClr val="000000"/>
              </a:solidFill>
              <a:latin typeface="Calibri" panose="020F0502020204030204" pitchFamily="34" charset="0"/>
              <a:ea typeface="Arial"/>
              <a:cs typeface="Calibri" panose="020F0502020204030204" pitchFamily="34" charset="0"/>
              <a:sym typeface="Arial"/>
            </a:endParaRPr>
          </a:p>
        </p:txBody>
      </p:sp>
      <p:sp>
        <p:nvSpPr>
          <p:cNvPr id="28" name="Rectangle 27">
            <a:extLst>
              <a:ext uri="{FF2B5EF4-FFF2-40B4-BE49-F238E27FC236}">
                <a16:creationId xmlns:a16="http://schemas.microsoft.com/office/drawing/2014/main" id="{AA9C7399-3334-2A1B-FE53-32C7D1A3166C}"/>
              </a:ext>
            </a:extLst>
          </p:cNvPr>
          <p:cNvSpPr/>
          <p:nvPr/>
        </p:nvSpPr>
        <p:spPr>
          <a:xfrm>
            <a:off x="7551906" y="5122105"/>
            <a:ext cx="2864484" cy="707886"/>
          </a:xfrm>
          <a:prstGeom prst="rect">
            <a:avLst/>
          </a:prstGeom>
          <a:noFill/>
        </p:spPr>
        <p:txBody>
          <a:bodyPr wrap="square">
            <a:spAutoFit/>
          </a:bodyPr>
          <a:lstStyle/>
          <a:p>
            <a:r>
              <a:rPr lang="en-US" sz="1000">
                <a:solidFill>
                  <a:schemeClr val="bg2">
                    <a:lumMod val="50000"/>
                  </a:schemeClr>
                </a:solidFill>
                <a:latin typeface="Calibri" panose="020F0502020204030204" pitchFamily="34" charset="0"/>
                <a:cs typeface="Calibri" panose="020F0502020204030204" pitchFamily="34" charset="0"/>
              </a:rPr>
              <a:t>Source: WHO. 2022. Behavioural and social drivers of vaccination: tools and practical guidance for achieving high uptake. Based on Brewer NT, et al. Psychol Sci Public Interest. 2017;18(3):149–207.</a:t>
            </a:r>
          </a:p>
        </p:txBody>
      </p:sp>
    </p:spTree>
    <p:extLst>
      <p:ext uri="{BB962C8B-B14F-4D97-AF65-F5344CB8AC3E}">
        <p14:creationId xmlns:p14="http://schemas.microsoft.com/office/powerpoint/2010/main" val="161942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7C505336-E4C6-7C57-DA6D-8E1019A5C4EC}"/>
              </a:ext>
            </a:extLst>
          </p:cNvPr>
          <p:cNvCxnSpPr>
            <a:cxnSpLocks/>
          </p:cNvCxnSpPr>
          <p:nvPr/>
        </p:nvCxnSpPr>
        <p:spPr>
          <a:xfrm>
            <a:off x="721775" y="1918194"/>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Title 2">
            <a:extLst>
              <a:ext uri="{FF2B5EF4-FFF2-40B4-BE49-F238E27FC236}">
                <a16:creationId xmlns:a16="http://schemas.microsoft.com/office/drawing/2014/main" id="{CC3A4878-DA82-504F-C578-BBD6FEA541BA}"/>
              </a:ext>
            </a:extLst>
          </p:cNvPr>
          <p:cNvSpPr txBox="1">
            <a:spLocks/>
          </p:cNvSpPr>
          <p:nvPr/>
        </p:nvSpPr>
        <p:spPr bwMode="invGray">
          <a:xfrm>
            <a:off x="689118" y="690125"/>
            <a:ext cx="7888825" cy="1073357"/>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Vaccine hesitancy is part of the </a:t>
            </a:r>
            <a:r>
              <a:rPr lang="en-GB" sz="4400" dirty="0">
                <a:solidFill>
                  <a:srgbClr val="FF6D6D"/>
                </a:solidFill>
                <a:latin typeface="Calibri" panose="020F0502020204030204" pitchFamily="34" charset="0"/>
                <a:cs typeface="Calibri" panose="020F0502020204030204" pitchFamily="34" charset="0"/>
              </a:rPr>
              <a:t>Motivation</a:t>
            </a:r>
            <a:r>
              <a:rPr lang="en-GB" sz="4400" b="0" dirty="0">
                <a:solidFill>
                  <a:srgbClr val="009CDE"/>
                </a:solidFill>
                <a:latin typeface="Calibri" panose="020F0502020204030204" pitchFamily="34" charset="0"/>
                <a:cs typeface="Calibri" panose="020F0502020204030204" pitchFamily="34" charset="0"/>
              </a:rPr>
              <a:t> domain</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48B156AB-391C-EDCB-3F69-51F3640600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5869" y="2403055"/>
            <a:ext cx="6031538" cy="2762391"/>
          </a:xfrm>
          <a:prstGeom prst="rect">
            <a:avLst/>
          </a:prstGeom>
        </p:spPr>
      </p:pic>
      <p:sp>
        <p:nvSpPr>
          <p:cNvPr id="9" name="TextBox 8">
            <a:extLst>
              <a:ext uri="{FF2B5EF4-FFF2-40B4-BE49-F238E27FC236}">
                <a16:creationId xmlns:a16="http://schemas.microsoft.com/office/drawing/2014/main" id="{66E2C45A-E717-C7A9-E743-EFB1471EBB26}"/>
              </a:ext>
            </a:extLst>
          </p:cNvPr>
          <p:cNvSpPr txBox="1"/>
          <p:nvPr/>
        </p:nvSpPr>
        <p:spPr>
          <a:xfrm>
            <a:off x="672008" y="5481853"/>
            <a:ext cx="1074516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Confidence: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Belief that vaccines are effective, safe, and part of a trustworthy medical system. Low vaccine confidence is distinct from but may contribute to vaccine hesitancy</a:t>
            </a:r>
          </a:p>
        </p:txBody>
      </p:sp>
      <p:pic>
        <p:nvPicPr>
          <p:cNvPr id="19" name="Picture 18">
            <a:extLst>
              <a:ext uri="{FF2B5EF4-FFF2-40B4-BE49-F238E27FC236}">
                <a16:creationId xmlns:a16="http://schemas.microsoft.com/office/drawing/2014/main" id="{8563C662-76B7-6677-90C9-F73349EF93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7600" y="1692554"/>
            <a:ext cx="4296538" cy="2507711"/>
          </a:xfrm>
          <a:prstGeom prst="rect">
            <a:avLst/>
          </a:prstGeom>
        </p:spPr>
      </p:pic>
      <p:sp>
        <p:nvSpPr>
          <p:cNvPr id="3" name="TextBox 2">
            <a:extLst>
              <a:ext uri="{FF2B5EF4-FFF2-40B4-BE49-F238E27FC236}">
                <a16:creationId xmlns:a16="http://schemas.microsoft.com/office/drawing/2014/main" id="{D4372CBA-7763-B65C-346A-24E395E6571D}"/>
              </a:ext>
            </a:extLst>
          </p:cNvPr>
          <p:cNvSpPr txBox="1"/>
          <p:nvPr/>
        </p:nvSpPr>
        <p:spPr>
          <a:xfrm>
            <a:off x="689118" y="2403055"/>
            <a:ext cx="4296539"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Hesitancy</a:t>
            </a:r>
            <a:r>
              <a:rPr kumimoji="0" lang="en-CA"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is a </a:t>
            </a:r>
            <a:r>
              <a:rPr kumimoji="0" lang="en-CA" sz="2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motivational state </a:t>
            </a:r>
            <a:r>
              <a:rPr kumimoji="0" lang="en-CA"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of being conflicted about, or opposed to, getting vaccinated; includes intentions and willingness.</a:t>
            </a:r>
          </a:p>
        </p:txBody>
      </p:sp>
    </p:spTree>
    <p:extLst>
      <p:ext uri="{BB962C8B-B14F-4D97-AF65-F5344CB8AC3E}">
        <p14:creationId xmlns:p14="http://schemas.microsoft.com/office/powerpoint/2010/main" val="3026209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90CC6A-7D05-E805-BF11-6B4543B5DE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700" y="2602921"/>
            <a:ext cx="6190764" cy="2468469"/>
          </a:xfrm>
          <a:prstGeom prst="rect">
            <a:avLst/>
          </a:prstGeom>
        </p:spPr>
      </p:pic>
      <p:pic>
        <p:nvPicPr>
          <p:cNvPr id="5" name="Picture 4">
            <a:extLst>
              <a:ext uri="{FF2B5EF4-FFF2-40B4-BE49-F238E27FC236}">
                <a16:creationId xmlns:a16="http://schemas.microsoft.com/office/drawing/2014/main" id="{1BE22C6D-B1CD-1180-F8B5-D172B8D676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64375" y="2666082"/>
            <a:ext cx="1487277" cy="1002535"/>
          </a:xfrm>
          <a:prstGeom prst="rect">
            <a:avLst/>
          </a:prstGeom>
        </p:spPr>
      </p:pic>
      <p:sp>
        <p:nvSpPr>
          <p:cNvPr id="14" name="Rectangle: Rounded Corners 13">
            <a:extLst>
              <a:ext uri="{FF2B5EF4-FFF2-40B4-BE49-F238E27FC236}">
                <a16:creationId xmlns:a16="http://schemas.microsoft.com/office/drawing/2014/main" id="{0FDC4F92-3045-1B94-6CDC-27C70F24CA9D}"/>
              </a:ext>
            </a:extLst>
          </p:cNvPr>
          <p:cNvSpPr/>
          <p:nvPr/>
        </p:nvSpPr>
        <p:spPr>
          <a:xfrm>
            <a:off x="4152623" y="2618564"/>
            <a:ext cx="1499029" cy="1061070"/>
          </a:xfrm>
          <a:prstGeom prst="roundRect">
            <a:avLst>
              <a:gd name="adj" fmla="val 0"/>
            </a:avLst>
          </a:prstGeom>
          <a:noFill/>
          <a:ln w="5715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Speech Bubble: Rectangle with Corners Rounded 12">
            <a:extLst>
              <a:ext uri="{FF2B5EF4-FFF2-40B4-BE49-F238E27FC236}">
                <a16:creationId xmlns:a16="http://schemas.microsoft.com/office/drawing/2014/main" id="{BFAA157C-A791-9F61-9435-41708A81CDD4}"/>
              </a:ext>
            </a:extLst>
          </p:cNvPr>
          <p:cNvSpPr/>
          <p:nvPr/>
        </p:nvSpPr>
        <p:spPr>
          <a:xfrm>
            <a:off x="6803516" y="2358372"/>
            <a:ext cx="4901090" cy="461665"/>
          </a:xfrm>
          <a:prstGeom prst="wedgeRoundRectCallout">
            <a:avLst>
              <a:gd name="adj1" fmla="val -73497"/>
              <a:gd name="adj2" fmla="val 123444"/>
              <a:gd name="adj3" fmla="val 16667"/>
            </a:avLst>
          </a:prstGeom>
          <a:solidFill>
            <a:srgbClr val="EEDD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“The vaccination session schedules are not convenient.”</a:t>
            </a:r>
          </a:p>
        </p:txBody>
      </p:sp>
      <p:sp>
        <p:nvSpPr>
          <p:cNvPr id="17" name="Speech Bubble: Rectangle with Corners Rounded 16">
            <a:extLst>
              <a:ext uri="{FF2B5EF4-FFF2-40B4-BE49-F238E27FC236}">
                <a16:creationId xmlns:a16="http://schemas.microsoft.com/office/drawing/2014/main" id="{A2BEA2E0-9465-FD03-CC37-8A75F3D1AA87}"/>
              </a:ext>
            </a:extLst>
          </p:cNvPr>
          <p:cNvSpPr/>
          <p:nvPr/>
        </p:nvSpPr>
        <p:spPr>
          <a:xfrm>
            <a:off x="7765135" y="2922325"/>
            <a:ext cx="3299963" cy="461665"/>
          </a:xfrm>
          <a:prstGeom prst="wedgeRoundRectCallout">
            <a:avLst>
              <a:gd name="adj1" fmla="val -113859"/>
              <a:gd name="adj2" fmla="val 1334"/>
              <a:gd name="adj3" fmla="val 16667"/>
            </a:avLst>
          </a:prstGeom>
          <a:solidFill>
            <a:srgbClr val="EEDD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“Vaccination services are far away.”</a:t>
            </a:r>
          </a:p>
        </p:txBody>
      </p:sp>
      <p:sp>
        <p:nvSpPr>
          <p:cNvPr id="6" name="Speech Bubble: Rectangle with Corners Rounded 5">
            <a:extLst>
              <a:ext uri="{FF2B5EF4-FFF2-40B4-BE49-F238E27FC236}">
                <a16:creationId xmlns:a16="http://schemas.microsoft.com/office/drawing/2014/main" id="{4FD76285-690C-2608-18EE-47D2E93AFFFD}"/>
              </a:ext>
            </a:extLst>
          </p:cNvPr>
          <p:cNvSpPr/>
          <p:nvPr/>
        </p:nvSpPr>
        <p:spPr>
          <a:xfrm>
            <a:off x="8325300" y="3539221"/>
            <a:ext cx="3127590" cy="461665"/>
          </a:xfrm>
          <a:prstGeom prst="wedgeRoundRectCallout">
            <a:avLst>
              <a:gd name="adj1" fmla="val -134798"/>
              <a:gd name="adj2" fmla="val -129522"/>
              <a:gd name="adj3" fmla="val 16667"/>
            </a:avLst>
          </a:prstGeom>
          <a:solidFill>
            <a:srgbClr val="EEDD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“The bus to the clinic is expensive.”</a:t>
            </a:r>
          </a:p>
        </p:txBody>
      </p:sp>
      <p:sp>
        <p:nvSpPr>
          <p:cNvPr id="8" name="Speech Bubble: Rectangle with Corners Rounded 7">
            <a:extLst>
              <a:ext uri="{FF2B5EF4-FFF2-40B4-BE49-F238E27FC236}">
                <a16:creationId xmlns:a16="http://schemas.microsoft.com/office/drawing/2014/main" id="{99AE46BB-57BE-74FF-FAFE-9FF24BB6C953}"/>
              </a:ext>
            </a:extLst>
          </p:cNvPr>
          <p:cNvSpPr/>
          <p:nvPr/>
        </p:nvSpPr>
        <p:spPr>
          <a:xfrm>
            <a:off x="8577016" y="4758517"/>
            <a:ext cx="3127590" cy="461665"/>
          </a:xfrm>
          <a:prstGeom prst="wedgeRoundRectCallout">
            <a:avLst>
              <a:gd name="adj1" fmla="val -142659"/>
              <a:gd name="adj2" fmla="val -399812"/>
              <a:gd name="adj3" fmla="val 16667"/>
            </a:avLst>
          </a:prstGeom>
          <a:solidFill>
            <a:srgbClr val="EEDD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“I waited 3 hours for vaccination.”</a:t>
            </a:r>
          </a:p>
        </p:txBody>
      </p:sp>
      <p:sp>
        <p:nvSpPr>
          <p:cNvPr id="10" name="Speech Bubble: Rectangle with Corners Rounded 9">
            <a:extLst>
              <a:ext uri="{FF2B5EF4-FFF2-40B4-BE49-F238E27FC236}">
                <a16:creationId xmlns:a16="http://schemas.microsoft.com/office/drawing/2014/main" id="{DDDC4725-1814-DFA5-FE11-F554F26FC243}"/>
              </a:ext>
            </a:extLst>
          </p:cNvPr>
          <p:cNvSpPr/>
          <p:nvPr/>
        </p:nvSpPr>
        <p:spPr>
          <a:xfrm>
            <a:off x="7458771" y="5301036"/>
            <a:ext cx="3398281" cy="692897"/>
          </a:xfrm>
          <a:prstGeom prst="wedgeRoundRectCallout">
            <a:avLst>
              <a:gd name="adj1" fmla="val -103999"/>
              <a:gd name="adj2" fmla="val -362798"/>
              <a:gd name="adj3" fmla="val 16667"/>
            </a:avLst>
          </a:prstGeom>
          <a:solidFill>
            <a:srgbClr val="EEDD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“They ran out of vaccines and I/my child couldn’t get vaccinated.”</a:t>
            </a:r>
          </a:p>
        </p:txBody>
      </p:sp>
      <p:pic>
        <p:nvPicPr>
          <p:cNvPr id="21" name="Picture 20">
            <a:extLst>
              <a:ext uri="{FF2B5EF4-FFF2-40B4-BE49-F238E27FC236}">
                <a16:creationId xmlns:a16="http://schemas.microsoft.com/office/drawing/2014/main" id="{12DF0D39-4A55-4D6B-0D06-7FA63309D46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92"/>
          <a:stretch/>
        </p:blipFill>
        <p:spPr>
          <a:xfrm>
            <a:off x="5941372" y="3398707"/>
            <a:ext cx="1064964" cy="856509"/>
          </a:xfrm>
          <a:prstGeom prst="rect">
            <a:avLst/>
          </a:prstGeom>
        </p:spPr>
      </p:pic>
      <p:sp>
        <p:nvSpPr>
          <p:cNvPr id="7" name="Speech Bubble: Rectangle with Corners Rounded 6">
            <a:extLst>
              <a:ext uri="{FF2B5EF4-FFF2-40B4-BE49-F238E27FC236}">
                <a16:creationId xmlns:a16="http://schemas.microsoft.com/office/drawing/2014/main" id="{CE390E0D-3B59-895E-1159-700245874A48}"/>
              </a:ext>
            </a:extLst>
          </p:cNvPr>
          <p:cNvSpPr/>
          <p:nvPr/>
        </p:nvSpPr>
        <p:spPr>
          <a:xfrm>
            <a:off x="8382182" y="4156117"/>
            <a:ext cx="3127590" cy="461665"/>
          </a:xfrm>
          <a:prstGeom prst="wedgeRoundRectCallout">
            <a:avLst>
              <a:gd name="adj1" fmla="val -138481"/>
              <a:gd name="adj2" fmla="val -266932"/>
              <a:gd name="adj3" fmla="val 16667"/>
            </a:avLst>
          </a:prstGeom>
          <a:solidFill>
            <a:srgbClr val="EEDDF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“I got yelled at because I forgot my vaccination card.”</a:t>
            </a:r>
          </a:p>
        </p:txBody>
      </p:sp>
      <p:cxnSp>
        <p:nvCxnSpPr>
          <p:cNvPr id="25" name="Straight Connector 24">
            <a:extLst>
              <a:ext uri="{FF2B5EF4-FFF2-40B4-BE49-F238E27FC236}">
                <a16:creationId xmlns:a16="http://schemas.microsoft.com/office/drawing/2014/main" id="{7C505336-E4C6-7C57-DA6D-8E1019A5C4EC}"/>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Title 2">
            <a:extLst>
              <a:ext uri="{FF2B5EF4-FFF2-40B4-BE49-F238E27FC236}">
                <a16:creationId xmlns:a16="http://schemas.microsoft.com/office/drawing/2014/main" id="{CC3A4878-DA82-504F-C578-BBD6FEA541B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a:solidFill>
                  <a:srgbClr val="009CDE"/>
                </a:solidFill>
                <a:latin typeface="Calibri" panose="020F0502020204030204" pitchFamily="34" charset="0"/>
                <a:cs typeface="Calibri" panose="020F0502020204030204" pitchFamily="34" charset="0"/>
              </a:rPr>
              <a:t>Barriers to vaccination uptake</a:t>
            </a:r>
            <a:endParaRPr kumimoji="0" lang="en-US"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27" name="Google Shape;1721;p14">
            <a:extLst>
              <a:ext uri="{FF2B5EF4-FFF2-40B4-BE49-F238E27FC236}">
                <a16:creationId xmlns:a16="http://schemas.microsoft.com/office/drawing/2014/main" id="{360FAABE-FBF7-41DD-FD10-76B8A54909A9}"/>
              </a:ext>
            </a:extLst>
          </p:cNvPr>
          <p:cNvSpPr txBox="1"/>
          <p:nvPr/>
        </p:nvSpPr>
        <p:spPr>
          <a:xfrm>
            <a:off x="680838" y="1433189"/>
            <a:ext cx="914507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2060"/>
                </a:solidFill>
                <a:latin typeface="Calibri" panose="020F0502020204030204" pitchFamily="34" charset="0"/>
                <a:ea typeface="Arial"/>
                <a:cs typeface="Calibri" panose="020F0502020204030204" pitchFamily="34" charset="0"/>
                <a:sym typeface="Arial"/>
              </a:rPr>
              <a:t>Classifying possible reasons according to the </a:t>
            </a:r>
            <a:r>
              <a:rPr lang="en-US" sz="2400" b="0" i="0" u="none" strike="noStrike" cap="none" err="1">
                <a:solidFill>
                  <a:srgbClr val="002060"/>
                </a:solidFill>
                <a:latin typeface="Calibri" panose="020F0502020204030204" pitchFamily="34" charset="0"/>
                <a:ea typeface="Arial"/>
                <a:cs typeface="Calibri" panose="020F0502020204030204" pitchFamily="34" charset="0"/>
                <a:sym typeface="Arial"/>
              </a:rPr>
              <a:t>BeSD</a:t>
            </a:r>
            <a:r>
              <a:rPr lang="en-US" sz="2400" b="0" i="0" u="none" strike="noStrike" cap="none">
                <a:solidFill>
                  <a:srgbClr val="002060"/>
                </a:solidFill>
                <a:latin typeface="Calibri" panose="020F0502020204030204" pitchFamily="34" charset="0"/>
                <a:ea typeface="Arial"/>
                <a:cs typeface="Calibri" panose="020F0502020204030204" pitchFamily="34" charset="0"/>
                <a:sym typeface="Arial"/>
              </a:rPr>
              <a:t> framework</a:t>
            </a:r>
            <a:endParaRPr sz="1400" b="0" i="0" u="none" strike="noStrike" cap="none">
              <a:solidFill>
                <a:srgbClr val="000000"/>
              </a:solidFill>
              <a:latin typeface="Calibri" panose="020F0502020204030204" pitchFamily="34" charset="0"/>
              <a:ea typeface="Arial"/>
              <a:cs typeface="Calibri" panose="020F0502020204030204" pitchFamily="34" charset="0"/>
              <a:sym typeface="Arial"/>
            </a:endParaRPr>
          </a:p>
        </p:txBody>
      </p:sp>
      <p:sp>
        <p:nvSpPr>
          <p:cNvPr id="28" name="Rectangle 27">
            <a:extLst>
              <a:ext uri="{FF2B5EF4-FFF2-40B4-BE49-F238E27FC236}">
                <a16:creationId xmlns:a16="http://schemas.microsoft.com/office/drawing/2014/main" id="{C5A266B2-1BFF-D719-4A7C-AACA9B3F8192}"/>
              </a:ext>
            </a:extLst>
          </p:cNvPr>
          <p:cNvSpPr/>
          <p:nvPr/>
        </p:nvSpPr>
        <p:spPr>
          <a:xfrm>
            <a:off x="701838" y="5128936"/>
            <a:ext cx="5239534" cy="400110"/>
          </a:xfrm>
          <a:prstGeom prst="rect">
            <a:avLst/>
          </a:prstGeom>
          <a:noFill/>
        </p:spPr>
        <p:txBody>
          <a:bodyPr wrap="square">
            <a:spAutoFit/>
          </a:bodyPr>
          <a:lstStyle/>
          <a:p>
            <a:r>
              <a:rPr lang="en-US" sz="1000">
                <a:solidFill>
                  <a:schemeClr val="bg2">
                    <a:lumMod val="50000"/>
                  </a:schemeClr>
                </a:solidFill>
                <a:latin typeface="Calibri" panose="020F0502020204030204" pitchFamily="34" charset="0"/>
                <a:cs typeface="Calibri" panose="020F0502020204030204" pitchFamily="34" charset="0"/>
              </a:rPr>
              <a:t>Source: WHO. 2022. Behavioural and social drivers of vaccination: tools and practical guidance for achieving high uptake. Based on Brewer NT, et al. Psychol Sci Public Interest. 2017;18(3):149–207.</a:t>
            </a:r>
          </a:p>
        </p:txBody>
      </p:sp>
    </p:spTree>
    <p:extLst>
      <p:ext uri="{BB962C8B-B14F-4D97-AF65-F5344CB8AC3E}">
        <p14:creationId xmlns:p14="http://schemas.microsoft.com/office/powerpoint/2010/main" val="56181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44660E-E60E-04EF-363B-D1DAF2252BC1}"/>
              </a:ext>
            </a:extLst>
          </p:cNvPr>
          <p:cNvSpPr txBox="1"/>
          <p:nvPr/>
        </p:nvSpPr>
        <p:spPr>
          <a:xfrm>
            <a:off x="4599065" y="1753689"/>
            <a:ext cx="7071318" cy="1077218"/>
          </a:xfrm>
          <a:prstGeom prst="rect">
            <a:avLst/>
          </a:prstGeom>
          <a:noFill/>
        </p:spPr>
        <p:txBody>
          <a:bodyPr wrap="square" rtlCol="0">
            <a:spAutoFit/>
          </a:bodyPr>
          <a:lstStyle/>
          <a:p>
            <a:r>
              <a:rPr lang="en-US" sz="3200" i="1" dirty="0">
                <a:solidFill>
                  <a:schemeClr val="tx2"/>
                </a:solidFill>
                <a:latin typeface="Calibri" panose="020F0502020204030204" pitchFamily="34" charset="0"/>
                <a:cs typeface="Calibri" panose="020F0502020204030204" pitchFamily="34" charset="0"/>
              </a:rPr>
              <a:t>In your experience, what have been the common reasons for low vaccine uptake? </a:t>
            </a:r>
          </a:p>
        </p:txBody>
      </p:sp>
      <p:sp>
        <p:nvSpPr>
          <p:cNvPr id="11" name="TextBox 10">
            <a:extLst>
              <a:ext uri="{FF2B5EF4-FFF2-40B4-BE49-F238E27FC236}">
                <a16:creationId xmlns:a16="http://schemas.microsoft.com/office/drawing/2014/main" id="{36A36221-2A4B-3678-111C-FC781BB8FB38}"/>
              </a:ext>
            </a:extLst>
          </p:cNvPr>
          <p:cNvSpPr txBox="1"/>
          <p:nvPr/>
        </p:nvSpPr>
        <p:spPr>
          <a:xfrm>
            <a:off x="1612112" y="5954850"/>
            <a:ext cx="1881701" cy="246221"/>
          </a:xfrm>
          <a:prstGeom prst="rect">
            <a:avLst/>
          </a:prstGeom>
          <a:noFill/>
        </p:spPr>
        <p:txBody>
          <a:bodyPr wrap="square">
            <a:spAutoFit/>
          </a:bodyPr>
          <a:lstStyle/>
          <a:p>
            <a:r>
              <a:rPr lang="en-US" sz="1000">
                <a:solidFill>
                  <a:schemeClr val="bg2">
                    <a:lumMod val="50000"/>
                  </a:schemeClr>
                </a:solidFill>
                <a:latin typeface="Calibri" panose="020F0502020204030204" pitchFamily="34" charset="0"/>
                <a:cs typeface="Calibri" panose="020F0502020204030204" pitchFamily="34" charset="0"/>
              </a:rPr>
              <a:t>© WHO / </a:t>
            </a:r>
            <a:r>
              <a:rPr lang="en-US" sz="1000" err="1">
                <a:solidFill>
                  <a:schemeClr val="bg2">
                    <a:lumMod val="50000"/>
                  </a:schemeClr>
                </a:solidFill>
                <a:latin typeface="Calibri" panose="020F0502020204030204" pitchFamily="34" charset="0"/>
                <a:cs typeface="Calibri" panose="020F0502020204030204" pitchFamily="34" charset="0"/>
              </a:rPr>
              <a:t>Mukhsin</a:t>
            </a:r>
            <a:r>
              <a:rPr lang="en-US" sz="1000">
                <a:solidFill>
                  <a:schemeClr val="bg2">
                    <a:lumMod val="50000"/>
                  </a:schemeClr>
                </a:solidFill>
                <a:latin typeface="Calibri" panose="020F0502020204030204" pitchFamily="34" charset="0"/>
                <a:cs typeface="Calibri" panose="020F0502020204030204" pitchFamily="34" charset="0"/>
              </a:rPr>
              <a:t> </a:t>
            </a:r>
            <a:r>
              <a:rPr lang="en-US" sz="1000" err="1">
                <a:solidFill>
                  <a:schemeClr val="bg2">
                    <a:lumMod val="50000"/>
                  </a:schemeClr>
                </a:solidFill>
                <a:latin typeface="Calibri" panose="020F0502020204030204" pitchFamily="34" charset="0"/>
                <a:cs typeface="Calibri" panose="020F0502020204030204" pitchFamily="34" charset="0"/>
              </a:rPr>
              <a:t>Abidzhanov</a:t>
            </a:r>
            <a:endParaRPr lang="en-US" sz="1000">
              <a:solidFill>
                <a:schemeClr val="bg2">
                  <a:lumMod val="50000"/>
                </a:schemeClr>
              </a:solidFill>
              <a:latin typeface="Calibri" panose="020F0502020204030204" pitchFamily="34" charset="0"/>
              <a:cs typeface="Calibri" panose="020F0502020204030204" pitchFamily="34" charset="0"/>
            </a:endParaRPr>
          </a:p>
        </p:txBody>
      </p:sp>
      <p:pic>
        <p:nvPicPr>
          <p:cNvPr id="12" name="Graphic 11" descr="Chat with solid fill">
            <a:extLst>
              <a:ext uri="{FF2B5EF4-FFF2-40B4-BE49-F238E27FC236}">
                <a16:creationId xmlns:a16="http://schemas.microsoft.com/office/drawing/2014/main" id="{39102DA7-D245-9B15-48BB-C035EA3D2A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029" y="248446"/>
            <a:ext cx="1291417" cy="1291417"/>
          </a:xfrm>
          <a:prstGeom prst="rect">
            <a:avLst/>
          </a:prstGeom>
        </p:spPr>
      </p:pic>
      <p:grpSp>
        <p:nvGrpSpPr>
          <p:cNvPr id="13" name="Group 12">
            <a:extLst>
              <a:ext uri="{FF2B5EF4-FFF2-40B4-BE49-F238E27FC236}">
                <a16:creationId xmlns:a16="http://schemas.microsoft.com/office/drawing/2014/main" id="{51C28F33-3CEB-5ABA-953A-1AF3EE6B6AA4}"/>
              </a:ext>
            </a:extLst>
          </p:cNvPr>
          <p:cNvGrpSpPr/>
          <p:nvPr/>
        </p:nvGrpSpPr>
        <p:grpSpPr>
          <a:xfrm rot="3107513">
            <a:off x="353705" y="1931727"/>
            <a:ext cx="4054563" cy="3801526"/>
            <a:chOff x="445262" y="1543221"/>
            <a:chExt cx="4323508" cy="4348294"/>
          </a:xfrm>
        </p:grpSpPr>
        <p:sp>
          <p:nvSpPr>
            <p:cNvPr id="14" name="Oval 13">
              <a:extLst>
                <a:ext uri="{FF2B5EF4-FFF2-40B4-BE49-F238E27FC236}">
                  <a16:creationId xmlns:a16="http://schemas.microsoft.com/office/drawing/2014/main" id="{3C2049A2-631B-BAD3-7266-47D9D9C6D95D}"/>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1BBF7462-A930-F9AA-7D4C-2EFE72DBCC05}"/>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pic>
        <p:nvPicPr>
          <p:cNvPr id="9" name="Picture 8" descr="A group of people sitting at a table&#10;&#10;Description automatically generated">
            <a:extLst>
              <a:ext uri="{FF2B5EF4-FFF2-40B4-BE49-F238E27FC236}">
                <a16:creationId xmlns:a16="http://schemas.microsoft.com/office/drawing/2014/main" id="{656ED137-E7E4-054C-9149-ABE435CDAD9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634"/>
          <a:stretch/>
        </p:blipFill>
        <p:spPr>
          <a:xfrm flipH="1">
            <a:off x="632029" y="1868854"/>
            <a:ext cx="3841868" cy="3880116"/>
          </a:xfrm>
          <a:prstGeom prst="ellipse">
            <a:avLst/>
          </a:prstGeom>
        </p:spPr>
      </p:pic>
      <p:sp>
        <p:nvSpPr>
          <p:cNvPr id="2" name="Rectangle 1">
            <a:extLst>
              <a:ext uri="{FF2B5EF4-FFF2-40B4-BE49-F238E27FC236}">
                <a16:creationId xmlns:a16="http://schemas.microsoft.com/office/drawing/2014/main" id="{8ECB80CD-671D-4294-D022-F2D07FA1AEF7}"/>
              </a:ext>
            </a:extLst>
          </p:cNvPr>
          <p:cNvSpPr/>
          <p:nvPr/>
        </p:nvSpPr>
        <p:spPr>
          <a:xfrm>
            <a:off x="1923446" y="460608"/>
            <a:ext cx="3403598" cy="689835"/>
          </a:xfrm>
          <a:prstGeom prst="rect">
            <a:avLst/>
          </a:prstGeom>
          <a:solidFill>
            <a:srgbClr val="0070C0"/>
          </a:solidFill>
          <a:ln w="2992" cap="flat">
            <a:solidFill>
              <a:schemeClr val="accent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 name="Title 2">
            <a:extLst>
              <a:ext uri="{FF2B5EF4-FFF2-40B4-BE49-F238E27FC236}">
                <a16:creationId xmlns:a16="http://schemas.microsoft.com/office/drawing/2014/main" id="{435351EC-7BEA-8080-EC15-F2BCDC7C43A2}"/>
              </a:ext>
            </a:extLst>
          </p:cNvPr>
          <p:cNvSpPr txBox="1">
            <a:spLocks/>
          </p:cNvSpPr>
          <p:nvPr/>
        </p:nvSpPr>
        <p:spPr bwMode="invGray">
          <a:xfrm>
            <a:off x="2111986" y="570618"/>
            <a:ext cx="3403598"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a:solidFill>
                  <a:schemeClr val="bg1"/>
                </a:solidFill>
                <a:latin typeface="Calibri" panose="020F0502020204030204" pitchFamily="34" charset="0"/>
                <a:cs typeface="Calibri" panose="020F0502020204030204" pitchFamily="34" charset="0"/>
              </a:rPr>
              <a:t>Let’s discuss!</a:t>
            </a:r>
            <a:endParaRPr kumimoji="0" lang="en-US" sz="440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24BA58E-B188-100C-2DBF-B10F85F964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99065" y="2956517"/>
            <a:ext cx="6238079" cy="2793688"/>
          </a:xfrm>
          <a:prstGeom prst="rect">
            <a:avLst/>
          </a:prstGeom>
        </p:spPr>
      </p:pic>
    </p:spTree>
    <p:extLst>
      <p:ext uri="{BB962C8B-B14F-4D97-AF65-F5344CB8AC3E}">
        <p14:creationId xmlns:p14="http://schemas.microsoft.com/office/powerpoint/2010/main" val="407488092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4" y="1918196"/>
            <a:ext cx="10249846" cy="2857705"/>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Understanding drivers and barriers to vaccine uptake</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200" b="1" dirty="0">
                <a:solidFill>
                  <a:schemeClr val="accent1"/>
                </a:solidFill>
                <a:latin typeface="Calibri" panose="020F0502020204030204" pitchFamily="34" charset="0"/>
                <a:cs typeface="Calibri" panose="020F0502020204030204" pitchFamily="34" charset="0"/>
              </a:rPr>
              <a:t>Health workers and meaningful conversations</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Meaningful conversations about vaccination</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Tailoring vaccination conversations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A714245-A8A9-536E-1DCB-A46CE8DC1F74}"/>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E78274-8C15-FB07-BB75-7029D25378C8}"/>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544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435351EC-7BEA-8080-EC15-F2BCDC7C43A2}"/>
              </a:ext>
            </a:extLst>
          </p:cNvPr>
          <p:cNvSpPr txBox="1">
            <a:spLocks/>
          </p:cNvSpPr>
          <p:nvPr/>
        </p:nvSpPr>
        <p:spPr bwMode="invGray">
          <a:xfrm>
            <a:off x="5423000" y="3938726"/>
            <a:ext cx="5884827"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0" dirty="0">
                <a:solidFill>
                  <a:srgbClr val="009CDE"/>
                </a:solidFill>
                <a:latin typeface="Calibri" panose="020F0502020204030204" pitchFamily="34" charset="0"/>
                <a:cs typeface="Calibri" panose="020F0502020204030204" pitchFamily="34" charset="0"/>
              </a:rPr>
              <a:t>In many settings, </a:t>
            </a:r>
          </a:p>
          <a:p>
            <a:pPr marL="0" marR="0" lvl="0" indent="0" algn="l" defTabSz="914400" rtl="0" eaLnBrk="1" fontAlgn="auto" latinLnBrk="0" hangingPunct="1">
              <a:lnSpc>
                <a:spcPct val="90000"/>
              </a:lnSpc>
              <a:spcBef>
                <a:spcPct val="0"/>
              </a:spcBef>
              <a:spcAft>
                <a:spcPts val="0"/>
              </a:spcAft>
              <a:buClrTx/>
              <a:buSzTx/>
              <a:buFontTx/>
              <a:buNone/>
              <a:tabLst/>
              <a:defRPr/>
            </a:pPr>
            <a:r>
              <a:rPr lang="en-GB" sz="4000" dirty="0">
                <a:solidFill>
                  <a:srgbClr val="009CDE"/>
                </a:solidFill>
                <a:latin typeface="Calibri" panose="020F0502020204030204" pitchFamily="34" charset="0"/>
                <a:cs typeface="Calibri" panose="020F0502020204030204" pitchFamily="34" charset="0"/>
              </a:rPr>
              <a:t>h</a:t>
            </a:r>
            <a:r>
              <a:rPr kumimoji="0" lang="en-GB" sz="4000" i="0" u="none" strike="noStrike" kern="1200" cap="none" spc="0" normalizeH="0" baseline="0" noProof="0" dirty="0" err="1">
                <a:ln>
                  <a:noFill/>
                </a:ln>
                <a:solidFill>
                  <a:srgbClr val="009CDE"/>
                </a:solidFill>
                <a:effectLst/>
                <a:uLnTx/>
                <a:uFillTx/>
                <a:latin typeface="Calibri" panose="020F0502020204030204" pitchFamily="34" charset="0"/>
                <a:cs typeface="Calibri" panose="020F0502020204030204" pitchFamily="34" charset="0"/>
              </a:rPr>
              <a:t>ealth</a:t>
            </a:r>
            <a:r>
              <a:rPr kumimoji="0" lang="en-GB" sz="40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 workers </a:t>
            </a:r>
            <a:r>
              <a:rPr kumimoji="0" lang="en-GB" sz="40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are the </a:t>
            </a:r>
            <a:r>
              <a:rPr kumimoji="0" lang="en-GB" sz="40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most trusted </a:t>
            </a:r>
            <a:r>
              <a:rPr kumimoji="0" lang="en-GB" sz="40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influencers of vaccination decisions.</a:t>
            </a:r>
            <a:endParaRPr kumimoji="0" lang="en-US" sz="4000" i="0" u="none" strike="noStrike" kern="1200" cap="none" spc="0" normalizeH="0" baseline="30000" noProof="0" dirty="0">
              <a:ln>
                <a:noFill/>
              </a:ln>
              <a:solidFill>
                <a:srgbClr val="009CDE"/>
              </a:solidFill>
              <a:effectLst/>
              <a:uLnTx/>
              <a:uFillTx/>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7491ED26-410E-3933-3591-4395714E7201}"/>
              </a:ext>
            </a:extLst>
          </p:cNvPr>
          <p:cNvGrpSpPr/>
          <p:nvPr/>
        </p:nvGrpSpPr>
        <p:grpSpPr>
          <a:xfrm rot="8989773">
            <a:off x="908300" y="1562699"/>
            <a:ext cx="3883764" cy="4014028"/>
            <a:chOff x="445262" y="1543221"/>
            <a:chExt cx="4323508" cy="4348294"/>
          </a:xfrm>
        </p:grpSpPr>
        <p:sp>
          <p:nvSpPr>
            <p:cNvPr id="2" name="Oval 1">
              <a:extLst>
                <a:ext uri="{FF2B5EF4-FFF2-40B4-BE49-F238E27FC236}">
                  <a16:creationId xmlns:a16="http://schemas.microsoft.com/office/drawing/2014/main" id="{F030F09B-66D3-97DC-A2AB-9484BE7488D8}"/>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ABFE7B86-8866-87F3-E143-877F37E8A01B}"/>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pic>
        <p:nvPicPr>
          <p:cNvPr id="12" name="Picture 11" descr="A picture containing person&#10;&#10;Description automatically generated">
            <a:extLst>
              <a:ext uri="{FF2B5EF4-FFF2-40B4-BE49-F238E27FC236}">
                <a16:creationId xmlns:a16="http://schemas.microsoft.com/office/drawing/2014/main" id="{7A06DBAD-DF26-DDEF-26F4-A99D9EFF0B3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0539" y="1620211"/>
            <a:ext cx="3875166" cy="3728228"/>
          </a:xfrm>
          <a:prstGeom prst="ellipse">
            <a:avLst/>
          </a:prstGeom>
        </p:spPr>
      </p:pic>
      <p:sp>
        <p:nvSpPr>
          <p:cNvPr id="8" name="TextBox 7">
            <a:extLst>
              <a:ext uri="{FF2B5EF4-FFF2-40B4-BE49-F238E27FC236}">
                <a16:creationId xmlns:a16="http://schemas.microsoft.com/office/drawing/2014/main" id="{FC8C63A6-612E-0405-BD90-BBB29332D787}"/>
              </a:ext>
            </a:extLst>
          </p:cNvPr>
          <p:cNvSpPr txBox="1"/>
          <p:nvPr/>
        </p:nvSpPr>
        <p:spPr>
          <a:xfrm>
            <a:off x="1966670" y="5621850"/>
            <a:ext cx="1881701" cy="246221"/>
          </a:xfrm>
          <a:prstGeom prst="rect">
            <a:avLst/>
          </a:prstGeom>
          <a:noFill/>
        </p:spPr>
        <p:txBody>
          <a:bodyPr wrap="square">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 WHO / Esther Ruth Mbabazi</a:t>
            </a:r>
          </a:p>
        </p:txBody>
      </p:sp>
      <p:sp>
        <p:nvSpPr>
          <p:cNvPr id="9" name="TextBox 8">
            <a:extLst>
              <a:ext uri="{FF2B5EF4-FFF2-40B4-BE49-F238E27FC236}">
                <a16:creationId xmlns:a16="http://schemas.microsoft.com/office/drawing/2014/main" id="{590DD76A-996D-FBFA-DA2A-27B94DBF759B}"/>
              </a:ext>
            </a:extLst>
          </p:cNvPr>
          <p:cNvSpPr txBox="1"/>
          <p:nvPr/>
        </p:nvSpPr>
        <p:spPr>
          <a:xfrm>
            <a:off x="7226985" y="5067852"/>
            <a:ext cx="3637207" cy="553998"/>
          </a:xfrm>
          <a:prstGeom prst="rect">
            <a:avLst/>
          </a:prstGeom>
          <a:noFill/>
        </p:spPr>
        <p:txBody>
          <a:bodyPr wrap="square">
            <a:spAutoFit/>
          </a:bodyPr>
          <a:lstStyle/>
          <a:p>
            <a:pPr marL="109538" marR="0" lvl="0" indent="-109538"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50000"/>
                  </a:srgbClr>
                </a:solidFill>
                <a:effectLst/>
                <a:uLnTx/>
                <a:uFillTx/>
                <a:latin typeface="Source Sans Pro" panose="020B0503030403020204" pitchFamily="34" charset="0"/>
                <a:ea typeface="+mn-ea"/>
                <a:cs typeface="Calibri" panose="020F0502020204030204" pitchFamily="34" charset="0"/>
              </a:rPr>
              <a:t>Sources:</a:t>
            </a:r>
          </a:p>
          <a:p>
            <a:pPr marL="109538" marR="0" lvl="0" indent="-109538"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lumMod val="50000"/>
                  </a:srgbClr>
                </a:solidFill>
                <a:effectLst/>
                <a:uLnTx/>
                <a:uFillTx/>
                <a:latin typeface="Source Sans Pro" panose="020B0503030403020204" pitchFamily="34" charset="0"/>
                <a:ea typeface="+mn-ea"/>
                <a:cs typeface="Calibri" panose="020F0502020204030204" pitchFamily="34" charset="0"/>
              </a:rPr>
              <a:t>Brewer NT, et al. Psychol Sci Public Interest. 2017;18(3):149–207.</a:t>
            </a:r>
          </a:p>
          <a:p>
            <a:pPr marL="109538" marR="0" lvl="0" indent="-109538"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E7E6E6">
                    <a:lumMod val="50000"/>
                  </a:srgbClr>
                </a:solidFill>
                <a:effectLst/>
                <a:uLnTx/>
                <a:uFillTx/>
                <a:latin typeface="Source Sans Pro" panose="020B0503030403020204" pitchFamily="34" charset="0"/>
                <a:ea typeface="+mn-ea"/>
                <a:cs typeface="Calibri" panose="020F0502020204030204" pitchFamily="34" charset="0"/>
              </a:rPr>
              <a:t>Pandolfi</a:t>
            </a:r>
            <a:r>
              <a:rPr kumimoji="0" lang="en-US" sz="1000" b="0" i="0" u="none" strike="noStrike" kern="1200" cap="none" spc="0" normalizeH="0" baseline="0" noProof="0" dirty="0">
                <a:ln>
                  <a:noFill/>
                </a:ln>
                <a:solidFill>
                  <a:srgbClr val="E7E6E6">
                    <a:lumMod val="50000"/>
                  </a:srgbClr>
                </a:solidFill>
                <a:effectLst/>
                <a:uLnTx/>
                <a:uFillTx/>
                <a:latin typeface="Source Sans Pro" panose="020B0503030403020204" pitchFamily="34" charset="0"/>
                <a:ea typeface="+mn-ea"/>
                <a:cs typeface="Calibri" panose="020F0502020204030204" pitchFamily="34" charset="0"/>
              </a:rPr>
              <a:t> E, et al. BMC Public Health. 2012;12:984.</a:t>
            </a:r>
          </a:p>
        </p:txBody>
      </p:sp>
      <p:cxnSp>
        <p:nvCxnSpPr>
          <p:cNvPr id="10" name="Straight Connector 9">
            <a:extLst>
              <a:ext uri="{FF2B5EF4-FFF2-40B4-BE49-F238E27FC236}">
                <a16:creationId xmlns:a16="http://schemas.microsoft.com/office/drawing/2014/main" id="{4260C35F-156F-6F9B-02AF-882488D8A7C4}"/>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678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1A521EE-D323-D8BA-E11C-16FB4BE94641}"/>
              </a:ext>
            </a:extLst>
          </p:cNvPr>
          <p:cNvGrpSpPr/>
          <p:nvPr/>
        </p:nvGrpSpPr>
        <p:grpSpPr>
          <a:xfrm>
            <a:off x="689119" y="2334813"/>
            <a:ext cx="2958322" cy="3198530"/>
            <a:chOff x="445262" y="1543221"/>
            <a:chExt cx="4323508" cy="4348294"/>
          </a:xfrm>
        </p:grpSpPr>
        <p:sp>
          <p:nvSpPr>
            <p:cNvPr id="16" name="Oval 15">
              <a:extLst>
                <a:ext uri="{FF2B5EF4-FFF2-40B4-BE49-F238E27FC236}">
                  <a16:creationId xmlns:a16="http://schemas.microsoft.com/office/drawing/2014/main" id="{D146BF9E-DF7E-07DB-E7D3-335D7E999E52}"/>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721600E2-49CF-C40B-3B06-CD48A76AE4F7}"/>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E444660E-E60E-04EF-363B-D1DAF2252BC1}"/>
              </a:ext>
            </a:extLst>
          </p:cNvPr>
          <p:cNvSpPr txBox="1"/>
          <p:nvPr/>
        </p:nvSpPr>
        <p:spPr>
          <a:xfrm>
            <a:off x="4137320" y="2411561"/>
            <a:ext cx="7365561" cy="3139321"/>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800" dirty="0">
                <a:solidFill>
                  <a:schemeClr val="tx2"/>
                </a:solidFill>
                <a:latin typeface="Calibri" panose="020F0502020204030204" pitchFamily="34" charset="0"/>
                <a:cs typeface="Calibri" panose="020F0502020204030204" pitchFamily="34" charset="0"/>
              </a:rPr>
              <a:t>Reminding people </a:t>
            </a:r>
            <a:r>
              <a:rPr lang="en-US" sz="2800" dirty="0">
                <a:latin typeface="Calibri" panose="020F0502020204030204" pitchFamily="34" charset="0"/>
                <a:cs typeface="Calibri" panose="020F0502020204030204" pitchFamily="34" charset="0"/>
              </a:rPr>
              <a:t>when vaccines are due and explaining why they are important.</a:t>
            </a:r>
          </a:p>
          <a:p>
            <a:pPr marL="342900" indent="-342900">
              <a:spcAft>
                <a:spcPts val="1800"/>
              </a:spcAft>
              <a:buFont typeface="Arial" panose="020B0604020202020204" pitchFamily="34" charset="0"/>
              <a:buChar char="•"/>
            </a:pPr>
            <a:r>
              <a:rPr lang="en-US" sz="2800" dirty="0">
                <a:solidFill>
                  <a:schemeClr val="tx2"/>
                </a:solidFill>
                <a:latin typeface="Calibri" panose="020F0502020204030204" pitchFamily="34" charset="0"/>
                <a:cs typeface="Calibri" panose="020F0502020204030204" pitchFamily="34" charset="0"/>
              </a:rPr>
              <a:t>Listening to concerns </a:t>
            </a:r>
            <a:r>
              <a:rPr lang="en-US" sz="2800" dirty="0">
                <a:latin typeface="Calibri" panose="020F0502020204030204" pitchFamily="34" charset="0"/>
                <a:cs typeface="Calibri" panose="020F0502020204030204" pitchFamily="34" charset="0"/>
              </a:rPr>
              <a:t>and providing clear, empathetic answers.</a:t>
            </a:r>
          </a:p>
          <a:p>
            <a:pPr marL="342900" indent="-342900">
              <a:spcAft>
                <a:spcPts val="1800"/>
              </a:spcAft>
              <a:buFont typeface="Arial" panose="020B0604020202020204" pitchFamily="34" charset="0"/>
              <a:buChar char="•"/>
            </a:pPr>
            <a:r>
              <a:rPr lang="en-US" sz="2800" dirty="0">
                <a:solidFill>
                  <a:schemeClr val="tx2"/>
                </a:solidFill>
                <a:latin typeface="Calibri" panose="020F0502020204030204" pitchFamily="34" charset="0"/>
                <a:cs typeface="Calibri" panose="020F0502020204030204" pitchFamily="34" charset="0"/>
              </a:rPr>
              <a:t>Encouraging confidence </a:t>
            </a:r>
            <a:r>
              <a:rPr lang="en-US" sz="2800" dirty="0">
                <a:latin typeface="Calibri" panose="020F0502020204030204" pitchFamily="34" charset="0"/>
                <a:cs typeface="Calibri" panose="020F0502020204030204" pitchFamily="34" charset="0"/>
              </a:rPr>
              <a:t>by sharing the benefits and safety of vaccines.</a:t>
            </a:r>
          </a:p>
        </p:txBody>
      </p:sp>
      <p:cxnSp>
        <p:nvCxnSpPr>
          <p:cNvPr id="3" name="Straight Connector 2">
            <a:extLst>
              <a:ext uri="{FF2B5EF4-FFF2-40B4-BE49-F238E27FC236}">
                <a16:creationId xmlns:a16="http://schemas.microsoft.com/office/drawing/2014/main" id="{B45247E6-36A7-7FC1-3F4A-DF26B8F560A9}"/>
              </a:ext>
            </a:extLst>
          </p:cNvPr>
          <p:cNvCxnSpPr>
            <a:cxnSpLocks/>
          </p:cNvCxnSpPr>
          <p:nvPr/>
        </p:nvCxnSpPr>
        <p:spPr>
          <a:xfrm>
            <a:off x="666757" y="1966473"/>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435351EC-7BEA-8080-EC15-F2BCDC7C43A2}"/>
              </a:ext>
            </a:extLst>
          </p:cNvPr>
          <p:cNvSpPr txBox="1">
            <a:spLocks/>
          </p:cNvSpPr>
          <p:nvPr/>
        </p:nvSpPr>
        <p:spPr bwMode="invGray">
          <a:xfrm>
            <a:off x="666757" y="1324658"/>
            <a:ext cx="856718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Health workers increase vaccine uptake and build trust by </a:t>
            </a:r>
            <a:r>
              <a:rPr kumimoji="0" lang="en-GB" sz="2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(1 of 2)</a:t>
            </a:r>
            <a:endParaRPr kumimoji="0" lang="en-US" sz="4400" i="0" u="none" strike="noStrike" kern="1200" cap="none" spc="0" normalizeH="0" baseline="3000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295D8B4-CE4F-A152-FEE9-4F3945BF57EF}"/>
              </a:ext>
            </a:extLst>
          </p:cNvPr>
          <p:cNvSpPr txBox="1"/>
          <p:nvPr/>
        </p:nvSpPr>
        <p:spPr>
          <a:xfrm>
            <a:off x="1495025" y="5611318"/>
            <a:ext cx="1624666"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pPr algn="ctr"/>
            <a:r>
              <a:rPr lang="en-US" sz="1000"/>
              <a:t>© WHO / Fanjan Combrink</a:t>
            </a:r>
          </a:p>
        </p:txBody>
      </p:sp>
      <p:pic>
        <p:nvPicPr>
          <p:cNvPr id="14" name="Picture 13" descr="A person holding a child&#10;&#10;Description automatically generated">
            <a:extLst>
              <a:ext uri="{FF2B5EF4-FFF2-40B4-BE49-F238E27FC236}">
                <a16:creationId xmlns:a16="http://schemas.microsoft.com/office/drawing/2014/main" id="{0EC212C0-3D76-E047-3BE1-657EBD1F03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8766" y="2409301"/>
            <a:ext cx="2987930" cy="2966720"/>
          </a:xfrm>
          <a:prstGeom prst="ellipse">
            <a:avLst/>
          </a:prstGeom>
        </p:spPr>
      </p:pic>
    </p:spTree>
    <p:extLst>
      <p:ext uri="{BB962C8B-B14F-4D97-AF65-F5344CB8AC3E}">
        <p14:creationId xmlns:p14="http://schemas.microsoft.com/office/powerpoint/2010/main" val="3842516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1A521EE-D323-D8BA-E11C-16FB4BE94641}"/>
              </a:ext>
            </a:extLst>
          </p:cNvPr>
          <p:cNvGrpSpPr/>
          <p:nvPr/>
        </p:nvGrpSpPr>
        <p:grpSpPr>
          <a:xfrm>
            <a:off x="689119" y="2334813"/>
            <a:ext cx="2958322" cy="3198530"/>
            <a:chOff x="445262" y="1543221"/>
            <a:chExt cx="4323508" cy="4348294"/>
          </a:xfrm>
        </p:grpSpPr>
        <p:sp>
          <p:nvSpPr>
            <p:cNvPr id="16" name="Oval 15">
              <a:extLst>
                <a:ext uri="{FF2B5EF4-FFF2-40B4-BE49-F238E27FC236}">
                  <a16:creationId xmlns:a16="http://schemas.microsoft.com/office/drawing/2014/main" id="{D146BF9E-DF7E-07DB-E7D3-335D7E999E52}"/>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721600E2-49CF-C40B-3B06-CD48A76AE4F7}"/>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E444660E-E60E-04EF-363B-D1DAF2252BC1}"/>
              </a:ext>
            </a:extLst>
          </p:cNvPr>
          <p:cNvSpPr txBox="1"/>
          <p:nvPr/>
        </p:nvSpPr>
        <p:spPr>
          <a:xfrm>
            <a:off x="4137320" y="2555363"/>
            <a:ext cx="7365561" cy="2908489"/>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800" dirty="0">
                <a:solidFill>
                  <a:schemeClr val="tx2"/>
                </a:solidFill>
                <a:latin typeface="Calibri" panose="020F0502020204030204" pitchFamily="34" charset="0"/>
                <a:cs typeface="Calibri" panose="020F0502020204030204" pitchFamily="34" charset="0"/>
              </a:rPr>
              <a:t>Helping people act immediately</a:t>
            </a:r>
            <a:r>
              <a:rPr lang="en-US" sz="2800" dirty="0">
                <a:latin typeface="Calibri" panose="020F0502020204030204" pitchFamily="34" charset="0"/>
                <a:cs typeface="Calibri" panose="020F0502020204030204" pitchFamily="34" charset="0"/>
              </a:rPr>
              <a:t>, such as guiding them to vaccination services or scheduling appointments.</a:t>
            </a:r>
          </a:p>
          <a:p>
            <a:pPr marL="342900" indent="-342900">
              <a:spcAft>
                <a:spcPts val="1800"/>
              </a:spcAft>
              <a:buFont typeface="Arial" panose="020B0604020202020204" pitchFamily="34" charset="0"/>
              <a:buChar char="•"/>
            </a:pPr>
            <a:r>
              <a:rPr lang="en-US" sz="2800" dirty="0">
                <a:solidFill>
                  <a:schemeClr val="tx2"/>
                </a:solidFill>
                <a:latin typeface="Calibri" panose="020F0502020204030204" pitchFamily="34" charset="0"/>
                <a:cs typeface="Calibri" panose="020F0502020204030204" pitchFamily="34" charset="0"/>
              </a:rPr>
              <a:t>Facilitating a positive health service experience</a:t>
            </a:r>
            <a:r>
              <a:rPr lang="en-US" sz="2800" dirty="0">
                <a:latin typeface="Calibri" panose="020F0502020204030204" pitchFamily="34" charset="0"/>
                <a:cs typeface="Calibri" panose="020F0502020204030204" pitchFamily="34" charset="0"/>
              </a:rPr>
              <a:t>, encouraging further visits for vaccination and other health services.</a:t>
            </a:r>
          </a:p>
        </p:txBody>
      </p:sp>
      <p:cxnSp>
        <p:nvCxnSpPr>
          <p:cNvPr id="3" name="Straight Connector 2">
            <a:extLst>
              <a:ext uri="{FF2B5EF4-FFF2-40B4-BE49-F238E27FC236}">
                <a16:creationId xmlns:a16="http://schemas.microsoft.com/office/drawing/2014/main" id="{B45247E6-36A7-7FC1-3F4A-DF26B8F560A9}"/>
              </a:ext>
            </a:extLst>
          </p:cNvPr>
          <p:cNvCxnSpPr>
            <a:cxnSpLocks/>
          </p:cNvCxnSpPr>
          <p:nvPr/>
        </p:nvCxnSpPr>
        <p:spPr>
          <a:xfrm>
            <a:off x="666757" y="1966473"/>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295D8B4-CE4F-A152-FEE9-4F3945BF57EF}"/>
              </a:ext>
            </a:extLst>
          </p:cNvPr>
          <p:cNvSpPr txBox="1"/>
          <p:nvPr/>
        </p:nvSpPr>
        <p:spPr>
          <a:xfrm>
            <a:off x="1495025" y="5611318"/>
            <a:ext cx="1624666"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pPr algn="ctr"/>
            <a:r>
              <a:rPr lang="en-US" sz="1000"/>
              <a:t>© WHO / Fanjan Combrink</a:t>
            </a:r>
          </a:p>
        </p:txBody>
      </p:sp>
      <p:pic>
        <p:nvPicPr>
          <p:cNvPr id="14" name="Picture 13" descr="A person holding a child&#10;&#10;Description automatically generated">
            <a:extLst>
              <a:ext uri="{FF2B5EF4-FFF2-40B4-BE49-F238E27FC236}">
                <a16:creationId xmlns:a16="http://schemas.microsoft.com/office/drawing/2014/main" id="{0EC212C0-3D76-E047-3BE1-657EBD1F03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8766" y="2409301"/>
            <a:ext cx="2987930" cy="2966720"/>
          </a:xfrm>
          <a:prstGeom prst="ellipse">
            <a:avLst/>
          </a:prstGeom>
        </p:spPr>
      </p:pic>
      <p:sp>
        <p:nvSpPr>
          <p:cNvPr id="2" name="Title 2">
            <a:extLst>
              <a:ext uri="{FF2B5EF4-FFF2-40B4-BE49-F238E27FC236}">
                <a16:creationId xmlns:a16="http://schemas.microsoft.com/office/drawing/2014/main" id="{AFE74201-7865-90AB-20E0-0A2BE46CC1B7}"/>
              </a:ext>
            </a:extLst>
          </p:cNvPr>
          <p:cNvSpPr txBox="1">
            <a:spLocks/>
          </p:cNvSpPr>
          <p:nvPr/>
        </p:nvSpPr>
        <p:spPr bwMode="invGray">
          <a:xfrm>
            <a:off x="666757" y="1324658"/>
            <a:ext cx="856718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Health workers increase vaccine uptake and build trust by </a:t>
            </a:r>
            <a:r>
              <a:rPr kumimoji="0" lang="en-GB" sz="2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(2 of 2)</a:t>
            </a:r>
            <a:endParaRPr kumimoji="0" lang="en-US" sz="4400" i="0" u="none" strike="noStrike" kern="1200" cap="none" spc="0" normalizeH="0" baseline="30000" noProof="0" dirty="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16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with Corners Rounded 11">
            <a:extLst>
              <a:ext uri="{FF2B5EF4-FFF2-40B4-BE49-F238E27FC236}">
                <a16:creationId xmlns:a16="http://schemas.microsoft.com/office/drawing/2014/main" id="{8EEE1861-F46F-0230-1925-08CBC386211C}"/>
              </a:ext>
            </a:extLst>
          </p:cNvPr>
          <p:cNvSpPr/>
          <p:nvPr/>
        </p:nvSpPr>
        <p:spPr>
          <a:xfrm>
            <a:off x="7444927" y="2566904"/>
            <a:ext cx="3867462" cy="3302302"/>
          </a:xfrm>
          <a:prstGeom prst="wedgeRoundRectCallout">
            <a:avLst>
              <a:gd name="adj1" fmla="val -66182"/>
              <a:gd name="adj2" fmla="val 33496"/>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cxnSp>
        <p:nvCxnSpPr>
          <p:cNvPr id="3" name="Straight Connector 2">
            <a:extLst>
              <a:ext uri="{FF2B5EF4-FFF2-40B4-BE49-F238E27FC236}">
                <a16:creationId xmlns:a16="http://schemas.microsoft.com/office/drawing/2014/main" id="{B45247E6-36A7-7FC1-3F4A-DF26B8F560A9}"/>
              </a:ext>
            </a:extLst>
          </p:cNvPr>
          <p:cNvCxnSpPr>
            <a:cxnSpLocks/>
          </p:cNvCxnSpPr>
          <p:nvPr/>
        </p:nvCxnSpPr>
        <p:spPr>
          <a:xfrm>
            <a:off x="666757" y="2131365"/>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435351EC-7BEA-8080-EC15-F2BCDC7C43A2}"/>
              </a:ext>
            </a:extLst>
          </p:cNvPr>
          <p:cNvSpPr txBox="1">
            <a:spLocks/>
          </p:cNvSpPr>
          <p:nvPr/>
        </p:nvSpPr>
        <p:spPr bwMode="invGray">
          <a:xfrm>
            <a:off x="773184" y="1377310"/>
            <a:ext cx="9839852"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dirty="0">
                <a:solidFill>
                  <a:srgbClr val="009CDE"/>
                </a:solidFill>
                <a:latin typeface="Calibri" panose="020F0502020204030204" pitchFamily="34" charset="0"/>
                <a:cs typeface="Calibri" panose="020F0502020204030204" pitchFamily="34" charset="0"/>
              </a:rPr>
              <a:t>Meaningful conversations </a:t>
            </a:r>
            <a:r>
              <a:rPr lang="en-GB" sz="4400" b="0" dirty="0">
                <a:solidFill>
                  <a:srgbClr val="009CDE"/>
                </a:solidFill>
                <a:latin typeface="Calibri" panose="020F0502020204030204" pitchFamily="34" charset="0"/>
                <a:cs typeface="Calibri" panose="020F0502020204030204" pitchFamily="34" charset="0"/>
              </a:rPr>
              <a:t>strengthen trust and encourage vaccine acceptance</a:t>
            </a:r>
            <a:endParaRPr kumimoji="0" lang="en-US" sz="4400" b="0" i="0" u="none" strike="noStrike" kern="1200" cap="none" spc="0" normalizeH="0" baseline="3000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42781A2-1CC9-4915-4AF3-3C21DCE03BE5}"/>
              </a:ext>
            </a:extLst>
          </p:cNvPr>
          <p:cNvSpPr txBox="1"/>
          <p:nvPr/>
        </p:nvSpPr>
        <p:spPr>
          <a:xfrm>
            <a:off x="773184" y="2663784"/>
            <a:ext cx="5955904" cy="3108543"/>
          </a:xfrm>
          <a:prstGeom prst="rect">
            <a:avLst/>
          </a:prstGeom>
          <a:noFill/>
        </p:spPr>
        <p:txBody>
          <a:bodyPr wrap="square" rtlCol="0">
            <a:spAutoFit/>
          </a:bodyPr>
          <a:lstStyle/>
          <a:p>
            <a:pPr marL="0" lvl="2" fontAlgn="base">
              <a:buClr>
                <a:schemeClr val="tx2"/>
              </a:buClr>
              <a:buSzPct val="100000"/>
            </a:pPr>
            <a:r>
              <a:rPr lang="en-US" sz="2800" b="1" i="1" dirty="0">
                <a:solidFill>
                  <a:schemeClr val="tx2"/>
                </a:solidFill>
                <a:latin typeface="Calibri" panose="020F0502020204030204" pitchFamily="34" charset="0"/>
                <a:cs typeface="Calibri" panose="020F0502020204030204" pitchFamily="34" charset="0"/>
              </a:rPr>
              <a:t>Meaningful conversations </a:t>
            </a:r>
            <a:r>
              <a:rPr lang="en-US" sz="2800" dirty="0">
                <a:solidFill>
                  <a:schemeClr val="tx1">
                    <a:lumMod val="75000"/>
                    <a:lumOff val="25000"/>
                  </a:schemeClr>
                </a:solidFill>
                <a:latin typeface="Calibri" panose="020F0502020204030204" pitchFamily="34" charset="0"/>
                <a:cs typeface="Calibri" panose="020F0502020204030204" pitchFamily="34" charset="0"/>
              </a:rPr>
              <a:t>shift from ….</a:t>
            </a:r>
          </a:p>
          <a:p>
            <a:pPr marL="457200" lvl="2" indent="-457200" fontAlgn="base">
              <a:buClr>
                <a:schemeClr val="tx2"/>
              </a:buClr>
              <a:buSzPct val="100000"/>
              <a:buFont typeface="Arial" panose="020B0604020202020204" pitchFamily="34" charset="0"/>
              <a:buChar char="•"/>
            </a:pPr>
            <a:r>
              <a:rPr lang="en-US" sz="2800" i="1" dirty="0">
                <a:solidFill>
                  <a:schemeClr val="tx1">
                    <a:lumMod val="75000"/>
                    <a:lumOff val="25000"/>
                  </a:schemeClr>
                </a:solidFill>
                <a:latin typeface="Calibri" panose="020F0502020204030204" pitchFamily="34" charset="0"/>
                <a:cs typeface="Calibri" panose="020F0502020204030204" pitchFamily="34" charset="0"/>
              </a:rPr>
              <a:t>Just providing information </a:t>
            </a:r>
            <a:r>
              <a:rPr lang="en-US" sz="2800" dirty="0">
                <a:solidFill>
                  <a:schemeClr val="tx1">
                    <a:lumMod val="75000"/>
                    <a:lumOff val="25000"/>
                  </a:schemeClr>
                </a:solidFill>
                <a:latin typeface="Calibri" panose="020F0502020204030204" pitchFamily="34" charset="0"/>
                <a:cs typeface="Calibri" panose="020F0502020204030204" pitchFamily="34" charset="0"/>
              </a:rPr>
              <a:t>to </a:t>
            </a:r>
            <a:r>
              <a:rPr lang="en-US" sz="2800" b="1" i="1" dirty="0">
                <a:solidFill>
                  <a:schemeClr val="tx2"/>
                </a:solidFill>
                <a:latin typeface="Calibri" panose="020F0502020204030204" pitchFamily="34" charset="0"/>
                <a:cs typeface="Calibri" panose="020F0502020204030204" pitchFamily="34" charset="0"/>
              </a:rPr>
              <a:t>building relationships</a:t>
            </a:r>
          </a:p>
          <a:p>
            <a:pPr marL="457200" lvl="2" indent="-457200" fontAlgn="base">
              <a:buClr>
                <a:schemeClr val="tx2"/>
              </a:buClr>
              <a:buSzPct val="100000"/>
              <a:buFont typeface="Arial" panose="020B0604020202020204" pitchFamily="34" charset="0"/>
              <a:buChar char="•"/>
            </a:pPr>
            <a:r>
              <a:rPr lang="en-US" sz="2800" i="1" dirty="0">
                <a:solidFill>
                  <a:schemeClr val="tx1">
                    <a:lumMod val="75000"/>
                    <a:lumOff val="25000"/>
                  </a:schemeClr>
                </a:solidFill>
                <a:latin typeface="Calibri" panose="020F0502020204030204" pitchFamily="34" charset="0"/>
                <a:cs typeface="Calibri" panose="020F0502020204030204" pitchFamily="34" charset="0"/>
              </a:rPr>
              <a:t>A transactional exchange </a:t>
            </a:r>
            <a:r>
              <a:rPr lang="en-US" sz="2800" dirty="0">
                <a:solidFill>
                  <a:schemeClr val="tx1">
                    <a:lumMod val="75000"/>
                    <a:lumOff val="25000"/>
                  </a:schemeClr>
                </a:solidFill>
                <a:latin typeface="Calibri" panose="020F0502020204030204" pitchFamily="34" charset="0"/>
                <a:cs typeface="Calibri" panose="020F0502020204030204" pitchFamily="34" charset="0"/>
              </a:rPr>
              <a:t>to an </a:t>
            </a:r>
            <a:r>
              <a:rPr lang="en-US" sz="2800" b="1" i="1" dirty="0">
                <a:solidFill>
                  <a:schemeClr val="tx2"/>
                </a:solidFill>
                <a:latin typeface="Calibri" panose="020F0502020204030204" pitchFamily="34" charset="0"/>
                <a:cs typeface="Calibri" panose="020F0502020204030204" pitchFamily="34" charset="0"/>
              </a:rPr>
              <a:t>empathetic discussion</a:t>
            </a:r>
          </a:p>
          <a:p>
            <a:pPr marL="457200" lvl="2" indent="-457200" fontAlgn="base">
              <a:buClr>
                <a:schemeClr val="tx2"/>
              </a:buClr>
              <a:buSzPct val="100000"/>
              <a:buFont typeface="Arial" panose="020B0604020202020204" pitchFamily="34" charset="0"/>
              <a:buChar char="•"/>
            </a:pPr>
            <a:r>
              <a:rPr lang="en-US" sz="2800" i="1" dirty="0">
                <a:solidFill>
                  <a:schemeClr val="tx1">
                    <a:lumMod val="75000"/>
                    <a:lumOff val="25000"/>
                  </a:schemeClr>
                </a:solidFill>
                <a:latin typeface="Calibri" panose="020F0502020204030204" pitchFamily="34" charset="0"/>
                <a:cs typeface="Calibri" panose="020F0502020204030204" pitchFamily="34" charset="0"/>
              </a:rPr>
              <a:t>A one-time interaction</a:t>
            </a:r>
            <a:r>
              <a:rPr lang="en-US" sz="2800" dirty="0">
                <a:solidFill>
                  <a:schemeClr val="tx1">
                    <a:lumMod val="75000"/>
                    <a:lumOff val="25000"/>
                  </a:schemeClr>
                </a:solidFill>
                <a:latin typeface="Calibri" panose="020F0502020204030204" pitchFamily="34" charset="0"/>
                <a:cs typeface="Calibri" panose="020F0502020204030204" pitchFamily="34" charset="0"/>
              </a:rPr>
              <a:t> to </a:t>
            </a:r>
            <a:r>
              <a:rPr lang="en-US" sz="2800" b="1" i="1" dirty="0">
                <a:solidFill>
                  <a:schemeClr val="tx2"/>
                </a:solidFill>
                <a:latin typeface="Calibri" panose="020F0502020204030204" pitchFamily="34" charset="0"/>
                <a:cs typeface="Calibri" panose="020F0502020204030204" pitchFamily="34" charset="0"/>
              </a:rPr>
              <a:t>trust-building engagement</a:t>
            </a:r>
          </a:p>
        </p:txBody>
      </p:sp>
      <p:sp>
        <p:nvSpPr>
          <p:cNvPr id="10" name="TextBox 9">
            <a:extLst>
              <a:ext uri="{FF2B5EF4-FFF2-40B4-BE49-F238E27FC236}">
                <a16:creationId xmlns:a16="http://schemas.microsoft.com/office/drawing/2014/main" id="{B99ACBB3-F6FC-F3D4-E075-164C3FA08230}"/>
              </a:ext>
            </a:extLst>
          </p:cNvPr>
          <p:cNvSpPr txBox="1"/>
          <p:nvPr/>
        </p:nvSpPr>
        <p:spPr>
          <a:xfrm>
            <a:off x="7772837" y="2803034"/>
            <a:ext cx="3241622" cy="2677656"/>
          </a:xfrm>
          <a:prstGeom prst="rect">
            <a:avLst/>
          </a:prstGeom>
          <a:noFill/>
        </p:spPr>
        <p:txBody>
          <a:bodyPr wrap="square">
            <a:spAutoFit/>
          </a:bodyPr>
          <a:lstStyle/>
          <a:p>
            <a:pPr algn="ctr"/>
            <a:r>
              <a:rPr lang="en-US" sz="2800" i="1" dirty="0">
                <a:solidFill>
                  <a:schemeClr val="accent2"/>
                </a:solidFill>
                <a:latin typeface="Calibri" panose="020F0502020204030204" pitchFamily="34" charset="0"/>
                <a:cs typeface="Calibri" panose="020F0502020204030204" pitchFamily="34" charset="0"/>
              </a:rPr>
              <a:t>Meaningful conversations are rooted in </a:t>
            </a:r>
            <a:r>
              <a:rPr lang="en-US" sz="2800" b="1" i="1" dirty="0">
                <a:solidFill>
                  <a:schemeClr val="accent2"/>
                </a:solidFill>
                <a:latin typeface="Calibri" panose="020F0502020204030204" pitchFamily="34" charset="0"/>
                <a:cs typeface="Calibri" panose="020F0502020204030204" pitchFamily="34" charset="0"/>
              </a:rPr>
              <a:t>empathy</a:t>
            </a:r>
            <a:r>
              <a:rPr lang="en-US" sz="2800" i="1" dirty="0">
                <a:solidFill>
                  <a:schemeClr val="accent2"/>
                </a:solidFill>
                <a:latin typeface="Calibri" panose="020F0502020204030204" pitchFamily="34" charset="0"/>
                <a:cs typeface="Calibri" panose="020F0502020204030204" pitchFamily="34" charset="0"/>
              </a:rPr>
              <a:t>, </a:t>
            </a:r>
            <a:r>
              <a:rPr lang="en-US" sz="2800" b="1" i="1" dirty="0">
                <a:solidFill>
                  <a:schemeClr val="accent2"/>
                </a:solidFill>
                <a:latin typeface="Calibri" panose="020F0502020204030204" pitchFamily="34" charset="0"/>
                <a:cs typeface="Calibri" panose="020F0502020204030204" pitchFamily="34" charset="0"/>
              </a:rPr>
              <a:t>transparency </a:t>
            </a:r>
            <a:r>
              <a:rPr lang="en-US" sz="2800" i="1" dirty="0">
                <a:solidFill>
                  <a:schemeClr val="accent2"/>
                </a:solidFill>
                <a:latin typeface="Calibri" panose="020F0502020204030204" pitchFamily="34" charset="0"/>
                <a:cs typeface="Calibri" panose="020F0502020204030204" pitchFamily="34" charset="0"/>
              </a:rPr>
              <a:t>and a </a:t>
            </a:r>
            <a:r>
              <a:rPr lang="en-US" sz="2800" b="1" i="1" dirty="0">
                <a:solidFill>
                  <a:schemeClr val="accent2"/>
                </a:solidFill>
                <a:latin typeface="Calibri" panose="020F0502020204030204" pitchFamily="34" charset="0"/>
                <a:cs typeface="Calibri" panose="020F0502020204030204" pitchFamily="34" charset="0"/>
              </a:rPr>
              <a:t>genuine concern </a:t>
            </a:r>
            <a:r>
              <a:rPr lang="en-US" sz="2800" i="1" dirty="0">
                <a:solidFill>
                  <a:schemeClr val="accent2"/>
                </a:solidFill>
                <a:latin typeface="Calibri" panose="020F0502020204030204" pitchFamily="34" charset="0"/>
                <a:cs typeface="Calibri" panose="020F0502020204030204" pitchFamily="34" charset="0"/>
              </a:rPr>
              <a:t>for another’s well-being.</a:t>
            </a:r>
          </a:p>
        </p:txBody>
      </p:sp>
      <p:pic>
        <p:nvPicPr>
          <p:cNvPr id="13" name="Google Shape;142;g21065d65e71_2_0">
            <a:extLst>
              <a:ext uri="{FF2B5EF4-FFF2-40B4-BE49-F238E27FC236}">
                <a16:creationId xmlns:a16="http://schemas.microsoft.com/office/drawing/2014/main" id="{EC23C067-84D7-0635-C743-6D4939381E2F}"/>
              </a:ext>
            </a:extLst>
          </p:cNvPr>
          <p:cNvPicPr preferRelativeResize="0"/>
          <p:nvPr/>
        </p:nvPicPr>
        <p:blipFill rotWithShape="1">
          <a:blip r:embed="rId3" cstate="email">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096000" y="4934573"/>
            <a:ext cx="1403025" cy="1092233"/>
          </a:xfrm>
          <a:prstGeom prst="rect">
            <a:avLst/>
          </a:prstGeom>
          <a:noFill/>
          <a:ln>
            <a:noFill/>
          </a:ln>
        </p:spPr>
      </p:pic>
    </p:spTree>
    <p:extLst>
      <p:ext uri="{BB962C8B-B14F-4D97-AF65-F5344CB8AC3E}">
        <p14:creationId xmlns:p14="http://schemas.microsoft.com/office/powerpoint/2010/main" val="112548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036F525-3FBF-6457-09EF-ECA47CC12C60}"/>
              </a:ext>
            </a:extLst>
          </p:cNvPr>
          <p:cNvSpPr txBox="1">
            <a:spLocks/>
          </p:cNvSpPr>
          <p:nvPr/>
        </p:nvSpPr>
        <p:spPr bwMode="invGray">
          <a:xfrm>
            <a:off x="489570" y="717955"/>
            <a:ext cx="8508126" cy="809628"/>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How to use this resource</a:t>
            </a:r>
            <a:endParaRPr kumimoji="0" lang="en-US" sz="480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DECB1753-36CE-C692-DC45-C2132D9A7FF4}"/>
              </a:ext>
            </a:extLst>
          </p:cNvPr>
          <p:cNvSpPr/>
          <p:nvPr/>
        </p:nvSpPr>
        <p:spPr>
          <a:xfrm>
            <a:off x="0" y="0"/>
            <a:ext cx="12192000" cy="5568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alibri" panose="020F0502020204030204" pitchFamily="34" charset="0"/>
                <a:cs typeface="Calibri" panose="020F0502020204030204" pitchFamily="34" charset="0"/>
              </a:rPr>
              <a:t>NOTES FOR FACILITATOR. REMOVE BEFORE SHARING.</a:t>
            </a:r>
          </a:p>
        </p:txBody>
      </p:sp>
      <p:sp>
        <p:nvSpPr>
          <p:cNvPr id="4" name="TextBox 3">
            <a:extLst>
              <a:ext uri="{FF2B5EF4-FFF2-40B4-BE49-F238E27FC236}">
                <a16:creationId xmlns:a16="http://schemas.microsoft.com/office/drawing/2014/main" id="{4FE7C858-DE7F-A333-4F8E-D33AF3F48508}"/>
              </a:ext>
            </a:extLst>
          </p:cNvPr>
          <p:cNvSpPr txBox="1"/>
          <p:nvPr/>
        </p:nvSpPr>
        <p:spPr>
          <a:xfrm>
            <a:off x="367650" y="1688722"/>
            <a:ext cx="11085130" cy="3590214"/>
          </a:xfrm>
          <a:prstGeom prst="rect">
            <a:avLst/>
          </a:prstGeom>
          <a:noFill/>
        </p:spPr>
        <p:txBody>
          <a:bodyPr wrap="square" lIns="91440" tIns="45720" rIns="91440" bIns="45720" rtlCol="0" anchor="t">
            <a:spAutoFit/>
          </a:bodyPr>
          <a:lstStyle/>
          <a:p>
            <a:pPr marL="457200" lvl="2" indent="-457200" fontAlgn="base">
              <a:lnSpc>
                <a:spcPct val="95000"/>
              </a:lnSpc>
              <a:buClr>
                <a:schemeClr val="tx1">
                  <a:lumMod val="75000"/>
                  <a:lumOff val="25000"/>
                </a:schemeClr>
              </a:buClr>
              <a:buSzPct val="100000"/>
              <a:buFont typeface="Arial" panose="020B0604020202020204" pitchFamily="34" charset="0"/>
              <a:buChar char="•"/>
            </a:pPr>
            <a:r>
              <a:rPr lang="en-US" sz="2200" b="1" dirty="0">
                <a:solidFill>
                  <a:schemeClr val="tx1">
                    <a:lumMod val="75000"/>
                    <a:lumOff val="25000"/>
                  </a:schemeClr>
                </a:solidFill>
                <a:latin typeface="Calibri" panose="020F0502020204030204" pitchFamily="34" charset="0"/>
                <a:cs typeface="Calibri" panose="020F0502020204030204" pitchFamily="34" charset="0"/>
              </a:rPr>
              <a:t>Adapt the modules for your local use</a:t>
            </a:r>
            <a:r>
              <a:rPr lang="en-US" sz="2200" dirty="0">
                <a:solidFill>
                  <a:schemeClr val="tx1">
                    <a:lumMod val="75000"/>
                    <a:lumOff val="25000"/>
                  </a:schemeClr>
                </a:solidFill>
                <a:latin typeface="Calibri" panose="020F0502020204030204" pitchFamily="34" charset="0"/>
                <a:cs typeface="Calibri" panose="020F0502020204030204" pitchFamily="34" charset="0"/>
              </a:rPr>
              <a:t>. The contents of the modules are based on evidence and best practices. Please retain the main concepts as you make the deck your own. Customize this resource for your local needs by:</a:t>
            </a:r>
          </a:p>
          <a:p>
            <a:pPr marL="800100" lvl="3" indent="-342900" fontAlgn="base">
              <a:lnSpc>
                <a:spcPct val="95000"/>
              </a:lnSpc>
              <a:buClr>
                <a:schemeClr val="tx1">
                  <a:lumMod val="75000"/>
                  <a:lumOff val="25000"/>
                </a:schemeClr>
              </a:buClr>
              <a:buSzPct val="80000"/>
              <a:buFont typeface="Courier New" panose="02070309020205020404" pitchFamily="49" charset="0"/>
              <a:buChar char="o"/>
            </a:pPr>
            <a:r>
              <a:rPr lang="en-US" sz="2200" dirty="0">
                <a:solidFill>
                  <a:schemeClr val="tx1">
                    <a:lumMod val="75000"/>
                    <a:lumOff val="25000"/>
                  </a:schemeClr>
                </a:solidFill>
                <a:latin typeface="Calibri" panose="020F0502020204030204" pitchFamily="34" charset="0"/>
                <a:cs typeface="Calibri" panose="020F0502020204030204" pitchFamily="34" charset="0"/>
              </a:rPr>
              <a:t>Modifying examples, sample conversations and visuals,</a:t>
            </a:r>
          </a:p>
          <a:p>
            <a:pPr marL="800100" lvl="3" indent="-342900" fontAlgn="base">
              <a:lnSpc>
                <a:spcPct val="95000"/>
              </a:lnSpc>
              <a:buClr>
                <a:schemeClr val="tx1">
                  <a:lumMod val="75000"/>
                  <a:lumOff val="25000"/>
                </a:schemeClr>
              </a:buClr>
              <a:buSzPct val="80000"/>
              <a:buFont typeface="Courier New" panose="02070309020205020404" pitchFamily="49" charset="0"/>
              <a:buChar char="o"/>
            </a:pPr>
            <a:r>
              <a:rPr lang="en-US" sz="2200" dirty="0">
                <a:solidFill>
                  <a:schemeClr val="tx1">
                    <a:lumMod val="75000"/>
                    <a:lumOff val="25000"/>
                  </a:schemeClr>
                </a:solidFill>
                <a:latin typeface="Calibri" panose="020F0502020204030204" pitchFamily="34" charset="0"/>
                <a:cs typeface="Calibri" panose="020F0502020204030204" pitchFamily="34" charset="0"/>
              </a:rPr>
              <a:t>Translating to your local language,</a:t>
            </a:r>
          </a:p>
          <a:p>
            <a:pPr marL="800100" lvl="3" indent="-342900" fontAlgn="base">
              <a:lnSpc>
                <a:spcPct val="95000"/>
              </a:lnSpc>
              <a:spcAft>
                <a:spcPts val="1800"/>
              </a:spcAft>
              <a:buClr>
                <a:schemeClr val="tx1">
                  <a:lumMod val="75000"/>
                  <a:lumOff val="25000"/>
                </a:schemeClr>
              </a:buClr>
              <a:buSzPct val="80000"/>
              <a:buFont typeface="Courier New" panose="02070309020205020404" pitchFamily="49" charset="0"/>
              <a:buChar char="o"/>
            </a:pPr>
            <a:r>
              <a:rPr lang="en-US" sz="2200" dirty="0">
                <a:solidFill>
                  <a:schemeClr val="tx1">
                    <a:lumMod val="75000"/>
                    <a:lumOff val="25000"/>
                  </a:schemeClr>
                </a:solidFill>
                <a:latin typeface="Calibri" panose="020F0502020204030204" pitchFamily="34" charset="0"/>
                <a:cs typeface="Calibri" panose="020F0502020204030204" pitchFamily="34" charset="0"/>
              </a:rPr>
              <a:t>Tailoring the suggested exercises. </a:t>
            </a:r>
          </a:p>
          <a:p>
            <a:pPr marL="342900" lvl="2" indent="-342900" fontAlgn="base">
              <a:buClr>
                <a:schemeClr val="tx1">
                  <a:lumMod val="75000"/>
                  <a:lumOff val="25000"/>
                </a:schemeClr>
              </a:buClr>
              <a:buSzPct val="100000"/>
              <a:buFont typeface="Arial" panose="020B0604020202020204" pitchFamily="34" charset="0"/>
              <a:buChar char="•"/>
            </a:pPr>
            <a:r>
              <a:rPr lang="en-US" sz="2200" b="1" dirty="0">
                <a:solidFill>
                  <a:schemeClr val="tx1">
                    <a:lumMod val="75000"/>
                    <a:lumOff val="25000"/>
                  </a:schemeClr>
                </a:solidFill>
                <a:latin typeface="Calibri" panose="020F0502020204030204" pitchFamily="34" charset="0"/>
                <a:cs typeface="Calibri" panose="020F0502020204030204" pitchFamily="34" charset="0"/>
              </a:rPr>
              <a:t>Share your feedback. </a:t>
            </a:r>
            <a:r>
              <a:rPr lang="en-US" sz="2200" dirty="0">
                <a:solidFill>
                  <a:schemeClr val="tx1">
                    <a:lumMod val="75000"/>
                    <a:lumOff val="25000"/>
                  </a:schemeClr>
                </a:solidFill>
                <a:latin typeface="Calibri" panose="020F0502020204030204" pitchFamily="34" charset="0"/>
                <a:cs typeface="Calibri" panose="020F0502020204030204" pitchFamily="34" charset="0"/>
              </a:rPr>
              <a:t>We would like to learn how you have been using these modules, what aspects have been helpful and in what ways we can improve the content and approach. After using the module, please fill out the online form linked below.</a:t>
            </a:r>
          </a:p>
          <a:p>
            <a:pPr marL="457200" lvl="3" fontAlgn="base">
              <a:lnSpc>
                <a:spcPct val="95000"/>
              </a:lnSpc>
              <a:spcAft>
                <a:spcPts val="1800"/>
              </a:spcAft>
              <a:buClr>
                <a:schemeClr val="tx1">
                  <a:lumMod val="75000"/>
                  <a:lumOff val="25000"/>
                </a:schemeClr>
              </a:buClr>
              <a:buSzPct val="100000"/>
            </a:pPr>
            <a:endParaRPr lang="en-US" sz="2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5" name="Rectangle: Single Corner Snipped 4">
            <a:extLst>
              <a:ext uri="{FF2B5EF4-FFF2-40B4-BE49-F238E27FC236}">
                <a16:creationId xmlns:a16="http://schemas.microsoft.com/office/drawing/2014/main" id="{36ECC8C4-A0D3-5D3F-42A6-3A025B436E1C}"/>
              </a:ext>
            </a:extLst>
          </p:cNvPr>
          <p:cNvSpPr/>
          <p:nvPr/>
        </p:nvSpPr>
        <p:spPr>
          <a:xfrm flipH="1">
            <a:off x="739220" y="4954026"/>
            <a:ext cx="3306385" cy="508094"/>
          </a:xfrm>
          <a:prstGeom prst="snip1Rect">
            <a:avLst/>
          </a:prstGeom>
          <a:solidFill>
            <a:srgbClr val="FFCCC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782C304-FB4C-9F05-CC94-8FE89BA30221}"/>
              </a:ext>
            </a:extLst>
          </p:cNvPr>
          <p:cNvSpPr txBox="1"/>
          <p:nvPr/>
        </p:nvSpPr>
        <p:spPr>
          <a:xfrm>
            <a:off x="914615" y="4978410"/>
            <a:ext cx="3130991" cy="461665"/>
          </a:xfrm>
          <a:prstGeom prst="rect">
            <a:avLst/>
          </a:prstGeom>
          <a:noFill/>
        </p:spPr>
        <p:txBody>
          <a:bodyPr wrap="square">
            <a:spAutoFit/>
          </a:bodyPr>
          <a:lstStyle/>
          <a:p>
            <a:r>
              <a:rPr lang="en-US" sz="2400" i="1" dirty="0">
                <a:solidFill>
                  <a:srgbClr val="C00000"/>
                </a:solidFill>
                <a:latin typeface="Calibri" panose="020F0502020204030204" pitchFamily="34" charset="0"/>
                <a:cs typeface="Calibri" panose="020F0502020204030204" pitchFamily="34" charset="0"/>
                <a:hlinkClick r:id="rId2"/>
              </a:rPr>
              <a:t>Link to Microsoft Forms</a:t>
            </a:r>
            <a:endParaRPr lang="en-US" sz="2400" i="1" dirty="0">
              <a:solidFill>
                <a:srgbClr val="C0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4101D08-2D28-D228-5FB5-4640D82F6943}"/>
              </a:ext>
            </a:extLst>
          </p:cNvPr>
          <p:cNvSpPr txBox="1"/>
          <p:nvPr/>
        </p:nvSpPr>
        <p:spPr>
          <a:xfrm>
            <a:off x="756924" y="5486504"/>
            <a:ext cx="3891275" cy="307777"/>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400" dirty="0">
                <a:solidFill>
                  <a:srgbClr val="C00000"/>
                </a:solidFill>
              </a:rPr>
              <a:t>https://forms.microsoft.com/e/vJBakm3PCx</a:t>
            </a:r>
          </a:p>
        </p:txBody>
      </p:sp>
    </p:spTree>
    <p:extLst>
      <p:ext uri="{BB962C8B-B14F-4D97-AF65-F5344CB8AC3E}">
        <p14:creationId xmlns:p14="http://schemas.microsoft.com/office/powerpoint/2010/main" val="1702975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4" y="1918196"/>
            <a:ext cx="10249846" cy="2857705"/>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Understanding drivers and barriers to vaccine uptake</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Health workers and meaningful conversations</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200" b="1" dirty="0">
                <a:solidFill>
                  <a:schemeClr val="accent1"/>
                </a:solidFill>
                <a:latin typeface="Calibri" panose="020F0502020204030204" pitchFamily="34" charset="0"/>
                <a:cs typeface="Calibri" panose="020F0502020204030204" pitchFamily="34" charset="0"/>
              </a:rPr>
              <a:t>Meaningful conversations about vaccination</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Tailoring vaccination conversations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A714245-A8A9-536E-1DCB-A46CE8DC1F74}"/>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E78274-8C15-FB07-BB75-7029D25378C8}"/>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35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F219D82-9E08-6A35-8F9D-51878EEF1845}"/>
              </a:ext>
            </a:extLst>
          </p:cNvPr>
          <p:cNvGrpSpPr/>
          <p:nvPr/>
        </p:nvGrpSpPr>
        <p:grpSpPr>
          <a:xfrm>
            <a:off x="1080235" y="4399955"/>
            <a:ext cx="1548678" cy="646331"/>
            <a:chOff x="1141193" y="2826070"/>
            <a:chExt cx="1548678" cy="646331"/>
          </a:xfrm>
        </p:grpSpPr>
        <p:sp>
          <p:nvSpPr>
            <p:cNvPr id="19" name="Rectangle: Single Corner Snipped 18">
              <a:extLst>
                <a:ext uri="{FF2B5EF4-FFF2-40B4-BE49-F238E27FC236}">
                  <a16:creationId xmlns:a16="http://schemas.microsoft.com/office/drawing/2014/main" id="{80C16714-90D3-E6BA-6AF7-6CB4272646D4}"/>
                </a:ext>
              </a:extLst>
            </p:cNvPr>
            <p:cNvSpPr/>
            <p:nvPr/>
          </p:nvSpPr>
          <p:spPr>
            <a:xfrm>
              <a:off x="1141193" y="2855254"/>
              <a:ext cx="1548678" cy="602967"/>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B356CEA7-9DC5-ECDA-22F1-F51C6D85342B}"/>
                </a:ext>
              </a:extLst>
            </p:cNvPr>
            <p:cNvSpPr txBox="1"/>
            <p:nvPr/>
          </p:nvSpPr>
          <p:spPr>
            <a:xfrm>
              <a:off x="1150920" y="2826070"/>
              <a:ext cx="1096886" cy="646331"/>
            </a:xfrm>
            <a:prstGeom prst="rect">
              <a:avLst/>
            </a:prstGeom>
            <a:noFill/>
          </p:spPr>
          <p:txBody>
            <a:bodyPr wrap="square">
              <a:spAutoFit/>
            </a:bodyPr>
            <a:lstStyle/>
            <a:p>
              <a:r>
                <a:rPr kumimoji="0" lang="en-GB" sz="36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a:t>
              </a:r>
              <a:endParaRPr lang="en-US" sz="3600">
                <a:solidFill>
                  <a:schemeClr val="bg1"/>
                </a:solidFill>
              </a:endParaRPr>
            </a:p>
          </p:txBody>
        </p:sp>
      </p:grpSp>
      <p:grpSp>
        <p:nvGrpSpPr>
          <p:cNvPr id="10" name="Group 9">
            <a:extLst>
              <a:ext uri="{FF2B5EF4-FFF2-40B4-BE49-F238E27FC236}">
                <a16:creationId xmlns:a16="http://schemas.microsoft.com/office/drawing/2014/main" id="{74F3AF56-A13E-EB00-69FF-D1AD88677435}"/>
              </a:ext>
            </a:extLst>
          </p:cNvPr>
          <p:cNvGrpSpPr/>
          <p:nvPr/>
        </p:nvGrpSpPr>
        <p:grpSpPr>
          <a:xfrm>
            <a:off x="1071372" y="3693295"/>
            <a:ext cx="1548678" cy="646331"/>
            <a:chOff x="1141193" y="2826070"/>
            <a:chExt cx="1548678" cy="646331"/>
          </a:xfrm>
        </p:grpSpPr>
        <p:sp>
          <p:nvSpPr>
            <p:cNvPr id="13" name="Rectangle: Single Corner Snipped 12">
              <a:extLst>
                <a:ext uri="{FF2B5EF4-FFF2-40B4-BE49-F238E27FC236}">
                  <a16:creationId xmlns:a16="http://schemas.microsoft.com/office/drawing/2014/main" id="{95211A08-2365-93C1-78E6-8E6B9310E9A5}"/>
                </a:ext>
              </a:extLst>
            </p:cNvPr>
            <p:cNvSpPr/>
            <p:nvPr/>
          </p:nvSpPr>
          <p:spPr>
            <a:xfrm>
              <a:off x="1141193" y="2855254"/>
              <a:ext cx="1548678" cy="602967"/>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FE60F897-6541-EB42-5133-60E963EC5350}"/>
                </a:ext>
              </a:extLst>
            </p:cNvPr>
            <p:cNvSpPr txBox="1"/>
            <p:nvPr/>
          </p:nvSpPr>
          <p:spPr>
            <a:xfrm>
              <a:off x="1150920" y="2826070"/>
              <a:ext cx="1096886" cy="646331"/>
            </a:xfrm>
            <a:prstGeom prst="rect">
              <a:avLst/>
            </a:prstGeom>
            <a:noFill/>
          </p:spPr>
          <p:txBody>
            <a:bodyPr wrap="square">
              <a:spAutoFit/>
            </a:bodyPr>
            <a:lstStyle/>
            <a:p>
              <a:r>
                <a:rPr kumimoji="0" lang="en-GB" sz="36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a:t>
              </a:r>
              <a:endParaRPr lang="en-US" sz="3600">
                <a:solidFill>
                  <a:schemeClr val="bg1"/>
                </a:solidFill>
              </a:endParaRPr>
            </a:p>
          </p:txBody>
        </p:sp>
      </p:grpSp>
      <p:grpSp>
        <p:nvGrpSpPr>
          <p:cNvPr id="8" name="Group 7">
            <a:extLst>
              <a:ext uri="{FF2B5EF4-FFF2-40B4-BE49-F238E27FC236}">
                <a16:creationId xmlns:a16="http://schemas.microsoft.com/office/drawing/2014/main" id="{F102625A-14CC-F72B-AFC6-B9CDF3142A4A}"/>
              </a:ext>
            </a:extLst>
          </p:cNvPr>
          <p:cNvGrpSpPr/>
          <p:nvPr/>
        </p:nvGrpSpPr>
        <p:grpSpPr>
          <a:xfrm>
            <a:off x="1080235" y="2967179"/>
            <a:ext cx="1548678" cy="646331"/>
            <a:chOff x="1141193" y="2826070"/>
            <a:chExt cx="1548678" cy="646331"/>
          </a:xfrm>
        </p:grpSpPr>
        <p:sp>
          <p:nvSpPr>
            <p:cNvPr id="6" name="Rectangle: Single Corner Snipped 5">
              <a:extLst>
                <a:ext uri="{FF2B5EF4-FFF2-40B4-BE49-F238E27FC236}">
                  <a16:creationId xmlns:a16="http://schemas.microsoft.com/office/drawing/2014/main" id="{C37824F0-F894-1789-2605-058E7F7A5BD1}"/>
                </a:ext>
              </a:extLst>
            </p:cNvPr>
            <p:cNvSpPr/>
            <p:nvPr/>
          </p:nvSpPr>
          <p:spPr>
            <a:xfrm>
              <a:off x="1141193" y="2855254"/>
              <a:ext cx="1548678" cy="602967"/>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B917FC8-2724-A38E-7A9E-EE4DEACD7F8E}"/>
                </a:ext>
              </a:extLst>
            </p:cNvPr>
            <p:cNvSpPr txBox="1"/>
            <p:nvPr/>
          </p:nvSpPr>
          <p:spPr>
            <a:xfrm>
              <a:off x="1150920" y="2826070"/>
              <a:ext cx="1096886" cy="646331"/>
            </a:xfrm>
            <a:prstGeom prst="rect">
              <a:avLst/>
            </a:prstGeom>
            <a:noFill/>
          </p:spPr>
          <p:txBody>
            <a:bodyPr wrap="square">
              <a:spAutoFit/>
            </a:bodyPr>
            <a:lstStyle/>
            <a:p>
              <a:r>
                <a:rPr kumimoji="0" lang="en-GB" sz="36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a:t>
              </a:r>
              <a:endParaRPr lang="en-US" sz="3600">
                <a:solidFill>
                  <a:schemeClr val="bg1"/>
                </a:solidFill>
              </a:endParaRPr>
            </a:p>
          </p:txBody>
        </p:sp>
      </p:grpSp>
      <p:sp>
        <p:nvSpPr>
          <p:cNvPr id="3" name="Oval 2">
            <a:extLst>
              <a:ext uri="{FF2B5EF4-FFF2-40B4-BE49-F238E27FC236}">
                <a16:creationId xmlns:a16="http://schemas.microsoft.com/office/drawing/2014/main" id="{6CDFE7CE-B8EC-41DD-925E-6C1A7730ED0E}"/>
              </a:ext>
            </a:extLst>
          </p:cNvPr>
          <p:cNvSpPr/>
          <p:nvPr/>
        </p:nvSpPr>
        <p:spPr>
          <a:xfrm>
            <a:off x="2060286" y="306518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a:latin typeface="Calibri" panose="020F0502020204030204" pitchFamily="34" charset="0"/>
                <a:cs typeface="Calibri" panose="020F0502020204030204" pitchFamily="34" charset="0"/>
              </a:rPr>
              <a:t>1</a:t>
            </a:r>
          </a:p>
        </p:txBody>
      </p:sp>
      <p:sp>
        <p:nvSpPr>
          <p:cNvPr id="28" name="Oval 27">
            <a:extLst>
              <a:ext uri="{FF2B5EF4-FFF2-40B4-BE49-F238E27FC236}">
                <a16:creationId xmlns:a16="http://schemas.microsoft.com/office/drawing/2014/main" id="{8AD0A403-F916-4C34-A72F-E0A99015CCAF}"/>
              </a:ext>
            </a:extLst>
          </p:cNvPr>
          <p:cNvSpPr/>
          <p:nvPr/>
        </p:nvSpPr>
        <p:spPr>
          <a:xfrm>
            <a:off x="2060285" y="377538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a:latin typeface="Calibri" panose="020F0502020204030204" pitchFamily="34" charset="0"/>
                <a:cs typeface="Calibri" panose="020F0502020204030204" pitchFamily="34" charset="0"/>
              </a:rPr>
              <a:t>2</a:t>
            </a:r>
          </a:p>
        </p:txBody>
      </p:sp>
      <p:sp>
        <p:nvSpPr>
          <p:cNvPr id="29" name="Oval 28">
            <a:extLst>
              <a:ext uri="{FF2B5EF4-FFF2-40B4-BE49-F238E27FC236}">
                <a16:creationId xmlns:a16="http://schemas.microsoft.com/office/drawing/2014/main" id="{0D00A919-08F3-46E3-AF25-BA649F5A15F6}"/>
              </a:ext>
            </a:extLst>
          </p:cNvPr>
          <p:cNvSpPr/>
          <p:nvPr/>
        </p:nvSpPr>
        <p:spPr>
          <a:xfrm>
            <a:off x="2060285" y="448558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a:latin typeface="Calibri" panose="020F0502020204030204" pitchFamily="34" charset="0"/>
                <a:cs typeface="Calibri" panose="020F0502020204030204" pitchFamily="34" charset="0"/>
              </a:rPr>
              <a:t>3</a:t>
            </a:r>
          </a:p>
        </p:txBody>
      </p:sp>
      <p:sp>
        <p:nvSpPr>
          <p:cNvPr id="5" name="TextBox 4">
            <a:extLst>
              <a:ext uri="{FF2B5EF4-FFF2-40B4-BE49-F238E27FC236}">
                <a16:creationId xmlns:a16="http://schemas.microsoft.com/office/drawing/2014/main" id="{FEEDC3DF-A300-F43A-2E45-5BD9AD6E2D64}"/>
              </a:ext>
            </a:extLst>
          </p:cNvPr>
          <p:cNvSpPr txBox="1"/>
          <p:nvPr/>
        </p:nvSpPr>
        <p:spPr>
          <a:xfrm>
            <a:off x="2855863" y="3008299"/>
            <a:ext cx="8004642" cy="2031325"/>
          </a:xfrm>
          <a:prstGeom prst="rect">
            <a:avLst/>
          </a:prstGeom>
          <a:noFill/>
        </p:spPr>
        <p:txBody>
          <a:bodyPr wrap="square">
            <a:spAutoFit/>
          </a:bodyPr>
          <a:lstStyle/>
          <a:p>
            <a:pPr>
              <a:spcAft>
                <a:spcPts val="1800"/>
              </a:spcAft>
            </a:pPr>
            <a:r>
              <a:rPr lang="en-US" sz="3200" dirty="0">
                <a:solidFill>
                  <a:schemeClr val="accent2"/>
                </a:solidFill>
                <a:latin typeface="Calibri" panose="020F0502020204030204" pitchFamily="34" charset="0"/>
                <a:cs typeface="Calibri" panose="020F0502020204030204" pitchFamily="34" charset="0"/>
              </a:rPr>
              <a:t>Presume vaccination and elicit questions.</a:t>
            </a:r>
          </a:p>
          <a:p>
            <a:pPr>
              <a:spcAft>
                <a:spcPts val="1800"/>
              </a:spcAft>
            </a:pPr>
            <a:r>
              <a:rPr lang="en-US" sz="3200" dirty="0">
                <a:solidFill>
                  <a:schemeClr val="accent2"/>
                </a:solidFill>
                <a:latin typeface="Calibri" panose="020F0502020204030204" pitchFamily="34" charset="0"/>
                <a:cs typeface="Calibri" panose="020F0502020204030204" pitchFamily="34" charset="0"/>
              </a:rPr>
              <a:t>Identify intent to vaccinate. </a:t>
            </a:r>
          </a:p>
          <a:p>
            <a:pPr>
              <a:spcAft>
                <a:spcPts val="1800"/>
              </a:spcAft>
            </a:pPr>
            <a:r>
              <a:rPr lang="en-US" sz="3200" dirty="0">
                <a:solidFill>
                  <a:schemeClr val="accent2"/>
                </a:solidFill>
                <a:latin typeface="Calibri" panose="020F0502020204030204" pitchFamily="34" charset="0"/>
                <a:cs typeface="Calibri" panose="020F0502020204030204" pitchFamily="34" charset="0"/>
              </a:rPr>
              <a:t>Tailor your response.</a:t>
            </a:r>
          </a:p>
        </p:txBody>
      </p:sp>
      <p:sp>
        <p:nvSpPr>
          <p:cNvPr id="9" name="Title 2">
            <a:extLst>
              <a:ext uri="{FF2B5EF4-FFF2-40B4-BE49-F238E27FC236}">
                <a16:creationId xmlns:a16="http://schemas.microsoft.com/office/drawing/2014/main" id="{0F9AB4B9-896E-1AAB-2768-6D9D153B8A44}"/>
              </a:ext>
            </a:extLst>
          </p:cNvPr>
          <p:cNvSpPr txBox="1">
            <a:spLocks/>
          </p:cNvSpPr>
          <p:nvPr/>
        </p:nvSpPr>
        <p:spPr bwMode="invGray">
          <a:xfrm>
            <a:off x="3067269" y="1593765"/>
            <a:ext cx="8445694" cy="827079"/>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for meaningful conversations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about vaccination</a:t>
            </a:r>
            <a:endParaRPr kumimoji="0" lang="en-US"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5F8F1246-8A6D-74AE-7CCA-1765292F2C2B}"/>
              </a:ext>
            </a:extLst>
          </p:cNvPr>
          <p:cNvCxnSpPr>
            <a:cxnSpLocks/>
          </p:cNvCxnSpPr>
          <p:nvPr/>
        </p:nvCxnSpPr>
        <p:spPr>
          <a:xfrm>
            <a:off x="725373" y="2420844"/>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Rectangle: Single Corner Snipped 13">
            <a:extLst>
              <a:ext uri="{FF2B5EF4-FFF2-40B4-BE49-F238E27FC236}">
                <a16:creationId xmlns:a16="http://schemas.microsoft.com/office/drawing/2014/main" id="{D306F328-B6FC-CF87-C859-99A09BEC6ADF}"/>
              </a:ext>
            </a:extLst>
          </p:cNvPr>
          <p:cNvSpPr/>
          <p:nvPr/>
        </p:nvSpPr>
        <p:spPr>
          <a:xfrm>
            <a:off x="725373" y="1076603"/>
            <a:ext cx="2084192" cy="740008"/>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3885EE4-C6D9-A3AE-9DB7-7D21B6F27CBB}"/>
              </a:ext>
            </a:extLst>
          </p:cNvPr>
          <p:cNvSpPr txBox="1"/>
          <p:nvPr/>
        </p:nvSpPr>
        <p:spPr>
          <a:xfrm>
            <a:off x="771671" y="1002392"/>
            <a:ext cx="2084192" cy="830997"/>
          </a:xfrm>
          <a:prstGeom prst="rect">
            <a:avLst/>
          </a:prstGeom>
          <a:noFill/>
        </p:spPr>
        <p:txBody>
          <a:bodyPr wrap="square">
            <a:spAutoFit/>
          </a:bodyPr>
          <a:lstStyle/>
          <a:p>
            <a:r>
              <a:rPr kumimoji="0" lang="en-GB" sz="48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 </a:t>
            </a:r>
            <a:r>
              <a:rPr lang="en-GB" sz="4800" b="1">
                <a:solidFill>
                  <a:schemeClr val="bg1"/>
                </a:solidFill>
                <a:latin typeface="Calibri" panose="020F0502020204030204" pitchFamily="34" charset="0"/>
                <a:cs typeface="Calibri" panose="020F0502020204030204" pitchFamily="34" charset="0"/>
              </a:rPr>
              <a:t>S</a:t>
            </a:r>
            <a:r>
              <a:rPr kumimoji="0" lang="en-GB" sz="4800" b="1" i="0" u="none" strike="noStrike" kern="1200" cap="none" spc="0" normalizeH="0" baseline="0" noProof="0" err="1">
                <a:ln>
                  <a:noFill/>
                </a:ln>
                <a:solidFill>
                  <a:schemeClr val="bg1"/>
                </a:solidFill>
                <a:effectLst/>
                <a:uLnTx/>
                <a:uFillTx/>
                <a:latin typeface="Calibri" panose="020F0502020204030204" pitchFamily="34" charset="0"/>
                <a:cs typeface="Calibri" panose="020F0502020204030204" pitchFamily="34" charset="0"/>
              </a:rPr>
              <a:t>teps</a:t>
            </a:r>
            <a:endParaRPr lang="en-US" sz="4800">
              <a:solidFill>
                <a:schemeClr val="bg1"/>
              </a:solidFill>
            </a:endParaRPr>
          </a:p>
        </p:txBody>
      </p:sp>
    </p:spTree>
    <p:extLst>
      <p:ext uri="{BB962C8B-B14F-4D97-AF65-F5344CB8AC3E}">
        <p14:creationId xmlns:p14="http://schemas.microsoft.com/office/powerpoint/2010/main" val="6653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F3AF56-A13E-EB00-69FF-D1AD88677435}"/>
              </a:ext>
            </a:extLst>
          </p:cNvPr>
          <p:cNvGrpSpPr/>
          <p:nvPr/>
        </p:nvGrpSpPr>
        <p:grpSpPr>
          <a:xfrm>
            <a:off x="1282778" y="3710923"/>
            <a:ext cx="1548678" cy="646331"/>
            <a:chOff x="1141193" y="2826070"/>
            <a:chExt cx="1548678" cy="646331"/>
          </a:xfrm>
        </p:grpSpPr>
        <p:sp>
          <p:nvSpPr>
            <p:cNvPr id="13" name="Rectangle: Single Corner Snipped 12">
              <a:extLst>
                <a:ext uri="{FF2B5EF4-FFF2-40B4-BE49-F238E27FC236}">
                  <a16:creationId xmlns:a16="http://schemas.microsoft.com/office/drawing/2014/main" id="{95211A08-2365-93C1-78E6-8E6B9310E9A5}"/>
                </a:ext>
              </a:extLst>
            </p:cNvPr>
            <p:cNvSpPr/>
            <p:nvPr/>
          </p:nvSpPr>
          <p:spPr>
            <a:xfrm>
              <a:off x="1141193" y="2855254"/>
              <a:ext cx="1548678" cy="602967"/>
            </a:xfrm>
            <a:prstGeom prst="snip1Rect">
              <a:avLst/>
            </a:prstGeom>
            <a:solidFill>
              <a:schemeClr val="bg1">
                <a:lumMod val="8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FE60F897-6541-EB42-5133-60E963EC5350}"/>
                </a:ext>
              </a:extLst>
            </p:cNvPr>
            <p:cNvSpPr txBox="1"/>
            <p:nvPr/>
          </p:nvSpPr>
          <p:spPr>
            <a:xfrm>
              <a:off x="1150920" y="2826070"/>
              <a:ext cx="1096886" cy="646331"/>
            </a:xfrm>
            <a:prstGeom prst="rect">
              <a:avLst/>
            </a:prstGeom>
            <a:noFill/>
          </p:spPr>
          <p:txBody>
            <a:bodyPr wrap="square">
              <a:spAutoFit/>
            </a:bodyPr>
            <a:lstStyle/>
            <a:p>
              <a:r>
                <a:rPr kumimoji="0" lang="en-GB" sz="36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a:t>
              </a:r>
              <a:endParaRPr lang="en-US" sz="3600">
                <a:solidFill>
                  <a:schemeClr val="bg1"/>
                </a:solidFill>
              </a:endParaRPr>
            </a:p>
          </p:txBody>
        </p:sp>
      </p:grpSp>
      <p:grpSp>
        <p:nvGrpSpPr>
          <p:cNvPr id="8" name="Group 7">
            <a:extLst>
              <a:ext uri="{FF2B5EF4-FFF2-40B4-BE49-F238E27FC236}">
                <a16:creationId xmlns:a16="http://schemas.microsoft.com/office/drawing/2014/main" id="{F102625A-14CC-F72B-AFC6-B9CDF3142A4A}"/>
              </a:ext>
            </a:extLst>
          </p:cNvPr>
          <p:cNvGrpSpPr/>
          <p:nvPr/>
        </p:nvGrpSpPr>
        <p:grpSpPr>
          <a:xfrm>
            <a:off x="1291641" y="2984807"/>
            <a:ext cx="1548678" cy="646331"/>
            <a:chOff x="1141193" y="2826070"/>
            <a:chExt cx="1548678" cy="646331"/>
          </a:xfrm>
        </p:grpSpPr>
        <p:sp>
          <p:nvSpPr>
            <p:cNvPr id="6" name="Rectangle: Single Corner Snipped 5">
              <a:extLst>
                <a:ext uri="{FF2B5EF4-FFF2-40B4-BE49-F238E27FC236}">
                  <a16:creationId xmlns:a16="http://schemas.microsoft.com/office/drawing/2014/main" id="{C37824F0-F894-1789-2605-058E7F7A5BD1}"/>
                </a:ext>
              </a:extLst>
            </p:cNvPr>
            <p:cNvSpPr/>
            <p:nvPr/>
          </p:nvSpPr>
          <p:spPr>
            <a:xfrm>
              <a:off x="1141193" y="2855254"/>
              <a:ext cx="1548678" cy="602967"/>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B917FC8-2724-A38E-7A9E-EE4DEACD7F8E}"/>
                </a:ext>
              </a:extLst>
            </p:cNvPr>
            <p:cNvSpPr txBox="1"/>
            <p:nvPr/>
          </p:nvSpPr>
          <p:spPr>
            <a:xfrm>
              <a:off x="1150920" y="2826070"/>
              <a:ext cx="1096886" cy="646331"/>
            </a:xfrm>
            <a:prstGeom prst="rect">
              <a:avLst/>
            </a:prstGeom>
            <a:noFill/>
          </p:spPr>
          <p:txBody>
            <a:bodyPr wrap="square">
              <a:spAutoFit/>
            </a:bodyPr>
            <a:lstStyle/>
            <a:p>
              <a:r>
                <a:rPr kumimoji="0" lang="en-GB" sz="36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a:t>
              </a:r>
              <a:endParaRPr lang="en-US" sz="3600">
                <a:solidFill>
                  <a:schemeClr val="bg1"/>
                </a:solidFill>
              </a:endParaRPr>
            </a:p>
          </p:txBody>
        </p:sp>
      </p:grpSp>
      <p:sp>
        <p:nvSpPr>
          <p:cNvPr id="3" name="Oval 2">
            <a:extLst>
              <a:ext uri="{FF2B5EF4-FFF2-40B4-BE49-F238E27FC236}">
                <a16:creationId xmlns:a16="http://schemas.microsoft.com/office/drawing/2014/main" id="{6CDFE7CE-B8EC-41DD-925E-6C1A7730ED0E}"/>
              </a:ext>
            </a:extLst>
          </p:cNvPr>
          <p:cNvSpPr/>
          <p:nvPr/>
        </p:nvSpPr>
        <p:spPr>
          <a:xfrm>
            <a:off x="2271692" y="308281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a:latin typeface="Calibri" panose="020F0502020204030204" pitchFamily="34" charset="0"/>
                <a:cs typeface="Calibri" panose="020F0502020204030204" pitchFamily="34" charset="0"/>
              </a:rPr>
              <a:t>1</a:t>
            </a:r>
          </a:p>
        </p:txBody>
      </p:sp>
      <p:sp>
        <p:nvSpPr>
          <p:cNvPr id="28" name="Oval 27">
            <a:extLst>
              <a:ext uri="{FF2B5EF4-FFF2-40B4-BE49-F238E27FC236}">
                <a16:creationId xmlns:a16="http://schemas.microsoft.com/office/drawing/2014/main" id="{8AD0A403-F916-4C34-A72F-E0A99015CCAF}"/>
              </a:ext>
            </a:extLst>
          </p:cNvPr>
          <p:cNvSpPr/>
          <p:nvPr/>
        </p:nvSpPr>
        <p:spPr>
          <a:xfrm>
            <a:off x="2271691" y="3793012"/>
            <a:ext cx="457200" cy="457200"/>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FEEDC3DF-A300-F43A-2E45-5BD9AD6E2D64}"/>
              </a:ext>
            </a:extLst>
          </p:cNvPr>
          <p:cNvSpPr txBox="1"/>
          <p:nvPr/>
        </p:nvSpPr>
        <p:spPr>
          <a:xfrm>
            <a:off x="3067268" y="3025927"/>
            <a:ext cx="7841953" cy="2031325"/>
          </a:xfrm>
          <a:prstGeom prst="rect">
            <a:avLst/>
          </a:prstGeom>
          <a:noFill/>
        </p:spPr>
        <p:txBody>
          <a:bodyPr wrap="square">
            <a:spAutoFit/>
          </a:bodyPr>
          <a:lstStyle/>
          <a:p>
            <a:pPr>
              <a:spcAft>
                <a:spcPts val="1800"/>
              </a:spcAft>
            </a:pPr>
            <a:r>
              <a:rPr lang="en-US" sz="3200" dirty="0">
                <a:solidFill>
                  <a:schemeClr val="accent2"/>
                </a:solidFill>
                <a:latin typeface="Calibri" panose="020F0502020204030204" pitchFamily="34" charset="0"/>
                <a:cs typeface="Calibri" panose="020F0502020204030204" pitchFamily="34" charset="0"/>
              </a:rPr>
              <a:t>Presume vaccination and elicit questions.</a:t>
            </a:r>
          </a:p>
          <a:p>
            <a:pPr>
              <a:spcAft>
                <a:spcPts val="1800"/>
              </a:spcAft>
            </a:pPr>
            <a:r>
              <a:rPr lang="en-US" sz="3200" dirty="0">
                <a:solidFill>
                  <a:schemeClr val="bg1">
                    <a:lumMod val="85000"/>
                  </a:schemeClr>
                </a:solidFill>
                <a:latin typeface="Calibri" panose="020F0502020204030204" pitchFamily="34" charset="0"/>
                <a:cs typeface="Calibri" panose="020F0502020204030204" pitchFamily="34" charset="0"/>
              </a:rPr>
              <a:t>Identify intent to vaccinate. </a:t>
            </a:r>
          </a:p>
          <a:p>
            <a:pPr>
              <a:spcAft>
                <a:spcPts val="1800"/>
              </a:spcAft>
            </a:pPr>
            <a:r>
              <a:rPr lang="en-US" sz="3200" dirty="0">
                <a:solidFill>
                  <a:schemeClr val="bg1">
                    <a:lumMod val="85000"/>
                  </a:schemeClr>
                </a:solidFill>
                <a:latin typeface="Calibri" panose="020F0502020204030204" pitchFamily="34" charset="0"/>
                <a:cs typeface="Calibri" panose="020F0502020204030204" pitchFamily="34" charset="0"/>
              </a:rPr>
              <a:t>Tailor your response.</a:t>
            </a:r>
          </a:p>
        </p:txBody>
      </p:sp>
      <p:sp>
        <p:nvSpPr>
          <p:cNvPr id="9" name="Title 2">
            <a:extLst>
              <a:ext uri="{FF2B5EF4-FFF2-40B4-BE49-F238E27FC236}">
                <a16:creationId xmlns:a16="http://schemas.microsoft.com/office/drawing/2014/main" id="{0F9AB4B9-896E-1AAB-2768-6D9D153B8A44}"/>
              </a:ext>
            </a:extLst>
          </p:cNvPr>
          <p:cNvSpPr txBox="1">
            <a:spLocks/>
          </p:cNvSpPr>
          <p:nvPr/>
        </p:nvSpPr>
        <p:spPr bwMode="invGray">
          <a:xfrm>
            <a:off x="3067269" y="1593765"/>
            <a:ext cx="8445694" cy="827079"/>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for meaningful conversations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about vaccination</a:t>
            </a:r>
            <a:endParaRPr kumimoji="0" lang="en-US"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5F8F1246-8A6D-74AE-7CCA-1765292F2C2B}"/>
              </a:ext>
            </a:extLst>
          </p:cNvPr>
          <p:cNvCxnSpPr>
            <a:cxnSpLocks/>
          </p:cNvCxnSpPr>
          <p:nvPr/>
        </p:nvCxnSpPr>
        <p:spPr>
          <a:xfrm>
            <a:off x="716881" y="245100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Rectangle: Single Corner Snipped 13">
            <a:extLst>
              <a:ext uri="{FF2B5EF4-FFF2-40B4-BE49-F238E27FC236}">
                <a16:creationId xmlns:a16="http://schemas.microsoft.com/office/drawing/2014/main" id="{D306F328-B6FC-CF87-C859-99A09BEC6ADF}"/>
              </a:ext>
            </a:extLst>
          </p:cNvPr>
          <p:cNvSpPr/>
          <p:nvPr/>
        </p:nvSpPr>
        <p:spPr>
          <a:xfrm>
            <a:off x="725373" y="1076603"/>
            <a:ext cx="2084192" cy="740008"/>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3885EE4-C6D9-A3AE-9DB7-7D21B6F27CBB}"/>
              </a:ext>
            </a:extLst>
          </p:cNvPr>
          <p:cNvSpPr txBox="1"/>
          <p:nvPr/>
        </p:nvSpPr>
        <p:spPr>
          <a:xfrm>
            <a:off x="771671" y="1002392"/>
            <a:ext cx="2084192" cy="830997"/>
          </a:xfrm>
          <a:prstGeom prst="rect">
            <a:avLst/>
          </a:prstGeom>
          <a:noFill/>
        </p:spPr>
        <p:txBody>
          <a:bodyPr wrap="square">
            <a:spAutoFit/>
          </a:bodyPr>
          <a:lstStyle/>
          <a:p>
            <a:r>
              <a:rPr kumimoji="0" lang="en-GB" sz="48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 </a:t>
            </a:r>
            <a:r>
              <a:rPr lang="en-GB" sz="4800" b="1">
                <a:solidFill>
                  <a:schemeClr val="bg1"/>
                </a:solidFill>
                <a:latin typeface="Calibri" panose="020F0502020204030204" pitchFamily="34" charset="0"/>
                <a:cs typeface="Calibri" panose="020F0502020204030204" pitchFamily="34" charset="0"/>
              </a:rPr>
              <a:t>S</a:t>
            </a:r>
            <a:r>
              <a:rPr kumimoji="0" lang="en-GB" sz="4800" b="1" i="0" u="none" strike="noStrike" kern="1200" cap="none" spc="0" normalizeH="0" baseline="0" noProof="0" err="1">
                <a:ln>
                  <a:noFill/>
                </a:ln>
                <a:solidFill>
                  <a:schemeClr val="bg1"/>
                </a:solidFill>
                <a:effectLst/>
                <a:uLnTx/>
                <a:uFillTx/>
                <a:latin typeface="Calibri" panose="020F0502020204030204" pitchFamily="34" charset="0"/>
                <a:cs typeface="Calibri" panose="020F0502020204030204" pitchFamily="34" charset="0"/>
              </a:rPr>
              <a:t>teps</a:t>
            </a:r>
            <a:endParaRPr lang="en-US" sz="4800">
              <a:solidFill>
                <a:schemeClr val="bg1"/>
              </a:solidFill>
            </a:endParaRPr>
          </a:p>
        </p:txBody>
      </p:sp>
      <p:grpSp>
        <p:nvGrpSpPr>
          <p:cNvPr id="23" name="Group 22">
            <a:extLst>
              <a:ext uri="{FF2B5EF4-FFF2-40B4-BE49-F238E27FC236}">
                <a16:creationId xmlns:a16="http://schemas.microsoft.com/office/drawing/2014/main" id="{F386E7B9-5D00-CABA-1F2A-C90122730566}"/>
              </a:ext>
            </a:extLst>
          </p:cNvPr>
          <p:cNvGrpSpPr/>
          <p:nvPr/>
        </p:nvGrpSpPr>
        <p:grpSpPr>
          <a:xfrm>
            <a:off x="1282778" y="4444045"/>
            <a:ext cx="1548678" cy="646331"/>
            <a:chOff x="1141193" y="2826070"/>
            <a:chExt cx="1548678" cy="646331"/>
          </a:xfrm>
        </p:grpSpPr>
        <p:sp>
          <p:nvSpPr>
            <p:cNvPr id="24" name="Rectangle: Single Corner Snipped 23">
              <a:extLst>
                <a:ext uri="{FF2B5EF4-FFF2-40B4-BE49-F238E27FC236}">
                  <a16:creationId xmlns:a16="http://schemas.microsoft.com/office/drawing/2014/main" id="{EE15B1C5-878D-0D71-07AF-7F72850D573C}"/>
                </a:ext>
              </a:extLst>
            </p:cNvPr>
            <p:cNvSpPr/>
            <p:nvPr/>
          </p:nvSpPr>
          <p:spPr>
            <a:xfrm>
              <a:off x="1141193" y="2855254"/>
              <a:ext cx="1548678" cy="602967"/>
            </a:xfrm>
            <a:prstGeom prst="snip1Rect">
              <a:avLst/>
            </a:prstGeom>
            <a:solidFill>
              <a:schemeClr val="bg1">
                <a:lumMod val="8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0BD2E42B-FF6A-75AC-BA96-26F0D5785A2F}"/>
                </a:ext>
              </a:extLst>
            </p:cNvPr>
            <p:cNvSpPr txBox="1"/>
            <p:nvPr/>
          </p:nvSpPr>
          <p:spPr>
            <a:xfrm>
              <a:off x="1150920" y="2826070"/>
              <a:ext cx="1096886" cy="646331"/>
            </a:xfrm>
            <a:prstGeom prst="rect">
              <a:avLst/>
            </a:prstGeom>
            <a:noFill/>
          </p:spPr>
          <p:txBody>
            <a:bodyPr wrap="square">
              <a:spAutoFit/>
            </a:bodyPr>
            <a:lstStyle/>
            <a:p>
              <a:r>
                <a:rPr kumimoji="0" lang="en-GB" sz="36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a:t>
              </a:r>
              <a:endParaRPr lang="en-US" sz="3600">
                <a:solidFill>
                  <a:schemeClr val="bg1"/>
                </a:solidFill>
              </a:endParaRPr>
            </a:p>
          </p:txBody>
        </p:sp>
      </p:grpSp>
      <p:sp>
        <p:nvSpPr>
          <p:cNvPr id="26" name="Oval 25">
            <a:extLst>
              <a:ext uri="{FF2B5EF4-FFF2-40B4-BE49-F238E27FC236}">
                <a16:creationId xmlns:a16="http://schemas.microsoft.com/office/drawing/2014/main" id="{6608B25A-9A8F-1096-B470-452DDE8730E3}"/>
              </a:ext>
            </a:extLst>
          </p:cNvPr>
          <p:cNvSpPr/>
          <p:nvPr/>
        </p:nvSpPr>
        <p:spPr>
          <a:xfrm>
            <a:off x="2318664" y="4538610"/>
            <a:ext cx="457200" cy="457200"/>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4004145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Single Corner Snipped 5">
            <a:extLst>
              <a:ext uri="{FF2B5EF4-FFF2-40B4-BE49-F238E27FC236}">
                <a16:creationId xmlns:a16="http://schemas.microsoft.com/office/drawing/2014/main" id="{5487A30C-AEFC-A494-4D54-9E86AB1A208E}"/>
              </a:ext>
            </a:extLst>
          </p:cNvPr>
          <p:cNvSpPr/>
          <p:nvPr/>
        </p:nvSpPr>
        <p:spPr>
          <a:xfrm>
            <a:off x="743113" y="1066774"/>
            <a:ext cx="1991595" cy="740008"/>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8B949E01-6169-48F3-B7AC-B652C192E9E5}"/>
              </a:ext>
            </a:extLst>
          </p:cNvPr>
          <p:cNvSpPr txBox="1">
            <a:spLocks/>
          </p:cNvSpPr>
          <p:nvPr/>
        </p:nvSpPr>
        <p:spPr bwMode="invGray">
          <a:xfrm>
            <a:off x="998200" y="1213528"/>
            <a:ext cx="1606407"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 </a:t>
            </a:r>
            <a:endParaRPr kumimoji="0" lang="en-US" sz="3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6CDFE7CE-B8EC-41DD-925E-6C1A7730ED0E}"/>
              </a:ext>
            </a:extLst>
          </p:cNvPr>
          <p:cNvSpPr/>
          <p:nvPr/>
        </p:nvSpPr>
        <p:spPr>
          <a:xfrm>
            <a:off x="2023582" y="1202753"/>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a:latin typeface="Calibri" panose="020F0502020204030204" pitchFamily="34" charset="0"/>
                <a:cs typeface="Calibri" panose="020F0502020204030204" pitchFamily="34" charset="0"/>
              </a:rPr>
              <a:t>1</a:t>
            </a:r>
            <a:endParaRPr lang="en-US" sz="4400" b="1">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D93F2E2A-33DC-B0CD-28C6-DFA7215497DB}"/>
              </a:ext>
            </a:extLst>
          </p:cNvPr>
          <p:cNvSpPr txBox="1">
            <a:spLocks/>
          </p:cNvSpPr>
          <p:nvPr/>
        </p:nvSpPr>
        <p:spPr bwMode="invGray">
          <a:xfrm>
            <a:off x="2989795" y="1249383"/>
            <a:ext cx="9025742"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700" b="0" dirty="0">
                <a:solidFill>
                  <a:schemeClr val="accent2"/>
                </a:solidFill>
                <a:latin typeface="Calibri" panose="020F0502020204030204" pitchFamily="34" charset="0"/>
                <a:cs typeface="Calibri" panose="020F0502020204030204" pitchFamily="34" charset="0"/>
              </a:rPr>
              <a:t>Presume vaccination and elicit questions.</a:t>
            </a:r>
            <a:endParaRPr kumimoji="0" lang="en-US" sz="3700" b="0" i="0"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D8DE9AA-369A-6EFA-5E3A-F6C4EDE5E246}"/>
              </a:ext>
            </a:extLst>
          </p:cNvPr>
          <p:cNvSpPr txBox="1"/>
          <p:nvPr/>
        </p:nvSpPr>
        <p:spPr>
          <a:xfrm>
            <a:off x="4668402" y="2289253"/>
            <a:ext cx="6694111" cy="1384995"/>
          </a:xfrm>
          <a:prstGeom prst="rect">
            <a:avLst/>
          </a:prstGeom>
          <a:noFill/>
        </p:spPr>
        <p:txBody>
          <a:bodyPr wrap="square">
            <a:spAutoFit/>
          </a:bodyPr>
          <a:lstStyle/>
          <a:p>
            <a:pPr fontAlgn="base"/>
            <a:r>
              <a:rPr lang="en-US" sz="2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Start with a statement assuming </a:t>
            </a:r>
            <a:r>
              <a:rPr lang="en-US" sz="2800" dirty="0">
                <a:solidFill>
                  <a:schemeClr val="tx2"/>
                </a:solidFill>
                <a:latin typeface="Calibri" panose="020F0502020204030204" pitchFamily="34" charset="0"/>
                <a:ea typeface="Calibri" panose="020F0502020204030204" pitchFamily="34" charset="0"/>
                <a:cs typeface="Calibri" panose="020F0502020204030204" pitchFamily="34" charset="0"/>
              </a:rPr>
              <a:t>vaccine acceptance. Then, invite for questions and concerns. </a:t>
            </a:r>
          </a:p>
        </p:txBody>
      </p:sp>
      <p:cxnSp>
        <p:nvCxnSpPr>
          <p:cNvPr id="11" name="Straight Connector 10">
            <a:extLst>
              <a:ext uri="{FF2B5EF4-FFF2-40B4-BE49-F238E27FC236}">
                <a16:creationId xmlns:a16="http://schemas.microsoft.com/office/drawing/2014/main" id="{21D21BA0-65E4-1635-ACA9-59D7A0C93663}"/>
              </a:ext>
            </a:extLst>
          </p:cNvPr>
          <p:cNvCxnSpPr>
            <a:cxnSpLocks/>
          </p:cNvCxnSpPr>
          <p:nvPr/>
        </p:nvCxnSpPr>
        <p:spPr>
          <a:xfrm>
            <a:off x="716881" y="1919986"/>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Google Shape;142;g21065d65e71_2_0">
            <a:extLst>
              <a:ext uri="{FF2B5EF4-FFF2-40B4-BE49-F238E27FC236}">
                <a16:creationId xmlns:a16="http://schemas.microsoft.com/office/drawing/2014/main" id="{20C2F447-9050-78D4-5CFA-43C6614CF921}"/>
              </a:ext>
            </a:extLst>
          </p:cNvPr>
          <p:cNvPicPr preferRelativeResize="0"/>
          <p:nvPr/>
        </p:nvPicPr>
        <p:blipFill rotWithShape="1">
          <a:blip r:embed="rId3" cstate="print">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65618" y="2336766"/>
            <a:ext cx="3559628" cy="3307706"/>
          </a:xfrm>
          <a:prstGeom prst="rect">
            <a:avLst/>
          </a:prstGeom>
          <a:noFill/>
          <a:ln>
            <a:noFill/>
          </a:ln>
        </p:spPr>
      </p:pic>
      <p:sp>
        <p:nvSpPr>
          <p:cNvPr id="4" name="TextBox 3">
            <a:extLst>
              <a:ext uri="{FF2B5EF4-FFF2-40B4-BE49-F238E27FC236}">
                <a16:creationId xmlns:a16="http://schemas.microsoft.com/office/drawing/2014/main" id="{97F1835D-8786-3E42-65DD-5EEBCD8880CC}"/>
              </a:ext>
            </a:extLst>
          </p:cNvPr>
          <p:cNvSpPr txBox="1"/>
          <p:nvPr/>
        </p:nvSpPr>
        <p:spPr>
          <a:xfrm>
            <a:off x="5783813" y="3887141"/>
            <a:ext cx="5233112" cy="1323439"/>
          </a:xfrm>
          <a:prstGeom prst="rect">
            <a:avLst/>
          </a:prstGeom>
          <a:noFill/>
        </p:spPr>
        <p:txBody>
          <a:bodyPr wrap="square">
            <a:spAutoFit/>
          </a:bodyPr>
          <a:lstStyle/>
          <a:p>
            <a:pPr fontAlgn="base"/>
            <a:r>
              <a:rPr lang="en-US" sz="2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Assuming vaccination helps establish vaccination as a positive norm in the community. Inviting questions thereafter opens the conversation to explore one’s intent to vaccinate.</a:t>
            </a:r>
          </a:p>
        </p:txBody>
      </p:sp>
      <p:sp>
        <p:nvSpPr>
          <p:cNvPr id="9" name="Speech Bubble: Oval 8">
            <a:extLst>
              <a:ext uri="{FF2B5EF4-FFF2-40B4-BE49-F238E27FC236}">
                <a16:creationId xmlns:a16="http://schemas.microsoft.com/office/drawing/2014/main" id="{E142C077-78AE-CFD0-1337-043428C17197}"/>
              </a:ext>
            </a:extLst>
          </p:cNvPr>
          <p:cNvSpPr/>
          <p:nvPr/>
        </p:nvSpPr>
        <p:spPr>
          <a:xfrm>
            <a:off x="4703539" y="3885893"/>
            <a:ext cx="939593" cy="678832"/>
          </a:xfrm>
          <a:prstGeom prst="wedgeEllipseCallout">
            <a:avLst>
              <a:gd name="adj1" fmla="val 39607"/>
              <a:gd name="adj2" fmla="val 62235"/>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2000" b="1">
                <a:latin typeface="Calibri" panose="020F0502020204030204" pitchFamily="34" charset="0"/>
                <a:cs typeface="Calibri" panose="020F0502020204030204" pitchFamily="34" charset="0"/>
              </a:rPr>
              <a:t>Why?</a:t>
            </a:r>
          </a:p>
        </p:txBody>
      </p:sp>
      <p:sp>
        <p:nvSpPr>
          <p:cNvPr id="8" name="TextBox 7">
            <a:extLst>
              <a:ext uri="{FF2B5EF4-FFF2-40B4-BE49-F238E27FC236}">
                <a16:creationId xmlns:a16="http://schemas.microsoft.com/office/drawing/2014/main" id="{DB2302FB-37CC-2F2F-E4C9-45D7D8288848}"/>
              </a:ext>
            </a:extLst>
          </p:cNvPr>
          <p:cNvSpPr txBox="1"/>
          <p:nvPr/>
        </p:nvSpPr>
        <p:spPr>
          <a:xfrm>
            <a:off x="8592998" y="5929343"/>
            <a:ext cx="3148286" cy="553998"/>
          </a:xfrm>
          <a:prstGeom prst="rect">
            <a:avLst/>
          </a:prstGeom>
          <a:noFill/>
        </p:spPr>
        <p:txBody>
          <a:bodyPr wrap="square">
            <a:spAutoFit/>
          </a:bodyPr>
          <a:lstStyle/>
          <a:p>
            <a:pPr indent="1588"/>
            <a:r>
              <a:rPr lang="en-AU" sz="1000">
                <a:solidFill>
                  <a:schemeClr val="bg2">
                    <a:lumMod val="50000"/>
                  </a:schemeClr>
                </a:solidFill>
                <a:latin typeface="Calibri" panose="020F0502020204030204" pitchFamily="34" charset="0"/>
                <a:cs typeface="Calibri" panose="020F0502020204030204" pitchFamily="34" charset="0"/>
              </a:rPr>
              <a:t>Sources:</a:t>
            </a:r>
          </a:p>
          <a:p>
            <a:pPr indent="1588"/>
            <a:r>
              <a:rPr lang="en-AU" sz="1000">
                <a:solidFill>
                  <a:schemeClr val="bg2">
                    <a:lumMod val="50000"/>
                  </a:schemeClr>
                </a:solidFill>
                <a:latin typeface="Calibri" panose="020F0502020204030204" pitchFamily="34" charset="0"/>
                <a:cs typeface="Calibri" panose="020F0502020204030204" pitchFamily="34" charset="0"/>
              </a:rPr>
              <a:t>Opel DJ, et al. </a:t>
            </a:r>
            <a:r>
              <a:rPr lang="en-AU" sz="1000" err="1">
                <a:solidFill>
                  <a:schemeClr val="bg2">
                    <a:lumMod val="50000"/>
                  </a:schemeClr>
                </a:solidFill>
                <a:latin typeface="Calibri" panose="020F0502020204030204" pitchFamily="34" charset="0"/>
                <a:cs typeface="Calibri" panose="020F0502020204030204" pitchFamily="34" charset="0"/>
              </a:rPr>
              <a:t>Pediatrics</a:t>
            </a:r>
            <a:r>
              <a:rPr lang="en-AU" sz="1000">
                <a:solidFill>
                  <a:schemeClr val="bg2">
                    <a:lumMod val="50000"/>
                  </a:schemeClr>
                </a:solidFill>
                <a:latin typeface="Calibri" panose="020F0502020204030204" pitchFamily="34" charset="0"/>
                <a:cs typeface="Calibri" panose="020F0502020204030204" pitchFamily="34" charset="0"/>
              </a:rPr>
              <a:t>. 2013;132(6):1037–46.</a:t>
            </a:r>
          </a:p>
          <a:p>
            <a:pPr indent="1588"/>
            <a:r>
              <a:rPr lang="en-AU" sz="1000">
                <a:solidFill>
                  <a:schemeClr val="bg2">
                    <a:lumMod val="50000"/>
                  </a:schemeClr>
                </a:solidFill>
                <a:latin typeface="Calibri" panose="020F0502020204030204" pitchFamily="34" charset="0"/>
                <a:cs typeface="Calibri" panose="020F0502020204030204" pitchFamily="34" charset="0"/>
              </a:rPr>
              <a:t>Brewer NT, et al. </a:t>
            </a:r>
            <a:r>
              <a:rPr lang="en-AU" sz="1000" err="1">
                <a:solidFill>
                  <a:schemeClr val="bg2">
                    <a:lumMod val="50000"/>
                  </a:schemeClr>
                </a:solidFill>
                <a:latin typeface="Calibri" panose="020F0502020204030204" pitchFamily="34" charset="0"/>
                <a:cs typeface="Calibri" panose="020F0502020204030204" pitchFamily="34" charset="0"/>
              </a:rPr>
              <a:t>Pediatrics</a:t>
            </a:r>
            <a:r>
              <a:rPr lang="en-AU" sz="1000">
                <a:solidFill>
                  <a:schemeClr val="bg2">
                    <a:lumMod val="50000"/>
                  </a:schemeClr>
                </a:solidFill>
                <a:latin typeface="Calibri" panose="020F0502020204030204" pitchFamily="34" charset="0"/>
                <a:cs typeface="Calibri" panose="020F0502020204030204" pitchFamily="34" charset="0"/>
              </a:rPr>
              <a:t>. 2017;139(1):e20161764.</a:t>
            </a:r>
            <a:endParaRPr lang="en-US" sz="100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564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Single Corner Snipped 5">
            <a:extLst>
              <a:ext uri="{FF2B5EF4-FFF2-40B4-BE49-F238E27FC236}">
                <a16:creationId xmlns:a16="http://schemas.microsoft.com/office/drawing/2014/main" id="{5487A30C-AEFC-A494-4D54-9E86AB1A208E}"/>
              </a:ext>
            </a:extLst>
          </p:cNvPr>
          <p:cNvSpPr/>
          <p:nvPr/>
        </p:nvSpPr>
        <p:spPr>
          <a:xfrm>
            <a:off x="743113" y="1066774"/>
            <a:ext cx="1991595" cy="740008"/>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8B949E01-6169-48F3-B7AC-B652C192E9E5}"/>
              </a:ext>
            </a:extLst>
          </p:cNvPr>
          <p:cNvSpPr txBox="1">
            <a:spLocks/>
          </p:cNvSpPr>
          <p:nvPr/>
        </p:nvSpPr>
        <p:spPr bwMode="invGray">
          <a:xfrm>
            <a:off x="998200" y="1213528"/>
            <a:ext cx="1606407"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 </a:t>
            </a:r>
            <a:endParaRPr kumimoji="0" lang="en-US" sz="3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6CDFE7CE-B8EC-41DD-925E-6C1A7730ED0E}"/>
              </a:ext>
            </a:extLst>
          </p:cNvPr>
          <p:cNvSpPr/>
          <p:nvPr/>
        </p:nvSpPr>
        <p:spPr>
          <a:xfrm>
            <a:off x="2023582" y="1202753"/>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a:latin typeface="Calibri" panose="020F0502020204030204" pitchFamily="34" charset="0"/>
                <a:cs typeface="Calibri" panose="020F0502020204030204" pitchFamily="34" charset="0"/>
              </a:rPr>
              <a:t>1</a:t>
            </a:r>
            <a:endParaRPr lang="en-US" sz="4400" b="1">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D8DE9AA-369A-6EFA-5E3A-F6C4EDE5E246}"/>
              </a:ext>
            </a:extLst>
          </p:cNvPr>
          <p:cNvSpPr txBox="1"/>
          <p:nvPr/>
        </p:nvSpPr>
        <p:spPr>
          <a:xfrm>
            <a:off x="4645517" y="2420958"/>
            <a:ext cx="6642477" cy="3139321"/>
          </a:xfrm>
          <a:prstGeom prst="rect">
            <a:avLst/>
          </a:prstGeom>
          <a:noFill/>
        </p:spPr>
        <p:txBody>
          <a:bodyPr wrap="square">
            <a:spAutoFit/>
          </a:bodyPr>
          <a:lstStyle/>
          <a:p>
            <a:pPr fontAlgn="base"/>
            <a:r>
              <a:rPr lang="en-US" sz="32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Some examples:</a:t>
            </a:r>
          </a:p>
          <a:p>
            <a:pPr fontAlgn="base"/>
            <a:endParaRPr lang="en-US" sz="1600" i="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457200" indent="-457200" fontAlgn="base">
              <a:spcAft>
                <a:spcPts val="1200"/>
              </a:spcAft>
              <a:buFont typeface="Arial" panose="020B0604020202020204" pitchFamily="34" charset="0"/>
              <a:buChar char="•"/>
            </a:pPr>
            <a:r>
              <a:rPr lang="en-US" sz="2800" i="1">
                <a:solidFill>
                  <a:schemeClr val="tx2"/>
                </a:solidFill>
                <a:latin typeface="Calibri" panose="020F0502020204030204" pitchFamily="34" charset="0"/>
                <a:cs typeface="Calibri" panose="020F0502020204030204" pitchFamily="34" charset="0"/>
              </a:rPr>
              <a:t>“We’re ready to vaccinate. Do you have some questions before we proceed?”</a:t>
            </a:r>
          </a:p>
          <a:p>
            <a:pPr marL="457200" indent="-457200" fontAlgn="base">
              <a:spcAft>
                <a:spcPts val="1200"/>
              </a:spcAft>
              <a:buFont typeface="Arial" panose="020B0604020202020204" pitchFamily="34" charset="0"/>
              <a:buChar char="•"/>
            </a:pPr>
            <a:r>
              <a:rPr lang="en-US" sz="2800" i="1">
                <a:solidFill>
                  <a:schemeClr val="tx2"/>
                </a:solidFill>
                <a:latin typeface="Calibri" panose="020F0502020204030204" pitchFamily="34" charset="0"/>
                <a:cs typeface="Calibri" panose="020F0502020204030204" pitchFamily="34" charset="0"/>
              </a:rPr>
              <a:t>“It’s time to protect baby Emma with a vaccine. Do you have some questions before we vaccinate her?”</a:t>
            </a:r>
          </a:p>
        </p:txBody>
      </p:sp>
      <p:cxnSp>
        <p:nvCxnSpPr>
          <p:cNvPr id="11" name="Straight Connector 10">
            <a:extLst>
              <a:ext uri="{FF2B5EF4-FFF2-40B4-BE49-F238E27FC236}">
                <a16:creationId xmlns:a16="http://schemas.microsoft.com/office/drawing/2014/main" id="{21D21BA0-65E4-1635-ACA9-59D7A0C93663}"/>
              </a:ext>
            </a:extLst>
          </p:cNvPr>
          <p:cNvCxnSpPr>
            <a:cxnSpLocks/>
          </p:cNvCxnSpPr>
          <p:nvPr/>
        </p:nvCxnSpPr>
        <p:spPr>
          <a:xfrm>
            <a:off x="716881" y="1919986"/>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Google Shape;142;g21065d65e71_2_0">
            <a:extLst>
              <a:ext uri="{FF2B5EF4-FFF2-40B4-BE49-F238E27FC236}">
                <a16:creationId xmlns:a16="http://schemas.microsoft.com/office/drawing/2014/main" id="{20C2F447-9050-78D4-5CFA-43C6614CF921}"/>
              </a:ext>
            </a:extLst>
          </p:cNvPr>
          <p:cNvPicPr preferRelativeResize="0"/>
          <p:nvPr/>
        </p:nvPicPr>
        <p:blipFill rotWithShape="1">
          <a:blip r:embed="rId3" cstate="print">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65618" y="2336766"/>
            <a:ext cx="3559628" cy="3307706"/>
          </a:xfrm>
          <a:prstGeom prst="rect">
            <a:avLst/>
          </a:prstGeom>
          <a:noFill/>
          <a:ln>
            <a:noFill/>
          </a:ln>
        </p:spPr>
      </p:pic>
      <p:sp>
        <p:nvSpPr>
          <p:cNvPr id="4" name="Title 2">
            <a:extLst>
              <a:ext uri="{FF2B5EF4-FFF2-40B4-BE49-F238E27FC236}">
                <a16:creationId xmlns:a16="http://schemas.microsoft.com/office/drawing/2014/main" id="{7235367C-DAA6-1877-10D5-EC09B6A95532}"/>
              </a:ext>
            </a:extLst>
          </p:cNvPr>
          <p:cNvSpPr txBox="1">
            <a:spLocks/>
          </p:cNvSpPr>
          <p:nvPr/>
        </p:nvSpPr>
        <p:spPr bwMode="invGray">
          <a:xfrm>
            <a:off x="2989795" y="1249383"/>
            <a:ext cx="9025742"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700" b="0" dirty="0">
                <a:solidFill>
                  <a:schemeClr val="accent2"/>
                </a:solidFill>
                <a:latin typeface="Calibri" panose="020F0502020204030204" pitchFamily="34" charset="0"/>
                <a:cs typeface="Calibri" panose="020F0502020204030204" pitchFamily="34" charset="0"/>
              </a:rPr>
              <a:t>Presume vaccination and elicit questions.</a:t>
            </a:r>
            <a:endParaRPr kumimoji="0" lang="en-US" sz="3700" b="0" i="0"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7370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EDC3DF-A300-F43A-2E45-5BD9AD6E2D64}"/>
              </a:ext>
            </a:extLst>
          </p:cNvPr>
          <p:cNvSpPr txBox="1"/>
          <p:nvPr/>
        </p:nvSpPr>
        <p:spPr>
          <a:xfrm>
            <a:off x="3067268" y="3038464"/>
            <a:ext cx="7841953" cy="2031325"/>
          </a:xfrm>
          <a:prstGeom prst="rect">
            <a:avLst/>
          </a:prstGeom>
          <a:noFill/>
        </p:spPr>
        <p:txBody>
          <a:bodyPr wrap="square">
            <a:spAutoFit/>
          </a:bodyPr>
          <a:lstStyle/>
          <a:p>
            <a:pPr>
              <a:spcAft>
                <a:spcPts val="1800"/>
              </a:spcAft>
            </a:pPr>
            <a:r>
              <a:rPr lang="en-US" sz="3200" dirty="0">
                <a:solidFill>
                  <a:schemeClr val="bg1">
                    <a:lumMod val="85000"/>
                  </a:schemeClr>
                </a:solidFill>
                <a:latin typeface="Calibri" panose="020F0502020204030204" pitchFamily="34" charset="0"/>
                <a:cs typeface="Calibri" panose="020F0502020204030204" pitchFamily="34" charset="0"/>
              </a:rPr>
              <a:t>Presume vaccination and elicit questions.</a:t>
            </a:r>
          </a:p>
          <a:p>
            <a:pPr>
              <a:spcAft>
                <a:spcPts val="1800"/>
              </a:spcAft>
            </a:pPr>
            <a:r>
              <a:rPr lang="en-US" sz="3200" dirty="0">
                <a:solidFill>
                  <a:schemeClr val="accent2"/>
                </a:solidFill>
                <a:latin typeface="Calibri" panose="020F0502020204030204" pitchFamily="34" charset="0"/>
                <a:cs typeface="Calibri" panose="020F0502020204030204" pitchFamily="34" charset="0"/>
              </a:rPr>
              <a:t>Identify intent to vaccinate. </a:t>
            </a:r>
          </a:p>
          <a:p>
            <a:pPr>
              <a:spcAft>
                <a:spcPts val="1800"/>
              </a:spcAft>
            </a:pPr>
            <a:r>
              <a:rPr lang="en-US" sz="3200" dirty="0">
                <a:solidFill>
                  <a:schemeClr val="bg1">
                    <a:lumMod val="85000"/>
                  </a:schemeClr>
                </a:solidFill>
                <a:latin typeface="Calibri" panose="020F0502020204030204" pitchFamily="34" charset="0"/>
                <a:cs typeface="Calibri" panose="020F0502020204030204" pitchFamily="34" charset="0"/>
              </a:rPr>
              <a:t>Tailor your response.</a:t>
            </a:r>
          </a:p>
        </p:txBody>
      </p:sp>
      <p:sp>
        <p:nvSpPr>
          <p:cNvPr id="9" name="Title 2">
            <a:extLst>
              <a:ext uri="{FF2B5EF4-FFF2-40B4-BE49-F238E27FC236}">
                <a16:creationId xmlns:a16="http://schemas.microsoft.com/office/drawing/2014/main" id="{0F9AB4B9-896E-1AAB-2768-6D9D153B8A44}"/>
              </a:ext>
            </a:extLst>
          </p:cNvPr>
          <p:cNvSpPr txBox="1">
            <a:spLocks/>
          </p:cNvSpPr>
          <p:nvPr/>
        </p:nvSpPr>
        <p:spPr bwMode="invGray">
          <a:xfrm>
            <a:off x="3067269" y="1593765"/>
            <a:ext cx="8445694" cy="827079"/>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for meaningful conversations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about vaccination</a:t>
            </a:r>
            <a:endParaRPr kumimoji="0" lang="en-US"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5F8F1246-8A6D-74AE-7CCA-1765292F2C2B}"/>
              </a:ext>
            </a:extLst>
          </p:cNvPr>
          <p:cNvCxnSpPr>
            <a:cxnSpLocks/>
          </p:cNvCxnSpPr>
          <p:nvPr/>
        </p:nvCxnSpPr>
        <p:spPr>
          <a:xfrm>
            <a:off x="716881" y="245100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Rectangle: Single Corner Snipped 13">
            <a:extLst>
              <a:ext uri="{FF2B5EF4-FFF2-40B4-BE49-F238E27FC236}">
                <a16:creationId xmlns:a16="http://schemas.microsoft.com/office/drawing/2014/main" id="{D306F328-B6FC-CF87-C859-99A09BEC6ADF}"/>
              </a:ext>
            </a:extLst>
          </p:cNvPr>
          <p:cNvSpPr/>
          <p:nvPr/>
        </p:nvSpPr>
        <p:spPr>
          <a:xfrm>
            <a:off x="725373" y="1076603"/>
            <a:ext cx="2084192" cy="740008"/>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3885EE4-C6D9-A3AE-9DB7-7D21B6F27CBB}"/>
              </a:ext>
            </a:extLst>
          </p:cNvPr>
          <p:cNvSpPr txBox="1"/>
          <p:nvPr/>
        </p:nvSpPr>
        <p:spPr>
          <a:xfrm>
            <a:off x="771671" y="1002392"/>
            <a:ext cx="2084192" cy="830997"/>
          </a:xfrm>
          <a:prstGeom prst="rect">
            <a:avLst/>
          </a:prstGeom>
          <a:noFill/>
        </p:spPr>
        <p:txBody>
          <a:bodyPr wrap="square">
            <a:spAutoFit/>
          </a:bodyPr>
          <a:lstStyle/>
          <a:p>
            <a:r>
              <a:rPr kumimoji="0" lang="en-GB" sz="48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 </a:t>
            </a:r>
            <a:r>
              <a:rPr lang="en-GB" sz="4800" b="1">
                <a:solidFill>
                  <a:schemeClr val="bg1"/>
                </a:solidFill>
                <a:latin typeface="Calibri" panose="020F0502020204030204" pitchFamily="34" charset="0"/>
                <a:cs typeface="Calibri" panose="020F0502020204030204" pitchFamily="34" charset="0"/>
              </a:rPr>
              <a:t>S</a:t>
            </a:r>
            <a:r>
              <a:rPr kumimoji="0" lang="en-GB" sz="4800" b="1" i="0" u="none" strike="noStrike" kern="1200" cap="none" spc="0" normalizeH="0" baseline="0" noProof="0" err="1">
                <a:ln>
                  <a:noFill/>
                </a:ln>
                <a:solidFill>
                  <a:schemeClr val="bg1"/>
                </a:solidFill>
                <a:effectLst/>
                <a:uLnTx/>
                <a:uFillTx/>
                <a:latin typeface="Calibri" panose="020F0502020204030204" pitchFamily="34" charset="0"/>
                <a:cs typeface="Calibri" panose="020F0502020204030204" pitchFamily="34" charset="0"/>
              </a:rPr>
              <a:t>teps</a:t>
            </a:r>
            <a:endParaRPr lang="en-US" sz="4800">
              <a:solidFill>
                <a:schemeClr val="bg1"/>
              </a:solidFill>
            </a:endParaRPr>
          </a:p>
        </p:txBody>
      </p:sp>
      <p:grpSp>
        <p:nvGrpSpPr>
          <p:cNvPr id="2" name="Group 1">
            <a:extLst>
              <a:ext uri="{FF2B5EF4-FFF2-40B4-BE49-F238E27FC236}">
                <a16:creationId xmlns:a16="http://schemas.microsoft.com/office/drawing/2014/main" id="{984DA96D-2236-2607-DA33-EFF0C75A5FA8}"/>
              </a:ext>
            </a:extLst>
          </p:cNvPr>
          <p:cNvGrpSpPr/>
          <p:nvPr/>
        </p:nvGrpSpPr>
        <p:grpSpPr>
          <a:xfrm>
            <a:off x="1291640" y="3710839"/>
            <a:ext cx="1548678" cy="646331"/>
            <a:chOff x="1141193" y="2826070"/>
            <a:chExt cx="1548678" cy="646331"/>
          </a:xfrm>
        </p:grpSpPr>
        <p:sp>
          <p:nvSpPr>
            <p:cNvPr id="4" name="Rectangle: Single Corner Snipped 3">
              <a:extLst>
                <a:ext uri="{FF2B5EF4-FFF2-40B4-BE49-F238E27FC236}">
                  <a16:creationId xmlns:a16="http://schemas.microsoft.com/office/drawing/2014/main" id="{6954137B-968F-833A-E3FE-B7072A0644ED}"/>
                </a:ext>
              </a:extLst>
            </p:cNvPr>
            <p:cNvSpPr/>
            <p:nvPr/>
          </p:nvSpPr>
          <p:spPr>
            <a:xfrm>
              <a:off x="1141193" y="2855254"/>
              <a:ext cx="1548678" cy="602967"/>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10479EA-41AE-4CCD-7075-E466EB773DF8}"/>
                </a:ext>
              </a:extLst>
            </p:cNvPr>
            <p:cNvSpPr txBox="1"/>
            <p:nvPr/>
          </p:nvSpPr>
          <p:spPr>
            <a:xfrm>
              <a:off x="1150920" y="2826070"/>
              <a:ext cx="1096886" cy="646331"/>
            </a:xfrm>
            <a:prstGeom prst="rect">
              <a:avLst/>
            </a:prstGeom>
            <a:noFill/>
          </p:spPr>
          <p:txBody>
            <a:bodyPr wrap="square">
              <a:spAutoFit/>
            </a:bodyPr>
            <a:lstStyle/>
            <a:p>
              <a:r>
                <a:rPr kumimoji="0" lang="en-GB" sz="36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a:t>
              </a:r>
              <a:endParaRPr lang="en-US" sz="3600">
                <a:solidFill>
                  <a:schemeClr val="bg1"/>
                </a:solidFill>
              </a:endParaRPr>
            </a:p>
          </p:txBody>
        </p:sp>
      </p:grpSp>
      <p:sp>
        <p:nvSpPr>
          <p:cNvPr id="17" name="Oval 16">
            <a:extLst>
              <a:ext uri="{FF2B5EF4-FFF2-40B4-BE49-F238E27FC236}">
                <a16:creationId xmlns:a16="http://schemas.microsoft.com/office/drawing/2014/main" id="{EEC43A45-08FC-BEE4-D662-EA7F6E97F4BE}"/>
              </a:ext>
            </a:extLst>
          </p:cNvPr>
          <p:cNvSpPr/>
          <p:nvPr/>
        </p:nvSpPr>
        <p:spPr>
          <a:xfrm>
            <a:off x="2262829" y="384073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a:latin typeface="Calibri" panose="020F0502020204030204" pitchFamily="34" charset="0"/>
                <a:cs typeface="Calibri" panose="020F0502020204030204" pitchFamily="34" charset="0"/>
              </a:rPr>
              <a:t>2</a:t>
            </a:r>
          </a:p>
        </p:txBody>
      </p:sp>
      <p:grpSp>
        <p:nvGrpSpPr>
          <p:cNvPr id="21" name="Group 20">
            <a:extLst>
              <a:ext uri="{FF2B5EF4-FFF2-40B4-BE49-F238E27FC236}">
                <a16:creationId xmlns:a16="http://schemas.microsoft.com/office/drawing/2014/main" id="{222BD4D9-1DF4-9B01-2704-FCF92C8398CD}"/>
              </a:ext>
            </a:extLst>
          </p:cNvPr>
          <p:cNvGrpSpPr/>
          <p:nvPr/>
        </p:nvGrpSpPr>
        <p:grpSpPr>
          <a:xfrm>
            <a:off x="1282778" y="4456582"/>
            <a:ext cx="1548678" cy="646331"/>
            <a:chOff x="1141193" y="2826070"/>
            <a:chExt cx="1548678" cy="646331"/>
          </a:xfrm>
        </p:grpSpPr>
        <p:sp>
          <p:nvSpPr>
            <p:cNvPr id="22" name="Rectangle: Single Corner Snipped 21">
              <a:extLst>
                <a:ext uri="{FF2B5EF4-FFF2-40B4-BE49-F238E27FC236}">
                  <a16:creationId xmlns:a16="http://schemas.microsoft.com/office/drawing/2014/main" id="{357F89ED-0E45-9D7E-3DCC-7BBF85591BAD}"/>
                </a:ext>
              </a:extLst>
            </p:cNvPr>
            <p:cNvSpPr/>
            <p:nvPr/>
          </p:nvSpPr>
          <p:spPr>
            <a:xfrm>
              <a:off x="1141193" y="2855254"/>
              <a:ext cx="1548678" cy="602967"/>
            </a:xfrm>
            <a:prstGeom prst="snip1Rect">
              <a:avLst/>
            </a:prstGeom>
            <a:solidFill>
              <a:schemeClr val="bg1">
                <a:lumMod val="8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39C6A26-FE0B-6A02-95B8-3D7518AF6F3A}"/>
                </a:ext>
              </a:extLst>
            </p:cNvPr>
            <p:cNvSpPr txBox="1"/>
            <p:nvPr/>
          </p:nvSpPr>
          <p:spPr>
            <a:xfrm>
              <a:off x="1150920" y="2826070"/>
              <a:ext cx="1096886" cy="646331"/>
            </a:xfrm>
            <a:prstGeom prst="rect">
              <a:avLst/>
            </a:prstGeom>
            <a:noFill/>
          </p:spPr>
          <p:txBody>
            <a:bodyPr wrap="square">
              <a:spAutoFit/>
            </a:bodyPr>
            <a:lstStyle/>
            <a:p>
              <a:r>
                <a:rPr kumimoji="0" lang="en-GB" sz="36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a:t>
              </a:r>
              <a:endParaRPr lang="en-US" sz="3600">
                <a:solidFill>
                  <a:schemeClr val="bg1"/>
                </a:solidFill>
              </a:endParaRPr>
            </a:p>
          </p:txBody>
        </p:sp>
      </p:grpSp>
      <p:sp>
        <p:nvSpPr>
          <p:cNvPr id="30" name="Oval 29">
            <a:extLst>
              <a:ext uri="{FF2B5EF4-FFF2-40B4-BE49-F238E27FC236}">
                <a16:creationId xmlns:a16="http://schemas.microsoft.com/office/drawing/2014/main" id="{E881A1F6-775D-DD4C-09B2-42B1974AA4CA}"/>
              </a:ext>
            </a:extLst>
          </p:cNvPr>
          <p:cNvSpPr/>
          <p:nvPr/>
        </p:nvSpPr>
        <p:spPr>
          <a:xfrm>
            <a:off x="2318664" y="4551147"/>
            <a:ext cx="457200" cy="457200"/>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a:latin typeface="Calibri" panose="020F0502020204030204" pitchFamily="34" charset="0"/>
                <a:cs typeface="Calibri" panose="020F0502020204030204" pitchFamily="34" charset="0"/>
              </a:rPr>
              <a:t>3</a:t>
            </a:r>
          </a:p>
        </p:txBody>
      </p:sp>
      <p:grpSp>
        <p:nvGrpSpPr>
          <p:cNvPr id="31" name="Group 30">
            <a:extLst>
              <a:ext uri="{FF2B5EF4-FFF2-40B4-BE49-F238E27FC236}">
                <a16:creationId xmlns:a16="http://schemas.microsoft.com/office/drawing/2014/main" id="{CA3BA765-E3F4-DED9-6B16-489F1BCC36BC}"/>
              </a:ext>
            </a:extLst>
          </p:cNvPr>
          <p:cNvGrpSpPr/>
          <p:nvPr/>
        </p:nvGrpSpPr>
        <p:grpSpPr>
          <a:xfrm>
            <a:off x="1301367" y="2965096"/>
            <a:ext cx="1548678" cy="646331"/>
            <a:chOff x="1141193" y="2826070"/>
            <a:chExt cx="1548678" cy="646331"/>
          </a:xfrm>
        </p:grpSpPr>
        <p:sp>
          <p:nvSpPr>
            <p:cNvPr id="32" name="Rectangle: Single Corner Snipped 31">
              <a:extLst>
                <a:ext uri="{FF2B5EF4-FFF2-40B4-BE49-F238E27FC236}">
                  <a16:creationId xmlns:a16="http://schemas.microsoft.com/office/drawing/2014/main" id="{B81547CE-5B05-8A35-3A4B-19C3D33C3CC2}"/>
                </a:ext>
              </a:extLst>
            </p:cNvPr>
            <p:cNvSpPr/>
            <p:nvPr/>
          </p:nvSpPr>
          <p:spPr>
            <a:xfrm>
              <a:off x="1141193" y="2855254"/>
              <a:ext cx="1548678" cy="602967"/>
            </a:xfrm>
            <a:prstGeom prst="snip1Rect">
              <a:avLst/>
            </a:prstGeom>
            <a:solidFill>
              <a:schemeClr val="bg1">
                <a:lumMod val="8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74E5D27E-0BF4-4583-03C9-A3889AD60B7C}"/>
                </a:ext>
              </a:extLst>
            </p:cNvPr>
            <p:cNvSpPr txBox="1"/>
            <p:nvPr/>
          </p:nvSpPr>
          <p:spPr>
            <a:xfrm>
              <a:off x="1150920" y="2826070"/>
              <a:ext cx="1096886" cy="646331"/>
            </a:xfrm>
            <a:prstGeom prst="rect">
              <a:avLst/>
            </a:prstGeom>
            <a:noFill/>
          </p:spPr>
          <p:txBody>
            <a:bodyPr wrap="square">
              <a:spAutoFit/>
            </a:bodyPr>
            <a:lstStyle/>
            <a:p>
              <a:r>
                <a:rPr kumimoji="0" lang="en-GB" sz="36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a:t>
              </a:r>
              <a:endParaRPr lang="en-US" sz="3600">
                <a:solidFill>
                  <a:schemeClr val="bg1"/>
                </a:solidFill>
              </a:endParaRPr>
            </a:p>
          </p:txBody>
        </p:sp>
      </p:grpSp>
      <p:sp>
        <p:nvSpPr>
          <p:cNvPr id="34" name="Oval 33">
            <a:extLst>
              <a:ext uri="{FF2B5EF4-FFF2-40B4-BE49-F238E27FC236}">
                <a16:creationId xmlns:a16="http://schemas.microsoft.com/office/drawing/2014/main" id="{67A9DF26-E666-D599-DBB8-AEB6B3F49F20}"/>
              </a:ext>
            </a:extLst>
          </p:cNvPr>
          <p:cNvSpPr/>
          <p:nvPr/>
        </p:nvSpPr>
        <p:spPr>
          <a:xfrm>
            <a:off x="2337253" y="3059661"/>
            <a:ext cx="457200" cy="457200"/>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4274489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Single Corner Snipped 5">
            <a:extLst>
              <a:ext uri="{FF2B5EF4-FFF2-40B4-BE49-F238E27FC236}">
                <a16:creationId xmlns:a16="http://schemas.microsoft.com/office/drawing/2014/main" id="{5487A30C-AEFC-A494-4D54-9E86AB1A208E}"/>
              </a:ext>
            </a:extLst>
          </p:cNvPr>
          <p:cNvSpPr/>
          <p:nvPr/>
        </p:nvSpPr>
        <p:spPr>
          <a:xfrm>
            <a:off x="743113" y="1066774"/>
            <a:ext cx="1991595" cy="740008"/>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8B949E01-6169-48F3-B7AC-B652C192E9E5}"/>
              </a:ext>
            </a:extLst>
          </p:cNvPr>
          <p:cNvSpPr txBox="1">
            <a:spLocks/>
          </p:cNvSpPr>
          <p:nvPr/>
        </p:nvSpPr>
        <p:spPr bwMode="invGray">
          <a:xfrm>
            <a:off x="998200" y="1213528"/>
            <a:ext cx="1606407"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 </a:t>
            </a:r>
            <a:endParaRPr kumimoji="0" lang="en-US" sz="3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6CDFE7CE-B8EC-41DD-925E-6C1A7730ED0E}"/>
              </a:ext>
            </a:extLst>
          </p:cNvPr>
          <p:cNvSpPr/>
          <p:nvPr/>
        </p:nvSpPr>
        <p:spPr>
          <a:xfrm>
            <a:off x="2023582" y="1202753"/>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a:latin typeface="Calibri" panose="020F0502020204030204" pitchFamily="34" charset="0"/>
                <a:cs typeface="Calibri" panose="020F0502020204030204" pitchFamily="34" charset="0"/>
              </a:rPr>
              <a:t>2</a:t>
            </a:r>
            <a:endParaRPr lang="en-US" sz="4400" b="1">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D93F2E2A-33DC-B0CD-28C6-DFA7215497DB}"/>
              </a:ext>
            </a:extLst>
          </p:cNvPr>
          <p:cNvSpPr txBox="1">
            <a:spLocks/>
          </p:cNvSpPr>
          <p:nvPr/>
        </p:nvSpPr>
        <p:spPr bwMode="invGray">
          <a:xfrm>
            <a:off x="2989795" y="1196629"/>
            <a:ext cx="8665910"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0">
                <a:solidFill>
                  <a:schemeClr val="accent2"/>
                </a:solidFill>
                <a:latin typeface="Calibri" panose="020F0502020204030204" pitchFamily="34" charset="0"/>
                <a:cs typeface="Calibri" panose="020F0502020204030204" pitchFamily="34" charset="0"/>
              </a:rPr>
              <a:t>Identify intent to vaccinate</a:t>
            </a:r>
            <a:endParaRPr kumimoji="0" lang="en-US" sz="40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D8DE9AA-369A-6EFA-5E3A-F6C4EDE5E246}"/>
              </a:ext>
            </a:extLst>
          </p:cNvPr>
          <p:cNvSpPr txBox="1"/>
          <p:nvPr/>
        </p:nvSpPr>
        <p:spPr>
          <a:xfrm>
            <a:off x="5072663" y="2326364"/>
            <a:ext cx="6192058" cy="1384995"/>
          </a:xfrm>
          <a:prstGeom prst="rect">
            <a:avLst/>
          </a:prstGeom>
          <a:noFill/>
        </p:spPr>
        <p:txBody>
          <a:bodyPr wrap="square">
            <a:spAutoFit/>
          </a:bodyPr>
          <a:lstStyle/>
          <a:p>
            <a:pPr fontAlgn="base"/>
            <a:r>
              <a:rPr lang="en-US" sz="2800">
                <a:solidFill>
                  <a:schemeClr val="tx2"/>
                </a:solidFill>
                <a:latin typeface="Calibri" panose="020F0502020204030204" pitchFamily="34" charset="0"/>
                <a:cs typeface="Calibri" panose="020F0502020204030204" pitchFamily="34" charset="0"/>
              </a:rPr>
              <a:t>Based on their response in the prior step, determine where the person sits on the spectrum of vaccination intentions</a:t>
            </a:r>
            <a:endParaRPr lang="en-GB" sz="2800">
              <a:solidFill>
                <a:schemeClr val="tx2"/>
              </a:solidFill>
              <a:latin typeface="Calibri" panose="020F0502020204030204" pitchFamily="34" charset="0"/>
              <a:cs typeface="Calibri" panose="020F0502020204030204" pitchFamily="34" charset="0"/>
            </a:endParaRPr>
          </a:p>
        </p:txBody>
      </p:sp>
      <p:pic>
        <p:nvPicPr>
          <p:cNvPr id="4" name="Google Shape;143;g21065d65e71_2_0">
            <a:extLst>
              <a:ext uri="{FF2B5EF4-FFF2-40B4-BE49-F238E27FC236}">
                <a16:creationId xmlns:a16="http://schemas.microsoft.com/office/drawing/2014/main" id="{48F9DD20-9449-94CC-7E6D-2683DD3FF030}"/>
              </a:ext>
            </a:extLst>
          </p:cNvPr>
          <p:cNvPicPr preferRelativeResize="0"/>
          <p:nvPr/>
        </p:nvPicPr>
        <p:blipFill rotWithShape="1">
          <a:blip r:embed="rId3" cstate="print">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06929" y="2416567"/>
            <a:ext cx="4165734" cy="3589047"/>
          </a:xfrm>
          <a:prstGeom prst="rect">
            <a:avLst/>
          </a:prstGeom>
          <a:noFill/>
          <a:ln>
            <a:noFill/>
          </a:ln>
        </p:spPr>
      </p:pic>
      <p:pic>
        <p:nvPicPr>
          <p:cNvPr id="8" name="Picture 7">
            <a:extLst>
              <a:ext uri="{FF2B5EF4-FFF2-40B4-BE49-F238E27FC236}">
                <a16:creationId xmlns:a16="http://schemas.microsoft.com/office/drawing/2014/main" id="{DEC75FE5-26B5-1611-752E-25E5AA08ED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0290" y="3791439"/>
            <a:ext cx="6192059" cy="546954"/>
          </a:xfrm>
          <a:prstGeom prst="rect">
            <a:avLst/>
          </a:prstGeom>
        </p:spPr>
      </p:pic>
      <p:cxnSp>
        <p:nvCxnSpPr>
          <p:cNvPr id="9" name="Straight Connector 8">
            <a:extLst>
              <a:ext uri="{FF2B5EF4-FFF2-40B4-BE49-F238E27FC236}">
                <a16:creationId xmlns:a16="http://schemas.microsoft.com/office/drawing/2014/main" id="{C1DB2DE9-2DE5-6F34-F4D8-9BCDA4A399C6}"/>
              </a:ext>
            </a:extLst>
          </p:cNvPr>
          <p:cNvCxnSpPr>
            <a:cxnSpLocks/>
          </p:cNvCxnSpPr>
          <p:nvPr/>
        </p:nvCxnSpPr>
        <p:spPr>
          <a:xfrm>
            <a:off x="716881" y="1919986"/>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Speech Bubble: Oval 9">
            <a:extLst>
              <a:ext uri="{FF2B5EF4-FFF2-40B4-BE49-F238E27FC236}">
                <a16:creationId xmlns:a16="http://schemas.microsoft.com/office/drawing/2014/main" id="{51CD383C-37A7-8529-9B9D-B5C8BCCCAD8A}"/>
              </a:ext>
            </a:extLst>
          </p:cNvPr>
          <p:cNvSpPr/>
          <p:nvPr/>
        </p:nvSpPr>
        <p:spPr>
          <a:xfrm>
            <a:off x="5072663" y="4728385"/>
            <a:ext cx="939593" cy="678832"/>
          </a:xfrm>
          <a:prstGeom prst="wedgeEllipseCallout">
            <a:avLst>
              <a:gd name="adj1" fmla="val 39607"/>
              <a:gd name="adj2" fmla="val 62235"/>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2000" b="1">
                <a:latin typeface="Calibri" panose="020F0502020204030204" pitchFamily="34" charset="0"/>
                <a:cs typeface="Calibri" panose="020F0502020204030204" pitchFamily="34" charset="0"/>
              </a:rPr>
              <a:t>Why?</a:t>
            </a:r>
          </a:p>
        </p:txBody>
      </p:sp>
      <p:sp>
        <p:nvSpPr>
          <p:cNvPr id="11" name="TextBox 10">
            <a:extLst>
              <a:ext uri="{FF2B5EF4-FFF2-40B4-BE49-F238E27FC236}">
                <a16:creationId xmlns:a16="http://schemas.microsoft.com/office/drawing/2014/main" id="{A018428A-ABA7-82B9-4E07-F322B52F9E1B}"/>
              </a:ext>
            </a:extLst>
          </p:cNvPr>
          <p:cNvSpPr txBox="1"/>
          <p:nvPr/>
        </p:nvSpPr>
        <p:spPr>
          <a:xfrm>
            <a:off x="6179746" y="4745497"/>
            <a:ext cx="5182767" cy="1323439"/>
          </a:xfrm>
          <a:prstGeom prst="rect">
            <a:avLst/>
          </a:prstGeom>
          <a:noFill/>
        </p:spPr>
        <p:txBody>
          <a:bodyPr wrap="square">
            <a:spAutoFit/>
          </a:bodyPr>
          <a:lstStyle/>
          <a:p>
            <a:pPr fontAlgn="base"/>
            <a:r>
              <a:rPr lang="en-US" sz="2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Identifying a person’s intent to vaccinate is important so we are aware of our communication goals and can tailor our responses accordingly.</a:t>
            </a:r>
          </a:p>
        </p:txBody>
      </p:sp>
    </p:spTree>
    <p:extLst>
      <p:ext uri="{BB962C8B-B14F-4D97-AF65-F5344CB8AC3E}">
        <p14:creationId xmlns:p14="http://schemas.microsoft.com/office/powerpoint/2010/main" val="162826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69;p30">
            <a:extLst>
              <a:ext uri="{FF2B5EF4-FFF2-40B4-BE49-F238E27FC236}">
                <a16:creationId xmlns:a16="http://schemas.microsoft.com/office/drawing/2014/main" id="{D16CE8A7-E993-C2FE-B37A-A4BAA77E872B}"/>
              </a:ext>
            </a:extLst>
          </p:cNvPr>
          <p:cNvSpPr/>
          <p:nvPr/>
        </p:nvSpPr>
        <p:spPr>
          <a:xfrm>
            <a:off x="675304" y="1674258"/>
            <a:ext cx="1140845" cy="811299"/>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3F3F3F"/>
                </a:solidFill>
                <a:latin typeface="Calibri" panose="020F0502020204030204" pitchFamily="34" charset="0"/>
                <a:ea typeface="Arial"/>
                <a:cs typeface="Calibri" panose="020F0502020204030204" pitchFamily="34" charset="0"/>
                <a:sym typeface="Arial"/>
              </a:rPr>
              <a:t>Declining</a:t>
            </a:r>
            <a:endParaRPr sz="1400" b="0" i="0" u="none" strike="noStrike" cap="none">
              <a:solidFill>
                <a:srgbClr val="000000"/>
              </a:solidFill>
              <a:latin typeface="Calibri" panose="020F0502020204030204" pitchFamily="34" charset="0"/>
              <a:ea typeface="Arial"/>
              <a:cs typeface="Calibri" panose="020F0502020204030204" pitchFamily="34" charset="0"/>
              <a:sym typeface="Arial"/>
            </a:endParaRPr>
          </a:p>
        </p:txBody>
      </p:sp>
      <p:sp>
        <p:nvSpPr>
          <p:cNvPr id="20" name="Google Shape;1970;p30">
            <a:extLst>
              <a:ext uri="{FF2B5EF4-FFF2-40B4-BE49-F238E27FC236}">
                <a16:creationId xmlns:a16="http://schemas.microsoft.com/office/drawing/2014/main" id="{4C9D2300-0CDA-51D6-B845-15C3F8E3695D}"/>
              </a:ext>
            </a:extLst>
          </p:cNvPr>
          <p:cNvSpPr/>
          <p:nvPr/>
        </p:nvSpPr>
        <p:spPr>
          <a:xfrm>
            <a:off x="1777219" y="1674258"/>
            <a:ext cx="2248815" cy="811299"/>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3F3F3F"/>
                </a:solidFill>
                <a:latin typeface="Calibri" panose="020F0502020204030204" pitchFamily="34" charset="0"/>
                <a:ea typeface="Arial"/>
                <a:cs typeface="Calibri" panose="020F0502020204030204" pitchFamily="34" charset="0"/>
                <a:sym typeface="Arial"/>
              </a:rPr>
              <a:t>Hesitant</a:t>
            </a:r>
            <a:endParaRPr sz="2000" b="1" i="0" u="none" strike="noStrike" cap="none">
              <a:solidFill>
                <a:srgbClr val="3F3F3F"/>
              </a:solidFill>
              <a:latin typeface="Calibri" panose="020F0502020204030204" pitchFamily="34" charset="0"/>
              <a:ea typeface="Arial"/>
              <a:cs typeface="Calibri" panose="020F0502020204030204" pitchFamily="34" charset="0"/>
              <a:sym typeface="Arial"/>
            </a:endParaRPr>
          </a:p>
        </p:txBody>
      </p:sp>
      <p:sp>
        <p:nvSpPr>
          <p:cNvPr id="21" name="Google Shape;1971;p30">
            <a:extLst>
              <a:ext uri="{FF2B5EF4-FFF2-40B4-BE49-F238E27FC236}">
                <a16:creationId xmlns:a16="http://schemas.microsoft.com/office/drawing/2014/main" id="{52C71893-D81B-627C-1F5B-1A0CCA0A6F32}"/>
              </a:ext>
            </a:extLst>
          </p:cNvPr>
          <p:cNvSpPr/>
          <p:nvPr/>
        </p:nvSpPr>
        <p:spPr>
          <a:xfrm>
            <a:off x="4016119" y="1674258"/>
            <a:ext cx="7304817" cy="811299"/>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3F3F3F"/>
                </a:solidFill>
                <a:latin typeface="Calibri" panose="020F0502020204030204" pitchFamily="34" charset="0"/>
                <a:ea typeface="Arial"/>
                <a:cs typeface="Calibri" panose="020F0502020204030204" pitchFamily="34" charset="0"/>
                <a:sym typeface="Arial"/>
              </a:rPr>
              <a:t>Accepting</a:t>
            </a:r>
            <a:endParaRPr sz="2000" b="1" i="0" u="none" strike="noStrike" cap="none">
              <a:solidFill>
                <a:srgbClr val="3F3F3F"/>
              </a:solidFill>
              <a:latin typeface="Calibri" panose="020F0502020204030204" pitchFamily="34" charset="0"/>
              <a:ea typeface="Arial"/>
              <a:cs typeface="Calibri" panose="020F0502020204030204" pitchFamily="34" charset="0"/>
              <a:sym typeface="Arial"/>
            </a:endParaRPr>
          </a:p>
        </p:txBody>
      </p:sp>
      <p:sp>
        <p:nvSpPr>
          <p:cNvPr id="2" name="Title 2">
            <a:extLst>
              <a:ext uri="{FF2B5EF4-FFF2-40B4-BE49-F238E27FC236}">
                <a16:creationId xmlns:a16="http://schemas.microsoft.com/office/drawing/2014/main" id="{D50C8049-4AEA-B487-C08F-2B5C9E0EC9B8}"/>
              </a:ext>
            </a:extLst>
          </p:cNvPr>
          <p:cNvSpPr txBox="1">
            <a:spLocks/>
          </p:cNvSpPr>
          <p:nvPr/>
        </p:nvSpPr>
        <p:spPr bwMode="invGray">
          <a:xfrm>
            <a:off x="1498180" y="2999918"/>
            <a:ext cx="9805055" cy="667001"/>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0">
                <a:solidFill>
                  <a:schemeClr val="accent2"/>
                </a:solidFill>
                <a:latin typeface="Calibri" panose="020F0502020204030204" pitchFamily="34" charset="0"/>
                <a:cs typeface="Calibri" panose="020F0502020204030204" pitchFamily="34" charset="0"/>
              </a:rPr>
              <a:t>Remember…</a:t>
            </a:r>
            <a:endParaRPr kumimoji="0" lang="en-US" sz="36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AEDFAC8-33E2-4D76-1A03-FED28E23EFD3}"/>
              </a:ext>
            </a:extLst>
          </p:cNvPr>
          <p:cNvSpPr txBox="1"/>
          <p:nvPr/>
        </p:nvSpPr>
        <p:spPr>
          <a:xfrm>
            <a:off x="1415813" y="3666919"/>
            <a:ext cx="9887422" cy="2369880"/>
          </a:xfrm>
          <a:prstGeom prst="rect">
            <a:avLst/>
          </a:prstGeom>
          <a:noFill/>
        </p:spPr>
        <p:txBody>
          <a:bodyPr wrap="square">
            <a:spAutoFit/>
          </a:bodyPr>
          <a:lstStyle/>
          <a:p>
            <a:pPr marL="342900" indent="-342900" fontAlgn="base">
              <a:lnSpc>
                <a:spcPct val="95000"/>
              </a:lnSpc>
              <a:spcAft>
                <a:spcPts val="600"/>
              </a:spcAft>
              <a:buClr>
                <a:schemeClr val="tx2"/>
              </a:buClr>
              <a:buSzPct val="100000"/>
              <a:buFont typeface="Arial"/>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Most people accept vaccination.</a:t>
            </a:r>
          </a:p>
          <a:p>
            <a:pPr marL="342900" indent="-342900" fontAlgn="base">
              <a:lnSpc>
                <a:spcPct val="95000"/>
              </a:lnSpc>
              <a:spcAft>
                <a:spcPts val="600"/>
              </a:spcAft>
              <a:buClr>
                <a:schemeClr val="tx2"/>
              </a:buClr>
              <a:buSzPct val="100000"/>
              <a:buFont typeface="Arial"/>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Intentions can differ between vaccines.</a:t>
            </a:r>
          </a:p>
          <a:p>
            <a:pPr marL="342900" indent="-342900" fontAlgn="base">
              <a:lnSpc>
                <a:spcPct val="95000"/>
              </a:lnSpc>
              <a:spcAft>
                <a:spcPts val="600"/>
              </a:spcAft>
              <a:buClr>
                <a:schemeClr val="tx2"/>
              </a:buClr>
              <a:buSzPct val="100000"/>
              <a:buFont typeface="Arial"/>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Nobody is stuck in one position. People can change over time.</a:t>
            </a:r>
          </a:p>
          <a:p>
            <a:pPr marL="342900" indent="-342900" fontAlgn="base">
              <a:lnSpc>
                <a:spcPct val="95000"/>
              </a:lnSpc>
              <a:spcAft>
                <a:spcPts val="600"/>
              </a:spcAft>
              <a:buClr>
                <a:schemeClr val="tx2"/>
              </a:buClr>
              <a:buSzPct val="100000"/>
              <a:buFont typeface="Arial"/>
              <a:buChar char="•"/>
            </a:pPr>
            <a:r>
              <a:rPr lang="en-US" sz="2800" dirty="0">
                <a:solidFill>
                  <a:schemeClr val="tx1">
                    <a:lumMod val="75000"/>
                    <a:lumOff val="25000"/>
                  </a:schemeClr>
                </a:solidFill>
                <a:latin typeface="Calibri" panose="020F0502020204030204" pitchFamily="34" charset="0"/>
                <a:cs typeface="Calibri" panose="020F0502020204030204" pitchFamily="34" charset="0"/>
              </a:rPr>
              <a:t>Good or bad health experiences with health services can influence people’s position on vaccination</a:t>
            </a:r>
            <a:r>
              <a:rPr lang="en-GB" sz="2800" dirty="0">
                <a:solidFill>
                  <a:schemeClr val="tx1">
                    <a:lumMod val="75000"/>
                    <a:lumOff val="25000"/>
                  </a:schemeClr>
                </a:solidFill>
                <a:latin typeface="Calibri" panose="020F0502020204030204" pitchFamily="34" charset="0"/>
                <a:cs typeface="Calibri" panose="020F0502020204030204" pitchFamily="34" charset="0"/>
              </a:rPr>
              <a:t>.</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Title 2">
            <a:extLst>
              <a:ext uri="{FF2B5EF4-FFF2-40B4-BE49-F238E27FC236}">
                <a16:creationId xmlns:a16="http://schemas.microsoft.com/office/drawing/2014/main" id="{2E007BDC-EA49-EEA5-5D04-286016DBB0E3}"/>
              </a:ext>
            </a:extLst>
          </p:cNvPr>
          <p:cNvSpPr txBox="1">
            <a:spLocks/>
          </p:cNvSpPr>
          <p:nvPr/>
        </p:nvSpPr>
        <p:spPr bwMode="invGray">
          <a:xfrm>
            <a:off x="670304" y="840583"/>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Spectrum of vaccination intentions</a:t>
            </a:r>
            <a:endParaRPr kumimoji="0" lang="en-US"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0A08F10-20A1-450F-E5E4-09F9A2FF26F1}"/>
              </a:ext>
            </a:extLst>
          </p:cNvPr>
          <p:cNvSpPr txBox="1"/>
          <p:nvPr/>
        </p:nvSpPr>
        <p:spPr>
          <a:xfrm>
            <a:off x="7668527" y="6156667"/>
            <a:ext cx="4283837" cy="261610"/>
          </a:xfrm>
          <a:prstGeom prst="rect">
            <a:avLst/>
          </a:prstGeom>
          <a:noFill/>
        </p:spPr>
        <p:txBody>
          <a:bodyPr wrap="square">
            <a:spAutoFit/>
          </a:bodyPr>
          <a:lstStyle/>
          <a:p>
            <a:r>
              <a:rPr lang="en-AU" sz="1100">
                <a:solidFill>
                  <a:schemeClr val="bg2">
                    <a:lumMod val="50000"/>
                  </a:schemeClr>
                </a:solidFill>
                <a:latin typeface="Calibri" panose="020F0502020204030204" pitchFamily="34" charset="0"/>
                <a:cs typeface="Calibri" panose="020F0502020204030204" pitchFamily="34" charset="0"/>
              </a:rPr>
              <a:t>Source: Sharing Knowledge About Immunisation. (2023). </a:t>
            </a:r>
            <a:r>
              <a:rPr lang="en-AU" sz="1100">
                <a:solidFill>
                  <a:schemeClr val="bg2">
                    <a:lumMod val="50000"/>
                  </a:schemeClr>
                </a:solidFill>
                <a:latin typeface="Calibri" panose="020F0502020204030204" pitchFamily="34" charset="0"/>
                <a:cs typeface="Calibri" panose="020F0502020204030204" pitchFamily="34" charset="0"/>
                <a:hlinkClick r:id="rId3"/>
              </a:rPr>
              <a:t>skai.org.au</a:t>
            </a:r>
            <a:endParaRPr lang="en-AU" sz="110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2578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622327C-71C9-2BB3-788F-CB391AFA1085}"/>
              </a:ext>
            </a:extLst>
          </p:cNvPr>
          <p:cNvCxnSpPr/>
          <p:nvPr/>
        </p:nvCxnSpPr>
        <p:spPr>
          <a:xfrm flipV="1">
            <a:off x="6792430" y="3724426"/>
            <a:ext cx="192024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7BF7CFCA-98D6-C7B9-E244-29AB987983BB}"/>
              </a:ext>
            </a:extLst>
          </p:cNvPr>
          <p:cNvSpPr txBox="1">
            <a:spLocks/>
          </p:cNvSpPr>
          <p:nvPr/>
        </p:nvSpPr>
        <p:spPr bwMode="invGray">
          <a:xfrm>
            <a:off x="670304" y="840583"/>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Spectrum of vaccination intentions</a:t>
            </a:r>
            <a:endParaRPr kumimoji="0" lang="en-US"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Google Shape;1969;p30">
            <a:extLst>
              <a:ext uri="{FF2B5EF4-FFF2-40B4-BE49-F238E27FC236}">
                <a16:creationId xmlns:a16="http://schemas.microsoft.com/office/drawing/2014/main" id="{E8835EA9-9DB3-9839-C6A0-FFDBF0C2FE7D}"/>
              </a:ext>
            </a:extLst>
          </p:cNvPr>
          <p:cNvSpPr/>
          <p:nvPr/>
        </p:nvSpPr>
        <p:spPr>
          <a:xfrm>
            <a:off x="670304" y="1447120"/>
            <a:ext cx="1140845" cy="476056"/>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rPr>
              <a:t>Declining</a:t>
            </a:r>
            <a:endParaRPr sz="14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endParaRPr>
          </a:p>
        </p:txBody>
      </p:sp>
      <p:sp>
        <p:nvSpPr>
          <p:cNvPr id="4" name="Google Shape;1970;p30">
            <a:extLst>
              <a:ext uri="{FF2B5EF4-FFF2-40B4-BE49-F238E27FC236}">
                <a16:creationId xmlns:a16="http://schemas.microsoft.com/office/drawing/2014/main" id="{C93FA1E6-788D-C2F2-FA78-321C8B724D31}"/>
              </a:ext>
            </a:extLst>
          </p:cNvPr>
          <p:cNvSpPr/>
          <p:nvPr/>
        </p:nvSpPr>
        <p:spPr>
          <a:xfrm>
            <a:off x="1772219" y="1447120"/>
            <a:ext cx="2248815" cy="476056"/>
          </a:xfrm>
          <a:prstGeom prst="rect">
            <a:avLst/>
          </a:prstGeom>
          <a:solidFill>
            <a:schemeClr val="bg1">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rPr>
              <a:t>Hesitant</a:t>
            </a:r>
            <a:endParaRPr sz="20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endParaRPr>
          </a:p>
        </p:txBody>
      </p:sp>
      <p:sp>
        <p:nvSpPr>
          <p:cNvPr id="5" name="Google Shape;1971;p30">
            <a:extLst>
              <a:ext uri="{FF2B5EF4-FFF2-40B4-BE49-F238E27FC236}">
                <a16:creationId xmlns:a16="http://schemas.microsoft.com/office/drawing/2014/main" id="{560909D4-4451-8110-90FB-845E930EB5A5}"/>
              </a:ext>
            </a:extLst>
          </p:cNvPr>
          <p:cNvSpPr/>
          <p:nvPr/>
        </p:nvSpPr>
        <p:spPr>
          <a:xfrm>
            <a:off x="4011119" y="1447120"/>
            <a:ext cx="7304817" cy="476056"/>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a:solidFill>
                  <a:srgbClr val="3F3F3F"/>
                </a:solidFill>
                <a:latin typeface="Calibri" panose="020F0502020204030204" pitchFamily="34" charset="0"/>
                <a:ea typeface="Arial"/>
                <a:cs typeface="Calibri" panose="020F0502020204030204" pitchFamily="34" charset="0"/>
                <a:sym typeface="Arial"/>
              </a:rPr>
              <a:t>Accepting</a:t>
            </a:r>
            <a:endParaRPr sz="2400" b="1" i="0" u="none" strike="noStrike" cap="none">
              <a:solidFill>
                <a:srgbClr val="3F3F3F"/>
              </a:solidFill>
              <a:latin typeface="Calibri" panose="020F0502020204030204" pitchFamily="34" charset="0"/>
              <a:ea typeface="Arial"/>
              <a:cs typeface="Calibri" panose="020F0502020204030204" pitchFamily="34" charset="0"/>
              <a:sym typeface="Arial"/>
            </a:endParaRPr>
          </a:p>
        </p:txBody>
      </p:sp>
      <p:sp>
        <p:nvSpPr>
          <p:cNvPr id="13" name="Title 2">
            <a:extLst>
              <a:ext uri="{FF2B5EF4-FFF2-40B4-BE49-F238E27FC236}">
                <a16:creationId xmlns:a16="http://schemas.microsoft.com/office/drawing/2014/main" id="{4A8A3AED-748A-F5A5-D6CD-F10CE49BCBCD}"/>
              </a:ext>
            </a:extLst>
          </p:cNvPr>
          <p:cNvSpPr txBox="1">
            <a:spLocks/>
          </p:cNvSpPr>
          <p:nvPr/>
        </p:nvSpPr>
        <p:spPr bwMode="invGray">
          <a:xfrm>
            <a:off x="4021035" y="3217134"/>
            <a:ext cx="7232986" cy="667001"/>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0">
                <a:solidFill>
                  <a:schemeClr val="accent2"/>
                </a:solidFill>
                <a:latin typeface="Calibri" panose="020F0502020204030204" pitchFamily="34" charset="0"/>
                <a:cs typeface="Calibri" panose="020F0502020204030204" pitchFamily="34" charset="0"/>
              </a:rPr>
              <a:t>Those who are accepting</a:t>
            </a:r>
            <a:endParaRPr kumimoji="0" lang="en-US" sz="36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0054C59-5947-10E6-648C-8D2DC18AC763}"/>
              </a:ext>
            </a:extLst>
          </p:cNvPr>
          <p:cNvSpPr txBox="1"/>
          <p:nvPr/>
        </p:nvSpPr>
        <p:spPr>
          <a:xfrm>
            <a:off x="4021034" y="3912311"/>
            <a:ext cx="7117136" cy="1474250"/>
          </a:xfrm>
          <a:prstGeom prst="rect">
            <a:avLst/>
          </a:prstGeom>
          <a:noFill/>
        </p:spPr>
        <p:txBody>
          <a:bodyPr wrap="square">
            <a:spAutoFit/>
          </a:bodyPr>
          <a:lstStyle/>
          <a:p>
            <a:pPr marL="342900" indent="-342900" fontAlgn="base">
              <a:lnSpc>
                <a:spcPct val="95000"/>
              </a:lnSpc>
              <a:spcAft>
                <a:spcPts val="1200"/>
              </a:spcAft>
              <a:buClr>
                <a:schemeClr val="tx2"/>
              </a:buClr>
              <a:buSzPct val="100000"/>
              <a:buFont typeface="Arial"/>
              <a:buChar char="•"/>
            </a:pPr>
            <a:r>
              <a:rPr lang="fr-CH" sz="2800">
                <a:solidFill>
                  <a:schemeClr val="tx1">
                    <a:lumMod val="75000"/>
                    <a:lumOff val="25000"/>
                  </a:schemeClr>
                </a:solidFill>
                <a:latin typeface="Calibri" panose="020F0502020204030204" pitchFamily="34" charset="0"/>
                <a:cs typeface="Calibri" panose="020F0502020204030204" pitchFamily="34" charset="0"/>
              </a:rPr>
              <a:t>Plan to </a:t>
            </a:r>
            <a:r>
              <a:rPr lang="fr-CH" sz="2800" err="1">
                <a:solidFill>
                  <a:schemeClr val="tx1">
                    <a:lumMod val="75000"/>
                    <a:lumOff val="25000"/>
                  </a:schemeClr>
                </a:solidFill>
                <a:latin typeface="Calibri" panose="020F0502020204030204" pitchFamily="34" charset="0"/>
                <a:cs typeface="Calibri" panose="020F0502020204030204" pitchFamily="34" charset="0"/>
              </a:rPr>
              <a:t>vaccinate</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today</a:t>
            </a:r>
            <a:endParaRPr lang="fr-CH" sz="2800">
              <a:solidFill>
                <a:schemeClr val="tx1">
                  <a:lumMod val="75000"/>
                  <a:lumOff val="25000"/>
                </a:schemeClr>
              </a:solidFill>
              <a:latin typeface="Calibri" panose="020F0502020204030204" pitchFamily="34" charset="0"/>
              <a:cs typeface="Calibri" panose="020F0502020204030204" pitchFamily="34" charset="0"/>
            </a:endParaRPr>
          </a:p>
          <a:p>
            <a:pPr marL="342900" indent="-342900" fontAlgn="base">
              <a:lnSpc>
                <a:spcPct val="95000"/>
              </a:lnSpc>
              <a:spcAft>
                <a:spcPts val="1200"/>
              </a:spcAft>
              <a:buClr>
                <a:schemeClr val="tx2"/>
              </a:buClr>
              <a:buSzPct val="100000"/>
              <a:buFont typeface="Arial"/>
              <a:buChar char="•"/>
            </a:pPr>
            <a:r>
              <a:rPr lang="fr-CH" sz="2800">
                <a:solidFill>
                  <a:schemeClr val="tx1">
                    <a:lumMod val="75000"/>
                    <a:lumOff val="25000"/>
                  </a:schemeClr>
                </a:solidFill>
                <a:latin typeface="Calibri" panose="020F0502020204030204" pitchFamily="34" charset="0"/>
                <a:cs typeface="Calibri" panose="020F0502020204030204" pitchFamily="34" charset="0"/>
              </a:rPr>
              <a:t>May have a question or </a:t>
            </a:r>
            <a:r>
              <a:rPr lang="fr-CH" sz="2800" err="1">
                <a:solidFill>
                  <a:schemeClr val="tx1">
                    <a:lumMod val="75000"/>
                    <a:lumOff val="25000"/>
                  </a:schemeClr>
                </a:solidFill>
                <a:latin typeface="Calibri" panose="020F0502020204030204" pitchFamily="34" charset="0"/>
                <a:cs typeface="Calibri" panose="020F0502020204030204" pitchFamily="34" charset="0"/>
              </a:rPr>
              <a:t>two</a:t>
            </a:r>
            <a:r>
              <a:rPr lang="fr-CH" sz="2800">
                <a:solidFill>
                  <a:schemeClr val="tx1">
                    <a:lumMod val="75000"/>
                    <a:lumOff val="25000"/>
                  </a:schemeClr>
                </a:solidFill>
                <a:latin typeface="Calibri" panose="020F0502020204030204" pitchFamily="34" charset="0"/>
                <a:cs typeface="Calibri" panose="020F0502020204030204" pitchFamily="34" charset="0"/>
              </a:rPr>
              <a:t>, but are </a:t>
            </a:r>
            <a:r>
              <a:rPr lang="fr-CH" sz="2800" err="1">
                <a:solidFill>
                  <a:schemeClr val="tx1">
                    <a:lumMod val="75000"/>
                    <a:lumOff val="25000"/>
                  </a:schemeClr>
                </a:solidFill>
                <a:latin typeface="Calibri" panose="020F0502020204030204" pitchFamily="34" charset="0"/>
                <a:cs typeface="Calibri" panose="020F0502020204030204" pitchFamily="34" charset="0"/>
              </a:rPr>
              <a:t>mostly</a:t>
            </a:r>
            <a:r>
              <a:rPr lang="fr-CH" sz="2800">
                <a:solidFill>
                  <a:schemeClr val="tx1">
                    <a:lumMod val="75000"/>
                    <a:lumOff val="25000"/>
                  </a:schemeClr>
                </a:solidFill>
                <a:latin typeface="Calibri" panose="020F0502020204030204" pitchFamily="34" charset="0"/>
                <a:cs typeface="Calibri" panose="020F0502020204030204" pitchFamily="34" charset="0"/>
              </a:rPr>
              <a:t> confident about vaccination</a:t>
            </a:r>
            <a:endParaRPr lang="en-US" sz="2800">
              <a:solidFill>
                <a:schemeClr val="tx1">
                  <a:lumMod val="75000"/>
                  <a:lumOff val="25000"/>
                </a:schemeClr>
              </a:solidFill>
              <a:latin typeface="Calibri" panose="020F0502020204030204" pitchFamily="34" charset="0"/>
              <a:cs typeface="Calibri" panose="020F0502020204030204" pitchFamily="34" charset="0"/>
            </a:endParaRPr>
          </a:p>
        </p:txBody>
      </p:sp>
      <p:sp>
        <p:nvSpPr>
          <p:cNvPr id="23" name="Google Shape;1974;p30">
            <a:extLst>
              <a:ext uri="{FF2B5EF4-FFF2-40B4-BE49-F238E27FC236}">
                <a16:creationId xmlns:a16="http://schemas.microsoft.com/office/drawing/2014/main" id="{D3F6D9B9-104A-58C1-0985-BA31D3AE52BC}"/>
              </a:ext>
            </a:extLst>
          </p:cNvPr>
          <p:cNvSpPr/>
          <p:nvPr/>
        </p:nvSpPr>
        <p:spPr>
          <a:xfrm>
            <a:off x="2221873" y="2156748"/>
            <a:ext cx="4868349" cy="452696"/>
          </a:xfrm>
          <a:prstGeom prst="wedgeRectCallout">
            <a:avLst>
              <a:gd name="adj1" fmla="val 46217"/>
              <a:gd name="adj2" fmla="val -157885"/>
            </a:avLst>
          </a:prstGeom>
          <a:solidFill>
            <a:schemeClr val="tx2">
              <a:lumMod val="40000"/>
              <a:lumOff val="60000"/>
            </a:schemeClr>
          </a:solidFill>
          <a:ln w="28575"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Poppins"/>
              <a:cs typeface="Calibri" panose="020F0502020204030204" pitchFamily="34" charset="0"/>
              <a:sym typeface="Poppins"/>
            </a:endParaRPr>
          </a:p>
        </p:txBody>
      </p:sp>
      <p:sp>
        <p:nvSpPr>
          <p:cNvPr id="24" name="Google Shape;1977;p30">
            <a:extLst>
              <a:ext uri="{FF2B5EF4-FFF2-40B4-BE49-F238E27FC236}">
                <a16:creationId xmlns:a16="http://schemas.microsoft.com/office/drawing/2014/main" id="{68440CA6-897D-4D96-62AA-AD486846350F}"/>
              </a:ext>
            </a:extLst>
          </p:cNvPr>
          <p:cNvSpPr txBox="1"/>
          <p:nvPr/>
        </p:nvSpPr>
        <p:spPr>
          <a:xfrm>
            <a:off x="2381601" y="2194642"/>
            <a:ext cx="46535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panose="020F0502020204030204" pitchFamily="34" charset="0"/>
                <a:ea typeface="Arial"/>
                <a:cs typeface="Calibri" panose="020F0502020204030204" pitchFamily="34" charset="0"/>
                <a:sym typeface="Arial"/>
              </a:rPr>
              <a:t>“Yes, let's go ahead with vaccination today."</a:t>
            </a:r>
            <a:endParaRPr sz="1400" b="0" i="0" u="none" strike="noStrike" cap="none">
              <a:solidFill>
                <a:srgbClr val="000000"/>
              </a:solidFill>
              <a:latin typeface="Calibri" panose="020F0502020204030204" pitchFamily="34" charset="0"/>
              <a:ea typeface="Arial"/>
              <a:cs typeface="Calibri" panose="020F0502020204030204" pitchFamily="34" charset="0"/>
              <a:sym typeface="Arial"/>
            </a:endParaRPr>
          </a:p>
        </p:txBody>
      </p:sp>
      <p:sp>
        <p:nvSpPr>
          <p:cNvPr id="6" name="TextBox 5">
            <a:extLst>
              <a:ext uri="{FF2B5EF4-FFF2-40B4-BE49-F238E27FC236}">
                <a16:creationId xmlns:a16="http://schemas.microsoft.com/office/drawing/2014/main" id="{52096AD2-7C5B-A9E3-9DC3-02CEE097A55F}"/>
              </a:ext>
            </a:extLst>
          </p:cNvPr>
          <p:cNvSpPr txBox="1"/>
          <p:nvPr/>
        </p:nvSpPr>
        <p:spPr>
          <a:xfrm>
            <a:off x="7668527" y="6156667"/>
            <a:ext cx="4283837" cy="261610"/>
          </a:xfrm>
          <a:prstGeom prst="rect">
            <a:avLst/>
          </a:prstGeom>
          <a:noFill/>
        </p:spPr>
        <p:txBody>
          <a:bodyPr wrap="square">
            <a:spAutoFit/>
          </a:bodyPr>
          <a:lstStyle/>
          <a:p>
            <a:r>
              <a:rPr lang="en-AU" sz="1100">
                <a:solidFill>
                  <a:schemeClr val="bg2">
                    <a:lumMod val="50000"/>
                  </a:schemeClr>
                </a:solidFill>
                <a:latin typeface="Calibri" panose="020F0502020204030204" pitchFamily="34" charset="0"/>
                <a:cs typeface="Calibri" panose="020F0502020204030204" pitchFamily="34" charset="0"/>
              </a:rPr>
              <a:t>Source: Sharing Knowledge About Immunisation. (2023). </a:t>
            </a:r>
            <a:r>
              <a:rPr lang="en-AU" sz="1100">
                <a:solidFill>
                  <a:schemeClr val="bg2">
                    <a:lumMod val="50000"/>
                  </a:schemeClr>
                </a:solidFill>
                <a:latin typeface="Calibri" panose="020F0502020204030204" pitchFamily="34" charset="0"/>
                <a:cs typeface="Calibri" panose="020F0502020204030204" pitchFamily="34" charset="0"/>
                <a:hlinkClick r:id="rId3"/>
              </a:rPr>
              <a:t>skai.org.au</a:t>
            </a:r>
            <a:endParaRPr lang="en-AU" sz="110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9387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622327C-71C9-2BB3-788F-CB391AFA1085}"/>
              </a:ext>
            </a:extLst>
          </p:cNvPr>
          <p:cNvCxnSpPr>
            <a:cxnSpLocks/>
          </p:cNvCxnSpPr>
          <p:nvPr/>
        </p:nvCxnSpPr>
        <p:spPr>
          <a:xfrm>
            <a:off x="3494482" y="3274805"/>
            <a:ext cx="18288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7BF7CFCA-98D6-C7B9-E244-29AB987983BB}"/>
              </a:ext>
            </a:extLst>
          </p:cNvPr>
          <p:cNvSpPr txBox="1">
            <a:spLocks/>
          </p:cNvSpPr>
          <p:nvPr/>
        </p:nvSpPr>
        <p:spPr bwMode="invGray">
          <a:xfrm>
            <a:off x="670304" y="840583"/>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Spectrum of vaccination intentions</a:t>
            </a:r>
            <a:endParaRPr kumimoji="0" lang="en-US"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4A8A3AED-748A-F5A5-D6CD-F10CE49BCBCD}"/>
              </a:ext>
            </a:extLst>
          </p:cNvPr>
          <p:cNvSpPr txBox="1">
            <a:spLocks/>
          </p:cNvSpPr>
          <p:nvPr/>
        </p:nvSpPr>
        <p:spPr bwMode="invGray">
          <a:xfrm>
            <a:off x="700392" y="2826734"/>
            <a:ext cx="7232986" cy="667001"/>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0">
                <a:solidFill>
                  <a:schemeClr val="accent2"/>
                </a:solidFill>
                <a:latin typeface="Calibri" panose="020F0502020204030204" pitchFamily="34" charset="0"/>
                <a:cs typeface="Calibri" panose="020F0502020204030204" pitchFamily="34" charset="0"/>
              </a:rPr>
              <a:t>Those who are declining</a:t>
            </a:r>
            <a:endParaRPr kumimoji="0" lang="en-US" sz="36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0054C59-5947-10E6-648C-8D2DC18AC763}"/>
              </a:ext>
            </a:extLst>
          </p:cNvPr>
          <p:cNvSpPr txBox="1"/>
          <p:nvPr/>
        </p:nvSpPr>
        <p:spPr>
          <a:xfrm>
            <a:off x="700390" y="3493735"/>
            <a:ext cx="10739338" cy="2600712"/>
          </a:xfrm>
          <a:prstGeom prst="rect">
            <a:avLst/>
          </a:prstGeom>
          <a:noFill/>
        </p:spPr>
        <p:txBody>
          <a:bodyPr wrap="square">
            <a:spAutoFit/>
          </a:bodyPr>
          <a:lstStyle/>
          <a:p>
            <a:pPr marL="342900" indent="-342900" fontAlgn="base">
              <a:lnSpc>
                <a:spcPct val="95000"/>
              </a:lnSpc>
              <a:spcAft>
                <a:spcPts val="1200"/>
              </a:spcAft>
              <a:buClr>
                <a:srgbClr val="FFC000"/>
              </a:buClr>
              <a:buSzPct val="100000"/>
              <a:buFont typeface="Arial"/>
              <a:buChar char="•"/>
            </a:pPr>
            <a:r>
              <a:rPr lang="en-US" sz="2800">
                <a:solidFill>
                  <a:schemeClr val="tx1">
                    <a:lumMod val="75000"/>
                    <a:lumOff val="25000"/>
                  </a:schemeClr>
                </a:solidFill>
                <a:latin typeface="Calibri" panose="020F0502020204030204" pitchFamily="34" charset="0"/>
                <a:cs typeface="Calibri" panose="020F0502020204030204" pitchFamily="34" charset="0"/>
              </a:rPr>
              <a:t>Intend not to vaccinate today</a:t>
            </a:r>
          </a:p>
          <a:p>
            <a:pPr marL="342900" indent="-342900" fontAlgn="base">
              <a:lnSpc>
                <a:spcPct val="95000"/>
              </a:lnSpc>
              <a:spcAft>
                <a:spcPts val="1200"/>
              </a:spcAft>
              <a:buClr>
                <a:srgbClr val="FFC000"/>
              </a:buClr>
              <a:buSzPct val="100000"/>
              <a:buFont typeface="Arial"/>
              <a:buChar char="•"/>
            </a:pPr>
            <a:r>
              <a:rPr lang="en-US" sz="2800">
                <a:solidFill>
                  <a:schemeClr val="tx1">
                    <a:lumMod val="75000"/>
                    <a:lumOff val="25000"/>
                  </a:schemeClr>
                </a:solidFill>
                <a:latin typeface="Calibri" panose="020F0502020204030204" pitchFamily="34" charset="0"/>
                <a:cs typeface="Calibri" panose="020F0502020204030204" pitchFamily="34" charset="0"/>
              </a:rPr>
              <a:t>May reject some or all vaccines for themselves or their child</a:t>
            </a:r>
          </a:p>
          <a:p>
            <a:pPr marL="342900" indent="-342900" fontAlgn="base">
              <a:lnSpc>
                <a:spcPct val="95000"/>
              </a:lnSpc>
              <a:spcAft>
                <a:spcPts val="1200"/>
              </a:spcAft>
              <a:buClr>
                <a:srgbClr val="FFC000"/>
              </a:buClr>
              <a:buSzPct val="100000"/>
              <a:buFont typeface="Arial"/>
              <a:buChar char="•"/>
            </a:pPr>
            <a:r>
              <a:rPr lang="en-US" sz="2800">
                <a:solidFill>
                  <a:schemeClr val="tx1">
                    <a:lumMod val="75000"/>
                    <a:lumOff val="25000"/>
                  </a:schemeClr>
                </a:solidFill>
                <a:latin typeface="Calibri" panose="020F0502020204030204" pitchFamily="34" charset="0"/>
                <a:cs typeface="Calibri" panose="020F0502020204030204" pitchFamily="34" charset="0"/>
              </a:rPr>
              <a:t>May have had a previous negative experience with vaccination, beliefs that go against vaccination or a specific concern about (a) vaccine(s)</a:t>
            </a:r>
          </a:p>
          <a:p>
            <a:pPr marL="342900" indent="-342900" fontAlgn="base">
              <a:lnSpc>
                <a:spcPct val="95000"/>
              </a:lnSpc>
              <a:spcAft>
                <a:spcPts val="1200"/>
              </a:spcAft>
              <a:buClr>
                <a:srgbClr val="FFC000"/>
              </a:buClr>
              <a:buSzPct val="100000"/>
              <a:buFont typeface="Arial"/>
              <a:buChar char="•"/>
            </a:pPr>
            <a:r>
              <a:rPr lang="en-US" sz="2800">
                <a:solidFill>
                  <a:schemeClr val="tx1">
                    <a:lumMod val="75000"/>
                    <a:lumOff val="25000"/>
                  </a:schemeClr>
                </a:solidFill>
                <a:latin typeface="Calibri" panose="020F0502020204030204" pitchFamily="34" charset="0"/>
                <a:cs typeface="Calibri" panose="020F0502020204030204" pitchFamily="34" charset="0"/>
              </a:rPr>
              <a:t>May try to avoid the vaccine conversation</a:t>
            </a:r>
          </a:p>
        </p:txBody>
      </p:sp>
      <p:sp>
        <p:nvSpPr>
          <p:cNvPr id="7" name="Google Shape;1971;p30">
            <a:extLst>
              <a:ext uri="{FF2B5EF4-FFF2-40B4-BE49-F238E27FC236}">
                <a16:creationId xmlns:a16="http://schemas.microsoft.com/office/drawing/2014/main" id="{B4F6F09F-57A9-A334-DFE1-A97820E205D9}"/>
              </a:ext>
            </a:extLst>
          </p:cNvPr>
          <p:cNvSpPr/>
          <p:nvPr/>
        </p:nvSpPr>
        <p:spPr>
          <a:xfrm>
            <a:off x="4040864" y="1452737"/>
            <a:ext cx="7304817" cy="476056"/>
          </a:xfrm>
          <a:prstGeom prst="rect">
            <a:avLst/>
          </a:prstGeom>
          <a:solidFill>
            <a:schemeClr val="bg1">
              <a:lumMod val="75000"/>
            </a:schemeClr>
          </a:solidFill>
          <a:ln>
            <a:noFill/>
          </a:ln>
        </p:spPr>
        <p:txBody>
          <a:bodyPr spcFirstLastPara="1" wrap="square" lIns="91425" tIns="45700" rIns="91425" bIns="45700" anchor="ctr" anchorCtr="0">
            <a:noAutofit/>
          </a:bodyPr>
          <a:lstStyle/>
          <a:p>
            <a:pPr algn="ctr">
              <a:buClr>
                <a:srgbClr val="000000"/>
              </a:buClr>
              <a:buSzPts val="2000"/>
            </a:pPr>
            <a:r>
              <a:rPr lang="en-US" sz="2000">
                <a:solidFill>
                  <a:schemeClr val="bg1">
                    <a:lumMod val="65000"/>
                  </a:schemeClr>
                </a:solidFill>
                <a:latin typeface="Calibri" panose="020F0502020204030204" pitchFamily="34" charset="0"/>
                <a:cs typeface="Calibri" panose="020F0502020204030204" pitchFamily="34" charset="0"/>
                <a:sym typeface="Arial"/>
              </a:rPr>
              <a:t>Accepting</a:t>
            </a:r>
            <a:endParaRPr sz="2000">
              <a:solidFill>
                <a:schemeClr val="bg1">
                  <a:lumMod val="65000"/>
                </a:schemeClr>
              </a:solidFill>
              <a:latin typeface="Calibri" panose="020F0502020204030204" pitchFamily="34" charset="0"/>
              <a:cs typeface="Calibri" panose="020F0502020204030204" pitchFamily="34" charset="0"/>
              <a:sym typeface="Arial"/>
            </a:endParaRPr>
          </a:p>
        </p:txBody>
      </p:sp>
      <p:sp>
        <p:nvSpPr>
          <p:cNvPr id="2" name="Google Shape;1969;p30">
            <a:extLst>
              <a:ext uri="{FF2B5EF4-FFF2-40B4-BE49-F238E27FC236}">
                <a16:creationId xmlns:a16="http://schemas.microsoft.com/office/drawing/2014/main" id="{D6FB0A6C-9D06-0507-F0B2-79853A825D38}"/>
              </a:ext>
            </a:extLst>
          </p:cNvPr>
          <p:cNvSpPr/>
          <p:nvPr/>
        </p:nvSpPr>
        <p:spPr>
          <a:xfrm>
            <a:off x="700390" y="1464315"/>
            <a:ext cx="1140845" cy="476056"/>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latin typeface="Calibri" panose="020F0502020204030204" pitchFamily="34" charset="0"/>
                <a:ea typeface="Arial"/>
                <a:cs typeface="Calibri" panose="020F0502020204030204" pitchFamily="34" charset="0"/>
                <a:sym typeface="Arial"/>
              </a:rPr>
              <a:t>Declining</a:t>
            </a:r>
            <a:endParaRPr sz="1400" b="1" i="0" u="none" strike="noStrike" cap="none">
              <a:latin typeface="Calibri" panose="020F0502020204030204" pitchFamily="34" charset="0"/>
              <a:ea typeface="Arial"/>
              <a:cs typeface="Calibri" panose="020F0502020204030204" pitchFamily="34" charset="0"/>
              <a:sym typeface="Arial"/>
            </a:endParaRPr>
          </a:p>
        </p:txBody>
      </p:sp>
      <p:sp>
        <p:nvSpPr>
          <p:cNvPr id="4" name="Google Shape;1970;p30">
            <a:extLst>
              <a:ext uri="{FF2B5EF4-FFF2-40B4-BE49-F238E27FC236}">
                <a16:creationId xmlns:a16="http://schemas.microsoft.com/office/drawing/2014/main" id="{2A4AF9CD-CA29-5AB3-3F7A-9A3E8F09EE20}"/>
              </a:ext>
            </a:extLst>
          </p:cNvPr>
          <p:cNvSpPr/>
          <p:nvPr/>
        </p:nvSpPr>
        <p:spPr>
          <a:xfrm>
            <a:off x="1802305" y="1464315"/>
            <a:ext cx="2248815" cy="476056"/>
          </a:xfrm>
          <a:prstGeom prst="rect">
            <a:avLst/>
          </a:prstGeom>
          <a:solidFill>
            <a:schemeClr val="bg1">
              <a:lumMod val="85000"/>
            </a:schemeClr>
          </a:solidFill>
          <a:ln>
            <a:noFill/>
          </a:ln>
        </p:spPr>
        <p:txBody>
          <a:bodyPr spcFirstLastPara="1" wrap="square" lIns="91425" tIns="45700" rIns="91425" bIns="45700" anchor="ctr" anchorCtr="0">
            <a:noAutofit/>
          </a:bodyPr>
          <a:lstStyle/>
          <a:p>
            <a:pPr algn="ctr">
              <a:buClr>
                <a:srgbClr val="000000"/>
              </a:buClr>
              <a:buSzPts val="1600"/>
            </a:pPr>
            <a:r>
              <a:rPr lang="en-US" sz="1600">
                <a:solidFill>
                  <a:schemeClr val="bg1">
                    <a:lumMod val="65000"/>
                  </a:schemeClr>
                </a:solidFill>
                <a:latin typeface="Calibri" panose="020F0502020204030204" pitchFamily="34" charset="0"/>
                <a:cs typeface="Calibri" panose="020F0502020204030204" pitchFamily="34" charset="0"/>
                <a:sym typeface="Arial"/>
              </a:rPr>
              <a:t>Hesitant</a:t>
            </a:r>
            <a:endParaRPr sz="1600">
              <a:solidFill>
                <a:schemeClr val="bg1">
                  <a:lumMod val="65000"/>
                </a:schemeClr>
              </a:solidFill>
              <a:latin typeface="Calibri" panose="020F0502020204030204" pitchFamily="34" charset="0"/>
              <a:cs typeface="Calibri" panose="020F0502020204030204" pitchFamily="34" charset="0"/>
              <a:sym typeface="Arial"/>
            </a:endParaRPr>
          </a:p>
        </p:txBody>
      </p:sp>
      <p:sp>
        <p:nvSpPr>
          <p:cNvPr id="11" name="Google Shape;1972;p30">
            <a:extLst>
              <a:ext uri="{FF2B5EF4-FFF2-40B4-BE49-F238E27FC236}">
                <a16:creationId xmlns:a16="http://schemas.microsoft.com/office/drawing/2014/main" id="{0238E73F-93C8-601A-C480-153B7921F227}"/>
              </a:ext>
            </a:extLst>
          </p:cNvPr>
          <p:cNvSpPr/>
          <p:nvPr/>
        </p:nvSpPr>
        <p:spPr>
          <a:xfrm>
            <a:off x="2351939" y="2145628"/>
            <a:ext cx="3603693" cy="464271"/>
          </a:xfrm>
          <a:prstGeom prst="wedgeRectCallout">
            <a:avLst>
              <a:gd name="adj1" fmla="val -64684"/>
              <a:gd name="adj2" fmla="val -148554"/>
            </a:avLst>
          </a:prstGeom>
          <a:solidFill>
            <a:srgbClr val="EC7404">
              <a:lumMod val="20000"/>
              <a:lumOff val="80000"/>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panose="020F0502020204030204" pitchFamily="34" charset="0"/>
              <a:ea typeface="Poppins"/>
              <a:cs typeface="Calibri" panose="020F0502020204030204" pitchFamily="34" charset="0"/>
              <a:sym typeface="Poppins"/>
            </a:endParaRPr>
          </a:p>
        </p:txBody>
      </p:sp>
      <p:sp>
        <p:nvSpPr>
          <p:cNvPr id="12" name="Google Shape;1976;p30">
            <a:extLst>
              <a:ext uri="{FF2B5EF4-FFF2-40B4-BE49-F238E27FC236}">
                <a16:creationId xmlns:a16="http://schemas.microsoft.com/office/drawing/2014/main" id="{A4CA4ED0-2464-2F7A-905C-45D616B2DB5B}"/>
              </a:ext>
            </a:extLst>
          </p:cNvPr>
          <p:cNvSpPr txBox="1"/>
          <p:nvPr/>
        </p:nvSpPr>
        <p:spPr>
          <a:xfrm>
            <a:off x="2441942" y="2201414"/>
            <a:ext cx="3513690" cy="369332"/>
          </a:xfrm>
          <a:prstGeom prst="rect">
            <a:avLst/>
          </a:prstGeom>
          <a:noFill/>
          <a:ln>
            <a:noFill/>
          </a:ln>
        </p:spPr>
        <p:txBody>
          <a:bodyPr spcFirstLastPara="1" wrap="square" lIns="91425" tIns="45700" rIns="91425" bIns="45700" anchor="t" anchorCtr="0">
            <a:spAutoFit/>
          </a:bodyPr>
          <a:lstStyle/>
          <a:p>
            <a:pPr defTabSz="914400">
              <a:buClr>
                <a:srgbClr val="000000"/>
              </a:buClr>
              <a:buSzPts val="1800"/>
              <a:buFont typeface="Arial"/>
              <a:buNone/>
            </a:pPr>
            <a:r>
              <a:rPr lang="en-US" i="1">
                <a:solidFill>
                  <a:prstClr val="black"/>
                </a:solidFill>
                <a:latin typeface="Calibri" panose="020F0502020204030204" pitchFamily="34" charset="0"/>
                <a:ea typeface="Arial"/>
                <a:cs typeface="Calibri" panose="020F0502020204030204" pitchFamily="34" charset="0"/>
                <a:sym typeface="Arial"/>
              </a:rPr>
              <a:t>“This is not the right choice for me.”</a:t>
            </a:r>
            <a:endParaRPr sz="1400">
              <a:solidFill>
                <a:srgbClr val="000000"/>
              </a:solidFill>
              <a:latin typeface="Calibri" panose="020F0502020204030204" pitchFamily="34" charset="0"/>
              <a:ea typeface="Arial"/>
              <a:cs typeface="Calibri" panose="020F0502020204030204" pitchFamily="34" charset="0"/>
              <a:sym typeface="Arial"/>
            </a:endParaRPr>
          </a:p>
        </p:txBody>
      </p:sp>
      <p:sp>
        <p:nvSpPr>
          <p:cNvPr id="5" name="TextBox 4">
            <a:extLst>
              <a:ext uri="{FF2B5EF4-FFF2-40B4-BE49-F238E27FC236}">
                <a16:creationId xmlns:a16="http://schemas.microsoft.com/office/drawing/2014/main" id="{49FA8C2E-1786-0E93-911F-C75F3FB100D3}"/>
              </a:ext>
            </a:extLst>
          </p:cNvPr>
          <p:cNvSpPr txBox="1"/>
          <p:nvPr/>
        </p:nvSpPr>
        <p:spPr>
          <a:xfrm>
            <a:off x="7668527" y="6156667"/>
            <a:ext cx="4283837" cy="261610"/>
          </a:xfrm>
          <a:prstGeom prst="rect">
            <a:avLst/>
          </a:prstGeom>
          <a:noFill/>
        </p:spPr>
        <p:txBody>
          <a:bodyPr wrap="square">
            <a:spAutoFit/>
          </a:bodyPr>
          <a:lstStyle/>
          <a:p>
            <a:r>
              <a:rPr lang="en-AU" sz="1100">
                <a:solidFill>
                  <a:schemeClr val="bg2">
                    <a:lumMod val="50000"/>
                  </a:schemeClr>
                </a:solidFill>
                <a:latin typeface="Calibri" panose="020F0502020204030204" pitchFamily="34" charset="0"/>
                <a:cs typeface="Calibri" panose="020F0502020204030204" pitchFamily="34" charset="0"/>
              </a:rPr>
              <a:t>Source: Sharing Knowledge About Immunisation. (2023). </a:t>
            </a:r>
            <a:r>
              <a:rPr lang="en-AU" sz="1100">
                <a:solidFill>
                  <a:schemeClr val="bg2">
                    <a:lumMod val="50000"/>
                  </a:schemeClr>
                </a:solidFill>
                <a:latin typeface="Calibri" panose="020F0502020204030204" pitchFamily="34" charset="0"/>
                <a:cs typeface="Calibri" panose="020F0502020204030204" pitchFamily="34" charset="0"/>
                <a:hlinkClick r:id="rId3"/>
              </a:rPr>
              <a:t>skai.org.au</a:t>
            </a:r>
            <a:endParaRPr lang="en-AU" sz="110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65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827381"/>
            <a:ext cx="12191999" cy="813074"/>
          </a:xfrm>
        </p:spPr>
        <p:txBody>
          <a:bodyPr/>
          <a:lstStyle/>
          <a:p>
            <a:pPr>
              <a:spcBef>
                <a:spcPts val="0"/>
              </a:spcBef>
              <a:spcAft>
                <a:spcPts val="0"/>
              </a:spcAft>
            </a:pPr>
            <a:endParaRPr lang="en-US" sz="100" dirty="0">
              <a:latin typeface="Calibri" panose="020F0502020204030204" pitchFamily="34" charset="0"/>
              <a:cs typeface="Calibri" panose="020F0502020204030204" pitchFamily="34" charset="0"/>
            </a:endParaRPr>
          </a:p>
        </p:txBody>
      </p:sp>
      <p:sp>
        <p:nvSpPr>
          <p:cNvPr id="12" name="Picture Placeholder 8"/>
          <p:cNvSpPr txBox="1">
            <a:spLocks/>
          </p:cNvSpPr>
          <p:nvPr/>
        </p:nvSpPr>
        <p:spPr bwMode="invGray">
          <a:xfrm>
            <a:off x="7356894" y="354847"/>
            <a:ext cx="4174473" cy="163266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txBody>
          <a:bodyPr vert="horz" lIns="18000" tIns="0" rIns="18000" bIns="0" rtlCol="0">
            <a:noAutofit/>
          </a:bodyPr>
          <a:lstStyle>
            <a:lvl1pPr marL="0" indent="0" algn="ctr" defTabSz="914400" rtl="0" eaLnBrk="1" latinLnBrk="0" hangingPunct="1">
              <a:lnSpc>
                <a:spcPct val="110000"/>
              </a:lnSpc>
              <a:spcBef>
                <a:spcPts val="1000"/>
              </a:spcBef>
              <a:spcAft>
                <a:spcPts val="600"/>
              </a:spcAft>
              <a:buClr>
                <a:schemeClr val="tx1"/>
              </a:buClr>
              <a:buSzPct val="80000"/>
              <a:buFontTx/>
              <a:buNone/>
              <a:defRPr sz="1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600"/>
              </a:spcAft>
              <a:buClr>
                <a:prstClr val="black"/>
              </a:buClr>
              <a:buSzPct val="80000"/>
              <a:buFontTx/>
              <a:buNone/>
              <a:tabLst/>
              <a:defRPr/>
            </a:pPr>
            <a:r>
              <a:rPr kumimoji="0" lang="en-GB" sz="1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t>
            </a:r>
          </a:p>
        </p:txBody>
      </p:sp>
      <p:sp>
        <p:nvSpPr>
          <p:cNvPr id="4" name="Title 3"/>
          <p:cNvSpPr>
            <a:spLocks noGrp="1"/>
          </p:cNvSpPr>
          <p:nvPr>
            <p:ph type="ctrTitle"/>
          </p:nvPr>
        </p:nvSpPr>
        <p:spPr>
          <a:xfrm>
            <a:off x="4352910" y="1945407"/>
            <a:ext cx="7788901" cy="1016431"/>
          </a:xfrm>
        </p:spPr>
        <p:txBody>
          <a:bodyPr/>
          <a:lstStyle/>
          <a:p>
            <a:pPr>
              <a:lnSpc>
                <a:spcPct val="100000"/>
              </a:lnSpc>
            </a:pPr>
            <a:r>
              <a:rPr lang="en-US" sz="7200" dirty="0">
                <a:latin typeface="Calibri" panose="020F0502020204030204" pitchFamily="34" charset="0"/>
                <a:cs typeface="Calibri" panose="020F0502020204030204" pitchFamily="34" charset="0"/>
              </a:rPr>
              <a:t>Conversations</a:t>
            </a:r>
            <a:endParaRPr lang="en-US" sz="6000" b="0" dirty="0">
              <a:latin typeface="Calibri" panose="020F0502020204030204" pitchFamily="34" charset="0"/>
              <a:cs typeface="Calibri" panose="020F0502020204030204" pitchFamily="34" charset="0"/>
            </a:endParaRPr>
          </a:p>
        </p:txBody>
      </p:sp>
      <p:sp>
        <p:nvSpPr>
          <p:cNvPr id="5" name="Title 3">
            <a:extLst>
              <a:ext uri="{FF2B5EF4-FFF2-40B4-BE49-F238E27FC236}">
                <a16:creationId xmlns:a16="http://schemas.microsoft.com/office/drawing/2014/main" id="{9DC7465D-5EED-4F6D-4B37-A4D08668A7A3}"/>
              </a:ext>
            </a:extLst>
          </p:cNvPr>
          <p:cNvSpPr txBox="1">
            <a:spLocks/>
          </p:cNvSpPr>
          <p:nvPr/>
        </p:nvSpPr>
        <p:spPr bwMode="gray">
          <a:xfrm>
            <a:off x="4484844" y="3866654"/>
            <a:ext cx="7685557" cy="559579"/>
          </a:xfrm>
          <a:prstGeom prst="rect">
            <a:avLst/>
          </a:prstGeom>
          <a:noFill/>
        </p:spPr>
        <p:txBody>
          <a:bodyPr vert="horz" lIns="468000" tIns="72000" rIns="450000" bIns="180000" rtlCol="0" anchor="t" anchorCtr="0">
            <a:noAutofit/>
          </a:bodyPr>
          <a:lstStyle>
            <a:lvl1pPr algn="l" defTabSz="914400" rtl="0" eaLnBrk="1" latinLnBrk="0" hangingPunct="1">
              <a:lnSpc>
                <a:spcPct val="85000"/>
              </a:lnSpc>
              <a:spcBef>
                <a:spcPct val="0"/>
              </a:spcBef>
              <a:buNone/>
              <a:defRPr sz="4200" b="1" kern="1200">
                <a:solidFill>
                  <a:schemeClr val="tx2"/>
                </a:solidFill>
                <a:latin typeface="+mj-lt"/>
                <a:ea typeface="+mj-ea"/>
                <a:cs typeface="+mj-cs"/>
              </a:defRPr>
            </a:lvl1pPr>
          </a:lstStyle>
          <a:p>
            <a:pPr>
              <a:lnSpc>
                <a:spcPct val="100000"/>
              </a:lnSpc>
            </a:pPr>
            <a:r>
              <a:rPr lang="en-US" sz="3200" b="0" dirty="0">
                <a:solidFill>
                  <a:schemeClr val="bg1"/>
                </a:solidFill>
                <a:latin typeface="Calibri" panose="020F0502020204030204" pitchFamily="34" charset="0"/>
                <a:cs typeface="Calibri" panose="020F0502020204030204" pitchFamily="34" charset="0"/>
              </a:rPr>
              <a:t>An adaptable health worker training</a:t>
            </a:r>
            <a:endParaRPr lang="en-US" sz="2400" b="0" dirty="0">
              <a:solidFill>
                <a:schemeClr val="bg1"/>
              </a:solidFill>
              <a:latin typeface="Calibri" panose="020F0502020204030204" pitchFamily="34" charset="0"/>
              <a:cs typeface="Calibri" panose="020F0502020204030204" pitchFamily="34" charset="0"/>
            </a:endParaRPr>
          </a:p>
        </p:txBody>
      </p:sp>
      <p:sp>
        <p:nvSpPr>
          <p:cNvPr id="8" name="Title 3">
            <a:extLst>
              <a:ext uri="{FF2B5EF4-FFF2-40B4-BE49-F238E27FC236}">
                <a16:creationId xmlns:a16="http://schemas.microsoft.com/office/drawing/2014/main" id="{10E76EFA-C409-7D1C-162F-7D540E4F2A61}"/>
              </a:ext>
            </a:extLst>
          </p:cNvPr>
          <p:cNvSpPr txBox="1">
            <a:spLocks/>
          </p:cNvSpPr>
          <p:nvPr/>
        </p:nvSpPr>
        <p:spPr bwMode="gray">
          <a:xfrm>
            <a:off x="4403098" y="2805903"/>
            <a:ext cx="7788901" cy="1016431"/>
          </a:xfrm>
          <a:prstGeom prst="rect">
            <a:avLst/>
          </a:prstGeom>
          <a:noFill/>
        </p:spPr>
        <p:txBody>
          <a:bodyPr vert="horz" lIns="468000" tIns="72000" rIns="450000" bIns="180000" rtlCol="0" anchor="t" anchorCtr="0">
            <a:noAutofit/>
          </a:bodyPr>
          <a:lstStyle>
            <a:lvl1pPr algn="l" defTabSz="914400" rtl="0" eaLnBrk="1" latinLnBrk="0" hangingPunct="1">
              <a:lnSpc>
                <a:spcPct val="85000"/>
              </a:lnSpc>
              <a:spcBef>
                <a:spcPct val="0"/>
              </a:spcBef>
              <a:buNone/>
              <a:defRPr sz="4200" b="1" kern="1200">
                <a:solidFill>
                  <a:schemeClr val="tx2"/>
                </a:solidFill>
                <a:latin typeface="+mj-lt"/>
                <a:ea typeface="+mj-ea"/>
                <a:cs typeface="+mj-cs"/>
              </a:defRPr>
            </a:lvl1pPr>
          </a:lstStyle>
          <a:p>
            <a:pPr>
              <a:lnSpc>
                <a:spcPct val="100000"/>
              </a:lnSpc>
            </a:pPr>
            <a:r>
              <a:rPr lang="en-US" sz="4800" b="0" dirty="0">
                <a:latin typeface="Calibri" panose="020F0502020204030204" pitchFamily="34" charset="0"/>
                <a:cs typeface="Calibri" panose="020F0502020204030204" pitchFamily="34" charset="0"/>
              </a:rPr>
              <a:t>to support vaccine uptake</a:t>
            </a:r>
            <a:endParaRPr lang="en-US" sz="4000" b="0" dirty="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0E3C304A-D3C0-48D5-0A54-E37C3E45BB21}"/>
              </a:ext>
            </a:extLst>
          </p:cNvPr>
          <p:cNvGrpSpPr/>
          <p:nvPr/>
        </p:nvGrpSpPr>
        <p:grpSpPr>
          <a:xfrm>
            <a:off x="226131" y="1041645"/>
            <a:ext cx="4323508" cy="4348294"/>
            <a:chOff x="445262" y="1543221"/>
            <a:chExt cx="4323508" cy="4348294"/>
          </a:xfrm>
        </p:grpSpPr>
        <p:sp>
          <p:nvSpPr>
            <p:cNvPr id="13" name="Oval 12">
              <a:extLst>
                <a:ext uri="{FF2B5EF4-FFF2-40B4-BE49-F238E27FC236}">
                  <a16:creationId xmlns:a16="http://schemas.microsoft.com/office/drawing/2014/main" id="{7E68158E-61D0-C485-D7E3-C651FA044CFF}"/>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7E5F8660-7C0F-DDA8-7E66-505E7E1841A6}"/>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pic>
        <p:nvPicPr>
          <p:cNvPr id="15" name="Picture 14" descr="A person holding a child&#10;&#10;Description automatically generated">
            <a:extLst>
              <a:ext uri="{FF2B5EF4-FFF2-40B4-BE49-F238E27FC236}">
                <a16:creationId xmlns:a16="http://schemas.microsoft.com/office/drawing/2014/main" id="{6EA4BE5E-4F35-B8F7-34DD-0A492B7D23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4263" y="1257510"/>
            <a:ext cx="4061991" cy="4033156"/>
          </a:xfrm>
          <a:prstGeom prst="ellipse">
            <a:avLst/>
          </a:prstGeom>
        </p:spPr>
      </p:pic>
      <p:sp>
        <p:nvSpPr>
          <p:cNvPr id="16" name="TextBox 15">
            <a:extLst>
              <a:ext uri="{FF2B5EF4-FFF2-40B4-BE49-F238E27FC236}">
                <a16:creationId xmlns:a16="http://schemas.microsoft.com/office/drawing/2014/main" id="{DB90DEE7-3A4E-A90C-0424-0B0F927267DC}"/>
              </a:ext>
            </a:extLst>
          </p:cNvPr>
          <p:cNvSpPr txBox="1"/>
          <p:nvPr/>
        </p:nvSpPr>
        <p:spPr>
          <a:xfrm>
            <a:off x="1384111" y="5467827"/>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pPr algn="ctr"/>
            <a:r>
              <a:rPr lang="en-US" sz="1000" dirty="0"/>
              <a:t>© WHO / Fanjan Combrink</a:t>
            </a:r>
          </a:p>
        </p:txBody>
      </p:sp>
    </p:spTree>
    <p:extLst>
      <p:ext uri="{BB962C8B-B14F-4D97-AF65-F5344CB8AC3E}">
        <p14:creationId xmlns:p14="http://schemas.microsoft.com/office/powerpoint/2010/main" val="1201077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3622327C-71C9-2BB3-788F-CB391AFA1085}"/>
              </a:ext>
            </a:extLst>
          </p:cNvPr>
          <p:cNvCxnSpPr>
            <a:cxnSpLocks/>
          </p:cNvCxnSpPr>
          <p:nvPr/>
        </p:nvCxnSpPr>
        <p:spPr>
          <a:xfrm>
            <a:off x="3470336" y="3315802"/>
            <a:ext cx="172655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7BF7CFCA-98D6-C7B9-E244-29AB987983BB}"/>
              </a:ext>
            </a:extLst>
          </p:cNvPr>
          <p:cNvSpPr txBox="1">
            <a:spLocks/>
          </p:cNvSpPr>
          <p:nvPr/>
        </p:nvSpPr>
        <p:spPr bwMode="invGray">
          <a:xfrm>
            <a:off x="670304" y="840583"/>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Spectrum of vaccination intentions</a:t>
            </a:r>
            <a:endParaRPr kumimoji="0" lang="en-US"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Google Shape;1969;p30">
            <a:extLst>
              <a:ext uri="{FF2B5EF4-FFF2-40B4-BE49-F238E27FC236}">
                <a16:creationId xmlns:a16="http://schemas.microsoft.com/office/drawing/2014/main" id="{E8835EA9-9DB3-9839-C6A0-FFDBF0C2FE7D}"/>
              </a:ext>
            </a:extLst>
          </p:cNvPr>
          <p:cNvSpPr/>
          <p:nvPr/>
        </p:nvSpPr>
        <p:spPr>
          <a:xfrm>
            <a:off x="670304" y="1447120"/>
            <a:ext cx="1140845" cy="476056"/>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rPr>
              <a:t>Declining</a:t>
            </a:r>
            <a:endParaRPr sz="14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endParaRPr>
          </a:p>
        </p:txBody>
      </p:sp>
      <p:sp>
        <p:nvSpPr>
          <p:cNvPr id="13" name="Title 2">
            <a:extLst>
              <a:ext uri="{FF2B5EF4-FFF2-40B4-BE49-F238E27FC236}">
                <a16:creationId xmlns:a16="http://schemas.microsoft.com/office/drawing/2014/main" id="{4A8A3AED-748A-F5A5-D6CD-F10CE49BCBCD}"/>
              </a:ext>
            </a:extLst>
          </p:cNvPr>
          <p:cNvSpPr txBox="1">
            <a:spLocks/>
          </p:cNvSpPr>
          <p:nvPr/>
        </p:nvSpPr>
        <p:spPr bwMode="invGray">
          <a:xfrm>
            <a:off x="670303" y="2840148"/>
            <a:ext cx="7607125" cy="667001"/>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0">
                <a:solidFill>
                  <a:schemeClr val="accent2"/>
                </a:solidFill>
                <a:latin typeface="Calibri" panose="020F0502020204030204" pitchFamily="34" charset="0"/>
                <a:cs typeface="Calibri" panose="020F0502020204030204" pitchFamily="34" charset="0"/>
              </a:rPr>
              <a:t>Those who are hesitant</a:t>
            </a:r>
            <a:endParaRPr kumimoji="0" lang="en-US" sz="36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D0054C59-5947-10E6-648C-8D2DC18AC763}"/>
              </a:ext>
            </a:extLst>
          </p:cNvPr>
          <p:cNvSpPr txBox="1"/>
          <p:nvPr/>
        </p:nvSpPr>
        <p:spPr>
          <a:xfrm>
            <a:off x="585983" y="3452297"/>
            <a:ext cx="10759698" cy="3010055"/>
          </a:xfrm>
          <a:prstGeom prst="rect">
            <a:avLst/>
          </a:prstGeom>
          <a:noFill/>
        </p:spPr>
        <p:txBody>
          <a:bodyPr wrap="square">
            <a:spAutoFit/>
          </a:bodyPr>
          <a:lstStyle/>
          <a:p>
            <a:pPr marL="342900" indent="-342900" fontAlgn="base">
              <a:lnSpc>
                <a:spcPct val="95000"/>
              </a:lnSpc>
              <a:spcAft>
                <a:spcPts val="1200"/>
              </a:spcAft>
              <a:buClr>
                <a:srgbClr val="FFFF00"/>
              </a:buClr>
              <a:buSzPct val="100000"/>
              <a:buFont typeface="Arial"/>
              <a:buChar char="•"/>
            </a:pPr>
            <a:r>
              <a:rPr lang="fr-CH" sz="2800">
                <a:solidFill>
                  <a:schemeClr val="tx1">
                    <a:lumMod val="75000"/>
                    <a:lumOff val="25000"/>
                  </a:schemeClr>
                </a:solidFill>
                <a:latin typeface="Calibri" panose="020F0502020204030204" pitchFamily="34" charset="0"/>
                <a:cs typeface="Calibri" panose="020F0502020204030204" pitchFamily="34" charset="0"/>
              </a:rPr>
              <a:t>Are </a:t>
            </a:r>
            <a:r>
              <a:rPr lang="fr-CH" sz="2800" err="1">
                <a:solidFill>
                  <a:schemeClr val="tx1">
                    <a:lumMod val="75000"/>
                    <a:lumOff val="25000"/>
                  </a:schemeClr>
                </a:solidFill>
                <a:latin typeface="Calibri" panose="020F0502020204030204" pitchFamily="34" charset="0"/>
                <a:cs typeface="Calibri" panose="020F0502020204030204" pitchFamily="34" charset="0"/>
              </a:rPr>
              <a:t>unsure</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whether</a:t>
            </a:r>
            <a:r>
              <a:rPr lang="fr-CH" sz="2800">
                <a:solidFill>
                  <a:schemeClr val="tx1">
                    <a:lumMod val="75000"/>
                    <a:lumOff val="25000"/>
                  </a:schemeClr>
                </a:solidFill>
                <a:latin typeface="Calibri" panose="020F0502020204030204" pitchFamily="34" charset="0"/>
                <a:cs typeface="Calibri" panose="020F0502020204030204" pitchFamily="34" charset="0"/>
              </a:rPr>
              <a:t> they </a:t>
            </a:r>
            <a:r>
              <a:rPr lang="fr-CH" sz="2800" err="1">
                <a:solidFill>
                  <a:schemeClr val="tx1">
                    <a:lumMod val="75000"/>
                    <a:lumOff val="25000"/>
                  </a:schemeClr>
                </a:solidFill>
                <a:latin typeface="Calibri" panose="020F0502020204030204" pitchFamily="34" charset="0"/>
                <a:cs typeface="Calibri" panose="020F0502020204030204" pitchFamily="34" charset="0"/>
              </a:rPr>
              <a:t>will</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vaccinate</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today</a:t>
            </a:r>
            <a:r>
              <a:rPr lang="fr-CH" sz="2800">
                <a:solidFill>
                  <a:schemeClr val="tx1">
                    <a:lumMod val="75000"/>
                    <a:lumOff val="25000"/>
                  </a:schemeClr>
                </a:solidFill>
                <a:latin typeface="Calibri" panose="020F0502020204030204" pitchFamily="34" charset="0"/>
                <a:cs typeface="Calibri" panose="020F0502020204030204" pitchFamily="34" charset="0"/>
              </a:rPr>
              <a:t>, or are planning to </a:t>
            </a:r>
            <a:r>
              <a:rPr lang="fr-CH" sz="2800" err="1">
                <a:solidFill>
                  <a:schemeClr val="tx1">
                    <a:lumMod val="75000"/>
                    <a:lumOff val="25000"/>
                  </a:schemeClr>
                </a:solidFill>
                <a:latin typeface="Calibri" panose="020F0502020204030204" pitchFamily="34" charset="0"/>
                <a:cs typeface="Calibri" panose="020F0502020204030204" pitchFamily="34" charset="0"/>
              </a:rPr>
              <a:t>vaccinate</a:t>
            </a:r>
            <a:r>
              <a:rPr lang="fr-CH" sz="2800">
                <a:solidFill>
                  <a:schemeClr val="tx1">
                    <a:lumMod val="75000"/>
                    <a:lumOff val="25000"/>
                  </a:schemeClr>
                </a:solidFill>
                <a:latin typeface="Calibri" panose="020F0502020204030204" pitchFamily="34" charset="0"/>
                <a:cs typeface="Calibri" panose="020F0502020204030204" pitchFamily="34" charset="0"/>
              </a:rPr>
              <a:t> at all</a:t>
            </a:r>
          </a:p>
          <a:p>
            <a:pPr marL="342900" indent="-342900" fontAlgn="base">
              <a:lnSpc>
                <a:spcPct val="95000"/>
              </a:lnSpc>
              <a:spcAft>
                <a:spcPts val="1200"/>
              </a:spcAft>
              <a:buClr>
                <a:srgbClr val="FFFF00"/>
              </a:buClr>
              <a:buSzPct val="100000"/>
              <a:buFont typeface="Arial"/>
              <a:buChar char="•"/>
            </a:pPr>
            <a:r>
              <a:rPr lang="fr-CH" sz="2800">
                <a:solidFill>
                  <a:schemeClr val="tx1">
                    <a:lumMod val="75000"/>
                    <a:lumOff val="25000"/>
                  </a:schemeClr>
                </a:solidFill>
                <a:latin typeface="Calibri" panose="020F0502020204030204" pitchFamily="34" charset="0"/>
                <a:cs typeface="Calibri" panose="020F0502020204030204" pitchFamily="34" charset="0"/>
              </a:rPr>
              <a:t>May have </a:t>
            </a:r>
            <a:r>
              <a:rPr lang="fr-CH" sz="2800" err="1">
                <a:solidFill>
                  <a:schemeClr val="tx1">
                    <a:lumMod val="75000"/>
                    <a:lumOff val="25000"/>
                  </a:schemeClr>
                </a:solidFill>
                <a:latin typeface="Calibri" panose="020F0502020204030204" pitchFamily="34" charset="0"/>
                <a:cs typeface="Calibri" panose="020F0502020204030204" pitchFamily="34" charset="0"/>
              </a:rPr>
              <a:t>less</a:t>
            </a:r>
            <a:r>
              <a:rPr lang="fr-CH" sz="2800">
                <a:solidFill>
                  <a:schemeClr val="tx1">
                    <a:lumMod val="75000"/>
                    <a:lumOff val="25000"/>
                  </a:schemeClr>
                </a:solidFill>
                <a:latin typeface="Calibri" panose="020F0502020204030204" pitchFamily="34" charset="0"/>
                <a:cs typeface="Calibri" panose="020F0502020204030204" pitchFamily="34" charset="0"/>
              </a:rPr>
              <a:t> confidence in vaccination</a:t>
            </a:r>
          </a:p>
          <a:p>
            <a:pPr marL="342900" indent="-342900" fontAlgn="base">
              <a:lnSpc>
                <a:spcPct val="95000"/>
              </a:lnSpc>
              <a:spcAft>
                <a:spcPts val="1200"/>
              </a:spcAft>
              <a:buClr>
                <a:srgbClr val="FFFF00"/>
              </a:buClr>
              <a:buSzPct val="100000"/>
              <a:buFont typeface="Arial"/>
              <a:buChar char="•"/>
            </a:pPr>
            <a:r>
              <a:rPr lang="fr-CH" sz="2800">
                <a:solidFill>
                  <a:schemeClr val="tx1">
                    <a:lumMod val="75000"/>
                    <a:lumOff val="25000"/>
                  </a:schemeClr>
                </a:solidFill>
                <a:latin typeface="Calibri" panose="020F0502020204030204" pitchFamily="34" charset="0"/>
                <a:cs typeface="Calibri" panose="020F0502020204030204" pitchFamily="34" charset="0"/>
              </a:rPr>
              <a:t>May have </a:t>
            </a:r>
            <a:r>
              <a:rPr lang="fr-CH" sz="2800" err="1">
                <a:solidFill>
                  <a:schemeClr val="tx1">
                    <a:lumMod val="75000"/>
                    <a:lumOff val="25000"/>
                  </a:schemeClr>
                </a:solidFill>
                <a:latin typeface="Calibri" panose="020F0502020204030204" pitchFamily="34" charset="0"/>
                <a:cs typeface="Calibri" panose="020F0502020204030204" pitchFamily="34" charset="0"/>
              </a:rPr>
              <a:t>had</a:t>
            </a:r>
            <a:r>
              <a:rPr lang="fr-CH" sz="2800">
                <a:solidFill>
                  <a:schemeClr val="tx1">
                    <a:lumMod val="75000"/>
                    <a:lumOff val="25000"/>
                  </a:schemeClr>
                </a:solidFill>
                <a:latin typeface="Calibri" panose="020F0502020204030204" pitchFamily="34" charset="0"/>
                <a:cs typeface="Calibri" panose="020F0502020204030204" pitchFamily="34" charset="0"/>
              </a:rPr>
              <a:t> a </a:t>
            </a:r>
            <a:r>
              <a:rPr lang="fr-CH" sz="2800" err="1">
                <a:solidFill>
                  <a:schemeClr val="tx1">
                    <a:lumMod val="75000"/>
                    <a:lumOff val="25000"/>
                  </a:schemeClr>
                </a:solidFill>
                <a:latin typeface="Calibri" panose="020F0502020204030204" pitchFamily="34" charset="0"/>
                <a:cs typeface="Calibri" panose="020F0502020204030204" pitchFamily="34" charset="0"/>
              </a:rPr>
              <a:t>previous</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negative</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experience</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with</a:t>
            </a:r>
            <a:r>
              <a:rPr lang="fr-CH" sz="2800">
                <a:solidFill>
                  <a:schemeClr val="tx1">
                    <a:lumMod val="75000"/>
                    <a:lumOff val="25000"/>
                  </a:schemeClr>
                </a:solidFill>
                <a:latin typeface="Calibri" panose="020F0502020204030204" pitchFamily="34" charset="0"/>
                <a:cs typeface="Calibri" panose="020F0502020204030204" pitchFamily="34" charset="0"/>
              </a:rPr>
              <a:t> or </a:t>
            </a:r>
            <a:r>
              <a:rPr lang="fr-CH" sz="2800" err="1">
                <a:solidFill>
                  <a:schemeClr val="tx1">
                    <a:lumMod val="75000"/>
                    <a:lumOff val="25000"/>
                  </a:schemeClr>
                </a:solidFill>
                <a:latin typeface="Calibri" panose="020F0502020204030204" pitchFamily="34" charset="0"/>
                <a:cs typeface="Calibri" panose="020F0502020204030204" pitchFamily="34" charset="0"/>
              </a:rPr>
              <a:t>after</a:t>
            </a:r>
            <a:r>
              <a:rPr lang="fr-CH" sz="2800">
                <a:solidFill>
                  <a:schemeClr val="tx1">
                    <a:lumMod val="75000"/>
                    <a:lumOff val="25000"/>
                  </a:schemeClr>
                </a:solidFill>
                <a:latin typeface="Calibri" panose="020F0502020204030204" pitchFamily="34" charset="0"/>
                <a:cs typeface="Calibri" panose="020F0502020204030204" pitchFamily="34" charset="0"/>
              </a:rPr>
              <a:t> vaccination</a:t>
            </a:r>
          </a:p>
          <a:p>
            <a:pPr marL="342900" indent="-342900" fontAlgn="base">
              <a:lnSpc>
                <a:spcPct val="95000"/>
              </a:lnSpc>
              <a:spcAft>
                <a:spcPts val="1200"/>
              </a:spcAft>
              <a:buClr>
                <a:srgbClr val="FFFF00"/>
              </a:buClr>
              <a:buSzPct val="100000"/>
              <a:buFont typeface="Arial"/>
              <a:buChar char="•"/>
            </a:pPr>
            <a:r>
              <a:rPr lang="fr-CH" sz="2800" err="1">
                <a:solidFill>
                  <a:schemeClr val="tx1">
                    <a:lumMod val="75000"/>
                    <a:lumOff val="25000"/>
                  </a:schemeClr>
                </a:solidFill>
                <a:latin typeface="Calibri" panose="020F0502020204030204" pitchFamily="34" charset="0"/>
                <a:cs typeface="Calibri" panose="020F0502020204030204" pitchFamily="34" charset="0"/>
              </a:rPr>
              <a:t>Often</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will</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vaccinate</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with</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additional</a:t>
            </a:r>
            <a:r>
              <a:rPr lang="fr-CH" sz="2800">
                <a:solidFill>
                  <a:schemeClr val="tx1">
                    <a:lumMod val="75000"/>
                    <a:lumOff val="25000"/>
                  </a:schemeClr>
                </a:solidFill>
                <a:latin typeface="Calibri" panose="020F0502020204030204" pitchFamily="34" charset="0"/>
                <a:cs typeface="Calibri" panose="020F0502020204030204" pitchFamily="34" charset="0"/>
              </a:rPr>
              <a:t> information, </a:t>
            </a:r>
            <a:r>
              <a:rPr lang="fr-CH" sz="2800" err="1">
                <a:solidFill>
                  <a:schemeClr val="tx1">
                    <a:lumMod val="75000"/>
                    <a:lumOff val="25000"/>
                  </a:schemeClr>
                </a:solidFill>
                <a:latin typeface="Calibri" panose="020F0502020204030204" pitchFamily="34" charset="0"/>
                <a:cs typeface="Calibri" panose="020F0502020204030204" pitchFamily="34" charset="0"/>
              </a:rPr>
              <a:t>reassurance</a:t>
            </a:r>
            <a:r>
              <a:rPr lang="fr-CH" sz="2800">
                <a:solidFill>
                  <a:schemeClr val="tx1">
                    <a:lumMod val="75000"/>
                    <a:lumOff val="25000"/>
                  </a:schemeClr>
                </a:solidFill>
                <a:latin typeface="Calibri" panose="020F0502020204030204" pitchFamily="34" charset="0"/>
                <a:cs typeface="Calibri" panose="020F0502020204030204" pitchFamily="34" charset="0"/>
              </a:rPr>
              <a:t> and support</a:t>
            </a:r>
            <a:endParaRPr lang="en-US" sz="280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Google Shape;1970;p30">
            <a:extLst>
              <a:ext uri="{FF2B5EF4-FFF2-40B4-BE49-F238E27FC236}">
                <a16:creationId xmlns:a16="http://schemas.microsoft.com/office/drawing/2014/main" id="{566C1287-58E1-0968-45A9-E9B752C2D2C5}"/>
              </a:ext>
            </a:extLst>
          </p:cNvPr>
          <p:cNvSpPr/>
          <p:nvPr/>
        </p:nvSpPr>
        <p:spPr>
          <a:xfrm>
            <a:off x="1801777" y="1452731"/>
            <a:ext cx="2248815" cy="476056"/>
          </a:xfrm>
          <a:prstGeom prst="rect">
            <a:avLst/>
          </a:prstGeom>
          <a:solidFill>
            <a:srgbClr val="FFFF00"/>
          </a:solidFill>
          <a:ln>
            <a:noFill/>
          </a:ln>
        </p:spPr>
        <p:txBody>
          <a:bodyPr spcFirstLastPara="1" wrap="square" lIns="91425" tIns="45700" rIns="91425" bIns="45700" anchor="ctr" anchorCtr="0">
            <a:noAutofit/>
          </a:bodyPr>
          <a:lstStyle/>
          <a:p>
            <a:pPr algn="ctr">
              <a:buClr>
                <a:srgbClr val="000000"/>
              </a:buClr>
              <a:buSzPts val="1600"/>
            </a:pPr>
            <a:r>
              <a:rPr lang="en-US" sz="2400" b="1">
                <a:solidFill>
                  <a:srgbClr val="3F3F3F"/>
                </a:solidFill>
                <a:latin typeface="Calibri" panose="020F0502020204030204" pitchFamily="34" charset="0"/>
                <a:cs typeface="Calibri" panose="020F0502020204030204" pitchFamily="34" charset="0"/>
                <a:sym typeface="Arial"/>
              </a:rPr>
              <a:t>Hesitant</a:t>
            </a:r>
            <a:endParaRPr sz="2400" b="1">
              <a:solidFill>
                <a:srgbClr val="3F3F3F"/>
              </a:solidFill>
              <a:latin typeface="Calibri" panose="020F0502020204030204" pitchFamily="34" charset="0"/>
              <a:cs typeface="Calibri" panose="020F0502020204030204" pitchFamily="34" charset="0"/>
              <a:sym typeface="Arial"/>
            </a:endParaRPr>
          </a:p>
        </p:txBody>
      </p:sp>
      <p:sp>
        <p:nvSpPr>
          <p:cNvPr id="7" name="Google Shape;1971;p30">
            <a:extLst>
              <a:ext uri="{FF2B5EF4-FFF2-40B4-BE49-F238E27FC236}">
                <a16:creationId xmlns:a16="http://schemas.microsoft.com/office/drawing/2014/main" id="{B4F6F09F-57A9-A334-DFE1-A97820E205D9}"/>
              </a:ext>
            </a:extLst>
          </p:cNvPr>
          <p:cNvSpPr/>
          <p:nvPr/>
        </p:nvSpPr>
        <p:spPr>
          <a:xfrm>
            <a:off x="4040864" y="1452737"/>
            <a:ext cx="7304817" cy="476056"/>
          </a:xfrm>
          <a:prstGeom prst="rect">
            <a:avLst/>
          </a:prstGeom>
          <a:solidFill>
            <a:schemeClr val="bg1">
              <a:lumMod val="75000"/>
            </a:schemeClr>
          </a:solidFill>
          <a:ln>
            <a:noFill/>
          </a:ln>
        </p:spPr>
        <p:txBody>
          <a:bodyPr spcFirstLastPara="1" wrap="square" lIns="91425" tIns="45700" rIns="91425" bIns="45700" anchor="ctr" anchorCtr="0">
            <a:noAutofit/>
          </a:bodyPr>
          <a:lstStyle/>
          <a:p>
            <a:pPr algn="ctr">
              <a:buClr>
                <a:srgbClr val="000000"/>
              </a:buClr>
              <a:buSzPts val="2000"/>
            </a:pPr>
            <a:r>
              <a:rPr lang="en-US" sz="2000">
                <a:solidFill>
                  <a:schemeClr val="bg1">
                    <a:lumMod val="65000"/>
                  </a:schemeClr>
                </a:solidFill>
                <a:latin typeface="Calibri" panose="020F0502020204030204" pitchFamily="34" charset="0"/>
                <a:cs typeface="Calibri" panose="020F0502020204030204" pitchFamily="34" charset="0"/>
                <a:sym typeface="Arial"/>
              </a:rPr>
              <a:t>Accepting</a:t>
            </a:r>
            <a:endParaRPr sz="2000">
              <a:solidFill>
                <a:schemeClr val="bg1">
                  <a:lumMod val="65000"/>
                </a:schemeClr>
              </a:solidFill>
              <a:latin typeface="Calibri" panose="020F0502020204030204" pitchFamily="34" charset="0"/>
              <a:cs typeface="Calibri" panose="020F0502020204030204" pitchFamily="34" charset="0"/>
              <a:sym typeface="Arial"/>
            </a:endParaRPr>
          </a:p>
        </p:txBody>
      </p:sp>
      <p:sp>
        <p:nvSpPr>
          <p:cNvPr id="14" name="Google Shape;1973;p30">
            <a:extLst>
              <a:ext uri="{FF2B5EF4-FFF2-40B4-BE49-F238E27FC236}">
                <a16:creationId xmlns:a16="http://schemas.microsoft.com/office/drawing/2014/main" id="{A2EB4F07-34D8-8240-59DF-33D4DF8CB82D}"/>
              </a:ext>
            </a:extLst>
          </p:cNvPr>
          <p:cNvSpPr/>
          <p:nvPr/>
        </p:nvSpPr>
        <p:spPr>
          <a:xfrm>
            <a:off x="3760069" y="2096015"/>
            <a:ext cx="4361247" cy="444927"/>
          </a:xfrm>
          <a:prstGeom prst="wedgeRectCallout">
            <a:avLst>
              <a:gd name="adj1" fmla="val -53345"/>
              <a:gd name="adj2" fmla="val -131559"/>
            </a:avLst>
          </a:prstGeom>
          <a:solidFill>
            <a:srgbClr val="FFDD00">
              <a:lumMod val="20000"/>
              <a:lumOff val="80000"/>
            </a:srgbClr>
          </a:solidFill>
          <a:ln w="28575" cap="flat" cmpd="sng">
            <a:solidFill>
              <a:srgbClr val="F1E21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prstClr val="white"/>
              </a:solidFill>
              <a:effectLst/>
              <a:uLnTx/>
              <a:uFillTx/>
              <a:latin typeface="Calibri" panose="020F0502020204030204" pitchFamily="34" charset="0"/>
              <a:ea typeface="Poppins"/>
              <a:cs typeface="Calibri" panose="020F0502020204030204" pitchFamily="34" charset="0"/>
              <a:sym typeface="Poppins"/>
            </a:endParaRPr>
          </a:p>
        </p:txBody>
      </p:sp>
      <p:sp>
        <p:nvSpPr>
          <p:cNvPr id="15" name="Google Shape;1978;p30">
            <a:extLst>
              <a:ext uri="{FF2B5EF4-FFF2-40B4-BE49-F238E27FC236}">
                <a16:creationId xmlns:a16="http://schemas.microsoft.com/office/drawing/2014/main" id="{1D948DDC-45EF-2A08-5C74-9E034DB35B39}"/>
              </a:ext>
            </a:extLst>
          </p:cNvPr>
          <p:cNvSpPr txBox="1"/>
          <p:nvPr/>
        </p:nvSpPr>
        <p:spPr>
          <a:xfrm>
            <a:off x="3760069" y="2134666"/>
            <a:ext cx="4361247" cy="369332"/>
          </a:xfrm>
          <a:prstGeom prst="rect">
            <a:avLst/>
          </a:prstGeom>
          <a:noFill/>
          <a:ln>
            <a:noFill/>
          </a:ln>
        </p:spPr>
        <p:txBody>
          <a:bodyPr spcFirstLastPara="1" wrap="square" lIns="91425" tIns="45700" rIns="91425" bIns="45700" anchor="t" anchorCtr="0">
            <a:spAutoFit/>
          </a:bodyPr>
          <a:lstStyle/>
          <a:p>
            <a:pPr defTabSz="914400">
              <a:buClr>
                <a:srgbClr val="000000"/>
              </a:buClr>
              <a:buSzPts val="1800"/>
              <a:buFont typeface="Arial"/>
              <a:buNone/>
            </a:pPr>
            <a:r>
              <a:rPr lang="en-US">
                <a:solidFill>
                  <a:prstClr val="black"/>
                </a:solidFill>
                <a:latin typeface="Calibri" panose="020F0502020204030204" pitchFamily="34" charset="0"/>
                <a:ea typeface="Quattrocento Sans"/>
                <a:cs typeface="Calibri" panose="020F0502020204030204" pitchFamily="34" charset="0"/>
                <a:sym typeface="Quattrocento Sans"/>
              </a:rPr>
              <a:t>“</a:t>
            </a:r>
            <a:r>
              <a:rPr lang="en-US" i="1">
                <a:solidFill>
                  <a:prstClr val="black"/>
                </a:solidFill>
                <a:latin typeface="Calibri" panose="020F0502020204030204" pitchFamily="34" charset="0"/>
                <a:ea typeface="Arial"/>
                <a:cs typeface="Calibri" panose="020F0502020204030204" pitchFamily="34" charset="0"/>
                <a:sym typeface="Arial"/>
              </a:rPr>
              <a:t>I still have some concerns I'd like to resolve"</a:t>
            </a:r>
            <a:endParaRPr sz="1400">
              <a:solidFill>
                <a:srgbClr val="000000"/>
              </a:solidFill>
              <a:latin typeface="Calibri" panose="020F0502020204030204" pitchFamily="34" charset="0"/>
              <a:ea typeface="Arial"/>
              <a:cs typeface="Calibri" panose="020F0502020204030204" pitchFamily="34" charset="0"/>
              <a:sym typeface="Arial"/>
            </a:endParaRPr>
          </a:p>
        </p:txBody>
      </p:sp>
      <p:sp>
        <p:nvSpPr>
          <p:cNvPr id="4" name="TextBox 3">
            <a:extLst>
              <a:ext uri="{FF2B5EF4-FFF2-40B4-BE49-F238E27FC236}">
                <a16:creationId xmlns:a16="http://schemas.microsoft.com/office/drawing/2014/main" id="{8C086B8A-5E7C-35DA-B6AB-62A8C740912C}"/>
              </a:ext>
            </a:extLst>
          </p:cNvPr>
          <p:cNvSpPr txBox="1"/>
          <p:nvPr/>
        </p:nvSpPr>
        <p:spPr>
          <a:xfrm>
            <a:off x="7668527" y="6156667"/>
            <a:ext cx="4283837" cy="261610"/>
          </a:xfrm>
          <a:prstGeom prst="rect">
            <a:avLst/>
          </a:prstGeom>
          <a:noFill/>
        </p:spPr>
        <p:txBody>
          <a:bodyPr wrap="square">
            <a:spAutoFit/>
          </a:bodyPr>
          <a:lstStyle/>
          <a:p>
            <a:r>
              <a:rPr lang="en-AU" sz="1100">
                <a:solidFill>
                  <a:schemeClr val="bg2">
                    <a:lumMod val="50000"/>
                  </a:schemeClr>
                </a:solidFill>
                <a:latin typeface="Calibri" panose="020F0502020204030204" pitchFamily="34" charset="0"/>
                <a:cs typeface="Calibri" panose="020F0502020204030204" pitchFamily="34" charset="0"/>
              </a:rPr>
              <a:t>Source: Sharing Knowledge About Immunisation. (2023). </a:t>
            </a:r>
            <a:r>
              <a:rPr lang="en-AU" sz="1100">
                <a:solidFill>
                  <a:schemeClr val="bg2">
                    <a:lumMod val="50000"/>
                  </a:schemeClr>
                </a:solidFill>
                <a:latin typeface="Calibri" panose="020F0502020204030204" pitchFamily="34" charset="0"/>
                <a:cs typeface="Calibri" panose="020F0502020204030204" pitchFamily="34" charset="0"/>
                <a:hlinkClick r:id="rId3"/>
              </a:rPr>
              <a:t>skai.org.au</a:t>
            </a:r>
            <a:endParaRPr lang="en-AU" sz="110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123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peech Bubble: Rectangle with Corners Rounded 29">
            <a:extLst>
              <a:ext uri="{FF2B5EF4-FFF2-40B4-BE49-F238E27FC236}">
                <a16:creationId xmlns:a16="http://schemas.microsoft.com/office/drawing/2014/main" id="{8F7166C8-95ED-3236-C523-4A477225B5D1}"/>
              </a:ext>
            </a:extLst>
          </p:cNvPr>
          <p:cNvSpPr/>
          <p:nvPr/>
        </p:nvSpPr>
        <p:spPr>
          <a:xfrm>
            <a:off x="6670259" y="3947241"/>
            <a:ext cx="4386762" cy="885386"/>
          </a:xfrm>
          <a:prstGeom prst="wedgeRoundRectCallout">
            <a:avLst>
              <a:gd name="adj1" fmla="val 36057"/>
              <a:gd name="adj2" fmla="val 68349"/>
              <a:gd name="adj3" fmla="val 16667"/>
            </a:avLst>
          </a:prstGeom>
          <a:solidFill>
            <a:srgbClr val="FFDD00">
              <a:lumMod val="20000"/>
              <a:lumOff val="80000"/>
            </a:srgbClr>
          </a:solidFill>
          <a:ln w="28575" cap="flat" cmpd="sng">
            <a:solidFill>
              <a:srgbClr val="F1E21A"/>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SzPts val="1800"/>
            </a:pPr>
            <a:r>
              <a:rPr lang="en-US" sz="1600" i="1" kern="0">
                <a:latin typeface="Calibri" panose="020F0502020204030204" pitchFamily="34" charset="0"/>
                <a:cs typeface="Calibri" panose="020F0502020204030204" pitchFamily="34" charset="0"/>
              </a:rPr>
              <a:t>“The last time I went for vaccination, the health worker scolded me for missing my previous dose. I don’t want to be humiliated that way again.”</a:t>
            </a:r>
          </a:p>
        </p:txBody>
      </p:sp>
      <p:sp>
        <p:nvSpPr>
          <p:cNvPr id="25" name="Speech Bubble: Rectangle with Corners Rounded 24">
            <a:extLst>
              <a:ext uri="{FF2B5EF4-FFF2-40B4-BE49-F238E27FC236}">
                <a16:creationId xmlns:a16="http://schemas.microsoft.com/office/drawing/2014/main" id="{9F43D92F-2C28-C034-0C2F-86203F945DC4}"/>
              </a:ext>
            </a:extLst>
          </p:cNvPr>
          <p:cNvSpPr/>
          <p:nvPr/>
        </p:nvSpPr>
        <p:spPr>
          <a:xfrm>
            <a:off x="6650222" y="2878736"/>
            <a:ext cx="2930460" cy="949041"/>
          </a:xfrm>
          <a:prstGeom prst="wedgeRoundRectCallout">
            <a:avLst>
              <a:gd name="adj1" fmla="val 39647"/>
              <a:gd name="adj2" fmla="val 78687"/>
              <a:gd name="adj3" fmla="val 16667"/>
            </a:avLst>
          </a:prstGeom>
          <a:solidFill>
            <a:srgbClr val="FFDD00">
              <a:lumMod val="20000"/>
              <a:lumOff val="80000"/>
            </a:srgbClr>
          </a:solidFill>
          <a:ln w="28575" cap="flat" cmpd="sng">
            <a:solidFill>
              <a:srgbClr val="F1E21A"/>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SzPts val="1800"/>
            </a:pPr>
            <a:r>
              <a:rPr lang="en-US" sz="1600" i="1" kern="0">
                <a:latin typeface="Calibri" panose="020F0502020204030204" pitchFamily="34" charset="0"/>
                <a:cs typeface="Calibri" panose="020F0502020204030204" pitchFamily="34" charset="0"/>
              </a:rPr>
              <a:t>"I don’t want to decide now. I just need more information to make a comfortable decision."</a:t>
            </a:r>
          </a:p>
        </p:txBody>
      </p:sp>
      <p:sp>
        <p:nvSpPr>
          <p:cNvPr id="8" name="Title 2">
            <a:extLst>
              <a:ext uri="{FF2B5EF4-FFF2-40B4-BE49-F238E27FC236}">
                <a16:creationId xmlns:a16="http://schemas.microsoft.com/office/drawing/2014/main" id="{7BF7CFCA-98D6-C7B9-E244-29AB987983BB}"/>
              </a:ext>
            </a:extLst>
          </p:cNvPr>
          <p:cNvSpPr txBox="1">
            <a:spLocks/>
          </p:cNvSpPr>
          <p:nvPr/>
        </p:nvSpPr>
        <p:spPr bwMode="invGray">
          <a:xfrm>
            <a:off x="670304" y="503693"/>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Declining or Hesitant?</a:t>
            </a:r>
            <a:endParaRPr kumimoji="0" lang="en-US"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39290895-D793-2AD6-915F-561B4659E506}"/>
              </a:ext>
            </a:extLst>
          </p:cNvPr>
          <p:cNvCxnSpPr>
            <a:cxnSpLocks/>
          </p:cNvCxnSpPr>
          <p:nvPr/>
        </p:nvCxnSpPr>
        <p:spPr>
          <a:xfrm>
            <a:off x="670304" y="1050647"/>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Google Shape;1970;p30">
            <a:extLst>
              <a:ext uri="{FF2B5EF4-FFF2-40B4-BE49-F238E27FC236}">
                <a16:creationId xmlns:a16="http://schemas.microsoft.com/office/drawing/2014/main" id="{FE108BDF-6B4E-4F09-2C3A-7A579C79C964}"/>
              </a:ext>
            </a:extLst>
          </p:cNvPr>
          <p:cNvSpPr/>
          <p:nvPr/>
        </p:nvSpPr>
        <p:spPr>
          <a:xfrm>
            <a:off x="671531" y="1273285"/>
            <a:ext cx="4937760" cy="457200"/>
          </a:xfrm>
          <a:prstGeom prst="rect">
            <a:avLst/>
          </a:prstGeom>
          <a:solidFill>
            <a:srgbClr val="FFC000"/>
          </a:solidFill>
          <a:ln>
            <a:noFill/>
          </a:ln>
        </p:spPr>
        <p:txBody>
          <a:bodyPr spcFirstLastPara="1" wrap="square" lIns="91425" tIns="45700" rIns="91425" bIns="45700" anchor="ctr" anchorCtr="0">
            <a:noAutofit/>
          </a:bodyPr>
          <a:lstStyle/>
          <a:p>
            <a:pPr algn="ctr">
              <a:buClr>
                <a:srgbClr val="000000"/>
              </a:buClr>
              <a:buSzPts val="1600"/>
            </a:pPr>
            <a:r>
              <a:rPr lang="en-US" sz="2400" b="1">
                <a:solidFill>
                  <a:srgbClr val="3F3F3F"/>
                </a:solidFill>
                <a:latin typeface="Calibri" panose="020F0502020204030204" pitchFamily="34" charset="0"/>
                <a:cs typeface="Calibri" panose="020F0502020204030204" pitchFamily="34" charset="0"/>
                <a:sym typeface="Arial"/>
              </a:rPr>
              <a:t>Declining: </a:t>
            </a:r>
            <a:r>
              <a:rPr lang="en-US" sz="2400">
                <a:solidFill>
                  <a:srgbClr val="3F3F3F"/>
                </a:solidFill>
                <a:latin typeface="Calibri" panose="020F0502020204030204" pitchFamily="34" charset="0"/>
                <a:cs typeface="Calibri" panose="020F0502020204030204" pitchFamily="34" charset="0"/>
                <a:sym typeface="Arial"/>
              </a:rPr>
              <a:t>Firmly refusing</a:t>
            </a:r>
            <a:endParaRPr sz="2400">
              <a:solidFill>
                <a:srgbClr val="3F3F3F"/>
              </a:solidFill>
              <a:latin typeface="Calibri" panose="020F0502020204030204" pitchFamily="34" charset="0"/>
              <a:cs typeface="Calibri" panose="020F0502020204030204" pitchFamily="34" charset="0"/>
              <a:sym typeface="Arial"/>
            </a:endParaRPr>
          </a:p>
        </p:txBody>
      </p:sp>
      <p:sp>
        <p:nvSpPr>
          <p:cNvPr id="16" name="Google Shape;1970;p30">
            <a:extLst>
              <a:ext uri="{FF2B5EF4-FFF2-40B4-BE49-F238E27FC236}">
                <a16:creationId xmlns:a16="http://schemas.microsoft.com/office/drawing/2014/main" id="{41EB8186-BA57-460B-433F-1C1385662517}"/>
              </a:ext>
            </a:extLst>
          </p:cNvPr>
          <p:cNvSpPr/>
          <p:nvPr/>
        </p:nvSpPr>
        <p:spPr>
          <a:xfrm>
            <a:off x="6378176" y="1283357"/>
            <a:ext cx="4937760" cy="457200"/>
          </a:xfrm>
          <a:prstGeom prst="rect">
            <a:avLst/>
          </a:prstGeom>
          <a:solidFill>
            <a:srgbClr val="FFFF00"/>
          </a:solidFill>
          <a:ln>
            <a:noFill/>
          </a:ln>
        </p:spPr>
        <p:txBody>
          <a:bodyPr spcFirstLastPara="1" wrap="square" lIns="91425" tIns="45700" rIns="91425" bIns="45700" anchor="ctr" anchorCtr="0">
            <a:noAutofit/>
          </a:bodyPr>
          <a:lstStyle/>
          <a:p>
            <a:pPr algn="ctr">
              <a:buClr>
                <a:srgbClr val="000000"/>
              </a:buClr>
              <a:buSzPts val="1600"/>
            </a:pPr>
            <a:r>
              <a:rPr lang="en-US" sz="2400" b="1">
                <a:solidFill>
                  <a:srgbClr val="3F3F3F"/>
                </a:solidFill>
                <a:latin typeface="Calibri" panose="020F0502020204030204" pitchFamily="34" charset="0"/>
                <a:cs typeface="Calibri" panose="020F0502020204030204" pitchFamily="34" charset="0"/>
                <a:sym typeface="Arial"/>
              </a:rPr>
              <a:t>Hesitant: </a:t>
            </a:r>
            <a:r>
              <a:rPr lang="en-US" sz="2400">
                <a:solidFill>
                  <a:srgbClr val="3F3F3F"/>
                </a:solidFill>
                <a:latin typeface="Calibri" panose="020F0502020204030204" pitchFamily="34" charset="0"/>
                <a:cs typeface="Calibri" panose="020F0502020204030204" pitchFamily="34" charset="0"/>
                <a:sym typeface="Arial"/>
              </a:rPr>
              <a:t>Uncertain</a:t>
            </a:r>
            <a:endParaRPr sz="2400">
              <a:solidFill>
                <a:srgbClr val="3F3F3F"/>
              </a:solidFill>
              <a:latin typeface="Calibri" panose="020F0502020204030204" pitchFamily="34" charset="0"/>
              <a:cs typeface="Calibri" panose="020F0502020204030204" pitchFamily="34" charset="0"/>
              <a:sym typeface="Arial"/>
            </a:endParaRPr>
          </a:p>
        </p:txBody>
      </p:sp>
      <p:sp>
        <p:nvSpPr>
          <p:cNvPr id="23" name="Speech Bubble: Rectangle with Corners Rounded 22">
            <a:extLst>
              <a:ext uri="{FF2B5EF4-FFF2-40B4-BE49-F238E27FC236}">
                <a16:creationId xmlns:a16="http://schemas.microsoft.com/office/drawing/2014/main" id="{75243356-78A7-9485-D878-D7AF3A2EE6EF}"/>
              </a:ext>
            </a:extLst>
          </p:cNvPr>
          <p:cNvSpPr/>
          <p:nvPr/>
        </p:nvSpPr>
        <p:spPr>
          <a:xfrm>
            <a:off x="6412420" y="1905673"/>
            <a:ext cx="2930460" cy="891963"/>
          </a:xfrm>
          <a:prstGeom prst="wedgeRoundRectCallout">
            <a:avLst>
              <a:gd name="adj1" fmla="val 39647"/>
              <a:gd name="adj2" fmla="val 78687"/>
              <a:gd name="adj3" fmla="val 16667"/>
            </a:avLst>
          </a:prstGeom>
          <a:solidFill>
            <a:srgbClr val="FFDD00">
              <a:lumMod val="20000"/>
              <a:lumOff val="80000"/>
            </a:srgbClr>
          </a:solidFill>
          <a:ln w="28575" cap="flat" cmpd="sng">
            <a:solidFill>
              <a:srgbClr val="F1E21A"/>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i="1">
                <a:solidFill>
                  <a:schemeClr val="tx1"/>
                </a:solidFill>
                <a:latin typeface="Calibri" panose="020F0502020204030204" pitchFamily="34" charset="0"/>
                <a:cs typeface="Calibri" panose="020F0502020204030204" pitchFamily="34" charset="0"/>
              </a:rPr>
              <a:t>"I'm not sure if the vaccine is safe; I want to wait and see more long-term results."</a:t>
            </a:r>
          </a:p>
        </p:txBody>
      </p:sp>
      <p:sp>
        <p:nvSpPr>
          <p:cNvPr id="24" name="Speech Bubble: Rectangle with Corners Rounded 23">
            <a:extLst>
              <a:ext uri="{FF2B5EF4-FFF2-40B4-BE49-F238E27FC236}">
                <a16:creationId xmlns:a16="http://schemas.microsoft.com/office/drawing/2014/main" id="{2661F96B-B171-C864-5ADF-2E5C4B47DE32}"/>
              </a:ext>
            </a:extLst>
          </p:cNvPr>
          <p:cNvSpPr/>
          <p:nvPr/>
        </p:nvSpPr>
        <p:spPr>
          <a:xfrm>
            <a:off x="9506870" y="1987995"/>
            <a:ext cx="1735255" cy="1542554"/>
          </a:xfrm>
          <a:prstGeom prst="wedgeRoundRectCallout">
            <a:avLst>
              <a:gd name="adj1" fmla="val 41233"/>
              <a:gd name="adj2" fmla="val 61589"/>
              <a:gd name="adj3" fmla="val 16667"/>
            </a:avLst>
          </a:prstGeom>
          <a:solidFill>
            <a:srgbClr val="FFDD00">
              <a:lumMod val="20000"/>
              <a:lumOff val="80000"/>
            </a:srgbClr>
          </a:solidFill>
          <a:ln w="28575" cap="flat" cmpd="sng">
            <a:solidFill>
              <a:srgbClr val="F1E21A"/>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SzPts val="1800"/>
            </a:pPr>
            <a:r>
              <a:rPr lang="en-US" sz="1600" i="1" kern="0">
                <a:latin typeface="Calibri" panose="020F0502020204030204" pitchFamily="34" charset="0"/>
                <a:cs typeface="Calibri" panose="020F0502020204030204" pitchFamily="34" charset="0"/>
              </a:rPr>
              <a:t>"I'd consider getting the jab, but I'm worried about side effects."</a:t>
            </a:r>
          </a:p>
        </p:txBody>
      </p:sp>
      <p:sp>
        <p:nvSpPr>
          <p:cNvPr id="27" name="Speech Bubble: Rectangle with Corners Rounded 26">
            <a:extLst>
              <a:ext uri="{FF2B5EF4-FFF2-40B4-BE49-F238E27FC236}">
                <a16:creationId xmlns:a16="http://schemas.microsoft.com/office/drawing/2014/main" id="{FF38350F-BE2C-A376-B720-5EF2D918432A}"/>
              </a:ext>
            </a:extLst>
          </p:cNvPr>
          <p:cNvSpPr/>
          <p:nvPr/>
        </p:nvSpPr>
        <p:spPr>
          <a:xfrm>
            <a:off x="928981" y="3565173"/>
            <a:ext cx="2865707" cy="1288602"/>
          </a:xfrm>
          <a:prstGeom prst="wedgeRoundRectCallout">
            <a:avLst>
              <a:gd name="adj1" fmla="val -37945"/>
              <a:gd name="adj2" fmla="val 71942"/>
              <a:gd name="adj3" fmla="val 16667"/>
            </a:avLst>
          </a:prstGeom>
          <a:solidFill>
            <a:srgbClr val="EC7404">
              <a:lumMod val="20000"/>
              <a:lumOff val="80000"/>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SzPts val="1800"/>
            </a:pPr>
            <a:r>
              <a:rPr lang="en-US" sz="1600" i="1" kern="0">
                <a:latin typeface="Calibri" panose="020F0502020204030204" pitchFamily="34" charset="0"/>
                <a:cs typeface="Calibri" panose="020F0502020204030204" pitchFamily="34" charset="0"/>
              </a:rPr>
              <a:t>“I’ve heard of many mistakes made at the clinic. How can I trust them with injecting something to my child?"</a:t>
            </a:r>
          </a:p>
        </p:txBody>
      </p:sp>
      <p:sp>
        <p:nvSpPr>
          <p:cNvPr id="19" name="Speech Bubble: Rectangle with Corners Rounded 18">
            <a:extLst>
              <a:ext uri="{FF2B5EF4-FFF2-40B4-BE49-F238E27FC236}">
                <a16:creationId xmlns:a16="http://schemas.microsoft.com/office/drawing/2014/main" id="{1260CC2F-3914-A7D0-2B7B-2BD19E8BF158}"/>
              </a:ext>
            </a:extLst>
          </p:cNvPr>
          <p:cNvSpPr/>
          <p:nvPr/>
        </p:nvSpPr>
        <p:spPr>
          <a:xfrm>
            <a:off x="3929087" y="3027960"/>
            <a:ext cx="1689517" cy="1728211"/>
          </a:xfrm>
          <a:prstGeom prst="wedgeRoundRectCallout">
            <a:avLst>
              <a:gd name="adj1" fmla="val -37945"/>
              <a:gd name="adj2" fmla="val 71942"/>
              <a:gd name="adj3" fmla="val 16667"/>
            </a:avLst>
          </a:prstGeom>
          <a:solidFill>
            <a:srgbClr val="EC7404">
              <a:lumMod val="20000"/>
              <a:lumOff val="80000"/>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1600" i="1">
                <a:latin typeface="Calibri" panose="020F0502020204030204" pitchFamily="34" charset="0"/>
                <a:cs typeface="Calibri" panose="020F0502020204030204" pitchFamily="34" charset="0"/>
              </a:rPr>
              <a:t>"My body, my choice. I refuse to be forced into getting vaccinated."</a:t>
            </a:r>
          </a:p>
        </p:txBody>
      </p:sp>
      <p:sp>
        <p:nvSpPr>
          <p:cNvPr id="26" name="Speech Bubble: Rectangle with Corners Rounded 25">
            <a:extLst>
              <a:ext uri="{FF2B5EF4-FFF2-40B4-BE49-F238E27FC236}">
                <a16:creationId xmlns:a16="http://schemas.microsoft.com/office/drawing/2014/main" id="{4B13A079-87B4-629D-2FD9-DEFC41F28989}"/>
              </a:ext>
            </a:extLst>
          </p:cNvPr>
          <p:cNvSpPr/>
          <p:nvPr/>
        </p:nvSpPr>
        <p:spPr>
          <a:xfrm>
            <a:off x="670304" y="2630053"/>
            <a:ext cx="3510515" cy="816505"/>
          </a:xfrm>
          <a:prstGeom prst="wedgeRoundRectCallout">
            <a:avLst>
              <a:gd name="adj1" fmla="val -37945"/>
              <a:gd name="adj2" fmla="val 71942"/>
              <a:gd name="adj3" fmla="val 16667"/>
            </a:avLst>
          </a:prstGeom>
          <a:solidFill>
            <a:srgbClr val="EC7404">
              <a:lumMod val="20000"/>
              <a:lumOff val="80000"/>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SzPts val="1800"/>
            </a:pPr>
            <a:r>
              <a:rPr lang="en-US" sz="1600" i="1" kern="0">
                <a:latin typeface="Calibri" panose="020F0502020204030204" pitchFamily="34" charset="0"/>
                <a:cs typeface="Calibri" panose="020F0502020204030204" pitchFamily="34" charset="0"/>
              </a:rPr>
              <a:t>“I had a very bad reaction once, and never will I take that risk again.</a:t>
            </a:r>
          </a:p>
        </p:txBody>
      </p:sp>
      <p:sp>
        <p:nvSpPr>
          <p:cNvPr id="22" name="Speech Bubble: Rectangle with Corners Rounded 21">
            <a:extLst>
              <a:ext uri="{FF2B5EF4-FFF2-40B4-BE49-F238E27FC236}">
                <a16:creationId xmlns:a16="http://schemas.microsoft.com/office/drawing/2014/main" id="{0649E5BA-177C-63EC-FB0E-2491149DBCFD}"/>
              </a:ext>
            </a:extLst>
          </p:cNvPr>
          <p:cNvSpPr/>
          <p:nvPr/>
        </p:nvSpPr>
        <p:spPr>
          <a:xfrm>
            <a:off x="1748224" y="1857075"/>
            <a:ext cx="3245805" cy="692050"/>
          </a:xfrm>
          <a:prstGeom prst="wedgeRoundRectCallout">
            <a:avLst>
              <a:gd name="adj1" fmla="val -37945"/>
              <a:gd name="adj2" fmla="val 71942"/>
              <a:gd name="adj3" fmla="val 16667"/>
            </a:avLst>
          </a:prstGeom>
          <a:solidFill>
            <a:srgbClr val="EC7404">
              <a:lumMod val="20000"/>
              <a:lumOff val="80000"/>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algn="ctr" defTabSz="914400">
              <a:buClr>
                <a:srgbClr val="000000"/>
              </a:buClr>
              <a:buSzPts val="1800"/>
            </a:pPr>
            <a:r>
              <a:rPr lang="en-US" sz="1600" i="1" kern="0">
                <a:latin typeface="Calibri" panose="020F0502020204030204" pitchFamily="34" charset="0"/>
                <a:cs typeface="Calibri" panose="020F0502020204030204" pitchFamily="34" charset="0"/>
              </a:rPr>
              <a:t>“Natural immunity is better. I don't see the need for vaccines."</a:t>
            </a:r>
          </a:p>
        </p:txBody>
      </p:sp>
      <p:sp>
        <p:nvSpPr>
          <p:cNvPr id="31" name="Google Shape;1703;p14">
            <a:extLst>
              <a:ext uri="{FF2B5EF4-FFF2-40B4-BE49-F238E27FC236}">
                <a16:creationId xmlns:a16="http://schemas.microsoft.com/office/drawing/2014/main" id="{6846FCF7-F7C6-8D66-80CC-A68F8B8B4115}"/>
              </a:ext>
            </a:extLst>
          </p:cNvPr>
          <p:cNvSpPr/>
          <p:nvPr/>
        </p:nvSpPr>
        <p:spPr>
          <a:xfrm>
            <a:off x="-1" y="5639055"/>
            <a:ext cx="12192001" cy="1218945"/>
          </a:xfrm>
          <a:prstGeom prst="rect">
            <a:avLst/>
          </a:prstGeom>
          <a:solidFill>
            <a:srgbClr val="C5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Poppins"/>
              <a:cs typeface="Calibri" panose="020F0502020204030204" pitchFamily="34" charset="0"/>
              <a:sym typeface="Poppins"/>
            </a:endParaRPr>
          </a:p>
        </p:txBody>
      </p:sp>
      <p:pic>
        <p:nvPicPr>
          <p:cNvPr id="32" name="Google Shape;1713;p14">
            <a:extLst>
              <a:ext uri="{FF2B5EF4-FFF2-40B4-BE49-F238E27FC236}">
                <a16:creationId xmlns:a16="http://schemas.microsoft.com/office/drawing/2014/main" id="{6F285F8B-B378-FE5E-BE81-1699C68F4BD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6064" y="5431890"/>
            <a:ext cx="665100" cy="1233163"/>
          </a:xfrm>
          <a:prstGeom prst="rect">
            <a:avLst/>
          </a:prstGeom>
          <a:noFill/>
          <a:ln>
            <a:noFill/>
          </a:ln>
        </p:spPr>
      </p:pic>
      <p:sp>
        <p:nvSpPr>
          <p:cNvPr id="18" name="TextBox 17">
            <a:extLst>
              <a:ext uri="{FF2B5EF4-FFF2-40B4-BE49-F238E27FC236}">
                <a16:creationId xmlns:a16="http://schemas.microsoft.com/office/drawing/2014/main" id="{D0054C59-5947-10E6-648C-8D2DC18AC763}"/>
              </a:ext>
            </a:extLst>
          </p:cNvPr>
          <p:cNvSpPr txBox="1"/>
          <p:nvPr/>
        </p:nvSpPr>
        <p:spPr>
          <a:xfrm>
            <a:off x="1748224" y="5817698"/>
            <a:ext cx="9787925" cy="794064"/>
          </a:xfrm>
          <a:prstGeom prst="rect">
            <a:avLst/>
          </a:prstGeom>
          <a:noFill/>
        </p:spPr>
        <p:txBody>
          <a:bodyPr wrap="square">
            <a:spAutoFit/>
          </a:bodyPr>
          <a:lstStyle/>
          <a:p>
            <a:pPr fontAlgn="base">
              <a:lnSpc>
                <a:spcPct val="95000"/>
              </a:lnSpc>
              <a:spcAft>
                <a:spcPts val="1200"/>
              </a:spcAft>
              <a:buClr>
                <a:srgbClr val="FFC000"/>
              </a:buClr>
              <a:buSzPct val="100000"/>
            </a:pPr>
            <a:r>
              <a:rPr lang="en-US" sz="2400" b="1" dirty="0">
                <a:solidFill>
                  <a:schemeClr val="accent2"/>
                </a:solidFill>
                <a:latin typeface="Calibri" panose="020F0502020204030204" pitchFamily="34" charset="0"/>
                <a:cs typeface="Calibri" panose="020F0502020204030204" pitchFamily="34" charset="0"/>
              </a:rPr>
              <a:t>The body speaks</a:t>
            </a:r>
            <a:r>
              <a:rPr lang="en-US" sz="2400" dirty="0">
                <a:solidFill>
                  <a:schemeClr val="accent2"/>
                </a:solidFill>
                <a:latin typeface="Calibri" panose="020F0502020204030204" pitchFamily="34" charset="0"/>
                <a:cs typeface="Calibri" panose="020F0502020204030204" pitchFamily="34" charset="0"/>
              </a:rPr>
              <a:t>: Observing one’s body language, facial expressions and tone of voice can provide more insights into a person’s stance on vaccination.</a:t>
            </a:r>
          </a:p>
        </p:txBody>
      </p:sp>
    </p:spTree>
    <p:extLst>
      <p:ext uri="{BB962C8B-B14F-4D97-AF65-F5344CB8AC3E}">
        <p14:creationId xmlns:p14="http://schemas.microsoft.com/office/powerpoint/2010/main" val="3029720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4" y="1918196"/>
            <a:ext cx="10249846" cy="2857705"/>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Understanding drivers and barriers to vaccine uptake</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Health workers and meaningful conversations</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Meaningful conversations about vaccination</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200" b="1" dirty="0">
                <a:solidFill>
                  <a:schemeClr val="accent1"/>
                </a:solidFill>
                <a:latin typeface="Calibri" panose="020F0502020204030204" pitchFamily="34" charset="0"/>
                <a:cs typeface="Calibri" panose="020F0502020204030204" pitchFamily="34" charset="0"/>
              </a:rPr>
              <a:t>Tailoring vaccination conversations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A714245-A8A9-536E-1DCB-A46CE8DC1F74}"/>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E78274-8C15-FB07-BB75-7029D25378C8}"/>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473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EDC3DF-A300-F43A-2E45-5BD9AD6E2D64}"/>
              </a:ext>
            </a:extLst>
          </p:cNvPr>
          <p:cNvSpPr txBox="1"/>
          <p:nvPr/>
        </p:nvSpPr>
        <p:spPr>
          <a:xfrm>
            <a:off x="3067269" y="2923167"/>
            <a:ext cx="8295244" cy="2031325"/>
          </a:xfrm>
          <a:prstGeom prst="rect">
            <a:avLst/>
          </a:prstGeom>
          <a:noFill/>
        </p:spPr>
        <p:txBody>
          <a:bodyPr wrap="square">
            <a:spAutoFit/>
          </a:bodyPr>
          <a:lstStyle/>
          <a:p>
            <a:pPr>
              <a:spcAft>
                <a:spcPts val="1800"/>
              </a:spcAft>
            </a:pPr>
            <a:r>
              <a:rPr lang="en-US" sz="3200" dirty="0">
                <a:solidFill>
                  <a:schemeClr val="bg1">
                    <a:lumMod val="85000"/>
                  </a:schemeClr>
                </a:solidFill>
                <a:latin typeface="Calibri" panose="020F0502020204030204" pitchFamily="34" charset="0"/>
                <a:cs typeface="Calibri" panose="020F0502020204030204" pitchFamily="34" charset="0"/>
              </a:rPr>
              <a:t>Presume vaccination and elicit questions.</a:t>
            </a:r>
          </a:p>
          <a:p>
            <a:pPr>
              <a:spcAft>
                <a:spcPts val="1800"/>
              </a:spcAft>
            </a:pPr>
            <a:r>
              <a:rPr lang="en-US" sz="3200" dirty="0">
                <a:solidFill>
                  <a:schemeClr val="bg1">
                    <a:lumMod val="85000"/>
                  </a:schemeClr>
                </a:solidFill>
                <a:latin typeface="Calibri" panose="020F0502020204030204" pitchFamily="34" charset="0"/>
                <a:cs typeface="Calibri" panose="020F0502020204030204" pitchFamily="34" charset="0"/>
              </a:rPr>
              <a:t>Identify intent to vaccinate. </a:t>
            </a:r>
          </a:p>
          <a:p>
            <a:pPr>
              <a:spcAft>
                <a:spcPts val="1800"/>
              </a:spcAft>
            </a:pPr>
            <a:r>
              <a:rPr lang="en-US" sz="3200" dirty="0">
                <a:solidFill>
                  <a:schemeClr val="accent2"/>
                </a:solidFill>
                <a:latin typeface="Calibri" panose="020F0502020204030204" pitchFamily="34" charset="0"/>
                <a:cs typeface="Calibri" panose="020F0502020204030204" pitchFamily="34" charset="0"/>
              </a:rPr>
              <a:t>Tailor your response.</a:t>
            </a:r>
          </a:p>
        </p:txBody>
      </p:sp>
      <p:sp>
        <p:nvSpPr>
          <p:cNvPr id="9" name="Title 2">
            <a:extLst>
              <a:ext uri="{FF2B5EF4-FFF2-40B4-BE49-F238E27FC236}">
                <a16:creationId xmlns:a16="http://schemas.microsoft.com/office/drawing/2014/main" id="{0F9AB4B9-896E-1AAB-2768-6D9D153B8A44}"/>
              </a:ext>
            </a:extLst>
          </p:cNvPr>
          <p:cNvSpPr txBox="1">
            <a:spLocks/>
          </p:cNvSpPr>
          <p:nvPr/>
        </p:nvSpPr>
        <p:spPr bwMode="invGray">
          <a:xfrm>
            <a:off x="3067269" y="1593765"/>
            <a:ext cx="8445694" cy="827079"/>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for effective conversations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about vaccination</a:t>
            </a:r>
            <a:endParaRPr kumimoji="0" lang="en-US"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5F8F1246-8A6D-74AE-7CCA-1765292F2C2B}"/>
              </a:ext>
            </a:extLst>
          </p:cNvPr>
          <p:cNvCxnSpPr>
            <a:cxnSpLocks/>
          </p:cNvCxnSpPr>
          <p:nvPr/>
        </p:nvCxnSpPr>
        <p:spPr>
          <a:xfrm>
            <a:off x="716881" y="245100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Rectangle: Single Corner Snipped 13">
            <a:extLst>
              <a:ext uri="{FF2B5EF4-FFF2-40B4-BE49-F238E27FC236}">
                <a16:creationId xmlns:a16="http://schemas.microsoft.com/office/drawing/2014/main" id="{D306F328-B6FC-CF87-C859-99A09BEC6ADF}"/>
              </a:ext>
            </a:extLst>
          </p:cNvPr>
          <p:cNvSpPr/>
          <p:nvPr/>
        </p:nvSpPr>
        <p:spPr>
          <a:xfrm>
            <a:off x="725373" y="1076603"/>
            <a:ext cx="2084192" cy="740008"/>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3885EE4-C6D9-A3AE-9DB7-7D21B6F27CBB}"/>
              </a:ext>
            </a:extLst>
          </p:cNvPr>
          <p:cNvSpPr txBox="1"/>
          <p:nvPr/>
        </p:nvSpPr>
        <p:spPr>
          <a:xfrm>
            <a:off x="771671" y="1002392"/>
            <a:ext cx="2084192" cy="830997"/>
          </a:xfrm>
          <a:prstGeom prst="rect">
            <a:avLst/>
          </a:prstGeom>
          <a:noFill/>
        </p:spPr>
        <p:txBody>
          <a:bodyPr wrap="square">
            <a:spAutoFit/>
          </a:bodyPr>
          <a:lstStyle/>
          <a:p>
            <a:r>
              <a:rPr kumimoji="0" lang="en-GB" sz="48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 </a:t>
            </a:r>
            <a:r>
              <a:rPr lang="en-GB" sz="4800" b="1">
                <a:solidFill>
                  <a:schemeClr val="bg1"/>
                </a:solidFill>
                <a:latin typeface="Calibri" panose="020F0502020204030204" pitchFamily="34" charset="0"/>
                <a:cs typeface="Calibri" panose="020F0502020204030204" pitchFamily="34" charset="0"/>
              </a:rPr>
              <a:t>S</a:t>
            </a:r>
            <a:r>
              <a:rPr kumimoji="0" lang="en-GB" sz="4800" b="1" i="0" u="none" strike="noStrike" kern="1200" cap="none" spc="0" normalizeH="0" baseline="0" noProof="0" err="1">
                <a:ln>
                  <a:noFill/>
                </a:ln>
                <a:solidFill>
                  <a:schemeClr val="bg1"/>
                </a:solidFill>
                <a:effectLst/>
                <a:uLnTx/>
                <a:uFillTx/>
                <a:latin typeface="Calibri" panose="020F0502020204030204" pitchFamily="34" charset="0"/>
                <a:cs typeface="Calibri" panose="020F0502020204030204" pitchFamily="34" charset="0"/>
              </a:rPr>
              <a:t>teps</a:t>
            </a:r>
            <a:endParaRPr lang="en-US" sz="4800">
              <a:solidFill>
                <a:schemeClr val="bg1"/>
              </a:solidFill>
            </a:endParaRPr>
          </a:p>
        </p:txBody>
      </p:sp>
      <p:grpSp>
        <p:nvGrpSpPr>
          <p:cNvPr id="2" name="Group 1">
            <a:extLst>
              <a:ext uri="{FF2B5EF4-FFF2-40B4-BE49-F238E27FC236}">
                <a16:creationId xmlns:a16="http://schemas.microsoft.com/office/drawing/2014/main" id="{984DA96D-2236-2607-DA33-EFF0C75A5FA8}"/>
              </a:ext>
            </a:extLst>
          </p:cNvPr>
          <p:cNvGrpSpPr/>
          <p:nvPr/>
        </p:nvGrpSpPr>
        <p:grpSpPr>
          <a:xfrm>
            <a:off x="1311094" y="4308161"/>
            <a:ext cx="1548678" cy="646331"/>
            <a:chOff x="1141193" y="2826070"/>
            <a:chExt cx="1548678" cy="646331"/>
          </a:xfrm>
        </p:grpSpPr>
        <p:sp>
          <p:nvSpPr>
            <p:cNvPr id="4" name="Rectangle: Single Corner Snipped 3">
              <a:extLst>
                <a:ext uri="{FF2B5EF4-FFF2-40B4-BE49-F238E27FC236}">
                  <a16:creationId xmlns:a16="http://schemas.microsoft.com/office/drawing/2014/main" id="{6954137B-968F-833A-E3FE-B7072A0644ED}"/>
                </a:ext>
              </a:extLst>
            </p:cNvPr>
            <p:cNvSpPr/>
            <p:nvPr/>
          </p:nvSpPr>
          <p:spPr>
            <a:xfrm>
              <a:off x="1141193" y="2855254"/>
              <a:ext cx="1548678" cy="602967"/>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10479EA-41AE-4CCD-7075-E466EB773DF8}"/>
                </a:ext>
              </a:extLst>
            </p:cNvPr>
            <p:cNvSpPr txBox="1"/>
            <p:nvPr/>
          </p:nvSpPr>
          <p:spPr>
            <a:xfrm>
              <a:off x="1150920" y="2826070"/>
              <a:ext cx="1096886" cy="646331"/>
            </a:xfrm>
            <a:prstGeom prst="rect">
              <a:avLst/>
            </a:prstGeom>
            <a:noFill/>
          </p:spPr>
          <p:txBody>
            <a:bodyPr wrap="square">
              <a:spAutoFit/>
            </a:bodyPr>
            <a:lstStyle/>
            <a:p>
              <a:r>
                <a:rPr kumimoji="0" lang="en-GB" sz="3600" b="1"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Step</a:t>
              </a:r>
              <a:endParaRPr lang="en-US" sz="3600" dirty="0">
                <a:solidFill>
                  <a:schemeClr val="bg1"/>
                </a:solidFill>
              </a:endParaRPr>
            </a:p>
          </p:txBody>
        </p:sp>
      </p:grpSp>
      <p:sp>
        <p:nvSpPr>
          <p:cNvPr id="17" name="Oval 16">
            <a:extLst>
              <a:ext uri="{FF2B5EF4-FFF2-40B4-BE49-F238E27FC236}">
                <a16:creationId xmlns:a16="http://schemas.microsoft.com/office/drawing/2014/main" id="{EEC43A45-08FC-BEE4-D662-EA7F6E97F4BE}"/>
              </a:ext>
            </a:extLst>
          </p:cNvPr>
          <p:cNvSpPr/>
          <p:nvPr/>
        </p:nvSpPr>
        <p:spPr>
          <a:xfrm>
            <a:off x="2301739" y="441860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a:latin typeface="Calibri" panose="020F0502020204030204" pitchFamily="34" charset="0"/>
                <a:cs typeface="Calibri" panose="020F0502020204030204" pitchFamily="34" charset="0"/>
              </a:rPr>
              <a:t>3</a:t>
            </a:r>
          </a:p>
        </p:txBody>
      </p:sp>
      <p:grpSp>
        <p:nvGrpSpPr>
          <p:cNvPr id="21" name="Group 20">
            <a:extLst>
              <a:ext uri="{FF2B5EF4-FFF2-40B4-BE49-F238E27FC236}">
                <a16:creationId xmlns:a16="http://schemas.microsoft.com/office/drawing/2014/main" id="{222BD4D9-1DF4-9B01-2704-FCF92C8398CD}"/>
              </a:ext>
            </a:extLst>
          </p:cNvPr>
          <p:cNvGrpSpPr/>
          <p:nvPr/>
        </p:nvGrpSpPr>
        <p:grpSpPr>
          <a:xfrm>
            <a:off x="1301367" y="3581444"/>
            <a:ext cx="1548678" cy="646331"/>
            <a:chOff x="1141193" y="2826070"/>
            <a:chExt cx="1548678" cy="646331"/>
          </a:xfrm>
        </p:grpSpPr>
        <p:sp>
          <p:nvSpPr>
            <p:cNvPr id="22" name="Rectangle: Single Corner Snipped 21">
              <a:extLst>
                <a:ext uri="{FF2B5EF4-FFF2-40B4-BE49-F238E27FC236}">
                  <a16:creationId xmlns:a16="http://schemas.microsoft.com/office/drawing/2014/main" id="{357F89ED-0E45-9D7E-3DCC-7BBF85591BAD}"/>
                </a:ext>
              </a:extLst>
            </p:cNvPr>
            <p:cNvSpPr/>
            <p:nvPr/>
          </p:nvSpPr>
          <p:spPr>
            <a:xfrm>
              <a:off x="1141193" y="2855254"/>
              <a:ext cx="1548678" cy="602967"/>
            </a:xfrm>
            <a:prstGeom prst="snip1Rect">
              <a:avLst/>
            </a:prstGeom>
            <a:solidFill>
              <a:schemeClr val="bg1">
                <a:lumMod val="8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639C6A26-FE0B-6A02-95B8-3D7518AF6F3A}"/>
                </a:ext>
              </a:extLst>
            </p:cNvPr>
            <p:cNvSpPr txBox="1"/>
            <p:nvPr/>
          </p:nvSpPr>
          <p:spPr>
            <a:xfrm>
              <a:off x="1150920" y="2826070"/>
              <a:ext cx="1096886" cy="646331"/>
            </a:xfrm>
            <a:prstGeom prst="rect">
              <a:avLst/>
            </a:prstGeom>
            <a:noFill/>
          </p:spPr>
          <p:txBody>
            <a:bodyPr wrap="square">
              <a:spAutoFit/>
            </a:bodyPr>
            <a:lstStyle/>
            <a:p>
              <a:r>
                <a:rPr kumimoji="0" lang="en-GB" sz="36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a:t>
              </a:r>
              <a:endParaRPr lang="en-US" sz="3600">
                <a:solidFill>
                  <a:schemeClr val="bg1"/>
                </a:solidFill>
              </a:endParaRPr>
            </a:p>
          </p:txBody>
        </p:sp>
      </p:grpSp>
      <p:sp>
        <p:nvSpPr>
          <p:cNvPr id="30" name="Oval 29">
            <a:extLst>
              <a:ext uri="{FF2B5EF4-FFF2-40B4-BE49-F238E27FC236}">
                <a16:creationId xmlns:a16="http://schemas.microsoft.com/office/drawing/2014/main" id="{E881A1F6-775D-DD4C-09B2-42B1974AA4CA}"/>
              </a:ext>
            </a:extLst>
          </p:cNvPr>
          <p:cNvSpPr/>
          <p:nvPr/>
        </p:nvSpPr>
        <p:spPr>
          <a:xfrm>
            <a:off x="2337253" y="3676009"/>
            <a:ext cx="457200" cy="457200"/>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a:latin typeface="Calibri" panose="020F0502020204030204" pitchFamily="34" charset="0"/>
                <a:cs typeface="Calibri" panose="020F0502020204030204" pitchFamily="34" charset="0"/>
              </a:rPr>
              <a:t>2</a:t>
            </a:r>
          </a:p>
        </p:txBody>
      </p:sp>
      <p:grpSp>
        <p:nvGrpSpPr>
          <p:cNvPr id="31" name="Group 30">
            <a:extLst>
              <a:ext uri="{FF2B5EF4-FFF2-40B4-BE49-F238E27FC236}">
                <a16:creationId xmlns:a16="http://schemas.microsoft.com/office/drawing/2014/main" id="{CA3BA765-E3F4-DED9-6B16-489F1BCC36BC}"/>
              </a:ext>
            </a:extLst>
          </p:cNvPr>
          <p:cNvGrpSpPr/>
          <p:nvPr/>
        </p:nvGrpSpPr>
        <p:grpSpPr>
          <a:xfrm>
            <a:off x="1301367" y="2849799"/>
            <a:ext cx="1548678" cy="646331"/>
            <a:chOff x="1141193" y="2826070"/>
            <a:chExt cx="1548678" cy="646331"/>
          </a:xfrm>
        </p:grpSpPr>
        <p:sp>
          <p:nvSpPr>
            <p:cNvPr id="32" name="Rectangle: Single Corner Snipped 31">
              <a:extLst>
                <a:ext uri="{FF2B5EF4-FFF2-40B4-BE49-F238E27FC236}">
                  <a16:creationId xmlns:a16="http://schemas.microsoft.com/office/drawing/2014/main" id="{B81547CE-5B05-8A35-3A4B-19C3D33C3CC2}"/>
                </a:ext>
              </a:extLst>
            </p:cNvPr>
            <p:cNvSpPr/>
            <p:nvPr/>
          </p:nvSpPr>
          <p:spPr>
            <a:xfrm>
              <a:off x="1141193" y="2855254"/>
              <a:ext cx="1548678" cy="602967"/>
            </a:xfrm>
            <a:prstGeom prst="snip1Rect">
              <a:avLst/>
            </a:prstGeom>
            <a:solidFill>
              <a:schemeClr val="bg1">
                <a:lumMod val="85000"/>
              </a:scheme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74E5D27E-0BF4-4583-03C9-A3889AD60B7C}"/>
                </a:ext>
              </a:extLst>
            </p:cNvPr>
            <p:cNvSpPr txBox="1"/>
            <p:nvPr/>
          </p:nvSpPr>
          <p:spPr>
            <a:xfrm>
              <a:off x="1150920" y="2826070"/>
              <a:ext cx="1096886" cy="646331"/>
            </a:xfrm>
            <a:prstGeom prst="rect">
              <a:avLst/>
            </a:prstGeom>
            <a:noFill/>
          </p:spPr>
          <p:txBody>
            <a:bodyPr wrap="square">
              <a:spAutoFit/>
            </a:bodyPr>
            <a:lstStyle/>
            <a:p>
              <a:r>
                <a:rPr kumimoji="0" lang="en-GB" sz="36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a:t>
              </a:r>
              <a:endParaRPr lang="en-US" sz="3600">
                <a:solidFill>
                  <a:schemeClr val="bg1"/>
                </a:solidFill>
              </a:endParaRPr>
            </a:p>
          </p:txBody>
        </p:sp>
      </p:grpSp>
      <p:sp>
        <p:nvSpPr>
          <p:cNvPr id="34" name="Oval 33">
            <a:extLst>
              <a:ext uri="{FF2B5EF4-FFF2-40B4-BE49-F238E27FC236}">
                <a16:creationId xmlns:a16="http://schemas.microsoft.com/office/drawing/2014/main" id="{67A9DF26-E666-D599-DBB8-AEB6B3F49F20}"/>
              </a:ext>
            </a:extLst>
          </p:cNvPr>
          <p:cNvSpPr/>
          <p:nvPr/>
        </p:nvSpPr>
        <p:spPr>
          <a:xfrm>
            <a:off x="2337253" y="2944364"/>
            <a:ext cx="457200" cy="457200"/>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a:latin typeface="Calibri" panose="020F0502020204030204" pitchFamily="34" charset="0"/>
                <a:cs typeface="Calibri" panose="020F0502020204030204" pitchFamily="34" charset="0"/>
              </a:rPr>
              <a:t>1</a:t>
            </a:r>
          </a:p>
        </p:txBody>
      </p:sp>
      <p:sp>
        <p:nvSpPr>
          <p:cNvPr id="3" name="Arrow: Striped Right 2">
            <a:extLst>
              <a:ext uri="{FF2B5EF4-FFF2-40B4-BE49-F238E27FC236}">
                <a16:creationId xmlns:a16="http://schemas.microsoft.com/office/drawing/2014/main" id="{E8F36066-FD7B-0CCC-25EF-6625156D8C33}"/>
              </a:ext>
            </a:extLst>
          </p:cNvPr>
          <p:cNvSpPr/>
          <p:nvPr/>
        </p:nvSpPr>
        <p:spPr>
          <a:xfrm>
            <a:off x="3222887" y="4940312"/>
            <a:ext cx="385422" cy="486337"/>
          </a:xfrm>
          <a:prstGeom prst="striped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CAD6253B-4AD2-E243-DA0D-2128A4ECBAFA}"/>
              </a:ext>
            </a:extLst>
          </p:cNvPr>
          <p:cNvSpPr txBox="1">
            <a:spLocks/>
          </p:cNvSpPr>
          <p:nvPr/>
        </p:nvSpPr>
        <p:spPr bwMode="invGray">
          <a:xfrm>
            <a:off x="3698248" y="4599570"/>
            <a:ext cx="7664265" cy="827079"/>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Ensure a culturally-sensitive approach</a:t>
            </a:r>
            <a:endParaRPr kumimoji="0" lang="en-US" sz="36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738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1703;p14">
            <a:extLst>
              <a:ext uri="{FF2B5EF4-FFF2-40B4-BE49-F238E27FC236}">
                <a16:creationId xmlns:a16="http://schemas.microsoft.com/office/drawing/2014/main" id="{20655A5C-1A2D-0229-E727-A5E5F1CFDD03}"/>
              </a:ext>
            </a:extLst>
          </p:cNvPr>
          <p:cNvSpPr/>
          <p:nvPr/>
        </p:nvSpPr>
        <p:spPr>
          <a:xfrm>
            <a:off x="4796851" y="4966218"/>
            <a:ext cx="6729531" cy="1218945"/>
          </a:xfrm>
          <a:prstGeom prst="rect">
            <a:avLst/>
          </a:prstGeom>
          <a:solidFill>
            <a:srgbClr val="C5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Poppins"/>
              <a:cs typeface="Calibri" panose="020F0502020204030204" pitchFamily="34" charset="0"/>
              <a:sym typeface="Poppins"/>
            </a:endParaRPr>
          </a:p>
        </p:txBody>
      </p:sp>
      <p:sp>
        <p:nvSpPr>
          <p:cNvPr id="5" name="Title 2">
            <a:extLst>
              <a:ext uri="{FF2B5EF4-FFF2-40B4-BE49-F238E27FC236}">
                <a16:creationId xmlns:a16="http://schemas.microsoft.com/office/drawing/2014/main" id="{D93F2E2A-33DC-B0CD-28C6-DFA7215497DB}"/>
              </a:ext>
            </a:extLst>
          </p:cNvPr>
          <p:cNvSpPr txBox="1">
            <a:spLocks/>
          </p:cNvSpPr>
          <p:nvPr/>
        </p:nvSpPr>
        <p:spPr bwMode="invGray">
          <a:xfrm>
            <a:off x="829486" y="496290"/>
            <a:ext cx="6485713" cy="1414021"/>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b="0" dirty="0">
                <a:solidFill>
                  <a:schemeClr val="accent2"/>
                </a:solidFill>
                <a:latin typeface="Calibri" panose="020F0502020204030204" pitchFamily="34" charset="0"/>
                <a:cs typeface="Calibri" panose="020F0502020204030204" pitchFamily="34" charset="0"/>
              </a:rPr>
              <a:t>Ensuring a culturally sensitive approach</a:t>
            </a:r>
            <a:endParaRPr kumimoji="0" lang="en-US" sz="4800" b="0" i="0"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21D21BA0-65E4-1635-ACA9-59D7A0C93663}"/>
              </a:ext>
            </a:extLst>
          </p:cNvPr>
          <p:cNvCxnSpPr>
            <a:cxnSpLocks/>
          </p:cNvCxnSpPr>
          <p:nvPr/>
        </p:nvCxnSpPr>
        <p:spPr>
          <a:xfrm>
            <a:off x="716881" y="1919986"/>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C1A51B-63A9-410F-2E16-45446C2144CD}"/>
              </a:ext>
            </a:extLst>
          </p:cNvPr>
          <p:cNvSpPr txBox="1"/>
          <p:nvPr/>
        </p:nvSpPr>
        <p:spPr>
          <a:xfrm>
            <a:off x="4156755" y="2378233"/>
            <a:ext cx="7530059" cy="2308324"/>
          </a:xfrm>
          <a:prstGeom prst="rect">
            <a:avLst/>
          </a:prstGeom>
          <a:noFill/>
        </p:spPr>
        <p:txBody>
          <a:bodyPr wrap="square" rtlCol="0">
            <a:spAutoFit/>
          </a:bodyPr>
          <a:lstStyle/>
          <a:p>
            <a:pPr marL="514350" indent="-514350">
              <a:buFont typeface="+mj-lt"/>
              <a:buAutoNum type="arabicPeriod"/>
            </a:pPr>
            <a:r>
              <a:rPr lang="en-US" sz="3200" dirty="0">
                <a:solidFill>
                  <a:schemeClr val="tx2"/>
                </a:solidFill>
                <a:latin typeface="Calibri" panose="020F0502020204030204" pitchFamily="34" charset="0"/>
                <a:cs typeface="Calibri" panose="020F0502020204030204" pitchFamily="34" charset="0"/>
              </a:rPr>
              <a:t>Understand local beliefs and practices </a:t>
            </a:r>
          </a:p>
          <a:p>
            <a:pPr marL="509588" lvl="1"/>
            <a:r>
              <a:rPr lang="en-US" sz="2800" dirty="0">
                <a:latin typeface="Calibri" panose="020F0502020204030204" pitchFamily="34" charset="0"/>
                <a:cs typeface="Calibri" panose="020F0502020204030204" pitchFamily="34" charset="0"/>
              </a:rPr>
              <a:t>Be aware of cultural norms, traditions, and values that may influence vaccination decisions. Speak in a way that resonates with their daily experiences.</a:t>
            </a:r>
          </a:p>
        </p:txBody>
      </p:sp>
      <p:sp>
        <p:nvSpPr>
          <p:cNvPr id="19" name="TextBox 18">
            <a:extLst>
              <a:ext uri="{FF2B5EF4-FFF2-40B4-BE49-F238E27FC236}">
                <a16:creationId xmlns:a16="http://schemas.microsoft.com/office/drawing/2014/main" id="{859DC0FE-1193-301E-F9A0-DF95C367B0F2}"/>
              </a:ext>
            </a:extLst>
          </p:cNvPr>
          <p:cNvSpPr txBox="1"/>
          <p:nvPr/>
        </p:nvSpPr>
        <p:spPr>
          <a:xfrm>
            <a:off x="1499965" y="5823507"/>
            <a:ext cx="1881701" cy="246221"/>
          </a:xfrm>
          <a:prstGeom prst="rect">
            <a:avLst/>
          </a:prstGeom>
          <a:noFill/>
        </p:spPr>
        <p:txBody>
          <a:bodyPr wrap="square">
            <a:spAutoFit/>
          </a:bodyPr>
          <a:lstStyle/>
          <a:p>
            <a:r>
              <a:rPr lang="en-US" sz="1000" dirty="0">
                <a:solidFill>
                  <a:schemeClr val="bg2">
                    <a:lumMod val="50000"/>
                  </a:schemeClr>
                </a:solidFill>
                <a:latin typeface="Calibri" panose="020F0502020204030204" pitchFamily="34" charset="0"/>
                <a:cs typeface="Calibri" panose="020F0502020204030204" pitchFamily="34" charset="0"/>
              </a:rPr>
              <a:t>© WHO / Esther Ruth Mbabazi</a:t>
            </a:r>
          </a:p>
        </p:txBody>
      </p:sp>
      <p:pic>
        <p:nvPicPr>
          <p:cNvPr id="20" name="Picture 19">
            <a:extLst>
              <a:ext uri="{FF2B5EF4-FFF2-40B4-BE49-F238E27FC236}">
                <a16:creationId xmlns:a16="http://schemas.microsoft.com/office/drawing/2014/main" id="{0D60D083-347F-01AF-EC39-A52F90A0EB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487" y="2514885"/>
            <a:ext cx="3222658" cy="3207761"/>
          </a:xfrm>
          <a:prstGeom prst="rect">
            <a:avLst/>
          </a:prstGeom>
        </p:spPr>
      </p:pic>
      <p:sp>
        <p:nvSpPr>
          <p:cNvPr id="22" name="TextBox 21">
            <a:extLst>
              <a:ext uri="{FF2B5EF4-FFF2-40B4-BE49-F238E27FC236}">
                <a16:creationId xmlns:a16="http://schemas.microsoft.com/office/drawing/2014/main" id="{962DDAF6-EFEC-E644-1FD0-604CD5D1B5D3}"/>
              </a:ext>
            </a:extLst>
          </p:cNvPr>
          <p:cNvSpPr txBox="1"/>
          <p:nvPr/>
        </p:nvSpPr>
        <p:spPr>
          <a:xfrm>
            <a:off x="4931764" y="5054065"/>
            <a:ext cx="6504677" cy="1015663"/>
          </a:xfrm>
          <a:prstGeom prst="rect">
            <a:avLst/>
          </a:prstGeom>
          <a:noFill/>
        </p:spPr>
        <p:txBody>
          <a:bodyPr wrap="square">
            <a:spAutoFit/>
          </a:bodyPr>
          <a:lstStyle/>
          <a:p>
            <a:r>
              <a:rPr lang="en-US" sz="2000" b="1" i="1" dirty="0">
                <a:solidFill>
                  <a:schemeClr val="accent2"/>
                </a:solidFill>
                <a:latin typeface="Calibri" panose="020F0502020204030204" pitchFamily="34" charset="0"/>
                <a:cs typeface="Calibri" panose="020F0502020204030204" pitchFamily="34" charset="0"/>
              </a:rPr>
              <a:t>Example</a:t>
            </a:r>
            <a:r>
              <a:rPr lang="en-US" sz="2000" i="1" dirty="0">
                <a:latin typeface="Calibri" panose="020F0502020204030204" pitchFamily="34" charset="0"/>
                <a:cs typeface="Calibri" panose="020F0502020204030204" pitchFamily="34" charset="0"/>
              </a:rPr>
              <a:t>: In a community where traditional healing practices are common, emphasize how vaccines complement, rather than replace, their existing health traditions.</a:t>
            </a:r>
          </a:p>
        </p:txBody>
      </p:sp>
    </p:spTree>
    <p:extLst>
      <p:ext uri="{BB962C8B-B14F-4D97-AF65-F5344CB8AC3E}">
        <p14:creationId xmlns:p14="http://schemas.microsoft.com/office/powerpoint/2010/main" val="1143259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1703;p14">
            <a:extLst>
              <a:ext uri="{FF2B5EF4-FFF2-40B4-BE49-F238E27FC236}">
                <a16:creationId xmlns:a16="http://schemas.microsoft.com/office/drawing/2014/main" id="{20655A5C-1A2D-0229-E727-A5E5F1CFDD03}"/>
              </a:ext>
            </a:extLst>
          </p:cNvPr>
          <p:cNvSpPr/>
          <p:nvPr/>
        </p:nvSpPr>
        <p:spPr>
          <a:xfrm>
            <a:off x="4685153" y="4503701"/>
            <a:ext cx="6849450" cy="1218945"/>
          </a:xfrm>
          <a:prstGeom prst="rect">
            <a:avLst/>
          </a:prstGeom>
          <a:solidFill>
            <a:srgbClr val="C5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Poppins"/>
              <a:cs typeface="Calibri" panose="020F0502020204030204" pitchFamily="34" charset="0"/>
              <a:sym typeface="Poppins"/>
            </a:endParaRPr>
          </a:p>
        </p:txBody>
      </p:sp>
      <p:cxnSp>
        <p:nvCxnSpPr>
          <p:cNvPr id="11" name="Straight Connector 10">
            <a:extLst>
              <a:ext uri="{FF2B5EF4-FFF2-40B4-BE49-F238E27FC236}">
                <a16:creationId xmlns:a16="http://schemas.microsoft.com/office/drawing/2014/main" id="{21D21BA0-65E4-1635-ACA9-59D7A0C93663}"/>
              </a:ext>
            </a:extLst>
          </p:cNvPr>
          <p:cNvCxnSpPr>
            <a:cxnSpLocks/>
          </p:cNvCxnSpPr>
          <p:nvPr/>
        </p:nvCxnSpPr>
        <p:spPr>
          <a:xfrm>
            <a:off x="716881" y="1919986"/>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C1A51B-63A9-410F-2E16-45446C2144CD}"/>
              </a:ext>
            </a:extLst>
          </p:cNvPr>
          <p:cNvSpPr txBox="1"/>
          <p:nvPr/>
        </p:nvSpPr>
        <p:spPr>
          <a:xfrm>
            <a:off x="4156755" y="2378233"/>
            <a:ext cx="7530059" cy="1877437"/>
          </a:xfrm>
          <a:prstGeom prst="rect">
            <a:avLst/>
          </a:prstGeom>
          <a:noFill/>
        </p:spPr>
        <p:txBody>
          <a:bodyPr wrap="square" rtlCol="0">
            <a:spAutoFit/>
          </a:bodyPr>
          <a:lstStyle/>
          <a:p>
            <a:pPr marL="514350" indent="-514350">
              <a:buFont typeface="+mj-lt"/>
              <a:buAutoNum type="arabicPeriod" startAt="2"/>
            </a:pPr>
            <a:r>
              <a:rPr lang="en-US" sz="3200" dirty="0">
                <a:solidFill>
                  <a:schemeClr val="tx2"/>
                </a:solidFill>
                <a:latin typeface="Calibri" panose="020F0502020204030204" pitchFamily="34" charset="0"/>
                <a:cs typeface="Calibri" panose="020F0502020204030204" pitchFamily="34" charset="0"/>
              </a:rPr>
              <a:t>Respect decision-making dynamics</a:t>
            </a:r>
          </a:p>
          <a:p>
            <a:pPr marL="509588" lvl="1"/>
            <a:r>
              <a:rPr lang="en-US" sz="2800" dirty="0">
                <a:latin typeface="Calibri" panose="020F0502020204030204" pitchFamily="34" charset="0"/>
                <a:cs typeface="Calibri" panose="020F0502020204030204" pitchFamily="34" charset="0"/>
              </a:rPr>
              <a:t>Acknowledge family or community roles in healthcare decisions, such as consulting elders or gaining spousal agreement.</a:t>
            </a:r>
          </a:p>
        </p:txBody>
      </p:sp>
      <p:sp>
        <p:nvSpPr>
          <p:cNvPr id="22" name="TextBox 21">
            <a:extLst>
              <a:ext uri="{FF2B5EF4-FFF2-40B4-BE49-F238E27FC236}">
                <a16:creationId xmlns:a16="http://schemas.microsoft.com/office/drawing/2014/main" id="{962DDAF6-EFEC-E644-1FD0-604CD5D1B5D3}"/>
              </a:ext>
            </a:extLst>
          </p:cNvPr>
          <p:cNvSpPr txBox="1"/>
          <p:nvPr/>
        </p:nvSpPr>
        <p:spPr>
          <a:xfrm>
            <a:off x="4841823" y="4591548"/>
            <a:ext cx="6647808" cy="1015663"/>
          </a:xfrm>
          <a:prstGeom prst="rect">
            <a:avLst/>
          </a:prstGeom>
          <a:noFill/>
        </p:spPr>
        <p:txBody>
          <a:bodyPr wrap="square">
            <a:spAutoFit/>
          </a:bodyPr>
          <a:lstStyle/>
          <a:p>
            <a:r>
              <a:rPr lang="en-US" sz="2000" b="1" i="1" dirty="0">
                <a:solidFill>
                  <a:schemeClr val="accent2"/>
                </a:solidFill>
                <a:latin typeface="Calibri" panose="020F0502020204030204" pitchFamily="34" charset="0"/>
                <a:cs typeface="Calibri" panose="020F0502020204030204" pitchFamily="34" charset="0"/>
              </a:rPr>
              <a:t>Example</a:t>
            </a:r>
            <a:r>
              <a:rPr lang="en-US" sz="2000" i="1" dirty="0">
                <a:latin typeface="Calibri" panose="020F0502020204030204" pitchFamily="34" charset="0"/>
                <a:cs typeface="Calibri" panose="020F0502020204030204" pitchFamily="34" charset="0"/>
              </a:rPr>
              <a:t>: In communities where men often make family health decisions, include them in conversations and highlight how vaccines benefit the entire family.</a:t>
            </a:r>
          </a:p>
        </p:txBody>
      </p:sp>
      <p:sp>
        <p:nvSpPr>
          <p:cNvPr id="2" name="Title 2">
            <a:extLst>
              <a:ext uri="{FF2B5EF4-FFF2-40B4-BE49-F238E27FC236}">
                <a16:creationId xmlns:a16="http://schemas.microsoft.com/office/drawing/2014/main" id="{7483C237-49D1-3117-91DB-2620C94AF747}"/>
              </a:ext>
            </a:extLst>
          </p:cNvPr>
          <p:cNvSpPr txBox="1">
            <a:spLocks/>
          </p:cNvSpPr>
          <p:nvPr/>
        </p:nvSpPr>
        <p:spPr bwMode="invGray">
          <a:xfrm>
            <a:off x="829487" y="496290"/>
            <a:ext cx="6245870" cy="1414021"/>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b="0" dirty="0">
                <a:solidFill>
                  <a:schemeClr val="accent2"/>
                </a:solidFill>
                <a:latin typeface="Calibri" panose="020F0502020204030204" pitchFamily="34" charset="0"/>
                <a:cs typeface="Calibri" panose="020F0502020204030204" pitchFamily="34" charset="0"/>
              </a:rPr>
              <a:t>Ensuring a culturally sensitive approach</a:t>
            </a:r>
            <a:endParaRPr kumimoji="0" lang="en-US" sz="4800" b="0" i="0"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4FDBF2A-B432-6C8F-1F05-31E0642E1833}"/>
              </a:ext>
            </a:extLst>
          </p:cNvPr>
          <p:cNvSpPr txBox="1"/>
          <p:nvPr/>
        </p:nvSpPr>
        <p:spPr>
          <a:xfrm>
            <a:off x="1471507" y="5722646"/>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pPr algn="ctr"/>
            <a:r>
              <a:rPr lang="en-US" sz="1000"/>
              <a:t>© WHO / Fanjan Combrink</a:t>
            </a:r>
          </a:p>
        </p:txBody>
      </p:sp>
      <p:pic>
        <p:nvPicPr>
          <p:cNvPr id="3" name="Picture 2">
            <a:extLst>
              <a:ext uri="{FF2B5EF4-FFF2-40B4-BE49-F238E27FC236}">
                <a16:creationId xmlns:a16="http://schemas.microsoft.com/office/drawing/2014/main" id="{DD3B97F6-D84D-C68C-A4BF-FE0B467943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9487" y="2305117"/>
            <a:ext cx="3204415" cy="3204415"/>
          </a:xfrm>
          <a:prstGeom prst="rect">
            <a:avLst/>
          </a:prstGeom>
        </p:spPr>
      </p:pic>
    </p:spTree>
    <p:extLst>
      <p:ext uri="{BB962C8B-B14F-4D97-AF65-F5344CB8AC3E}">
        <p14:creationId xmlns:p14="http://schemas.microsoft.com/office/powerpoint/2010/main" val="3096044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1703;p14">
            <a:extLst>
              <a:ext uri="{FF2B5EF4-FFF2-40B4-BE49-F238E27FC236}">
                <a16:creationId xmlns:a16="http://schemas.microsoft.com/office/drawing/2014/main" id="{20655A5C-1A2D-0229-E727-A5E5F1CFDD03}"/>
              </a:ext>
            </a:extLst>
          </p:cNvPr>
          <p:cNvSpPr/>
          <p:nvPr/>
        </p:nvSpPr>
        <p:spPr>
          <a:xfrm>
            <a:off x="4751881" y="4503701"/>
            <a:ext cx="6782721" cy="1552325"/>
          </a:xfrm>
          <a:prstGeom prst="rect">
            <a:avLst/>
          </a:prstGeom>
          <a:solidFill>
            <a:srgbClr val="C5ED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Poppins"/>
              <a:cs typeface="Calibri" panose="020F0502020204030204" pitchFamily="34" charset="0"/>
              <a:sym typeface="Poppins"/>
            </a:endParaRPr>
          </a:p>
        </p:txBody>
      </p:sp>
      <p:cxnSp>
        <p:nvCxnSpPr>
          <p:cNvPr id="11" name="Straight Connector 10">
            <a:extLst>
              <a:ext uri="{FF2B5EF4-FFF2-40B4-BE49-F238E27FC236}">
                <a16:creationId xmlns:a16="http://schemas.microsoft.com/office/drawing/2014/main" id="{21D21BA0-65E4-1635-ACA9-59D7A0C93663}"/>
              </a:ext>
            </a:extLst>
          </p:cNvPr>
          <p:cNvCxnSpPr>
            <a:cxnSpLocks/>
          </p:cNvCxnSpPr>
          <p:nvPr/>
        </p:nvCxnSpPr>
        <p:spPr>
          <a:xfrm>
            <a:off x="716881" y="1919986"/>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8C1A51B-63A9-410F-2E16-45446C2144CD}"/>
              </a:ext>
            </a:extLst>
          </p:cNvPr>
          <p:cNvSpPr txBox="1"/>
          <p:nvPr/>
        </p:nvSpPr>
        <p:spPr>
          <a:xfrm>
            <a:off x="4156755" y="2378233"/>
            <a:ext cx="7530059" cy="1877437"/>
          </a:xfrm>
          <a:prstGeom prst="rect">
            <a:avLst/>
          </a:prstGeom>
          <a:noFill/>
        </p:spPr>
        <p:txBody>
          <a:bodyPr wrap="square" rtlCol="0">
            <a:spAutoFit/>
          </a:bodyPr>
          <a:lstStyle/>
          <a:p>
            <a:pPr marL="514350" indent="-514350">
              <a:buFont typeface="+mj-lt"/>
              <a:buAutoNum type="arabicPeriod" startAt="3"/>
            </a:pPr>
            <a:r>
              <a:rPr lang="en-US" sz="3200" dirty="0">
                <a:solidFill>
                  <a:schemeClr val="tx2"/>
                </a:solidFill>
                <a:latin typeface="Calibri" panose="020F0502020204030204" pitchFamily="34" charset="0"/>
                <a:cs typeface="Calibri" panose="020F0502020204030204" pitchFamily="34" charset="0"/>
              </a:rPr>
              <a:t>Avoid assumptions</a:t>
            </a:r>
          </a:p>
          <a:p>
            <a:pPr marL="509588" lvl="1"/>
            <a:r>
              <a:rPr lang="en-US" sz="2800" dirty="0">
                <a:latin typeface="Calibri" panose="020F0502020204030204" pitchFamily="34" charset="0"/>
                <a:cs typeface="Calibri" panose="020F0502020204030204" pitchFamily="34" charset="0"/>
              </a:rPr>
              <a:t>Each individual has unique concerns; listen actively and avoid generalizing based on stereotypes.</a:t>
            </a:r>
          </a:p>
        </p:txBody>
      </p:sp>
      <p:sp>
        <p:nvSpPr>
          <p:cNvPr id="22" name="TextBox 21">
            <a:extLst>
              <a:ext uri="{FF2B5EF4-FFF2-40B4-BE49-F238E27FC236}">
                <a16:creationId xmlns:a16="http://schemas.microsoft.com/office/drawing/2014/main" id="{962DDAF6-EFEC-E644-1FD0-604CD5D1B5D3}"/>
              </a:ext>
            </a:extLst>
          </p:cNvPr>
          <p:cNvSpPr txBox="1"/>
          <p:nvPr/>
        </p:nvSpPr>
        <p:spPr>
          <a:xfrm>
            <a:off x="4931763" y="4591548"/>
            <a:ext cx="6430749" cy="1323439"/>
          </a:xfrm>
          <a:prstGeom prst="rect">
            <a:avLst/>
          </a:prstGeom>
          <a:noFill/>
        </p:spPr>
        <p:txBody>
          <a:bodyPr wrap="square">
            <a:spAutoFit/>
          </a:bodyPr>
          <a:lstStyle/>
          <a:p>
            <a:r>
              <a:rPr lang="en-US" sz="2000" b="1" i="1" dirty="0">
                <a:solidFill>
                  <a:schemeClr val="accent2"/>
                </a:solidFill>
                <a:latin typeface="Calibri" panose="020F0502020204030204" pitchFamily="34" charset="0"/>
                <a:cs typeface="Calibri" panose="020F0502020204030204" pitchFamily="34" charset="0"/>
              </a:rPr>
              <a:t>Example</a:t>
            </a:r>
            <a:r>
              <a:rPr lang="en-US" sz="2000" i="1" dirty="0">
                <a:latin typeface="Calibri" panose="020F0502020204030204" pitchFamily="34" charset="0"/>
                <a:cs typeface="Calibri" panose="020F0502020204030204" pitchFamily="34" charset="0"/>
              </a:rPr>
              <a:t>: In many communities, hesitancy or refusal may not be outright due to a lack of education or information. Instead, ask questions to understand the person’s concerns through open conversation.</a:t>
            </a:r>
          </a:p>
        </p:txBody>
      </p:sp>
      <p:sp>
        <p:nvSpPr>
          <p:cNvPr id="2" name="Title 2">
            <a:extLst>
              <a:ext uri="{FF2B5EF4-FFF2-40B4-BE49-F238E27FC236}">
                <a16:creationId xmlns:a16="http://schemas.microsoft.com/office/drawing/2014/main" id="{78D6F066-4B39-58B0-3D66-D48C6B4DC30E}"/>
              </a:ext>
            </a:extLst>
          </p:cNvPr>
          <p:cNvSpPr txBox="1">
            <a:spLocks/>
          </p:cNvSpPr>
          <p:nvPr/>
        </p:nvSpPr>
        <p:spPr bwMode="invGray">
          <a:xfrm>
            <a:off x="829487" y="496290"/>
            <a:ext cx="6245870" cy="1414021"/>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b="0" dirty="0">
                <a:solidFill>
                  <a:schemeClr val="accent2"/>
                </a:solidFill>
                <a:latin typeface="Calibri" panose="020F0502020204030204" pitchFamily="34" charset="0"/>
                <a:cs typeface="Calibri" panose="020F0502020204030204" pitchFamily="34" charset="0"/>
              </a:rPr>
              <a:t>Ensuring a culturally sensitive approach</a:t>
            </a:r>
            <a:endParaRPr kumimoji="0" lang="en-US" sz="4800" b="0" i="0"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8B21E22-234B-8E4E-09C2-72C11B863B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28" y="2378233"/>
            <a:ext cx="3329227" cy="3348010"/>
          </a:xfrm>
          <a:prstGeom prst="rect">
            <a:avLst/>
          </a:prstGeom>
        </p:spPr>
      </p:pic>
      <p:sp>
        <p:nvSpPr>
          <p:cNvPr id="4" name="TextBox 3">
            <a:extLst>
              <a:ext uri="{FF2B5EF4-FFF2-40B4-BE49-F238E27FC236}">
                <a16:creationId xmlns:a16="http://schemas.microsoft.com/office/drawing/2014/main" id="{6A69782D-41E4-CE10-3ADE-E24DEB1B8B51}"/>
              </a:ext>
            </a:extLst>
          </p:cNvPr>
          <p:cNvSpPr txBox="1"/>
          <p:nvPr/>
        </p:nvSpPr>
        <p:spPr>
          <a:xfrm>
            <a:off x="1573757" y="5809805"/>
            <a:ext cx="1920374" cy="246221"/>
          </a:xfrm>
          <a:prstGeom prst="rect">
            <a:avLst/>
          </a:prstGeom>
          <a:noFill/>
        </p:spPr>
        <p:txBody>
          <a:bodyPr wrap="square">
            <a:spAutoFit/>
          </a:bodyPr>
          <a:lstStyle>
            <a:defPPr>
              <a:defRPr lang="en-US"/>
            </a:defPPr>
            <a:lvl1pPr>
              <a:defRPr sz="1600">
                <a:solidFill>
                  <a:schemeClr val="bg2">
                    <a:lumMod val="50000"/>
                  </a:schemeClr>
                </a:solidFill>
                <a:latin typeface="Calibri" panose="020F0502020204030204" pitchFamily="34" charset="0"/>
                <a:cs typeface="Calibri" panose="020F0502020204030204" pitchFamily="34" charset="0"/>
              </a:defRPr>
            </a:lvl1pPr>
          </a:lstStyle>
          <a:p>
            <a:pPr algn="ctr"/>
            <a:r>
              <a:rPr lang="en-US" sz="1000"/>
              <a:t>© WHO / Fanjan Combrink</a:t>
            </a:r>
          </a:p>
        </p:txBody>
      </p:sp>
    </p:spTree>
    <p:extLst>
      <p:ext uri="{BB962C8B-B14F-4D97-AF65-F5344CB8AC3E}">
        <p14:creationId xmlns:p14="http://schemas.microsoft.com/office/powerpoint/2010/main" val="3616443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Single Corner Snipped 5">
            <a:extLst>
              <a:ext uri="{FF2B5EF4-FFF2-40B4-BE49-F238E27FC236}">
                <a16:creationId xmlns:a16="http://schemas.microsoft.com/office/drawing/2014/main" id="{5487A30C-AEFC-A494-4D54-9E86AB1A208E}"/>
              </a:ext>
            </a:extLst>
          </p:cNvPr>
          <p:cNvSpPr/>
          <p:nvPr/>
        </p:nvSpPr>
        <p:spPr>
          <a:xfrm>
            <a:off x="743113" y="1066774"/>
            <a:ext cx="1991595" cy="740008"/>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8B949E01-6169-48F3-B7AC-B652C192E9E5}"/>
              </a:ext>
            </a:extLst>
          </p:cNvPr>
          <p:cNvSpPr txBox="1">
            <a:spLocks/>
          </p:cNvSpPr>
          <p:nvPr/>
        </p:nvSpPr>
        <p:spPr bwMode="invGray">
          <a:xfrm>
            <a:off x="998200" y="1213528"/>
            <a:ext cx="1606407"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 </a:t>
            </a:r>
            <a:endParaRPr kumimoji="0" lang="en-US" sz="3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6CDFE7CE-B8EC-41DD-925E-6C1A7730ED0E}"/>
              </a:ext>
            </a:extLst>
          </p:cNvPr>
          <p:cNvSpPr/>
          <p:nvPr/>
        </p:nvSpPr>
        <p:spPr>
          <a:xfrm>
            <a:off x="2023582" y="1202753"/>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b="1">
                <a:latin typeface="Calibri" panose="020F0502020204030204" pitchFamily="34" charset="0"/>
                <a:cs typeface="Calibri" panose="020F0502020204030204" pitchFamily="34" charset="0"/>
              </a:rPr>
              <a:t>3</a:t>
            </a:r>
            <a:endParaRPr lang="en-US" sz="4400" b="1">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D93F2E2A-33DC-B0CD-28C6-DFA7215497DB}"/>
              </a:ext>
            </a:extLst>
          </p:cNvPr>
          <p:cNvSpPr txBox="1">
            <a:spLocks/>
          </p:cNvSpPr>
          <p:nvPr/>
        </p:nvSpPr>
        <p:spPr bwMode="invGray">
          <a:xfrm>
            <a:off x="2989796" y="1249383"/>
            <a:ext cx="4772876"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b="0">
                <a:solidFill>
                  <a:schemeClr val="accent2"/>
                </a:solidFill>
                <a:latin typeface="Calibri" panose="020F0502020204030204" pitchFamily="34" charset="0"/>
                <a:cs typeface="Calibri" panose="020F0502020204030204" pitchFamily="34" charset="0"/>
              </a:rPr>
              <a:t>Tailor your response</a:t>
            </a:r>
            <a:endParaRPr kumimoji="0" lang="en-US" sz="40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21D21BA0-65E4-1635-ACA9-59D7A0C93663}"/>
              </a:ext>
            </a:extLst>
          </p:cNvPr>
          <p:cNvCxnSpPr>
            <a:cxnSpLocks/>
          </p:cNvCxnSpPr>
          <p:nvPr/>
        </p:nvCxnSpPr>
        <p:spPr>
          <a:xfrm>
            <a:off x="716881" y="1919986"/>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4" name="Google Shape;142;g21065d65e71_2_0">
            <a:extLst>
              <a:ext uri="{FF2B5EF4-FFF2-40B4-BE49-F238E27FC236}">
                <a16:creationId xmlns:a16="http://schemas.microsoft.com/office/drawing/2014/main" id="{20C2F447-9050-78D4-5CFA-43C6614CF921}"/>
              </a:ext>
            </a:extLst>
          </p:cNvPr>
          <p:cNvPicPr preferRelativeResize="0"/>
          <p:nvPr/>
        </p:nvPicPr>
        <p:blipFill rotWithShape="1">
          <a:blip r:embed="rId3" cstate="print">
            <a:alphaModFix/>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665618" y="2336766"/>
            <a:ext cx="3559628" cy="3307706"/>
          </a:xfrm>
          <a:prstGeom prst="rect">
            <a:avLst/>
          </a:prstGeom>
          <a:noFill/>
          <a:ln>
            <a:noFill/>
          </a:ln>
        </p:spPr>
      </p:pic>
      <p:sp>
        <p:nvSpPr>
          <p:cNvPr id="2" name="TextBox 1">
            <a:extLst>
              <a:ext uri="{FF2B5EF4-FFF2-40B4-BE49-F238E27FC236}">
                <a16:creationId xmlns:a16="http://schemas.microsoft.com/office/drawing/2014/main" id="{783EE7C9-DD58-743E-75F6-FEC8EAA298A4}"/>
              </a:ext>
            </a:extLst>
          </p:cNvPr>
          <p:cNvSpPr txBox="1"/>
          <p:nvPr/>
        </p:nvSpPr>
        <p:spPr>
          <a:xfrm>
            <a:off x="4593694" y="2457408"/>
            <a:ext cx="6520638" cy="1384995"/>
          </a:xfrm>
          <a:prstGeom prst="rect">
            <a:avLst/>
          </a:prstGeom>
          <a:noFill/>
        </p:spPr>
        <p:txBody>
          <a:bodyPr wrap="square">
            <a:spAutoFit/>
          </a:bodyPr>
          <a:lstStyle/>
          <a:p>
            <a:pPr fontAlgn="base"/>
            <a:r>
              <a:rPr lang="en-US" sz="2800">
                <a:solidFill>
                  <a:schemeClr val="tx2"/>
                </a:solidFill>
                <a:latin typeface="Calibri" panose="020F0502020204030204" pitchFamily="34" charset="0"/>
                <a:cs typeface="Calibri" panose="020F0502020204030204" pitchFamily="34" charset="0"/>
              </a:rPr>
              <a:t>Establish conversation goals and tailor your response depending on where a person sits on the spectrum of vaccination intent.</a:t>
            </a:r>
            <a:endParaRPr lang="en-GB" sz="2800">
              <a:solidFill>
                <a:schemeClr val="tx2"/>
              </a:solidFill>
              <a:latin typeface="Calibri" panose="020F0502020204030204" pitchFamily="34" charset="0"/>
              <a:cs typeface="Calibri" panose="020F0502020204030204" pitchFamily="34" charset="0"/>
            </a:endParaRPr>
          </a:p>
        </p:txBody>
      </p:sp>
      <p:sp>
        <p:nvSpPr>
          <p:cNvPr id="4" name="Speech Bubble: Oval 3">
            <a:extLst>
              <a:ext uri="{FF2B5EF4-FFF2-40B4-BE49-F238E27FC236}">
                <a16:creationId xmlns:a16="http://schemas.microsoft.com/office/drawing/2014/main" id="{22A4E9C1-D1B4-C1DE-E715-C5D77F0791AB}"/>
              </a:ext>
            </a:extLst>
          </p:cNvPr>
          <p:cNvSpPr/>
          <p:nvPr/>
        </p:nvSpPr>
        <p:spPr>
          <a:xfrm>
            <a:off x="3654101" y="4159048"/>
            <a:ext cx="939593" cy="678832"/>
          </a:xfrm>
          <a:prstGeom prst="wedgeEllipseCallout">
            <a:avLst>
              <a:gd name="adj1" fmla="val 39607"/>
              <a:gd name="adj2" fmla="val 62235"/>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2000" b="1">
                <a:latin typeface="Calibri" panose="020F0502020204030204" pitchFamily="34" charset="0"/>
                <a:cs typeface="Calibri" panose="020F0502020204030204" pitchFamily="34" charset="0"/>
              </a:rPr>
              <a:t>Why?</a:t>
            </a:r>
          </a:p>
        </p:txBody>
      </p:sp>
      <p:sp>
        <p:nvSpPr>
          <p:cNvPr id="8" name="TextBox 7">
            <a:extLst>
              <a:ext uri="{FF2B5EF4-FFF2-40B4-BE49-F238E27FC236}">
                <a16:creationId xmlns:a16="http://schemas.microsoft.com/office/drawing/2014/main" id="{44D87615-47B8-EE21-801E-7A6B6677E079}"/>
              </a:ext>
            </a:extLst>
          </p:cNvPr>
          <p:cNvSpPr txBox="1"/>
          <p:nvPr/>
        </p:nvSpPr>
        <p:spPr>
          <a:xfrm>
            <a:off x="4662643" y="4159048"/>
            <a:ext cx="6863739" cy="1815882"/>
          </a:xfrm>
          <a:prstGeom prst="rect">
            <a:avLst/>
          </a:prstGeom>
          <a:noFill/>
        </p:spPr>
        <p:txBody>
          <a:bodyPr wrap="square">
            <a:spAutoFit/>
          </a:bodyPr>
          <a:lstStyle/>
          <a:p>
            <a:pPr fontAlgn="base"/>
            <a:r>
              <a:rPr lang="en-US" sz="200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Having a tailored response helps build trust in vaccines and health services by:</a:t>
            </a:r>
          </a:p>
          <a:p>
            <a:pPr marL="341313" lvl="2" indent="-341313" fontAlgn="base">
              <a:buClr>
                <a:srgbClr val="262626"/>
              </a:buClr>
              <a:buSzPct val="100000"/>
              <a:buFont typeface="Arial"/>
              <a:buChar char="•"/>
            </a:pPr>
            <a:r>
              <a:rPr lang="en-US">
                <a:solidFill>
                  <a:schemeClr val="tx1">
                    <a:lumMod val="75000"/>
                    <a:lumOff val="25000"/>
                  </a:schemeClr>
                </a:solidFill>
                <a:latin typeface="Calibri" panose="020F0502020204030204" pitchFamily="34" charset="0"/>
                <a:cs typeface="Calibri" panose="020F0502020204030204" pitchFamily="34" charset="0"/>
                <a:sym typeface="Calibri"/>
              </a:rPr>
              <a:t>Making people feel heard and understood</a:t>
            </a:r>
          </a:p>
          <a:p>
            <a:pPr marL="341313" lvl="2" indent="-341313" fontAlgn="base">
              <a:buClr>
                <a:srgbClr val="262626"/>
              </a:buClr>
              <a:buSzPct val="100000"/>
              <a:buFont typeface="Arial"/>
              <a:buChar char="•"/>
            </a:pPr>
            <a:r>
              <a:rPr lang="en-US">
                <a:solidFill>
                  <a:schemeClr val="tx1">
                    <a:lumMod val="75000"/>
                    <a:lumOff val="25000"/>
                  </a:schemeClr>
                </a:solidFill>
                <a:latin typeface="Calibri" panose="020F0502020204030204" pitchFamily="34" charset="0"/>
                <a:cs typeface="Calibri" panose="020F0502020204030204" pitchFamily="34" charset="0"/>
                <a:sym typeface="Calibri"/>
              </a:rPr>
              <a:t>Ushering people to information and services in a respectful manner</a:t>
            </a:r>
          </a:p>
          <a:p>
            <a:pPr marL="341313" lvl="2" indent="-341313" fontAlgn="base">
              <a:buClr>
                <a:srgbClr val="262626"/>
              </a:buClr>
              <a:buSzPct val="100000"/>
              <a:buFont typeface="Arial"/>
              <a:buChar char="•"/>
            </a:pPr>
            <a:r>
              <a:rPr lang="en-US">
                <a:solidFill>
                  <a:schemeClr val="tx1">
                    <a:lumMod val="75000"/>
                    <a:lumOff val="25000"/>
                  </a:schemeClr>
                </a:solidFill>
                <a:latin typeface="Calibri" panose="020F0502020204030204" pitchFamily="34" charset="0"/>
                <a:cs typeface="Calibri" panose="020F0502020204030204" pitchFamily="34" charset="0"/>
                <a:sym typeface="Calibri"/>
              </a:rPr>
              <a:t>Helping people connect with their own motivations for vaccinating</a:t>
            </a:r>
          </a:p>
          <a:p>
            <a:pPr marL="341313" lvl="2" indent="-341313" fontAlgn="base">
              <a:buClr>
                <a:srgbClr val="262626"/>
              </a:buClr>
              <a:buSzPct val="100000"/>
              <a:buFont typeface="Arial"/>
              <a:buChar char="•"/>
            </a:pPr>
            <a:r>
              <a:rPr lang="en-US">
                <a:solidFill>
                  <a:schemeClr val="tx1">
                    <a:lumMod val="75000"/>
                    <a:lumOff val="25000"/>
                  </a:schemeClr>
                </a:solidFill>
                <a:latin typeface="Calibri" panose="020F0502020204030204" pitchFamily="34" charset="0"/>
                <a:cs typeface="Calibri" panose="020F0502020204030204" pitchFamily="34" charset="0"/>
                <a:sym typeface="Calibri"/>
              </a:rPr>
              <a:t>Facilitating a positive health service experience  </a:t>
            </a:r>
            <a:endParaRPr lang="en-US">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0556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79372C7D-C012-AD69-A0DA-52D4C4D72A21}"/>
              </a:ext>
            </a:extLst>
          </p:cNvPr>
          <p:cNvCxnSpPr/>
          <p:nvPr/>
        </p:nvCxnSpPr>
        <p:spPr>
          <a:xfrm flipV="1">
            <a:off x="4934447" y="3889796"/>
            <a:ext cx="192024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Google Shape;1969;p30">
            <a:extLst>
              <a:ext uri="{FF2B5EF4-FFF2-40B4-BE49-F238E27FC236}">
                <a16:creationId xmlns:a16="http://schemas.microsoft.com/office/drawing/2014/main" id="{D16CE8A7-E993-C2FE-B37A-A4BAA77E872B}"/>
              </a:ext>
            </a:extLst>
          </p:cNvPr>
          <p:cNvSpPr/>
          <p:nvPr/>
        </p:nvSpPr>
        <p:spPr>
          <a:xfrm>
            <a:off x="807396" y="1084933"/>
            <a:ext cx="1140845" cy="476056"/>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rPr>
              <a:t>Declining</a:t>
            </a:r>
            <a:endParaRPr sz="14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endParaRPr>
          </a:p>
        </p:txBody>
      </p:sp>
      <p:sp>
        <p:nvSpPr>
          <p:cNvPr id="20" name="Google Shape;1970;p30">
            <a:extLst>
              <a:ext uri="{FF2B5EF4-FFF2-40B4-BE49-F238E27FC236}">
                <a16:creationId xmlns:a16="http://schemas.microsoft.com/office/drawing/2014/main" id="{4C9D2300-0CDA-51D6-B845-15C3F8E3695D}"/>
              </a:ext>
            </a:extLst>
          </p:cNvPr>
          <p:cNvSpPr/>
          <p:nvPr/>
        </p:nvSpPr>
        <p:spPr>
          <a:xfrm>
            <a:off x="1909311" y="1084933"/>
            <a:ext cx="2248815" cy="476056"/>
          </a:xfrm>
          <a:prstGeom prst="rect">
            <a:avLst/>
          </a:prstGeom>
          <a:solidFill>
            <a:schemeClr val="bg1">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rPr>
              <a:t>Hesitant</a:t>
            </a:r>
            <a:endParaRPr sz="20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endParaRPr>
          </a:p>
        </p:txBody>
      </p:sp>
      <p:sp>
        <p:nvSpPr>
          <p:cNvPr id="21" name="Google Shape;1971;p30">
            <a:extLst>
              <a:ext uri="{FF2B5EF4-FFF2-40B4-BE49-F238E27FC236}">
                <a16:creationId xmlns:a16="http://schemas.microsoft.com/office/drawing/2014/main" id="{52C71893-D81B-627C-1F5B-1A0CCA0A6F32}"/>
              </a:ext>
            </a:extLst>
          </p:cNvPr>
          <p:cNvSpPr/>
          <p:nvPr/>
        </p:nvSpPr>
        <p:spPr>
          <a:xfrm>
            <a:off x="4148211" y="1084933"/>
            <a:ext cx="7304817" cy="476056"/>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a:solidFill>
                  <a:srgbClr val="3F3F3F"/>
                </a:solidFill>
                <a:latin typeface="Calibri" panose="020F0502020204030204" pitchFamily="34" charset="0"/>
                <a:ea typeface="Arial"/>
                <a:cs typeface="Calibri" panose="020F0502020204030204" pitchFamily="34" charset="0"/>
                <a:sym typeface="Arial"/>
              </a:rPr>
              <a:t>Accepting</a:t>
            </a:r>
            <a:endParaRPr sz="2400" b="1" i="0" u="none" strike="noStrike" cap="none">
              <a:solidFill>
                <a:srgbClr val="3F3F3F"/>
              </a:solidFill>
              <a:latin typeface="Calibri" panose="020F0502020204030204" pitchFamily="34" charset="0"/>
              <a:ea typeface="Arial"/>
              <a:cs typeface="Calibri" panose="020F0502020204030204" pitchFamily="34" charset="0"/>
              <a:sym typeface="Arial"/>
            </a:endParaRPr>
          </a:p>
        </p:txBody>
      </p:sp>
      <p:sp>
        <p:nvSpPr>
          <p:cNvPr id="2" name="Title 2">
            <a:extLst>
              <a:ext uri="{FF2B5EF4-FFF2-40B4-BE49-F238E27FC236}">
                <a16:creationId xmlns:a16="http://schemas.microsoft.com/office/drawing/2014/main" id="{D50C8049-4AEA-B487-C08F-2B5C9E0EC9B8}"/>
              </a:ext>
            </a:extLst>
          </p:cNvPr>
          <p:cNvSpPr txBox="1">
            <a:spLocks/>
          </p:cNvSpPr>
          <p:nvPr/>
        </p:nvSpPr>
        <p:spPr bwMode="invGray">
          <a:xfrm>
            <a:off x="2234234" y="2909063"/>
            <a:ext cx="5625622" cy="52841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a:solidFill>
                  <a:schemeClr val="accent2"/>
                </a:solidFill>
                <a:latin typeface="Calibri" panose="020F0502020204030204" pitchFamily="34" charset="0"/>
                <a:cs typeface="Calibri" panose="020F0502020204030204" pitchFamily="34" charset="0"/>
              </a:rPr>
              <a:t>Conversation goals </a:t>
            </a:r>
            <a:r>
              <a:rPr lang="en-GB" sz="3600" b="0">
                <a:solidFill>
                  <a:schemeClr val="accent2"/>
                </a:solidFill>
                <a:latin typeface="Calibri" panose="020F0502020204030204" pitchFamily="34" charset="0"/>
                <a:cs typeface="Calibri" panose="020F0502020204030204" pitchFamily="34" charset="0"/>
              </a:rPr>
              <a:t>with those who are accepting</a:t>
            </a:r>
            <a:endParaRPr lang="en-US" sz="3600" b="0">
              <a:solidFill>
                <a:schemeClr val="accent2"/>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AEDFAC8-33E2-4D76-1A03-FED28E23EFD3}"/>
              </a:ext>
            </a:extLst>
          </p:cNvPr>
          <p:cNvSpPr txBox="1"/>
          <p:nvPr/>
        </p:nvSpPr>
        <p:spPr>
          <a:xfrm>
            <a:off x="2088298" y="4035044"/>
            <a:ext cx="8319018" cy="1474250"/>
          </a:xfrm>
          <a:prstGeom prst="rect">
            <a:avLst/>
          </a:prstGeom>
          <a:noFill/>
        </p:spPr>
        <p:txBody>
          <a:bodyPr wrap="square">
            <a:spAutoFit/>
          </a:bodyPr>
          <a:lstStyle/>
          <a:p>
            <a:pPr marL="342900" indent="-342900" fontAlgn="base">
              <a:lnSpc>
                <a:spcPct val="95000"/>
              </a:lnSpc>
              <a:spcAft>
                <a:spcPts val="600"/>
              </a:spcAft>
              <a:buClr>
                <a:schemeClr val="accent2"/>
              </a:buClr>
              <a:buSzPct val="100000"/>
              <a:buFont typeface="Arial"/>
              <a:buChar char="•"/>
            </a:pPr>
            <a:r>
              <a:rPr lang="fr-CH" sz="2800" err="1">
                <a:solidFill>
                  <a:schemeClr val="tx1">
                    <a:lumMod val="75000"/>
                    <a:lumOff val="25000"/>
                  </a:schemeClr>
                </a:solidFill>
                <a:latin typeface="Calibri" panose="020F0502020204030204" pitchFamily="34" charset="0"/>
                <a:cs typeface="Calibri" panose="020F0502020204030204" pitchFamily="34" charset="0"/>
              </a:rPr>
              <a:t>Address</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their</a:t>
            </a:r>
            <a:r>
              <a:rPr lang="fr-CH" sz="2800">
                <a:solidFill>
                  <a:schemeClr val="tx1">
                    <a:lumMod val="75000"/>
                    <a:lumOff val="25000"/>
                  </a:schemeClr>
                </a:solidFill>
                <a:latin typeface="Calibri" panose="020F0502020204030204" pitchFamily="34" charset="0"/>
                <a:cs typeface="Calibri" panose="020F0502020204030204" pitchFamily="34" charset="0"/>
              </a:rPr>
              <a:t> questions</a:t>
            </a:r>
          </a:p>
          <a:p>
            <a:pPr marL="342900" indent="-342900" fontAlgn="base">
              <a:lnSpc>
                <a:spcPct val="95000"/>
              </a:lnSpc>
              <a:spcAft>
                <a:spcPts val="600"/>
              </a:spcAft>
              <a:buClr>
                <a:schemeClr val="accent2"/>
              </a:buClr>
              <a:buSzPct val="100000"/>
              <a:buFont typeface="Arial"/>
              <a:buChar char="•"/>
            </a:pPr>
            <a:r>
              <a:rPr lang="fr-CH" sz="2800">
                <a:solidFill>
                  <a:schemeClr val="tx1">
                    <a:lumMod val="75000"/>
                    <a:lumOff val="25000"/>
                  </a:schemeClr>
                </a:solidFill>
                <a:latin typeface="Calibri" panose="020F0502020204030204" pitchFamily="34" charset="0"/>
                <a:cs typeface="Calibri" panose="020F0502020204030204" pitchFamily="34" charset="0"/>
              </a:rPr>
              <a:t>Have </a:t>
            </a:r>
            <a:r>
              <a:rPr lang="fr-CH" sz="2800" err="1">
                <a:solidFill>
                  <a:schemeClr val="tx1">
                    <a:lumMod val="75000"/>
                    <a:lumOff val="25000"/>
                  </a:schemeClr>
                </a:solidFill>
                <a:latin typeface="Calibri" panose="020F0502020204030204" pitchFamily="34" charset="0"/>
                <a:cs typeface="Calibri" panose="020F0502020204030204" pitchFamily="34" charset="0"/>
              </a:rPr>
              <a:t>them</a:t>
            </a:r>
            <a:r>
              <a:rPr lang="fr-CH" sz="2800">
                <a:solidFill>
                  <a:schemeClr val="tx1">
                    <a:lumMod val="75000"/>
                    <a:lumOff val="25000"/>
                  </a:schemeClr>
                </a:solidFill>
                <a:latin typeface="Calibri" panose="020F0502020204030204" pitchFamily="34" charset="0"/>
                <a:cs typeface="Calibri" panose="020F0502020204030204" pitchFamily="34" charset="0"/>
              </a:rPr>
              <a:t> vaccinated </a:t>
            </a:r>
            <a:r>
              <a:rPr lang="fr-CH" sz="2800" err="1">
                <a:solidFill>
                  <a:schemeClr val="tx1">
                    <a:lumMod val="75000"/>
                    <a:lumOff val="25000"/>
                  </a:schemeClr>
                </a:solidFill>
                <a:latin typeface="Calibri" panose="020F0502020204030204" pitchFamily="34" charset="0"/>
                <a:cs typeface="Calibri" panose="020F0502020204030204" pitchFamily="34" charset="0"/>
              </a:rPr>
              <a:t>today</a:t>
            </a:r>
            <a:endParaRPr lang="fr-CH" sz="2800">
              <a:solidFill>
                <a:schemeClr val="tx1">
                  <a:lumMod val="75000"/>
                  <a:lumOff val="25000"/>
                </a:schemeClr>
              </a:solidFill>
              <a:latin typeface="Calibri" panose="020F0502020204030204" pitchFamily="34" charset="0"/>
              <a:cs typeface="Calibri" panose="020F0502020204030204" pitchFamily="34" charset="0"/>
            </a:endParaRPr>
          </a:p>
          <a:p>
            <a:pPr marL="342900" indent="-342900" fontAlgn="base">
              <a:lnSpc>
                <a:spcPct val="95000"/>
              </a:lnSpc>
              <a:spcAft>
                <a:spcPts val="600"/>
              </a:spcAft>
              <a:buClr>
                <a:schemeClr val="accent2"/>
              </a:buClr>
              <a:buSzPct val="100000"/>
              <a:buFont typeface="Arial"/>
              <a:buChar char="•"/>
            </a:pPr>
            <a:r>
              <a:rPr lang="fr-CH" sz="2800" err="1">
                <a:solidFill>
                  <a:schemeClr val="tx1">
                    <a:lumMod val="75000"/>
                    <a:lumOff val="25000"/>
                  </a:schemeClr>
                </a:solidFill>
                <a:latin typeface="Calibri" panose="020F0502020204030204" pitchFamily="34" charset="0"/>
                <a:cs typeface="Calibri" panose="020F0502020204030204" pitchFamily="34" charset="0"/>
              </a:rPr>
              <a:t>Provide</a:t>
            </a:r>
            <a:r>
              <a:rPr lang="fr-CH" sz="2800">
                <a:solidFill>
                  <a:schemeClr val="tx1">
                    <a:lumMod val="75000"/>
                    <a:lumOff val="25000"/>
                  </a:schemeClr>
                </a:solidFill>
                <a:latin typeface="Calibri" panose="020F0502020204030204" pitchFamily="34" charset="0"/>
                <a:cs typeface="Calibri" panose="020F0502020204030204" pitchFamily="34" charset="0"/>
              </a:rPr>
              <a:t> a positive vaccination </a:t>
            </a:r>
            <a:r>
              <a:rPr lang="fr-CH" sz="2800" err="1">
                <a:solidFill>
                  <a:schemeClr val="tx1">
                    <a:lumMod val="75000"/>
                    <a:lumOff val="25000"/>
                  </a:schemeClr>
                </a:solidFill>
                <a:latin typeface="Calibri" panose="020F0502020204030204" pitchFamily="34" charset="0"/>
                <a:cs typeface="Calibri" panose="020F0502020204030204" pitchFamily="34" charset="0"/>
              </a:rPr>
              <a:t>experience</a:t>
            </a:r>
            <a:endParaRPr lang="fr-CH" sz="2800">
              <a:solidFill>
                <a:schemeClr val="tx1">
                  <a:lumMod val="75000"/>
                  <a:lumOff val="25000"/>
                </a:schemeClr>
              </a:solidFill>
              <a:latin typeface="Calibri" panose="020F0502020204030204" pitchFamily="34" charset="0"/>
              <a:cs typeface="Calibri" panose="020F0502020204030204" pitchFamily="34" charset="0"/>
            </a:endParaRPr>
          </a:p>
        </p:txBody>
      </p:sp>
      <p:sp>
        <p:nvSpPr>
          <p:cNvPr id="11" name="Rectangle: Single Corner Snipped 10">
            <a:extLst>
              <a:ext uri="{FF2B5EF4-FFF2-40B4-BE49-F238E27FC236}">
                <a16:creationId xmlns:a16="http://schemas.microsoft.com/office/drawing/2014/main" id="{DE042C5D-DCAF-8E12-E207-883CB6887B2A}"/>
              </a:ext>
            </a:extLst>
          </p:cNvPr>
          <p:cNvSpPr/>
          <p:nvPr/>
        </p:nvSpPr>
        <p:spPr>
          <a:xfrm>
            <a:off x="1644356" y="2545919"/>
            <a:ext cx="9261261" cy="3436587"/>
          </a:xfrm>
          <a:prstGeom prst="snip1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7FDF996A-E343-4522-9C17-0291C91B17C4}"/>
              </a:ext>
            </a:extLst>
          </p:cNvPr>
          <p:cNvSpPr/>
          <p:nvPr/>
        </p:nvSpPr>
        <p:spPr>
          <a:xfrm>
            <a:off x="1329184" y="2282205"/>
            <a:ext cx="669255" cy="686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7354EB7-2951-546A-9AEC-3FD6526D642A}"/>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1093389" y="2047926"/>
            <a:ext cx="949123" cy="962491"/>
          </a:xfrm>
          <a:prstGeom prst="rect">
            <a:avLst/>
          </a:prstGeom>
        </p:spPr>
      </p:pic>
      <p:sp>
        <p:nvSpPr>
          <p:cNvPr id="4" name="Rectangle: Single Corner Snipped 3">
            <a:extLst>
              <a:ext uri="{FF2B5EF4-FFF2-40B4-BE49-F238E27FC236}">
                <a16:creationId xmlns:a16="http://schemas.microsoft.com/office/drawing/2014/main" id="{9599BE63-0316-2C0E-24B2-987003DBFAA2}"/>
              </a:ext>
            </a:extLst>
          </p:cNvPr>
          <p:cNvSpPr/>
          <p:nvPr/>
        </p:nvSpPr>
        <p:spPr>
          <a:xfrm>
            <a:off x="807396" y="422223"/>
            <a:ext cx="1347162" cy="546953"/>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054AC9FF-8147-7392-D164-CAB2E79C9B58}"/>
              </a:ext>
            </a:extLst>
          </p:cNvPr>
          <p:cNvSpPr txBox="1">
            <a:spLocks/>
          </p:cNvSpPr>
          <p:nvPr/>
        </p:nvSpPr>
        <p:spPr bwMode="invGray">
          <a:xfrm>
            <a:off x="913175" y="525593"/>
            <a:ext cx="1221928" cy="356809"/>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 </a:t>
            </a:r>
            <a:endPar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337427CD-70ED-D2B8-19BA-4C60420AFAFA}"/>
              </a:ext>
            </a:extLst>
          </p:cNvPr>
          <p:cNvSpPr/>
          <p:nvPr/>
        </p:nvSpPr>
        <p:spPr>
          <a:xfrm>
            <a:off x="1644356" y="506137"/>
            <a:ext cx="365857" cy="356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a:latin typeface="Calibri" panose="020F0502020204030204" pitchFamily="34" charset="0"/>
                <a:cs typeface="Calibri" panose="020F0502020204030204" pitchFamily="34" charset="0"/>
              </a:rPr>
              <a:t>3</a:t>
            </a:r>
            <a:endParaRPr lang="en-US" sz="3600" b="1">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45ED6F1A-49A6-E839-74AA-63B71CB01253}"/>
              </a:ext>
            </a:extLst>
          </p:cNvPr>
          <p:cNvSpPr txBox="1">
            <a:spLocks/>
          </p:cNvSpPr>
          <p:nvPr/>
        </p:nvSpPr>
        <p:spPr bwMode="invGray">
          <a:xfrm>
            <a:off x="2323869" y="515312"/>
            <a:ext cx="4772876"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0">
                <a:solidFill>
                  <a:schemeClr val="accent2"/>
                </a:solidFill>
                <a:latin typeface="Calibri" panose="020F0502020204030204" pitchFamily="34" charset="0"/>
                <a:cs typeface="Calibri" panose="020F0502020204030204" pitchFamily="34" charset="0"/>
              </a:rPr>
              <a:t>Tailor your response</a:t>
            </a:r>
            <a:endParaRPr kumimoji="0" lang="en-US" sz="32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945F8FD-D1BD-8F7C-74E8-42A55258F4B5}"/>
              </a:ext>
            </a:extLst>
          </p:cNvPr>
          <p:cNvSpPr txBox="1"/>
          <p:nvPr/>
        </p:nvSpPr>
        <p:spPr>
          <a:xfrm>
            <a:off x="7668527" y="6156667"/>
            <a:ext cx="4283837" cy="261610"/>
          </a:xfrm>
          <a:prstGeom prst="rect">
            <a:avLst/>
          </a:prstGeom>
          <a:noFill/>
        </p:spPr>
        <p:txBody>
          <a:bodyPr wrap="square">
            <a:spAutoFit/>
          </a:bodyPr>
          <a:lstStyle/>
          <a:p>
            <a:r>
              <a:rPr lang="en-AU" sz="1100">
                <a:solidFill>
                  <a:schemeClr val="bg2">
                    <a:lumMod val="50000"/>
                  </a:schemeClr>
                </a:solidFill>
                <a:latin typeface="Calibri" panose="020F0502020204030204" pitchFamily="34" charset="0"/>
                <a:cs typeface="Calibri" panose="020F0502020204030204" pitchFamily="34" charset="0"/>
              </a:rPr>
              <a:t>Source: Sharing Knowledge About Immunisation. (2023). </a:t>
            </a:r>
            <a:r>
              <a:rPr lang="en-AU" sz="1100">
                <a:solidFill>
                  <a:schemeClr val="bg2">
                    <a:lumMod val="50000"/>
                  </a:schemeClr>
                </a:solidFill>
                <a:latin typeface="Calibri" panose="020F0502020204030204" pitchFamily="34" charset="0"/>
                <a:cs typeface="Calibri" panose="020F0502020204030204" pitchFamily="34" charset="0"/>
                <a:hlinkClick r:id="rId4"/>
              </a:rPr>
              <a:t>skai.org.au</a:t>
            </a:r>
            <a:endParaRPr lang="en-AU" sz="110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2001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69;p30">
            <a:extLst>
              <a:ext uri="{FF2B5EF4-FFF2-40B4-BE49-F238E27FC236}">
                <a16:creationId xmlns:a16="http://schemas.microsoft.com/office/drawing/2014/main" id="{D16CE8A7-E993-C2FE-B37A-A4BAA77E872B}"/>
              </a:ext>
            </a:extLst>
          </p:cNvPr>
          <p:cNvSpPr/>
          <p:nvPr/>
        </p:nvSpPr>
        <p:spPr>
          <a:xfrm>
            <a:off x="807396" y="1084933"/>
            <a:ext cx="1140845" cy="476056"/>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rPr>
              <a:t>Declining</a:t>
            </a:r>
            <a:endParaRPr sz="14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endParaRPr>
          </a:p>
        </p:txBody>
      </p:sp>
      <p:sp>
        <p:nvSpPr>
          <p:cNvPr id="20" name="Google Shape;1970;p30">
            <a:extLst>
              <a:ext uri="{FF2B5EF4-FFF2-40B4-BE49-F238E27FC236}">
                <a16:creationId xmlns:a16="http://schemas.microsoft.com/office/drawing/2014/main" id="{4C9D2300-0CDA-51D6-B845-15C3F8E3695D}"/>
              </a:ext>
            </a:extLst>
          </p:cNvPr>
          <p:cNvSpPr/>
          <p:nvPr/>
        </p:nvSpPr>
        <p:spPr>
          <a:xfrm>
            <a:off x="1909311" y="1084933"/>
            <a:ext cx="2248815" cy="476056"/>
          </a:xfrm>
          <a:prstGeom prst="rect">
            <a:avLst/>
          </a:prstGeom>
          <a:solidFill>
            <a:schemeClr val="bg1">
              <a:lumMod val="7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rPr>
              <a:t>Hesitant</a:t>
            </a:r>
            <a:endParaRPr sz="2000" i="0" u="none" strike="noStrike" cap="none">
              <a:solidFill>
                <a:schemeClr val="bg1">
                  <a:lumMod val="65000"/>
                </a:schemeClr>
              </a:solidFill>
              <a:latin typeface="Calibri" panose="020F0502020204030204" pitchFamily="34" charset="0"/>
              <a:ea typeface="Arial"/>
              <a:cs typeface="Calibri" panose="020F0502020204030204" pitchFamily="34" charset="0"/>
              <a:sym typeface="Arial"/>
            </a:endParaRPr>
          </a:p>
        </p:txBody>
      </p:sp>
      <p:sp>
        <p:nvSpPr>
          <p:cNvPr id="21" name="Google Shape;1971;p30">
            <a:extLst>
              <a:ext uri="{FF2B5EF4-FFF2-40B4-BE49-F238E27FC236}">
                <a16:creationId xmlns:a16="http://schemas.microsoft.com/office/drawing/2014/main" id="{52C71893-D81B-627C-1F5B-1A0CCA0A6F32}"/>
              </a:ext>
            </a:extLst>
          </p:cNvPr>
          <p:cNvSpPr/>
          <p:nvPr/>
        </p:nvSpPr>
        <p:spPr>
          <a:xfrm>
            <a:off x="4148211" y="1084933"/>
            <a:ext cx="7304817" cy="476056"/>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1" i="0" u="none" strike="noStrike" cap="none">
                <a:solidFill>
                  <a:srgbClr val="3F3F3F"/>
                </a:solidFill>
                <a:latin typeface="Calibri" panose="020F0502020204030204" pitchFamily="34" charset="0"/>
                <a:ea typeface="Arial"/>
                <a:cs typeface="Calibri" panose="020F0502020204030204" pitchFamily="34" charset="0"/>
                <a:sym typeface="Arial"/>
              </a:rPr>
              <a:t>Accepting</a:t>
            </a:r>
            <a:endParaRPr sz="2400" b="1" i="0" u="none" strike="noStrike" cap="none">
              <a:solidFill>
                <a:srgbClr val="3F3F3F"/>
              </a:solidFill>
              <a:latin typeface="Calibri" panose="020F0502020204030204" pitchFamily="34" charset="0"/>
              <a:ea typeface="Arial"/>
              <a:cs typeface="Calibri" panose="020F0502020204030204" pitchFamily="34" charset="0"/>
              <a:sym typeface="Arial"/>
            </a:endParaRPr>
          </a:p>
        </p:txBody>
      </p:sp>
      <p:sp>
        <p:nvSpPr>
          <p:cNvPr id="3" name="TextBox 2">
            <a:extLst>
              <a:ext uri="{FF2B5EF4-FFF2-40B4-BE49-F238E27FC236}">
                <a16:creationId xmlns:a16="http://schemas.microsoft.com/office/drawing/2014/main" id="{6AEDFAC8-33E2-4D76-1A03-FED28E23EFD3}"/>
              </a:ext>
            </a:extLst>
          </p:cNvPr>
          <p:cNvSpPr txBox="1"/>
          <p:nvPr/>
        </p:nvSpPr>
        <p:spPr>
          <a:xfrm>
            <a:off x="807396" y="2546299"/>
            <a:ext cx="8764678" cy="871008"/>
          </a:xfrm>
          <a:prstGeom prst="rect">
            <a:avLst/>
          </a:prstGeom>
          <a:noFill/>
        </p:spPr>
        <p:txBody>
          <a:bodyPr wrap="square">
            <a:spAutoFit/>
          </a:bodyPr>
          <a:lstStyle/>
          <a:p>
            <a:pPr marL="457200" indent="-457200" fontAlgn="base">
              <a:lnSpc>
                <a:spcPct val="95000"/>
              </a:lnSpc>
              <a:spcAft>
                <a:spcPts val="600"/>
              </a:spcAft>
              <a:buClr>
                <a:schemeClr val="accent2"/>
              </a:buClr>
              <a:buSzPct val="100000"/>
              <a:buFont typeface="Wingdings 2" panose="05020102010507070707" pitchFamily="18" charset="2"/>
              <a:buChar char="R"/>
            </a:pPr>
            <a:r>
              <a:rPr lang="fr-CH" sz="2400">
                <a:solidFill>
                  <a:schemeClr val="tx1">
                    <a:lumMod val="75000"/>
                    <a:lumOff val="25000"/>
                  </a:schemeClr>
                </a:solidFill>
                <a:latin typeface="Calibri" panose="020F0502020204030204" pitchFamily="34" charset="0"/>
                <a:cs typeface="Calibri" panose="020F0502020204030204" pitchFamily="34" charset="0"/>
              </a:rPr>
              <a:t>Complete the </a:t>
            </a:r>
            <a:r>
              <a:rPr lang="fr-CH" sz="2400" err="1">
                <a:solidFill>
                  <a:schemeClr val="tx1">
                    <a:lumMod val="75000"/>
                    <a:lumOff val="25000"/>
                  </a:schemeClr>
                </a:solidFill>
                <a:latin typeface="Calibri" panose="020F0502020204030204" pitchFamily="34" charset="0"/>
                <a:cs typeface="Calibri" panose="020F0502020204030204" pitchFamily="34" charset="0"/>
              </a:rPr>
              <a:t>recommended</a:t>
            </a:r>
            <a:r>
              <a:rPr lang="fr-CH" sz="2400">
                <a:solidFill>
                  <a:schemeClr val="tx1">
                    <a:lumMod val="75000"/>
                    <a:lumOff val="25000"/>
                  </a:schemeClr>
                </a:solidFill>
                <a:latin typeface="Calibri" panose="020F0502020204030204" pitchFamily="34" charset="0"/>
                <a:cs typeface="Calibri" panose="020F0502020204030204" pitchFamily="34" charset="0"/>
              </a:rPr>
              <a:t> </a:t>
            </a:r>
            <a:r>
              <a:rPr lang="fr-CH" sz="2400" err="1">
                <a:solidFill>
                  <a:schemeClr val="tx1">
                    <a:lumMod val="75000"/>
                    <a:lumOff val="25000"/>
                  </a:schemeClr>
                </a:solidFill>
                <a:latin typeface="Calibri" panose="020F0502020204030204" pitchFamily="34" charset="0"/>
                <a:cs typeface="Calibri" panose="020F0502020204030204" pitchFamily="34" charset="0"/>
              </a:rPr>
              <a:t>pre</a:t>
            </a:r>
            <a:r>
              <a:rPr lang="fr-CH" sz="2400">
                <a:solidFill>
                  <a:schemeClr val="tx1">
                    <a:lumMod val="75000"/>
                    <a:lumOff val="25000"/>
                  </a:schemeClr>
                </a:solidFill>
                <a:latin typeface="Calibri" panose="020F0502020204030204" pitchFamily="34" charset="0"/>
                <a:cs typeface="Calibri" panose="020F0502020204030204" pitchFamily="34" charset="0"/>
              </a:rPr>
              <a:t>-vaccination check.</a:t>
            </a:r>
          </a:p>
          <a:p>
            <a:pPr marL="457200" indent="-457200" fontAlgn="base">
              <a:lnSpc>
                <a:spcPct val="95000"/>
              </a:lnSpc>
              <a:spcAft>
                <a:spcPts val="600"/>
              </a:spcAft>
              <a:buClr>
                <a:schemeClr val="accent2"/>
              </a:buClr>
              <a:buSzPct val="100000"/>
              <a:buFont typeface="Wingdings 2" panose="05020102010507070707" pitchFamily="18" charset="2"/>
              <a:buChar char="R"/>
            </a:pPr>
            <a:r>
              <a:rPr lang="fr-CH" sz="2400" err="1">
                <a:solidFill>
                  <a:schemeClr val="tx1">
                    <a:lumMod val="75000"/>
                    <a:lumOff val="25000"/>
                  </a:schemeClr>
                </a:solidFill>
                <a:latin typeface="Calibri" panose="020F0502020204030204" pitchFamily="34" charset="0"/>
                <a:cs typeface="Calibri" panose="020F0502020204030204" pitchFamily="34" charset="0"/>
              </a:rPr>
              <a:t>Answer</a:t>
            </a:r>
            <a:r>
              <a:rPr lang="fr-CH" sz="2400">
                <a:solidFill>
                  <a:schemeClr val="tx1">
                    <a:lumMod val="75000"/>
                    <a:lumOff val="25000"/>
                  </a:schemeClr>
                </a:solidFill>
                <a:latin typeface="Calibri" panose="020F0502020204030204" pitchFamily="34" charset="0"/>
                <a:cs typeface="Calibri" panose="020F0502020204030204" pitchFamily="34" charset="0"/>
              </a:rPr>
              <a:t> </a:t>
            </a:r>
            <a:r>
              <a:rPr lang="fr-CH" sz="2400" err="1">
                <a:solidFill>
                  <a:schemeClr val="tx1">
                    <a:lumMod val="75000"/>
                    <a:lumOff val="25000"/>
                  </a:schemeClr>
                </a:solidFill>
                <a:latin typeface="Calibri" panose="020F0502020204030204" pitchFamily="34" charset="0"/>
                <a:cs typeface="Calibri" panose="020F0502020204030204" pitchFamily="34" charset="0"/>
              </a:rPr>
              <a:t>any</a:t>
            </a:r>
            <a:r>
              <a:rPr lang="fr-CH" sz="2400">
                <a:solidFill>
                  <a:schemeClr val="tx1">
                    <a:lumMod val="75000"/>
                    <a:lumOff val="25000"/>
                  </a:schemeClr>
                </a:solidFill>
                <a:latin typeface="Calibri" panose="020F0502020204030204" pitchFamily="34" charset="0"/>
                <a:cs typeface="Calibri" panose="020F0502020204030204" pitchFamily="34" charset="0"/>
              </a:rPr>
              <a:t> questions or point </a:t>
            </a:r>
            <a:r>
              <a:rPr lang="fr-CH" sz="2400" err="1">
                <a:solidFill>
                  <a:schemeClr val="tx1">
                    <a:lumMod val="75000"/>
                    <a:lumOff val="25000"/>
                  </a:schemeClr>
                </a:solidFill>
                <a:latin typeface="Calibri" panose="020F0502020204030204" pitchFamily="34" charset="0"/>
                <a:cs typeface="Calibri" panose="020F0502020204030204" pitchFamily="34" charset="0"/>
              </a:rPr>
              <a:t>them</a:t>
            </a:r>
            <a:r>
              <a:rPr lang="fr-CH" sz="2400">
                <a:solidFill>
                  <a:schemeClr val="tx1">
                    <a:lumMod val="75000"/>
                    <a:lumOff val="25000"/>
                  </a:schemeClr>
                </a:solidFill>
                <a:latin typeface="Calibri" panose="020F0502020204030204" pitchFamily="34" charset="0"/>
                <a:cs typeface="Calibri" panose="020F0502020204030204" pitchFamily="34" charset="0"/>
              </a:rPr>
              <a:t> to trusted sources.</a:t>
            </a:r>
          </a:p>
        </p:txBody>
      </p:sp>
      <p:sp>
        <p:nvSpPr>
          <p:cNvPr id="4" name="Rectangle: Single Corner Snipped 3">
            <a:extLst>
              <a:ext uri="{FF2B5EF4-FFF2-40B4-BE49-F238E27FC236}">
                <a16:creationId xmlns:a16="http://schemas.microsoft.com/office/drawing/2014/main" id="{9599BE63-0316-2C0E-24B2-987003DBFAA2}"/>
              </a:ext>
            </a:extLst>
          </p:cNvPr>
          <p:cNvSpPr/>
          <p:nvPr/>
        </p:nvSpPr>
        <p:spPr>
          <a:xfrm>
            <a:off x="807396" y="422223"/>
            <a:ext cx="1347162" cy="546953"/>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054AC9FF-8147-7392-D164-CAB2E79C9B58}"/>
              </a:ext>
            </a:extLst>
          </p:cNvPr>
          <p:cNvSpPr txBox="1">
            <a:spLocks/>
          </p:cNvSpPr>
          <p:nvPr/>
        </p:nvSpPr>
        <p:spPr bwMode="invGray">
          <a:xfrm>
            <a:off x="913175" y="525593"/>
            <a:ext cx="1221928" cy="356809"/>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 </a:t>
            </a:r>
            <a:endPar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337427CD-70ED-D2B8-19BA-4C60420AFAFA}"/>
              </a:ext>
            </a:extLst>
          </p:cNvPr>
          <p:cNvSpPr/>
          <p:nvPr/>
        </p:nvSpPr>
        <p:spPr>
          <a:xfrm>
            <a:off x="1644356" y="506137"/>
            <a:ext cx="365857" cy="356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a:latin typeface="Calibri" panose="020F0502020204030204" pitchFamily="34" charset="0"/>
                <a:cs typeface="Calibri" panose="020F0502020204030204" pitchFamily="34" charset="0"/>
              </a:rPr>
              <a:t>3</a:t>
            </a:r>
            <a:endParaRPr lang="en-US" sz="3600" b="1">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45ED6F1A-49A6-E839-74AA-63B71CB01253}"/>
              </a:ext>
            </a:extLst>
          </p:cNvPr>
          <p:cNvSpPr txBox="1">
            <a:spLocks/>
          </p:cNvSpPr>
          <p:nvPr/>
        </p:nvSpPr>
        <p:spPr bwMode="invGray">
          <a:xfrm>
            <a:off x="2323869" y="515312"/>
            <a:ext cx="4772876"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0">
                <a:solidFill>
                  <a:schemeClr val="accent2"/>
                </a:solidFill>
                <a:latin typeface="Calibri" panose="020F0502020204030204" pitchFamily="34" charset="0"/>
                <a:cs typeface="Calibri" panose="020F0502020204030204" pitchFamily="34" charset="0"/>
              </a:rPr>
              <a:t>Tailor your response</a:t>
            </a:r>
            <a:endParaRPr kumimoji="0" lang="en-US" sz="32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sp>
        <p:nvSpPr>
          <p:cNvPr id="8" name="Google Shape;1971;p30">
            <a:extLst>
              <a:ext uri="{FF2B5EF4-FFF2-40B4-BE49-F238E27FC236}">
                <a16:creationId xmlns:a16="http://schemas.microsoft.com/office/drawing/2014/main" id="{68980A6D-61AF-63D6-D3B2-4CA89EBF862A}"/>
              </a:ext>
            </a:extLst>
          </p:cNvPr>
          <p:cNvSpPr/>
          <p:nvPr/>
        </p:nvSpPr>
        <p:spPr>
          <a:xfrm>
            <a:off x="807397" y="1933311"/>
            <a:ext cx="2519464" cy="476056"/>
          </a:xfrm>
          <a:prstGeom prst="rect">
            <a:avLst/>
          </a:prstGeom>
          <a:solidFill>
            <a:srgbClr val="00B0F0"/>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2000"/>
              <a:buFont typeface="Arial"/>
              <a:buNone/>
            </a:pPr>
            <a:r>
              <a:rPr lang="en-US" sz="2400" i="0" u="none" strike="noStrike" cap="none">
                <a:solidFill>
                  <a:schemeClr val="bg1"/>
                </a:solidFill>
                <a:latin typeface="Calibri" panose="020F0502020204030204" pitchFamily="34" charset="0"/>
                <a:ea typeface="Arial"/>
                <a:cs typeface="Calibri" panose="020F0502020204030204" pitchFamily="34" charset="0"/>
                <a:sym typeface="Arial"/>
              </a:rPr>
              <a:t>Before vaccinating</a:t>
            </a:r>
            <a:endParaRPr sz="2400" i="0" u="none" strike="noStrike" cap="none">
              <a:solidFill>
                <a:schemeClr val="bg1"/>
              </a:solidFill>
              <a:latin typeface="Calibri" panose="020F0502020204030204" pitchFamily="34" charset="0"/>
              <a:ea typeface="Arial"/>
              <a:cs typeface="Calibri" panose="020F0502020204030204" pitchFamily="34" charset="0"/>
              <a:sym typeface="Arial"/>
            </a:endParaRPr>
          </a:p>
        </p:txBody>
      </p:sp>
      <p:sp>
        <p:nvSpPr>
          <p:cNvPr id="14" name="TextBox 13">
            <a:extLst>
              <a:ext uri="{FF2B5EF4-FFF2-40B4-BE49-F238E27FC236}">
                <a16:creationId xmlns:a16="http://schemas.microsoft.com/office/drawing/2014/main" id="{A7848C52-0A8C-B1FF-187A-73E04A8AAF15}"/>
              </a:ext>
            </a:extLst>
          </p:cNvPr>
          <p:cNvSpPr txBox="1"/>
          <p:nvPr/>
        </p:nvSpPr>
        <p:spPr>
          <a:xfrm>
            <a:off x="807396" y="4167227"/>
            <a:ext cx="10645632" cy="2077492"/>
          </a:xfrm>
          <a:prstGeom prst="rect">
            <a:avLst/>
          </a:prstGeom>
          <a:noFill/>
        </p:spPr>
        <p:txBody>
          <a:bodyPr wrap="square">
            <a:spAutoFit/>
          </a:bodyPr>
          <a:lstStyle/>
          <a:p>
            <a:pPr marL="457200" indent="-457200" fontAlgn="base">
              <a:lnSpc>
                <a:spcPct val="95000"/>
              </a:lnSpc>
              <a:spcAft>
                <a:spcPts val="600"/>
              </a:spcAft>
              <a:buClr>
                <a:schemeClr val="accent2"/>
              </a:buClr>
              <a:buSzPct val="100000"/>
              <a:buFont typeface="Wingdings 2" panose="05020102010507070707" pitchFamily="18" charset="2"/>
              <a:buChar char="R"/>
            </a:pPr>
            <a:r>
              <a:rPr lang="fr-CH" sz="2400" err="1">
                <a:solidFill>
                  <a:schemeClr val="tx1">
                    <a:lumMod val="75000"/>
                    <a:lumOff val="25000"/>
                  </a:schemeClr>
                </a:solidFill>
                <a:latin typeface="Calibri" panose="020F0502020204030204" pitchFamily="34" charset="0"/>
                <a:cs typeface="Calibri" panose="020F0502020204030204" pitchFamily="34" charset="0"/>
              </a:rPr>
              <a:t>Congratulate</a:t>
            </a:r>
            <a:r>
              <a:rPr lang="fr-CH" sz="2400">
                <a:solidFill>
                  <a:schemeClr val="tx1">
                    <a:lumMod val="75000"/>
                    <a:lumOff val="25000"/>
                  </a:schemeClr>
                </a:solidFill>
                <a:latin typeface="Calibri" panose="020F0502020204030204" pitchFamily="34" charset="0"/>
                <a:cs typeface="Calibri" panose="020F0502020204030204" pitchFamily="34" charset="0"/>
              </a:rPr>
              <a:t> </a:t>
            </a:r>
            <a:r>
              <a:rPr lang="fr-CH" sz="2400" err="1">
                <a:solidFill>
                  <a:schemeClr val="tx1">
                    <a:lumMod val="75000"/>
                    <a:lumOff val="25000"/>
                  </a:schemeClr>
                </a:solidFill>
                <a:latin typeface="Calibri" panose="020F0502020204030204" pitchFamily="34" charset="0"/>
                <a:cs typeface="Calibri" panose="020F0502020204030204" pitchFamily="34" charset="0"/>
              </a:rPr>
              <a:t>them</a:t>
            </a:r>
            <a:r>
              <a:rPr lang="fr-CH" sz="2400">
                <a:solidFill>
                  <a:schemeClr val="tx1">
                    <a:lumMod val="75000"/>
                    <a:lumOff val="25000"/>
                  </a:schemeClr>
                </a:solidFill>
                <a:latin typeface="Calibri" panose="020F0502020204030204" pitchFamily="34" charset="0"/>
                <a:cs typeface="Calibri" panose="020F0502020204030204" pitchFamily="34" charset="0"/>
              </a:rPr>
              <a:t> on </a:t>
            </a:r>
            <a:r>
              <a:rPr lang="fr-CH" sz="2400" err="1">
                <a:solidFill>
                  <a:schemeClr val="tx1">
                    <a:lumMod val="75000"/>
                    <a:lumOff val="25000"/>
                  </a:schemeClr>
                </a:solidFill>
                <a:latin typeface="Calibri" panose="020F0502020204030204" pitchFamily="34" charset="0"/>
                <a:cs typeface="Calibri" panose="020F0502020204030204" pitchFamily="34" charset="0"/>
              </a:rPr>
              <a:t>their</a:t>
            </a:r>
            <a:r>
              <a:rPr lang="fr-CH" sz="2400">
                <a:solidFill>
                  <a:schemeClr val="tx1">
                    <a:lumMod val="75000"/>
                    <a:lumOff val="25000"/>
                  </a:schemeClr>
                </a:solidFill>
                <a:latin typeface="Calibri" panose="020F0502020204030204" pitchFamily="34" charset="0"/>
                <a:cs typeface="Calibri" panose="020F0502020204030204" pitchFamily="34" charset="0"/>
              </a:rPr>
              <a:t> </a:t>
            </a:r>
            <a:r>
              <a:rPr lang="fr-CH" sz="2400" err="1">
                <a:solidFill>
                  <a:schemeClr val="tx1">
                    <a:lumMod val="75000"/>
                    <a:lumOff val="25000"/>
                  </a:schemeClr>
                </a:solidFill>
                <a:latin typeface="Calibri" panose="020F0502020204030204" pitchFamily="34" charset="0"/>
                <a:cs typeface="Calibri" panose="020F0502020204030204" pitchFamily="34" charset="0"/>
              </a:rPr>
              <a:t>decision</a:t>
            </a:r>
            <a:r>
              <a:rPr lang="fr-CH" sz="2400">
                <a:solidFill>
                  <a:schemeClr val="tx1">
                    <a:lumMod val="75000"/>
                    <a:lumOff val="25000"/>
                  </a:schemeClr>
                </a:solidFill>
                <a:latin typeface="Calibri" panose="020F0502020204030204" pitchFamily="34" charset="0"/>
                <a:cs typeface="Calibri" panose="020F0502020204030204" pitchFamily="34" charset="0"/>
              </a:rPr>
              <a:t> to </a:t>
            </a:r>
            <a:r>
              <a:rPr lang="fr-CH" sz="2400" err="1">
                <a:solidFill>
                  <a:schemeClr val="tx1">
                    <a:lumMod val="75000"/>
                    <a:lumOff val="25000"/>
                  </a:schemeClr>
                </a:solidFill>
                <a:latin typeface="Calibri" panose="020F0502020204030204" pitchFamily="34" charset="0"/>
                <a:cs typeface="Calibri" panose="020F0502020204030204" pitchFamily="34" charset="0"/>
              </a:rPr>
              <a:t>vaccinate</a:t>
            </a:r>
            <a:r>
              <a:rPr lang="fr-CH" sz="2400">
                <a:solidFill>
                  <a:schemeClr val="tx1">
                    <a:lumMod val="75000"/>
                    <a:lumOff val="25000"/>
                  </a:schemeClr>
                </a:solidFill>
                <a:latin typeface="Calibri" panose="020F0502020204030204" pitchFamily="34" charset="0"/>
                <a:cs typeface="Calibri" panose="020F0502020204030204" pitchFamily="34" charset="0"/>
              </a:rPr>
              <a:t>.</a:t>
            </a:r>
          </a:p>
          <a:p>
            <a:pPr marL="457200" indent="-457200" fontAlgn="base">
              <a:lnSpc>
                <a:spcPct val="95000"/>
              </a:lnSpc>
              <a:spcAft>
                <a:spcPts val="600"/>
              </a:spcAft>
              <a:buClr>
                <a:schemeClr val="accent2"/>
              </a:buClr>
              <a:buSzPct val="100000"/>
              <a:buFont typeface="Wingdings 2" panose="05020102010507070707" pitchFamily="18" charset="2"/>
              <a:buChar char="R"/>
            </a:pPr>
            <a:r>
              <a:rPr lang="fr-CH" sz="2400" err="1">
                <a:solidFill>
                  <a:schemeClr val="tx1">
                    <a:lumMod val="75000"/>
                    <a:lumOff val="25000"/>
                  </a:schemeClr>
                </a:solidFill>
                <a:latin typeface="Calibri" panose="020F0502020204030204" pitchFamily="34" charset="0"/>
                <a:cs typeface="Calibri" panose="020F0502020204030204" pitchFamily="34" charset="0"/>
              </a:rPr>
              <a:t>Provide</a:t>
            </a:r>
            <a:r>
              <a:rPr lang="fr-CH" sz="2400">
                <a:solidFill>
                  <a:schemeClr val="tx1">
                    <a:lumMod val="75000"/>
                    <a:lumOff val="25000"/>
                  </a:schemeClr>
                </a:solidFill>
                <a:latin typeface="Calibri" panose="020F0502020204030204" pitchFamily="34" charset="0"/>
                <a:cs typeface="Calibri" panose="020F0502020204030204" pitchFamily="34" charset="0"/>
              </a:rPr>
              <a:t> </a:t>
            </a:r>
            <a:r>
              <a:rPr lang="fr-CH" sz="2400" err="1">
                <a:solidFill>
                  <a:schemeClr val="tx1">
                    <a:lumMod val="75000"/>
                    <a:lumOff val="25000"/>
                  </a:schemeClr>
                </a:solidFill>
                <a:latin typeface="Calibri" panose="020F0502020204030204" pitchFamily="34" charset="0"/>
                <a:cs typeface="Calibri" panose="020F0502020204030204" pitchFamily="34" charset="0"/>
              </a:rPr>
              <a:t>them</a:t>
            </a:r>
            <a:r>
              <a:rPr lang="fr-CH" sz="2400">
                <a:solidFill>
                  <a:schemeClr val="tx1">
                    <a:lumMod val="75000"/>
                    <a:lumOff val="25000"/>
                  </a:schemeClr>
                </a:solidFill>
                <a:latin typeface="Calibri" panose="020F0502020204030204" pitchFamily="34" charset="0"/>
                <a:cs typeface="Calibri" panose="020F0502020204030204" pitchFamily="34" charset="0"/>
              </a:rPr>
              <a:t> </a:t>
            </a:r>
            <a:r>
              <a:rPr lang="fr-CH" sz="2400" err="1">
                <a:solidFill>
                  <a:schemeClr val="tx1">
                    <a:lumMod val="75000"/>
                    <a:lumOff val="25000"/>
                  </a:schemeClr>
                </a:solidFill>
                <a:latin typeface="Calibri" panose="020F0502020204030204" pitchFamily="34" charset="0"/>
                <a:cs typeface="Calibri" panose="020F0502020204030204" pitchFamily="34" charset="0"/>
              </a:rPr>
              <a:t>with</a:t>
            </a:r>
            <a:r>
              <a:rPr lang="fr-CH" sz="2400">
                <a:solidFill>
                  <a:schemeClr val="tx1">
                    <a:lumMod val="75000"/>
                    <a:lumOff val="25000"/>
                  </a:schemeClr>
                </a:solidFill>
                <a:latin typeface="Calibri" panose="020F0502020204030204" pitchFamily="34" charset="0"/>
                <a:cs typeface="Calibri" panose="020F0502020204030204" pitchFamily="34" charset="0"/>
              </a:rPr>
              <a:t> information on </a:t>
            </a:r>
            <a:r>
              <a:rPr lang="fr-CH" sz="2400" err="1">
                <a:solidFill>
                  <a:schemeClr val="tx1">
                    <a:lumMod val="75000"/>
                    <a:lumOff val="25000"/>
                  </a:schemeClr>
                </a:solidFill>
                <a:latin typeface="Calibri" panose="020F0502020204030204" pitchFamily="34" charset="0"/>
                <a:cs typeface="Calibri" panose="020F0502020204030204" pitchFamily="34" charset="0"/>
              </a:rPr>
              <a:t>side</a:t>
            </a:r>
            <a:r>
              <a:rPr lang="fr-CH" sz="2400">
                <a:solidFill>
                  <a:schemeClr val="tx1">
                    <a:lumMod val="75000"/>
                    <a:lumOff val="25000"/>
                  </a:schemeClr>
                </a:solidFill>
                <a:latin typeface="Calibri" panose="020F0502020204030204" pitchFamily="34" charset="0"/>
                <a:cs typeface="Calibri" panose="020F0502020204030204" pitchFamily="34" charset="0"/>
              </a:rPr>
              <a:t> </a:t>
            </a:r>
            <a:r>
              <a:rPr lang="fr-CH" sz="2400" err="1">
                <a:solidFill>
                  <a:schemeClr val="tx1">
                    <a:lumMod val="75000"/>
                    <a:lumOff val="25000"/>
                  </a:schemeClr>
                </a:solidFill>
                <a:latin typeface="Calibri" panose="020F0502020204030204" pitchFamily="34" charset="0"/>
                <a:cs typeface="Calibri" panose="020F0502020204030204" pitchFamily="34" charset="0"/>
              </a:rPr>
              <a:t>effects</a:t>
            </a:r>
            <a:r>
              <a:rPr lang="fr-CH" sz="2400">
                <a:solidFill>
                  <a:schemeClr val="tx1">
                    <a:lumMod val="75000"/>
                    <a:lumOff val="25000"/>
                  </a:schemeClr>
                </a:solidFill>
                <a:latin typeface="Calibri" panose="020F0502020204030204" pitchFamily="34" charset="0"/>
                <a:cs typeface="Calibri" panose="020F0502020204030204" pitchFamily="34" charset="0"/>
              </a:rPr>
              <a:t>, how to manage </a:t>
            </a:r>
            <a:r>
              <a:rPr lang="fr-CH" sz="2400" err="1">
                <a:solidFill>
                  <a:schemeClr val="tx1">
                    <a:lumMod val="75000"/>
                    <a:lumOff val="25000"/>
                  </a:schemeClr>
                </a:solidFill>
                <a:latin typeface="Calibri" panose="020F0502020204030204" pitchFamily="34" charset="0"/>
                <a:cs typeface="Calibri" panose="020F0502020204030204" pitchFamily="34" charset="0"/>
              </a:rPr>
              <a:t>them</a:t>
            </a:r>
            <a:r>
              <a:rPr lang="fr-CH" sz="2400">
                <a:solidFill>
                  <a:schemeClr val="tx1">
                    <a:lumMod val="75000"/>
                    <a:lumOff val="25000"/>
                  </a:schemeClr>
                </a:solidFill>
                <a:latin typeface="Calibri" panose="020F0502020204030204" pitchFamily="34" charset="0"/>
                <a:cs typeface="Calibri" panose="020F0502020204030204" pitchFamily="34" charset="0"/>
              </a:rPr>
              <a:t> and </a:t>
            </a:r>
            <a:r>
              <a:rPr lang="fr-CH" sz="2400" err="1">
                <a:solidFill>
                  <a:schemeClr val="tx1">
                    <a:lumMod val="75000"/>
                    <a:lumOff val="25000"/>
                  </a:schemeClr>
                </a:solidFill>
                <a:latin typeface="Calibri" panose="020F0502020204030204" pitchFamily="34" charset="0"/>
                <a:cs typeface="Calibri" panose="020F0502020204030204" pitchFamily="34" charset="0"/>
              </a:rPr>
              <a:t>when</a:t>
            </a:r>
            <a:r>
              <a:rPr lang="fr-CH" sz="2400">
                <a:solidFill>
                  <a:schemeClr val="tx1">
                    <a:lumMod val="75000"/>
                    <a:lumOff val="25000"/>
                  </a:schemeClr>
                </a:solidFill>
                <a:latin typeface="Calibri" panose="020F0502020204030204" pitchFamily="34" charset="0"/>
                <a:cs typeface="Calibri" panose="020F0502020204030204" pitchFamily="34" charset="0"/>
              </a:rPr>
              <a:t> to </a:t>
            </a:r>
            <a:r>
              <a:rPr lang="fr-CH" sz="2400" err="1">
                <a:solidFill>
                  <a:schemeClr val="tx1">
                    <a:lumMod val="75000"/>
                    <a:lumOff val="25000"/>
                  </a:schemeClr>
                </a:solidFill>
                <a:latin typeface="Calibri" panose="020F0502020204030204" pitchFamily="34" charset="0"/>
                <a:cs typeface="Calibri" panose="020F0502020204030204" pitchFamily="34" charset="0"/>
              </a:rPr>
              <a:t>seek</a:t>
            </a:r>
            <a:r>
              <a:rPr lang="fr-CH" sz="2400">
                <a:solidFill>
                  <a:schemeClr val="tx1">
                    <a:lumMod val="75000"/>
                    <a:lumOff val="25000"/>
                  </a:schemeClr>
                </a:solidFill>
                <a:latin typeface="Calibri" panose="020F0502020204030204" pitchFamily="34" charset="0"/>
                <a:cs typeface="Calibri" panose="020F0502020204030204" pitchFamily="34" charset="0"/>
              </a:rPr>
              <a:t> </a:t>
            </a:r>
            <a:r>
              <a:rPr lang="fr-CH" sz="2400" err="1">
                <a:solidFill>
                  <a:schemeClr val="tx1">
                    <a:lumMod val="75000"/>
                    <a:lumOff val="25000"/>
                  </a:schemeClr>
                </a:solidFill>
                <a:latin typeface="Calibri" panose="020F0502020204030204" pitchFamily="34" charset="0"/>
                <a:cs typeface="Calibri" panose="020F0502020204030204" pitchFamily="34" charset="0"/>
              </a:rPr>
              <a:t>further</a:t>
            </a:r>
            <a:r>
              <a:rPr lang="fr-CH" sz="2400">
                <a:solidFill>
                  <a:schemeClr val="tx1">
                    <a:lumMod val="75000"/>
                    <a:lumOff val="25000"/>
                  </a:schemeClr>
                </a:solidFill>
                <a:latin typeface="Calibri" panose="020F0502020204030204" pitchFamily="34" charset="0"/>
                <a:cs typeface="Calibri" panose="020F0502020204030204" pitchFamily="34" charset="0"/>
              </a:rPr>
              <a:t> </a:t>
            </a:r>
            <a:r>
              <a:rPr lang="fr-CH" sz="2400" err="1">
                <a:solidFill>
                  <a:schemeClr val="tx1">
                    <a:lumMod val="75000"/>
                    <a:lumOff val="25000"/>
                  </a:schemeClr>
                </a:solidFill>
                <a:latin typeface="Calibri" panose="020F0502020204030204" pitchFamily="34" charset="0"/>
                <a:cs typeface="Calibri" panose="020F0502020204030204" pitchFamily="34" charset="0"/>
              </a:rPr>
              <a:t>advice</a:t>
            </a:r>
            <a:r>
              <a:rPr lang="fr-CH" sz="2400">
                <a:solidFill>
                  <a:schemeClr val="tx1">
                    <a:lumMod val="75000"/>
                    <a:lumOff val="25000"/>
                  </a:schemeClr>
                </a:solidFill>
                <a:latin typeface="Calibri" panose="020F0502020204030204" pitchFamily="34" charset="0"/>
                <a:cs typeface="Calibri" panose="020F0502020204030204" pitchFamily="34" charset="0"/>
              </a:rPr>
              <a:t>.</a:t>
            </a:r>
          </a:p>
          <a:p>
            <a:pPr marL="457200" indent="-457200" fontAlgn="base">
              <a:lnSpc>
                <a:spcPct val="95000"/>
              </a:lnSpc>
              <a:spcAft>
                <a:spcPts val="600"/>
              </a:spcAft>
              <a:buClr>
                <a:schemeClr val="accent2"/>
              </a:buClr>
              <a:buSzPct val="100000"/>
              <a:buFont typeface="Wingdings 2" panose="05020102010507070707" pitchFamily="18" charset="2"/>
              <a:buChar char="R"/>
            </a:pPr>
            <a:r>
              <a:rPr lang="fr-CH" sz="2400" err="1">
                <a:solidFill>
                  <a:schemeClr val="tx1">
                    <a:lumMod val="75000"/>
                    <a:lumOff val="25000"/>
                  </a:schemeClr>
                </a:solidFill>
                <a:latin typeface="Calibri" panose="020F0502020204030204" pitchFamily="34" charset="0"/>
                <a:cs typeface="Calibri" panose="020F0502020204030204" pitchFamily="34" charset="0"/>
              </a:rPr>
              <a:t>Remind</a:t>
            </a:r>
            <a:r>
              <a:rPr lang="fr-CH" sz="2400">
                <a:solidFill>
                  <a:schemeClr val="tx1">
                    <a:lumMod val="75000"/>
                    <a:lumOff val="25000"/>
                  </a:schemeClr>
                </a:solidFill>
                <a:latin typeface="Calibri" panose="020F0502020204030204" pitchFamily="34" charset="0"/>
                <a:cs typeface="Calibri" panose="020F0502020204030204" pitchFamily="34" charset="0"/>
              </a:rPr>
              <a:t> </a:t>
            </a:r>
            <a:r>
              <a:rPr lang="fr-CH" sz="2400" err="1">
                <a:solidFill>
                  <a:schemeClr val="tx1">
                    <a:lumMod val="75000"/>
                    <a:lumOff val="25000"/>
                  </a:schemeClr>
                </a:solidFill>
                <a:latin typeface="Calibri" panose="020F0502020204030204" pitchFamily="34" charset="0"/>
                <a:cs typeface="Calibri" panose="020F0502020204030204" pitchFamily="34" charset="0"/>
              </a:rPr>
              <a:t>them</a:t>
            </a:r>
            <a:r>
              <a:rPr lang="fr-CH" sz="2400">
                <a:solidFill>
                  <a:schemeClr val="tx1">
                    <a:lumMod val="75000"/>
                    <a:lumOff val="25000"/>
                  </a:schemeClr>
                </a:solidFill>
                <a:latin typeface="Calibri" panose="020F0502020204030204" pitchFamily="34" charset="0"/>
                <a:cs typeface="Calibri" panose="020F0502020204030204" pitchFamily="34" charset="0"/>
              </a:rPr>
              <a:t> of </a:t>
            </a:r>
            <a:r>
              <a:rPr lang="fr-CH" sz="2400" err="1">
                <a:solidFill>
                  <a:schemeClr val="tx1">
                    <a:lumMod val="75000"/>
                    <a:lumOff val="25000"/>
                  </a:schemeClr>
                </a:solidFill>
                <a:latin typeface="Calibri" panose="020F0502020204030204" pitchFamily="34" charset="0"/>
                <a:cs typeface="Calibri" panose="020F0502020204030204" pitchFamily="34" charset="0"/>
              </a:rPr>
              <a:t>their</a:t>
            </a:r>
            <a:r>
              <a:rPr lang="fr-CH" sz="2400">
                <a:solidFill>
                  <a:schemeClr val="tx1">
                    <a:lumMod val="75000"/>
                    <a:lumOff val="25000"/>
                  </a:schemeClr>
                </a:solidFill>
                <a:latin typeface="Calibri" panose="020F0502020204030204" pitchFamily="34" charset="0"/>
                <a:cs typeface="Calibri" panose="020F0502020204030204" pitchFamily="34" charset="0"/>
              </a:rPr>
              <a:t> </a:t>
            </a:r>
            <a:r>
              <a:rPr lang="fr-CH" sz="2400" err="1">
                <a:solidFill>
                  <a:schemeClr val="tx1">
                    <a:lumMod val="75000"/>
                    <a:lumOff val="25000"/>
                  </a:schemeClr>
                </a:solidFill>
                <a:latin typeface="Calibri" panose="020F0502020204030204" pitchFamily="34" charset="0"/>
                <a:cs typeface="Calibri" panose="020F0502020204030204" pitchFamily="34" charset="0"/>
              </a:rPr>
              <a:t>next</a:t>
            </a:r>
            <a:r>
              <a:rPr lang="fr-CH" sz="2400">
                <a:solidFill>
                  <a:schemeClr val="tx1">
                    <a:lumMod val="75000"/>
                    <a:lumOff val="25000"/>
                  </a:schemeClr>
                </a:solidFill>
                <a:latin typeface="Calibri" panose="020F0502020204030204" pitchFamily="34" charset="0"/>
                <a:cs typeface="Calibri" panose="020F0502020204030204" pitchFamily="34" charset="0"/>
              </a:rPr>
              <a:t> </a:t>
            </a:r>
            <a:r>
              <a:rPr lang="fr-CH" sz="2400" err="1">
                <a:solidFill>
                  <a:schemeClr val="tx1">
                    <a:lumMod val="75000"/>
                    <a:lumOff val="25000"/>
                  </a:schemeClr>
                </a:solidFill>
                <a:latin typeface="Calibri" panose="020F0502020204030204" pitchFamily="34" charset="0"/>
                <a:cs typeface="Calibri" panose="020F0502020204030204" pitchFamily="34" charset="0"/>
              </a:rPr>
              <a:t>schedule</a:t>
            </a:r>
            <a:r>
              <a:rPr lang="fr-CH" sz="2400">
                <a:solidFill>
                  <a:schemeClr val="tx1">
                    <a:lumMod val="75000"/>
                    <a:lumOff val="25000"/>
                  </a:schemeClr>
                </a:solidFill>
                <a:latin typeface="Calibri" panose="020F0502020204030204" pitchFamily="34" charset="0"/>
                <a:cs typeface="Calibri" panose="020F0502020204030204" pitchFamily="34" charset="0"/>
              </a:rPr>
              <a:t>. Book </a:t>
            </a:r>
            <a:r>
              <a:rPr lang="fr-CH" sz="2400" err="1">
                <a:solidFill>
                  <a:schemeClr val="tx1">
                    <a:lumMod val="75000"/>
                    <a:lumOff val="25000"/>
                  </a:schemeClr>
                </a:solidFill>
                <a:latin typeface="Calibri" panose="020F0502020204030204" pitchFamily="34" charset="0"/>
                <a:cs typeface="Calibri" panose="020F0502020204030204" pitchFamily="34" charset="0"/>
              </a:rPr>
              <a:t>appointment</a:t>
            </a:r>
            <a:r>
              <a:rPr lang="fr-CH" sz="2400">
                <a:solidFill>
                  <a:schemeClr val="tx1">
                    <a:lumMod val="75000"/>
                    <a:lumOff val="25000"/>
                  </a:schemeClr>
                </a:solidFill>
                <a:latin typeface="Calibri" panose="020F0502020204030204" pitchFamily="34" charset="0"/>
                <a:cs typeface="Calibri" panose="020F0502020204030204" pitchFamily="34" charset="0"/>
              </a:rPr>
              <a:t> if applicable.</a:t>
            </a:r>
          </a:p>
          <a:p>
            <a:pPr marL="457200" indent="-457200" fontAlgn="base">
              <a:lnSpc>
                <a:spcPct val="95000"/>
              </a:lnSpc>
              <a:spcAft>
                <a:spcPts val="600"/>
              </a:spcAft>
              <a:buClr>
                <a:schemeClr val="accent2"/>
              </a:buClr>
              <a:buSzPct val="100000"/>
              <a:buFont typeface="Wingdings 2" panose="05020102010507070707" pitchFamily="18" charset="2"/>
              <a:buChar char="R"/>
            </a:pPr>
            <a:r>
              <a:rPr lang="fr-CH" sz="2400" err="1">
                <a:solidFill>
                  <a:schemeClr val="tx1">
                    <a:lumMod val="75000"/>
                    <a:lumOff val="25000"/>
                  </a:schemeClr>
                </a:solidFill>
                <a:latin typeface="Calibri" panose="020F0502020204030204" pitchFamily="34" charset="0"/>
                <a:cs typeface="Calibri" panose="020F0502020204030204" pitchFamily="34" charset="0"/>
              </a:rPr>
              <a:t>Explain</a:t>
            </a:r>
            <a:r>
              <a:rPr lang="fr-CH" sz="2400">
                <a:solidFill>
                  <a:schemeClr val="tx1">
                    <a:lumMod val="75000"/>
                    <a:lumOff val="25000"/>
                  </a:schemeClr>
                </a:solidFill>
                <a:latin typeface="Calibri" panose="020F0502020204030204" pitchFamily="34" charset="0"/>
                <a:cs typeface="Calibri" panose="020F0502020204030204" pitchFamily="34" charset="0"/>
              </a:rPr>
              <a:t> </a:t>
            </a:r>
            <a:r>
              <a:rPr lang="fr-CH" sz="2400" err="1">
                <a:solidFill>
                  <a:schemeClr val="tx1">
                    <a:lumMod val="75000"/>
                    <a:lumOff val="25000"/>
                  </a:schemeClr>
                </a:solidFill>
                <a:latin typeface="Calibri" panose="020F0502020204030204" pitchFamily="34" charset="0"/>
                <a:cs typeface="Calibri" panose="020F0502020204030204" pitchFamily="34" charset="0"/>
              </a:rPr>
              <a:t>necessary</a:t>
            </a:r>
            <a:r>
              <a:rPr lang="fr-CH" sz="2400">
                <a:solidFill>
                  <a:schemeClr val="tx1">
                    <a:lumMod val="75000"/>
                    <a:lumOff val="25000"/>
                  </a:schemeClr>
                </a:solidFill>
                <a:latin typeface="Calibri" panose="020F0502020204030204" pitchFamily="34" charset="0"/>
                <a:cs typeface="Calibri" panose="020F0502020204030204" pitchFamily="34" charset="0"/>
              </a:rPr>
              <a:t> protective behaviours post-vaccination.</a:t>
            </a:r>
          </a:p>
        </p:txBody>
      </p:sp>
      <p:sp>
        <p:nvSpPr>
          <p:cNvPr id="15" name="Google Shape;1971;p30">
            <a:extLst>
              <a:ext uri="{FF2B5EF4-FFF2-40B4-BE49-F238E27FC236}">
                <a16:creationId xmlns:a16="http://schemas.microsoft.com/office/drawing/2014/main" id="{EE7827D2-5775-0F66-15D1-CFBBD334211B}"/>
              </a:ext>
            </a:extLst>
          </p:cNvPr>
          <p:cNvSpPr/>
          <p:nvPr/>
        </p:nvSpPr>
        <p:spPr>
          <a:xfrm>
            <a:off x="807396" y="3554239"/>
            <a:ext cx="2305454" cy="476056"/>
          </a:xfrm>
          <a:prstGeom prst="rect">
            <a:avLst/>
          </a:prstGeom>
          <a:solidFill>
            <a:srgbClr val="00B0F0"/>
          </a:solidFill>
          <a:ln>
            <a:noFill/>
          </a:ln>
        </p:spPr>
        <p:txBody>
          <a:bodyPr spcFirstLastPara="1" wrap="square" lIns="91425" tIns="45700" rIns="91425" bIns="45700" anchor="ctr" anchorCtr="0">
            <a:noAutofit/>
          </a:bodyPr>
          <a:lstStyle/>
          <a:p>
            <a:pPr>
              <a:buClr>
                <a:srgbClr val="000000"/>
              </a:buClr>
              <a:buSzPts val="2000"/>
            </a:pPr>
            <a:r>
              <a:rPr lang="en-US" sz="2400">
                <a:solidFill>
                  <a:schemeClr val="bg1"/>
                </a:solidFill>
                <a:latin typeface="Calibri" panose="020F0502020204030204" pitchFamily="34" charset="0"/>
                <a:cs typeface="Calibri" panose="020F0502020204030204" pitchFamily="34" charset="0"/>
                <a:sym typeface="Arial"/>
              </a:rPr>
              <a:t>After vaccinating</a:t>
            </a:r>
            <a:endParaRPr sz="2400">
              <a:solidFill>
                <a:schemeClr val="bg1"/>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47383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689118" y="1943021"/>
            <a:ext cx="10645632" cy="3726405"/>
          </a:xfrm>
          <a:prstGeom prst="rect">
            <a:avLst/>
          </a:prstGeom>
          <a:noFill/>
        </p:spPr>
        <p:txBody>
          <a:bodyPr wrap="square" lIns="91440" tIns="45720" rIns="91440" bIns="45720" rtlCol="0" anchor="t">
            <a:spAutoFit/>
          </a:bodyPr>
          <a:lstStyle/>
          <a:p>
            <a:pPr fontAlgn="base"/>
            <a:r>
              <a:rPr lang="en-GB" sz="2800" dirty="0">
                <a:solidFill>
                  <a:schemeClr val="tx2"/>
                </a:solidFill>
                <a:latin typeface="Calibri"/>
                <a:cs typeface="Calibri"/>
              </a:rPr>
              <a:t>By the end of this training, participants will be able to</a:t>
            </a:r>
          </a:p>
          <a:p>
            <a:pPr marL="0" lvl="2" fontAlgn="base">
              <a:lnSpc>
                <a:spcPct val="95000"/>
              </a:lnSpc>
              <a:spcAft>
                <a:spcPts val="1200"/>
              </a:spcAft>
              <a:buClr>
                <a:schemeClr val="tx2"/>
              </a:buClr>
              <a:buSzPct val="100000"/>
            </a:pPr>
            <a:endParaRPr lang="fr-CH" sz="900" dirty="0">
              <a:solidFill>
                <a:schemeClr val="tx1">
                  <a:lumMod val="75000"/>
                  <a:lumOff val="25000"/>
                </a:schemeClr>
              </a:solidFill>
              <a:latin typeface="Calibri" panose="020F0502020204030204" pitchFamily="34" charset="0"/>
              <a:cs typeface="Calibri" panose="020F0502020204030204" pitchFamily="34" charset="0"/>
            </a:endParaRPr>
          </a:p>
          <a:p>
            <a:pPr marL="342900" lvl="2" indent="-342900" fontAlgn="base">
              <a:lnSpc>
                <a:spcPct val="95000"/>
              </a:lnSpc>
              <a:spcAft>
                <a:spcPts val="1200"/>
              </a:spcAft>
              <a:buClr>
                <a:schemeClr val="tx2"/>
              </a:buClr>
              <a:buSzPct val="100000"/>
              <a:buFont typeface="Arial"/>
              <a:buChar char="•"/>
            </a:pPr>
            <a:r>
              <a:rPr lang="en-US" sz="2800" b="1" dirty="0">
                <a:solidFill>
                  <a:schemeClr val="tx1">
                    <a:lumMod val="75000"/>
                    <a:lumOff val="25000"/>
                  </a:schemeClr>
                </a:solidFill>
                <a:latin typeface="Calibri" panose="020F0502020204030204" pitchFamily="34" charset="0"/>
                <a:cs typeface="Calibri" panose="020F0502020204030204" pitchFamily="34" charset="0"/>
              </a:rPr>
              <a:t>Identify</a:t>
            </a:r>
            <a:r>
              <a:rPr lang="fr-CH" sz="2800" b="1" dirty="0">
                <a:solidFill>
                  <a:schemeClr val="tx1">
                    <a:lumMod val="75000"/>
                    <a:lumOff val="25000"/>
                  </a:schemeClr>
                </a:solidFill>
                <a:latin typeface="Calibri" panose="020F0502020204030204" pitchFamily="34" charset="0"/>
                <a:cs typeface="Calibri" panose="020F0502020204030204" pitchFamily="34" charset="0"/>
              </a:rPr>
              <a:t> the main drivers of vaccine uptake</a:t>
            </a:r>
            <a:endParaRPr lang="fr-CH" sz="2800" dirty="0">
              <a:solidFill>
                <a:schemeClr val="tx1">
                  <a:lumMod val="75000"/>
                  <a:lumOff val="25000"/>
                </a:schemeClr>
              </a:solidFill>
              <a:latin typeface="Calibri" panose="020F0502020204030204" pitchFamily="34" charset="0"/>
              <a:cs typeface="Calibri" panose="020F0502020204030204" pitchFamily="34" charset="0"/>
            </a:endParaRPr>
          </a:p>
          <a:p>
            <a:pPr marL="342900" lvl="2" indent="-342900" fontAlgn="base">
              <a:lnSpc>
                <a:spcPct val="95000"/>
              </a:lnSpc>
              <a:spcAft>
                <a:spcPts val="1200"/>
              </a:spcAft>
              <a:buClr>
                <a:schemeClr val="tx2"/>
              </a:buClr>
              <a:buSzPct val="100000"/>
              <a:buFont typeface="Arial"/>
              <a:buChar char="•"/>
            </a:pPr>
            <a:r>
              <a:rPr lang="en-US" sz="2800" b="1" dirty="0">
                <a:solidFill>
                  <a:schemeClr val="tx1">
                    <a:lumMod val="75000"/>
                    <a:lumOff val="25000"/>
                  </a:schemeClr>
                </a:solidFill>
                <a:latin typeface="Calibri" panose="020F0502020204030204" pitchFamily="34" charset="0"/>
                <a:cs typeface="Calibri" panose="020F0502020204030204" pitchFamily="34" charset="0"/>
              </a:rPr>
              <a:t>Understand</a:t>
            </a:r>
            <a:r>
              <a:rPr lang="fr-CH" sz="2800" b="1" dirty="0">
                <a:solidFill>
                  <a:schemeClr val="tx1">
                    <a:lumMod val="75000"/>
                    <a:lumOff val="25000"/>
                  </a:schemeClr>
                </a:solidFill>
                <a:latin typeface="Calibri" panose="020F0502020204030204" pitchFamily="34" charset="0"/>
                <a:cs typeface="Calibri" panose="020F0502020204030204" pitchFamily="34" charset="0"/>
              </a:rPr>
              <a:t> the importance of </a:t>
            </a:r>
            <a:r>
              <a:rPr lang="en-US" sz="2800" b="1" dirty="0">
                <a:solidFill>
                  <a:schemeClr val="tx1">
                    <a:lumMod val="75000"/>
                    <a:lumOff val="25000"/>
                  </a:schemeClr>
                </a:solidFill>
                <a:latin typeface="Calibri" panose="020F0502020204030204" pitchFamily="34" charset="0"/>
                <a:cs typeface="Calibri" panose="020F0502020204030204" pitchFamily="34" charset="0"/>
              </a:rPr>
              <a:t>meaningful</a:t>
            </a:r>
            <a:r>
              <a:rPr lang="fr-CH" sz="2800" b="1" dirty="0">
                <a:solidFill>
                  <a:schemeClr val="tx1">
                    <a:lumMod val="75000"/>
                    <a:lumOff val="25000"/>
                  </a:schemeClr>
                </a:solidFill>
                <a:latin typeface="Calibri" panose="020F0502020204030204" pitchFamily="34" charset="0"/>
                <a:cs typeface="Calibri" panose="020F0502020204030204" pitchFamily="34" charset="0"/>
              </a:rPr>
              <a:t> conversations </a:t>
            </a:r>
            <a:r>
              <a:rPr lang="fr-CH" sz="2800" dirty="0">
                <a:solidFill>
                  <a:schemeClr val="tx1">
                    <a:lumMod val="75000"/>
                    <a:lumOff val="25000"/>
                  </a:schemeClr>
                </a:solidFill>
                <a:latin typeface="Calibri" panose="020F0502020204030204" pitchFamily="34" charset="0"/>
                <a:cs typeface="Calibri" panose="020F0502020204030204" pitchFamily="34" charset="0"/>
              </a:rPr>
              <a:t>in </a:t>
            </a:r>
            <a:r>
              <a:rPr lang="en-US" sz="2800" dirty="0">
                <a:solidFill>
                  <a:schemeClr val="tx1">
                    <a:lumMod val="75000"/>
                    <a:lumOff val="25000"/>
                  </a:schemeClr>
                </a:solidFill>
                <a:latin typeface="Calibri" panose="020F0502020204030204" pitchFamily="34" charset="0"/>
                <a:cs typeface="Calibri" panose="020F0502020204030204" pitchFamily="34" charset="0"/>
              </a:rPr>
              <a:t>improving</a:t>
            </a:r>
            <a:r>
              <a:rPr lang="fr-CH" sz="2800" dirty="0">
                <a:solidFill>
                  <a:schemeClr val="tx1">
                    <a:lumMod val="75000"/>
                    <a:lumOff val="25000"/>
                  </a:schemeClr>
                </a:solidFill>
                <a:latin typeface="Calibri" panose="020F0502020204030204" pitchFamily="34" charset="0"/>
                <a:cs typeface="Calibri" panose="020F0502020204030204" pitchFamily="34" charset="0"/>
              </a:rPr>
              <a:t> vaccination uptake</a:t>
            </a:r>
          </a:p>
          <a:p>
            <a:pPr marL="342900" lvl="2" indent="-342900" fontAlgn="base">
              <a:lnSpc>
                <a:spcPct val="95000"/>
              </a:lnSpc>
              <a:spcAft>
                <a:spcPts val="1200"/>
              </a:spcAft>
              <a:buClr>
                <a:schemeClr val="tx2"/>
              </a:buClr>
              <a:buSzPct val="100000"/>
              <a:buFont typeface="Arial"/>
              <a:buChar char="•"/>
            </a:pPr>
            <a:r>
              <a:rPr lang="fr-CH" sz="2800" b="1" dirty="0">
                <a:solidFill>
                  <a:schemeClr val="tx1">
                    <a:lumMod val="75000"/>
                    <a:lumOff val="25000"/>
                  </a:schemeClr>
                </a:solidFill>
                <a:latin typeface="Calibri" panose="020F0502020204030204" pitchFamily="34" charset="0"/>
                <a:cs typeface="Calibri" panose="020F0502020204030204" pitchFamily="34" charset="0"/>
              </a:rPr>
              <a:t>Understand the communication goals and </a:t>
            </a:r>
            <a:r>
              <a:rPr lang="en-US" sz="2800" b="1" dirty="0">
                <a:solidFill>
                  <a:schemeClr val="tx1">
                    <a:lumMod val="75000"/>
                    <a:lumOff val="25000"/>
                  </a:schemeClr>
                </a:solidFill>
                <a:latin typeface="Calibri" panose="020F0502020204030204" pitchFamily="34" charset="0"/>
                <a:cs typeface="Calibri" panose="020F0502020204030204" pitchFamily="34" charset="0"/>
              </a:rPr>
              <a:t>approaches</a:t>
            </a:r>
            <a:r>
              <a:rPr lang="fr-CH" sz="2800" b="1" dirty="0">
                <a:solidFill>
                  <a:schemeClr val="tx1">
                    <a:lumMod val="75000"/>
                    <a:lumOff val="25000"/>
                  </a:schemeClr>
                </a:solidFill>
                <a:latin typeface="Calibri" panose="020F0502020204030204" pitchFamily="34" charset="0"/>
                <a:cs typeface="Calibri" panose="020F0502020204030204" pitchFamily="34" charset="0"/>
              </a:rPr>
              <a:t> </a:t>
            </a:r>
            <a:r>
              <a:rPr lang="fr-CH" sz="2800" dirty="0">
                <a:solidFill>
                  <a:schemeClr val="tx1">
                    <a:lumMod val="75000"/>
                    <a:lumOff val="25000"/>
                  </a:schemeClr>
                </a:solidFill>
                <a:latin typeface="Calibri" panose="020F0502020204030204" pitchFamily="34" charset="0"/>
                <a:cs typeface="Calibri" panose="020F0502020204030204" pitchFamily="34" charset="0"/>
              </a:rPr>
              <a:t>according to a </a:t>
            </a:r>
            <a:r>
              <a:rPr lang="en-US" sz="2800" noProof="1">
                <a:solidFill>
                  <a:schemeClr val="tx1">
                    <a:lumMod val="75000"/>
                    <a:lumOff val="25000"/>
                  </a:schemeClr>
                </a:solidFill>
                <a:latin typeface="Calibri" panose="020F0502020204030204" pitchFamily="34" charset="0"/>
                <a:cs typeface="Calibri" panose="020F0502020204030204" pitchFamily="34" charset="0"/>
              </a:rPr>
              <a:t>person’s</a:t>
            </a:r>
            <a:r>
              <a:rPr lang="fr-CH" sz="2800" dirty="0">
                <a:solidFill>
                  <a:schemeClr val="tx1">
                    <a:lumMod val="75000"/>
                    <a:lumOff val="25000"/>
                  </a:schemeClr>
                </a:solidFill>
                <a:latin typeface="Calibri" panose="020F0502020204030204" pitchFamily="34" charset="0"/>
                <a:cs typeface="Calibri" panose="020F0502020204030204" pitchFamily="34" charset="0"/>
              </a:rPr>
              <a:t> </a:t>
            </a:r>
            <a:r>
              <a:rPr lang="en-US" sz="2800" dirty="0">
                <a:solidFill>
                  <a:schemeClr val="tx1">
                    <a:lumMod val="75000"/>
                    <a:lumOff val="25000"/>
                  </a:schemeClr>
                </a:solidFill>
                <a:latin typeface="Calibri" panose="020F0502020204030204" pitchFamily="34" charset="0"/>
                <a:cs typeface="Calibri" panose="020F0502020204030204" pitchFamily="34" charset="0"/>
              </a:rPr>
              <a:t>intent to vaccinate, </a:t>
            </a:r>
            <a:r>
              <a:rPr lang="fr-CH" sz="2800" dirty="0">
                <a:solidFill>
                  <a:schemeClr val="tx1">
                    <a:lumMod val="75000"/>
                    <a:lumOff val="25000"/>
                  </a:schemeClr>
                </a:solidFill>
                <a:latin typeface="Calibri" panose="020F0502020204030204" pitchFamily="34" charset="0"/>
                <a:cs typeface="Calibri" panose="020F0502020204030204" pitchFamily="34" charset="0"/>
              </a:rPr>
              <a:t>and </a:t>
            </a:r>
          </a:p>
          <a:p>
            <a:pPr marL="342900" lvl="2" indent="-342900" fontAlgn="base">
              <a:lnSpc>
                <a:spcPct val="95000"/>
              </a:lnSpc>
              <a:spcAft>
                <a:spcPts val="1200"/>
              </a:spcAft>
              <a:buClr>
                <a:schemeClr val="tx2"/>
              </a:buClr>
              <a:buSzPct val="100000"/>
              <a:buFont typeface="Arial"/>
              <a:buChar char="•"/>
            </a:pPr>
            <a:r>
              <a:rPr lang="en-US" sz="2800" b="1" dirty="0">
                <a:solidFill>
                  <a:schemeClr val="tx1">
                    <a:lumMod val="75000"/>
                    <a:lumOff val="25000"/>
                  </a:schemeClr>
                </a:solidFill>
                <a:latin typeface="Calibri" panose="020F0502020204030204" pitchFamily="34" charset="0"/>
                <a:cs typeface="Calibri" panose="020F0502020204030204" pitchFamily="34" charset="0"/>
              </a:rPr>
              <a:t>Tailor</a:t>
            </a:r>
            <a:r>
              <a:rPr lang="fr-CH" sz="2800" b="1" dirty="0">
                <a:solidFill>
                  <a:schemeClr val="tx1">
                    <a:lumMod val="75000"/>
                    <a:lumOff val="25000"/>
                  </a:schemeClr>
                </a:solidFill>
                <a:latin typeface="Calibri" panose="020F0502020204030204" pitchFamily="34" charset="0"/>
                <a:cs typeface="Calibri" panose="020F0502020204030204" pitchFamily="34" charset="0"/>
              </a:rPr>
              <a:t> conversations </a:t>
            </a:r>
            <a:r>
              <a:rPr lang="fr-CH" sz="2800" dirty="0">
                <a:solidFill>
                  <a:schemeClr val="tx1">
                    <a:lumMod val="75000"/>
                    <a:lumOff val="25000"/>
                  </a:schemeClr>
                </a:solidFill>
                <a:latin typeface="Calibri" panose="020F0502020204030204" pitchFamily="34" charset="0"/>
                <a:cs typeface="Calibri" panose="020F0502020204030204" pitchFamily="34" charset="0"/>
              </a:rPr>
              <a:t>according to a </a:t>
            </a:r>
            <a:r>
              <a:rPr lang="en-US" sz="2800" noProof="1">
                <a:solidFill>
                  <a:schemeClr val="tx1">
                    <a:lumMod val="75000"/>
                    <a:lumOff val="25000"/>
                  </a:schemeClr>
                </a:solidFill>
                <a:latin typeface="Calibri" panose="020F0502020204030204" pitchFamily="34" charset="0"/>
                <a:cs typeface="Calibri" panose="020F0502020204030204" pitchFamily="34" charset="0"/>
              </a:rPr>
              <a:t>person’s</a:t>
            </a:r>
            <a:r>
              <a:rPr lang="fr-CH" sz="2800" dirty="0">
                <a:solidFill>
                  <a:schemeClr val="tx1">
                    <a:lumMod val="75000"/>
                    <a:lumOff val="25000"/>
                  </a:schemeClr>
                </a:solidFill>
                <a:latin typeface="Calibri" panose="020F0502020204030204" pitchFamily="34" charset="0"/>
                <a:cs typeface="Calibri" panose="020F0502020204030204" pitchFamily="34" charset="0"/>
              </a:rPr>
              <a:t> </a:t>
            </a:r>
            <a:r>
              <a:rPr lang="en-US" sz="2800" dirty="0">
                <a:solidFill>
                  <a:schemeClr val="tx1">
                    <a:lumMod val="75000"/>
                    <a:lumOff val="25000"/>
                  </a:schemeClr>
                </a:solidFill>
                <a:latin typeface="Calibri" panose="020F0502020204030204" pitchFamily="34" charset="0"/>
                <a:cs typeface="Calibri" panose="020F0502020204030204" pitchFamily="34" charset="0"/>
              </a:rPr>
              <a:t>intent to vaccinate</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Training objectives</a:t>
            </a:r>
            <a:endParaRPr kumimoji="0" lang="en-US"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92911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6A36221-2A4B-3678-111C-FC781BB8FB38}"/>
              </a:ext>
            </a:extLst>
          </p:cNvPr>
          <p:cNvSpPr txBox="1"/>
          <p:nvPr/>
        </p:nvSpPr>
        <p:spPr>
          <a:xfrm>
            <a:off x="127202" y="5908269"/>
            <a:ext cx="1881701" cy="246221"/>
          </a:xfrm>
          <a:prstGeom prst="rect">
            <a:avLst/>
          </a:prstGeom>
          <a:noFill/>
        </p:spPr>
        <p:txBody>
          <a:bodyPr wrap="square">
            <a:spAutoFit/>
          </a:bodyPr>
          <a:lstStyle/>
          <a:p>
            <a:r>
              <a:rPr lang="en-US" sz="1000">
                <a:solidFill>
                  <a:schemeClr val="bg2">
                    <a:lumMod val="50000"/>
                  </a:schemeClr>
                </a:solidFill>
                <a:latin typeface="Calibri" panose="020F0502020204030204" pitchFamily="34" charset="0"/>
                <a:cs typeface="Calibri" panose="020F0502020204030204" pitchFamily="34" charset="0"/>
              </a:rPr>
              <a:t>© WHO / </a:t>
            </a:r>
            <a:r>
              <a:rPr lang="en-US" sz="1000" err="1">
                <a:solidFill>
                  <a:schemeClr val="bg2">
                    <a:lumMod val="50000"/>
                  </a:schemeClr>
                </a:solidFill>
                <a:latin typeface="Calibri" panose="020F0502020204030204" pitchFamily="34" charset="0"/>
                <a:cs typeface="Calibri" panose="020F0502020204030204" pitchFamily="34" charset="0"/>
              </a:rPr>
              <a:t>Mukhsin</a:t>
            </a:r>
            <a:r>
              <a:rPr lang="en-US" sz="1000">
                <a:solidFill>
                  <a:schemeClr val="bg2">
                    <a:lumMod val="50000"/>
                  </a:schemeClr>
                </a:solidFill>
                <a:latin typeface="Calibri" panose="020F0502020204030204" pitchFamily="34" charset="0"/>
                <a:cs typeface="Calibri" panose="020F0502020204030204" pitchFamily="34" charset="0"/>
              </a:rPr>
              <a:t> </a:t>
            </a:r>
            <a:r>
              <a:rPr lang="en-US" sz="1000" err="1">
                <a:solidFill>
                  <a:schemeClr val="bg2">
                    <a:lumMod val="50000"/>
                  </a:schemeClr>
                </a:solidFill>
                <a:latin typeface="Calibri" panose="020F0502020204030204" pitchFamily="34" charset="0"/>
                <a:cs typeface="Calibri" panose="020F0502020204030204" pitchFamily="34" charset="0"/>
              </a:rPr>
              <a:t>Abidzhanov</a:t>
            </a:r>
            <a:endParaRPr lang="en-US" sz="1000">
              <a:solidFill>
                <a:schemeClr val="bg2">
                  <a:lumMod val="50000"/>
                </a:schemeClr>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51C28F33-3CEB-5ABA-953A-1AF3EE6B6AA4}"/>
              </a:ext>
            </a:extLst>
          </p:cNvPr>
          <p:cNvGrpSpPr/>
          <p:nvPr/>
        </p:nvGrpSpPr>
        <p:grpSpPr>
          <a:xfrm rot="3107513">
            <a:off x="967990" y="1545251"/>
            <a:ext cx="4580806" cy="4577142"/>
            <a:chOff x="445262" y="1543221"/>
            <a:chExt cx="4323508" cy="4348294"/>
          </a:xfrm>
        </p:grpSpPr>
        <p:sp>
          <p:nvSpPr>
            <p:cNvPr id="14" name="Oval 13">
              <a:extLst>
                <a:ext uri="{FF2B5EF4-FFF2-40B4-BE49-F238E27FC236}">
                  <a16:creationId xmlns:a16="http://schemas.microsoft.com/office/drawing/2014/main" id="{3C2049A2-631B-BAD3-7266-47D9D9C6D95D}"/>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1BBF7462-A930-F9AA-7D4C-2EFE72DBCC05}"/>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pic>
        <p:nvPicPr>
          <p:cNvPr id="9" name="Picture 8" descr="A group of people sitting at a table&#10;&#10;Description automatically generated">
            <a:extLst>
              <a:ext uri="{FF2B5EF4-FFF2-40B4-BE49-F238E27FC236}">
                <a16:creationId xmlns:a16="http://schemas.microsoft.com/office/drawing/2014/main" id="{656ED137-E7E4-054C-9149-ABE435CDAD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34"/>
          <a:stretch/>
        </p:blipFill>
        <p:spPr>
          <a:xfrm flipH="1">
            <a:off x="1041962" y="1711215"/>
            <a:ext cx="4340506" cy="4383718"/>
          </a:xfrm>
          <a:prstGeom prst="ellipse">
            <a:avLst/>
          </a:prstGeom>
        </p:spPr>
      </p:pic>
      <p:sp>
        <p:nvSpPr>
          <p:cNvPr id="2" name="TextBox 1">
            <a:extLst>
              <a:ext uri="{FF2B5EF4-FFF2-40B4-BE49-F238E27FC236}">
                <a16:creationId xmlns:a16="http://schemas.microsoft.com/office/drawing/2014/main" id="{F32CDA1F-E31E-42CB-5F8A-AC019FDE371D}"/>
              </a:ext>
            </a:extLst>
          </p:cNvPr>
          <p:cNvSpPr txBox="1"/>
          <p:nvPr/>
        </p:nvSpPr>
        <p:spPr>
          <a:xfrm>
            <a:off x="5869695" y="2241076"/>
            <a:ext cx="5465055" cy="3046988"/>
          </a:xfrm>
          <a:prstGeom prst="rect">
            <a:avLst/>
          </a:prstGeom>
          <a:noFill/>
        </p:spPr>
        <p:txBody>
          <a:bodyPr wrap="square" rtlCol="0">
            <a:spAutoFit/>
          </a:bodyPr>
          <a:lstStyle>
            <a:defPPr>
              <a:defRPr lang="en-US"/>
            </a:defPPr>
            <a:lvl1pPr>
              <a:defRPr sz="3200" i="1">
                <a:solidFill>
                  <a:schemeClr val="tx2"/>
                </a:solidFill>
                <a:latin typeface="Calibri" panose="020F0502020204030204" pitchFamily="34" charset="0"/>
                <a:cs typeface="Calibri" panose="020F0502020204030204" pitchFamily="34" charset="0"/>
              </a:defRPr>
            </a:lvl1pPr>
          </a:lstStyle>
          <a:p>
            <a:r>
              <a:rPr lang="en-US" dirty="0"/>
              <a:t>In pairs, take turns playing the roles of a health worker and a person who is </a:t>
            </a:r>
            <a:r>
              <a:rPr lang="en-US" b="1" dirty="0"/>
              <a:t>accepting</a:t>
            </a:r>
            <a:r>
              <a:rPr lang="en-US" dirty="0"/>
              <a:t>.</a:t>
            </a:r>
          </a:p>
          <a:p>
            <a:endParaRPr lang="en-US" dirty="0"/>
          </a:p>
          <a:p>
            <a:r>
              <a:rPr lang="en-US" dirty="0"/>
              <a:t>Tailor your conversation based on the tips you’ve just learned.</a:t>
            </a:r>
          </a:p>
        </p:txBody>
      </p:sp>
      <p:pic>
        <p:nvPicPr>
          <p:cNvPr id="4" name="Graphic 3" descr="Chat with solid fill">
            <a:extLst>
              <a:ext uri="{FF2B5EF4-FFF2-40B4-BE49-F238E27FC236}">
                <a16:creationId xmlns:a16="http://schemas.microsoft.com/office/drawing/2014/main" id="{DCFDE78E-EC9E-D585-38AF-69F0F1D513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029" y="248446"/>
            <a:ext cx="1291417" cy="1291417"/>
          </a:xfrm>
          <a:prstGeom prst="rect">
            <a:avLst/>
          </a:prstGeom>
        </p:spPr>
      </p:pic>
      <p:sp>
        <p:nvSpPr>
          <p:cNvPr id="5" name="Rectangle 4">
            <a:extLst>
              <a:ext uri="{FF2B5EF4-FFF2-40B4-BE49-F238E27FC236}">
                <a16:creationId xmlns:a16="http://schemas.microsoft.com/office/drawing/2014/main" id="{485537AF-19AA-26A8-8816-680F9C2C5C17}"/>
              </a:ext>
            </a:extLst>
          </p:cNvPr>
          <p:cNvSpPr/>
          <p:nvPr/>
        </p:nvSpPr>
        <p:spPr>
          <a:xfrm>
            <a:off x="1923446" y="460608"/>
            <a:ext cx="2541676" cy="689835"/>
          </a:xfrm>
          <a:prstGeom prst="rect">
            <a:avLst/>
          </a:prstGeom>
          <a:solidFill>
            <a:srgbClr val="0070C0"/>
          </a:solidFill>
          <a:ln w="2992" cap="flat">
            <a:solidFill>
              <a:schemeClr val="accent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Title 2">
            <a:extLst>
              <a:ext uri="{FF2B5EF4-FFF2-40B4-BE49-F238E27FC236}">
                <a16:creationId xmlns:a16="http://schemas.microsoft.com/office/drawing/2014/main" id="{1A7E2B9D-50F2-7D3C-20D6-3A3EE5CB1942}"/>
              </a:ext>
            </a:extLst>
          </p:cNvPr>
          <p:cNvSpPr txBox="1">
            <a:spLocks/>
          </p:cNvSpPr>
          <p:nvPr/>
        </p:nvSpPr>
        <p:spPr bwMode="invGray">
          <a:xfrm>
            <a:off x="2111986" y="570618"/>
            <a:ext cx="2780648"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a:solidFill>
                  <a:schemeClr val="bg1"/>
                </a:solidFill>
                <a:latin typeface="Calibri" panose="020F0502020204030204" pitchFamily="34" charset="0"/>
                <a:cs typeface="Calibri" panose="020F0502020204030204" pitchFamily="34" charset="0"/>
              </a:rPr>
              <a:t>Role play</a:t>
            </a:r>
            <a:endParaRPr kumimoji="0" lang="en-US" sz="440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8" name="Google Shape;1971;p30">
            <a:extLst>
              <a:ext uri="{FF2B5EF4-FFF2-40B4-BE49-F238E27FC236}">
                <a16:creationId xmlns:a16="http://schemas.microsoft.com/office/drawing/2014/main" id="{5B53165F-A5EC-C446-4688-95F0BBE80130}"/>
              </a:ext>
            </a:extLst>
          </p:cNvPr>
          <p:cNvSpPr/>
          <p:nvPr/>
        </p:nvSpPr>
        <p:spPr>
          <a:xfrm>
            <a:off x="4653663" y="460608"/>
            <a:ext cx="2435906" cy="695583"/>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3600" b="1" i="0" u="none" strike="noStrike" cap="none">
                <a:solidFill>
                  <a:srgbClr val="3F3F3F"/>
                </a:solidFill>
                <a:latin typeface="Calibri" panose="020F0502020204030204" pitchFamily="34" charset="0"/>
                <a:ea typeface="Arial"/>
                <a:cs typeface="Calibri" panose="020F0502020204030204" pitchFamily="34" charset="0"/>
                <a:sym typeface="Arial"/>
              </a:rPr>
              <a:t>Accepting</a:t>
            </a:r>
            <a:endParaRPr sz="3600" b="1" i="0" u="none" strike="noStrike" cap="none">
              <a:solidFill>
                <a:srgbClr val="3F3F3F"/>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3513887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560B60C-33BA-BB8A-7369-BAA9196EFED6}"/>
              </a:ext>
            </a:extLst>
          </p:cNvPr>
          <p:cNvCxnSpPr>
            <a:cxnSpLocks/>
          </p:cNvCxnSpPr>
          <p:nvPr/>
        </p:nvCxnSpPr>
        <p:spPr>
          <a:xfrm>
            <a:off x="4963358" y="3868193"/>
            <a:ext cx="18288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Google Shape;1969;p30">
            <a:extLst>
              <a:ext uri="{FF2B5EF4-FFF2-40B4-BE49-F238E27FC236}">
                <a16:creationId xmlns:a16="http://schemas.microsoft.com/office/drawing/2014/main" id="{D16CE8A7-E993-C2FE-B37A-A4BAA77E872B}"/>
              </a:ext>
            </a:extLst>
          </p:cNvPr>
          <p:cNvSpPr/>
          <p:nvPr/>
        </p:nvSpPr>
        <p:spPr>
          <a:xfrm>
            <a:off x="807396" y="1084933"/>
            <a:ext cx="1140845" cy="476056"/>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latin typeface="Calibri" panose="020F0502020204030204" pitchFamily="34" charset="0"/>
                <a:ea typeface="Arial"/>
                <a:cs typeface="Calibri" panose="020F0502020204030204" pitchFamily="34" charset="0"/>
                <a:sym typeface="Arial"/>
              </a:rPr>
              <a:t>Declining</a:t>
            </a:r>
            <a:endParaRPr sz="1400" b="1" i="0" u="none" strike="noStrike" cap="none">
              <a:latin typeface="Calibri" panose="020F0502020204030204" pitchFamily="34" charset="0"/>
              <a:ea typeface="Arial"/>
              <a:cs typeface="Calibri" panose="020F0502020204030204" pitchFamily="34" charset="0"/>
              <a:sym typeface="Arial"/>
            </a:endParaRPr>
          </a:p>
        </p:txBody>
      </p:sp>
      <p:sp>
        <p:nvSpPr>
          <p:cNvPr id="20" name="Google Shape;1970;p30">
            <a:extLst>
              <a:ext uri="{FF2B5EF4-FFF2-40B4-BE49-F238E27FC236}">
                <a16:creationId xmlns:a16="http://schemas.microsoft.com/office/drawing/2014/main" id="{4C9D2300-0CDA-51D6-B845-15C3F8E3695D}"/>
              </a:ext>
            </a:extLst>
          </p:cNvPr>
          <p:cNvSpPr/>
          <p:nvPr/>
        </p:nvSpPr>
        <p:spPr>
          <a:xfrm>
            <a:off x="1909311" y="1084933"/>
            <a:ext cx="2248815" cy="476056"/>
          </a:xfrm>
          <a:prstGeom prst="rect">
            <a:avLst/>
          </a:prstGeom>
          <a:solidFill>
            <a:schemeClr val="bg1">
              <a:lumMod val="85000"/>
            </a:schemeClr>
          </a:solidFill>
          <a:ln>
            <a:noFill/>
          </a:ln>
        </p:spPr>
        <p:txBody>
          <a:bodyPr spcFirstLastPara="1" wrap="square" lIns="91425" tIns="45700" rIns="91425" bIns="45700" anchor="ctr" anchorCtr="0">
            <a:noAutofit/>
          </a:bodyPr>
          <a:lstStyle/>
          <a:p>
            <a:pPr algn="ctr">
              <a:buClr>
                <a:srgbClr val="000000"/>
              </a:buClr>
              <a:buSzPts val="1600"/>
            </a:pPr>
            <a:r>
              <a:rPr lang="en-US" sz="1600">
                <a:solidFill>
                  <a:schemeClr val="bg1">
                    <a:lumMod val="65000"/>
                  </a:schemeClr>
                </a:solidFill>
                <a:latin typeface="Calibri" panose="020F0502020204030204" pitchFamily="34" charset="0"/>
                <a:cs typeface="Calibri" panose="020F0502020204030204" pitchFamily="34" charset="0"/>
                <a:sym typeface="Arial"/>
              </a:rPr>
              <a:t>Hesitant</a:t>
            </a:r>
            <a:endParaRPr sz="1600">
              <a:solidFill>
                <a:schemeClr val="bg1">
                  <a:lumMod val="65000"/>
                </a:schemeClr>
              </a:solidFill>
              <a:latin typeface="Calibri" panose="020F0502020204030204" pitchFamily="34" charset="0"/>
              <a:cs typeface="Calibri" panose="020F0502020204030204" pitchFamily="34" charset="0"/>
              <a:sym typeface="Arial"/>
            </a:endParaRPr>
          </a:p>
        </p:txBody>
      </p:sp>
      <p:sp>
        <p:nvSpPr>
          <p:cNvPr id="21" name="Google Shape;1971;p30">
            <a:extLst>
              <a:ext uri="{FF2B5EF4-FFF2-40B4-BE49-F238E27FC236}">
                <a16:creationId xmlns:a16="http://schemas.microsoft.com/office/drawing/2014/main" id="{52C71893-D81B-627C-1F5B-1A0CCA0A6F32}"/>
              </a:ext>
            </a:extLst>
          </p:cNvPr>
          <p:cNvSpPr/>
          <p:nvPr/>
        </p:nvSpPr>
        <p:spPr>
          <a:xfrm>
            <a:off x="4148211" y="1084933"/>
            <a:ext cx="7304817" cy="476056"/>
          </a:xfrm>
          <a:prstGeom prst="rect">
            <a:avLst/>
          </a:prstGeom>
          <a:solidFill>
            <a:schemeClr val="bg1">
              <a:lumMod val="75000"/>
            </a:schemeClr>
          </a:solidFill>
          <a:ln>
            <a:noFill/>
          </a:ln>
        </p:spPr>
        <p:txBody>
          <a:bodyPr spcFirstLastPara="1" wrap="square" lIns="91425" tIns="45700" rIns="91425" bIns="45700" anchor="ctr" anchorCtr="0">
            <a:noAutofit/>
          </a:bodyPr>
          <a:lstStyle/>
          <a:p>
            <a:pPr algn="ctr">
              <a:buClr>
                <a:srgbClr val="000000"/>
              </a:buClr>
              <a:buSzPts val="2000"/>
            </a:pPr>
            <a:r>
              <a:rPr lang="en-US" sz="2000">
                <a:solidFill>
                  <a:schemeClr val="bg1">
                    <a:lumMod val="65000"/>
                  </a:schemeClr>
                </a:solidFill>
                <a:latin typeface="Calibri" panose="020F0502020204030204" pitchFamily="34" charset="0"/>
                <a:cs typeface="Calibri" panose="020F0502020204030204" pitchFamily="34" charset="0"/>
                <a:sym typeface="Arial"/>
              </a:rPr>
              <a:t>Accepting</a:t>
            </a:r>
            <a:endParaRPr sz="2000">
              <a:solidFill>
                <a:schemeClr val="bg1">
                  <a:lumMod val="65000"/>
                </a:schemeClr>
              </a:solidFill>
              <a:latin typeface="Calibri" panose="020F0502020204030204" pitchFamily="34" charset="0"/>
              <a:cs typeface="Calibri" panose="020F0502020204030204" pitchFamily="34" charset="0"/>
              <a:sym typeface="Arial"/>
            </a:endParaRPr>
          </a:p>
        </p:txBody>
      </p:sp>
      <p:cxnSp>
        <p:nvCxnSpPr>
          <p:cNvPr id="6" name="Straight Connector 5">
            <a:extLst>
              <a:ext uri="{FF2B5EF4-FFF2-40B4-BE49-F238E27FC236}">
                <a16:creationId xmlns:a16="http://schemas.microsoft.com/office/drawing/2014/main" id="{C8D5969A-A1CF-A0CA-5871-B48AEB078956}"/>
              </a:ext>
            </a:extLst>
          </p:cNvPr>
          <p:cNvCxnSpPr>
            <a:cxnSpLocks/>
          </p:cNvCxnSpPr>
          <p:nvPr/>
        </p:nvCxnSpPr>
        <p:spPr>
          <a:xfrm>
            <a:off x="807396" y="1691455"/>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D50C8049-4AEA-B487-C08F-2B5C9E0EC9B8}"/>
              </a:ext>
            </a:extLst>
          </p:cNvPr>
          <p:cNvSpPr txBox="1">
            <a:spLocks/>
          </p:cNvSpPr>
          <p:nvPr/>
        </p:nvSpPr>
        <p:spPr bwMode="invGray">
          <a:xfrm>
            <a:off x="2234234" y="2909063"/>
            <a:ext cx="5849451" cy="52841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a:solidFill>
                  <a:schemeClr val="accent2"/>
                </a:solidFill>
                <a:latin typeface="Calibri" panose="020F0502020204030204" pitchFamily="34" charset="0"/>
                <a:cs typeface="Calibri" panose="020F0502020204030204" pitchFamily="34" charset="0"/>
              </a:rPr>
              <a:t>Conversation goals </a:t>
            </a:r>
            <a:r>
              <a:rPr lang="en-GB" sz="3600" b="0">
                <a:solidFill>
                  <a:schemeClr val="accent2"/>
                </a:solidFill>
                <a:latin typeface="Calibri" panose="020F0502020204030204" pitchFamily="34" charset="0"/>
                <a:cs typeface="Calibri" panose="020F0502020204030204" pitchFamily="34" charset="0"/>
              </a:rPr>
              <a:t>with those who are declining</a:t>
            </a:r>
            <a:endParaRPr lang="en-US" sz="3600" b="0">
              <a:solidFill>
                <a:schemeClr val="accent2"/>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AEDFAC8-33E2-4D76-1A03-FED28E23EFD3}"/>
              </a:ext>
            </a:extLst>
          </p:cNvPr>
          <p:cNvSpPr txBox="1"/>
          <p:nvPr/>
        </p:nvSpPr>
        <p:spPr>
          <a:xfrm>
            <a:off x="2088298" y="4035044"/>
            <a:ext cx="8764678" cy="1474250"/>
          </a:xfrm>
          <a:prstGeom prst="rect">
            <a:avLst/>
          </a:prstGeom>
          <a:noFill/>
        </p:spPr>
        <p:txBody>
          <a:bodyPr wrap="square">
            <a:spAutoFit/>
          </a:bodyPr>
          <a:lstStyle/>
          <a:p>
            <a:pPr marL="342900" indent="-342900" fontAlgn="base">
              <a:lnSpc>
                <a:spcPct val="95000"/>
              </a:lnSpc>
              <a:spcAft>
                <a:spcPts val="600"/>
              </a:spcAft>
              <a:buClr>
                <a:schemeClr val="accent2"/>
              </a:buClr>
              <a:buSzPct val="100000"/>
              <a:buFont typeface="Arial"/>
              <a:buChar char="•"/>
            </a:pPr>
            <a:r>
              <a:rPr lang="fr-CH" sz="2800">
                <a:solidFill>
                  <a:schemeClr val="tx1">
                    <a:lumMod val="75000"/>
                    <a:lumOff val="25000"/>
                  </a:schemeClr>
                </a:solidFill>
                <a:latin typeface="Calibri" panose="020F0502020204030204" pitchFamily="34" charset="0"/>
                <a:cs typeface="Calibri" panose="020F0502020204030204" pitchFamily="34" charset="0"/>
              </a:rPr>
              <a:t>Have a positive interaction.</a:t>
            </a:r>
          </a:p>
          <a:p>
            <a:pPr marL="342900" indent="-342900" fontAlgn="base">
              <a:lnSpc>
                <a:spcPct val="95000"/>
              </a:lnSpc>
              <a:spcAft>
                <a:spcPts val="600"/>
              </a:spcAft>
              <a:buClr>
                <a:schemeClr val="accent2"/>
              </a:buClr>
              <a:buSzPct val="100000"/>
              <a:buFont typeface="Arial"/>
              <a:buChar char="•"/>
            </a:pPr>
            <a:r>
              <a:rPr lang="fr-CH" sz="2800" err="1">
                <a:solidFill>
                  <a:schemeClr val="tx1">
                    <a:lumMod val="75000"/>
                    <a:lumOff val="25000"/>
                  </a:schemeClr>
                </a:solidFill>
                <a:latin typeface="Calibri" panose="020F0502020204030204" pitchFamily="34" charset="0"/>
                <a:cs typeface="Calibri" panose="020F0502020204030204" pitchFamily="34" charset="0"/>
              </a:rPr>
              <a:t>Raise</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awareness</a:t>
            </a:r>
            <a:r>
              <a:rPr lang="fr-CH" sz="2800">
                <a:solidFill>
                  <a:schemeClr val="tx1">
                    <a:lumMod val="75000"/>
                    <a:lumOff val="25000"/>
                  </a:schemeClr>
                </a:solidFill>
                <a:latin typeface="Calibri" panose="020F0502020204030204" pitchFamily="34" charset="0"/>
                <a:cs typeface="Calibri" panose="020F0502020204030204" pitchFamily="34" charset="0"/>
              </a:rPr>
              <a:t> of the </a:t>
            </a:r>
            <a:r>
              <a:rPr lang="fr-CH" sz="2800" err="1">
                <a:solidFill>
                  <a:schemeClr val="tx1">
                    <a:lumMod val="75000"/>
                    <a:lumOff val="25000"/>
                  </a:schemeClr>
                </a:solidFill>
                <a:latin typeface="Calibri" panose="020F0502020204030204" pitchFamily="34" charset="0"/>
                <a:cs typeface="Calibri" panose="020F0502020204030204" pitchFamily="34" charset="0"/>
              </a:rPr>
              <a:t>risks</a:t>
            </a:r>
            <a:r>
              <a:rPr lang="fr-CH" sz="2800">
                <a:solidFill>
                  <a:schemeClr val="tx1">
                    <a:lumMod val="75000"/>
                    <a:lumOff val="25000"/>
                  </a:schemeClr>
                </a:solidFill>
                <a:latin typeface="Calibri" panose="020F0502020204030204" pitchFamily="34" charset="0"/>
                <a:cs typeface="Calibri" panose="020F0502020204030204" pitchFamily="34" charset="0"/>
              </a:rPr>
              <a:t> of not </a:t>
            </a:r>
            <a:r>
              <a:rPr lang="fr-CH" sz="2800" err="1">
                <a:solidFill>
                  <a:schemeClr val="tx1">
                    <a:lumMod val="75000"/>
                    <a:lumOff val="25000"/>
                  </a:schemeClr>
                </a:solidFill>
                <a:latin typeface="Calibri" panose="020F0502020204030204" pitchFamily="34" charset="0"/>
                <a:cs typeface="Calibri" panose="020F0502020204030204" pitchFamily="34" charset="0"/>
              </a:rPr>
              <a:t>vaccinating</a:t>
            </a:r>
            <a:r>
              <a:rPr lang="fr-CH" sz="2800">
                <a:solidFill>
                  <a:schemeClr val="tx1">
                    <a:lumMod val="75000"/>
                    <a:lumOff val="25000"/>
                  </a:schemeClr>
                </a:solidFill>
                <a:latin typeface="Calibri" panose="020F0502020204030204" pitchFamily="34" charset="0"/>
                <a:cs typeface="Calibri" panose="020F0502020204030204" pitchFamily="34" charset="0"/>
              </a:rPr>
              <a:t>.</a:t>
            </a:r>
          </a:p>
          <a:p>
            <a:pPr marL="342900" indent="-342900" fontAlgn="base">
              <a:lnSpc>
                <a:spcPct val="95000"/>
              </a:lnSpc>
              <a:spcAft>
                <a:spcPts val="600"/>
              </a:spcAft>
              <a:buClr>
                <a:schemeClr val="accent2"/>
              </a:buClr>
              <a:buSzPct val="100000"/>
              <a:buFont typeface="Arial"/>
              <a:buChar char="•"/>
            </a:pPr>
            <a:r>
              <a:rPr lang="fr-CH" sz="2800" err="1">
                <a:solidFill>
                  <a:schemeClr val="tx1">
                    <a:lumMod val="75000"/>
                    <a:lumOff val="25000"/>
                  </a:schemeClr>
                </a:solidFill>
                <a:latin typeface="Calibri" panose="020F0502020204030204" pitchFamily="34" charset="0"/>
                <a:cs typeface="Calibri" panose="020F0502020204030204" pitchFamily="34" charset="0"/>
              </a:rPr>
              <a:t>Maintain</a:t>
            </a:r>
            <a:r>
              <a:rPr lang="fr-CH" sz="2800">
                <a:solidFill>
                  <a:schemeClr val="tx1">
                    <a:lumMod val="75000"/>
                    <a:lumOff val="25000"/>
                  </a:schemeClr>
                </a:solidFill>
                <a:latin typeface="Calibri" panose="020F0502020204030204" pitchFamily="34" charset="0"/>
                <a:cs typeface="Calibri" panose="020F0502020204030204" pitchFamily="34" charset="0"/>
              </a:rPr>
              <a:t> trust and engagement.</a:t>
            </a:r>
          </a:p>
        </p:txBody>
      </p:sp>
      <p:sp>
        <p:nvSpPr>
          <p:cNvPr id="11" name="Rectangle: Single Corner Snipped 10">
            <a:extLst>
              <a:ext uri="{FF2B5EF4-FFF2-40B4-BE49-F238E27FC236}">
                <a16:creationId xmlns:a16="http://schemas.microsoft.com/office/drawing/2014/main" id="{DE042C5D-DCAF-8E12-E207-883CB6887B2A}"/>
              </a:ext>
            </a:extLst>
          </p:cNvPr>
          <p:cNvSpPr/>
          <p:nvPr/>
        </p:nvSpPr>
        <p:spPr>
          <a:xfrm>
            <a:off x="1644356" y="2545919"/>
            <a:ext cx="9261261" cy="3436587"/>
          </a:xfrm>
          <a:prstGeom prst="snip1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7FDF996A-E343-4522-9C17-0291C91B17C4}"/>
              </a:ext>
            </a:extLst>
          </p:cNvPr>
          <p:cNvSpPr/>
          <p:nvPr/>
        </p:nvSpPr>
        <p:spPr>
          <a:xfrm>
            <a:off x="1329184" y="2282205"/>
            <a:ext cx="669255" cy="686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7354EB7-2951-546A-9AEC-3FD6526D642A}"/>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1093389" y="2047926"/>
            <a:ext cx="949123" cy="962491"/>
          </a:xfrm>
          <a:prstGeom prst="rect">
            <a:avLst/>
          </a:prstGeom>
        </p:spPr>
      </p:pic>
      <p:sp>
        <p:nvSpPr>
          <p:cNvPr id="4" name="Rectangle: Single Corner Snipped 3">
            <a:extLst>
              <a:ext uri="{FF2B5EF4-FFF2-40B4-BE49-F238E27FC236}">
                <a16:creationId xmlns:a16="http://schemas.microsoft.com/office/drawing/2014/main" id="{9599BE63-0316-2C0E-24B2-987003DBFAA2}"/>
              </a:ext>
            </a:extLst>
          </p:cNvPr>
          <p:cNvSpPr/>
          <p:nvPr/>
        </p:nvSpPr>
        <p:spPr>
          <a:xfrm>
            <a:off x="807396" y="422223"/>
            <a:ext cx="1347162" cy="546953"/>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054AC9FF-8147-7392-D164-CAB2E79C9B58}"/>
              </a:ext>
            </a:extLst>
          </p:cNvPr>
          <p:cNvSpPr txBox="1">
            <a:spLocks/>
          </p:cNvSpPr>
          <p:nvPr/>
        </p:nvSpPr>
        <p:spPr bwMode="invGray">
          <a:xfrm>
            <a:off x="913175" y="525593"/>
            <a:ext cx="1221928" cy="356809"/>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 </a:t>
            </a:r>
            <a:endPar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337427CD-70ED-D2B8-19BA-4C60420AFAFA}"/>
              </a:ext>
            </a:extLst>
          </p:cNvPr>
          <p:cNvSpPr/>
          <p:nvPr/>
        </p:nvSpPr>
        <p:spPr>
          <a:xfrm>
            <a:off x="1644356" y="506137"/>
            <a:ext cx="365857" cy="356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a:latin typeface="Calibri" panose="020F0502020204030204" pitchFamily="34" charset="0"/>
                <a:cs typeface="Calibri" panose="020F0502020204030204" pitchFamily="34" charset="0"/>
              </a:rPr>
              <a:t>3</a:t>
            </a:r>
            <a:endParaRPr lang="en-US" sz="3600" b="1">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45ED6F1A-49A6-E839-74AA-63B71CB01253}"/>
              </a:ext>
            </a:extLst>
          </p:cNvPr>
          <p:cNvSpPr txBox="1">
            <a:spLocks/>
          </p:cNvSpPr>
          <p:nvPr/>
        </p:nvSpPr>
        <p:spPr bwMode="invGray">
          <a:xfrm>
            <a:off x="2323869" y="515312"/>
            <a:ext cx="4772876"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0">
                <a:solidFill>
                  <a:schemeClr val="accent2"/>
                </a:solidFill>
                <a:latin typeface="Calibri" panose="020F0502020204030204" pitchFamily="34" charset="0"/>
                <a:cs typeface="Calibri" panose="020F0502020204030204" pitchFamily="34" charset="0"/>
              </a:rPr>
              <a:t>Tailor your response</a:t>
            </a:r>
            <a:endParaRPr kumimoji="0" lang="en-US" sz="32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EAF6AB2A-4574-76B6-C49A-4DD2899264B7}"/>
              </a:ext>
            </a:extLst>
          </p:cNvPr>
          <p:cNvSpPr txBox="1"/>
          <p:nvPr/>
        </p:nvSpPr>
        <p:spPr>
          <a:xfrm>
            <a:off x="7668527" y="6156667"/>
            <a:ext cx="4283837" cy="261610"/>
          </a:xfrm>
          <a:prstGeom prst="rect">
            <a:avLst/>
          </a:prstGeom>
          <a:noFill/>
        </p:spPr>
        <p:txBody>
          <a:bodyPr wrap="square">
            <a:spAutoFit/>
          </a:bodyPr>
          <a:lstStyle/>
          <a:p>
            <a:r>
              <a:rPr lang="en-AU" sz="1100">
                <a:solidFill>
                  <a:schemeClr val="bg2">
                    <a:lumMod val="50000"/>
                  </a:schemeClr>
                </a:solidFill>
                <a:latin typeface="Calibri" panose="020F0502020204030204" pitchFamily="34" charset="0"/>
                <a:cs typeface="Calibri" panose="020F0502020204030204" pitchFamily="34" charset="0"/>
              </a:rPr>
              <a:t>Source: Sharing Knowledge About Immunisation. (2023). </a:t>
            </a:r>
            <a:r>
              <a:rPr lang="en-AU" sz="1100">
                <a:solidFill>
                  <a:schemeClr val="bg2">
                    <a:lumMod val="50000"/>
                  </a:schemeClr>
                </a:solidFill>
                <a:latin typeface="Calibri" panose="020F0502020204030204" pitchFamily="34" charset="0"/>
                <a:cs typeface="Calibri" panose="020F0502020204030204" pitchFamily="34" charset="0"/>
                <a:hlinkClick r:id="rId4"/>
              </a:rPr>
              <a:t>skai.org.au</a:t>
            </a:r>
            <a:endParaRPr lang="en-AU" sz="110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6291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Single Corner Snipped 3">
            <a:extLst>
              <a:ext uri="{FF2B5EF4-FFF2-40B4-BE49-F238E27FC236}">
                <a16:creationId xmlns:a16="http://schemas.microsoft.com/office/drawing/2014/main" id="{9599BE63-0316-2C0E-24B2-987003DBFAA2}"/>
              </a:ext>
            </a:extLst>
          </p:cNvPr>
          <p:cNvSpPr/>
          <p:nvPr/>
        </p:nvSpPr>
        <p:spPr>
          <a:xfrm>
            <a:off x="807396" y="422223"/>
            <a:ext cx="1347162" cy="546953"/>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054AC9FF-8147-7392-D164-CAB2E79C9B58}"/>
              </a:ext>
            </a:extLst>
          </p:cNvPr>
          <p:cNvSpPr txBox="1">
            <a:spLocks/>
          </p:cNvSpPr>
          <p:nvPr/>
        </p:nvSpPr>
        <p:spPr bwMode="invGray">
          <a:xfrm>
            <a:off x="913175" y="525593"/>
            <a:ext cx="1221928" cy="356809"/>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 </a:t>
            </a:r>
            <a:endPar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337427CD-70ED-D2B8-19BA-4C60420AFAFA}"/>
              </a:ext>
            </a:extLst>
          </p:cNvPr>
          <p:cNvSpPr/>
          <p:nvPr/>
        </p:nvSpPr>
        <p:spPr>
          <a:xfrm>
            <a:off x="1644356" y="506137"/>
            <a:ext cx="365857" cy="356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a:latin typeface="Calibri" panose="020F0502020204030204" pitchFamily="34" charset="0"/>
                <a:cs typeface="Calibri" panose="020F0502020204030204" pitchFamily="34" charset="0"/>
              </a:rPr>
              <a:t>3</a:t>
            </a:r>
            <a:endParaRPr lang="en-US" sz="3600" b="1">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45ED6F1A-49A6-E839-74AA-63B71CB01253}"/>
              </a:ext>
            </a:extLst>
          </p:cNvPr>
          <p:cNvSpPr txBox="1">
            <a:spLocks/>
          </p:cNvSpPr>
          <p:nvPr/>
        </p:nvSpPr>
        <p:spPr bwMode="invGray">
          <a:xfrm>
            <a:off x="2323869" y="515312"/>
            <a:ext cx="4772876"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0">
                <a:solidFill>
                  <a:schemeClr val="accent2"/>
                </a:solidFill>
                <a:latin typeface="Calibri" panose="020F0502020204030204" pitchFamily="34" charset="0"/>
                <a:cs typeface="Calibri" panose="020F0502020204030204" pitchFamily="34" charset="0"/>
              </a:rPr>
              <a:t>Tailor your response</a:t>
            </a:r>
            <a:endParaRPr kumimoji="0" lang="en-US" sz="32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sp>
        <p:nvSpPr>
          <p:cNvPr id="2" name="Google Shape;1969;p30">
            <a:extLst>
              <a:ext uri="{FF2B5EF4-FFF2-40B4-BE49-F238E27FC236}">
                <a16:creationId xmlns:a16="http://schemas.microsoft.com/office/drawing/2014/main" id="{8CCBB991-1061-3131-68ED-BC882E10A87D}"/>
              </a:ext>
            </a:extLst>
          </p:cNvPr>
          <p:cNvSpPr/>
          <p:nvPr/>
        </p:nvSpPr>
        <p:spPr>
          <a:xfrm>
            <a:off x="807396" y="1084933"/>
            <a:ext cx="1140845" cy="476056"/>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latin typeface="Calibri" panose="020F0502020204030204" pitchFamily="34" charset="0"/>
                <a:ea typeface="Arial"/>
                <a:cs typeface="Calibri" panose="020F0502020204030204" pitchFamily="34" charset="0"/>
                <a:sym typeface="Arial"/>
              </a:rPr>
              <a:t>Declining</a:t>
            </a:r>
            <a:endParaRPr sz="1400" b="1" i="0" u="none" strike="noStrike" cap="none">
              <a:latin typeface="Calibri" panose="020F0502020204030204" pitchFamily="34" charset="0"/>
              <a:ea typeface="Arial"/>
              <a:cs typeface="Calibri" panose="020F0502020204030204" pitchFamily="34" charset="0"/>
              <a:sym typeface="Arial"/>
            </a:endParaRPr>
          </a:p>
        </p:txBody>
      </p:sp>
      <p:sp>
        <p:nvSpPr>
          <p:cNvPr id="6" name="Google Shape;1970;p30">
            <a:extLst>
              <a:ext uri="{FF2B5EF4-FFF2-40B4-BE49-F238E27FC236}">
                <a16:creationId xmlns:a16="http://schemas.microsoft.com/office/drawing/2014/main" id="{83AEC2F4-3236-C790-97A0-B7F2377E60AF}"/>
              </a:ext>
            </a:extLst>
          </p:cNvPr>
          <p:cNvSpPr/>
          <p:nvPr/>
        </p:nvSpPr>
        <p:spPr>
          <a:xfrm>
            <a:off x="1909311" y="1084933"/>
            <a:ext cx="2248815" cy="476056"/>
          </a:xfrm>
          <a:prstGeom prst="rect">
            <a:avLst/>
          </a:prstGeom>
          <a:solidFill>
            <a:schemeClr val="bg1">
              <a:lumMod val="85000"/>
            </a:schemeClr>
          </a:solidFill>
          <a:ln>
            <a:noFill/>
          </a:ln>
        </p:spPr>
        <p:txBody>
          <a:bodyPr spcFirstLastPara="1" wrap="square" lIns="91425" tIns="45700" rIns="91425" bIns="45700" anchor="ctr" anchorCtr="0">
            <a:noAutofit/>
          </a:bodyPr>
          <a:lstStyle/>
          <a:p>
            <a:pPr algn="ctr">
              <a:buClr>
                <a:srgbClr val="000000"/>
              </a:buClr>
              <a:buSzPts val="1600"/>
            </a:pPr>
            <a:r>
              <a:rPr lang="en-US" sz="1600">
                <a:solidFill>
                  <a:schemeClr val="bg1">
                    <a:lumMod val="65000"/>
                  </a:schemeClr>
                </a:solidFill>
                <a:latin typeface="Calibri" panose="020F0502020204030204" pitchFamily="34" charset="0"/>
                <a:cs typeface="Calibri" panose="020F0502020204030204" pitchFamily="34" charset="0"/>
                <a:sym typeface="Arial"/>
              </a:rPr>
              <a:t>Hesitant</a:t>
            </a:r>
            <a:endParaRPr sz="1600">
              <a:solidFill>
                <a:schemeClr val="bg1">
                  <a:lumMod val="65000"/>
                </a:schemeClr>
              </a:solidFill>
              <a:latin typeface="Calibri" panose="020F0502020204030204" pitchFamily="34" charset="0"/>
              <a:cs typeface="Calibri" panose="020F0502020204030204" pitchFamily="34" charset="0"/>
              <a:sym typeface="Arial"/>
            </a:endParaRPr>
          </a:p>
        </p:txBody>
      </p:sp>
      <p:sp>
        <p:nvSpPr>
          <p:cNvPr id="10" name="Google Shape;1971;p30">
            <a:extLst>
              <a:ext uri="{FF2B5EF4-FFF2-40B4-BE49-F238E27FC236}">
                <a16:creationId xmlns:a16="http://schemas.microsoft.com/office/drawing/2014/main" id="{80E71475-C1A3-6AB3-1258-A3738ABA6CEC}"/>
              </a:ext>
            </a:extLst>
          </p:cNvPr>
          <p:cNvSpPr/>
          <p:nvPr/>
        </p:nvSpPr>
        <p:spPr>
          <a:xfrm>
            <a:off x="4148211" y="1084933"/>
            <a:ext cx="7304817" cy="476056"/>
          </a:xfrm>
          <a:prstGeom prst="rect">
            <a:avLst/>
          </a:prstGeom>
          <a:solidFill>
            <a:schemeClr val="bg1">
              <a:lumMod val="75000"/>
            </a:schemeClr>
          </a:solidFill>
          <a:ln>
            <a:noFill/>
          </a:ln>
        </p:spPr>
        <p:txBody>
          <a:bodyPr spcFirstLastPara="1" wrap="square" lIns="91425" tIns="45700" rIns="91425" bIns="45700" anchor="ctr" anchorCtr="0">
            <a:noAutofit/>
          </a:bodyPr>
          <a:lstStyle/>
          <a:p>
            <a:pPr algn="ctr">
              <a:buClr>
                <a:srgbClr val="000000"/>
              </a:buClr>
              <a:buSzPts val="2000"/>
            </a:pPr>
            <a:r>
              <a:rPr lang="en-US" sz="2000">
                <a:solidFill>
                  <a:schemeClr val="bg1">
                    <a:lumMod val="65000"/>
                  </a:schemeClr>
                </a:solidFill>
                <a:latin typeface="Calibri" panose="020F0502020204030204" pitchFamily="34" charset="0"/>
                <a:cs typeface="Calibri" panose="020F0502020204030204" pitchFamily="34" charset="0"/>
                <a:sym typeface="Arial"/>
              </a:rPr>
              <a:t>Accepting</a:t>
            </a:r>
            <a:endParaRPr sz="2000">
              <a:solidFill>
                <a:schemeClr val="bg1">
                  <a:lumMod val="65000"/>
                </a:schemeClr>
              </a:solidFill>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87345F2E-A7DA-CD72-9220-F7DDF217E300}"/>
              </a:ext>
            </a:extLst>
          </p:cNvPr>
          <p:cNvSpPr txBox="1"/>
          <p:nvPr/>
        </p:nvSpPr>
        <p:spPr>
          <a:xfrm>
            <a:off x="773184" y="2033401"/>
            <a:ext cx="10645632" cy="4031873"/>
          </a:xfrm>
          <a:prstGeom prst="rect">
            <a:avLst/>
          </a:prstGeom>
          <a:noFill/>
        </p:spPr>
        <p:txBody>
          <a:bodyPr wrap="square">
            <a:spAutoFit/>
          </a:bodyPr>
          <a:lstStyle/>
          <a:p>
            <a:pPr marL="336550" indent="-336550" algn="l">
              <a:spcAft>
                <a:spcPts val="2400"/>
              </a:spcAft>
              <a:buFont typeface="Arial" panose="020B0604020202020204" pitchFamily="34" charset="0"/>
              <a:buChar char="•"/>
            </a:pPr>
            <a:r>
              <a:rPr lang="en-US" sz="2800" i="0">
                <a:solidFill>
                  <a:srgbClr val="002060"/>
                </a:solidFill>
                <a:effectLst/>
                <a:latin typeface="Calibri" panose="020F0502020204030204" pitchFamily="34" charset="0"/>
                <a:cs typeface="Calibri" panose="020F0502020204030204" pitchFamily="34" charset="0"/>
              </a:rPr>
              <a:t>Respect autonomy for decision-making. </a:t>
            </a:r>
            <a:r>
              <a:rPr lang="en-US" sz="2800">
                <a:solidFill>
                  <a:schemeClr val="tx1">
                    <a:lumMod val="85000"/>
                    <a:lumOff val="15000"/>
                  </a:schemeClr>
                </a:solidFill>
                <a:latin typeface="Calibri" panose="020F0502020204030204" pitchFamily="34" charset="0"/>
                <a:cs typeface="Calibri" panose="020F0502020204030204" pitchFamily="34" charset="0"/>
              </a:rPr>
              <a:t>A</a:t>
            </a:r>
            <a:r>
              <a:rPr lang="en-US" sz="2800" i="0">
                <a:solidFill>
                  <a:schemeClr val="tx1">
                    <a:lumMod val="85000"/>
                    <a:lumOff val="15000"/>
                  </a:schemeClr>
                </a:solidFill>
                <a:effectLst/>
                <a:latin typeface="Calibri" panose="020F0502020204030204" pitchFamily="34" charset="0"/>
                <a:cs typeface="Calibri" panose="020F0502020204030204" pitchFamily="34" charset="0"/>
              </a:rPr>
              <a:t>void debates, which can be perceived as coercive.</a:t>
            </a:r>
          </a:p>
          <a:p>
            <a:pPr marL="336550" indent="-336550" algn="l">
              <a:spcAft>
                <a:spcPts val="2400"/>
              </a:spcAft>
              <a:buFont typeface="Arial" panose="020B0604020202020204" pitchFamily="34" charset="0"/>
              <a:buChar char="•"/>
            </a:pPr>
            <a:r>
              <a:rPr lang="en-US" sz="2800">
                <a:solidFill>
                  <a:srgbClr val="002060"/>
                </a:solidFill>
                <a:latin typeface="Calibri" panose="020F0502020204030204" pitchFamily="34" charset="0"/>
                <a:cs typeface="Calibri" panose="020F0502020204030204" pitchFamily="34" charset="0"/>
              </a:rPr>
              <a:t>Be concise. </a:t>
            </a:r>
            <a:r>
              <a:rPr lang="en-US" sz="2800" i="0">
                <a:solidFill>
                  <a:schemeClr val="tx1">
                    <a:lumMod val="85000"/>
                    <a:lumOff val="15000"/>
                  </a:schemeClr>
                </a:solidFill>
                <a:effectLst/>
                <a:latin typeface="Calibri" panose="020F0502020204030204" pitchFamily="34" charset="0"/>
                <a:cs typeface="Calibri" panose="020F0502020204030204" pitchFamily="34" charset="0"/>
              </a:rPr>
              <a:t>Lengthy conversations rarely change fixed opinions.</a:t>
            </a:r>
          </a:p>
          <a:p>
            <a:pPr marL="336550" indent="-336550" algn="l">
              <a:spcAft>
                <a:spcPts val="2400"/>
              </a:spcAft>
              <a:buFont typeface="Arial" panose="020B0604020202020204" pitchFamily="34" charset="0"/>
              <a:buChar char="•"/>
            </a:pPr>
            <a:r>
              <a:rPr lang="en-US" sz="2800">
                <a:solidFill>
                  <a:srgbClr val="002060"/>
                </a:solidFill>
                <a:latin typeface="Calibri" panose="020F0502020204030204" pitchFamily="34" charset="0"/>
                <a:cs typeface="Calibri" panose="020F0502020204030204" pitchFamily="34" charset="0"/>
              </a:rPr>
              <a:t>Share key risks without overwhelming with details. </a:t>
            </a:r>
            <a:r>
              <a:rPr lang="en-US" sz="2800">
                <a:solidFill>
                  <a:schemeClr val="tx1">
                    <a:lumMod val="85000"/>
                    <a:lumOff val="15000"/>
                  </a:schemeClr>
                </a:solidFill>
                <a:latin typeface="Calibri" panose="020F0502020204030204" pitchFamily="34" charset="0"/>
                <a:cs typeface="Calibri" panose="020F0502020204030204" pitchFamily="34" charset="0"/>
              </a:rPr>
              <a:t>T</a:t>
            </a:r>
            <a:r>
              <a:rPr lang="en-US" sz="2800" i="0">
                <a:solidFill>
                  <a:schemeClr val="tx1">
                    <a:lumMod val="85000"/>
                    <a:lumOff val="15000"/>
                  </a:schemeClr>
                </a:solidFill>
                <a:effectLst/>
                <a:latin typeface="Calibri" panose="020F0502020204030204" pitchFamily="34" charset="0"/>
                <a:cs typeface="Calibri" panose="020F0502020204030204" pitchFamily="34" charset="0"/>
              </a:rPr>
              <a:t>oo much information can backfire.</a:t>
            </a:r>
          </a:p>
          <a:p>
            <a:pPr marL="336550" indent="-336550" algn="l">
              <a:spcAft>
                <a:spcPts val="2400"/>
              </a:spcAft>
              <a:buFont typeface="Arial" panose="020B0604020202020204" pitchFamily="34" charset="0"/>
              <a:buChar char="•"/>
            </a:pPr>
            <a:r>
              <a:rPr lang="en-US" sz="2800">
                <a:solidFill>
                  <a:srgbClr val="002060"/>
                </a:solidFill>
                <a:latin typeface="Calibri" panose="020F0502020204030204" pitchFamily="34" charset="0"/>
                <a:cs typeface="Calibri" panose="020F0502020204030204" pitchFamily="34" charset="0"/>
              </a:rPr>
              <a:t>Keep interactions positive. </a:t>
            </a:r>
            <a:r>
              <a:rPr lang="en-US" sz="2800" i="0">
                <a:solidFill>
                  <a:schemeClr val="tx1">
                    <a:lumMod val="85000"/>
                    <a:lumOff val="15000"/>
                  </a:schemeClr>
                </a:solidFill>
                <a:effectLst/>
                <a:latin typeface="Calibri" panose="020F0502020204030204" pitchFamily="34" charset="0"/>
                <a:cs typeface="Calibri" panose="020F0502020204030204" pitchFamily="34" charset="0"/>
              </a:rPr>
              <a:t>This encourages openness to future discussions.</a:t>
            </a:r>
          </a:p>
        </p:txBody>
      </p:sp>
      <p:sp>
        <p:nvSpPr>
          <p:cNvPr id="7" name="TextBox 6">
            <a:extLst>
              <a:ext uri="{FF2B5EF4-FFF2-40B4-BE49-F238E27FC236}">
                <a16:creationId xmlns:a16="http://schemas.microsoft.com/office/drawing/2014/main" id="{5744FA1F-EA07-35C9-7F61-572588F9C5CB}"/>
              </a:ext>
            </a:extLst>
          </p:cNvPr>
          <p:cNvSpPr txBox="1"/>
          <p:nvPr/>
        </p:nvSpPr>
        <p:spPr>
          <a:xfrm>
            <a:off x="7668527" y="6156667"/>
            <a:ext cx="4283837" cy="261610"/>
          </a:xfrm>
          <a:prstGeom prst="rect">
            <a:avLst/>
          </a:prstGeom>
          <a:noFill/>
        </p:spPr>
        <p:txBody>
          <a:bodyPr wrap="square">
            <a:spAutoFit/>
          </a:bodyPr>
          <a:lstStyle/>
          <a:p>
            <a:r>
              <a:rPr lang="en-AU" sz="1100">
                <a:solidFill>
                  <a:schemeClr val="bg2">
                    <a:lumMod val="50000"/>
                  </a:schemeClr>
                </a:solidFill>
                <a:latin typeface="Calibri" panose="020F0502020204030204" pitchFamily="34" charset="0"/>
                <a:cs typeface="Calibri" panose="020F0502020204030204" pitchFamily="34" charset="0"/>
              </a:rPr>
              <a:t>Source: Sharing Knowledge About Immunisation. (2023). </a:t>
            </a:r>
            <a:r>
              <a:rPr lang="en-AU" sz="1100">
                <a:solidFill>
                  <a:schemeClr val="bg2">
                    <a:lumMod val="50000"/>
                  </a:schemeClr>
                </a:solidFill>
                <a:latin typeface="Calibri" panose="020F0502020204030204" pitchFamily="34" charset="0"/>
                <a:cs typeface="Calibri" panose="020F0502020204030204" pitchFamily="34" charset="0"/>
                <a:hlinkClick r:id="rId3"/>
              </a:rPr>
              <a:t>skai.org.au</a:t>
            </a:r>
            <a:endParaRPr lang="en-AU" sz="110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0795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6A36221-2A4B-3678-111C-FC781BB8FB38}"/>
              </a:ext>
            </a:extLst>
          </p:cNvPr>
          <p:cNvSpPr txBox="1"/>
          <p:nvPr/>
        </p:nvSpPr>
        <p:spPr>
          <a:xfrm>
            <a:off x="127202" y="5908269"/>
            <a:ext cx="1881701" cy="246221"/>
          </a:xfrm>
          <a:prstGeom prst="rect">
            <a:avLst/>
          </a:prstGeom>
          <a:noFill/>
        </p:spPr>
        <p:txBody>
          <a:bodyPr wrap="square">
            <a:spAutoFit/>
          </a:bodyPr>
          <a:lstStyle/>
          <a:p>
            <a:r>
              <a:rPr lang="en-US" sz="1000">
                <a:solidFill>
                  <a:schemeClr val="bg2">
                    <a:lumMod val="50000"/>
                  </a:schemeClr>
                </a:solidFill>
                <a:latin typeface="Calibri" panose="020F0502020204030204" pitchFamily="34" charset="0"/>
                <a:cs typeface="Calibri" panose="020F0502020204030204" pitchFamily="34" charset="0"/>
              </a:rPr>
              <a:t>© WHO / </a:t>
            </a:r>
            <a:r>
              <a:rPr lang="en-US" sz="1000" err="1">
                <a:solidFill>
                  <a:schemeClr val="bg2">
                    <a:lumMod val="50000"/>
                  </a:schemeClr>
                </a:solidFill>
                <a:latin typeface="Calibri" panose="020F0502020204030204" pitchFamily="34" charset="0"/>
                <a:cs typeface="Calibri" panose="020F0502020204030204" pitchFamily="34" charset="0"/>
              </a:rPr>
              <a:t>Mukhsin</a:t>
            </a:r>
            <a:r>
              <a:rPr lang="en-US" sz="1000">
                <a:solidFill>
                  <a:schemeClr val="bg2">
                    <a:lumMod val="50000"/>
                  </a:schemeClr>
                </a:solidFill>
                <a:latin typeface="Calibri" panose="020F0502020204030204" pitchFamily="34" charset="0"/>
                <a:cs typeface="Calibri" panose="020F0502020204030204" pitchFamily="34" charset="0"/>
              </a:rPr>
              <a:t> </a:t>
            </a:r>
            <a:r>
              <a:rPr lang="en-US" sz="1000" err="1">
                <a:solidFill>
                  <a:schemeClr val="bg2">
                    <a:lumMod val="50000"/>
                  </a:schemeClr>
                </a:solidFill>
                <a:latin typeface="Calibri" panose="020F0502020204030204" pitchFamily="34" charset="0"/>
                <a:cs typeface="Calibri" panose="020F0502020204030204" pitchFamily="34" charset="0"/>
              </a:rPr>
              <a:t>Abidzhanov</a:t>
            </a:r>
            <a:endParaRPr lang="en-US" sz="1000">
              <a:solidFill>
                <a:schemeClr val="bg2">
                  <a:lumMod val="50000"/>
                </a:schemeClr>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51C28F33-3CEB-5ABA-953A-1AF3EE6B6AA4}"/>
              </a:ext>
            </a:extLst>
          </p:cNvPr>
          <p:cNvGrpSpPr/>
          <p:nvPr/>
        </p:nvGrpSpPr>
        <p:grpSpPr>
          <a:xfrm rot="3107513">
            <a:off x="967990" y="1545251"/>
            <a:ext cx="4580806" cy="4577142"/>
            <a:chOff x="445262" y="1543221"/>
            <a:chExt cx="4323508" cy="4348294"/>
          </a:xfrm>
        </p:grpSpPr>
        <p:sp>
          <p:nvSpPr>
            <p:cNvPr id="14" name="Oval 13">
              <a:extLst>
                <a:ext uri="{FF2B5EF4-FFF2-40B4-BE49-F238E27FC236}">
                  <a16:creationId xmlns:a16="http://schemas.microsoft.com/office/drawing/2014/main" id="{3C2049A2-631B-BAD3-7266-47D9D9C6D95D}"/>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Oval 14">
              <a:extLst>
                <a:ext uri="{FF2B5EF4-FFF2-40B4-BE49-F238E27FC236}">
                  <a16:creationId xmlns:a16="http://schemas.microsoft.com/office/drawing/2014/main" id="{1BBF7462-A930-F9AA-7D4C-2EFE72DBCC05}"/>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pic>
        <p:nvPicPr>
          <p:cNvPr id="9" name="Picture 8" descr="A group of people sitting at a table&#10;&#10;Description automatically generated">
            <a:extLst>
              <a:ext uri="{FF2B5EF4-FFF2-40B4-BE49-F238E27FC236}">
                <a16:creationId xmlns:a16="http://schemas.microsoft.com/office/drawing/2014/main" id="{656ED137-E7E4-054C-9149-ABE435CDAD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34"/>
          <a:stretch/>
        </p:blipFill>
        <p:spPr>
          <a:xfrm flipH="1">
            <a:off x="1041962" y="1711215"/>
            <a:ext cx="4340506" cy="4383718"/>
          </a:xfrm>
          <a:prstGeom prst="ellipse">
            <a:avLst/>
          </a:prstGeom>
        </p:spPr>
      </p:pic>
      <p:sp>
        <p:nvSpPr>
          <p:cNvPr id="2" name="TextBox 1">
            <a:extLst>
              <a:ext uri="{FF2B5EF4-FFF2-40B4-BE49-F238E27FC236}">
                <a16:creationId xmlns:a16="http://schemas.microsoft.com/office/drawing/2014/main" id="{F32CDA1F-E31E-42CB-5F8A-AC019FDE371D}"/>
              </a:ext>
            </a:extLst>
          </p:cNvPr>
          <p:cNvSpPr txBox="1"/>
          <p:nvPr/>
        </p:nvSpPr>
        <p:spPr>
          <a:xfrm>
            <a:off x="5869695" y="2241076"/>
            <a:ext cx="5465055" cy="3046988"/>
          </a:xfrm>
          <a:prstGeom prst="rect">
            <a:avLst/>
          </a:prstGeom>
          <a:noFill/>
        </p:spPr>
        <p:txBody>
          <a:bodyPr wrap="square" rtlCol="0">
            <a:spAutoFit/>
          </a:bodyPr>
          <a:lstStyle>
            <a:defPPr>
              <a:defRPr lang="en-US"/>
            </a:defPPr>
            <a:lvl1pPr>
              <a:defRPr sz="3200" i="1">
                <a:solidFill>
                  <a:schemeClr val="tx2"/>
                </a:solidFill>
                <a:latin typeface="Calibri" panose="020F0502020204030204" pitchFamily="34" charset="0"/>
                <a:cs typeface="Calibri" panose="020F0502020204030204" pitchFamily="34" charset="0"/>
              </a:defRPr>
            </a:lvl1pPr>
          </a:lstStyle>
          <a:p>
            <a:r>
              <a:rPr lang="en-US" dirty="0"/>
              <a:t>In pairs, take turns playing the roles of a health worker and a person who is </a:t>
            </a:r>
            <a:r>
              <a:rPr lang="en-US" b="1" dirty="0"/>
              <a:t>declining</a:t>
            </a:r>
            <a:r>
              <a:rPr lang="en-US" dirty="0"/>
              <a:t>. </a:t>
            </a:r>
          </a:p>
          <a:p>
            <a:endParaRPr lang="en-US" dirty="0"/>
          </a:p>
          <a:p>
            <a:r>
              <a:rPr lang="en-US" dirty="0"/>
              <a:t>Tailor your conversation based on the tips you’ve just learned.</a:t>
            </a:r>
          </a:p>
        </p:txBody>
      </p:sp>
      <p:pic>
        <p:nvPicPr>
          <p:cNvPr id="4" name="Graphic 3" descr="Chat with solid fill">
            <a:extLst>
              <a:ext uri="{FF2B5EF4-FFF2-40B4-BE49-F238E27FC236}">
                <a16:creationId xmlns:a16="http://schemas.microsoft.com/office/drawing/2014/main" id="{DCFDE78E-EC9E-D585-38AF-69F0F1D5131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029" y="248446"/>
            <a:ext cx="1291417" cy="1291417"/>
          </a:xfrm>
          <a:prstGeom prst="rect">
            <a:avLst/>
          </a:prstGeom>
        </p:spPr>
      </p:pic>
      <p:sp>
        <p:nvSpPr>
          <p:cNvPr id="5" name="Rectangle 4">
            <a:extLst>
              <a:ext uri="{FF2B5EF4-FFF2-40B4-BE49-F238E27FC236}">
                <a16:creationId xmlns:a16="http://schemas.microsoft.com/office/drawing/2014/main" id="{485537AF-19AA-26A8-8816-680F9C2C5C17}"/>
              </a:ext>
            </a:extLst>
          </p:cNvPr>
          <p:cNvSpPr/>
          <p:nvPr/>
        </p:nvSpPr>
        <p:spPr>
          <a:xfrm>
            <a:off x="1923446" y="460608"/>
            <a:ext cx="2541676" cy="689835"/>
          </a:xfrm>
          <a:prstGeom prst="rect">
            <a:avLst/>
          </a:prstGeom>
          <a:solidFill>
            <a:srgbClr val="0070C0"/>
          </a:solidFill>
          <a:ln w="2992" cap="flat">
            <a:solidFill>
              <a:schemeClr val="accent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Title 2">
            <a:extLst>
              <a:ext uri="{FF2B5EF4-FFF2-40B4-BE49-F238E27FC236}">
                <a16:creationId xmlns:a16="http://schemas.microsoft.com/office/drawing/2014/main" id="{1A7E2B9D-50F2-7D3C-20D6-3A3EE5CB1942}"/>
              </a:ext>
            </a:extLst>
          </p:cNvPr>
          <p:cNvSpPr txBox="1">
            <a:spLocks/>
          </p:cNvSpPr>
          <p:nvPr/>
        </p:nvSpPr>
        <p:spPr bwMode="invGray">
          <a:xfrm>
            <a:off x="2111986" y="570618"/>
            <a:ext cx="2780648"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a:solidFill>
                  <a:schemeClr val="bg1"/>
                </a:solidFill>
                <a:latin typeface="Calibri" panose="020F0502020204030204" pitchFamily="34" charset="0"/>
                <a:cs typeface="Calibri" panose="020F0502020204030204" pitchFamily="34" charset="0"/>
              </a:rPr>
              <a:t>Role play</a:t>
            </a:r>
            <a:endParaRPr kumimoji="0" lang="en-US" sz="440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7" name="Google Shape;1971;p30">
            <a:extLst>
              <a:ext uri="{FF2B5EF4-FFF2-40B4-BE49-F238E27FC236}">
                <a16:creationId xmlns:a16="http://schemas.microsoft.com/office/drawing/2014/main" id="{B831698E-C5D6-8D40-C143-B3EE2F4C01B6}"/>
              </a:ext>
            </a:extLst>
          </p:cNvPr>
          <p:cNvSpPr/>
          <p:nvPr/>
        </p:nvSpPr>
        <p:spPr>
          <a:xfrm>
            <a:off x="4653663" y="460608"/>
            <a:ext cx="2435906" cy="695583"/>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3600" b="1" i="0" u="none" strike="noStrike" cap="none">
                <a:solidFill>
                  <a:srgbClr val="3F3F3F"/>
                </a:solidFill>
                <a:latin typeface="Calibri" panose="020F0502020204030204" pitchFamily="34" charset="0"/>
                <a:ea typeface="Arial"/>
                <a:cs typeface="Calibri" panose="020F0502020204030204" pitchFamily="34" charset="0"/>
                <a:sym typeface="Arial"/>
              </a:rPr>
              <a:t>Declining</a:t>
            </a:r>
            <a:endParaRPr sz="3600" b="1" i="0" u="none" strike="noStrike" cap="none">
              <a:solidFill>
                <a:srgbClr val="3F3F3F"/>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1253861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69;p30">
            <a:extLst>
              <a:ext uri="{FF2B5EF4-FFF2-40B4-BE49-F238E27FC236}">
                <a16:creationId xmlns:a16="http://schemas.microsoft.com/office/drawing/2014/main" id="{D16CE8A7-E993-C2FE-B37A-A4BAA77E872B}"/>
              </a:ext>
            </a:extLst>
          </p:cNvPr>
          <p:cNvSpPr/>
          <p:nvPr/>
        </p:nvSpPr>
        <p:spPr>
          <a:xfrm>
            <a:off x="807396" y="1084933"/>
            <a:ext cx="1140845" cy="476056"/>
          </a:xfrm>
          <a:prstGeom prst="rect">
            <a:avLst/>
          </a:prstGeom>
          <a:solidFill>
            <a:schemeClr val="bg1">
              <a:lumMod val="85000"/>
            </a:schemeClr>
          </a:solidFill>
          <a:ln>
            <a:noFill/>
          </a:ln>
        </p:spPr>
        <p:txBody>
          <a:bodyPr spcFirstLastPara="1" wrap="square" lIns="91425" tIns="45700" rIns="91425" bIns="45700" anchor="ctr" anchorCtr="0">
            <a:noAutofit/>
          </a:bodyPr>
          <a:lstStyle/>
          <a:p>
            <a:pPr algn="ctr">
              <a:buClr>
                <a:srgbClr val="000000"/>
              </a:buClr>
              <a:buSzPts val="1600"/>
            </a:pPr>
            <a:r>
              <a:rPr lang="en-US" sz="1600">
                <a:solidFill>
                  <a:schemeClr val="bg1">
                    <a:lumMod val="65000"/>
                  </a:schemeClr>
                </a:solidFill>
                <a:latin typeface="Calibri" panose="020F0502020204030204" pitchFamily="34" charset="0"/>
                <a:cs typeface="Calibri" panose="020F0502020204030204" pitchFamily="34" charset="0"/>
                <a:sym typeface="Arial"/>
              </a:rPr>
              <a:t>Declining</a:t>
            </a:r>
            <a:endParaRPr sz="1600">
              <a:solidFill>
                <a:schemeClr val="bg1">
                  <a:lumMod val="65000"/>
                </a:schemeClr>
              </a:solidFill>
              <a:latin typeface="Calibri" panose="020F0502020204030204" pitchFamily="34" charset="0"/>
              <a:cs typeface="Calibri" panose="020F0502020204030204" pitchFamily="34" charset="0"/>
              <a:sym typeface="Arial"/>
            </a:endParaRPr>
          </a:p>
        </p:txBody>
      </p:sp>
      <p:sp>
        <p:nvSpPr>
          <p:cNvPr id="20" name="Google Shape;1970;p30">
            <a:extLst>
              <a:ext uri="{FF2B5EF4-FFF2-40B4-BE49-F238E27FC236}">
                <a16:creationId xmlns:a16="http://schemas.microsoft.com/office/drawing/2014/main" id="{4C9D2300-0CDA-51D6-B845-15C3F8E3695D}"/>
              </a:ext>
            </a:extLst>
          </p:cNvPr>
          <p:cNvSpPr/>
          <p:nvPr/>
        </p:nvSpPr>
        <p:spPr>
          <a:xfrm>
            <a:off x="1909311" y="1084933"/>
            <a:ext cx="2248815" cy="476056"/>
          </a:xfrm>
          <a:prstGeom prst="rect">
            <a:avLst/>
          </a:prstGeom>
          <a:solidFill>
            <a:srgbClr val="FFFF00"/>
          </a:solidFill>
          <a:ln>
            <a:noFill/>
          </a:ln>
        </p:spPr>
        <p:txBody>
          <a:bodyPr spcFirstLastPara="1" wrap="square" lIns="91425" tIns="45700" rIns="91425" bIns="45700" anchor="ctr" anchorCtr="0">
            <a:noAutofit/>
          </a:bodyPr>
          <a:lstStyle/>
          <a:p>
            <a:pPr algn="ctr">
              <a:buClr>
                <a:srgbClr val="000000"/>
              </a:buClr>
              <a:buSzPts val="1600"/>
            </a:pPr>
            <a:r>
              <a:rPr lang="en-US" sz="2400" b="1">
                <a:solidFill>
                  <a:srgbClr val="3F3F3F"/>
                </a:solidFill>
                <a:latin typeface="Calibri" panose="020F0502020204030204" pitchFamily="34" charset="0"/>
                <a:cs typeface="Calibri" panose="020F0502020204030204" pitchFamily="34" charset="0"/>
                <a:sym typeface="Arial"/>
              </a:rPr>
              <a:t>Hesitant</a:t>
            </a:r>
            <a:endParaRPr sz="2400" b="1">
              <a:solidFill>
                <a:srgbClr val="3F3F3F"/>
              </a:solidFill>
              <a:latin typeface="Calibri" panose="020F0502020204030204" pitchFamily="34" charset="0"/>
              <a:cs typeface="Calibri" panose="020F0502020204030204" pitchFamily="34" charset="0"/>
              <a:sym typeface="Arial"/>
            </a:endParaRPr>
          </a:p>
        </p:txBody>
      </p:sp>
      <p:sp>
        <p:nvSpPr>
          <p:cNvPr id="21" name="Google Shape;1971;p30">
            <a:extLst>
              <a:ext uri="{FF2B5EF4-FFF2-40B4-BE49-F238E27FC236}">
                <a16:creationId xmlns:a16="http://schemas.microsoft.com/office/drawing/2014/main" id="{52C71893-D81B-627C-1F5B-1A0CCA0A6F32}"/>
              </a:ext>
            </a:extLst>
          </p:cNvPr>
          <p:cNvSpPr/>
          <p:nvPr/>
        </p:nvSpPr>
        <p:spPr>
          <a:xfrm>
            <a:off x="4148211" y="1084933"/>
            <a:ext cx="7304817" cy="476056"/>
          </a:xfrm>
          <a:prstGeom prst="rect">
            <a:avLst/>
          </a:prstGeom>
          <a:solidFill>
            <a:schemeClr val="bg1">
              <a:lumMod val="75000"/>
            </a:schemeClr>
          </a:solidFill>
          <a:ln>
            <a:noFill/>
          </a:ln>
        </p:spPr>
        <p:txBody>
          <a:bodyPr spcFirstLastPara="1" wrap="square" lIns="91425" tIns="45700" rIns="91425" bIns="45700" anchor="ctr" anchorCtr="0">
            <a:noAutofit/>
          </a:bodyPr>
          <a:lstStyle/>
          <a:p>
            <a:pPr algn="ctr">
              <a:buClr>
                <a:srgbClr val="000000"/>
              </a:buClr>
              <a:buSzPts val="2000"/>
            </a:pPr>
            <a:r>
              <a:rPr lang="en-US" sz="2000">
                <a:solidFill>
                  <a:schemeClr val="bg1">
                    <a:lumMod val="65000"/>
                  </a:schemeClr>
                </a:solidFill>
                <a:latin typeface="Calibri" panose="020F0502020204030204" pitchFamily="34" charset="0"/>
                <a:cs typeface="Calibri" panose="020F0502020204030204" pitchFamily="34" charset="0"/>
                <a:sym typeface="Arial"/>
              </a:rPr>
              <a:t>Accepting</a:t>
            </a:r>
            <a:endParaRPr sz="2000">
              <a:solidFill>
                <a:schemeClr val="bg1">
                  <a:lumMod val="65000"/>
                </a:schemeClr>
              </a:solidFill>
              <a:latin typeface="Calibri" panose="020F0502020204030204" pitchFamily="34" charset="0"/>
              <a:cs typeface="Calibri" panose="020F0502020204030204" pitchFamily="34" charset="0"/>
              <a:sym typeface="Arial"/>
            </a:endParaRPr>
          </a:p>
        </p:txBody>
      </p:sp>
      <p:sp>
        <p:nvSpPr>
          <p:cNvPr id="2" name="Title 2">
            <a:extLst>
              <a:ext uri="{FF2B5EF4-FFF2-40B4-BE49-F238E27FC236}">
                <a16:creationId xmlns:a16="http://schemas.microsoft.com/office/drawing/2014/main" id="{D50C8049-4AEA-B487-C08F-2B5C9E0EC9B8}"/>
              </a:ext>
            </a:extLst>
          </p:cNvPr>
          <p:cNvSpPr txBox="1">
            <a:spLocks/>
          </p:cNvSpPr>
          <p:nvPr/>
        </p:nvSpPr>
        <p:spPr bwMode="invGray">
          <a:xfrm>
            <a:off x="2234234" y="2909063"/>
            <a:ext cx="5849451" cy="52841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a:solidFill>
                  <a:schemeClr val="accent2"/>
                </a:solidFill>
                <a:latin typeface="Calibri" panose="020F0502020204030204" pitchFamily="34" charset="0"/>
                <a:cs typeface="Calibri" panose="020F0502020204030204" pitchFamily="34" charset="0"/>
              </a:rPr>
              <a:t>Conversation goals </a:t>
            </a:r>
            <a:r>
              <a:rPr lang="en-GB" sz="3600" b="0">
                <a:solidFill>
                  <a:schemeClr val="accent2"/>
                </a:solidFill>
                <a:latin typeface="Calibri" panose="020F0502020204030204" pitchFamily="34" charset="0"/>
                <a:cs typeface="Calibri" panose="020F0502020204030204" pitchFamily="34" charset="0"/>
              </a:rPr>
              <a:t>with those who are hesitant</a:t>
            </a:r>
            <a:endParaRPr lang="en-US" sz="3600" b="0">
              <a:solidFill>
                <a:schemeClr val="accent2"/>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AEDFAC8-33E2-4D76-1A03-FED28E23EFD3}"/>
              </a:ext>
            </a:extLst>
          </p:cNvPr>
          <p:cNvSpPr txBox="1"/>
          <p:nvPr/>
        </p:nvSpPr>
        <p:spPr>
          <a:xfrm>
            <a:off x="2088298" y="4035044"/>
            <a:ext cx="8764678" cy="1474250"/>
          </a:xfrm>
          <a:prstGeom prst="rect">
            <a:avLst/>
          </a:prstGeom>
          <a:noFill/>
        </p:spPr>
        <p:txBody>
          <a:bodyPr wrap="square">
            <a:spAutoFit/>
          </a:bodyPr>
          <a:lstStyle/>
          <a:p>
            <a:pPr marL="342900" indent="-342900" fontAlgn="base">
              <a:lnSpc>
                <a:spcPct val="95000"/>
              </a:lnSpc>
              <a:spcAft>
                <a:spcPts val="600"/>
              </a:spcAft>
              <a:buClr>
                <a:schemeClr val="accent2"/>
              </a:buClr>
              <a:buSzPct val="100000"/>
              <a:buFont typeface="Arial"/>
              <a:buChar char="•"/>
            </a:pPr>
            <a:r>
              <a:rPr lang="fr-CH" sz="2800" err="1">
                <a:solidFill>
                  <a:schemeClr val="tx1">
                    <a:lumMod val="75000"/>
                    <a:lumOff val="25000"/>
                  </a:schemeClr>
                </a:solidFill>
                <a:latin typeface="Calibri" panose="020F0502020204030204" pitchFamily="34" charset="0"/>
                <a:cs typeface="Calibri" panose="020F0502020204030204" pitchFamily="34" charset="0"/>
              </a:rPr>
              <a:t>Address</a:t>
            </a:r>
            <a:r>
              <a:rPr lang="fr-CH" sz="2800">
                <a:solidFill>
                  <a:schemeClr val="tx1">
                    <a:lumMod val="75000"/>
                    <a:lumOff val="25000"/>
                  </a:schemeClr>
                </a:solidFill>
                <a:latin typeface="Calibri" panose="020F0502020204030204" pitchFamily="34" charset="0"/>
                <a:cs typeface="Calibri" panose="020F0502020204030204" pitchFamily="34" charset="0"/>
              </a:rPr>
              <a:t> </a:t>
            </a:r>
            <a:r>
              <a:rPr lang="fr-CH" sz="2800" err="1">
                <a:solidFill>
                  <a:schemeClr val="tx1">
                    <a:lumMod val="75000"/>
                    <a:lumOff val="25000"/>
                  </a:schemeClr>
                </a:solidFill>
                <a:latin typeface="Calibri" panose="020F0502020204030204" pitchFamily="34" charset="0"/>
                <a:cs typeface="Calibri" panose="020F0502020204030204" pitchFamily="34" charset="0"/>
              </a:rPr>
              <a:t>concerns</a:t>
            </a:r>
            <a:r>
              <a:rPr lang="fr-CH" sz="2800">
                <a:solidFill>
                  <a:schemeClr val="tx1">
                    <a:lumMod val="75000"/>
                    <a:lumOff val="25000"/>
                  </a:schemeClr>
                </a:solidFill>
                <a:latin typeface="Calibri" panose="020F0502020204030204" pitchFamily="34" charset="0"/>
                <a:cs typeface="Calibri" panose="020F0502020204030204" pitchFamily="34" charset="0"/>
              </a:rPr>
              <a:t>.</a:t>
            </a:r>
          </a:p>
          <a:p>
            <a:pPr marL="342900" indent="-342900" fontAlgn="base">
              <a:lnSpc>
                <a:spcPct val="95000"/>
              </a:lnSpc>
              <a:spcAft>
                <a:spcPts val="600"/>
              </a:spcAft>
              <a:buClr>
                <a:schemeClr val="accent2"/>
              </a:buClr>
              <a:buSzPct val="100000"/>
              <a:buFont typeface="Arial"/>
              <a:buChar char="•"/>
            </a:pPr>
            <a:r>
              <a:rPr lang="fr-CH" sz="2800" err="1">
                <a:solidFill>
                  <a:schemeClr val="tx1">
                    <a:lumMod val="75000"/>
                    <a:lumOff val="25000"/>
                  </a:schemeClr>
                </a:solidFill>
                <a:latin typeface="Calibri" panose="020F0502020204030204" pitchFamily="34" charset="0"/>
                <a:cs typeface="Calibri" panose="020F0502020204030204" pitchFamily="34" charset="0"/>
              </a:rPr>
              <a:t>Increase</a:t>
            </a:r>
            <a:r>
              <a:rPr lang="fr-CH" sz="2800">
                <a:solidFill>
                  <a:schemeClr val="tx1">
                    <a:lumMod val="75000"/>
                    <a:lumOff val="25000"/>
                  </a:schemeClr>
                </a:solidFill>
                <a:latin typeface="Calibri" panose="020F0502020204030204" pitchFamily="34" charset="0"/>
                <a:cs typeface="Calibri" panose="020F0502020204030204" pitchFamily="34" charset="0"/>
              </a:rPr>
              <a:t> vaccine confidence.</a:t>
            </a:r>
          </a:p>
          <a:p>
            <a:pPr marL="342900" indent="-342900" fontAlgn="base">
              <a:lnSpc>
                <a:spcPct val="95000"/>
              </a:lnSpc>
              <a:spcAft>
                <a:spcPts val="600"/>
              </a:spcAft>
              <a:buClr>
                <a:schemeClr val="accent2"/>
              </a:buClr>
              <a:buSzPct val="100000"/>
              <a:buFont typeface="Arial"/>
              <a:buChar char="•"/>
            </a:pPr>
            <a:r>
              <a:rPr lang="fr-CH" sz="2800">
                <a:solidFill>
                  <a:schemeClr val="tx1">
                    <a:lumMod val="75000"/>
                    <a:lumOff val="25000"/>
                  </a:schemeClr>
                </a:solidFill>
                <a:latin typeface="Calibri" panose="020F0502020204030204" pitchFamily="34" charset="0"/>
                <a:cs typeface="Calibri" panose="020F0502020204030204" pitchFamily="34" charset="0"/>
              </a:rPr>
              <a:t>Encourage vaccination.</a:t>
            </a:r>
          </a:p>
        </p:txBody>
      </p:sp>
      <p:sp>
        <p:nvSpPr>
          <p:cNvPr id="11" name="Rectangle: Single Corner Snipped 10">
            <a:extLst>
              <a:ext uri="{FF2B5EF4-FFF2-40B4-BE49-F238E27FC236}">
                <a16:creationId xmlns:a16="http://schemas.microsoft.com/office/drawing/2014/main" id="{DE042C5D-DCAF-8E12-E207-883CB6887B2A}"/>
              </a:ext>
            </a:extLst>
          </p:cNvPr>
          <p:cNvSpPr/>
          <p:nvPr/>
        </p:nvSpPr>
        <p:spPr>
          <a:xfrm>
            <a:off x="1644356" y="2545919"/>
            <a:ext cx="9261261" cy="3436587"/>
          </a:xfrm>
          <a:prstGeom prst="snip1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7FDF996A-E343-4522-9C17-0291C91B17C4}"/>
              </a:ext>
            </a:extLst>
          </p:cNvPr>
          <p:cNvSpPr/>
          <p:nvPr/>
        </p:nvSpPr>
        <p:spPr>
          <a:xfrm>
            <a:off x="1329184" y="2282205"/>
            <a:ext cx="669255" cy="686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7354EB7-2951-546A-9AEC-3FD6526D642A}"/>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flipH="1">
            <a:off x="1093389" y="2047926"/>
            <a:ext cx="949123" cy="962491"/>
          </a:xfrm>
          <a:prstGeom prst="rect">
            <a:avLst/>
          </a:prstGeom>
        </p:spPr>
      </p:pic>
      <p:sp>
        <p:nvSpPr>
          <p:cNvPr id="4" name="Rectangle: Single Corner Snipped 3">
            <a:extLst>
              <a:ext uri="{FF2B5EF4-FFF2-40B4-BE49-F238E27FC236}">
                <a16:creationId xmlns:a16="http://schemas.microsoft.com/office/drawing/2014/main" id="{9599BE63-0316-2C0E-24B2-987003DBFAA2}"/>
              </a:ext>
            </a:extLst>
          </p:cNvPr>
          <p:cNvSpPr/>
          <p:nvPr/>
        </p:nvSpPr>
        <p:spPr>
          <a:xfrm>
            <a:off x="807396" y="422223"/>
            <a:ext cx="1347162" cy="546953"/>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054AC9FF-8147-7392-D164-CAB2E79C9B58}"/>
              </a:ext>
            </a:extLst>
          </p:cNvPr>
          <p:cNvSpPr txBox="1">
            <a:spLocks/>
          </p:cNvSpPr>
          <p:nvPr/>
        </p:nvSpPr>
        <p:spPr bwMode="invGray">
          <a:xfrm>
            <a:off x="913175" y="525593"/>
            <a:ext cx="1221928" cy="356809"/>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 </a:t>
            </a:r>
            <a:endPar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337427CD-70ED-D2B8-19BA-4C60420AFAFA}"/>
              </a:ext>
            </a:extLst>
          </p:cNvPr>
          <p:cNvSpPr/>
          <p:nvPr/>
        </p:nvSpPr>
        <p:spPr>
          <a:xfrm>
            <a:off x="1644356" y="506137"/>
            <a:ext cx="365857" cy="356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a:latin typeface="Calibri" panose="020F0502020204030204" pitchFamily="34" charset="0"/>
                <a:cs typeface="Calibri" panose="020F0502020204030204" pitchFamily="34" charset="0"/>
              </a:rPr>
              <a:t>3</a:t>
            </a:r>
            <a:endParaRPr lang="en-US" sz="3600" b="1">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45ED6F1A-49A6-E839-74AA-63B71CB01253}"/>
              </a:ext>
            </a:extLst>
          </p:cNvPr>
          <p:cNvSpPr txBox="1">
            <a:spLocks/>
          </p:cNvSpPr>
          <p:nvPr/>
        </p:nvSpPr>
        <p:spPr bwMode="invGray">
          <a:xfrm>
            <a:off x="2323869" y="515312"/>
            <a:ext cx="4772876"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0">
                <a:solidFill>
                  <a:schemeClr val="accent2"/>
                </a:solidFill>
                <a:latin typeface="Calibri" panose="020F0502020204030204" pitchFamily="34" charset="0"/>
                <a:cs typeface="Calibri" panose="020F0502020204030204" pitchFamily="34" charset="0"/>
              </a:rPr>
              <a:t>Tailor your response</a:t>
            </a:r>
            <a:endParaRPr kumimoji="0" lang="en-US" sz="32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55792F57-EB3E-30F4-ED42-1BC028548D12}"/>
              </a:ext>
            </a:extLst>
          </p:cNvPr>
          <p:cNvCxnSpPr>
            <a:cxnSpLocks/>
          </p:cNvCxnSpPr>
          <p:nvPr/>
        </p:nvCxnSpPr>
        <p:spPr>
          <a:xfrm>
            <a:off x="4981020" y="3880683"/>
            <a:ext cx="1641638"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F841D1-B677-5AE6-EF32-226E5907977B}"/>
              </a:ext>
            </a:extLst>
          </p:cNvPr>
          <p:cNvSpPr txBox="1"/>
          <p:nvPr/>
        </p:nvSpPr>
        <p:spPr>
          <a:xfrm>
            <a:off x="7668527" y="6156667"/>
            <a:ext cx="4283837" cy="261610"/>
          </a:xfrm>
          <a:prstGeom prst="rect">
            <a:avLst/>
          </a:prstGeom>
          <a:noFill/>
        </p:spPr>
        <p:txBody>
          <a:bodyPr wrap="square">
            <a:spAutoFit/>
          </a:bodyPr>
          <a:lstStyle/>
          <a:p>
            <a:r>
              <a:rPr lang="en-AU" sz="1100">
                <a:solidFill>
                  <a:schemeClr val="bg2">
                    <a:lumMod val="50000"/>
                  </a:schemeClr>
                </a:solidFill>
                <a:latin typeface="Calibri" panose="020F0502020204030204" pitchFamily="34" charset="0"/>
                <a:cs typeface="Calibri" panose="020F0502020204030204" pitchFamily="34" charset="0"/>
              </a:rPr>
              <a:t>Source: Sharing Knowledge About Immunisation. (2023). </a:t>
            </a:r>
            <a:r>
              <a:rPr lang="en-AU" sz="1100">
                <a:solidFill>
                  <a:schemeClr val="bg2">
                    <a:lumMod val="50000"/>
                  </a:schemeClr>
                </a:solidFill>
                <a:latin typeface="Calibri" panose="020F0502020204030204" pitchFamily="34" charset="0"/>
                <a:cs typeface="Calibri" panose="020F0502020204030204" pitchFamily="34" charset="0"/>
                <a:hlinkClick r:id="rId4"/>
              </a:rPr>
              <a:t>skai.org.au</a:t>
            </a:r>
            <a:endParaRPr lang="en-AU" sz="110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4584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a:extLst>
              <a:ext uri="{FF2B5EF4-FFF2-40B4-BE49-F238E27FC236}">
                <a16:creationId xmlns:a16="http://schemas.microsoft.com/office/drawing/2014/main" id="{E591598D-C3A1-84FE-711D-EC81CF7619A7}"/>
              </a:ext>
            </a:extLst>
          </p:cNvPr>
          <p:cNvSpPr>
            <a:spLocks noGrp="1" noRot="1" noMove="1" noResize="1" noEditPoints="1" noAdjustHandles="1" noChangeArrowheads="1" noChangeShapeType="1"/>
          </p:cNvSpPr>
          <p:nvPr/>
        </p:nvSpPr>
        <p:spPr>
          <a:xfrm>
            <a:off x="1258375" y="2974379"/>
            <a:ext cx="2434030" cy="22849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b="1">
              <a:latin typeface="Calibri" panose="020F0502020204030204" pitchFamily="34" charset="0"/>
              <a:cs typeface="Calibri" panose="020F0502020204030204" pitchFamily="34" charset="0"/>
            </a:endParaRPr>
          </a:p>
        </p:txBody>
      </p:sp>
      <p:sp>
        <p:nvSpPr>
          <p:cNvPr id="54" name="Oval 53">
            <a:extLst>
              <a:ext uri="{FF2B5EF4-FFF2-40B4-BE49-F238E27FC236}">
                <a16:creationId xmlns:a16="http://schemas.microsoft.com/office/drawing/2014/main" id="{CC86C339-8D2A-8998-F2B3-F1C3C00848B2}"/>
              </a:ext>
            </a:extLst>
          </p:cNvPr>
          <p:cNvSpPr>
            <a:spLocks noGrp="1" noRot="1" noMove="1" noResize="1" noEditPoints="1" noAdjustHandles="1" noChangeArrowheads="1" noChangeShapeType="1"/>
          </p:cNvSpPr>
          <p:nvPr/>
        </p:nvSpPr>
        <p:spPr>
          <a:xfrm>
            <a:off x="4585950" y="2974379"/>
            <a:ext cx="2434030" cy="22849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b="1">
              <a:latin typeface="Calibri" panose="020F0502020204030204" pitchFamily="34" charset="0"/>
              <a:cs typeface="Calibri" panose="020F0502020204030204" pitchFamily="34" charset="0"/>
            </a:endParaRPr>
          </a:p>
        </p:txBody>
      </p:sp>
      <p:sp>
        <p:nvSpPr>
          <p:cNvPr id="55" name="Oval 54">
            <a:extLst>
              <a:ext uri="{FF2B5EF4-FFF2-40B4-BE49-F238E27FC236}">
                <a16:creationId xmlns:a16="http://schemas.microsoft.com/office/drawing/2014/main" id="{B76092F5-E60A-D1FC-FBE5-17DDA00D848D}"/>
              </a:ext>
            </a:extLst>
          </p:cNvPr>
          <p:cNvSpPr>
            <a:spLocks noGrp="1" noRot="1" noMove="1" noResize="1" noEditPoints="1" noAdjustHandles="1" noChangeArrowheads="1" noChangeShapeType="1"/>
          </p:cNvSpPr>
          <p:nvPr/>
        </p:nvSpPr>
        <p:spPr>
          <a:xfrm>
            <a:off x="7913525" y="2974379"/>
            <a:ext cx="2434030" cy="22849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b="1">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AEDFAC8-33E2-4D76-1A03-FED28E23EFD3}"/>
              </a:ext>
            </a:extLst>
          </p:cNvPr>
          <p:cNvSpPr txBox="1"/>
          <p:nvPr/>
        </p:nvSpPr>
        <p:spPr>
          <a:xfrm>
            <a:off x="1140098" y="5395772"/>
            <a:ext cx="2697477" cy="794064"/>
          </a:xfrm>
          <a:prstGeom prst="rect">
            <a:avLst/>
          </a:prstGeom>
          <a:noFill/>
        </p:spPr>
        <p:txBody>
          <a:bodyPr wrap="square">
            <a:spAutoFit/>
          </a:bodyPr>
          <a:lstStyle/>
          <a:p>
            <a:pPr algn="ctr" fontAlgn="base">
              <a:lnSpc>
                <a:spcPct val="95000"/>
              </a:lnSpc>
              <a:spcAft>
                <a:spcPts val="600"/>
              </a:spcAft>
              <a:buClr>
                <a:schemeClr val="accent2"/>
              </a:buClr>
              <a:buSzPct val="100000"/>
            </a:pPr>
            <a:r>
              <a:rPr lang="fr-CH" sz="2400" dirty="0" err="1">
                <a:solidFill>
                  <a:srgbClr val="002060"/>
                </a:solidFill>
                <a:latin typeface="Calibri" panose="020F0502020204030204" pitchFamily="34" charset="0"/>
                <a:cs typeface="Calibri" panose="020F0502020204030204" pitchFamily="34" charset="0"/>
              </a:rPr>
              <a:t>Listen</a:t>
            </a:r>
            <a:r>
              <a:rPr lang="fr-CH" sz="2400" dirty="0">
                <a:solidFill>
                  <a:srgbClr val="002060"/>
                </a:solidFill>
                <a:latin typeface="Calibri" panose="020F0502020204030204" pitchFamily="34" charset="0"/>
                <a:cs typeface="Calibri" panose="020F0502020204030204" pitchFamily="34" charset="0"/>
              </a:rPr>
              <a:t> and </a:t>
            </a:r>
            <a:r>
              <a:rPr lang="fr-CH" sz="2400" dirty="0" err="1">
                <a:solidFill>
                  <a:srgbClr val="002060"/>
                </a:solidFill>
                <a:latin typeface="Calibri" panose="020F0502020204030204" pitchFamily="34" charset="0"/>
                <a:cs typeface="Calibri" panose="020F0502020204030204" pitchFamily="34" charset="0"/>
              </a:rPr>
              <a:t>understand</a:t>
            </a:r>
            <a:endParaRPr lang="fr-CH" sz="2400" dirty="0">
              <a:solidFill>
                <a:srgbClr val="002060"/>
              </a:solidFill>
              <a:latin typeface="Calibri" panose="020F0502020204030204" pitchFamily="34" charset="0"/>
              <a:cs typeface="Calibri" panose="020F0502020204030204" pitchFamily="34" charset="0"/>
            </a:endParaRPr>
          </a:p>
        </p:txBody>
      </p:sp>
      <p:sp>
        <p:nvSpPr>
          <p:cNvPr id="4" name="Rectangle: Single Corner Snipped 3">
            <a:extLst>
              <a:ext uri="{FF2B5EF4-FFF2-40B4-BE49-F238E27FC236}">
                <a16:creationId xmlns:a16="http://schemas.microsoft.com/office/drawing/2014/main" id="{9599BE63-0316-2C0E-24B2-987003DBFAA2}"/>
              </a:ext>
            </a:extLst>
          </p:cNvPr>
          <p:cNvSpPr/>
          <p:nvPr/>
        </p:nvSpPr>
        <p:spPr>
          <a:xfrm>
            <a:off x="807396" y="422223"/>
            <a:ext cx="1347162" cy="546953"/>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054AC9FF-8147-7392-D164-CAB2E79C9B58}"/>
              </a:ext>
            </a:extLst>
          </p:cNvPr>
          <p:cNvSpPr txBox="1">
            <a:spLocks/>
          </p:cNvSpPr>
          <p:nvPr/>
        </p:nvSpPr>
        <p:spPr bwMode="invGray">
          <a:xfrm>
            <a:off x="913175" y="525593"/>
            <a:ext cx="1221928" cy="356809"/>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Step </a:t>
            </a:r>
            <a:endPar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337427CD-70ED-D2B8-19BA-4C60420AFAFA}"/>
              </a:ext>
            </a:extLst>
          </p:cNvPr>
          <p:cNvSpPr/>
          <p:nvPr/>
        </p:nvSpPr>
        <p:spPr>
          <a:xfrm>
            <a:off x="1644356" y="506137"/>
            <a:ext cx="365857" cy="356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a:latin typeface="Calibri" panose="020F0502020204030204" pitchFamily="34" charset="0"/>
                <a:cs typeface="Calibri" panose="020F0502020204030204" pitchFamily="34" charset="0"/>
              </a:rPr>
              <a:t>3</a:t>
            </a:r>
            <a:endParaRPr lang="en-US" sz="3600" b="1">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45ED6F1A-49A6-E839-74AA-63B71CB01253}"/>
              </a:ext>
            </a:extLst>
          </p:cNvPr>
          <p:cNvSpPr txBox="1">
            <a:spLocks/>
          </p:cNvSpPr>
          <p:nvPr/>
        </p:nvSpPr>
        <p:spPr bwMode="invGray">
          <a:xfrm>
            <a:off x="2323869" y="515312"/>
            <a:ext cx="4772876"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0">
                <a:solidFill>
                  <a:schemeClr val="accent2"/>
                </a:solidFill>
                <a:latin typeface="Calibri" panose="020F0502020204030204" pitchFamily="34" charset="0"/>
                <a:cs typeface="Calibri" panose="020F0502020204030204" pitchFamily="34" charset="0"/>
              </a:rPr>
              <a:t>Tailor your response</a:t>
            </a:r>
            <a:endParaRPr kumimoji="0" lang="en-US" sz="32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558D65B5-FE8A-1CA0-6048-EB6BE6C97FE7}"/>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832177" y="3259505"/>
            <a:ext cx="1734531" cy="1734531"/>
          </a:xfrm>
          <a:prstGeom prst="rect">
            <a:avLst/>
          </a:prstGeom>
        </p:spPr>
      </p:pic>
      <p:sp>
        <p:nvSpPr>
          <p:cNvPr id="35" name="TextBox 34">
            <a:extLst>
              <a:ext uri="{FF2B5EF4-FFF2-40B4-BE49-F238E27FC236}">
                <a16:creationId xmlns:a16="http://schemas.microsoft.com/office/drawing/2014/main" id="{AA886F7D-E4E4-3A62-C7A9-564949E1BD1E}"/>
              </a:ext>
            </a:extLst>
          </p:cNvPr>
          <p:cNvSpPr txBox="1"/>
          <p:nvPr/>
        </p:nvSpPr>
        <p:spPr>
          <a:xfrm>
            <a:off x="4485721" y="5349606"/>
            <a:ext cx="2661380" cy="443198"/>
          </a:xfrm>
          <a:prstGeom prst="rect">
            <a:avLst/>
          </a:prstGeom>
          <a:noFill/>
        </p:spPr>
        <p:txBody>
          <a:bodyPr wrap="square">
            <a:spAutoFit/>
          </a:bodyPr>
          <a:lstStyle/>
          <a:p>
            <a:pPr algn="ctr" fontAlgn="base">
              <a:lnSpc>
                <a:spcPct val="95000"/>
              </a:lnSpc>
              <a:spcAft>
                <a:spcPts val="600"/>
              </a:spcAft>
              <a:buClr>
                <a:schemeClr val="accent2"/>
              </a:buClr>
              <a:buSzPct val="100000"/>
            </a:pPr>
            <a:r>
              <a:rPr lang="fr-CH" sz="2400">
                <a:solidFill>
                  <a:srgbClr val="002060"/>
                </a:solidFill>
                <a:latin typeface="Calibri" panose="020F0502020204030204" pitchFamily="34" charset="0"/>
                <a:cs typeface="Calibri" panose="020F0502020204030204" pitchFamily="34" charset="0"/>
              </a:rPr>
              <a:t>Get personal</a:t>
            </a:r>
          </a:p>
        </p:txBody>
      </p:sp>
      <p:sp>
        <p:nvSpPr>
          <p:cNvPr id="36" name="TextBox 35">
            <a:extLst>
              <a:ext uri="{FF2B5EF4-FFF2-40B4-BE49-F238E27FC236}">
                <a16:creationId xmlns:a16="http://schemas.microsoft.com/office/drawing/2014/main" id="{C662C117-85D7-ED34-70DB-42A138C5D4B7}"/>
              </a:ext>
            </a:extLst>
          </p:cNvPr>
          <p:cNvSpPr txBox="1"/>
          <p:nvPr/>
        </p:nvSpPr>
        <p:spPr>
          <a:xfrm>
            <a:off x="7960947" y="5367332"/>
            <a:ext cx="2447389" cy="443198"/>
          </a:xfrm>
          <a:prstGeom prst="rect">
            <a:avLst/>
          </a:prstGeom>
          <a:noFill/>
        </p:spPr>
        <p:txBody>
          <a:bodyPr wrap="square">
            <a:spAutoFit/>
          </a:bodyPr>
          <a:lstStyle/>
          <a:p>
            <a:pPr algn="ctr" fontAlgn="base">
              <a:lnSpc>
                <a:spcPct val="95000"/>
              </a:lnSpc>
              <a:spcAft>
                <a:spcPts val="600"/>
              </a:spcAft>
              <a:buClr>
                <a:schemeClr val="accent2"/>
              </a:buClr>
              <a:buSzPct val="100000"/>
            </a:pPr>
            <a:r>
              <a:rPr lang="fr-CH" sz="2400">
                <a:solidFill>
                  <a:srgbClr val="002060"/>
                </a:solidFill>
                <a:latin typeface="Calibri" panose="020F0502020204030204" pitchFamily="34" charset="0"/>
                <a:cs typeface="Calibri" panose="020F0502020204030204" pitchFamily="34" charset="0"/>
              </a:rPr>
              <a:t>Offer help</a:t>
            </a:r>
          </a:p>
        </p:txBody>
      </p:sp>
      <p:pic>
        <p:nvPicPr>
          <p:cNvPr id="45" name="Picture 44">
            <a:extLst>
              <a:ext uri="{FF2B5EF4-FFF2-40B4-BE49-F238E27FC236}">
                <a16:creationId xmlns:a16="http://schemas.microsoft.com/office/drawing/2014/main" id="{1B431FE7-FAED-DBAD-0EF9-74FAFF94189A}"/>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769036" y="3134162"/>
            <a:ext cx="2094751" cy="2094751"/>
          </a:xfrm>
          <a:prstGeom prst="rect">
            <a:avLst/>
          </a:prstGeom>
        </p:spPr>
      </p:pic>
      <p:pic>
        <p:nvPicPr>
          <p:cNvPr id="49" name="Picture 48">
            <a:extLst>
              <a:ext uri="{FF2B5EF4-FFF2-40B4-BE49-F238E27FC236}">
                <a16:creationId xmlns:a16="http://schemas.microsoft.com/office/drawing/2014/main" id="{682B3968-1AD6-A744-7039-4F616DF9376C}"/>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333092" y="3259505"/>
            <a:ext cx="1608330" cy="1608330"/>
          </a:xfrm>
          <a:prstGeom prst="rect">
            <a:avLst/>
          </a:prstGeom>
        </p:spPr>
      </p:pic>
      <p:sp>
        <p:nvSpPr>
          <p:cNvPr id="2" name="Google Shape;1969;p30">
            <a:extLst>
              <a:ext uri="{FF2B5EF4-FFF2-40B4-BE49-F238E27FC236}">
                <a16:creationId xmlns:a16="http://schemas.microsoft.com/office/drawing/2014/main" id="{5AE4DBAF-2BA8-0D36-1C16-461CFE3964C8}"/>
              </a:ext>
            </a:extLst>
          </p:cNvPr>
          <p:cNvSpPr/>
          <p:nvPr/>
        </p:nvSpPr>
        <p:spPr>
          <a:xfrm>
            <a:off x="807396" y="1084933"/>
            <a:ext cx="1140845" cy="476056"/>
          </a:xfrm>
          <a:prstGeom prst="rect">
            <a:avLst/>
          </a:prstGeom>
          <a:solidFill>
            <a:schemeClr val="bg1">
              <a:lumMod val="85000"/>
            </a:schemeClr>
          </a:solidFill>
          <a:ln>
            <a:noFill/>
          </a:ln>
        </p:spPr>
        <p:txBody>
          <a:bodyPr spcFirstLastPara="1" wrap="square" lIns="91425" tIns="45700" rIns="91425" bIns="45700" anchor="ctr" anchorCtr="0">
            <a:noAutofit/>
          </a:bodyPr>
          <a:lstStyle/>
          <a:p>
            <a:pPr algn="ctr">
              <a:buClr>
                <a:srgbClr val="000000"/>
              </a:buClr>
              <a:buSzPts val="1600"/>
            </a:pPr>
            <a:r>
              <a:rPr lang="en-US" sz="1600">
                <a:solidFill>
                  <a:schemeClr val="bg1">
                    <a:lumMod val="65000"/>
                  </a:schemeClr>
                </a:solidFill>
                <a:latin typeface="Calibri" panose="020F0502020204030204" pitchFamily="34" charset="0"/>
                <a:cs typeface="Calibri" panose="020F0502020204030204" pitchFamily="34" charset="0"/>
                <a:sym typeface="Arial"/>
              </a:rPr>
              <a:t>Declining</a:t>
            </a:r>
            <a:endParaRPr sz="1600">
              <a:solidFill>
                <a:schemeClr val="bg1">
                  <a:lumMod val="65000"/>
                </a:schemeClr>
              </a:solidFill>
              <a:latin typeface="Calibri" panose="020F0502020204030204" pitchFamily="34" charset="0"/>
              <a:cs typeface="Calibri" panose="020F0502020204030204" pitchFamily="34" charset="0"/>
              <a:sym typeface="Arial"/>
            </a:endParaRPr>
          </a:p>
        </p:txBody>
      </p:sp>
      <p:sp>
        <p:nvSpPr>
          <p:cNvPr id="6" name="Google Shape;1970;p30">
            <a:extLst>
              <a:ext uri="{FF2B5EF4-FFF2-40B4-BE49-F238E27FC236}">
                <a16:creationId xmlns:a16="http://schemas.microsoft.com/office/drawing/2014/main" id="{BA133FE9-01A8-4427-EDFC-20723D632446}"/>
              </a:ext>
            </a:extLst>
          </p:cNvPr>
          <p:cNvSpPr/>
          <p:nvPr/>
        </p:nvSpPr>
        <p:spPr>
          <a:xfrm>
            <a:off x="1909311" y="1084933"/>
            <a:ext cx="2248815" cy="476056"/>
          </a:xfrm>
          <a:prstGeom prst="rect">
            <a:avLst/>
          </a:prstGeom>
          <a:solidFill>
            <a:srgbClr val="FFFF00"/>
          </a:solidFill>
          <a:ln>
            <a:noFill/>
          </a:ln>
        </p:spPr>
        <p:txBody>
          <a:bodyPr spcFirstLastPara="1" wrap="square" lIns="91425" tIns="45700" rIns="91425" bIns="45700" anchor="ctr" anchorCtr="0">
            <a:noAutofit/>
          </a:bodyPr>
          <a:lstStyle/>
          <a:p>
            <a:pPr algn="ctr">
              <a:buClr>
                <a:srgbClr val="000000"/>
              </a:buClr>
              <a:buSzPts val="1600"/>
            </a:pPr>
            <a:r>
              <a:rPr lang="en-US" sz="2400" b="1">
                <a:solidFill>
                  <a:srgbClr val="3F3F3F"/>
                </a:solidFill>
                <a:latin typeface="Calibri" panose="020F0502020204030204" pitchFamily="34" charset="0"/>
                <a:cs typeface="Calibri" panose="020F0502020204030204" pitchFamily="34" charset="0"/>
                <a:sym typeface="Arial"/>
              </a:rPr>
              <a:t>Hesitant</a:t>
            </a:r>
            <a:endParaRPr sz="2400" b="1">
              <a:solidFill>
                <a:srgbClr val="3F3F3F"/>
              </a:solidFill>
              <a:latin typeface="Calibri" panose="020F0502020204030204" pitchFamily="34" charset="0"/>
              <a:cs typeface="Calibri" panose="020F0502020204030204" pitchFamily="34" charset="0"/>
              <a:sym typeface="Arial"/>
            </a:endParaRPr>
          </a:p>
        </p:txBody>
      </p:sp>
      <p:sp>
        <p:nvSpPr>
          <p:cNvPr id="8" name="Google Shape;1971;p30">
            <a:extLst>
              <a:ext uri="{FF2B5EF4-FFF2-40B4-BE49-F238E27FC236}">
                <a16:creationId xmlns:a16="http://schemas.microsoft.com/office/drawing/2014/main" id="{324B6793-5904-3C0F-E593-5DA30D1C05EE}"/>
              </a:ext>
            </a:extLst>
          </p:cNvPr>
          <p:cNvSpPr/>
          <p:nvPr/>
        </p:nvSpPr>
        <p:spPr>
          <a:xfrm>
            <a:off x="4148211" y="1084933"/>
            <a:ext cx="7304817" cy="476056"/>
          </a:xfrm>
          <a:prstGeom prst="rect">
            <a:avLst/>
          </a:prstGeom>
          <a:solidFill>
            <a:schemeClr val="bg1">
              <a:lumMod val="75000"/>
            </a:schemeClr>
          </a:solidFill>
          <a:ln>
            <a:noFill/>
          </a:ln>
        </p:spPr>
        <p:txBody>
          <a:bodyPr spcFirstLastPara="1" wrap="square" lIns="91425" tIns="45700" rIns="91425" bIns="45700" anchor="ctr" anchorCtr="0">
            <a:noAutofit/>
          </a:bodyPr>
          <a:lstStyle/>
          <a:p>
            <a:pPr algn="ctr">
              <a:buClr>
                <a:srgbClr val="000000"/>
              </a:buClr>
              <a:buSzPts val="2000"/>
            </a:pPr>
            <a:r>
              <a:rPr lang="en-US" sz="2000">
                <a:solidFill>
                  <a:schemeClr val="bg1">
                    <a:lumMod val="65000"/>
                  </a:schemeClr>
                </a:solidFill>
                <a:latin typeface="Calibri" panose="020F0502020204030204" pitchFamily="34" charset="0"/>
                <a:cs typeface="Calibri" panose="020F0502020204030204" pitchFamily="34" charset="0"/>
                <a:sym typeface="Arial"/>
              </a:rPr>
              <a:t>Accepting</a:t>
            </a:r>
            <a:endParaRPr sz="2000">
              <a:solidFill>
                <a:schemeClr val="bg1">
                  <a:lumMod val="65000"/>
                </a:scheme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47186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EDFAC8-33E2-4D76-1A03-FED28E23EFD3}"/>
              </a:ext>
            </a:extLst>
          </p:cNvPr>
          <p:cNvSpPr txBox="1"/>
          <p:nvPr/>
        </p:nvSpPr>
        <p:spPr>
          <a:xfrm>
            <a:off x="1009833" y="2495179"/>
            <a:ext cx="5740592" cy="677108"/>
          </a:xfrm>
          <a:prstGeom prst="rect">
            <a:avLst/>
          </a:prstGeom>
          <a:noFill/>
        </p:spPr>
        <p:txBody>
          <a:bodyPr wrap="square">
            <a:spAutoFit/>
          </a:bodyPr>
          <a:lstStyle/>
          <a:p>
            <a:pPr fontAlgn="base">
              <a:lnSpc>
                <a:spcPct val="95000"/>
              </a:lnSpc>
              <a:spcAft>
                <a:spcPts val="600"/>
              </a:spcAft>
              <a:buClr>
                <a:schemeClr val="accent2"/>
              </a:buClr>
              <a:buSzPct val="100000"/>
            </a:pPr>
            <a:r>
              <a:rPr lang="fr-CH" sz="4000" dirty="0" err="1">
                <a:solidFill>
                  <a:srgbClr val="002060"/>
                </a:solidFill>
                <a:latin typeface="Calibri" panose="020F0502020204030204" pitchFamily="34" charset="0"/>
                <a:cs typeface="Calibri" panose="020F0502020204030204" pitchFamily="34" charset="0"/>
              </a:rPr>
              <a:t>Listen</a:t>
            </a:r>
            <a:r>
              <a:rPr lang="fr-CH" sz="4000" dirty="0">
                <a:solidFill>
                  <a:srgbClr val="002060"/>
                </a:solidFill>
                <a:latin typeface="Calibri" panose="020F0502020204030204" pitchFamily="34" charset="0"/>
                <a:cs typeface="Calibri" panose="020F0502020204030204" pitchFamily="34" charset="0"/>
              </a:rPr>
              <a:t> and </a:t>
            </a:r>
            <a:r>
              <a:rPr lang="fr-CH" sz="4000" dirty="0" err="1">
                <a:solidFill>
                  <a:srgbClr val="002060"/>
                </a:solidFill>
                <a:latin typeface="Calibri" panose="020F0502020204030204" pitchFamily="34" charset="0"/>
                <a:cs typeface="Calibri" panose="020F0502020204030204" pitchFamily="34" charset="0"/>
              </a:rPr>
              <a:t>understand</a:t>
            </a:r>
            <a:endParaRPr lang="fr-CH" sz="4000" dirty="0">
              <a:solidFill>
                <a:srgbClr val="002060"/>
              </a:solidFill>
              <a:latin typeface="Calibri" panose="020F0502020204030204" pitchFamily="34" charset="0"/>
              <a:cs typeface="Calibri" panose="020F0502020204030204" pitchFamily="34" charset="0"/>
            </a:endParaRPr>
          </a:p>
        </p:txBody>
      </p:sp>
      <p:sp>
        <p:nvSpPr>
          <p:cNvPr id="4" name="Rectangle: Single Corner Snipped 3">
            <a:extLst>
              <a:ext uri="{FF2B5EF4-FFF2-40B4-BE49-F238E27FC236}">
                <a16:creationId xmlns:a16="http://schemas.microsoft.com/office/drawing/2014/main" id="{9599BE63-0316-2C0E-24B2-987003DBFAA2}"/>
              </a:ext>
            </a:extLst>
          </p:cNvPr>
          <p:cNvSpPr/>
          <p:nvPr/>
        </p:nvSpPr>
        <p:spPr>
          <a:xfrm>
            <a:off x="807396" y="422223"/>
            <a:ext cx="1347162" cy="546953"/>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054AC9FF-8147-7392-D164-CAB2E79C9B58}"/>
              </a:ext>
            </a:extLst>
          </p:cNvPr>
          <p:cNvSpPr txBox="1">
            <a:spLocks/>
          </p:cNvSpPr>
          <p:nvPr/>
        </p:nvSpPr>
        <p:spPr bwMode="invGray">
          <a:xfrm>
            <a:off x="913175" y="525593"/>
            <a:ext cx="1221928" cy="356809"/>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Ebrima"/>
              </a:rPr>
              <a:t>Step </a:t>
            </a:r>
            <a:endParaRPr kumimoji="0" lang="en-US" sz="2400" b="1" i="0" u="none" strike="noStrike" kern="1200" cap="none" spc="0" normalizeH="0" baseline="0" noProof="0">
              <a:ln>
                <a:noFill/>
              </a:ln>
              <a:solidFill>
                <a:schemeClr val="bg1"/>
              </a:solidFill>
              <a:effectLst/>
              <a:uLnTx/>
              <a:uFillTx/>
              <a:latin typeface="Ebrima"/>
            </a:endParaRPr>
          </a:p>
        </p:txBody>
      </p:sp>
      <p:sp>
        <p:nvSpPr>
          <p:cNvPr id="9" name="Oval 8">
            <a:extLst>
              <a:ext uri="{FF2B5EF4-FFF2-40B4-BE49-F238E27FC236}">
                <a16:creationId xmlns:a16="http://schemas.microsoft.com/office/drawing/2014/main" id="{337427CD-70ED-D2B8-19BA-4C60420AFAFA}"/>
              </a:ext>
            </a:extLst>
          </p:cNvPr>
          <p:cNvSpPr/>
          <p:nvPr/>
        </p:nvSpPr>
        <p:spPr>
          <a:xfrm>
            <a:off x="1644356" y="506137"/>
            <a:ext cx="365857" cy="356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a:latin typeface="Calibri" panose="020F0502020204030204" pitchFamily="34" charset="0"/>
                <a:cs typeface="Calibri" panose="020F0502020204030204" pitchFamily="34" charset="0"/>
              </a:rPr>
              <a:t>3</a:t>
            </a:r>
            <a:endParaRPr lang="en-US" sz="3600" b="1">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45ED6F1A-49A6-E839-74AA-63B71CB01253}"/>
              </a:ext>
            </a:extLst>
          </p:cNvPr>
          <p:cNvSpPr txBox="1">
            <a:spLocks/>
          </p:cNvSpPr>
          <p:nvPr/>
        </p:nvSpPr>
        <p:spPr bwMode="invGray">
          <a:xfrm>
            <a:off x="2323869" y="515312"/>
            <a:ext cx="4772876"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0">
                <a:solidFill>
                  <a:schemeClr val="accent2"/>
                </a:solidFill>
                <a:latin typeface="Calibri" panose="020F0502020204030204" pitchFamily="34" charset="0"/>
                <a:cs typeface="Calibri" panose="020F0502020204030204" pitchFamily="34" charset="0"/>
              </a:rPr>
              <a:t>Tailor your response</a:t>
            </a:r>
            <a:endParaRPr kumimoji="0" lang="en-US" sz="32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cxnSp>
        <p:nvCxnSpPr>
          <p:cNvPr id="44" name="Connector: Elbow 43">
            <a:extLst>
              <a:ext uri="{FF2B5EF4-FFF2-40B4-BE49-F238E27FC236}">
                <a16:creationId xmlns:a16="http://schemas.microsoft.com/office/drawing/2014/main" id="{F22F5F8D-3FFA-8387-EC5D-5A6990B9A96E}"/>
              </a:ext>
            </a:extLst>
          </p:cNvPr>
          <p:cNvCxnSpPr>
            <a:cxnSpLocks/>
            <a:stCxn id="6" idx="2"/>
            <a:endCxn id="3" idx="1"/>
          </p:cNvCxnSpPr>
          <p:nvPr/>
        </p:nvCxnSpPr>
        <p:spPr>
          <a:xfrm rot="10800000" flipH="1" flipV="1">
            <a:off x="811853" y="2051487"/>
            <a:ext cx="197980" cy="782245"/>
          </a:xfrm>
          <a:prstGeom prst="bentConnector3">
            <a:avLst>
              <a:gd name="adj1" fmla="val -115466"/>
            </a:avLst>
          </a:prstGeom>
          <a:ln w="19050"/>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2B2A8560-355D-DC70-D7AE-1832FE1A04E9}"/>
              </a:ext>
            </a:extLst>
          </p:cNvPr>
          <p:cNvSpPr/>
          <p:nvPr/>
        </p:nvSpPr>
        <p:spPr>
          <a:xfrm>
            <a:off x="7069851" y="2622176"/>
            <a:ext cx="4310296" cy="3496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6" name="Oval 5">
            <a:extLst>
              <a:ext uri="{FF2B5EF4-FFF2-40B4-BE49-F238E27FC236}">
                <a16:creationId xmlns:a16="http://schemas.microsoft.com/office/drawing/2014/main" id="{BB790809-809B-1E49-ED8C-94A931100636}"/>
              </a:ext>
            </a:extLst>
          </p:cNvPr>
          <p:cNvSpPr/>
          <p:nvPr/>
        </p:nvSpPr>
        <p:spPr>
          <a:xfrm>
            <a:off x="811853" y="1685728"/>
            <a:ext cx="731520" cy="7315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b="1">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8A6546DF-7C0E-95C3-AC73-D034F0F0DD84}"/>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09832" y="1818223"/>
            <a:ext cx="485999" cy="485999"/>
          </a:xfrm>
          <a:prstGeom prst="rect">
            <a:avLst/>
          </a:prstGeom>
        </p:spPr>
      </p:pic>
      <p:sp>
        <p:nvSpPr>
          <p:cNvPr id="18" name="Google Shape;1998;p32">
            <a:extLst>
              <a:ext uri="{FF2B5EF4-FFF2-40B4-BE49-F238E27FC236}">
                <a16:creationId xmlns:a16="http://schemas.microsoft.com/office/drawing/2014/main" id="{28FC61E3-79D2-D876-136F-8F3C020A6B42}"/>
              </a:ext>
            </a:extLst>
          </p:cNvPr>
          <p:cNvSpPr txBox="1"/>
          <p:nvPr/>
        </p:nvSpPr>
        <p:spPr>
          <a:xfrm>
            <a:off x="1053893" y="3176104"/>
            <a:ext cx="5366962" cy="461624"/>
          </a:xfrm>
          <a:prstGeom prst="rect">
            <a:avLst/>
          </a:prstGeom>
          <a:noFill/>
          <a:ln>
            <a:noFill/>
          </a:ln>
        </p:spPr>
        <p:txBody>
          <a:bodyPr spcFirstLastPara="1" wrap="square" lIns="91425" tIns="45700" rIns="91425" bIns="45700" anchor="t" anchorCtr="0">
            <a:spAutoFit/>
          </a:bodyPr>
          <a:lstStyle/>
          <a:p>
            <a:pPr>
              <a:buClr>
                <a:srgbClr val="262626"/>
              </a:buClr>
              <a:buSzPts val="2800"/>
            </a:pPr>
            <a:r>
              <a:rPr lang="fr-CH" sz="2400">
                <a:solidFill>
                  <a:schemeClr val="accent1"/>
                </a:solidFill>
                <a:latin typeface="Arial"/>
                <a:cs typeface="Arial"/>
                <a:sym typeface="Arial"/>
              </a:rPr>
              <a:t>Ask open-</a:t>
            </a:r>
            <a:r>
              <a:rPr lang="fr-CH" sz="2400" err="1">
                <a:solidFill>
                  <a:schemeClr val="accent1"/>
                </a:solidFill>
                <a:latin typeface="Arial"/>
                <a:cs typeface="Arial"/>
                <a:sym typeface="Arial"/>
              </a:rPr>
              <a:t>ended</a:t>
            </a:r>
            <a:r>
              <a:rPr lang="fr-CH" sz="2400">
                <a:solidFill>
                  <a:schemeClr val="accent1"/>
                </a:solidFill>
                <a:latin typeface="Arial"/>
                <a:cs typeface="Arial"/>
                <a:sym typeface="Arial"/>
              </a:rPr>
              <a:t> questions</a:t>
            </a:r>
            <a:endParaRPr sz="2400">
              <a:solidFill>
                <a:schemeClr val="accent1"/>
              </a:solidFill>
              <a:latin typeface="Arial"/>
              <a:cs typeface="Arial"/>
              <a:sym typeface="Calibri"/>
            </a:endParaRPr>
          </a:p>
        </p:txBody>
      </p:sp>
      <p:sp>
        <p:nvSpPr>
          <p:cNvPr id="21" name="Google Shape;1998;p32">
            <a:extLst>
              <a:ext uri="{FF2B5EF4-FFF2-40B4-BE49-F238E27FC236}">
                <a16:creationId xmlns:a16="http://schemas.microsoft.com/office/drawing/2014/main" id="{88609365-CFCF-8D4F-DA16-47FC78CF8832}"/>
              </a:ext>
            </a:extLst>
          </p:cNvPr>
          <p:cNvSpPr txBox="1"/>
          <p:nvPr/>
        </p:nvSpPr>
        <p:spPr>
          <a:xfrm>
            <a:off x="1053893" y="4495448"/>
            <a:ext cx="5366962" cy="461624"/>
          </a:xfrm>
          <a:prstGeom prst="rect">
            <a:avLst/>
          </a:prstGeom>
          <a:noFill/>
          <a:ln>
            <a:noFill/>
          </a:ln>
        </p:spPr>
        <p:txBody>
          <a:bodyPr spcFirstLastPara="1" wrap="square" lIns="91425" tIns="45700" rIns="91425" bIns="45700" anchor="t" anchorCtr="0">
            <a:spAutoFit/>
          </a:bodyPr>
          <a:lstStyle/>
          <a:p>
            <a:pPr marR="0" lvl="0">
              <a:spcBef>
                <a:spcPts val="0"/>
              </a:spcBef>
              <a:buClr>
                <a:srgbClr val="262626"/>
              </a:buClr>
              <a:buSzPts val="2800"/>
            </a:pPr>
            <a:r>
              <a:rPr lang="fr-CH" sz="2400" err="1">
                <a:solidFill>
                  <a:schemeClr val="accent1"/>
                </a:solidFill>
                <a:latin typeface="Arial"/>
                <a:cs typeface="Arial"/>
                <a:sym typeface="Arial"/>
              </a:rPr>
              <a:t>Acknowledge</a:t>
            </a:r>
            <a:r>
              <a:rPr lang="fr-CH" sz="2400">
                <a:solidFill>
                  <a:schemeClr val="accent1"/>
                </a:solidFill>
                <a:latin typeface="Arial"/>
                <a:cs typeface="Arial"/>
                <a:sym typeface="Arial"/>
              </a:rPr>
              <a:t> </a:t>
            </a:r>
            <a:r>
              <a:rPr lang="fr-CH" sz="2400" err="1">
                <a:solidFill>
                  <a:schemeClr val="accent1"/>
                </a:solidFill>
                <a:latin typeface="Arial"/>
                <a:cs typeface="Arial"/>
                <a:sym typeface="Arial"/>
              </a:rPr>
              <a:t>their</a:t>
            </a:r>
            <a:r>
              <a:rPr lang="fr-CH" sz="2400">
                <a:solidFill>
                  <a:schemeClr val="accent1"/>
                </a:solidFill>
                <a:latin typeface="Arial"/>
                <a:cs typeface="Arial"/>
                <a:sym typeface="Arial"/>
              </a:rPr>
              <a:t> </a:t>
            </a:r>
            <a:r>
              <a:rPr lang="fr-CH" sz="2400" err="1">
                <a:solidFill>
                  <a:schemeClr val="accent1"/>
                </a:solidFill>
                <a:latin typeface="Arial"/>
                <a:cs typeface="Arial"/>
                <a:sym typeface="Arial"/>
              </a:rPr>
              <a:t>experience</a:t>
            </a:r>
            <a:endParaRPr sz="2400">
              <a:solidFill>
                <a:schemeClr val="accent1"/>
              </a:solidFill>
              <a:latin typeface="Arial"/>
              <a:cs typeface="Arial"/>
              <a:sym typeface="Calibri"/>
            </a:endParaRPr>
          </a:p>
        </p:txBody>
      </p:sp>
      <p:sp>
        <p:nvSpPr>
          <p:cNvPr id="23" name="Google Shape;1998;p32">
            <a:extLst>
              <a:ext uri="{FF2B5EF4-FFF2-40B4-BE49-F238E27FC236}">
                <a16:creationId xmlns:a16="http://schemas.microsoft.com/office/drawing/2014/main" id="{7C424DD8-9297-59BB-E432-464648E5DF32}"/>
              </a:ext>
            </a:extLst>
          </p:cNvPr>
          <p:cNvSpPr txBox="1"/>
          <p:nvPr/>
        </p:nvSpPr>
        <p:spPr>
          <a:xfrm>
            <a:off x="1053893" y="5666264"/>
            <a:ext cx="5366962" cy="461624"/>
          </a:xfrm>
          <a:prstGeom prst="rect">
            <a:avLst/>
          </a:prstGeom>
          <a:noFill/>
          <a:ln>
            <a:noFill/>
          </a:ln>
        </p:spPr>
        <p:txBody>
          <a:bodyPr spcFirstLastPara="1" wrap="square" lIns="91425" tIns="45700" rIns="91425" bIns="45700" anchor="t" anchorCtr="0">
            <a:spAutoFit/>
          </a:bodyPr>
          <a:lstStyle/>
          <a:p>
            <a:pPr>
              <a:buClr>
                <a:srgbClr val="262626"/>
              </a:buClr>
              <a:buSzPts val="2800"/>
            </a:pPr>
            <a:r>
              <a:rPr lang="fr-CH" sz="2400" err="1">
                <a:solidFill>
                  <a:schemeClr val="accent1"/>
                </a:solidFill>
                <a:latin typeface="Arial"/>
                <a:cs typeface="Arial"/>
                <a:sym typeface="Arial"/>
              </a:rPr>
              <a:t>Reflect</a:t>
            </a:r>
            <a:r>
              <a:rPr lang="fr-CH" sz="2400">
                <a:solidFill>
                  <a:schemeClr val="accent1"/>
                </a:solidFill>
                <a:latin typeface="Arial"/>
                <a:cs typeface="Arial"/>
                <a:sym typeface="Arial"/>
              </a:rPr>
              <a:t> and </a:t>
            </a:r>
            <a:r>
              <a:rPr lang="fr-CH" sz="2400" err="1">
                <a:solidFill>
                  <a:schemeClr val="accent1"/>
                </a:solidFill>
                <a:latin typeface="Arial"/>
                <a:cs typeface="Arial"/>
                <a:sym typeface="Arial"/>
              </a:rPr>
              <a:t>summarize</a:t>
            </a:r>
            <a:endParaRPr sz="2400">
              <a:solidFill>
                <a:schemeClr val="accent1"/>
              </a:solidFill>
              <a:latin typeface="Arial"/>
              <a:cs typeface="Arial"/>
              <a:sym typeface="Calibri"/>
            </a:endParaRPr>
          </a:p>
        </p:txBody>
      </p:sp>
      <p:sp>
        <p:nvSpPr>
          <p:cNvPr id="31" name="Rectangle 30">
            <a:extLst>
              <a:ext uri="{FF2B5EF4-FFF2-40B4-BE49-F238E27FC236}">
                <a16:creationId xmlns:a16="http://schemas.microsoft.com/office/drawing/2014/main" id="{8603D832-B99F-F35D-CBDE-E9F6D6A90750}"/>
              </a:ext>
            </a:extLst>
          </p:cNvPr>
          <p:cNvSpPr/>
          <p:nvPr/>
        </p:nvSpPr>
        <p:spPr>
          <a:xfrm>
            <a:off x="1145351" y="4915957"/>
            <a:ext cx="1404690" cy="4519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Having questions is very normal.</a:t>
            </a:r>
          </a:p>
        </p:txBody>
      </p:sp>
      <p:sp>
        <p:nvSpPr>
          <p:cNvPr id="32" name="Rectangle 31">
            <a:extLst>
              <a:ext uri="{FF2B5EF4-FFF2-40B4-BE49-F238E27FC236}">
                <a16:creationId xmlns:a16="http://schemas.microsoft.com/office/drawing/2014/main" id="{D8F3932F-DA6A-CD5A-A765-31B94487EF36}"/>
              </a:ext>
            </a:extLst>
          </p:cNvPr>
          <p:cNvSpPr/>
          <p:nvPr/>
        </p:nvSpPr>
        <p:spPr>
          <a:xfrm>
            <a:off x="1130876" y="3614667"/>
            <a:ext cx="3777300" cy="3190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Tell me more about your concerns about the vaccine.</a:t>
            </a:r>
          </a:p>
        </p:txBody>
      </p:sp>
      <p:sp>
        <p:nvSpPr>
          <p:cNvPr id="33" name="Rectangle 32">
            <a:extLst>
              <a:ext uri="{FF2B5EF4-FFF2-40B4-BE49-F238E27FC236}">
                <a16:creationId xmlns:a16="http://schemas.microsoft.com/office/drawing/2014/main" id="{E82B1AA8-E944-13C7-CB53-D4CE00B46699}"/>
              </a:ext>
            </a:extLst>
          </p:cNvPr>
          <p:cNvSpPr/>
          <p:nvPr/>
        </p:nvSpPr>
        <p:spPr>
          <a:xfrm>
            <a:off x="1130876" y="6118877"/>
            <a:ext cx="3728399" cy="3393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It sounds like you worry the most about side effects.</a:t>
            </a:r>
          </a:p>
        </p:txBody>
      </p:sp>
      <p:sp>
        <p:nvSpPr>
          <p:cNvPr id="34" name="Rectangle 33">
            <a:extLst>
              <a:ext uri="{FF2B5EF4-FFF2-40B4-BE49-F238E27FC236}">
                <a16:creationId xmlns:a16="http://schemas.microsoft.com/office/drawing/2014/main" id="{75C4032F-3095-E206-EF64-1D9EF4BAC83A}"/>
              </a:ext>
            </a:extLst>
          </p:cNvPr>
          <p:cNvSpPr/>
          <p:nvPr/>
        </p:nvSpPr>
        <p:spPr>
          <a:xfrm>
            <a:off x="1131251" y="3975092"/>
            <a:ext cx="3776925" cy="3190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What are your thoughts about receiving the vaccine?</a:t>
            </a:r>
          </a:p>
        </p:txBody>
      </p:sp>
      <p:sp>
        <p:nvSpPr>
          <p:cNvPr id="36" name="Rectangle 35">
            <a:extLst>
              <a:ext uri="{FF2B5EF4-FFF2-40B4-BE49-F238E27FC236}">
                <a16:creationId xmlns:a16="http://schemas.microsoft.com/office/drawing/2014/main" id="{659A1CF8-E3CA-C581-0CE1-7972100829AC}"/>
              </a:ext>
            </a:extLst>
          </p:cNvPr>
          <p:cNvSpPr/>
          <p:nvPr/>
        </p:nvSpPr>
        <p:spPr>
          <a:xfrm>
            <a:off x="2599797" y="4915957"/>
            <a:ext cx="2259478" cy="4519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It sounds like you had a strong reaction to that vaccine.</a:t>
            </a:r>
          </a:p>
        </p:txBody>
      </p:sp>
      <p:pic>
        <p:nvPicPr>
          <p:cNvPr id="37" name="Picture 36">
            <a:extLst>
              <a:ext uri="{FF2B5EF4-FFF2-40B4-BE49-F238E27FC236}">
                <a16:creationId xmlns:a16="http://schemas.microsoft.com/office/drawing/2014/main" id="{A41942E7-DEFB-4D4A-D1E9-F8D75A4B8326}"/>
              </a:ext>
            </a:extLst>
          </p:cNvPr>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854038" y="1762059"/>
            <a:ext cx="696002" cy="696002"/>
          </a:xfrm>
          <a:prstGeom prst="rect">
            <a:avLst/>
          </a:prstGeom>
        </p:spPr>
      </p:pic>
      <p:pic>
        <p:nvPicPr>
          <p:cNvPr id="38" name="Picture 37">
            <a:extLst>
              <a:ext uri="{FF2B5EF4-FFF2-40B4-BE49-F238E27FC236}">
                <a16:creationId xmlns:a16="http://schemas.microsoft.com/office/drawing/2014/main" id="{84DD9173-F519-2C88-FAB2-C7C946FEA66E}"/>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788827" y="1800360"/>
            <a:ext cx="557488" cy="557488"/>
          </a:xfrm>
          <a:prstGeom prst="rect">
            <a:avLst/>
          </a:prstGeom>
        </p:spPr>
      </p:pic>
      <p:sp>
        <p:nvSpPr>
          <p:cNvPr id="19" name="TextBox 18">
            <a:extLst>
              <a:ext uri="{FF2B5EF4-FFF2-40B4-BE49-F238E27FC236}">
                <a16:creationId xmlns:a16="http://schemas.microsoft.com/office/drawing/2014/main" id="{8E7DD187-E07F-490E-9321-5F8BDD22750F}"/>
              </a:ext>
            </a:extLst>
          </p:cNvPr>
          <p:cNvSpPr txBox="1"/>
          <p:nvPr/>
        </p:nvSpPr>
        <p:spPr>
          <a:xfrm>
            <a:off x="7385974" y="3007107"/>
            <a:ext cx="3782746" cy="2677656"/>
          </a:xfrm>
          <a:prstGeom prst="rect">
            <a:avLst/>
          </a:prstGeom>
          <a:noFill/>
        </p:spPr>
        <p:txBody>
          <a:bodyPr wrap="square">
            <a:spAutoFit/>
          </a:bodyPr>
          <a:lstStyle/>
          <a:p>
            <a:r>
              <a:rPr lang="fr-CH" sz="2800" dirty="0" err="1">
                <a:solidFill>
                  <a:srgbClr val="002060"/>
                </a:solidFill>
                <a:latin typeface="Calibri" panose="020F0502020204030204" pitchFamily="34" charset="0"/>
                <a:cs typeface="Calibri" panose="020F0502020204030204" pitchFamily="34" charset="0"/>
              </a:rPr>
              <a:t>Take</a:t>
            </a:r>
            <a:r>
              <a:rPr lang="fr-CH" sz="2800" dirty="0">
                <a:solidFill>
                  <a:srgbClr val="002060"/>
                </a:solidFill>
                <a:latin typeface="Calibri" panose="020F0502020204030204" pitchFamily="34" charset="0"/>
                <a:cs typeface="Calibri" panose="020F0502020204030204" pitchFamily="34" charset="0"/>
              </a:rPr>
              <a:t> time to </a:t>
            </a:r>
            <a:r>
              <a:rPr lang="fr-CH" sz="2800" dirty="0" err="1">
                <a:solidFill>
                  <a:srgbClr val="002060"/>
                </a:solidFill>
                <a:latin typeface="Calibri" panose="020F0502020204030204" pitchFamily="34" charset="0"/>
                <a:cs typeface="Calibri" panose="020F0502020204030204" pitchFamily="34" charset="0"/>
              </a:rPr>
              <a:t>listen</a:t>
            </a:r>
            <a:r>
              <a:rPr lang="fr-CH" sz="2800" dirty="0">
                <a:solidFill>
                  <a:srgbClr val="002060"/>
                </a:solidFill>
                <a:latin typeface="Calibri" panose="020F0502020204030204" pitchFamily="34" charset="0"/>
                <a:cs typeface="Calibri" panose="020F0502020204030204" pitchFamily="34" charset="0"/>
              </a:rPr>
              <a:t> to the </a:t>
            </a:r>
            <a:r>
              <a:rPr lang="fr-CH" sz="2800" dirty="0" err="1">
                <a:solidFill>
                  <a:srgbClr val="002060"/>
                </a:solidFill>
                <a:latin typeface="Calibri" panose="020F0502020204030204" pitchFamily="34" charset="0"/>
                <a:cs typeface="Calibri" panose="020F0502020204030204" pitchFamily="34" charset="0"/>
              </a:rPr>
              <a:t>person</a:t>
            </a:r>
            <a:r>
              <a:rPr lang="fr-CH" sz="2800" dirty="0">
                <a:solidFill>
                  <a:srgbClr val="002060"/>
                </a:solidFill>
                <a:latin typeface="Calibri" panose="020F0502020204030204" pitchFamily="34" charset="0"/>
                <a:cs typeface="Calibri" panose="020F0502020204030204" pitchFamily="34" charset="0"/>
              </a:rPr>
              <a:t> and </a:t>
            </a:r>
            <a:r>
              <a:rPr lang="fr-CH" sz="2800" dirty="0" err="1">
                <a:solidFill>
                  <a:srgbClr val="002060"/>
                </a:solidFill>
                <a:latin typeface="Calibri" panose="020F0502020204030204" pitchFamily="34" charset="0"/>
                <a:cs typeface="Calibri" panose="020F0502020204030204" pitchFamily="34" charset="0"/>
              </a:rPr>
              <a:t>elicit</a:t>
            </a:r>
            <a:r>
              <a:rPr lang="fr-CH" sz="2800" dirty="0">
                <a:solidFill>
                  <a:srgbClr val="002060"/>
                </a:solidFill>
                <a:latin typeface="Calibri" panose="020F0502020204030204" pitchFamily="34" charset="0"/>
                <a:cs typeface="Calibri" panose="020F0502020204030204" pitchFamily="34" charset="0"/>
              </a:rPr>
              <a:t> information to support </a:t>
            </a:r>
            <a:r>
              <a:rPr lang="fr-CH" sz="2800" dirty="0" err="1">
                <a:solidFill>
                  <a:srgbClr val="002060"/>
                </a:solidFill>
                <a:latin typeface="Calibri" panose="020F0502020204030204" pitchFamily="34" charset="0"/>
                <a:cs typeface="Calibri" panose="020F0502020204030204" pitchFamily="34" charset="0"/>
              </a:rPr>
              <a:t>you</a:t>
            </a:r>
            <a:r>
              <a:rPr lang="fr-CH" sz="2800" dirty="0">
                <a:solidFill>
                  <a:srgbClr val="002060"/>
                </a:solidFill>
                <a:latin typeface="Calibri" panose="020F0502020204030204" pitchFamily="34" charset="0"/>
                <a:cs typeface="Calibri" panose="020F0502020204030204" pitchFamily="34" charset="0"/>
              </a:rPr>
              <a:t> in </a:t>
            </a:r>
            <a:r>
              <a:rPr lang="fr-CH" sz="2800" dirty="0" err="1">
                <a:solidFill>
                  <a:srgbClr val="002060"/>
                </a:solidFill>
                <a:latin typeface="Calibri" panose="020F0502020204030204" pitchFamily="34" charset="0"/>
                <a:cs typeface="Calibri" panose="020F0502020204030204" pitchFamily="34" charset="0"/>
              </a:rPr>
              <a:t>addressing</a:t>
            </a:r>
            <a:r>
              <a:rPr lang="fr-CH" sz="2800" dirty="0">
                <a:solidFill>
                  <a:srgbClr val="002060"/>
                </a:solidFill>
                <a:latin typeface="Calibri" panose="020F0502020204030204" pitchFamily="34" charset="0"/>
                <a:cs typeface="Calibri" panose="020F0502020204030204" pitchFamily="34" charset="0"/>
              </a:rPr>
              <a:t> </a:t>
            </a:r>
            <a:r>
              <a:rPr lang="fr-CH" sz="2800" dirty="0" err="1">
                <a:solidFill>
                  <a:srgbClr val="002060"/>
                </a:solidFill>
                <a:latin typeface="Calibri" panose="020F0502020204030204" pitchFamily="34" charset="0"/>
                <a:cs typeface="Calibri" panose="020F0502020204030204" pitchFamily="34" charset="0"/>
              </a:rPr>
              <a:t>their</a:t>
            </a:r>
            <a:r>
              <a:rPr lang="fr-CH" sz="2800" dirty="0">
                <a:solidFill>
                  <a:srgbClr val="002060"/>
                </a:solidFill>
                <a:latin typeface="Calibri" panose="020F0502020204030204" pitchFamily="34" charset="0"/>
                <a:cs typeface="Calibri" panose="020F0502020204030204" pitchFamily="34" charset="0"/>
              </a:rPr>
              <a:t> </a:t>
            </a:r>
            <a:r>
              <a:rPr lang="fr-CH" sz="2800" dirty="0" err="1">
                <a:solidFill>
                  <a:srgbClr val="002060"/>
                </a:solidFill>
                <a:latin typeface="Calibri" panose="020F0502020204030204" pitchFamily="34" charset="0"/>
                <a:cs typeface="Calibri" panose="020F0502020204030204" pitchFamily="34" charset="0"/>
              </a:rPr>
              <a:t>concerns</a:t>
            </a:r>
            <a:r>
              <a:rPr lang="fr-CH" sz="2800" dirty="0">
                <a:solidFill>
                  <a:srgbClr val="002060"/>
                </a:solidFill>
                <a:latin typeface="Calibri" panose="020F0502020204030204" pitchFamily="34" charset="0"/>
                <a:cs typeface="Calibri" panose="020F0502020204030204" pitchFamily="34" charset="0"/>
              </a:rPr>
              <a:t> and </a:t>
            </a:r>
            <a:r>
              <a:rPr lang="fr-CH" sz="2800" dirty="0" err="1">
                <a:solidFill>
                  <a:srgbClr val="002060"/>
                </a:solidFill>
                <a:latin typeface="Calibri" panose="020F0502020204030204" pitchFamily="34" charset="0"/>
                <a:cs typeface="Calibri" panose="020F0502020204030204" pitchFamily="34" charset="0"/>
              </a:rPr>
              <a:t>connecting</a:t>
            </a:r>
            <a:r>
              <a:rPr lang="fr-CH" sz="2800" dirty="0">
                <a:solidFill>
                  <a:srgbClr val="002060"/>
                </a:solidFill>
                <a:latin typeface="Calibri" panose="020F0502020204030204" pitchFamily="34" charset="0"/>
                <a:cs typeface="Calibri" panose="020F0502020204030204" pitchFamily="34" charset="0"/>
              </a:rPr>
              <a:t> </a:t>
            </a:r>
            <a:r>
              <a:rPr lang="fr-CH" sz="2800" dirty="0" err="1">
                <a:solidFill>
                  <a:srgbClr val="002060"/>
                </a:solidFill>
                <a:latin typeface="Calibri" panose="020F0502020204030204" pitchFamily="34" charset="0"/>
                <a:cs typeface="Calibri" panose="020F0502020204030204" pitchFamily="34" charset="0"/>
              </a:rPr>
              <a:t>with</a:t>
            </a:r>
            <a:r>
              <a:rPr lang="fr-CH" sz="2800" dirty="0">
                <a:solidFill>
                  <a:srgbClr val="002060"/>
                </a:solidFill>
                <a:latin typeface="Calibri" panose="020F0502020204030204" pitchFamily="34" charset="0"/>
                <a:cs typeface="Calibri" panose="020F0502020204030204" pitchFamily="34" charset="0"/>
              </a:rPr>
              <a:t> </a:t>
            </a:r>
            <a:r>
              <a:rPr lang="fr-CH" sz="2800" dirty="0" err="1">
                <a:solidFill>
                  <a:srgbClr val="002060"/>
                </a:solidFill>
                <a:latin typeface="Calibri" panose="020F0502020204030204" pitchFamily="34" charset="0"/>
                <a:cs typeface="Calibri" panose="020F0502020204030204" pitchFamily="34" charset="0"/>
              </a:rPr>
              <a:t>their</a:t>
            </a:r>
            <a:r>
              <a:rPr lang="fr-CH" sz="2800" dirty="0">
                <a:solidFill>
                  <a:srgbClr val="002060"/>
                </a:solidFill>
                <a:latin typeface="Calibri" panose="020F0502020204030204" pitchFamily="34" charset="0"/>
                <a:cs typeface="Calibri" panose="020F0502020204030204" pitchFamily="34" charset="0"/>
              </a:rPr>
              <a:t> motivation.</a:t>
            </a:r>
            <a:endParaRPr lang="en-US" sz="2800" dirty="0"/>
          </a:p>
        </p:txBody>
      </p:sp>
      <p:sp>
        <p:nvSpPr>
          <p:cNvPr id="11" name="Google Shape;1969;p30">
            <a:extLst>
              <a:ext uri="{FF2B5EF4-FFF2-40B4-BE49-F238E27FC236}">
                <a16:creationId xmlns:a16="http://schemas.microsoft.com/office/drawing/2014/main" id="{2BE1B095-6670-4C24-A948-AAC6AFF35E89}"/>
              </a:ext>
            </a:extLst>
          </p:cNvPr>
          <p:cNvSpPr/>
          <p:nvPr/>
        </p:nvSpPr>
        <p:spPr>
          <a:xfrm>
            <a:off x="807396" y="1084933"/>
            <a:ext cx="1140845" cy="476056"/>
          </a:xfrm>
          <a:prstGeom prst="rect">
            <a:avLst/>
          </a:prstGeom>
          <a:solidFill>
            <a:schemeClr val="bg1">
              <a:lumMod val="85000"/>
            </a:schemeClr>
          </a:solidFill>
          <a:ln>
            <a:noFill/>
          </a:ln>
        </p:spPr>
        <p:txBody>
          <a:bodyPr spcFirstLastPara="1" wrap="square" lIns="91425" tIns="45700" rIns="91425" bIns="45700" anchor="ctr" anchorCtr="0">
            <a:noAutofit/>
          </a:bodyPr>
          <a:lstStyle/>
          <a:p>
            <a:pPr algn="ctr">
              <a:buClr>
                <a:srgbClr val="000000"/>
              </a:buClr>
              <a:buSzPts val="1600"/>
            </a:pPr>
            <a:r>
              <a:rPr lang="en-US" sz="1600">
                <a:solidFill>
                  <a:schemeClr val="bg1">
                    <a:lumMod val="65000"/>
                  </a:schemeClr>
                </a:solidFill>
                <a:latin typeface="Calibri" panose="020F0502020204030204" pitchFamily="34" charset="0"/>
                <a:cs typeface="Calibri" panose="020F0502020204030204" pitchFamily="34" charset="0"/>
                <a:sym typeface="Arial"/>
              </a:rPr>
              <a:t>Declining</a:t>
            </a:r>
            <a:endParaRPr sz="1600">
              <a:solidFill>
                <a:schemeClr val="bg1">
                  <a:lumMod val="65000"/>
                </a:schemeClr>
              </a:solidFill>
              <a:latin typeface="Calibri" panose="020F0502020204030204" pitchFamily="34" charset="0"/>
              <a:cs typeface="Calibri" panose="020F0502020204030204" pitchFamily="34" charset="0"/>
              <a:sym typeface="Arial"/>
            </a:endParaRPr>
          </a:p>
        </p:txBody>
      </p:sp>
      <p:sp>
        <p:nvSpPr>
          <p:cNvPr id="14" name="Google Shape;1970;p30">
            <a:extLst>
              <a:ext uri="{FF2B5EF4-FFF2-40B4-BE49-F238E27FC236}">
                <a16:creationId xmlns:a16="http://schemas.microsoft.com/office/drawing/2014/main" id="{9D72351D-C99D-B25A-244E-DB1AB55DD4BB}"/>
              </a:ext>
            </a:extLst>
          </p:cNvPr>
          <p:cNvSpPr/>
          <p:nvPr/>
        </p:nvSpPr>
        <p:spPr>
          <a:xfrm>
            <a:off x="1909311" y="1084933"/>
            <a:ext cx="2248815" cy="476056"/>
          </a:xfrm>
          <a:prstGeom prst="rect">
            <a:avLst/>
          </a:prstGeom>
          <a:solidFill>
            <a:srgbClr val="FFFF00"/>
          </a:solidFill>
          <a:ln>
            <a:noFill/>
          </a:ln>
        </p:spPr>
        <p:txBody>
          <a:bodyPr spcFirstLastPara="1" wrap="square" lIns="91425" tIns="45700" rIns="91425" bIns="45700" anchor="ctr" anchorCtr="0">
            <a:noAutofit/>
          </a:bodyPr>
          <a:lstStyle/>
          <a:p>
            <a:pPr algn="ctr">
              <a:buClr>
                <a:srgbClr val="000000"/>
              </a:buClr>
              <a:buSzPts val="1600"/>
            </a:pPr>
            <a:r>
              <a:rPr lang="en-US" sz="2400" b="1">
                <a:solidFill>
                  <a:srgbClr val="3F3F3F"/>
                </a:solidFill>
                <a:latin typeface="Calibri" panose="020F0502020204030204" pitchFamily="34" charset="0"/>
                <a:cs typeface="Calibri" panose="020F0502020204030204" pitchFamily="34" charset="0"/>
                <a:sym typeface="Arial"/>
              </a:rPr>
              <a:t>Hesitant</a:t>
            </a:r>
            <a:endParaRPr sz="2400" b="1">
              <a:solidFill>
                <a:srgbClr val="3F3F3F"/>
              </a:solidFill>
              <a:latin typeface="Calibri" panose="020F0502020204030204" pitchFamily="34" charset="0"/>
              <a:cs typeface="Calibri" panose="020F0502020204030204" pitchFamily="34" charset="0"/>
              <a:sym typeface="Arial"/>
            </a:endParaRPr>
          </a:p>
        </p:txBody>
      </p:sp>
      <p:sp>
        <p:nvSpPr>
          <p:cNvPr id="15" name="Google Shape;1971;p30">
            <a:extLst>
              <a:ext uri="{FF2B5EF4-FFF2-40B4-BE49-F238E27FC236}">
                <a16:creationId xmlns:a16="http://schemas.microsoft.com/office/drawing/2014/main" id="{8BD7A2D3-0FA9-51E2-F02F-2BD9F91C82C5}"/>
              </a:ext>
            </a:extLst>
          </p:cNvPr>
          <p:cNvSpPr/>
          <p:nvPr/>
        </p:nvSpPr>
        <p:spPr>
          <a:xfrm>
            <a:off x="4148211" y="1084933"/>
            <a:ext cx="7304817" cy="476056"/>
          </a:xfrm>
          <a:prstGeom prst="rect">
            <a:avLst/>
          </a:prstGeom>
          <a:solidFill>
            <a:schemeClr val="bg1">
              <a:lumMod val="75000"/>
            </a:schemeClr>
          </a:solidFill>
          <a:ln>
            <a:noFill/>
          </a:ln>
        </p:spPr>
        <p:txBody>
          <a:bodyPr spcFirstLastPara="1" wrap="square" lIns="91425" tIns="45700" rIns="91425" bIns="45700" anchor="ctr" anchorCtr="0">
            <a:noAutofit/>
          </a:bodyPr>
          <a:lstStyle/>
          <a:p>
            <a:pPr algn="ctr">
              <a:buClr>
                <a:srgbClr val="000000"/>
              </a:buClr>
              <a:buSzPts val="2000"/>
            </a:pPr>
            <a:r>
              <a:rPr lang="en-US" sz="2000">
                <a:solidFill>
                  <a:schemeClr val="bg1">
                    <a:lumMod val="65000"/>
                  </a:schemeClr>
                </a:solidFill>
                <a:latin typeface="Calibri" panose="020F0502020204030204" pitchFamily="34" charset="0"/>
                <a:cs typeface="Calibri" panose="020F0502020204030204" pitchFamily="34" charset="0"/>
                <a:sym typeface="Arial"/>
              </a:rPr>
              <a:t>Accepting</a:t>
            </a:r>
            <a:endParaRPr sz="2000">
              <a:solidFill>
                <a:schemeClr val="bg1">
                  <a:lumMod val="65000"/>
                </a:schemeClr>
              </a:solidFill>
              <a:latin typeface="Calibri" panose="020F0502020204030204" pitchFamily="34" charset="0"/>
              <a:cs typeface="Calibri" panose="020F0502020204030204" pitchFamily="34" charset="0"/>
              <a:sym typeface="Arial"/>
            </a:endParaRPr>
          </a:p>
        </p:txBody>
      </p:sp>
      <p:sp>
        <p:nvSpPr>
          <p:cNvPr id="7" name="TextBox 6">
            <a:extLst>
              <a:ext uri="{FF2B5EF4-FFF2-40B4-BE49-F238E27FC236}">
                <a16:creationId xmlns:a16="http://schemas.microsoft.com/office/drawing/2014/main" id="{7909C5BF-71BA-C33F-A975-1F25894B2FF8}"/>
              </a:ext>
            </a:extLst>
          </p:cNvPr>
          <p:cNvSpPr txBox="1"/>
          <p:nvPr/>
        </p:nvSpPr>
        <p:spPr>
          <a:xfrm>
            <a:off x="7668527" y="6156667"/>
            <a:ext cx="4283837" cy="261610"/>
          </a:xfrm>
          <a:prstGeom prst="rect">
            <a:avLst/>
          </a:prstGeom>
          <a:noFill/>
        </p:spPr>
        <p:txBody>
          <a:bodyPr wrap="square">
            <a:spAutoFit/>
          </a:bodyPr>
          <a:lstStyle/>
          <a:p>
            <a:r>
              <a:rPr lang="en-AU" sz="1100">
                <a:solidFill>
                  <a:schemeClr val="bg2">
                    <a:lumMod val="50000"/>
                  </a:schemeClr>
                </a:solidFill>
                <a:latin typeface="Calibri" panose="020F0502020204030204" pitchFamily="34" charset="0"/>
                <a:cs typeface="Calibri" panose="020F0502020204030204" pitchFamily="34" charset="0"/>
              </a:rPr>
              <a:t>Source: Sharing Knowledge About Immunisation. (2023). </a:t>
            </a:r>
            <a:r>
              <a:rPr lang="en-AU" sz="1100">
                <a:solidFill>
                  <a:schemeClr val="bg2">
                    <a:lumMod val="50000"/>
                  </a:schemeClr>
                </a:solidFill>
                <a:latin typeface="Calibri" panose="020F0502020204030204" pitchFamily="34" charset="0"/>
                <a:cs typeface="Calibri" panose="020F0502020204030204" pitchFamily="34" charset="0"/>
                <a:hlinkClick r:id="rId6"/>
              </a:rPr>
              <a:t>skai.org.au</a:t>
            </a:r>
            <a:endParaRPr lang="en-AU" sz="110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5509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Chat with solid fill">
            <a:extLst>
              <a:ext uri="{FF2B5EF4-FFF2-40B4-BE49-F238E27FC236}">
                <a16:creationId xmlns:a16="http://schemas.microsoft.com/office/drawing/2014/main" id="{DCFDE78E-EC9E-D585-38AF-69F0F1D513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029" y="248446"/>
            <a:ext cx="1291417" cy="1291417"/>
          </a:xfrm>
          <a:prstGeom prst="rect">
            <a:avLst/>
          </a:prstGeom>
        </p:spPr>
      </p:pic>
      <p:sp>
        <p:nvSpPr>
          <p:cNvPr id="5" name="Rectangle 4">
            <a:extLst>
              <a:ext uri="{FF2B5EF4-FFF2-40B4-BE49-F238E27FC236}">
                <a16:creationId xmlns:a16="http://schemas.microsoft.com/office/drawing/2014/main" id="{485537AF-19AA-26A8-8816-680F9C2C5C17}"/>
              </a:ext>
            </a:extLst>
          </p:cNvPr>
          <p:cNvSpPr/>
          <p:nvPr/>
        </p:nvSpPr>
        <p:spPr>
          <a:xfrm>
            <a:off x="1923446" y="460608"/>
            <a:ext cx="2541676" cy="689835"/>
          </a:xfrm>
          <a:prstGeom prst="rect">
            <a:avLst/>
          </a:prstGeom>
          <a:solidFill>
            <a:srgbClr val="0070C0"/>
          </a:solidFill>
          <a:ln w="2992" cap="flat">
            <a:solidFill>
              <a:schemeClr val="accent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Title 2">
            <a:extLst>
              <a:ext uri="{FF2B5EF4-FFF2-40B4-BE49-F238E27FC236}">
                <a16:creationId xmlns:a16="http://schemas.microsoft.com/office/drawing/2014/main" id="{1A7E2B9D-50F2-7D3C-20D6-3A3EE5CB1942}"/>
              </a:ext>
            </a:extLst>
          </p:cNvPr>
          <p:cNvSpPr txBox="1">
            <a:spLocks/>
          </p:cNvSpPr>
          <p:nvPr/>
        </p:nvSpPr>
        <p:spPr bwMode="invGray">
          <a:xfrm>
            <a:off x="2111986" y="570618"/>
            <a:ext cx="2780648"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Question</a:t>
            </a:r>
            <a:endParaRPr kumimoji="0" lang="en-US" sz="440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37DB5AE3-8BB0-3E9C-7D55-D135794964EC}"/>
              </a:ext>
            </a:extLst>
          </p:cNvPr>
          <p:cNvSpPr txBox="1">
            <a:spLocks/>
          </p:cNvSpPr>
          <p:nvPr/>
        </p:nvSpPr>
        <p:spPr>
          <a:xfrm>
            <a:off x="1135966" y="1665807"/>
            <a:ext cx="10270943" cy="1211212"/>
          </a:xfrm>
          <a:prstGeom prst="rect">
            <a:avLst/>
          </a:prstGeom>
        </p:spPr>
        <p:txBody>
          <a:bodyPr vert="horz" lIns="0" tIns="0" rIns="0" bIns="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2000" b="1" i="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spcBef>
                <a:spcPts val="0"/>
              </a:spcBef>
              <a:buClr>
                <a:srgbClr val="262626"/>
              </a:buClr>
              <a:buSzPct val="100000"/>
              <a:buFont typeface="Arial" panose="020B0604020202020204" pitchFamily="34" charset="0"/>
              <a:buNone/>
              <a:defRPr/>
            </a:pPr>
            <a:r>
              <a:rPr lang="en-AU" sz="2800" dirty="0">
                <a:solidFill>
                  <a:schemeClr val="tx1">
                    <a:lumMod val="75000"/>
                    <a:lumOff val="25000"/>
                  </a:schemeClr>
                </a:solidFill>
                <a:latin typeface="Calibri" panose="020F0502020204030204" pitchFamily="34" charset="0"/>
                <a:cs typeface="Calibri" panose="020F0502020204030204" pitchFamily="34" charset="0"/>
              </a:rPr>
              <a:t>At your health </a:t>
            </a:r>
            <a:r>
              <a:rPr lang="en-AU" sz="2800" dirty="0" err="1">
                <a:solidFill>
                  <a:schemeClr val="tx1">
                    <a:lumMod val="75000"/>
                    <a:lumOff val="25000"/>
                  </a:schemeClr>
                </a:solidFill>
                <a:latin typeface="Calibri" panose="020F0502020204030204" pitchFamily="34" charset="0"/>
                <a:cs typeface="Calibri" panose="020F0502020204030204" pitchFamily="34" charset="0"/>
              </a:rPr>
              <a:t>center</a:t>
            </a:r>
            <a:r>
              <a:rPr lang="en-AU" sz="2800" dirty="0">
                <a:solidFill>
                  <a:schemeClr val="tx1">
                    <a:lumMod val="75000"/>
                    <a:lumOff val="25000"/>
                  </a:schemeClr>
                </a:solidFill>
                <a:latin typeface="Calibri" panose="020F0502020204030204" pitchFamily="34" charset="0"/>
                <a:cs typeface="Calibri" panose="020F0502020204030204" pitchFamily="34" charset="0"/>
              </a:rPr>
              <a:t>, a mother mentioned the following:</a:t>
            </a:r>
          </a:p>
        </p:txBody>
      </p:sp>
      <p:sp>
        <p:nvSpPr>
          <p:cNvPr id="7" name="Speech Bubble: Rectangle with Corners Rounded 6">
            <a:extLst>
              <a:ext uri="{FF2B5EF4-FFF2-40B4-BE49-F238E27FC236}">
                <a16:creationId xmlns:a16="http://schemas.microsoft.com/office/drawing/2014/main" id="{E268F2FA-82AB-360C-4DD0-52BDF3661B4D}"/>
              </a:ext>
            </a:extLst>
          </p:cNvPr>
          <p:cNvSpPr/>
          <p:nvPr/>
        </p:nvSpPr>
        <p:spPr>
          <a:xfrm>
            <a:off x="2193583" y="2303351"/>
            <a:ext cx="7804834" cy="1147336"/>
          </a:xfrm>
          <a:prstGeom prst="wedgeRoundRectCallout">
            <a:avLst>
              <a:gd name="adj1" fmla="val -53426"/>
              <a:gd name="adj2" fmla="val 15496"/>
              <a:gd name="adj3" fmla="val 16667"/>
            </a:avLst>
          </a:prstGeom>
          <a:solidFill>
            <a:srgbClr val="EC7404">
              <a:lumMod val="20000"/>
              <a:lumOff val="80000"/>
            </a:srgbClr>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t>“They said the vaccine can cause severe side effects. I’m afraid something bad would happen to my child”.</a:t>
            </a:r>
          </a:p>
        </p:txBody>
      </p:sp>
      <p:sp>
        <p:nvSpPr>
          <p:cNvPr id="10" name="Text Placeholder 2">
            <a:extLst>
              <a:ext uri="{FF2B5EF4-FFF2-40B4-BE49-F238E27FC236}">
                <a16:creationId xmlns:a16="http://schemas.microsoft.com/office/drawing/2014/main" id="{C8E10787-1F78-7A91-749C-5DFA79DC9620}"/>
              </a:ext>
            </a:extLst>
          </p:cNvPr>
          <p:cNvSpPr txBox="1">
            <a:spLocks/>
          </p:cNvSpPr>
          <p:nvPr/>
        </p:nvSpPr>
        <p:spPr>
          <a:xfrm>
            <a:off x="1403821" y="3858107"/>
            <a:ext cx="10003088" cy="2087721"/>
          </a:xfrm>
          <a:prstGeom prst="rect">
            <a:avLst/>
          </a:prstGeom>
        </p:spPr>
        <p:txBody>
          <a:bodyPr vert="horz" lIns="0" tIns="0" rIns="0" bIns="0" rtlCol="0">
            <a:normAutofit fontScale="92500" lnSpcReduction="20000"/>
          </a:bodyPr>
          <a:lstStyle>
            <a:lvl1pPr marL="0" indent="0" algn="ctr" defTabSz="914400" rtl="0" eaLnBrk="1" latinLnBrk="0" hangingPunct="1">
              <a:lnSpc>
                <a:spcPct val="100000"/>
              </a:lnSpc>
              <a:spcBef>
                <a:spcPts val="1000"/>
              </a:spcBef>
              <a:buFont typeface="Arial" panose="020B0604020202020204" pitchFamily="34" charset="0"/>
              <a:buNone/>
              <a:defRPr sz="2000" b="1" i="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457200" rtl="0" eaLnBrk="1" fontAlgn="base" latinLnBrk="0" hangingPunct="1">
              <a:lnSpc>
                <a:spcPct val="110000"/>
              </a:lnSpc>
              <a:spcBef>
                <a:spcPts val="0"/>
              </a:spcBef>
              <a:spcAft>
                <a:spcPts val="1200"/>
              </a:spcAft>
              <a:buClrTx/>
              <a:buSzTx/>
              <a:buFontTx/>
              <a:buNone/>
              <a:tabLst/>
              <a:defRPr/>
            </a:pPr>
            <a:r>
              <a:rPr kumimoji="0" lang="en-US" sz="280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Calibri" panose="020F0502020204030204" pitchFamily="34" charset="0"/>
                <a:cs typeface="Calibri" panose="020F0502020204030204" pitchFamily="34" charset="0"/>
              </a:rPr>
              <a:t>Which of the following is the best immediate response?</a:t>
            </a:r>
          </a:p>
          <a:p>
            <a:pPr marL="457200" marR="0" lvl="0" indent="-457200" algn="l" defTabSz="457200" rtl="0" eaLnBrk="1" fontAlgn="base" latinLnBrk="0" hangingPunct="1">
              <a:lnSpc>
                <a:spcPct val="110000"/>
              </a:lnSpc>
              <a:spcBef>
                <a:spcPts val="0"/>
              </a:spcBef>
              <a:spcAft>
                <a:spcPts val="0"/>
              </a:spcAft>
              <a:buClrTx/>
              <a:buSzTx/>
              <a:buFont typeface="+mj-lt"/>
              <a:buAutoNum type="alphaLcParenR"/>
              <a:tabLst/>
              <a:defRPr/>
            </a:pPr>
            <a:r>
              <a:rPr kumimoji="0" lang="en-US" sz="2800" b="0" i="1"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Calibri" panose="020F0502020204030204" pitchFamily="34" charset="0"/>
                <a:cs typeface="Calibri" panose="020F0502020204030204" pitchFamily="34" charset="0"/>
              </a:rPr>
              <a:t>“That is wrong information. Where did you hear of that?”</a:t>
            </a:r>
          </a:p>
          <a:p>
            <a:pPr marL="457200" marR="0" lvl="0" indent="-457200" algn="l" defTabSz="457200" rtl="0" eaLnBrk="1" fontAlgn="base" latinLnBrk="0" hangingPunct="1">
              <a:lnSpc>
                <a:spcPct val="110000"/>
              </a:lnSpc>
              <a:spcBef>
                <a:spcPts val="0"/>
              </a:spcBef>
              <a:spcAft>
                <a:spcPts val="0"/>
              </a:spcAft>
              <a:buClrTx/>
              <a:buSzTx/>
              <a:buFont typeface="+mj-lt"/>
              <a:buAutoNum type="alphaLcParenR"/>
              <a:tabLst/>
              <a:defRPr/>
            </a:pPr>
            <a:r>
              <a:rPr kumimoji="0" lang="en-US" sz="2800" b="0" i="1"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Calibri" panose="020F0502020204030204" pitchFamily="34" charset="0"/>
                <a:cs typeface="Calibri" panose="020F0502020204030204" pitchFamily="34" charset="0"/>
              </a:rPr>
              <a:t>“That will not happen to your child. Don’t worry.”</a:t>
            </a:r>
          </a:p>
          <a:p>
            <a:pPr marL="457200" marR="0" lvl="0" indent="-457200" algn="l" defTabSz="457200" rtl="0" eaLnBrk="1" fontAlgn="base" latinLnBrk="0" hangingPunct="1">
              <a:lnSpc>
                <a:spcPct val="110000"/>
              </a:lnSpc>
              <a:spcBef>
                <a:spcPts val="0"/>
              </a:spcBef>
              <a:spcAft>
                <a:spcPts val="0"/>
              </a:spcAft>
              <a:buClrTx/>
              <a:buSzTx/>
              <a:buFont typeface="+mj-lt"/>
              <a:buAutoNum type="alphaLcParenR"/>
              <a:tabLst/>
              <a:defRPr/>
            </a:pPr>
            <a:r>
              <a:rPr kumimoji="0" lang="en-US" sz="2800" b="0" i="1"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Calibri" panose="020F0502020204030204" pitchFamily="34" charset="0"/>
                <a:cs typeface="Calibri" panose="020F0502020204030204" pitchFamily="34" charset="0"/>
              </a:rPr>
              <a:t>“Having such concern is normal. Could you tell me more?”</a:t>
            </a:r>
          </a:p>
          <a:p>
            <a:pPr marL="457200" marR="0" lvl="0" indent="-457200" algn="l" defTabSz="457200" rtl="0" eaLnBrk="1" fontAlgn="base" latinLnBrk="0" hangingPunct="1">
              <a:lnSpc>
                <a:spcPct val="110000"/>
              </a:lnSpc>
              <a:spcBef>
                <a:spcPts val="0"/>
              </a:spcBef>
              <a:spcAft>
                <a:spcPts val="0"/>
              </a:spcAft>
              <a:buClrTx/>
              <a:buSzTx/>
              <a:buFont typeface="+mj-lt"/>
              <a:buAutoNum type="alphaLcParenR"/>
              <a:tabLst/>
              <a:defRPr/>
            </a:pPr>
            <a:r>
              <a:rPr kumimoji="0" lang="en-US" sz="2800" b="0" i="1"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Calibri" panose="020F0502020204030204" pitchFamily="34" charset="0"/>
                <a:cs typeface="Calibri" panose="020F0502020204030204" pitchFamily="34" charset="0"/>
              </a:rPr>
              <a:t>“Vaccines are safe. Let me tell you about the minor side effects.”</a:t>
            </a:r>
          </a:p>
        </p:txBody>
      </p:sp>
    </p:spTree>
    <p:extLst>
      <p:ext uri="{BB962C8B-B14F-4D97-AF65-F5344CB8AC3E}">
        <p14:creationId xmlns:p14="http://schemas.microsoft.com/office/powerpoint/2010/main" val="3576651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Connector: Elbow 43">
            <a:extLst>
              <a:ext uri="{FF2B5EF4-FFF2-40B4-BE49-F238E27FC236}">
                <a16:creationId xmlns:a16="http://schemas.microsoft.com/office/drawing/2014/main" id="{F22F5F8D-3FFA-8387-EC5D-5A6990B9A96E}"/>
              </a:ext>
            </a:extLst>
          </p:cNvPr>
          <p:cNvCxnSpPr>
            <a:cxnSpLocks/>
            <a:stCxn id="6" idx="2"/>
          </p:cNvCxnSpPr>
          <p:nvPr/>
        </p:nvCxnSpPr>
        <p:spPr>
          <a:xfrm rot="10800000" flipV="1">
            <a:off x="1273501" y="2139116"/>
            <a:ext cx="538026" cy="685035"/>
          </a:xfrm>
          <a:prstGeom prst="bentConnector3">
            <a:avLst>
              <a:gd name="adj1" fmla="val 199974"/>
            </a:avLst>
          </a:prstGeom>
          <a:ln w="1905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2C19B383-5CFA-EE1E-15BF-E6EF1C145269}"/>
              </a:ext>
            </a:extLst>
          </p:cNvPr>
          <p:cNvSpPr/>
          <p:nvPr/>
        </p:nvSpPr>
        <p:spPr>
          <a:xfrm>
            <a:off x="949218" y="1779803"/>
            <a:ext cx="52519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b="1">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AEDFAC8-33E2-4D76-1A03-FED28E23EFD3}"/>
              </a:ext>
            </a:extLst>
          </p:cNvPr>
          <p:cNvSpPr txBox="1"/>
          <p:nvPr/>
        </p:nvSpPr>
        <p:spPr>
          <a:xfrm>
            <a:off x="1268030" y="2585914"/>
            <a:ext cx="4752759" cy="677108"/>
          </a:xfrm>
          <a:prstGeom prst="rect">
            <a:avLst/>
          </a:prstGeom>
          <a:noFill/>
        </p:spPr>
        <p:txBody>
          <a:bodyPr wrap="square">
            <a:spAutoFit/>
          </a:bodyPr>
          <a:lstStyle/>
          <a:p>
            <a:pPr fontAlgn="base">
              <a:lnSpc>
                <a:spcPct val="95000"/>
              </a:lnSpc>
              <a:spcAft>
                <a:spcPts val="600"/>
              </a:spcAft>
              <a:buClr>
                <a:schemeClr val="accent2"/>
              </a:buClr>
              <a:buSzPct val="100000"/>
            </a:pPr>
            <a:r>
              <a:rPr lang="fr-CH" sz="4000">
                <a:solidFill>
                  <a:srgbClr val="002060"/>
                </a:solidFill>
                <a:latin typeface="Calibri" panose="020F0502020204030204" pitchFamily="34" charset="0"/>
                <a:cs typeface="Calibri" panose="020F0502020204030204" pitchFamily="34" charset="0"/>
              </a:rPr>
              <a:t>Get personal</a:t>
            </a:r>
          </a:p>
        </p:txBody>
      </p:sp>
      <p:sp>
        <p:nvSpPr>
          <p:cNvPr id="4" name="Rectangle: Single Corner Snipped 3">
            <a:extLst>
              <a:ext uri="{FF2B5EF4-FFF2-40B4-BE49-F238E27FC236}">
                <a16:creationId xmlns:a16="http://schemas.microsoft.com/office/drawing/2014/main" id="{9599BE63-0316-2C0E-24B2-987003DBFAA2}"/>
              </a:ext>
            </a:extLst>
          </p:cNvPr>
          <p:cNvSpPr/>
          <p:nvPr/>
        </p:nvSpPr>
        <p:spPr>
          <a:xfrm>
            <a:off x="807396" y="422223"/>
            <a:ext cx="1347162" cy="546953"/>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054AC9FF-8147-7392-D164-CAB2E79C9B58}"/>
              </a:ext>
            </a:extLst>
          </p:cNvPr>
          <p:cNvSpPr txBox="1">
            <a:spLocks/>
          </p:cNvSpPr>
          <p:nvPr/>
        </p:nvSpPr>
        <p:spPr bwMode="invGray">
          <a:xfrm>
            <a:off x="913175" y="525593"/>
            <a:ext cx="1221928" cy="356809"/>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Ebrima"/>
                <a:ea typeface="+mj-ea"/>
                <a:cs typeface="+mj-cs"/>
              </a:rPr>
              <a:t>Step </a:t>
            </a:r>
            <a:endParaRPr kumimoji="0" lang="en-US" sz="2400" b="1" i="0" u="none" strike="noStrike" kern="1200" cap="none" spc="0" normalizeH="0" baseline="0" noProof="0">
              <a:ln>
                <a:noFill/>
              </a:ln>
              <a:solidFill>
                <a:schemeClr val="bg1"/>
              </a:solidFill>
              <a:effectLst/>
              <a:uLnTx/>
              <a:uFillTx/>
              <a:latin typeface="Ebrima"/>
              <a:ea typeface="+mj-ea"/>
              <a:cs typeface="+mj-cs"/>
            </a:endParaRPr>
          </a:p>
        </p:txBody>
      </p:sp>
      <p:sp>
        <p:nvSpPr>
          <p:cNvPr id="9" name="Oval 8">
            <a:extLst>
              <a:ext uri="{FF2B5EF4-FFF2-40B4-BE49-F238E27FC236}">
                <a16:creationId xmlns:a16="http://schemas.microsoft.com/office/drawing/2014/main" id="{337427CD-70ED-D2B8-19BA-4C60420AFAFA}"/>
              </a:ext>
            </a:extLst>
          </p:cNvPr>
          <p:cNvSpPr/>
          <p:nvPr/>
        </p:nvSpPr>
        <p:spPr>
          <a:xfrm>
            <a:off x="1644356" y="506137"/>
            <a:ext cx="365857" cy="356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a:latin typeface="Calibri" panose="020F0502020204030204" pitchFamily="34" charset="0"/>
                <a:cs typeface="Calibri" panose="020F0502020204030204" pitchFamily="34" charset="0"/>
              </a:rPr>
              <a:t>3</a:t>
            </a:r>
            <a:endParaRPr lang="en-US" sz="3600" b="1">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45ED6F1A-49A6-E839-74AA-63B71CB01253}"/>
              </a:ext>
            </a:extLst>
          </p:cNvPr>
          <p:cNvSpPr txBox="1">
            <a:spLocks/>
          </p:cNvSpPr>
          <p:nvPr/>
        </p:nvSpPr>
        <p:spPr bwMode="invGray">
          <a:xfrm>
            <a:off x="2323869" y="515312"/>
            <a:ext cx="4772876"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0">
                <a:solidFill>
                  <a:schemeClr val="accent2"/>
                </a:solidFill>
                <a:latin typeface="Calibri" panose="020F0502020204030204" pitchFamily="34" charset="0"/>
                <a:cs typeface="Calibri" panose="020F0502020204030204" pitchFamily="34" charset="0"/>
              </a:rPr>
              <a:t>Tailor your response</a:t>
            </a:r>
            <a:endParaRPr kumimoji="0" lang="en-US" sz="32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BB790809-809B-1E49-ED8C-94A931100636}"/>
              </a:ext>
            </a:extLst>
          </p:cNvPr>
          <p:cNvSpPr/>
          <p:nvPr/>
        </p:nvSpPr>
        <p:spPr>
          <a:xfrm>
            <a:off x="1811527" y="1773357"/>
            <a:ext cx="731520" cy="7315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b="1">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8A6546DF-7C0E-95C3-AC73-D034F0F0DD84}"/>
              </a:ext>
            </a:extLst>
          </p:cNvPr>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1015303" y="1879238"/>
            <a:ext cx="485999" cy="485999"/>
          </a:xfrm>
          <a:prstGeom prst="rect">
            <a:avLst/>
          </a:prstGeom>
        </p:spPr>
      </p:pic>
      <p:sp>
        <p:nvSpPr>
          <p:cNvPr id="18" name="Google Shape;1998;p32">
            <a:extLst>
              <a:ext uri="{FF2B5EF4-FFF2-40B4-BE49-F238E27FC236}">
                <a16:creationId xmlns:a16="http://schemas.microsoft.com/office/drawing/2014/main" id="{28FC61E3-79D2-D876-136F-8F3C020A6B42}"/>
              </a:ext>
            </a:extLst>
          </p:cNvPr>
          <p:cNvSpPr txBox="1"/>
          <p:nvPr/>
        </p:nvSpPr>
        <p:spPr>
          <a:xfrm>
            <a:off x="1339748" y="3189910"/>
            <a:ext cx="5366962" cy="461624"/>
          </a:xfrm>
          <a:prstGeom prst="rect">
            <a:avLst/>
          </a:prstGeom>
          <a:noFill/>
          <a:ln>
            <a:noFill/>
          </a:ln>
        </p:spPr>
        <p:txBody>
          <a:bodyPr spcFirstLastPara="1" wrap="square" lIns="91425" tIns="45700" rIns="91425" bIns="45700" anchor="t" anchorCtr="0">
            <a:spAutoFit/>
          </a:bodyPr>
          <a:lstStyle/>
          <a:p>
            <a:pPr>
              <a:buClr>
                <a:srgbClr val="262626"/>
              </a:buClr>
              <a:buSzPts val="2800"/>
            </a:pPr>
            <a:r>
              <a:rPr lang="fr-CH" sz="2400">
                <a:solidFill>
                  <a:schemeClr val="accent1"/>
                </a:solidFill>
                <a:latin typeface="Arial"/>
                <a:cs typeface="Arial"/>
                <a:sym typeface="Arial"/>
              </a:rPr>
              <a:t>Help </a:t>
            </a:r>
            <a:r>
              <a:rPr lang="fr-CH" sz="2400" err="1">
                <a:solidFill>
                  <a:schemeClr val="accent1"/>
                </a:solidFill>
                <a:latin typeface="Arial"/>
                <a:cs typeface="Arial"/>
                <a:sym typeface="Arial"/>
              </a:rPr>
              <a:t>identify</a:t>
            </a:r>
            <a:r>
              <a:rPr lang="fr-CH" sz="2400">
                <a:solidFill>
                  <a:schemeClr val="accent1"/>
                </a:solidFill>
                <a:latin typeface="Arial"/>
                <a:cs typeface="Arial"/>
                <a:sym typeface="Arial"/>
              </a:rPr>
              <a:t> reasons to </a:t>
            </a:r>
            <a:r>
              <a:rPr lang="fr-CH" sz="2400" err="1">
                <a:solidFill>
                  <a:schemeClr val="accent1"/>
                </a:solidFill>
                <a:latin typeface="Arial"/>
                <a:cs typeface="Arial"/>
                <a:sym typeface="Arial"/>
              </a:rPr>
              <a:t>vaccinate</a:t>
            </a:r>
            <a:endParaRPr sz="2400">
              <a:solidFill>
                <a:schemeClr val="accent1"/>
              </a:solidFill>
              <a:latin typeface="Arial"/>
              <a:cs typeface="Arial"/>
              <a:sym typeface="Calibri"/>
            </a:endParaRPr>
          </a:p>
        </p:txBody>
      </p:sp>
      <p:sp>
        <p:nvSpPr>
          <p:cNvPr id="21" name="Google Shape;1998;p32">
            <a:extLst>
              <a:ext uri="{FF2B5EF4-FFF2-40B4-BE49-F238E27FC236}">
                <a16:creationId xmlns:a16="http://schemas.microsoft.com/office/drawing/2014/main" id="{88609365-CFCF-8D4F-DA16-47FC78CF8832}"/>
              </a:ext>
            </a:extLst>
          </p:cNvPr>
          <p:cNvSpPr txBox="1"/>
          <p:nvPr/>
        </p:nvSpPr>
        <p:spPr>
          <a:xfrm>
            <a:off x="1339748" y="4509254"/>
            <a:ext cx="5366962" cy="461624"/>
          </a:xfrm>
          <a:prstGeom prst="rect">
            <a:avLst/>
          </a:prstGeom>
          <a:noFill/>
          <a:ln>
            <a:noFill/>
          </a:ln>
        </p:spPr>
        <p:txBody>
          <a:bodyPr spcFirstLastPara="1" wrap="square" lIns="91425" tIns="45700" rIns="91425" bIns="45700" anchor="t" anchorCtr="0">
            <a:spAutoFit/>
          </a:bodyPr>
          <a:lstStyle/>
          <a:p>
            <a:pPr marR="0" lvl="0">
              <a:spcBef>
                <a:spcPts val="0"/>
              </a:spcBef>
              <a:buClr>
                <a:srgbClr val="262626"/>
              </a:buClr>
              <a:buSzPts val="2800"/>
            </a:pPr>
            <a:r>
              <a:rPr lang="fr-CH" sz="2400">
                <a:solidFill>
                  <a:schemeClr val="accent1"/>
                </a:solidFill>
                <a:latin typeface="Arial"/>
                <a:cs typeface="Arial"/>
                <a:sym typeface="Arial"/>
              </a:rPr>
              <a:t>Share your </a:t>
            </a:r>
            <a:r>
              <a:rPr lang="fr-CH" sz="2400" err="1">
                <a:solidFill>
                  <a:schemeClr val="accent1"/>
                </a:solidFill>
                <a:latin typeface="Arial"/>
                <a:cs typeface="Arial"/>
                <a:sym typeface="Arial"/>
              </a:rPr>
              <a:t>knowledge</a:t>
            </a:r>
            <a:r>
              <a:rPr lang="fr-CH" sz="2400">
                <a:solidFill>
                  <a:schemeClr val="accent1"/>
                </a:solidFill>
                <a:latin typeface="Arial"/>
                <a:cs typeface="Arial"/>
                <a:sym typeface="Arial"/>
              </a:rPr>
              <a:t> / story</a:t>
            </a:r>
            <a:endParaRPr sz="2400">
              <a:solidFill>
                <a:schemeClr val="accent1"/>
              </a:solidFill>
              <a:latin typeface="Arial"/>
              <a:cs typeface="Arial"/>
              <a:sym typeface="Calibri"/>
            </a:endParaRPr>
          </a:p>
        </p:txBody>
      </p:sp>
      <p:sp>
        <p:nvSpPr>
          <p:cNvPr id="23" name="Google Shape;1998;p32">
            <a:extLst>
              <a:ext uri="{FF2B5EF4-FFF2-40B4-BE49-F238E27FC236}">
                <a16:creationId xmlns:a16="http://schemas.microsoft.com/office/drawing/2014/main" id="{7C424DD8-9297-59BB-E432-464648E5DF32}"/>
              </a:ext>
            </a:extLst>
          </p:cNvPr>
          <p:cNvSpPr txBox="1"/>
          <p:nvPr/>
        </p:nvSpPr>
        <p:spPr>
          <a:xfrm>
            <a:off x="1339748" y="5680070"/>
            <a:ext cx="5366962" cy="461624"/>
          </a:xfrm>
          <a:prstGeom prst="rect">
            <a:avLst/>
          </a:prstGeom>
          <a:noFill/>
          <a:ln>
            <a:noFill/>
          </a:ln>
        </p:spPr>
        <p:txBody>
          <a:bodyPr spcFirstLastPara="1" wrap="square" lIns="91425" tIns="45700" rIns="91425" bIns="45700" anchor="t" anchorCtr="0">
            <a:spAutoFit/>
          </a:bodyPr>
          <a:lstStyle/>
          <a:p>
            <a:pPr>
              <a:buClr>
                <a:srgbClr val="262626"/>
              </a:buClr>
              <a:buSzPts val="2800"/>
            </a:pPr>
            <a:r>
              <a:rPr lang="fr-CH" sz="2400" err="1">
                <a:solidFill>
                  <a:schemeClr val="accent1"/>
                </a:solidFill>
                <a:latin typeface="Arial"/>
                <a:cs typeface="Arial"/>
                <a:sym typeface="Arial"/>
              </a:rPr>
              <a:t>Recheck</a:t>
            </a:r>
            <a:r>
              <a:rPr lang="fr-CH" sz="2400">
                <a:solidFill>
                  <a:schemeClr val="accent1"/>
                </a:solidFill>
                <a:latin typeface="Arial"/>
                <a:cs typeface="Arial"/>
                <a:sym typeface="Arial"/>
              </a:rPr>
              <a:t> intentions</a:t>
            </a:r>
            <a:endParaRPr sz="2400">
              <a:solidFill>
                <a:schemeClr val="accent1"/>
              </a:solidFill>
              <a:latin typeface="Arial"/>
              <a:cs typeface="Arial"/>
              <a:sym typeface="Calibri"/>
            </a:endParaRPr>
          </a:p>
        </p:txBody>
      </p:sp>
      <p:sp>
        <p:nvSpPr>
          <p:cNvPr id="31" name="Rectangle 30">
            <a:extLst>
              <a:ext uri="{FF2B5EF4-FFF2-40B4-BE49-F238E27FC236}">
                <a16:creationId xmlns:a16="http://schemas.microsoft.com/office/drawing/2014/main" id="{8603D832-B99F-F35D-CBDE-E9F6D6A90750}"/>
              </a:ext>
            </a:extLst>
          </p:cNvPr>
          <p:cNvSpPr/>
          <p:nvPr/>
        </p:nvSpPr>
        <p:spPr>
          <a:xfrm>
            <a:off x="1431205" y="4929763"/>
            <a:ext cx="1964461" cy="4519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Can I tell you what I have learned about vaccines?</a:t>
            </a:r>
          </a:p>
        </p:txBody>
      </p:sp>
      <p:sp>
        <p:nvSpPr>
          <p:cNvPr id="32" name="Rectangle 31">
            <a:extLst>
              <a:ext uri="{FF2B5EF4-FFF2-40B4-BE49-F238E27FC236}">
                <a16:creationId xmlns:a16="http://schemas.microsoft.com/office/drawing/2014/main" id="{D8F3932F-DA6A-CD5A-A765-31B94487EF36}"/>
              </a:ext>
            </a:extLst>
          </p:cNvPr>
          <p:cNvSpPr/>
          <p:nvPr/>
        </p:nvSpPr>
        <p:spPr>
          <a:xfrm>
            <a:off x="1416731" y="3628473"/>
            <a:ext cx="4604058" cy="30966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Your lung condition makes you more at risk of a serious infection.</a:t>
            </a:r>
          </a:p>
        </p:txBody>
      </p:sp>
      <p:sp>
        <p:nvSpPr>
          <p:cNvPr id="33" name="Rectangle 32">
            <a:extLst>
              <a:ext uri="{FF2B5EF4-FFF2-40B4-BE49-F238E27FC236}">
                <a16:creationId xmlns:a16="http://schemas.microsoft.com/office/drawing/2014/main" id="{E82B1AA8-E944-13C7-CB53-D4CE00B46699}"/>
              </a:ext>
            </a:extLst>
          </p:cNvPr>
          <p:cNvSpPr/>
          <p:nvPr/>
        </p:nvSpPr>
        <p:spPr>
          <a:xfrm>
            <a:off x="1416731" y="6132683"/>
            <a:ext cx="3251913" cy="3393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How are you feeling about vaccination now?</a:t>
            </a:r>
          </a:p>
        </p:txBody>
      </p:sp>
      <p:sp>
        <p:nvSpPr>
          <p:cNvPr id="34" name="Rectangle 33">
            <a:extLst>
              <a:ext uri="{FF2B5EF4-FFF2-40B4-BE49-F238E27FC236}">
                <a16:creationId xmlns:a16="http://schemas.microsoft.com/office/drawing/2014/main" id="{75C4032F-3095-E206-EF64-1D9EF4BAC83A}"/>
              </a:ext>
            </a:extLst>
          </p:cNvPr>
          <p:cNvSpPr/>
          <p:nvPr/>
        </p:nvSpPr>
        <p:spPr>
          <a:xfrm>
            <a:off x="1417106" y="3988898"/>
            <a:ext cx="4603683" cy="3190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I can see you’re concerned with passing the virus to your family.</a:t>
            </a:r>
          </a:p>
        </p:txBody>
      </p:sp>
      <p:sp>
        <p:nvSpPr>
          <p:cNvPr id="36" name="Rectangle 35">
            <a:extLst>
              <a:ext uri="{FF2B5EF4-FFF2-40B4-BE49-F238E27FC236}">
                <a16:creationId xmlns:a16="http://schemas.microsoft.com/office/drawing/2014/main" id="{659A1CF8-E3CA-C581-0CE1-7972100829AC}"/>
              </a:ext>
            </a:extLst>
          </p:cNvPr>
          <p:cNvSpPr/>
          <p:nvPr/>
        </p:nvSpPr>
        <p:spPr>
          <a:xfrm>
            <a:off x="3455627" y="4939490"/>
            <a:ext cx="3107598" cy="4519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I also had some concerns with vaccines before. Can I share how I resolved these?</a:t>
            </a:r>
          </a:p>
        </p:txBody>
      </p:sp>
      <p:pic>
        <p:nvPicPr>
          <p:cNvPr id="37" name="Picture 36">
            <a:extLst>
              <a:ext uri="{FF2B5EF4-FFF2-40B4-BE49-F238E27FC236}">
                <a16:creationId xmlns:a16="http://schemas.microsoft.com/office/drawing/2014/main" id="{A41942E7-DEFB-4D4A-D1E9-F8D75A4B8326}"/>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859509" y="1863415"/>
            <a:ext cx="644347" cy="644347"/>
          </a:xfrm>
          <a:prstGeom prst="rect">
            <a:avLst/>
          </a:prstGeom>
        </p:spPr>
      </p:pic>
      <p:pic>
        <p:nvPicPr>
          <p:cNvPr id="38" name="Picture 37">
            <a:extLst>
              <a:ext uri="{FF2B5EF4-FFF2-40B4-BE49-F238E27FC236}">
                <a16:creationId xmlns:a16="http://schemas.microsoft.com/office/drawing/2014/main" id="{84DD9173-F519-2C88-FAB2-C7C946FEA66E}"/>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2821192" y="1889213"/>
            <a:ext cx="529650" cy="529650"/>
          </a:xfrm>
          <a:prstGeom prst="rect">
            <a:avLst/>
          </a:prstGeom>
        </p:spPr>
      </p:pic>
      <p:sp>
        <p:nvSpPr>
          <p:cNvPr id="45" name="Rectangle 44">
            <a:extLst>
              <a:ext uri="{FF2B5EF4-FFF2-40B4-BE49-F238E27FC236}">
                <a16:creationId xmlns:a16="http://schemas.microsoft.com/office/drawing/2014/main" id="{A2B461EA-F704-C033-86FB-9DC9B7E04670}"/>
              </a:ext>
            </a:extLst>
          </p:cNvPr>
          <p:cNvSpPr/>
          <p:nvPr/>
        </p:nvSpPr>
        <p:spPr>
          <a:xfrm>
            <a:off x="7083298" y="2846811"/>
            <a:ext cx="4310296" cy="3496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47" name="TextBox 46">
            <a:extLst>
              <a:ext uri="{FF2B5EF4-FFF2-40B4-BE49-F238E27FC236}">
                <a16:creationId xmlns:a16="http://schemas.microsoft.com/office/drawing/2014/main" id="{EF94811C-EA09-90C2-80F9-E06E4EB31228}"/>
              </a:ext>
            </a:extLst>
          </p:cNvPr>
          <p:cNvSpPr txBox="1"/>
          <p:nvPr/>
        </p:nvSpPr>
        <p:spPr>
          <a:xfrm>
            <a:off x="7473334" y="3392434"/>
            <a:ext cx="3716254" cy="2246769"/>
          </a:xfrm>
          <a:prstGeom prst="rect">
            <a:avLst/>
          </a:prstGeom>
          <a:noFill/>
        </p:spPr>
        <p:txBody>
          <a:bodyPr wrap="square">
            <a:spAutoFit/>
          </a:bodyPr>
          <a:lstStyle/>
          <a:p>
            <a:r>
              <a:rPr lang="en-US" sz="2800">
                <a:solidFill>
                  <a:srgbClr val="002060"/>
                </a:solidFill>
                <a:latin typeface="Calibri" panose="020F0502020204030204" pitchFamily="34" charset="0"/>
                <a:cs typeface="Calibri" panose="020F0502020204030204" pitchFamily="34" charset="0"/>
              </a:rPr>
              <a:t>By getting personal, we open the possibility of identifying and speaking to the other person’s motivations.</a:t>
            </a:r>
          </a:p>
        </p:txBody>
      </p:sp>
      <p:sp>
        <p:nvSpPr>
          <p:cNvPr id="2" name="Google Shape;1969;p30">
            <a:extLst>
              <a:ext uri="{FF2B5EF4-FFF2-40B4-BE49-F238E27FC236}">
                <a16:creationId xmlns:a16="http://schemas.microsoft.com/office/drawing/2014/main" id="{51A1B0F2-F93E-9D1E-27D2-DAC06E8D7FD9}"/>
              </a:ext>
            </a:extLst>
          </p:cNvPr>
          <p:cNvSpPr/>
          <p:nvPr/>
        </p:nvSpPr>
        <p:spPr>
          <a:xfrm>
            <a:off x="807396" y="1084933"/>
            <a:ext cx="1140845" cy="476056"/>
          </a:xfrm>
          <a:prstGeom prst="rect">
            <a:avLst/>
          </a:prstGeom>
          <a:solidFill>
            <a:schemeClr val="bg1">
              <a:lumMod val="85000"/>
            </a:schemeClr>
          </a:solidFill>
          <a:ln>
            <a:noFill/>
          </a:ln>
        </p:spPr>
        <p:txBody>
          <a:bodyPr spcFirstLastPara="1" wrap="square" lIns="91425" tIns="45700" rIns="91425" bIns="45700" anchor="ctr" anchorCtr="0">
            <a:noAutofit/>
          </a:bodyPr>
          <a:lstStyle/>
          <a:p>
            <a:pPr algn="ctr">
              <a:buClr>
                <a:srgbClr val="000000"/>
              </a:buClr>
              <a:buSzPts val="1600"/>
            </a:pPr>
            <a:r>
              <a:rPr lang="en-US" sz="1600">
                <a:solidFill>
                  <a:schemeClr val="bg1">
                    <a:lumMod val="65000"/>
                  </a:schemeClr>
                </a:solidFill>
                <a:latin typeface="Calibri" panose="020F0502020204030204" pitchFamily="34" charset="0"/>
                <a:cs typeface="Calibri" panose="020F0502020204030204" pitchFamily="34" charset="0"/>
                <a:sym typeface="Arial"/>
              </a:rPr>
              <a:t>Declining</a:t>
            </a:r>
            <a:endParaRPr sz="1600">
              <a:solidFill>
                <a:schemeClr val="bg1">
                  <a:lumMod val="65000"/>
                </a:schemeClr>
              </a:solidFill>
              <a:latin typeface="Calibri" panose="020F0502020204030204" pitchFamily="34" charset="0"/>
              <a:cs typeface="Calibri" panose="020F0502020204030204" pitchFamily="34" charset="0"/>
              <a:sym typeface="Arial"/>
            </a:endParaRPr>
          </a:p>
        </p:txBody>
      </p:sp>
      <p:sp>
        <p:nvSpPr>
          <p:cNvPr id="7" name="Google Shape;1970;p30">
            <a:extLst>
              <a:ext uri="{FF2B5EF4-FFF2-40B4-BE49-F238E27FC236}">
                <a16:creationId xmlns:a16="http://schemas.microsoft.com/office/drawing/2014/main" id="{7D3C0AD5-AAFE-69BA-8212-C1470362FD98}"/>
              </a:ext>
            </a:extLst>
          </p:cNvPr>
          <p:cNvSpPr/>
          <p:nvPr/>
        </p:nvSpPr>
        <p:spPr>
          <a:xfrm>
            <a:off x="1909311" y="1084933"/>
            <a:ext cx="2248815" cy="476056"/>
          </a:xfrm>
          <a:prstGeom prst="rect">
            <a:avLst/>
          </a:prstGeom>
          <a:solidFill>
            <a:srgbClr val="FFFF00"/>
          </a:solidFill>
          <a:ln>
            <a:noFill/>
          </a:ln>
        </p:spPr>
        <p:txBody>
          <a:bodyPr spcFirstLastPara="1" wrap="square" lIns="91425" tIns="45700" rIns="91425" bIns="45700" anchor="ctr" anchorCtr="0">
            <a:noAutofit/>
          </a:bodyPr>
          <a:lstStyle/>
          <a:p>
            <a:pPr algn="ctr">
              <a:buClr>
                <a:srgbClr val="000000"/>
              </a:buClr>
              <a:buSzPts val="1600"/>
            </a:pPr>
            <a:r>
              <a:rPr lang="en-US" sz="2400" b="1">
                <a:solidFill>
                  <a:srgbClr val="3F3F3F"/>
                </a:solidFill>
                <a:latin typeface="Calibri" panose="020F0502020204030204" pitchFamily="34" charset="0"/>
                <a:cs typeface="Calibri" panose="020F0502020204030204" pitchFamily="34" charset="0"/>
                <a:sym typeface="Arial"/>
              </a:rPr>
              <a:t>Hesitant</a:t>
            </a:r>
            <a:endParaRPr sz="2400" b="1">
              <a:solidFill>
                <a:srgbClr val="3F3F3F"/>
              </a:solidFill>
              <a:latin typeface="Calibri" panose="020F0502020204030204" pitchFamily="34" charset="0"/>
              <a:cs typeface="Calibri" panose="020F0502020204030204" pitchFamily="34" charset="0"/>
              <a:sym typeface="Arial"/>
            </a:endParaRPr>
          </a:p>
        </p:txBody>
      </p:sp>
      <p:sp>
        <p:nvSpPr>
          <p:cNvPr id="8" name="Google Shape;1971;p30">
            <a:extLst>
              <a:ext uri="{FF2B5EF4-FFF2-40B4-BE49-F238E27FC236}">
                <a16:creationId xmlns:a16="http://schemas.microsoft.com/office/drawing/2014/main" id="{6BFE6550-FDD5-8ADF-EE4E-7A2090B0AB35}"/>
              </a:ext>
            </a:extLst>
          </p:cNvPr>
          <p:cNvSpPr/>
          <p:nvPr/>
        </p:nvSpPr>
        <p:spPr>
          <a:xfrm>
            <a:off x="4148211" y="1084933"/>
            <a:ext cx="7304817" cy="476056"/>
          </a:xfrm>
          <a:prstGeom prst="rect">
            <a:avLst/>
          </a:prstGeom>
          <a:solidFill>
            <a:schemeClr val="bg1">
              <a:lumMod val="75000"/>
            </a:schemeClr>
          </a:solidFill>
          <a:ln>
            <a:noFill/>
          </a:ln>
        </p:spPr>
        <p:txBody>
          <a:bodyPr spcFirstLastPara="1" wrap="square" lIns="91425" tIns="45700" rIns="91425" bIns="45700" anchor="ctr" anchorCtr="0">
            <a:noAutofit/>
          </a:bodyPr>
          <a:lstStyle/>
          <a:p>
            <a:pPr algn="ctr">
              <a:buClr>
                <a:srgbClr val="000000"/>
              </a:buClr>
              <a:buSzPts val="2000"/>
            </a:pPr>
            <a:r>
              <a:rPr lang="en-US" sz="2000">
                <a:solidFill>
                  <a:schemeClr val="bg1">
                    <a:lumMod val="65000"/>
                  </a:schemeClr>
                </a:solidFill>
                <a:latin typeface="Calibri" panose="020F0502020204030204" pitchFamily="34" charset="0"/>
                <a:cs typeface="Calibri" panose="020F0502020204030204" pitchFamily="34" charset="0"/>
                <a:sym typeface="Arial"/>
              </a:rPr>
              <a:t>Accepting</a:t>
            </a:r>
            <a:endParaRPr sz="2000">
              <a:solidFill>
                <a:schemeClr val="bg1">
                  <a:lumMod val="65000"/>
                </a:scheme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28742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EDFAC8-33E2-4D76-1A03-FED28E23EFD3}"/>
              </a:ext>
            </a:extLst>
          </p:cNvPr>
          <p:cNvSpPr txBox="1"/>
          <p:nvPr/>
        </p:nvSpPr>
        <p:spPr>
          <a:xfrm>
            <a:off x="1268031" y="2363283"/>
            <a:ext cx="2470252" cy="677108"/>
          </a:xfrm>
          <a:prstGeom prst="rect">
            <a:avLst/>
          </a:prstGeom>
          <a:noFill/>
        </p:spPr>
        <p:txBody>
          <a:bodyPr wrap="square">
            <a:spAutoFit/>
          </a:bodyPr>
          <a:lstStyle/>
          <a:p>
            <a:pPr fontAlgn="base">
              <a:lnSpc>
                <a:spcPct val="95000"/>
              </a:lnSpc>
              <a:spcAft>
                <a:spcPts val="600"/>
              </a:spcAft>
              <a:buClr>
                <a:schemeClr val="accent2"/>
              </a:buClr>
              <a:buSzPct val="100000"/>
            </a:pPr>
            <a:r>
              <a:rPr lang="fr-CH" sz="4000">
                <a:solidFill>
                  <a:srgbClr val="002060"/>
                </a:solidFill>
                <a:latin typeface="Calibri" panose="020F0502020204030204" pitchFamily="34" charset="0"/>
                <a:cs typeface="Calibri" panose="020F0502020204030204" pitchFamily="34" charset="0"/>
              </a:rPr>
              <a:t>Offer help</a:t>
            </a:r>
          </a:p>
        </p:txBody>
      </p:sp>
      <p:sp>
        <p:nvSpPr>
          <p:cNvPr id="4" name="Rectangle: Single Corner Snipped 3">
            <a:extLst>
              <a:ext uri="{FF2B5EF4-FFF2-40B4-BE49-F238E27FC236}">
                <a16:creationId xmlns:a16="http://schemas.microsoft.com/office/drawing/2014/main" id="{9599BE63-0316-2C0E-24B2-987003DBFAA2}"/>
              </a:ext>
            </a:extLst>
          </p:cNvPr>
          <p:cNvSpPr/>
          <p:nvPr/>
        </p:nvSpPr>
        <p:spPr>
          <a:xfrm>
            <a:off x="807396" y="422223"/>
            <a:ext cx="1347162" cy="546953"/>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Title 2">
            <a:extLst>
              <a:ext uri="{FF2B5EF4-FFF2-40B4-BE49-F238E27FC236}">
                <a16:creationId xmlns:a16="http://schemas.microsoft.com/office/drawing/2014/main" id="{054AC9FF-8147-7392-D164-CAB2E79C9B58}"/>
              </a:ext>
            </a:extLst>
          </p:cNvPr>
          <p:cNvSpPr txBox="1">
            <a:spLocks/>
          </p:cNvSpPr>
          <p:nvPr/>
        </p:nvSpPr>
        <p:spPr bwMode="invGray">
          <a:xfrm>
            <a:off x="913175" y="525593"/>
            <a:ext cx="1221928" cy="356809"/>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bg1"/>
                </a:solidFill>
                <a:effectLst/>
                <a:uLnTx/>
                <a:uFillTx/>
                <a:latin typeface="Ebrima"/>
                <a:ea typeface="+mj-ea"/>
                <a:cs typeface="+mj-cs"/>
              </a:rPr>
              <a:t>Step </a:t>
            </a:r>
            <a:endParaRPr kumimoji="0" lang="en-US" sz="2400" b="1" i="0" u="none" strike="noStrike" kern="1200" cap="none" spc="0" normalizeH="0" baseline="0" noProof="0">
              <a:ln>
                <a:noFill/>
              </a:ln>
              <a:solidFill>
                <a:schemeClr val="bg1"/>
              </a:solidFill>
              <a:effectLst/>
              <a:uLnTx/>
              <a:uFillTx/>
              <a:latin typeface="Ebrima"/>
              <a:ea typeface="+mj-ea"/>
              <a:cs typeface="+mj-cs"/>
            </a:endParaRPr>
          </a:p>
        </p:txBody>
      </p:sp>
      <p:sp>
        <p:nvSpPr>
          <p:cNvPr id="9" name="Oval 8">
            <a:extLst>
              <a:ext uri="{FF2B5EF4-FFF2-40B4-BE49-F238E27FC236}">
                <a16:creationId xmlns:a16="http://schemas.microsoft.com/office/drawing/2014/main" id="{337427CD-70ED-D2B8-19BA-4C60420AFAFA}"/>
              </a:ext>
            </a:extLst>
          </p:cNvPr>
          <p:cNvSpPr/>
          <p:nvPr/>
        </p:nvSpPr>
        <p:spPr>
          <a:xfrm>
            <a:off x="1644356" y="506137"/>
            <a:ext cx="365857" cy="35681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a:latin typeface="Calibri" panose="020F0502020204030204" pitchFamily="34" charset="0"/>
                <a:cs typeface="Calibri" panose="020F0502020204030204" pitchFamily="34" charset="0"/>
              </a:rPr>
              <a:t>3</a:t>
            </a:r>
            <a:endParaRPr lang="en-US" sz="3600" b="1">
              <a:latin typeface="Calibri" panose="020F0502020204030204" pitchFamily="34" charset="0"/>
              <a:cs typeface="Calibri" panose="020F0502020204030204" pitchFamily="34" charset="0"/>
            </a:endParaRPr>
          </a:p>
        </p:txBody>
      </p:sp>
      <p:sp>
        <p:nvSpPr>
          <p:cNvPr id="13" name="Title 2">
            <a:extLst>
              <a:ext uri="{FF2B5EF4-FFF2-40B4-BE49-F238E27FC236}">
                <a16:creationId xmlns:a16="http://schemas.microsoft.com/office/drawing/2014/main" id="{45ED6F1A-49A6-E839-74AA-63B71CB01253}"/>
              </a:ext>
            </a:extLst>
          </p:cNvPr>
          <p:cNvSpPr txBox="1">
            <a:spLocks/>
          </p:cNvSpPr>
          <p:nvPr/>
        </p:nvSpPr>
        <p:spPr bwMode="invGray">
          <a:xfrm>
            <a:off x="2323869" y="515312"/>
            <a:ext cx="4772876" cy="546954"/>
          </a:xfrm>
          <a:prstGeom prst="rect">
            <a:avLst/>
          </a:prstGeom>
        </p:spPr>
        <p:txBody>
          <a:bodyPr vert="horz" lIns="18000" tIns="0" rIns="360000" bIns="0" rtlCol="0" anchor="t">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200" b="0">
                <a:solidFill>
                  <a:schemeClr val="accent2"/>
                </a:solidFill>
                <a:latin typeface="Calibri" panose="020F0502020204030204" pitchFamily="34" charset="0"/>
                <a:cs typeface="Calibri" panose="020F0502020204030204" pitchFamily="34" charset="0"/>
              </a:rPr>
              <a:t>Tailor your response</a:t>
            </a:r>
            <a:endParaRPr kumimoji="0" lang="en-US" sz="3200" b="0" i="0" u="none" strike="noStrike" kern="1200" cap="none" spc="0" normalizeH="0" baseline="0" noProof="0">
              <a:ln>
                <a:noFill/>
              </a:ln>
              <a:solidFill>
                <a:schemeClr val="accent2"/>
              </a:solidFill>
              <a:effectLst/>
              <a:uLnTx/>
              <a:uFillTx/>
              <a:latin typeface="Calibri" panose="020F0502020204030204" pitchFamily="34" charset="0"/>
              <a:cs typeface="Calibri" panose="020F0502020204030204" pitchFamily="34" charset="0"/>
            </a:endParaRPr>
          </a:p>
        </p:txBody>
      </p:sp>
      <p:cxnSp>
        <p:nvCxnSpPr>
          <p:cNvPr id="44" name="Connector: Elbow 43">
            <a:extLst>
              <a:ext uri="{FF2B5EF4-FFF2-40B4-BE49-F238E27FC236}">
                <a16:creationId xmlns:a16="http://schemas.microsoft.com/office/drawing/2014/main" id="{F22F5F8D-3FFA-8387-EC5D-5A6990B9A96E}"/>
              </a:ext>
            </a:extLst>
          </p:cNvPr>
          <p:cNvCxnSpPr>
            <a:cxnSpLocks/>
            <a:stCxn id="38" idx="3"/>
            <a:endCxn id="3" idx="3"/>
          </p:cNvCxnSpPr>
          <p:nvPr/>
        </p:nvCxnSpPr>
        <p:spPr>
          <a:xfrm>
            <a:off x="3319421" y="2017804"/>
            <a:ext cx="418862" cy="684033"/>
          </a:xfrm>
          <a:prstGeom prst="bentConnector3">
            <a:avLst>
              <a:gd name="adj1" fmla="val 154576"/>
            </a:avLst>
          </a:prstGeom>
          <a:ln w="1905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BB790809-809B-1E49-ED8C-94A931100636}"/>
              </a:ext>
            </a:extLst>
          </p:cNvPr>
          <p:cNvSpPr/>
          <p:nvPr/>
        </p:nvSpPr>
        <p:spPr>
          <a:xfrm>
            <a:off x="2675870" y="1660869"/>
            <a:ext cx="731520" cy="7315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600" b="1">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8A6546DF-7C0E-95C3-AC73-D034F0F0DD84}"/>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1009832" y="1756923"/>
            <a:ext cx="485999" cy="485999"/>
          </a:xfrm>
          <a:prstGeom prst="rect">
            <a:avLst/>
          </a:prstGeom>
        </p:spPr>
      </p:pic>
      <p:sp>
        <p:nvSpPr>
          <p:cNvPr id="18" name="Google Shape;1998;p32">
            <a:extLst>
              <a:ext uri="{FF2B5EF4-FFF2-40B4-BE49-F238E27FC236}">
                <a16:creationId xmlns:a16="http://schemas.microsoft.com/office/drawing/2014/main" id="{28FC61E3-79D2-D876-136F-8F3C020A6B42}"/>
              </a:ext>
            </a:extLst>
          </p:cNvPr>
          <p:cNvSpPr txBox="1"/>
          <p:nvPr/>
        </p:nvSpPr>
        <p:spPr>
          <a:xfrm>
            <a:off x="1262559" y="3031380"/>
            <a:ext cx="5366962" cy="461624"/>
          </a:xfrm>
          <a:prstGeom prst="rect">
            <a:avLst/>
          </a:prstGeom>
          <a:noFill/>
          <a:ln>
            <a:noFill/>
          </a:ln>
        </p:spPr>
        <p:txBody>
          <a:bodyPr spcFirstLastPara="1" wrap="square" lIns="91425" tIns="45700" rIns="91425" bIns="45700" anchor="t" anchorCtr="0">
            <a:spAutoFit/>
          </a:bodyPr>
          <a:lstStyle/>
          <a:p>
            <a:pPr>
              <a:buClr>
                <a:srgbClr val="262626"/>
              </a:buClr>
              <a:buSzPts val="2800"/>
            </a:pPr>
            <a:r>
              <a:rPr lang="fr-CH" sz="2400">
                <a:solidFill>
                  <a:schemeClr val="accent1"/>
                </a:solidFill>
                <a:latin typeface="Arial"/>
                <a:cs typeface="Arial"/>
                <a:sym typeface="Arial"/>
              </a:rPr>
              <a:t>Encourage vaccination</a:t>
            </a:r>
            <a:endParaRPr sz="2400">
              <a:solidFill>
                <a:schemeClr val="accent1"/>
              </a:solidFill>
              <a:latin typeface="Arial"/>
              <a:cs typeface="Arial"/>
              <a:sym typeface="Calibri"/>
            </a:endParaRPr>
          </a:p>
        </p:txBody>
      </p:sp>
      <p:sp>
        <p:nvSpPr>
          <p:cNvPr id="21" name="Google Shape;1998;p32">
            <a:extLst>
              <a:ext uri="{FF2B5EF4-FFF2-40B4-BE49-F238E27FC236}">
                <a16:creationId xmlns:a16="http://schemas.microsoft.com/office/drawing/2014/main" id="{88609365-CFCF-8D4F-DA16-47FC78CF8832}"/>
              </a:ext>
            </a:extLst>
          </p:cNvPr>
          <p:cNvSpPr txBox="1"/>
          <p:nvPr/>
        </p:nvSpPr>
        <p:spPr>
          <a:xfrm>
            <a:off x="1262559" y="4350724"/>
            <a:ext cx="5366962" cy="461624"/>
          </a:xfrm>
          <a:prstGeom prst="rect">
            <a:avLst/>
          </a:prstGeom>
          <a:noFill/>
          <a:ln>
            <a:noFill/>
          </a:ln>
        </p:spPr>
        <p:txBody>
          <a:bodyPr spcFirstLastPara="1" wrap="square" lIns="91425" tIns="45700" rIns="91425" bIns="45700" anchor="t" anchorCtr="0">
            <a:spAutoFit/>
          </a:bodyPr>
          <a:lstStyle/>
          <a:p>
            <a:pPr marR="0" lvl="0">
              <a:spcBef>
                <a:spcPts val="0"/>
              </a:spcBef>
              <a:buClr>
                <a:srgbClr val="262626"/>
              </a:buClr>
              <a:buSzPts val="2800"/>
            </a:pPr>
            <a:r>
              <a:rPr lang="fr-CH" sz="2400" err="1">
                <a:solidFill>
                  <a:schemeClr val="accent1"/>
                </a:solidFill>
                <a:latin typeface="Arial"/>
                <a:cs typeface="Arial"/>
                <a:sym typeface="Arial"/>
              </a:rPr>
              <a:t>Suggest</a:t>
            </a:r>
            <a:r>
              <a:rPr lang="fr-CH" sz="2400">
                <a:solidFill>
                  <a:schemeClr val="accent1"/>
                </a:solidFill>
                <a:latin typeface="Arial"/>
                <a:cs typeface="Arial"/>
                <a:sym typeface="Arial"/>
              </a:rPr>
              <a:t> </a:t>
            </a:r>
            <a:r>
              <a:rPr lang="fr-CH" sz="2400" err="1">
                <a:solidFill>
                  <a:schemeClr val="accent1"/>
                </a:solidFill>
                <a:latin typeface="Arial"/>
                <a:cs typeface="Arial"/>
                <a:sym typeface="Arial"/>
              </a:rPr>
              <a:t>next</a:t>
            </a:r>
            <a:r>
              <a:rPr lang="fr-CH" sz="2400">
                <a:solidFill>
                  <a:schemeClr val="accent1"/>
                </a:solidFill>
                <a:latin typeface="Arial"/>
                <a:cs typeface="Arial"/>
                <a:sym typeface="Arial"/>
              </a:rPr>
              <a:t> </a:t>
            </a:r>
            <a:r>
              <a:rPr lang="fr-CH" sz="2400" err="1">
                <a:solidFill>
                  <a:schemeClr val="accent1"/>
                </a:solidFill>
                <a:latin typeface="Arial"/>
                <a:cs typeface="Arial"/>
                <a:sym typeface="Arial"/>
              </a:rPr>
              <a:t>steps</a:t>
            </a:r>
            <a:endParaRPr sz="2400">
              <a:solidFill>
                <a:schemeClr val="accent1"/>
              </a:solidFill>
              <a:latin typeface="Arial"/>
              <a:cs typeface="Arial"/>
              <a:sym typeface="Calibri"/>
            </a:endParaRPr>
          </a:p>
        </p:txBody>
      </p:sp>
      <p:sp>
        <p:nvSpPr>
          <p:cNvPr id="23" name="Google Shape;1998;p32">
            <a:extLst>
              <a:ext uri="{FF2B5EF4-FFF2-40B4-BE49-F238E27FC236}">
                <a16:creationId xmlns:a16="http://schemas.microsoft.com/office/drawing/2014/main" id="{7C424DD8-9297-59BB-E432-464648E5DF32}"/>
              </a:ext>
            </a:extLst>
          </p:cNvPr>
          <p:cNvSpPr txBox="1"/>
          <p:nvPr/>
        </p:nvSpPr>
        <p:spPr>
          <a:xfrm>
            <a:off x="1262559" y="5447774"/>
            <a:ext cx="4509968" cy="461624"/>
          </a:xfrm>
          <a:prstGeom prst="rect">
            <a:avLst/>
          </a:prstGeom>
          <a:noFill/>
          <a:ln>
            <a:noFill/>
          </a:ln>
        </p:spPr>
        <p:txBody>
          <a:bodyPr spcFirstLastPara="1" wrap="square" lIns="91425" tIns="45700" rIns="91425" bIns="45700" anchor="t" anchorCtr="0">
            <a:spAutoFit/>
          </a:bodyPr>
          <a:lstStyle/>
          <a:p>
            <a:pPr>
              <a:buClr>
                <a:srgbClr val="262626"/>
              </a:buClr>
              <a:buSzPts val="2800"/>
            </a:pPr>
            <a:r>
              <a:rPr lang="fr-CH" sz="2400">
                <a:solidFill>
                  <a:schemeClr val="accent1"/>
                </a:solidFill>
                <a:latin typeface="Arial"/>
                <a:cs typeface="Arial"/>
                <a:sym typeface="Arial"/>
              </a:rPr>
              <a:t>Assist within your capacity</a:t>
            </a:r>
            <a:endParaRPr sz="2400">
              <a:solidFill>
                <a:schemeClr val="accent1"/>
              </a:solidFill>
              <a:latin typeface="Arial"/>
              <a:cs typeface="Arial"/>
              <a:sym typeface="Calibri"/>
            </a:endParaRPr>
          </a:p>
        </p:txBody>
      </p:sp>
      <p:sp>
        <p:nvSpPr>
          <p:cNvPr id="32" name="Rectangle 31">
            <a:extLst>
              <a:ext uri="{FF2B5EF4-FFF2-40B4-BE49-F238E27FC236}">
                <a16:creationId xmlns:a16="http://schemas.microsoft.com/office/drawing/2014/main" id="{D8F3932F-DA6A-CD5A-A765-31B94487EF36}"/>
              </a:ext>
            </a:extLst>
          </p:cNvPr>
          <p:cNvSpPr/>
          <p:nvPr/>
        </p:nvSpPr>
        <p:spPr>
          <a:xfrm>
            <a:off x="1339542" y="3469943"/>
            <a:ext cx="3769161" cy="4281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“You can help reduce the risk of transmitting the illness to your family by getting vaccinated, too.”</a:t>
            </a:r>
          </a:p>
        </p:txBody>
      </p:sp>
      <p:sp>
        <p:nvSpPr>
          <p:cNvPr id="33" name="Rectangle 32">
            <a:extLst>
              <a:ext uri="{FF2B5EF4-FFF2-40B4-BE49-F238E27FC236}">
                <a16:creationId xmlns:a16="http://schemas.microsoft.com/office/drawing/2014/main" id="{E82B1AA8-E944-13C7-CB53-D4CE00B46699}"/>
              </a:ext>
            </a:extLst>
          </p:cNvPr>
          <p:cNvSpPr/>
          <p:nvPr/>
        </p:nvSpPr>
        <p:spPr>
          <a:xfrm>
            <a:off x="1339542" y="4812348"/>
            <a:ext cx="3375333" cy="4616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You can always come back if you have questions or want to discuss vaccination again.</a:t>
            </a:r>
          </a:p>
        </p:txBody>
      </p:sp>
      <p:sp>
        <p:nvSpPr>
          <p:cNvPr id="34" name="Rectangle 33">
            <a:extLst>
              <a:ext uri="{FF2B5EF4-FFF2-40B4-BE49-F238E27FC236}">
                <a16:creationId xmlns:a16="http://schemas.microsoft.com/office/drawing/2014/main" id="{75C4032F-3095-E206-EF64-1D9EF4BAC83A}"/>
              </a:ext>
            </a:extLst>
          </p:cNvPr>
          <p:cNvSpPr/>
          <p:nvPr/>
        </p:nvSpPr>
        <p:spPr>
          <a:xfrm>
            <a:off x="1339917" y="3972454"/>
            <a:ext cx="5289604" cy="31908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Not vaccinating will leave you at risk of getting sick and being hospitalized.</a:t>
            </a:r>
          </a:p>
        </p:txBody>
      </p:sp>
      <p:pic>
        <p:nvPicPr>
          <p:cNvPr id="37" name="Picture 36">
            <a:extLst>
              <a:ext uri="{FF2B5EF4-FFF2-40B4-BE49-F238E27FC236}">
                <a16:creationId xmlns:a16="http://schemas.microsoft.com/office/drawing/2014/main" id="{A41942E7-DEFB-4D4A-D1E9-F8D75A4B8326}"/>
              </a:ext>
            </a:extLst>
          </p:cNvPr>
          <p:cNvPicPr>
            <a:picLocks noChangeAspect="1"/>
          </p:cNvPicPr>
          <p:nvPr/>
        </p:nvPicPr>
        <p:blipFill>
          <a:blip r:embed="rId4" cstate="email">
            <a:lum bright="70000" contrast="-70000"/>
            <a:extLst>
              <a:ext uri="{28A0092B-C50C-407E-A947-70E740481C1C}">
                <a14:useLocalDpi xmlns:a14="http://schemas.microsoft.com/office/drawing/2010/main"/>
              </a:ext>
            </a:extLst>
          </a:blip>
          <a:stretch>
            <a:fillRect/>
          </a:stretch>
        </p:blipFill>
        <p:spPr>
          <a:xfrm>
            <a:off x="1724402" y="1700497"/>
            <a:ext cx="696002" cy="696002"/>
          </a:xfrm>
          <a:prstGeom prst="rect">
            <a:avLst/>
          </a:prstGeom>
        </p:spPr>
      </p:pic>
      <p:pic>
        <p:nvPicPr>
          <p:cNvPr id="38" name="Picture 37">
            <a:extLst>
              <a:ext uri="{FF2B5EF4-FFF2-40B4-BE49-F238E27FC236}">
                <a16:creationId xmlns:a16="http://schemas.microsoft.com/office/drawing/2014/main" id="{84DD9173-F519-2C88-FAB2-C7C946FEA66E}"/>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761933" y="1739060"/>
            <a:ext cx="557488" cy="557488"/>
          </a:xfrm>
          <a:prstGeom prst="rect">
            <a:avLst/>
          </a:prstGeom>
        </p:spPr>
      </p:pic>
      <p:sp>
        <p:nvSpPr>
          <p:cNvPr id="26" name="Rectangle 25">
            <a:extLst>
              <a:ext uri="{FF2B5EF4-FFF2-40B4-BE49-F238E27FC236}">
                <a16:creationId xmlns:a16="http://schemas.microsoft.com/office/drawing/2014/main" id="{E266D67F-33C4-5DC6-9209-45F56B08CED4}"/>
              </a:ext>
            </a:extLst>
          </p:cNvPr>
          <p:cNvSpPr/>
          <p:nvPr/>
        </p:nvSpPr>
        <p:spPr>
          <a:xfrm>
            <a:off x="7083298" y="2846811"/>
            <a:ext cx="4310296" cy="34967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28" name="TextBox 27">
            <a:extLst>
              <a:ext uri="{FF2B5EF4-FFF2-40B4-BE49-F238E27FC236}">
                <a16:creationId xmlns:a16="http://schemas.microsoft.com/office/drawing/2014/main" id="{4D7E5515-3481-A3C4-D0D1-BFD23BC272A9}"/>
              </a:ext>
            </a:extLst>
          </p:cNvPr>
          <p:cNvSpPr txBox="1"/>
          <p:nvPr/>
        </p:nvSpPr>
        <p:spPr>
          <a:xfrm>
            <a:off x="7399421" y="3231742"/>
            <a:ext cx="3782746" cy="2677656"/>
          </a:xfrm>
          <a:prstGeom prst="rect">
            <a:avLst/>
          </a:prstGeom>
          <a:noFill/>
        </p:spPr>
        <p:txBody>
          <a:bodyPr wrap="square">
            <a:spAutoFit/>
          </a:bodyPr>
          <a:lstStyle/>
          <a:p>
            <a:r>
              <a:rPr lang="en-US" sz="2800">
                <a:solidFill>
                  <a:srgbClr val="002060"/>
                </a:solidFill>
                <a:latin typeface="Calibri" panose="020F0502020204030204" pitchFamily="34" charset="0"/>
                <a:cs typeface="Calibri" panose="020F0502020204030204" pitchFamily="34" charset="0"/>
              </a:rPr>
              <a:t>By offering help, we can bring them closer to a decision to receive vaccines and make the vaccination itself easier to do.</a:t>
            </a:r>
          </a:p>
        </p:txBody>
      </p:sp>
      <p:sp>
        <p:nvSpPr>
          <p:cNvPr id="29" name="Rectangle 28">
            <a:extLst>
              <a:ext uri="{FF2B5EF4-FFF2-40B4-BE49-F238E27FC236}">
                <a16:creationId xmlns:a16="http://schemas.microsoft.com/office/drawing/2014/main" id="{B5B7A482-D3F6-AAB3-2F14-7346C10208C6}"/>
              </a:ext>
            </a:extLst>
          </p:cNvPr>
          <p:cNvSpPr/>
          <p:nvPr/>
        </p:nvSpPr>
        <p:spPr>
          <a:xfrm>
            <a:off x="1357849" y="5909616"/>
            <a:ext cx="4414678" cy="34902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i="1">
                <a:solidFill>
                  <a:schemeClr val="tx1">
                    <a:lumMod val="65000"/>
                    <a:lumOff val="35000"/>
                  </a:schemeClr>
                </a:solidFill>
              </a:rPr>
              <a:t>If you like, I can help book your next vaccination appointment.</a:t>
            </a:r>
          </a:p>
        </p:txBody>
      </p:sp>
      <p:sp>
        <p:nvSpPr>
          <p:cNvPr id="2" name="Google Shape;1969;p30">
            <a:extLst>
              <a:ext uri="{FF2B5EF4-FFF2-40B4-BE49-F238E27FC236}">
                <a16:creationId xmlns:a16="http://schemas.microsoft.com/office/drawing/2014/main" id="{07E94F08-1047-5DA5-2769-41B97A44AFD0}"/>
              </a:ext>
            </a:extLst>
          </p:cNvPr>
          <p:cNvSpPr/>
          <p:nvPr/>
        </p:nvSpPr>
        <p:spPr>
          <a:xfrm>
            <a:off x="807396" y="1084933"/>
            <a:ext cx="1140845" cy="476056"/>
          </a:xfrm>
          <a:prstGeom prst="rect">
            <a:avLst/>
          </a:prstGeom>
          <a:solidFill>
            <a:schemeClr val="bg1">
              <a:lumMod val="85000"/>
            </a:schemeClr>
          </a:solidFill>
          <a:ln>
            <a:noFill/>
          </a:ln>
        </p:spPr>
        <p:txBody>
          <a:bodyPr spcFirstLastPara="1" wrap="square" lIns="91425" tIns="45700" rIns="91425" bIns="45700" anchor="ctr" anchorCtr="0">
            <a:noAutofit/>
          </a:bodyPr>
          <a:lstStyle/>
          <a:p>
            <a:pPr algn="ctr">
              <a:buClr>
                <a:srgbClr val="000000"/>
              </a:buClr>
              <a:buSzPts val="1600"/>
            </a:pPr>
            <a:r>
              <a:rPr lang="en-US" sz="1600">
                <a:solidFill>
                  <a:schemeClr val="bg1">
                    <a:lumMod val="65000"/>
                  </a:schemeClr>
                </a:solidFill>
                <a:latin typeface="Calibri" panose="020F0502020204030204" pitchFamily="34" charset="0"/>
                <a:cs typeface="Calibri" panose="020F0502020204030204" pitchFamily="34" charset="0"/>
                <a:sym typeface="Arial"/>
              </a:rPr>
              <a:t>Declining</a:t>
            </a:r>
            <a:endParaRPr sz="1600">
              <a:solidFill>
                <a:schemeClr val="bg1">
                  <a:lumMod val="65000"/>
                </a:schemeClr>
              </a:solidFill>
              <a:latin typeface="Calibri" panose="020F0502020204030204" pitchFamily="34" charset="0"/>
              <a:cs typeface="Calibri" panose="020F0502020204030204" pitchFamily="34" charset="0"/>
              <a:sym typeface="Arial"/>
            </a:endParaRPr>
          </a:p>
        </p:txBody>
      </p:sp>
      <p:sp>
        <p:nvSpPr>
          <p:cNvPr id="7" name="Google Shape;1970;p30">
            <a:extLst>
              <a:ext uri="{FF2B5EF4-FFF2-40B4-BE49-F238E27FC236}">
                <a16:creationId xmlns:a16="http://schemas.microsoft.com/office/drawing/2014/main" id="{38630610-0579-4951-D1E6-49C42865A4A7}"/>
              </a:ext>
            </a:extLst>
          </p:cNvPr>
          <p:cNvSpPr/>
          <p:nvPr/>
        </p:nvSpPr>
        <p:spPr>
          <a:xfrm>
            <a:off x="1909311" y="1084933"/>
            <a:ext cx="2248815" cy="476056"/>
          </a:xfrm>
          <a:prstGeom prst="rect">
            <a:avLst/>
          </a:prstGeom>
          <a:solidFill>
            <a:srgbClr val="FFFF00"/>
          </a:solidFill>
          <a:ln>
            <a:noFill/>
          </a:ln>
        </p:spPr>
        <p:txBody>
          <a:bodyPr spcFirstLastPara="1" wrap="square" lIns="91425" tIns="45700" rIns="91425" bIns="45700" anchor="ctr" anchorCtr="0">
            <a:noAutofit/>
          </a:bodyPr>
          <a:lstStyle/>
          <a:p>
            <a:pPr algn="ctr">
              <a:buClr>
                <a:srgbClr val="000000"/>
              </a:buClr>
              <a:buSzPts val="1600"/>
            </a:pPr>
            <a:r>
              <a:rPr lang="en-US" sz="2400" b="1">
                <a:solidFill>
                  <a:srgbClr val="3F3F3F"/>
                </a:solidFill>
                <a:latin typeface="Calibri" panose="020F0502020204030204" pitchFamily="34" charset="0"/>
                <a:cs typeface="Calibri" panose="020F0502020204030204" pitchFamily="34" charset="0"/>
                <a:sym typeface="Arial"/>
              </a:rPr>
              <a:t>Hesitant</a:t>
            </a:r>
            <a:endParaRPr sz="2400" b="1">
              <a:solidFill>
                <a:srgbClr val="3F3F3F"/>
              </a:solidFill>
              <a:latin typeface="Calibri" panose="020F0502020204030204" pitchFamily="34" charset="0"/>
              <a:cs typeface="Calibri" panose="020F0502020204030204" pitchFamily="34" charset="0"/>
              <a:sym typeface="Arial"/>
            </a:endParaRPr>
          </a:p>
        </p:txBody>
      </p:sp>
      <p:sp>
        <p:nvSpPr>
          <p:cNvPr id="8" name="Google Shape;1971;p30">
            <a:extLst>
              <a:ext uri="{FF2B5EF4-FFF2-40B4-BE49-F238E27FC236}">
                <a16:creationId xmlns:a16="http://schemas.microsoft.com/office/drawing/2014/main" id="{D5D82D88-2F6F-B028-3B9E-8173C3F6CFD6}"/>
              </a:ext>
            </a:extLst>
          </p:cNvPr>
          <p:cNvSpPr/>
          <p:nvPr/>
        </p:nvSpPr>
        <p:spPr>
          <a:xfrm>
            <a:off x="4148211" y="1084933"/>
            <a:ext cx="7304817" cy="476056"/>
          </a:xfrm>
          <a:prstGeom prst="rect">
            <a:avLst/>
          </a:prstGeom>
          <a:solidFill>
            <a:schemeClr val="bg1">
              <a:lumMod val="75000"/>
            </a:schemeClr>
          </a:solidFill>
          <a:ln>
            <a:noFill/>
          </a:ln>
        </p:spPr>
        <p:txBody>
          <a:bodyPr spcFirstLastPara="1" wrap="square" lIns="91425" tIns="45700" rIns="91425" bIns="45700" anchor="ctr" anchorCtr="0">
            <a:noAutofit/>
          </a:bodyPr>
          <a:lstStyle/>
          <a:p>
            <a:pPr algn="ctr">
              <a:buClr>
                <a:srgbClr val="000000"/>
              </a:buClr>
              <a:buSzPts val="2000"/>
            </a:pPr>
            <a:r>
              <a:rPr lang="en-US" sz="2000">
                <a:solidFill>
                  <a:schemeClr val="bg1">
                    <a:lumMod val="65000"/>
                  </a:schemeClr>
                </a:solidFill>
                <a:latin typeface="Calibri" panose="020F0502020204030204" pitchFamily="34" charset="0"/>
                <a:cs typeface="Calibri" panose="020F0502020204030204" pitchFamily="34" charset="0"/>
                <a:sym typeface="Arial"/>
              </a:rPr>
              <a:t>Accepting</a:t>
            </a:r>
            <a:endParaRPr sz="2000">
              <a:solidFill>
                <a:schemeClr val="bg1">
                  <a:lumMod val="65000"/>
                </a:scheme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63329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A quick survey before we start…</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900351D9-A2A8-DE43-0734-074225FFC8CE}"/>
              </a:ext>
            </a:extLst>
          </p:cNvPr>
          <p:cNvGraphicFramePr>
            <a:graphicFrameLocks noGrp="1"/>
          </p:cNvGraphicFramePr>
          <p:nvPr>
            <p:extLst>
              <p:ext uri="{D42A27DB-BD31-4B8C-83A1-F6EECF244321}">
                <p14:modId xmlns:p14="http://schemas.microsoft.com/office/powerpoint/2010/main" val="2611703199"/>
              </p:ext>
            </p:extLst>
          </p:nvPr>
        </p:nvGraphicFramePr>
        <p:xfrm>
          <a:off x="689118" y="1596848"/>
          <a:ext cx="10645632" cy="4888262"/>
        </p:xfrm>
        <a:graphic>
          <a:graphicData uri="http://schemas.openxmlformats.org/drawingml/2006/table">
            <a:tbl>
              <a:tblPr firstRow="1" bandRow="1">
                <a:tableStyleId>{5940675A-B579-460E-94D1-54222C63F5DA}</a:tableStyleId>
              </a:tblPr>
              <a:tblGrid>
                <a:gridCol w="6626080">
                  <a:extLst>
                    <a:ext uri="{9D8B030D-6E8A-4147-A177-3AD203B41FA5}">
                      <a16:colId xmlns:a16="http://schemas.microsoft.com/office/drawing/2014/main" val="2733366737"/>
                    </a:ext>
                  </a:extLst>
                </a:gridCol>
                <a:gridCol w="1004888">
                  <a:extLst>
                    <a:ext uri="{9D8B030D-6E8A-4147-A177-3AD203B41FA5}">
                      <a16:colId xmlns:a16="http://schemas.microsoft.com/office/drawing/2014/main" val="3162092773"/>
                    </a:ext>
                  </a:extLst>
                </a:gridCol>
                <a:gridCol w="1004888">
                  <a:extLst>
                    <a:ext uri="{9D8B030D-6E8A-4147-A177-3AD203B41FA5}">
                      <a16:colId xmlns:a16="http://schemas.microsoft.com/office/drawing/2014/main" val="3833503012"/>
                    </a:ext>
                  </a:extLst>
                </a:gridCol>
                <a:gridCol w="1004888">
                  <a:extLst>
                    <a:ext uri="{9D8B030D-6E8A-4147-A177-3AD203B41FA5}">
                      <a16:colId xmlns:a16="http://schemas.microsoft.com/office/drawing/2014/main" val="8372368"/>
                    </a:ext>
                  </a:extLst>
                </a:gridCol>
                <a:gridCol w="1004888">
                  <a:extLst>
                    <a:ext uri="{9D8B030D-6E8A-4147-A177-3AD203B41FA5}">
                      <a16:colId xmlns:a16="http://schemas.microsoft.com/office/drawing/2014/main" val="1593148497"/>
                    </a:ext>
                  </a:extLst>
                </a:gridCol>
              </a:tblGrid>
              <a:tr h="1146047">
                <a:tc>
                  <a:txBody>
                    <a:bodyPr/>
                    <a:lstStyle/>
                    <a:p>
                      <a:r>
                        <a:rPr lang="en-US" sz="2400" b="1" dirty="0">
                          <a:latin typeface="Calibri" panose="020F0502020204030204" pitchFamily="34" charset="0"/>
                          <a:cs typeface="Calibri" panose="020F0502020204030204" pitchFamily="34" charset="0"/>
                        </a:rPr>
                        <a:t>How well do you agree with the following?</a:t>
                      </a:r>
                    </a:p>
                  </a:txBody>
                  <a:tcPr anchor="ctr">
                    <a:solidFill>
                      <a:schemeClr val="accent5"/>
                    </a:solidFill>
                  </a:tcPr>
                </a:tc>
                <a:tc>
                  <a:txBody>
                    <a:bodyPr/>
                    <a:lstStyle/>
                    <a:p>
                      <a:pPr algn="ctr"/>
                      <a:r>
                        <a:rPr lang="en-US" sz="1600" b="0" dirty="0">
                          <a:latin typeface="Calibri" panose="020F0502020204030204" pitchFamily="34" charset="0"/>
                          <a:cs typeface="Calibri" panose="020F0502020204030204" pitchFamily="34" charset="0"/>
                        </a:rPr>
                        <a:t>Strongly Agree</a:t>
                      </a:r>
                    </a:p>
                  </a:txBody>
                  <a:tcPr anchor="ctr">
                    <a:solidFill>
                      <a:schemeClr val="accent5"/>
                    </a:solidFill>
                  </a:tcPr>
                </a:tc>
                <a:tc>
                  <a:txBody>
                    <a:bodyPr/>
                    <a:lstStyle/>
                    <a:p>
                      <a:pPr algn="ctr"/>
                      <a:r>
                        <a:rPr lang="en-US" sz="1600" b="0" dirty="0">
                          <a:latin typeface="Calibri" panose="020F0502020204030204" pitchFamily="34" charset="0"/>
                          <a:cs typeface="Calibri" panose="020F0502020204030204" pitchFamily="34" charset="0"/>
                        </a:rPr>
                        <a:t>Agree</a:t>
                      </a:r>
                    </a:p>
                  </a:txBody>
                  <a:tcPr anchor="ctr">
                    <a:solidFill>
                      <a:schemeClr val="accent5"/>
                    </a:solidFill>
                  </a:tcPr>
                </a:tc>
                <a:tc>
                  <a:txBody>
                    <a:bodyPr/>
                    <a:lstStyle/>
                    <a:p>
                      <a:pPr algn="ctr"/>
                      <a:r>
                        <a:rPr lang="en-US" sz="1600" b="0" dirty="0">
                          <a:latin typeface="Calibri" panose="020F0502020204030204" pitchFamily="34" charset="0"/>
                          <a:cs typeface="Calibri" panose="020F0502020204030204" pitchFamily="34" charset="0"/>
                        </a:rPr>
                        <a:t>Disagree</a:t>
                      </a:r>
                    </a:p>
                  </a:txBody>
                  <a:tcPr anchor="ctr">
                    <a:solidFill>
                      <a:schemeClr val="accent5"/>
                    </a:solidFill>
                  </a:tcPr>
                </a:tc>
                <a:tc>
                  <a:txBody>
                    <a:bodyPr/>
                    <a:lstStyle/>
                    <a:p>
                      <a:pPr algn="ctr"/>
                      <a:r>
                        <a:rPr lang="en-US" sz="1600" b="0" dirty="0">
                          <a:latin typeface="Calibri" panose="020F0502020204030204" pitchFamily="34" charset="0"/>
                          <a:cs typeface="Calibri" panose="020F0502020204030204" pitchFamily="34" charset="0"/>
                        </a:rPr>
                        <a:t>Strongly Disagree</a:t>
                      </a:r>
                    </a:p>
                  </a:txBody>
                  <a:tcPr anchor="ctr">
                    <a:solidFill>
                      <a:schemeClr val="accent5"/>
                    </a:solidFill>
                  </a:tcPr>
                </a:tc>
                <a:extLst>
                  <a:ext uri="{0D108BD9-81ED-4DB2-BD59-A6C34878D82A}">
                    <a16:rowId xmlns:a16="http://schemas.microsoft.com/office/drawing/2014/main" val="177478418"/>
                  </a:ext>
                </a:extLst>
              </a:tr>
              <a:tr h="1019636">
                <a:tc>
                  <a:txBody>
                    <a:bodyPr/>
                    <a:lstStyle/>
                    <a:p>
                      <a:pPr marL="0" algn="l" defTabSz="914400" rtl="0" eaLnBrk="1" latinLnBrk="0" hangingPunct="1"/>
                      <a:r>
                        <a:rPr lang="en-US" sz="2000" i="1" kern="1200" dirty="0">
                          <a:solidFill>
                            <a:schemeClr val="tx1"/>
                          </a:solidFill>
                          <a:latin typeface="Calibri" panose="020F0502020204030204" pitchFamily="34" charset="0"/>
                          <a:ea typeface="+mn-ea"/>
                          <a:cs typeface="Calibri" panose="020F0502020204030204" pitchFamily="34" charset="0"/>
                        </a:rPr>
                        <a:t>My conversation can influence someone’s decision to vaccinate.</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96588044"/>
                  </a:ext>
                </a:extLst>
              </a:tr>
              <a:tr h="1454046">
                <a:tc>
                  <a:txBody>
                    <a:bodyPr/>
                    <a:lstStyle/>
                    <a:p>
                      <a:pPr marL="0" algn="l" defTabSz="914400" rtl="0" eaLnBrk="1" latinLnBrk="0" hangingPunct="1"/>
                      <a:r>
                        <a:rPr lang="en-US" sz="2000" i="1" kern="1200" dirty="0">
                          <a:solidFill>
                            <a:schemeClr val="tx1"/>
                          </a:solidFill>
                          <a:latin typeface="Calibri" panose="020F0502020204030204" pitchFamily="34" charset="0"/>
                          <a:ea typeface="+mn-ea"/>
                          <a:cs typeface="Calibri" panose="020F0502020204030204" pitchFamily="34" charset="0"/>
                        </a:rPr>
                        <a:t>I understand how to adjust my communication approach for individuals who are accepting, hesitant, or declining vaccination.</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7417754"/>
                  </a:ext>
                </a:extLst>
              </a:tr>
              <a:tr h="1268533">
                <a:tc>
                  <a:txBody>
                    <a:bodyPr/>
                    <a:lstStyle/>
                    <a:p>
                      <a:pPr marL="0" algn="l" defTabSz="914400" rtl="0" eaLnBrk="1" latinLnBrk="0" hangingPunct="1"/>
                      <a:r>
                        <a:rPr lang="en-US" sz="2000" i="1" kern="1200" dirty="0">
                          <a:solidFill>
                            <a:schemeClr val="tx1"/>
                          </a:solidFill>
                          <a:latin typeface="Calibri" panose="020F0502020204030204" pitchFamily="34" charset="0"/>
                          <a:ea typeface="+mn-ea"/>
                          <a:cs typeface="Calibri" panose="020F0502020204030204" pitchFamily="34" charset="0"/>
                        </a:rPr>
                        <a:t>I am confident in guiding someone from vaccine hesitancy to greater acceptance through conversation.</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93764306"/>
                  </a:ext>
                </a:extLst>
              </a:tr>
            </a:tbl>
          </a:graphicData>
        </a:graphic>
      </p:graphicFrame>
    </p:spTree>
    <p:extLst>
      <p:ext uri="{BB962C8B-B14F-4D97-AF65-F5344CB8AC3E}">
        <p14:creationId xmlns:p14="http://schemas.microsoft.com/office/powerpoint/2010/main" val="4166878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79824C62-8BBD-D41A-AB4F-A322E25C6C4C}"/>
              </a:ext>
            </a:extLst>
          </p:cNvPr>
          <p:cNvSpPr/>
          <p:nvPr/>
        </p:nvSpPr>
        <p:spPr>
          <a:xfrm>
            <a:off x="723755" y="4982146"/>
            <a:ext cx="10645632" cy="12978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988D609-0480-C14B-FD62-5CD6A390FF91}"/>
              </a:ext>
            </a:extLst>
          </p:cNvPr>
          <p:cNvSpPr/>
          <p:nvPr/>
        </p:nvSpPr>
        <p:spPr>
          <a:xfrm>
            <a:off x="716881" y="3585342"/>
            <a:ext cx="10645632" cy="12978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B9702A4-AA03-7E5D-9D13-1ECE17E6A740}"/>
              </a:ext>
            </a:extLst>
          </p:cNvPr>
          <p:cNvSpPr/>
          <p:nvPr/>
        </p:nvSpPr>
        <p:spPr>
          <a:xfrm>
            <a:off x="716881" y="2251125"/>
            <a:ext cx="10645632" cy="1212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EDC3DF-A300-F43A-2E45-5BD9AD6E2D64}"/>
              </a:ext>
            </a:extLst>
          </p:cNvPr>
          <p:cNvSpPr txBox="1"/>
          <p:nvPr/>
        </p:nvSpPr>
        <p:spPr>
          <a:xfrm>
            <a:off x="2277266" y="2377012"/>
            <a:ext cx="3751956" cy="954107"/>
          </a:xfrm>
          <a:prstGeom prst="rect">
            <a:avLst/>
          </a:prstGeom>
          <a:noFill/>
        </p:spPr>
        <p:txBody>
          <a:bodyPr wrap="square">
            <a:spAutoFit/>
          </a:bodyPr>
          <a:lstStyle/>
          <a:p>
            <a:pPr>
              <a:spcAft>
                <a:spcPts val="1800"/>
              </a:spcAft>
            </a:pPr>
            <a:r>
              <a:rPr lang="en-US" sz="2800">
                <a:solidFill>
                  <a:schemeClr val="accent2"/>
                </a:solidFill>
                <a:latin typeface="Calibri" panose="020F0502020204030204" pitchFamily="34" charset="0"/>
                <a:cs typeface="Calibri" panose="020F0502020204030204" pitchFamily="34" charset="0"/>
              </a:rPr>
              <a:t>Recommend vaccination and elicit questions.</a:t>
            </a:r>
          </a:p>
        </p:txBody>
      </p:sp>
      <p:sp>
        <p:nvSpPr>
          <p:cNvPr id="9" name="Title 2">
            <a:extLst>
              <a:ext uri="{FF2B5EF4-FFF2-40B4-BE49-F238E27FC236}">
                <a16:creationId xmlns:a16="http://schemas.microsoft.com/office/drawing/2014/main" id="{0F9AB4B9-896E-1AAB-2768-6D9D153B8A44}"/>
              </a:ext>
            </a:extLst>
          </p:cNvPr>
          <p:cNvSpPr txBox="1">
            <a:spLocks/>
          </p:cNvSpPr>
          <p:nvPr/>
        </p:nvSpPr>
        <p:spPr bwMode="invGray">
          <a:xfrm>
            <a:off x="3067269" y="1256883"/>
            <a:ext cx="8445694" cy="827079"/>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for effective conversations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rPr>
              <a:t>about vaccination</a:t>
            </a:r>
            <a:endParaRPr kumimoji="0" lang="en-US"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5F8F1246-8A6D-74AE-7CCA-1765292F2C2B}"/>
              </a:ext>
            </a:extLst>
          </p:cNvPr>
          <p:cNvCxnSpPr>
            <a:cxnSpLocks/>
          </p:cNvCxnSpPr>
          <p:nvPr/>
        </p:nvCxnSpPr>
        <p:spPr>
          <a:xfrm>
            <a:off x="716881" y="2114127"/>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Rectangle: Single Corner Snipped 13">
            <a:extLst>
              <a:ext uri="{FF2B5EF4-FFF2-40B4-BE49-F238E27FC236}">
                <a16:creationId xmlns:a16="http://schemas.microsoft.com/office/drawing/2014/main" id="{D306F328-B6FC-CF87-C859-99A09BEC6ADF}"/>
              </a:ext>
            </a:extLst>
          </p:cNvPr>
          <p:cNvSpPr/>
          <p:nvPr/>
        </p:nvSpPr>
        <p:spPr>
          <a:xfrm>
            <a:off x="725373" y="739721"/>
            <a:ext cx="2084192" cy="740008"/>
          </a:xfrm>
          <a:prstGeom prst="snip1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3885EE4-C6D9-A3AE-9DB7-7D21B6F27CBB}"/>
              </a:ext>
            </a:extLst>
          </p:cNvPr>
          <p:cNvSpPr txBox="1"/>
          <p:nvPr/>
        </p:nvSpPr>
        <p:spPr>
          <a:xfrm>
            <a:off x="771671" y="665510"/>
            <a:ext cx="2084192" cy="830997"/>
          </a:xfrm>
          <a:prstGeom prst="rect">
            <a:avLst/>
          </a:prstGeom>
          <a:noFill/>
        </p:spPr>
        <p:txBody>
          <a:bodyPr wrap="square">
            <a:spAutoFit/>
          </a:bodyPr>
          <a:lstStyle/>
          <a:p>
            <a:r>
              <a:rPr kumimoji="0" lang="en-GB" sz="48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 </a:t>
            </a:r>
            <a:r>
              <a:rPr lang="en-GB" sz="4800" b="1">
                <a:solidFill>
                  <a:schemeClr val="bg1"/>
                </a:solidFill>
                <a:latin typeface="Calibri" panose="020F0502020204030204" pitchFamily="34" charset="0"/>
                <a:cs typeface="Calibri" panose="020F0502020204030204" pitchFamily="34" charset="0"/>
              </a:rPr>
              <a:t>S</a:t>
            </a:r>
            <a:r>
              <a:rPr kumimoji="0" lang="en-GB" sz="4800" b="1" i="0" u="none" strike="noStrike" kern="1200" cap="none" spc="0" normalizeH="0" baseline="0" noProof="0" err="1">
                <a:ln>
                  <a:noFill/>
                </a:ln>
                <a:solidFill>
                  <a:schemeClr val="bg1"/>
                </a:solidFill>
                <a:effectLst/>
                <a:uLnTx/>
                <a:uFillTx/>
                <a:latin typeface="Calibri" panose="020F0502020204030204" pitchFamily="34" charset="0"/>
                <a:cs typeface="Calibri" panose="020F0502020204030204" pitchFamily="34" charset="0"/>
              </a:rPr>
              <a:t>teps</a:t>
            </a:r>
            <a:endParaRPr lang="en-US" sz="4800">
              <a:solidFill>
                <a:schemeClr val="bg1"/>
              </a:solidFill>
            </a:endParaRPr>
          </a:p>
        </p:txBody>
      </p:sp>
      <p:sp>
        <p:nvSpPr>
          <p:cNvPr id="2" name="TextBox 1">
            <a:extLst>
              <a:ext uri="{FF2B5EF4-FFF2-40B4-BE49-F238E27FC236}">
                <a16:creationId xmlns:a16="http://schemas.microsoft.com/office/drawing/2014/main" id="{0FC76740-05D1-D0E8-89A5-AE401100396F}"/>
              </a:ext>
            </a:extLst>
          </p:cNvPr>
          <p:cNvSpPr txBox="1"/>
          <p:nvPr/>
        </p:nvSpPr>
        <p:spPr>
          <a:xfrm>
            <a:off x="2277266" y="3793375"/>
            <a:ext cx="2450378" cy="954107"/>
          </a:xfrm>
          <a:prstGeom prst="rect">
            <a:avLst/>
          </a:prstGeom>
          <a:noFill/>
        </p:spPr>
        <p:txBody>
          <a:bodyPr wrap="square">
            <a:spAutoFit/>
          </a:bodyPr>
          <a:lstStyle/>
          <a:p>
            <a:pPr>
              <a:spcAft>
                <a:spcPts val="1800"/>
              </a:spcAft>
            </a:pPr>
            <a:r>
              <a:rPr lang="en-US" sz="2800">
                <a:solidFill>
                  <a:schemeClr val="accent2"/>
                </a:solidFill>
                <a:latin typeface="Calibri" panose="020F0502020204030204" pitchFamily="34" charset="0"/>
                <a:cs typeface="Calibri" panose="020F0502020204030204" pitchFamily="34" charset="0"/>
              </a:rPr>
              <a:t>Identify intent to vaccinate.</a:t>
            </a:r>
          </a:p>
        </p:txBody>
      </p:sp>
      <p:sp>
        <p:nvSpPr>
          <p:cNvPr id="4" name="TextBox 3">
            <a:extLst>
              <a:ext uri="{FF2B5EF4-FFF2-40B4-BE49-F238E27FC236}">
                <a16:creationId xmlns:a16="http://schemas.microsoft.com/office/drawing/2014/main" id="{D09A010F-D17A-A172-C39D-4B92AFD1E9F9}"/>
              </a:ext>
            </a:extLst>
          </p:cNvPr>
          <p:cNvSpPr txBox="1"/>
          <p:nvPr/>
        </p:nvSpPr>
        <p:spPr>
          <a:xfrm>
            <a:off x="2277266" y="5350023"/>
            <a:ext cx="3394645" cy="523220"/>
          </a:xfrm>
          <a:prstGeom prst="rect">
            <a:avLst/>
          </a:prstGeom>
          <a:noFill/>
        </p:spPr>
        <p:txBody>
          <a:bodyPr wrap="square">
            <a:spAutoFit/>
          </a:bodyPr>
          <a:lstStyle/>
          <a:p>
            <a:pPr>
              <a:spcAft>
                <a:spcPts val="1800"/>
              </a:spcAft>
            </a:pPr>
            <a:r>
              <a:rPr lang="en-US" sz="2800">
                <a:solidFill>
                  <a:schemeClr val="accent2"/>
                </a:solidFill>
                <a:latin typeface="Calibri" panose="020F0502020204030204" pitchFamily="34" charset="0"/>
                <a:cs typeface="Calibri" panose="020F0502020204030204" pitchFamily="34" charset="0"/>
              </a:rPr>
              <a:t>Tailor your response.</a:t>
            </a:r>
          </a:p>
        </p:txBody>
      </p:sp>
      <p:pic>
        <p:nvPicPr>
          <p:cNvPr id="15" name="Picture 14">
            <a:extLst>
              <a:ext uri="{FF2B5EF4-FFF2-40B4-BE49-F238E27FC236}">
                <a16:creationId xmlns:a16="http://schemas.microsoft.com/office/drawing/2014/main" id="{56D27054-D64E-F9E1-3D47-90C4034CB1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30593" y="4007792"/>
            <a:ext cx="5475672" cy="483674"/>
          </a:xfrm>
          <a:prstGeom prst="rect">
            <a:avLst/>
          </a:prstGeom>
        </p:spPr>
      </p:pic>
      <p:pic>
        <p:nvPicPr>
          <p:cNvPr id="17" name="Picture 16">
            <a:extLst>
              <a:ext uri="{FF2B5EF4-FFF2-40B4-BE49-F238E27FC236}">
                <a16:creationId xmlns:a16="http://schemas.microsoft.com/office/drawing/2014/main" id="{ACC8189C-BEC4-EA38-B13C-84D10A654C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411" y="2319441"/>
            <a:ext cx="1306695" cy="726964"/>
          </a:xfrm>
          <a:prstGeom prst="rect">
            <a:avLst/>
          </a:prstGeom>
        </p:spPr>
      </p:pic>
      <p:pic>
        <p:nvPicPr>
          <p:cNvPr id="21" name="Picture 20">
            <a:extLst>
              <a:ext uri="{FF2B5EF4-FFF2-40B4-BE49-F238E27FC236}">
                <a16:creationId xmlns:a16="http://schemas.microsoft.com/office/drawing/2014/main" id="{56853678-6E02-F1C5-9FA6-00DD79C910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411" y="3773703"/>
            <a:ext cx="1315897" cy="731565"/>
          </a:xfrm>
          <a:prstGeom prst="rect">
            <a:avLst/>
          </a:prstGeom>
        </p:spPr>
      </p:pic>
      <p:pic>
        <p:nvPicPr>
          <p:cNvPr id="22" name="Picture 21">
            <a:extLst>
              <a:ext uri="{FF2B5EF4-FFF2-40B4-BE49-F238E27FC236}">
                <a16:creationId xmlns:a16="http://schemas.microsoft.com/office/drawing/2014/main" id="{12FD49BE-275B-5399-CE18-E539774832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2613" y="5314090"/>
            <a:ext cx="1306695" cy="726964"/>
          </a:xfrm>
          <a:prstGeom prst="rect">
            <a:avLst/>
          </a:prstGeom>
        </p:spPr>
      </p:pic>
      <p:pic>
        <p:nvPicPr>
          <p:cNvPr id="34" name="Google Shape;1610;p10">
            <a:extLst>
              <a:ext uri="{FF2B5EF4-FFF2-40B4-BE49-F238E27FC236}">
                <a16:creationId xmlns:a16="http://schemas.microsoft.com/office/drawing/2014/main" id="{4951DD0E-72FF-2B8B-76BC-F3E710F8B444}"/>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338940" y="3717872"/>
            <a:ext cx="498494" cy="1005180"/>
          </a:xfrm>
          <a:prstGeom prst="rect">
            <a:avLst/>
          </a:prstGeom>
          <a:noFill/>
          <a:ln>
            <a:noFill/>
          </a:ln>
        </p:spPr>
      </p:pic>
      <p:pic>
        <p:nvPicPr>
          <p:cNvPr id="38" name="Picture 37">
            <a:extLst>
              <a:ext uri="{FF2B5EF4-FFF2-40B4-BE49-F238E27FC236}">
                <a16:creationId xmlns:a16="http://schemas.microsoft.com/office/drawing/2014/main" id="{B8882A34-2D1B-D989-2268-8DF1573258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19869" y="5286599"/>
            <a:ext cx="4996112" cy="882147"/>
          </a:xfrm>
          <a:prstGeom prst="rect">
            <a:avLst/>
          </a:prstGeom>
        </p:spPr>
      </p:pic>
      <p:sp>
        <p:nvSpPr>
          <p:cNvPr id="40" name="TextBox 39">
            <a:extLst>
              <a:ext uri="{FF2B5EF4-FFF2-40B4-BE49-F238E27FC236}">
                <a16:creationId xmlns:a16="http://schemas.microsoft.com/office/drawing/2014/main" id="{15937011-AD39-F279-658F-B01896B906B9}"/>
              </a:ext>
            </a:extLst>
          </p:cNvPr>
          <p:cNvSpPr txBox="1"/>
          <p:nvPr/>
        </p:nvSpPr>
        <p:spPr>
          <a:xfrm>
            <a:off x="5730593" y="4973092"/>
            <a:ext cx="5809138" cy="400110"/>
          </a:xfrm>
          <a:prstGeom prst="rect">
            <a:avLst/>
          </a:prstGeom>
          <a:noFill/>
        </p:spPr>
        <p:txBody>
          <a:bodyPr wrap="square">
            <a:spAutoFit/>
          </a:bodyPr>
          <a:lstStyle/>
          <a:p>
            <a:r>
              <a:rPr lang="en-GB" sz="2000" b="0">
                <a:solidFill>
                  <a:schemeClr val="accent2"/>
                </a:solidFill>
                <a:latin typeface="Calibri" panose="020F0502020204030204" pitchFamily="34" charset="0"/>
                <a:cs typeface="Calibri" panose="020F0502020204030204" pitchFamily="34" charset="0"/>
              </a:rPr>
              <a:t>If hesitant:</a:t>
            </a:r>
            <a:endParaRPr lang="en-US" sz="2000"/>
          </a:p>
        </p:txBody>
      </p:sp>
      <p:sp>
        <p:nvSpPr>
          <p:cNvPr id="7" name="TextBox 6">
            <a:extLst>
              <a:ext uri="{FF2B5EF4-FFF2-40B4-BE49-F238E27FC236}">
                <a16:creationId xmlns:a16="http://schemas.microsoft.com/office/drawing/2014/main" id="{AF993391-C408-E479-BB69-AB4F59D13E4E}"/>
              </a:ext>
            </a:extLst>
          </p:cNvPr>
          <p:cNvSpPr txBox="1"/>
          <p:nvPr/>
        </p:nvSpPr>
        <p:spPr>
          <a:xfrm>
            <a:off x="6513094" y="2512099"/>
            <a:ext cx="4459389" cy="707886"/>
          </a:xfrm>
          <a:prstGeom prst="rect">
            <a:avLst/>
          </a:prstGeom>
          <a:noFill/>
        </p:spPr>
        <p:txBody>
          <a:bodyPr wrap="square">
            <a:spAutoFit/>
          </a:bodyPr>
          <a:lstStyle/>
          <a:p>
            <a:pPr algn="ctr" fontAlgn="base">
              <a:spcAft>
                <a:spcPts val="1200"/>
              </a:spcAft>
            </a:pPr>
            <a:r>
              <a:rPr lang="en-US" sz="2000" i="1">
                <a:solidFill>
                  <a:schemeClr val="tx2"/>
                </a:solidFill>
                <a:latin typeface="Calibri" panose="020F0502020204030204" pitchFamily="34" charset="0"/>
                <a:cs typeface="Calibri" panose="020F0502020204030204" pitchFamily="34" charset="0"/>
              </a:rPr>
              <a:t>“We’re ready to vaccinate. Do you have questions I can help you with?”</a:t>
            </a:r>
          </a:p>
        </p:txBody>
      </p:sp>
    </p:spTree>
    <p:extLst>
      <p:ext uri="{BB962C8B-B14F-4D97-AF65-F5344CB8AC3E}">
        <p14:creationId xmlns:p14="http://schemas.microsoft.com/office/powerpoint/2010/main" val="9773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45247E6-36A7-7FC1-3F4A-DF26B8F560A9}"/>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A36221-2A4B-3678-111C-FC781BB8FB38}"/>
              </a:ext>
            </a:extLst>
          </p:cNvPr>
          <p:cNvSpPr txBox="1"/>
          <p:nvPr/>
        </p:nvSpPr>
        <p:spPr>
          <a:xfrm>
            <a:off x="127202" y="5908269"/>
            <a:ext cx="1881701" cy="246221"/>
          </a:xfrm>
          <a:prstGeom prst="rect">
            <a:avLst/>
          </a:prstGeom>
          <a:noFill/>
        </p:spPr>
        <p:txBody>
          <a:bodyPr wrap="square">
            <a:spAutoFit/>
          </a:bodyPr>
          <a:lstStyle/>
          <a:p>
            <a:r>
              <a:rPr lang="en-US" sz="1000">
                <a:solidFill>
                  <a:schemeClr val="bg2">
                    <a:lumMod val="50000"/>
                  </a:schemeClr>
                </a:solidFill>
                <a:latin typeface="Calibri" panose="020F0502020204030204" pitchFamily="34" charset="0"/>
                <a:cs typeface="Calibri" panose="020F0502020204030204" pitchFamily="34" charset="0"/>
              </a:rPr>
              <a:t>© WHO / </a:t>
            </a:r>
            <a:r>
              <a:rPr lang="en-US" sz="1000" err="1">
                <a:solidFill>
                  <a:schemeClr val="bg2">
                    <a:lumMod val="50000"/>
                  </a:schemeClr>
                </a:solidFill>
                <a:latin typeface="Calibri" panose="020F0502020204030204" pitchFamily="34" charset="0"/>
                <a:cs typeface="Calibri" panose="020F0502020204030204" pitchFamily="34" charset="0"/>
              </a:rPr>
              <a:t>Mukhsin</a:t>
            </a:r>
            <a:r>
              <a:rPr lang="en-US" sz="1000">
                <a:solidFill>
                  <a:schemeClr val="bg2">
                    <a:lumMod val="50000"/>
                  </a:schemeClr>
                </a:solidFill>
                <a:latin typeface="Calibri" panose="020F0502020204030204" pitchFamily="34" charset="0"/>
                <a:cs typeface="Calibri" panose="020F0502020204030204" pitchFamily="34" charset="0"/>
              </a:rPr>
              <a:t> </a:t>
            </a:r>
            <a:r>
              <a:rPr lang="en-US" sz="1000" err="1">
                <a:solidFill>
                  <a:schemeClr val="bg2">
                    <a:lumMod val="50000"/>
                  </a:schemeClr>
                </a:solidFill>
                <a:latin typeface="Calibri" panose="020F0502020204030204" pitchFamily="34" charset="0"/>
                <a:cs typeface="Calibri" panose="020F0502020204030204" pitchFamily="34" charset="0"/>
              </a:rPr>
              <a:t>Abidzhanov</a:t>
            </a:r>
            <a:endParaRPr lang="en-US" sz="1000">
              <a:solidFill>
                <a:schemeClr val="bg2">
                  <a:lumMod val="50000"/>
                </a:schemeClr>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51C28F33-3CEB-5ABA-953A-1AF3EE6B6AA4}"/>
              </a:ext>
            </a:extLst>
          </p:cNvPr>
          <p:cNvGrpSpPr/>
          <p:nvPr/>
        </p:nvGrpSpPr>
        <p:grpSpPr>
          <a:xfrm rot="3107513">
            <a:off x="967990" y="1545251"/>
            <a:ext cx="4580806" cy="4577142"/>
            <a:chOff x="445262" y="1543221"/>
            <a:chExt cx="4323508" cy="4348294"/>
          </a:xfrm>
        </p:grpSpPr>
        <p:sp>
          <p:nvSpPr>
            <p:cNvPr id="14" name="Oval 13">
              <a:extLst>
                <a:ext uri="{FF2B5EF4-FFF2-40B4-BE49-F238E27FC236}">
                  <a16:creationId xmlns:a16="http://schemas.microsoft.com/office/drawing/2014/main" id="{3C2049A2-631B-BAD3-7266-47D9D9C6D95D}"/>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BBF7462-A930-F9AA-7D4C-2EFE72DBCC05}"/>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group of people sitting at a table&#10;&#10;Description automatically generated">
            <a:extLst>
              <a:ext uri="{FF2B5EF4-FFF2-40B4-BE49-F238E27FC236}">
                <a16:creationId xmlns:a16="http://schemas.microsoft.com/office/drawing/2014/main" id="{656ED137-E7E4-054C-9149-ABE435CDAD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34"/>
          <a:stretch/>
        </p:blipFill>
        <p:spPr>
          <a:xfrm flipH="1">
            <a:off x="1041962" y="1711215"/>
            <a:ext cx="4340506" cy="4383718"/>
          </a:xfrm>
          <a:prstGeom prst="ellipse">
            <a:avLst/>
          </a:prstGeom>
        </p:spPr>
      </p:pic>
      <p:sp>
        <p:nvSpPr>
          <p:cNvPr id="2" name="TextBox 1">
            <a:extLst>
              <a:ext uri="{FF2B5EF4-FFF2-40B4-BE49-F238E27FC236}">
                <a16:creationId xmlns:a16="http://schemas.microsoft.com/office/drawing/2014/main" id="{F32CDA1F-E31E-42CB-5F8A-AC019FDE371D}"/>
              </a:ext>
            </a:extLst>
          </p:cNvPr>
          <p:cNvSpPr txBox="1"/>
          <p:nvPr/>
        </p:nvSpPr>
        <p:spPr>
          <a:xfrm>
            <a:off x="5869695" y="2157165"/>
            <a:ext cx="5465055" cy="3046988"/>
          </a:xfrm>
          <a:prstGeom prst="rect">
            <a:avLst/>
          </a:prstGeom>
          <a:noFill/>
        </p:spPr>
        <p:txBody>
          <a:bodyPr wrap="square" rtlCol="0">
            <a:spAutoFit/>
          </a:bodyPr>
          <a:lstStyle>
            <a:defPPr>
              <a:defRPr lang="en-US"/>
            </a:defPPr>
            <a:lvl1pPr>
              <a:defRPr sz="3200" i="1">
                <a:solidFill>
                  <a:schemeClr val="tx2"/>
                </a:solidFill>
                <a:latin typeface="Calibri" panose="020F0502020204030204" pitchFamily="34" charset="0"/>
                <a:cs typeface="Calibri" panose="020F0502020204030204" pitchFamily="34" charset="0"/>
              </a:defRPr>
            </a:lvl1pPr>
          </a:lstStyle>
          <a:p>
            <a:r>
              <a:rPr lang="en-US"/>
              <a:t>In pairs, take turns playing the health worker and the person who is declining or hesitant.</a:t>
            </a:r>
          </a:p>
          <a:p>
            <a:endParaRPr lang="en-US"/>
          </a:p>
          <a:p>
            <a:r>
              <a:rPr lang="en-US"/>
              <a:t>Remember:</a:t>
            </a:r>
          </a:p>
          <a:p>
            <a:endParaRPr lang="en-US"/>
          </a:p>
        </p:txBody>
      </p:sp>
      <p:pic>
        <p:nvPicPr>
          <p:cNvPr id="4" name="Picture 3">
            <a:extLst>
              <a:ext uri="{FF2B5EF4-FFF2-40B4-BE49-F238E27FC236}">
                <a16:creationId xmlns:a16="http://schemas.microsoft.com/office/drawing/2014/main" id="{A8970B9F-43D7-9318-90B8-93B2755F3E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1935" y="4653505"/>
            <a:ext cx="5300573" cy="935905"/>
          </a:xfrm>
          <a:prstGeom prst="rect">
            <a:avLst/>
          </a:prstGeom>
        </p:spPr>
      </p:pic>
      <p:pic>
        <p:nvPicPr>
          <p:cNvPr id="5" name="Graphic 4" descr="Chat with solid fill">
            <a:extLst>
              <a:ext uri="{FF2B5EF4-FFF2-40B4-BE49-F238E27FC236}">
                <a16:creationId xmlns:a16="http://schemas.microsoft.com/office/drawing/2014/main" id="{E0BCB95F-26A1-FF3F-4E9A-07FCDF9D8D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2029" y="248446"/>
            <a:ext cx="1291417" cy="1291417"/>
          </a:xfrm>
          <a:prstGeom prst="rect">
            <a:avLst/>
          </a:prstGeom>
        </p:spPr>
      </p:pic>
      <p:sp>
        <p:nvSpPr>
          <p:cNvPr id="6" name="Rectangle 5">
            <a:extLst>
              <a:ext uri="{FF2B5EF4-FFF2-40B4-BE49-F238E27FC236}">
                <a16:creationId xmlns:a16="http://schemas.microsoft.com/office/drawing/2014/main" id="{CA7315F1-56F1-A7AC-1CE9-B0B602073B3D}"/>
              </a:ext>
            </a:extLst>
          </p:cNvPr>
          <p:cNvSpPr/>
          <p:nvPr/>
        </p:nvSpPr>
        <p:spPr>
          <a:xfrm>
            <a:off x="1923446" y="460608"/>
            <a:ext cx="2541676" cy="689835"/>
          </a:xfrm>
          <a:prstGeom prst="rect">
            <a:avLst/>
          </a:prstGeom>
          <a:solidFill>
            <a:srgbClr val="0070C0"/>
          </a:solidFill>
          <a:ln w="2992" cap="flat">
            <a:solidFill>
              <a:schemeClr val="accent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E14FAB47-7129-83B2-6170-03C9264941B8}"/>
              </a:ext>
            </a:extLst>
          </p:cNvPr>
          <p:cNvSpPr txBox="1">
            <a:spLocks/>
          </p:cNvSpPr>
          <p:nvPr/>
        </p:nvSpPr>
        <p:spPr bwMode="invGray">
          <a:xfrm>
            <a:off x="2111986" y="570618"/>
            <a:ext cx="2780648"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a:solidFill>
                  <a:schemeClr val="bg1"/>
                </a:solidFill>
                <a:latin typeface="Calibri" panose="020F0502020204030204" pitchFamily="34" charset="0"/>
                <a:cs typeface="Calibri" panose="020F0502020204030204" pitchFamily="34" charset="0"/>
              </a:rPr>
              <a:t>Role play</a:t>
            </a:r>
            <a:endParaRPr kumimoji="0" lang="en-US" sz="440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
        <p:nvSpPr>
          <p:cNvPr id="10" name="Google Shape;1971;p30">
            <a:extLst>
              <a:ext uri="{FF2B5EF4-FFF2-40B4-BE49-F238E27FC236}">
                <a16:creationId xmlns:a16="http://schemas.microsoft.com/office/drawing/2014/main" id="{6C3FA878-8620-0CE5-B8F3-D3D19445AEB2}"/>
              </a:ext>
            </a:extLst>
          </p:cNvPr>
          <p:cNvSpPr/>
          <p:nvPr/>
        </p:nvSpPr>
        <p:spPr>
          <a:xfrm>
            <a:off x="4653663" y="460608"/>
            <a:ext cx="2435906" cy="695583"/>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3600" b="1" i="0" u="none" strike="noStrike" cap="none">
                <a:solidFill>
                  <a:srgbClr val="3F3F3F"/>
                </a:solidFill>
                <a:latin typeface="Calibri" panose="020F0502020204030204" pitchFamily="34" charset="0"/>
                <a:ea typeface="Arial"/>
                <a:cs typeface="Calibri" panose="020F0502020204030204" pitchFamily="34" charset="0"/>
                <a:sym typeface="Arial"/>
              </a:rPr>
              <a:t>Hesitant</a:t>
            </a:r>
            <a:endParaRPr sz="3600" b="1" i="0" u="none" strike="noStrike" cap="none">
              <a:solidFill>
                <a:srgbClr val="3F3F3F"/>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3277665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45247E6-36A7-7FC1-3F4A-DF26B8F560A9}"/>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435351EC-7BEA-8080-EC15-F2BCDC7C43A2}"/>
              </a:ext>
            </a:extLst>
          </p:cNvPr>
          <p:cNvSpPr txBox="1">
            <a:spLocks/>
          </p:cNvSpPr>
          <p:nvPr/>
        </p:nvSpPr>
        <p:spPr bwMode="invGray">
          <a:xfrm>
            <a:off x="689118" y="678311"/>
            <a:ext cx="652982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b="0">
                <a:solidFill>
                  <a:srgbClr val="009CDE"/>
                </a:solidFill>
                <a:latin typeface="Calibri" panose="020F0502020204030204" pitchFamily="34" charset="0"/>
                <a:cs typeface="Calibri" panose="020F0502020204030204" pitchFamily="34" charset="0"/>
              </a:rPr>
              <a:t>Option: Let’s play Bingo!</a:t>
            </a:r>
            <a:endParaRPr kumimoji="0" lang="en-US"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graphicFrame>
        <p:nvGraphicFramePr>
          <p:cNvPr id="5" name="Table 5">
            <a:extLst>
              <a:ext uri="{FF2B5EF4-FFF2-40B4-BE49-F238E27FC236}">
                <a16:creationId xmlns:a16="http://schemas.microsoft.com/office/drawing/2014/main" id="{07BD6BC6-2F89-91E6-DC41-C09F62C308A4}"/>
              </a:ext>
            </a:extLst>
          </p:cNvPr>
          <p:cNvGraphicFramePr>
            <a:graphicFrameLocks noGrp="1"/>
          </p:cNvGraphicFramePr>
          <p:nvPr>
            <p:extLst>
              <p:ext uri="{D42A27DB-BD31-4B8C-83A1-F6EECF244321}">
                <p14:modId xmlns:p14="http://schemas.microsoft.com/office/powerpoint/2010/main" val="3625219711"/>
              </p:ext>
            </p:extLst>
          </p:nvPr>
        </p:nvGraphicFramePr>
        <p:xfrm>
          <a:off x="4172607" y="1775016"/>
          <a:ext cx="7162144" cy="4585440"/>
        </p:xfrm>
        <a:graphic>
          <a:graphicData uri="http://schemas.openxmlformats.org/drawingml/2006/table">
            <a:tbl>
              <a:tblPr firstRow="1" bandRow="1">
                <a:tableStyleId>{E8B1032C-EA38-4F05-BA0D-38AFFFC7BED3}</a:tableStyleId>
              </a:tblPr>
              <a:tblGrid>
                <a:gridCol w="2280745">
                  <a:extLst>
                    <a:ext uri="{9D8B030D-6E8A-4147-A177-3AD203B41FA5}">
                      <a16:colId xmlns:a16="http://schemas.microsoft.com/office/drawing/2014/main" val="3427313213"/>
                    </a:ext>
                  </a:extLst>
                </a:gridCol>
                <a:gridCol w="1627133">
                  <a:extLst>
                    <a:ext uri="{9D8B030D-6E8A-4147-A177-3AD203B41FA5}">
                      <a16:colId xmlns:a16="http://schemas.microsoft.com/office/drawing/2014/main" val="3127997048"/>
                    </a:ext>
                  </a:extLst>
                </a:gridCol>
                <a:gridCol w="1627133">
                  <a:extLst>
                    <a:ext uri="{9D8B030D-6E8A-4147-A177-3AD203B41FA5}">
                      <a16:colId xmlns:a16="http://schemas.microsoft.com/office/drawing/2014/main" val="3445743598"/>
                    </a:ext>
                  </a:extLst>
                </a:gridCol>
                <a:gridCol w="1627133">
                  <a:extLst>
                    <a:ext uri="{9D8B030D-6E8A-4147-A177-3AD203B41FA5}">
                      <a16:colId xmlns:a16="http://schemas.microsoft.com/office/drawing/2014/main" val="593622596"/>
                    </a:ext>
                  </a:extLst>
                </a:gridCol>
              </a:tblGrid>
              <a:tr h="1528480">
                <a:tc>
                  <a:txBody>
                    <a:bodyPr/>
                    <a:lstStyle/>
                    <a:p>
                      <a:pPr algn="ctr"/>
                      <a:endParaRPr lang="en-US" sz="2400" b="0">
                        <a:latin typeface="Calibri" panose="020F0502020204030204" pitchFamily="34" charset="0"/>
                        <a:cs typeface="Calibri" panose="020F0502020204030204" pitchFamily="34" charset="0"/>
                      </a:endParaRPr>
                    </a:p>
                  </a:txBody>
                  <a:tcPr anchor="ctr">
                    <a:lnR w="57150" cap="flat" cmpd="sng" algn="ctr">
                      <a:solidFill>
                        <a:srgbClr val="002060"/>
                      </a:solidFill>
                      <a:prstDash val="solid"/>
                      <a:round/>
                      <a:headEnd type="none" w="med" len="med"/>
                      <a:tailEnd type="none" w="med" len="med"/>
                    </a:lnR>
                  </a:tcPr>
                </a:tc>
                <a:tc>
                  <a:txBody>
                    <a:bodyPr/>
                    <a:lstStyle/>
                    <a:p>
                      <a:pPr algn="ctr"/>
                      <a:r>
                        <a:rPr lang="en-US" sz="1800" b="0">
                          <a:solidFill>
                            <a:schemeClr val="tx1">
                              <a:lumMod val="75000"/>
                              <a:lumOff val="25000"/>
                            </a:schemeClr>
                          </a:solidFill>
                          <a:latin typeface="Calibri" panose="020F0502020204030204" pitchFamily="34" charset="0"/>
                          <a:cs typeface="Calibri" panose="020F0502020204030204" pitchFamily="34" charset="0"/>
                        </a:rPr>
                        <a:t>Open-ended questions</a:t>
                      </a:r>
                    </a:p>
                  </a:txBody>
                  <a:tcPr anchor="ctr">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tcPr>
                </a:tc>
                <a:tc>
                  <a:txBody>
                    <a:bodyPr/>
                    <a:lstStyle/>
                    <a:p>
                      <a:pPr algn="ctr"/>
                      <a:r>
                        <a:rPr lang="en-US" sz="1800" b="0">
                          <a:solidFill>
                            <a:schemeClr val="tx1">
                              <a:lumMod val="75000"/>
                              <a:lumOff val="25000"/>
                            </a:schemeClr>
                          </a:solidFill>
                          <a:latin typeface="Calibri" panose="020F0502020204030204" pitchFamily="34" charset="0"/>
                          <a:cs typeface="Calibri" panose="020F0502020204030204" pitchFamily="34" charset="0"/>
                        </a:rPr>
                        <a:t>Acknowledge experience</a:t>
                      </a:r>
                    </a:p>
                  </a:txBody>
                  <a:tcPr anchor="ctr">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tcPr>
                </a:tc>
                <a:tc>
                  <a:txBody>
                    <a:bodyPr/>
                    <a:lstStyle/>
                    <a:p>
                      <a:pPr algn="ctr"/>
                      <a:r>
                        <a:rPr lang="en-US" sz="1800" b="0">
                          <a:solidFill>
                            <a:schemeClr val="tx1">
                              <a:lumMod val="75000"/>
                              <a:lumOff val="25000"/>
                            </a:schemeClr>
                          </a:solidFill>
                          <a:latin typeface="Calibri" panose="020F0502020204030204" pitchFamily="34" charset="0"/>
                          <a:cs typeface="Calibri" panose="020F0502020204030204" pitchFamily="34" charset="0"/>
                        </a:rPr>
                        <a:t>Reflect and summarize</a:t>
                      </a:r>
                    </a:p>
                  </a:txBody>
                  <a:tcPr anchor="ctr">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897288242"/>
                  </a:ext>
                </a:extLst>
              </a:tr>
              <a:tr h="1528480">
                <a:tc>
                  <a:txBody>
                    <a:bodyPr/>
                    <a:lstStyle/>
                    <a:p>
                      <a:pPr algn="ctr"/>
                      <a:endParaRPr lang="en-US" sz="2400" b="0">
                        <a:latin typeface="Calibri" panose="020F0502020204030204" pitchFamily="34" charset="0"/>
                        <a:cs typeface="Calibri" panose="020F0502020204030204" pitchFamily="34" charset="0"/>
                      </a:endParaRPr>
                    </a:p>
                  </a:txBody>
                  <a:tcPr anchor="ctr">
                    <a:lnR w="57150" cap="flat" cmpd="sng" algn="ctr">
                      <a:solidFill>
                        <a:srgbClr val="002060"/>
                      </a:solidFill>
                      <a:prstDash val="solid"/>
                      <a:round/>
                      <a:headEnd type="none" w="med" len="med"/>
                      <a:tailEnd type="none" w="med" len="med"/>
                    </a:lnR>
                  </a:tcPr>
                </a:tc>
                <a:tc>
                  <a:txBody>
                    <a:bodyPr/>
                    <a:lstStyle/>
                    <a:p>
                      <a:pPr algn="ctr"/>
                      <a:r>
                        <a:rPr lang="en-US" sz="1800" b="0">
                          <a:solidFill>
                            <a:schemeClr val="tx1">
                              <a:lumMod val="75000"/>
                              <a:lumOff val="25000"/>
                            </a:schemeClr>
                          </a:solidFill>
                          <a:latin typeface="Calibri" panose="020F0502020204030204" pitchFamily="34" charset="0"/>
                          <a:cs typeface="Calibri" panose="020F0502020204030204" pitchFamily="34" charset="0"/>
                        </a:rPr>
                        <a:t>Help identify reasons to vaccinate</a:t>
                      </a:r>
                    </a:p>
                  </a:txBody>
                  <a:tcPr anchor="ctr">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tcPr>
                </a:tc>
                <a:tc>
                  <a:txBody>
                    <a:bodyPr/>
                    <a:lstStyle/>
                    <a:p>
                      <a:pPr algn="ctr"/>
                      <a:r>
                        <a:rPr lang="en-US" sz="1800" b="0">
                          <a:solidFill>
                            <a:schemeClr val="tx1">
                              <a:lumMod val="75000"/>
                              <a:lumOff val="25000"/>
                            </a:schemeClr>
                          </a:solidFill>
                          <a:latin typeface="Calibri" panose="020F0502020204030204" pitchFamily="34" charset="0"/>
                          <a:cs typeface="Calibri" panose="020F0502020204030204" pitchFamily="34" charset="0"/>
                        </a:rPr>
                        <a:t>Share knowledge/ story</a:t>
                      </a:r>
                    </a:p>
                  </a:txBody>
                  <a:tcPr anchor="ctr">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tcPr>
                </a:tc>
                <a:tc>
                  <a:txBody>
                    <a:bodyPr/>
                    <a:lstStyle/>
                    <a:p>
                      <a:pPr algn="ctr"/>
                      <a:r>
                        <a:rPr lang="en-US" sz="1800" b="0">
                          <a:solidFill>
                            <a:schemeClr val="tx1">
                              <a:lumMod val="75000"/>
                              <a:lumOff val="25000"/>
                            </a:schemeClr>
                          </a:solidFill>
                          <a:latin typeface="Calibri" panose="020F0502020204030204" pitchFamily="34" charset="0"/>
                          <a:cs typeface="Calibri" panose="020F0502020204030204" pitchFamily="34" charset="0"/>
                        </a:rPr>
                        <a:t>Recheck intentions</a:t>
                      </a:r>
                    </a:p>
                  </a:txBody>
                  <a:tcPr anchor="ctr">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58787239"/>
                  </a:ext>
                </a:extLst>
              </a:tr>
              <a:tr h="1528480">
                <a:tc>
                  <a:txBody>
                    <a:bodyPr/>
                    <a:lstStyle/>
                    <a:p>
                      <a:pPr algn="ctr"/>
                      <a:endParaRPr lang="en-US" sz="2400" b="0">
                        <a:latin typeface="Calibri" panose="020F0502020204030204" pitchFamily="34" charset="0"/>
                        <a:cs typeface="Calibri" panose="020F0502020204030204" pitchFamily="34" charset="0"/>
                      </a:endParaRPr>
                    </a:p>
                  </a:txBody>
                  <a:tcPr anchor="ctr">
                    <a:lnR w="57150" cap="flat" cmpd="sng" algn="ctr">
                      <a:solidFill>
                        <a:srgbClr val="002060"/>
                      </a:solidFill>
                      <a:prstDash val="solid"/>
                      <a:round/>
                      <a:headEnd type="none" w="med" len="med"/>
                      <a:tailEnd type="none" w="med" len="med"/>
                    </a:lnR>
                  </a:tcPr>
                </a:tc>
                <a:tc>
                  <a:txBody>
                    <a:bodyPr/>
                    <a:lstStyle/>
                    <a:p>
                      <a:pPr algn="ctr"/>
                      <a:r>
                        <a:rPr lang="en-US" sz="1800" b="0">
                          <a:solidFill>
                            <a:schemeClr val="tx1">
                              <a:lumMod val="75000"/>
                              <a:lumOff val="25000"/>
                            </a:schemeClr>
                          </a:solidFill>
                          <a:latin typeface="Calibri" panose="020F0502020204030204" pitchFamily="34" charset="0"/>
                          <a:cs typeface="Calibri" panose="020F0502020204030204" pitchFamily="34" charset="0"/>
                        </a:rPr>
                        <a:t>Encourage vaccination</a:t>
                      </a:r>
                    </a:p>
                  </a:txBody>
                  <a:tcPr anchor="ctr">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tcPr>
                </a:tc>
                <a:tc>
                  <a:txBody>
                    <a:bodyPr/>
                    <a:lstStyle/>
                    <a:p>
                      <a:pPr algn="ctr"/>
                      <a:r>
                        <a:rPr lang="en-US" sz="1800" b="0">
                          <a:solidFill>
                            <a:schemeClr val="tx1">
                              <a:lumMod val="75000"/>
                              <a:lumOff val="25000"/>
                            </a:schemeClr>
                          </a:solidFill>
                          <a:latin typeface="Calibri" panose="020F0502020204030204" pitchFamily="34" charset="0"/>
                          <a:cs typeface="Calibri" panose="020F0502020204030204" pitchFamily="34" charset="0"/>
                        </a:rPr>
                        <a:t>Suggest next steps</a:t>
                      </a:r>
                    </a:p>
                  </a:txBody>
                  <a:tcPr anchor="ctr">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tcPr>
                </a:tc>
                <a:tc>
                  <a:txBody>
                    <a:bodyPr/>
                    <a:lstStyle/>
                    <a:p>
                      <a:pPr algn="ctr"/>
                      <a:r>
                        <a:rPr lang="en-US" sz="1800" b="0">
                          <a:solidFill>
                            <a:schemeClr val="tx1">
                              <a:lumMod val="75000"/>
                              <a:lumOff val="25000"/>
                            </a:schemeClr>
                          </a:solidFill>
                          <a:latin typeface="Calibri" panose="020F0502020204030204" pitchFamily="34" charset="0"/>
                          <a:cs typeface="Calibri" panose="020F0502020204030204" pitchFamily="34" charset="0"/>
                        </a:rPr>
                        <a:t>Assist</a:t>
                      </a:r>
                    </a:p>
                  </a:txBody>
                  <a:tcPr anchor="ctr">
                    <a:lnL w="57150" cap="flat" cmpd="sng" algn="ctr">
                      <a:solidFill>
                        <a:srgbClr val="002060"/>
                      </a:solidFill>
                      <a:prstDash val="solid"/>
                      <a:round/>
                      <a:headEnd type="none" w="med" len="med"/>
                      <a:tailEnd type="none" w="med" len="med"/>
                    </a:lnL>
                    <a:lnR w="57150" cap="flat" cmpd="sng" algn="ctr">
                      <a:solidFill>
                        <a:srgbClr val="002060"/>
                      </a:solidFill>
                      <a:prstDash val="solid"/>
                      <a:round/>
                      <a:headEnd type="none" w="med" len="med"/>
                      <a:tailEnd type="none" w="med" len="med"/>
                    </a:lnR>
                    <a:lnT w="57150" cap="flat" cmpd="sng" algn="ctr">
                      <a:solidFill>
                        <a:srgbClr val="002060"/>
                      </a:solidFill>
                      <a:prstDash val="solid"/>
                      <a:round/>
                      <a:headEnd type="none" w="med" len="med"/>
                      <a:tailEnd type="none" w="med" len="med"/>
                    </a:lnT>
                    <a:lnB w="571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345852533"/>
                  </a:ext>
                </a:extLst>
              </a:tr>
            </a:tbl>
          </a:graphicData>
        </a:graphic>
      </p:graphicFrame>
      <p:sp>
        <p:nvSpPr>
          <p:cNvPr id="19" name="TextBox 18">
            <a:extLst>
              <a:ext uri="{FF2B5EF4-FFF2-40B4-BE49-F238E27FC236}">
                <a16:creationId xmlns:a16="http://schemas.microsoft.com/office/drawing/2014/main" id="{C4A4A1D2-0AB6-9066-709E-54642AE96E5F}"/>
              </a:ext>
            </a:extLst>
          </p:cNvPr>
          <p:cNvSpPr txBox="1"/>
          <p:nvPr/>
        </p:nvSpPr>
        <p:spPr>
          <a:xfrm>
            <a:off x="4292532" y="2942832"/>
            <a:ext cx="2107599" cy="326243"/>
          </a:xfrm>
          <a:prstGeom prst="rect">
            <a:avLst/>
          </a:prstGeom>
          <a:noFill/>
        </p:spPr>
        <p:txBody>
          <a:bodyPr wrap="square">
            <a:spAutoFit/>
          </a:bodyPr>
          <a:lstStyle/>
          <a:p>
            <a:pPr algn="ctr" fontAlgn="base">
              <a:lnSpc>
                <a:spcPct val="95000"/>
              </a:lnSpc>
              <a:spcAft>
                <a:spcPts val="600"/>
              </a:spcAft>
              <a:buClr>
                <a:schemeClr val="accent2"/>
              </a:buClr>
              <a:buSzPct val="100000"/>
            </a:pPr>
            <a:r>
              <a:rPr lang="fr-CH" sz="1600" dirty="0" err="1">
                <a:solidFill>
                  <a:srgbClr val="002060"/>
                </a:solidFill>
                <a:latin typeface="Calibri" panose="020F0502020204030204" pitchFamily="34" charset="0"/>
                <a:cs typeface="Calibri" panose="020F0502020204030204" pitchFamily="34" charset="0"/>
              </a:rPr>
              <a:t>Listen</a:t>
            </a:r>
            <a:r>
              <a:rPr lang="fr-CH" sz="1600" dirty="0">
                <a:solidFill>
                  <a:srgbClr val="002060"/>
                </a:solidFill>
                <a:latin typeface="Calibri" panose="020F0502020204030204" pitchFamily="34" charset="0"/>
                <a:cs typeface="Calibri" panose="020F0502020204030204" pitchFamily="34" charset="0"/>
              </a:rPr>
              <a:t> and </a:t>
            </a:r>
            <a:r>
              <a:rPr lang="fr-CH" sz="1600" dirty="0" err="1">
                <a:solidFill>
                  <a:srgbClr val="002060"/>
                </a:solidFill>
                <a:latin typeface="Calibri" panose="020F0502020204030204" pitchFamily="34" charset="0"/>
                <a:cs typeface="Calibri" panose="020F0502020204030204" pitchFamily="34" charset="0"/>
              </a:rPr>
              <a:t>understand</a:t>
            </a:r>
            <a:endParaRPr lang="fr-CH" sz="1600" dirty="0">
              <a:solidFill>
                <a:srgbClr val="00206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D80771EF-DDDA-2EF7-D409-D859562B4A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1781" y="1996802"/>
            <a:ext cx="1009099" cy="946030"/>
          </a:xfrm>
          <a:prstGeom prst="rect">
            <a:avLst/>
          </a:prstGeom>
        </p:spPr>
      </p:pic>
      <p:pic>
        <p:nvPicPr>
          <p:cNvPr id="26" name="Picture 25">
            <a:extLst>
              <a:ext uri="{FF2B5EF4-FFF2-40B4-BE49-F238E27FC236}">
                <a16:creationId xmlns:a16="http://schemas.microsoft.com/office/drawing/2014/main" id="{F3D59035-5188-4B93-625E-029E4D995C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1781" y="3429000"/>
            <a:ext cx="1038511" cy="973604"/>
          </a:xfrm>
          <a:prstGeom prst="rect">
            <a:avLst/>
          </a:prstGeom>
        </p:spPr>
      </p:pic>
      <p:pic>
        <p:nvPicPr>
          <p:cNvPr id="27" name="Picture 26">
            <a:extLst>
              <a:ext uri="{FF2B5EF4-FFF2-40B4-BE49-F238E27FC236}">
                <a16:creationId xmlns:a16="http://schemas.microsoft.com/office/drawing/2014/main" id="{CB4234A7-EE1C-180D-19C4-99EBD9A6D9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49720" y="4987546"/>
            <a:ext cx="1030572" cy="968582"/>
          </a:xfrm>
          <a:prstGeom prst="rect">
            <a:avLst/>
          </a:prstGeom>
        </p:spPr>
      </p:pic>
      <p:sp>
        <p:nvSpPr>
          <p:cNvPr id="28" name="TextBox 27">
            <a:extLst>
              <a:ext uri="{FF2B5EF4-FFF2-40B4-BE49-F238E27FC236}">
                <a16:creationId xmlns:a16="http://schemas.microsoft.com/office/drawing/2014/main" id="{6D5A1ACD-42A8-BEE6-4374-2587C81F8A01}"/>
              </a:ext>
            </a:extLst>
          </p:cNvPr>
          <p:cNvSpPr txBox="1"/>
          <p:nvPr/>
        </p:nvSpPr>
        <p:spPr>
          <a:xfrm>
            <a:off x="4292530" y="4510124"/>
            <a:ext cx="2107599" cy="326243"/>
          </a:xfrm>
          <a:prstGeom prst="rect">
            <a:avLst/>
          </a:prstGeom>
          <a:noFill/>
        </p:spPr>
        <p:txBody>
          <a:bodyPr wrap="square">
            <a:spAutoFit/>
          </a:bodyPr>
          <a:lstStyle/>
          <a:p>
            <a:pPr algn="ctr" fontAlgn="base">
              <a:lnSpc>
                <a:spcPct val="95000"/>
              </a:lnSpc>
              <a:spcAft>
                <a:spcPts val="600"/>
              </a:spcAft>
              <a:buClr>
                <a:schemeClr val="accent2"/>
              </a:buClr>
              <a:buSzPct val="100000"/>
            </a:pPr>
            <a:r>
              <a:rPr lang="fr-CH" sz="1600">
                <a:solidFill>
                  <a:srgbClr val="002060"/>
                </a:solidFill>
                <a:latin typeface="Calibri" panose="020F0502020204030204" pitchFamily="34" charset="0"/>
                <a:cs typeface="Calibri" panose="020F0502020204030204" pitchFamily="34" charset="0"/>
              </a:rPr>
              <a:t>Get personal</a:t>
            </a:r>
          </a:p>
        </p:txBody>
      </p:sp>
      <p:sp>
        <p:nvSpPr>
          <p:cNvPr id="29" name="TextBox 28">
            <a:extLst>
              <a:ext uri="{FF2B5EF4-FFF2-40B4-BE49-F238E27FC236}">
                <a16:creationId xmlns:a16="http://schemas.microsoft.com/office/drawing/2014/main" id="{C5ADFAA7-7732-51B9-478E-79863EC8E8EC}"/>
              </a:ext>
            </a:extLst>
          </p:cNvPr>
          <p:cNvSpPr txBox="1"/>
          <p:nvPr/>
        </p:nvSpPr>
        <p:spPr>
          <a:xfrm>
            <a:off x="4307236" y="6034213"/>
            <a:ext cx="2107599" cy="326243"/>
          </a:xfrm>
          <a:prstGeom prst="rect">
            <a:avLst/>
          </a:prstGeom>
          <a:noFill/>
        </p:spPr>
        <p:txBody>
          <a:bodyPr wrap="square">
            <a:spAutoFit/>
          </a:bodyPr>
          <a:lstStyle/>
          <a:p>
            <a:pPr algn="ctr" fontAlgn="base">
              <a:lnSpc>
                <a:spcPct val="95000"/>
              </a:lnSpc>
              <a:spcAft>
                <a:spcPts val="600"/>
              </a:spcAft>
              <a:buClr>
                <a:schemeClr val="accent2"/>
              </a:buClr>
              <a:buSzPct val="100000"/>
            </a:pPr>
            <a:r>
              <a:rPr lang="fr-CH" sz="1600">
                <a:solidFill>
                  <a:srgbClr val="002060"/>
                </a:solidFill>
                <a:latin typeface="Calibri" panose="020F0502020204030204" pitchFamily="34" charset="0"/>
                <a:cs typeface="Calibri" panose="020F0502020204030204" pitchFamily="34" charset="0"/>
              </a:rPr>
              <a:t>Offer help</a:t>
            </a:r>
          </a:p>
        </p:txBody>
      </p:sp>
      <p:sp>
        <p:nvSpPr>
          <p:cNvPr id="30" name="Rectangle 29">
            <a:extLst>
              <a:ext uri="{FF2B5EF4-FFF2-40B4-BE49-F238E27FC236}">
                <a16:creationId xmlns:a16="http://schemas.microsoft.com/office/drawing/2014/main" id="{869C3F59-D015-87FF-4A72-B80D21BC1E4E}"/>
              </a:ext>
            </a:extLst>
          </p:cNvPr>
          <p:cNvSpPr/>
          <p:nvPr/>
        </p:nvSpPr>
        <p:spPr>
          <a:xfrm>
            <a:off x="632029" y="1775016"/>
            <a:ext cx="3403943" cy="41811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p>
        </p:txBody>
      </p:sp>
      <p:sp>
        <p:nvSpPr>
          <p:cNvPr id="31" name="TextBox 30">
            <a:extLst>
              <a:ext uri="{FF2B5EF4-FFF2-40B4-BE49-F238E27FC236}">
                <a16:creationId xmlns:a16="http://schemas.microsoft.com/office/drawing/2014/main" id="{A2D476C3-3042-5CD4-B7EB-8D9996907D3B}"/>
              </a:ext>
            </a:extLst>
          </p:cNvPr>
          <p:cNvSpPr txBox="1"/>
          <p:nvPr/>
        </p:nvSpPr>
        <p:spPr>
          <a:xfrm>
            <a:off x="836775" y="2157411"/>
            <a:ext cx="2994450" cy="3416320"/>
          </a:xfrm>
          <a:prstGeom prst="rect">
            <a:avLst/>
          </a:prstGeom>
          <a:noFill/>
        </p:spPr>
        <p:txBody>
          <a:bodyPr wrap="square">
            <a:spAutoFit/>
          </a:bodyPr>
          <a:lstStyle/>
          <a:p>
            <a:r>
              <a:rPr lang="en-US" sz="2400">
                <a:solidFill>
                  <a:srgbClr val="002060"/>
                </a:solidFill>
                <a:latin typeface="Calibri" panose="020F0502020204030204" pitchFamily="34" charset="0"/>
                <a:cs typeface="Calibri" panose="020F0502020204030204" pitchFamily="34" charset="0"/>
              </a:rPr>
              <a:t>While the role-play is ongoing, observers mark on the card the techniques demonstrated.</a:t>
            </a:r>
          </a:p>
          <a:p>
            <a:endParaRPr lang="en-US" sz="2400">
              <a:solidFill>
                <a:srgbClr val="002060"/>
              </a:solidFill>
              <a:latin typeface="Calibri" panose="020F0502020204030204" pitchFamily="34" charset="0"/>
              <a:cs typeface="Calibri" panose="020F0502020204030204" pitchFamily="34" charset="0"/>
            </a:endParaRPr>
          </a:p>
          <a:p>
            <a:r>
              <a:rPr lang="en-US" sz="2400">
                <a:solidFill>
                  <a:srgbClr val="002060"/>
                </a:solidFill>
                <a:latin typeface="Calibri" panose="020F0502020204030204" pitchFamily="34" charset="0"/>
                <a:cs typeface="Calibri" panose="020F0502020204030204" pitchFamily="34" charset="0"/>
              </a:rPr>
              <a:t>The observer who ticks off all techniques shouts ‘Bingo’!</a:t>
            </a:r>
          </a:p>
        </p:txBody>
      </p:sp>
      <p:sp>
        <p:nvSpPr>
          <p:cNvPr id="2" name="TextBox 1">
            <a:extLst>
              <a:ext uri="{FF2B5EF4-FFF2-40B4-BE49-F238E27FC236}">
                <a16:creationId xmlns:a16="http://schemas.microsoft.com/office/drawing/2014/main" id="{AB3169AF-2BCB-52BE-7605-052C21B705BB}"/>
              </a:ext>
            </a:extLst>
          </p:cNvPr>
          <p:cNvSpPr txBox="1"/>
          <p:nvPr/>
        </p:nvSpPr>
        <p:spPr>
          <a:xfrm>
            <a:off x="1095155" y="6076912"/>
            <a:ext cx="2993981" cy="261610"/>
          </a:xfrm>
          <a:prstGeom prst="rect">
            <a:avLst/>
          </a:prstGeom>
          <a:noFill/>
        </p:spPr>
        <p:txBody>
          <a:bodyPr wrap="square">
            <a:spAutoFit/>
          </a:bodyPr>
          <a:lstStyle/>
          <a:p>
            <a:pPr algn="r"/>
            <a:r>
              <a:rPr lang="en-AU" sz="1100">
                <a:solidFill>
                  <a:schemeClr val="bg2">
                    <a:lumMod val="50000"/>
                  </a:schemeClr>
                </a:solidFill>
                <a:latin typeface="Calibri" panose="020F0502020204030204" pitchFamily="34" charset="0"/>
                <a:cs typeface="Calibri" panose="020F0502020204030204" pitchFamily="34" charset="0"/>
              </a:rPr>
              <a:t>Source: Julie Leask, University of Sydney</a:t>
            </a:r>
          </a:p>
        </p:txBody>
      </p:sp>
    </p:spTree>
    <p:extLst>
      <p:ext uri="{BB962C8B-B14F-4D97-AF65-F5344CB8AC3E}">
        <p14:creationId xmlns:p14="http://schemas.microsoft.com/office/powerpoint/2010/main" val="3855905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6A36221-2A4B-3678-111C-FC781BB8FB38}"/>
              </a:ext>
            </a:extLst>
          </p:cNvPr>
          <p:cNvSpPr txBox="1"/>
          <p:nvPr/>
        </p:nvSpPr>
        <p:spPr>
          <a:xfrm>
            <a:off x="2455314" y="6189045"/>
            <a:ext cx="1881701" cy="246221"/>
          </a:xfrm>
          <a:prstGeom prst="rect">
            <a:avLst/>
          </a:prstGeom>
          <a:noFill/>
        </p:spPr>
        <p:txBody>
          <a:bodyPr wrap="square">
            <a:spAutoFit/>
          </a:bodyPr>
          <a:lstStyle/>
          <a:p>
            <a:r>
              <a:rPr lang="en-US" sz="1000">
                <a:solidFill>
                  <a:schemeClr val="bg2">
                    <a:lumMod val="50000"/>
                  </a:schemeClr>
                </a:solidFill>
                <a:latin typeface="Calibri" panose="020F0502020204030204" pitchFamily="34" charset="0"/>
                <a:cs typeface="Calibri" panose="020F0502020204030204" pitchFamily="34" charset="0"/>
              </a:rPr>
              <a:t>© WHO / </a:t>
            </a:r>
            <a:r>
              <a:rPr lang="en-US" sz="1000" err="1">
                <a:solidFill>
                  <a:schemeClr val="bg2">
                    <a:lumMod val="50000"/>
                  </a:schemeClr>
                </a:solidFill>
                <a:latin typeface="Calibri" panose="020F0502020204030204" pitchFamily="34" charset="0"/>
                <a:cs typeface="Calibri" panose="020F0502020204030204" pitchFamily="34" charset="0"/>
              </a:rPr>
              <a:t>Mukhsin</a:t>
            </a:r>
            <a:r>
              <a:rPr lang="en-US" sz="1000">
                <a:solidFill>
                  <a:schemeClr val="bg2">
                    <a:lumMod val="50000"/>
                  </a:schemeClr>
                </a:solidFill>
                <a:latin typeface="Calibri" panose="020F0502020204030204" pitchFamily="34" charset="0"/>
                <a:cs typeface="Calibri" panose="020F0502020204030204" pitchFamily="34" charset="0"/>
              </a:rPr>
              <a:t> </a:t>
            </a:r>
            <a:r>
              <a:rPr lang="en-US" sz="1000" err="1">
                <a:solidFill>
                  <a:schemeClr val="bg2">
                    <a:lumMod val="50000"/>
                  </a:schemeClr>
                </a:solidFill>
                <a:latin typeface="Calibri" panose="020F0502020204030204" pitchFamily="34" charset="0"/>
                <a:cs typeface="Calibri" panose="020F0502020204030204" pitchFamily="34" charset="0"/>
              </a:rPr>
              <a:t>Abidzhanov</a:t>
            </a:r>
            <a:endParaRPr lang="en-US" sz="1000">
              <a:solidFill>
                <a:schemeClr val="bg2">
                  <a:lumMod val="50000"/>
                </a:schemeClr>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51C28F33-3CEB-5ABA-953A-1AF3EE6B6AA4}"/>
              </a:ext>
            </a:extLst>
          </p:cNvPr>
          <p:cNvGrpSpPr/>
          <p:nvPr/>
        </p:nvGrpSpPr>
        <p:grpSpPr>
          <a:xfrm rot="3107513">
            <a:off x="967990" y="1545251"/>
            <a:ext cx="4580806" cy="4577142"/>
            <a:chOff x="445262" y="1543221"/>
            <a:chExt cx="4323508" cy="4348294"/>
          </a:xfrm>
        </p:grpSpPr>
        <p:sp>
          <p:nvSpPr>
            <p:cNvPr id="14" name="Oval 13">
              <a:extLst>
                <a:ext uri="{FF2B5EF4-FFF2-40B4-BE49-F238E27FC236}">
                  <a16:creationId xmlns:a16="http://schemas.microsoft.com/office/drawing/2014/main" id="{3C2049A2-631B-BAD3-7266-47D9D9C6D95D}"/>
                </a:ext>
              </a:extLst>
            </p:cNvPr>
            <p:cNvSpPr/>
            <p:nvPr/>
          </p:nvSpPr>
          <p:spPr>
            <a:xfrm>
              <a:off x="445262" y="1543221"/>
              <a:ext cx="4236335" cy="42470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BBF7462-A930-F9AA-7D4C-2EFE72DBCC05}"/>
                </a:ext>
              </a:extLst>
            </p:cNvPr>
            <p:cNvSpPr/>
            <p:nvPr/>
          </p:nvSpPr>
          <p:spPr>
            <a:xfrm>
              <a:off x="532435" y="1644485"/>
              <a:ext cx="4236335" cy="42470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group of people sitting at a table&#10;&#10;Description automatically generated">
            <a:extLst>
              <a:ext uri="{FF2B5EF4-FFF2-40B4-BE49-F238E27FC236}">
                <a16:creationId xmlns:a16="http://schemas.microsoft.com/office/drawing/2014/main" id="{656ED137-E7E4-054C-9149-ABE435CDAD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34"/>
          <a:stretch/>
        </p:blipFill>
        <p:spPr>
          <a:xfrm flipH="1">
            <a:off x="1041962" y="1711215"/>
            <a:ext cx="4340506" cy="4383718"/>
          </a:xfrm>
          <a:prstGeom prst="ellipse">
            <a:avLst/>
          </a:prstGeom>
        </p:spPr>
      </p:pic>
      <p:sp>
        <p:nvSpPr>
          <p:cNvPr id="2" name="TextBox 1">
            <a:extLst>
              <a:ext uri="{FF2B5EF4-FFF2-40B4-BE49-F238E27FC236}">
                <a16:creationId xmlns:a16="http://schemas.microsoft.com/office/drawing/2014/main" id="{F32CDA1F-E31E-42CB-5F8A-AC019FDE371D}"/>
              </a:ext>
            </a:extLst>
          </p:cNvPr>
          <p:cNvSpPr txBox="1"/>
          <p:nvPr/>
        </p:nvSpPr>
        <p:spPr>
          <a:xfrm>
            <a:off x="5869695" y="2497020"/>
            <a:ext cx="5465055" cy="2400657"/>
          </a:xfrm>
          <a:prstGeom prst="rect">
            <a:avLst/>
          </a:prstGeom>
          <a:noFill/>
        </p:spPr>
        <p:txBody>
          <a:bodyPr wrap="square" rtlCol="0">
            <a:spAutoFit/>
          </a:bodyPr>
          <a:lstStyle>
            <a:defPPr>
              <a:defRPr lang="en-US"/>
            </a:defPPr>
            <a:lvl1pPr>
              <a:defRPr sz="3200" i="1">
                <a:solidFill>
                  <a:schemeClr val="tx2"/>
                </a:solidFill>
                <a:latin typeface="Calibri" panose="020F0502020204030204" pitchFamily="34" charset="0"/>
                <a:cs typeface="Calibri" panose="020F0502020204030204" pitchFamily="34" charset="0"/>
              </a:defRPr>
            </a:lvl1pPr>
          </a:lstStyle>
          <a:p>
            <a:pPr marL="457200" indent="-457200">
              <a:spcAft>
                <a:spcPts val="1200"/>
              </a:spcAft>
              <a:buFont typeface="Arial" panose="020B0604020202020204" pitchFamily="34" charset="0"/>
              <a:buChar char="•"/>
            </a:pPr>
            <a:r>
              <a:rPr lang="en-US" sz="2800"/>
              <a:t>What is something new that you have learned today?</a:t>
            </a:r>
          </a:p>
          <a:p>
            <a:pPr marL="457200" indent="-457200">
              <a:spcAft>
                <a:spcPts val="1200"/>
              </a:spcAft>
              <a:buFont typeface="Arial" panose="020B0604020202020204" pitchFamily="34" charset="0"/>
              <a:buChar char="•"/>
            </a:pPr>
            <a:r>
              <a:rPr lang="en-US" sz="2800"/>
              <a:t>How confident do you feel about applying the conversation skills in your work?</a:t>
            </a:r>
          </a:p>
        </p:txBody>
      </p:sp>
      <p:pic>
        <p:nvPicPr>
          <p:cNvPr id="4" name="Graphic 3" descr="Chat with solid fill">
            <a:extLst>
              <a:ext uri="{FF2B5EF4-FFF2-40B4-BE49-F238E27FC236}">
                <a16:creationId xmlns:a16="http://schemas.microsoft.com/office/drawing/2014/main" id="{89EC8844-DEB3-E22F-C8BF-BFF07F2866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029" y="248446"/>
            <a:ext cx="1291417" cy="1291417"/>
          </a:xfrm>
          <a:prstGeom prst="rect">
            <a:avLst/>
          </a:prstGeom>
        </p:spPr>
      </p:pic>
      <p:sp>
        <p:nvSpPr>
          <p:cNvPr id="5" name="Rectangle 4">
            <a:extLst>
              <a:ext uri="{FF2B5EF4-FFF2-40B4-BE49-F238E27FC236}">
                <a16:creationId xmlns:a16="http://schemas.microsoft.com/office/drawing/2014/main" id="{2A6CBFE0-23E9-1C1A-C43B-C7E18C169DCE}"/>
              </a:ext>
            </a:extLst>
          </p:cNvPr>
          <p:cNvSpPr/>
          <p:nvPr/>
        </p:nvSpPr>
        <p:spPr>
          <a:xfrm>
            <a:off x="1923446" y="463138"/>
            <a:ext cx="2945438" cy="687306"/>
          </a:xfrm>
          <a:prstGeom prst="rect">
            <a:avLst/>
          </a:prstGeom>
          <a:solidFill>
            <a:srgbClr val="0070C0"/>
          </a:solidFill>
          <a:ln w="2992" cap="flat">
            <a:solidFill>
              <a:schemeClr val="accent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F1E44997-67C7-BC8A-2CED-7AB41D320406}"/>
              </a:ext>
            </a:extLst>
          </p:cNvPr>
          <p:cNvSpPr txBox="1">
            <a:spLocks/>
          </p:cNvSpPr>
          <p:nvPr/>
        </p:nvSpPr>
        <p:spPr bwMode="invGray">
          <a:xfrm>
            <a:off x="2111986" y="570618"/>
            <a:ext cx="3125032"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a:solidFill>
                  <a:schemeClr val="bg1"/>
                </a:solidFill>
                <a:latin typeface="Calibri" panose="020F0502020204030204" pitchFamily="34" charset="0"/>
                <a:cs typeface="Calibri" panose="020F0502020204030204" pitchFamily="34" charset="0"/>
              </a:rPr>
              <a:t>Reflections</a:t>
            </a:r>
            <a:endParaRPr kumimoji="0" lang="en-US" sz="440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82065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69;p30">
            <a:extLst>
              <a:ext uri="{FF2B5EF4-FFF2-40B4-BE49-F238E27FC236}">
                <a16:creationId xmlns:a16="http://schemas.microsoft.com/office/drawing/2014/main" id="{54451DB4-116C-3B5A-C2AC-B17DDA388848}"/>
              </a:ext>
            </a:extLst>
          </p:cNvPr>
          <p:cNvSpPr/>
          <p:nvPr/>
        </p:nvSpPr>
        <p:spPr>
          <a:xfrm>
            <a:off x="689118" y="1971814"/>
            <a:ext cx="1244049" cy="527546"/>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400" b="1" i="0" u="none" strike="noStrike" cap="none">
                <a:solidFill>
                  <a:srgbClr val="3F3F3F"/>
                </a:solidFill>
                <a:latin typeface="Calibri" panose="020F0502020204030204" pitchFamily="34" charset="0"/>
                <a:ea typeface="Arial"/>
                <a:cs typeface="Calibri" panose="020F0502020204030204" pitchFamily="34" charset="0"/>
                <a:sym typeface="Arial"/>
              </a:rPr>
              <a:t>Declining</a:t>
            </a:r>
            <a:endParaRPr sz="1600" b="0" i="0" u="none" strike="noStrike" cap="none">
              <a:solidFill>
                <a:srgbClr val="000000"/>
              </a:solidFill>
              <a:latin typeface="Calibri" panose="020F0502020204030204" pitchFamily="34" charset="0"/>
              <a:ea typeface="Arial"/>
              <a:cs typeface="Calibri" panose="020F0502020204030204" pitchFamily="34" charset="0"/>
              <a:sym typeface="Arial"/>
            </a:endParaRPr>
          </a:p>
        </p:txBody>
      </p:sp>
      <p:sp>
        <p:nvSpPr>
          <p:cNvPr id="6" name="Google Shape;1970;p30">
            <a:extLst>
              <a:ext uri="{FF2B5EF4-FFF2-40B4-BE49-F238E27FC236}">
                <a16:creationId xmlns:a16="http://schemas.microsoft.com/office/drawing/2014/main" id="{8CCB8B20-DE1D-0840-384B-19309E37107F}"/>
              </a:ext>
            </a:extLst>
          </p:cNvPr>
          <p:cNvSpPr/>
          <p:nvPr/>
        </p:nvSpPr>
        <p:spPr>
          <a:xfrm>
            <a:off x="1859512" y="1971814"/>
            <a:ext cx="2248815" cy="52754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3F3F3F"/>
                </a:solidFill>
                <a:latin typeface="Calibri" panose="020F0502020204030204" pitchFamily="34" charset="0"/>
                <a:ea typeface="Arial"/>
                <a:cs typeface="Calibri" panose="020F0502020204030204" pitchFamily="34" charset="0"/>
                <a:sym typeface="Arial"/>
              </a:rPr>
              <a:t>Hesitant</a:t>
            </a:r>
            <a:endParaRPr sz="2000" b="1" i="0" u="none" strike="noStrike" cap="none">
              <a:solidFill>
                <a:srgbClr val="3F3F3F"/>
              </a:solidFill>
              <a:latin typeface="Calibri" panose="020F0502020204030204" pitchFamily="34" charset="0"/>
              <a:ea typeface="Arial"/>
              <a:cs typeface="Calibri" panose="020F0502020204030204" pitchFamily="34" charset="0"/>
              <a:sym typeface="Arial"/>
            </a:endParaRPr>
          </a:p>
        </p:txBody>
      </p:sp>
      <p:sp>
        <p:nvSpPr>
          <p:cNvPr id="7" name="Google Shape;1971;p30">
            <a:extLst>
              <a:ext uri="{FF2B5EF4-FFF2-40B4-BE49-F238E27FC236}">
                <a16:creationId xmlns:a16="http://schemas.microsoft.com/office/drawing/2014/main" id="{A6D4FFF8-09CD-0338-2859-270890A4F60C}"/>
              </a:ext>
            </a:extLst>
          </p:cNvPr>
          <p:cNvSpPr/>
          <p:nvPr/>
        </p:nvSpPr>
        <p:spPr>
          <a:xfrm>
            <a:off x="4098413" y="1971814"/>
            <a:ext cx="7236338" cy="527546"/>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3F3F3F"/>
                </a:solidFill>
                <a:latin typeface="Calibri" panose="020F0502020204030204" pitchFamily="34" charset="0"/>
                <a:ea typeface="Arial"/>
                <a:cs typeface="Calibri" panose="020F0502020204030204" pitchFamily="34" charset="0"/>
                <a:sym typeface="Arial"/>
              </a:rPr>
              <a:t>Accepting</a:t>
            </a:r>
            <a:endParaRPr sz="2000" b="1" i="0" u="none" strike="noStrike" cap="none">
              <a:solidFill>
                <a:srgbClr val="3F3F3F"/>
              </a:solidFill>
              <a:latin typeface="Calibri" panose="020F0502020204030204" pitchFamily="34" charset="0"/>
              <a:ea typeface="Arial"/>
              <a:cs typeface="Calibri" panose="020F0502020204030204" pitchFamily="34" charset="0"/>
              <a:sym typeface="Arial"/>
            </a:endParaRPr>
          </a:p>
        </p:txBody>
      </p:sp>
      <p:sp>
        <p:nvSpPr>
          <p:cNvPr id="10" name="TextBox 9">
            <a:extLst>
              <a:ext uri="{FF2B5EF4-FFF2-40B4-BE49-F238E27FC236}">
                <a16:creationId xmlns:a16="http://schemas.microsoft.com/office/drawing/2014/main" id="{6CC1DD40-0D88-E955-2325-DBE2DD840E8B}"/>
              </a:ext>
            </a:extLst>
          </p:cNvPr>
          <p:cNvSpPr txBox="1"/>
          <p:nvPr/>
        </p:nvSpPr>
        <p:spPr>
          <a:xfrm>
            <a:off x="4814959" y="4065204"/>
            <a:ext cx="5334000" cy="907941"/>
          </a:xfrm>
          <a:prstGeom prst="rect">
            <a:avLst/>
          </a:prstGeom>
          <a:noFill/>
        </p:spPr>
        <p:txBody>
          <a:bodyPr wrap="square">
            <a:spAutoFit/>
          </a:bodyPr>
          <a:lstStyle/>
          <a:p>
            <a:pPr marL="0" marR="0" lvl="0" indent="0" defTabSz="457200" rtl="0" eaLnBrk="1" fontAlgn="auto" latinLnBrk="0" hangingPunct="1">
              <a:lnSpc>
                <a:spcPct val="100000"/>
              </a:lnSpc>
              <a:spcBef>
                <a:spcPts val="600"/>
              </a:spcBef>
              <a:spcAft>
                <a:spcPts val="0"/>
              </a:spcAft>
              <a:buClrTx/>
              <a:buSzTx/>
              <a:buFontTx/>
              <a:buNone/>
              <a:tabLst/>
              <a:defRPr/>
            </a:pPr>
            <a:r>
              <a:rPr kumimoji="0" lang="en-GB" sz="2400" i="0" strike="noStrike" kern="1200" cap="none" spc="0" normalizeH="0" baseline="0" noProof="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Listen </a:t>
            </a:r>
            <a:r>
              <a:rPr kumimoji="0" lang="en-GB" sz="2400" b="1" i="0" strike="noStrike" kern="1200" cap="none" spc="0" normalizeH="0" baseline="0" noProof="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proactively</a:t>
            </a:r>
            <a:r>
              <a:rPr kumimoji="0" lang="en-GB" sz="2400" i="0" strike="noStrike" kern="1200" cap="none" spc="0" normalizeH="0" baseline="0" noProof="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 understand </a:t>
            </a:r>
          </a:p>
          <a:p>
            <a:pPr marL="0" marR="0" lvl="0" indent="0" defTabSz="457200" rtl="0" eaLnBrk="1" fontAlgn="auto" latinLnBrk="0" hangingPunct="1">
              <a:lnSpc>
                <a:spcPct val="100000"/>
              </a:lnSpc>
              <a:spcBef>
                <a:spcPts val="600"/>
              </a:spcBef>
              <a:spcAft>
                <a:spcPts val="0"/>
              </a:spcAft>
              <a:buClrTx/>
              <a:buSzTx/>
              <a:buFontTx/>
              <a:buNone/>
              <a:tabLst/>
              <a:defRPr/>
            </a:pPr>
            <a:r>
              <a:rPr kumimoji="0" lang="en-GB" sz="2400" i="0" strike="noStrike" kern="1200" cap="none" spc="0" normalizeH="0" baseline="0" noProof="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and engage with </a:t>
            </a:r>
            <a:r>
              <a:rPr kumimoji="0" lang="en-GB" sz="2400" b="1" i="0" strike="noStrike" kern="1200" cap="none" spc="0" normalizeH="0" baseline="0" noProof="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tailored strategies</a:t>
            </a:r>
          </a:p>
        </p:txBody>
      </p:sp>
      <p:cxnSp>
        <p:nvCxnSpPr>
          <p:cNvPr id="11" name="Connector: Elbow 10">
            <a:extLst>
              <a:ext uri="{FF2B5EF4-FFF2-40B4-BE49-F238E27FC236}">
                <a16:creationId xmlns:a16="http://schemas.microsoft.com/office/drawing/2014/main" id="{3959A419-A078-C667-4AD0-B91EC8D8299C}"/>
              </a:ext>
            </a:extLst>
          </p:cNvPr>
          <p:cNvCxnSpPr>
            <a:cxnSpLocks/>
            <a:stCxn id="6" idx="2"/>
            <a:endCxn id="10" idx="1"/>
          </p:cNvCxnSpPr>
          <p:nvPr/>
        </p:nvCxnSpPr>
        <p:spPr>
          <a:xfrm rot="16200000" flipH="1">
            <a:off x="2889532" y="2593747"/>
            <a:ext cx="2019815" cy="1831039"/>
          </a:xfrm>
          <a:prstGeom prst="bentConnector2">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E39C0F9E-F796-BF37-6323-3E7F8F7B3298}"/>
              </a:ext>
            </a:extLst>
          </p:cNvPr>
          <p:cNvCxnSpPr>
            <a:cxnSpLocks/>
            <a:stCxn id="5" idx="2"/>
            <a:endCxn id="30" idx="1"/>
          </p:cNvCxnSpPr>
          <p:nvPr/>
        </p:nvCxnSpPr>
        <p:spPr>
          <a:xfrm rot="16200000" flipH="1">
            <a:off x="841581" y="2968922"/>
            <a:ext cx="3233289" cy="2294164"/>
          </a:xfrm>
          <a:prstGeom prst="bentConnector2">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2FD2B538-8F84-1596-2DF3-937221966CF1}"/>
              </a:ext>
            </a:extLst>
          </p:cNvPr>
          <p:cNvCxnSpPr>
            <a:cxnSpLocks/>
            <a:endCxn id="37" idx="1"/>
          </p:cNvCxnSpPr>
          <p:nvPr/>
        </p:nvCxnSpPr>
        <p:spPr>
          <a:xfrm>
            <a:off x="4814959" y="2524353"/>
            <a:ext cx="942975" cy="709581"/>
          </a:xfrm>
          <a:prstGeom prst="bentConnector3">
            <a:avLst>
              <a:gd name="adj1" fmla="val -1717"/>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A70615A-C9F9-4560-AC75-B5382B07E1E6}"/>
              </a:ext>
            </a:extLst>
          </p:cNvPr>
          <p:cNvCxnSpPr>
            <a:cxnSpLocks/>
          </p:cNvCxnSpPr>
          <p:nvPr/>
        </p:nvCxnSpPr>
        <p:spPr>
          <a:xfrm>
            <a:off x="689118" y="178829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itle 2">
            <a:extLst>
              <a:ext uri="{FF2B5EF4-FFF2-40B4-BE49-F238E27FC236}">
                <a16:creationId xmlns:a16="http://schemas.microsoft.com/office/drawing/2014/main" id="{9D72E9EA-8F60-F3CF-AACE-3BDFC03043CE}"/>
              </a:ext>
            </a:extLst>
          </p:cNvPr>
          <p:cNvSpPr txBox="1">
            <a:spLocks/>
          </p:cNvSpPr>
          <p:nvPr/>
        </p:nvSpPr>
        <p:spPr bwMode="invGray">
          <a:xfrm>
            <a:off x="689118" y="1125351"/>
            <a:ext cx="9542002"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a:solidFill>
                  <a:srgbClr val="009CDE"/>
                </a:solidFill>
                <a:latin typeface="Calibri" panose="020F0502020204030204" pitchFamily="34" charset="0"/>
                <a:cs typeface="Calibri" panose="020F0502020204030204" pitchFamily="34" charset="0"/>
              </a:rPr>
              <a:t>Summary</a:t>
            </a:r>
            <a:r>
              <a:rPr lang="en-GB" sz="4400" b="0">
                <a:solidFill>
                  <a:srgbClr val="009CDE"/>
                </a:solidFill>
                <a:latin typeface="Calibri" panose="020F0502020204030204" pitchFamily="34" charset="0"/>
                <a:cs typeface="Calibri" panose="020F0502020204030204" pitchFamily="34" charset="0"/>
              </a:rPr>
              <a:t>: Key actions along the spectrum of vaccination intentions</a:t>
            </a:r>
            <a:endParaRPr kumimoji="0" lang="en-US"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50861420-AF39-FEFF-F023-3183B4065602}"/>
              </a:ext>
            </a:extLst>
          </p:cNvPr>
          <p:cNvSpPr txBox="1"/>
          <p:nvPr/>
        </p:nvSpPr>
        <p:spPr>
          <a:xfrm>
            <a:off x="3605307" y="5317150"/>
            <a:ext cx="4633841" cy="830997"/>
          </a:xfrm>
          <a:prstGeom prst="rect">
            <a:avLst/>
          </a:prstGeom>
          <a:noFill/>
        </p:spPr>
        <p:txBody>
          <a:bodyPr wrap="square">
            <a:spAutoFit/>
          </a:bodyPr>
          <a:lstStyle/>
          <a:p>
            <a:pPr marL="0" marR="0" lvl="0" indent="0" defTabSz="457200" rtl="0" eaLnBrk="1" fontAlgn="auto" latinLnBrk="0" hangingPunct="1">
              <a:lnSpc>
                <a:spcPct val="100000"/>
              </a:lnSpc>
              <a:spcBef>
                <a:spcPts val="600"/>
              </a:spcBef>
              <a:spcAft>
                <a:spcPts val="0"/>
              </a:spcAft>
              <a:buClrTx/>
              <a:buSzTx/>
              <a:buFontTx/>
              <a:buNone/>
              <a:tabLst/>
              <a:defRPr/>
            </a:pPr>
            <a:r>
              <a:rPr lang="en-GB" sz="2400">
                <a:solidFill>
                  <a:schemeClr val="tx1">
                    <a:lumMod val="85000"/>
                    <a:lumOff val="15000"/>
                  </a:schemeClr>
                </a:solidFill>
                <a:latin typeface="Calibri" panose="020F0502020204030204" pitchFamily="34" charset="0"/>
                <a:cs typeface="Calibri" panose="020F0502020204030204" pitchFamily="34" charset="0"/>
              </a:rPr>
              <a:t>S</a:t>
            </a:r>
            <a:r>
              <a:rPr kumimoji="0" lang="en-GB" sz="24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hare key risks and keep the conversation </a:t>
            </a:r>
            <a:r>
              <a:rPr kumimoji="0" lang="en-GB" sz="2400" b="1"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short and positive</a:t>
            </a:r>
            <a:endParaRPr kumimoji="0" lang="en-GB" sz="24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1D131BB7-B673-277C-58A3-F17FFDAB0663}"/>
              </a:ext>
            </a:extLst>
          </p:cNvPr>
          <p:cNvSpPr txBox="1"/>
          <p:nvPr/>
        </p:nvSpPr>
        <p:spPr>
          <a:xfrm>
            <a:off x="5757934" y="2818435"/>
            <a:ext cx="5334000" cy="830997"/>
          </a:xfrm>
          <a:prstGeom prst="rect">
            <a:avLst/>
          </a:prstGeom>
          <a:noFill/>
        </p:spPr>
        <p:txBody>
          <a:bodyPr wrap="square">
            <a:spAutoFit/>
          </a:bodyPr>
          <a:lstStyle/>
          <a:p>
            <a:pPr marL="0" marR="0" lvl="0" indent="0" defTabSz="457200" rtl="0" eaLnBrk="1" fontAlgn="auto" latinLnBrk="0" hangingPunct="1">
              <a:lnSpc>
                <a:spcPct val="100000"/>
              </a:lnSpc>
              <a:spcBef>
                <a:spcPts val="600"/>
              </a:spcBef>
              <a:spcAft>
                <a:spcPts val="0"/>
              </a:spcAft>
              <a:buClrTx/>
              <a:buSzTx/>
              <a:buFontTx/>
              <a:buNone/>
              <a:tabLst/>
              <a:defRPr/>
            </a:pPr>
            <a:r>
              <a:rPr kumimoji="0" lang="en-GB" sz="2400" b="1"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Affirm</a:t>
            </a:r>
            <a:r>
              <a:rPr kumimoji="0" lang="en-GB" sz="2400" b="0"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 decision and provide a </a:t>
            </a:r>
            <a:r>
              <a:rPr kumimoji="0" lang="en-GB" sz="2400" b="1" i="0" u="none" strike="noStrike" kern="1200" cap="none" spc="0" normalizeH="0" baseline="0" noProof="0">
                <a:ln>
                  <a:noFill/>
                </a:ln>
                <a:solidFill>
                  <a:schemeClr val="tx1">
                    <a:lumMod val="85000"/>
                    <a:lumOff val="15000"/>
                  </a:schemeClr>
                </a:solidFill>
                <a:effectLst/>
                <a:uLnTx/>
                <a:uFillTx/>
                <a:latin typeface="Calibri" panose="020F0502020204030204" pitchFamily="34" charset="0"/>
                <a:cs typeface="Calibri" panose="020F0502020204030204" pitchFamily="34" charset="0"/>
              </a:rPr>
              <a:t>positive vaccination experience</a:t>
            </a:r>
          </a:p>
        </p:txBody>
      </p:sp>
    </p:spTree>
    <p:extLst>
      <p:ext uri="{BB962C8B-B14F-4D97-AF65-F5344CB8AC3E}">
        <p14:creationId xmlns:p14="http://schemas.microsoft.com/office/powerpoint/2010/main" val="2526725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qr code on a white background&#10;&#10;Description automatically generated">
            <a:extLst>
              <a:ext uri="{FF2B5EF4-FFF2-40B4-BE49-F238E27FC236}">
                <a16:creationId xmlns:a16="http://schemas.microsoft.com/office/drawing/2014/main" id="{C7FA799E-CFBB-6CD9-D2AB-0B755A18A8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098" y="2439719"/>
            <a:ext cx="2916399" cy="2916399"/>
          </a:xfrm>
          <a:prstGeom prst="rect">
            <a:avLst/>
          </a:prstGeom>
        </p:spPr>
      </p:pic>
      <p:sp>
        <p:nvSpPr>
          <p:cNvPr id="12" name="TextBox 11">
            <a:extLst>
              <a:ext uri="{FF2B5EF4-FFF2-40B4-BE49-F238E27FC236}">
                <a16:creationId xmlns:a16="http://schemas.microsoft.com/office/drawing/2014/main" id="{ED3F7630-E8A5-6930-9687-18B4CA57CF83}"/>
              </a:ext>
            </a:extLst>
          </p:cNvPr>
          <p:cNvSpPr txBox="1"/>
          <p:nvPr/>
        </p:nvSpPr>
        <p:spPr>
          <a:xfrm>
            <a:off x="3687114" y="2932532"/>
            <a:ext cx="7644016" cy="1200329"/>
          </a:xfrm>
          <a:prstGeom prst="rect">
            <a:avLst/>
          </a:prstGeom>
          <a:noFill/>
        </p:spPr>
        <p:txBody>
          <a:bodyPr wrap="square">
            <a:spAutoFit/>
          </a:bodyPr>
          <a:lstStyle/>
          <a:p>
            <a:r>
              <a:rPr lang="fr-CH" sz="2400" i="0" u="none" strike="noStrike" cap="none" err="1">
                <a:solidFill>
                  <a:srgbClr val="595959"/>
                </a:solidFill>
                <a:latin typeface="Calibri" panose="020F0502020204030204" pitchFamily="34" charset="0"/>
                <a:ea typeface="Arial"/>
                <a:cs typeface="Calibri" panose="020F0502020204030204" pitchFamily="34" charset="0"/>
                <a:sym typeface="Arial"/>
              </a:rPr>
              <a:t>Search</a:t>
            </a:r>
            <a:r>
              <a:rPr lang="fr-CH" sz="2400" i="0" u="none" strike="noStrike" cap="none">
                <a:solidFill>
                  <a:srgbClr val="595959"/>
                </a:solidFill>
                <a:latin typeface="Calibri" panose="020F0502020204030204" pitchFamily="34" charset="0"/>
                <a:ea typeface="Arial"/>
                <a:cs typeface="Calibri" panose="020F0502020204030204" pitchFamily="34" charset="0"/>
                <a:sym typeface="Arial"/>
              </a:rPr>
              <a:t> the </a:t>
            </a:r>
            <a:r>
              <a:rPr lang="fr-CH" sz="2400">
                <a:solidFill>
                  <a:schemeClr val="accent1"/>
                </a:solidFill>
                <a:latin typeface="Arial"/>
                <a:cs typeface="Arial"/>
                <a:sym typeface="Arial"/>
              </a:rPr>
              <a:t>WHO Questions and </a:t>
            </a:r>
            <a:r>
              <a:rPr lang="fr-CH" sz="2400" err="1">
                <a:solidFill>
                  <a:schemeClr val="accent1"/>
                </a:solidFill>
                <a:latin typeface="Arial"/>
                <a:cs typeface="Arial"/>
                <a:sym typeface="Arial"/>
              </a:rPr>
              <a:t>Answers</a:t>
            </a:r>
            <a:r>
              <a:rPr lang="fr-CH" sz="2400">
                <a:solidFill>
                  <a:schemeClr val="accent1"/>
                </a:solidFill>
                <a:latin typeface="Arial"/>
                <a:cs typeface="Arial"/>
                <a:sym typeface="Arial"/>
              </a:rPr>
              <a:t> </a:t>
            </a:r>
            <a:r>
              <a:rPr lang="fr-CH" sz="2400" err="1">
                <a:solidFill>
                  <a:schemeClr val="accent1"/>
                </a:solidFill>
                <a:latin typeface="Arial"/>
                <a:cs typeface="Arial"/>
                <a:sym typeface="Arial"/>
              </a:rPr>
              <a:t>webpages</a:t>
            </a:r>
            <a:endParaRPr lang="fr-CH" sz="2400">
              <a:solidFill>
                <a:schemeClr val="accent1"/>
              </a:solidFill>
              <a:latin typeface="Arial"/>
              <a:cs typeface="Arial"/>
              <a:sym typeface="Arial"/>
            </a:endParaRPr>
          </a:p>
          <a:p>
            <a:r>
              <a:rPr lang="en-US" sz="2400">
                <a:solidFill>
                  <a:srgbClr val="595959"/>
                </a:solidFill>
                <a:latin typeface="Calibri" panose="020F0502020204030204" pitchFamily="34" charset="0"/>
                <a:cs typeface="Calibri" panose="020F0502020204030204" pitchFamily="34" charset="0"/>
                <a:sym typeface="Arial"/>
              </a:rPr>
              <a:t>for technically sound and easily understandable responses to commonly asked questions on vaccines.</a:t>
            </a:r>
            <a:endParaRPr lang="fr-CH" sz="2400">
              <a:solidFill>
                <a:srgbClr val="595959"/>
              </a:solidFill>
              <a:latin typeface="Calibri" panose="020F0502020204030204" pitchFamily="34" charset="0"/>
              <a:cs typeface="Calibri" panose="020F0502020204030204" pitchFamily="34" charset="0"/>
              <a:sym typeface="Arial"/>
            </a:endParaRPr>
          </a:p>
        </p:txBody>
      </p:sp>
      <p:sp>
        <p:nvSpPr>
          <p:cNvPr id="13" name="TextBox 12">
            <a:extLst>
              <a:ext uri="{FF2B5EF4-FFF2-40B4-BE49-F238E27FC236}">
                <a16:creationId xmlns:a16="http://schemas.microsoft.com/office/drawing/2014/main" id="{B1BFA40F-FE90-93CE-A666-F0D5CE129C00}"/>
              </a:ext>
            </a:extLst>
          </p:cNvPr>
          <p:cNvSpPr txBox="1"/>
          <p:nvPr/>
        </p:nvSpPr>
        <p:spPr>
          <a:xfrm>
            <a:off x="3687114" y="4132861"/>
            <a:ext cx="7979006" cy="830997"/>
          </a:xfrm>
          <a:prstGeom prst="rect">
            <a:avLst/>
          </a:prstGeom>
          <a:noFill/>
        </p:spPr>
        <p:txBody>
          <a:bodyPr wrap="square">
            <a:spAutoFit/>
          </a:bodyPr>
          <a:lstStyle>
            <a:defPPr>
              <a:defRPr lang="en-US"/>
            </a:defPPr>
            <a:lvl1pPr>
              <a:defRPr>
                <a:solidFill>
                  <a:schemeClr val="tx1">
                    <a:lumMod val="75000"/>
                    <a:lumOff val="25000"/>
                  </a:schemeClr>
                </a:solidFill>
              </a:defRPr>
            </a:lvl1pPr>
          </a:lstStyle>
          <a:p>
            <a:r>
              <a:rPr lang="en-US" sz="2400">
                <a:latin typeface="Calibri" panose="020F0502020204030204" pitchFamily="34" charset="0"/>
                <a:cs typeface="Calibri" panose="020F0502020204030204" pitchFamily="34" charset="0"/>
                <a:hlinkClick r:id="rId4"/>
              </a:rPr>
              <a:t>https://www.who.int/news-room/questions-and-answers</a:t>
            </a:r>
            <a:endParaRPr lang="en-US" sz="2400">
              <a:latin typeface="Calibri" panose="020F0502020204030204" pitchFamily="34" charset="0"/>
              <a:cs typeface="Calibri" panose="020F0502020204030204" pitchFamily="34" charset="0"/>
            </a:endParaRPr>
          </a:p>
          <a:p>
            <a:endParaRPr lang="en-US" sz="2400">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4D25AA69-D2E7-301A-2C27-F29D58F9EE5B}"/>
              </a:ext>
            </a:extLst>
          </p:cNvPr>
          <p:cNvCxnSpPr>
            <a:cxnSpLocks/>
          </p:cNvCxnSpPr>
          <p:nvPr/>
        </p:nvCxnSpPr>
        <p:spPr>
          <a:xfrm>
            <a:off x="685498" y="189414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itle 2">
            <a:extLst>
              <a:ext uri="{FF2B5EF4-FFF2-40B4-BE49-F238E27FC236}">
                <a16:creationId xmlns:a16="http://schemas.microsoft.com/office/drawing/2014/main" id="{33E26FA7-A475-9233-E8C7-95AED02C5BF0}"/>
              </a:ext>
            </a:extLst>
          </p:cNvPr>
          <p:cNvSpPr txBox="1">
            <a:spLocks/>
          </p:cNvSpPr>
          <p:nvPr/>
        </p:nvSpPr>
        <p:spPr bwMode="invGray">
          <a:xfrm>
            <a:off x="685497" y="485155"/>
            <a:ext cx="6725395" cy="1354275"/>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b="0">
                <a:solidFill>
                  <a:srgbClr val="009CDE"/>
                </a:solidFill>
                <a:latin typeface="Calibri" panose="020F0502020204030204" pitchFamily="34" charset="0"/>
                <a:cs typeface="Calibri" panose="020F0502020204030204" pitchFamily="34" charset="0"/>
              </a:rPr>
              <a:t>Questions and answers on vaccination</a:t>
            </a:r>
            <a:endParaRPr kumimoji="0" lang="en-US" sz="48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0539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A quick survey before we end…</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900351D9-A2A8-DE43-0734-074225FFC8CE}"/>
              </a:ext>
            </a:extLst>
          </p:cNvPr>
          <p:cNvGraphicFramePr>
            <a:graphicFrameLocks noGrp="1"/>
          </p:cNvGraphicFramePr>
          <p:nvPr/>
        </p:nvGraphicFramePr>
        <p:xfrm>
          <a:off x="689118" y="1596848"/>
          <a:ext cx="10645632" cy="4888262"/>
        </p:xfrm>
        <a:graphic>
          <a:graphicData uri="http://schemas.openxmlformats.org/drawingml/2006/table">
            <a:tbl>
              <a:tblPr firstRow="1" bandRow="1">
                <a:tableStyleId>{5940675A-B579-460E-94D1-54222C63F5DA}</a:tableStyleId>
              </a:tblPr>
              <a:tblGrid>
                <a:gridCol w="6626080">
                  <a:extLst>
                    <a:ext uri="{9D8B030D-6E8A-4147-A177-3AD203B41FA5}">
                      <a16:colId xmlns:a16="http://schemas.microsoft.com/office/drawing/2014/main" val="2733366737"/>
                    </a:ext>
                  </a:extLst>
                </a:gridCol>
                <a:gridCol w="1004888">
                  <a:extLst>
                    <a:ext uri="{9D8B030D-6E8A-4147-A177-3AD203B41FA5}">
                      <a16:colId xmlns:a16="http://schemas.microsoft.com/office/drawing/2014/main" val="3162092773"/>
                    </a:ext>
                  </a:extLst>
                </a:gridCol>
                <a:gridCol w="1004888">
                  <a:extLst>
                    <a:ext uri="{9D8B030D-6E8A-4147-A177-3AD203B41FA5}">
                      <a16:colId xmlns:a16="http://schemas.microsoft.com/office/drawing/2014/main" val="3833503012"/>
                    </a:ext>
                  </a:extLst>
                </a:gridCol>
                <a:gridCol w="1004888">
                  <a:extLst>
                    <a:ext uri="{9D8B030D-6E8A-4147-A177-3AD203B41FA5}">
                      <a16:colId xmlns:a16="http://schemas.microsoft.com/office/drawing/2014/main" val="8372368"/>
                    </a:ext>
                  </a:extLst>
                </a:gridCol>
                <a:gridCol w="1004888">
                  <a:extLst>
                    <a:ext uri="{9D8B030D-6E8A-4147-A177-3AD203B41FA5}">
                      <a16:colId xmlns:a16="http://schemas.microsoft.com/office/drawing/2014/main" val="1593148497"/>
                    </a:ext>
                  </a:extLst>
                </a:gridCol>
              </a:tblGrid>
              <a:tr h="1146047">
                <a:tc>
                  <a:txBody>
                    <a:bodyPr/>
                    <a:lstStyle/>
                    <a:p>
                      <a:r>
                        <a:rPr lang="en-US" sz="2400" b="1" dirty="0">
                          <a:latin typeface="Calibri" panose="020F0502020204030204" pitchFamily="34" charset="0"/>
                          <a:cs typeface="Calibri" panose="020F0502020204030204" pitchFamily="34" charset="0"/>
                        </a:rPr>
                        <a:t>How well do you agree with the following?</a:t>
                      </a:r>
                    </a:p>
                  </a:txBody>
                  <a:tcPr anchor="ctr">
                    <a:solidFill>
                      <a:schemeClr val="accent5"/>
                    </a:solidFill>
                  </a:tcPr>
                </a:tc>
                <a:tc>
                  <a:txBody>
                    <a:bodyPr/>
                    <a:lstStyle/>
                    <a:p>
                      <a:pPr algn="ctr"/>
                      <a:r>
                        <a:rPr lang="en-US" sz="1600" b="0" dirty="0">
                          <a:latin typeface="Calibri" panose="020F0502020204030204" pitchFamily="34" charset="0"/>
                          <a:cs typeface="Calibri" panose="020F0502020204030204" pitchFamily="34" charset="0"/>
                        </a:rPr>
                        <a:t>Strongly Agree</a:t>
                      </a:r>
                    </a:p>
                  </a:txBody>
                  <a:tcPr anchor="ctr">
                    <a:solidFill>
                      <a:schemeClr val="accent5"/>
                    </a:solidFill>
                  </a:tcPr>
                </a:tc>
                <a:tc>
                  <a:txBody>
                    <a:bodyPr/>
                    <a:lstStyle/>
                    <a:p>
                      <a:pPr algn="ctr"/>
                      <a:r>
                        <a:rPr lang="en-US" sz="1600" b="0" dirty="0">
                          <a:latin typeface="Calibri" panose="020F0502020204030204" pitchFamily="34" charset="0"/>
                          <a:cs typeface="Calibri" panose="020F0502020204030204" pitchFamily="34" charset="0"/>
                        </a:rPr>
                        <a:t>Agree</a:t>
                      </a:r>
                    </a:p>
                  </a:txBody>
                  <a:tcPr anchor="ctr">
                    <a:solidFill>
                      <a:schemeClr val="accent5"/>
                    </a:solidFill>
                  </a:tcPr>
                </a:tc>
                <a:tc>
                  <a:txBody>
                    <a:bodyPr/>
                    <a:lstStyle/>
                    <a:p>
                      <a:pPr algn="ctr"/>
                      <a:r>
                        <a:rPr lang="en-US" sz="1600" b="0" dirty="0">
                          <a:latin typeface="Calibri" panose="020F0502020204030204" pitchFamily="34" charset="0"/>
                          <a:cs typeface="Calibri" panose="020F0502020204030204" pitchFamily="34" charset="0"/>
                        </a:rPr>
                        <a:t>Disagree</a:t>
                      </a:r>
                    </a:p>
                  </a:txBody>
                  <a:tcPr anchor="ctr">
                    <a:solidFill>
                      <a:schemeClr val="accent5"/>
                    </a:solidFill>
                  </a:tcPr>
                </a:tc>
                <a:tc>
                  <a:txBody>
                    <a:bodyPr/>
                    <a:lstStyle/>
                    <a:p>
                      <a:pPr algn="ctr"/>
                      <a:r>
                        <a:rPr lang="en-US" sz="1600" b="0" dirty="0">
                          <a:latin typeface="Calibri" panose="020F0502020204030204" pitchFamily="34" charset="0"/>
                          <a:cs typeface="Calibri" panose="020F0502020204030204" pitchFamily="34" charset="0"/>
                        </a:rPr>
                        <a:t>Strongly Disagree</a:t>
                      </a:r>
                    </a:p>
                  </a:txBody>
                  <a:tcPr anchor="ctr">
                    <a:solidFill>
                      <a:schemeClr val="accent5"/>
                    </a:solidFill>
                  </a:tcPr>
                </a:tc>
                <a:extLst>
                  <a:ext uri="{0D108BD9-81ED-4DB2-BD59-A6C34878D82A}">
                    <a16:rowId xmlns:a16="http://schemas.microsoft.com/office/drawing/2014/main" val="177478418"/>
                  </a:ext>
                </a:extLst>
              </a:tr>
              <a:tr h="1019636">
                <a:tc>
                  <a:txBody>
                    <a:bodyPr/>
                    <a:lstStyle/>
                    <a:p>
                      <a:pPr marL="0" algn="l" defTabSz="914400" rtl="0" eaLnBrk="1" latinLnBrk="0" hangingPunct="1"/>
                      <a:r>
                        <a:rPr lang="en-US" sz="2000" i="1" kern="1200" dirty="0">
                          <a:solidFill>
                            <a:schemeClr val="tx1"/>
                          </a:solidFill>
                          <a:latin typeface="Calibri" panose="020F0502020204030204" pitchFamily="34" charset="0"/>
                          <a:ea typeface="+mn-ea"/>
                          <a:cs typeface="Calibri" panose="020F0502020204030204" pitchFamily="34" charset="0"/>
                        </a:rPr>
                        <a:t>My conversation can influence someone’s decision to vaccinate.</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296588044"/>
                  </a:ext>
                </a:extLst>
              </a:tr>
              <a:tr h="1454046">
                <a:tc>
                  <a:txBody>
                    <a:bodyPr/>
                    <a:lstStyle/>
                    <a:p>
                      <a:pPr marL="0" algn="l" defTabSz="914400" rtl="0" eaLnBrk="1" latinLnBrk="0" hangingPunct="1"/>
                      <a:r>
                        <a:rPr lang="en-US" sz="2000" i="1" kern="1200" dirty="0">
                          <a:solidFill>
                            <a:schemeClr val="tx1"/>
                          </a:solidFill>
                          <a:latin typeface="Calibri" panose="020F0502020204030204" pitchFamily="34" charset="0"/>
                          <a:ea typeface="+mn-ea"/>
                          <a:cs typeface="Calibri" panose="020F0502020204030204" pitchFamily="34" charset="0"/>
                        </a:rPr>
                        <a:t>I understand how to adjust my communication approach for individuals who are accepting, hesitant, or declining vaccination.</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7417754"/>
                  </a:ext>
                </a:extLst>
              </a:tr>
              <a:tr h="1268533">
                <a:tc>
                  <a:txBody>
                    <a:bodyPr/>
                    <a:lstStyle/>
                    <a:p>
                      <a:pPr marL="0" algn="l" defTabSz="914400" rtl="0" eaLnBrk="1" latinLnBrk="0" hangingPunct="1"/>
                      <a:r>
                        <a:rPr lang="en-US" sz="2000" i="1" kern="1200" dirty="0">
                          <a:solidFill>
                            <a:schemeClr val="tx1"/>
                          </a:solidFill>
                          <a:latin typeface="Calibri" panose="020F0502020204030204" pitchFamily="34" charset="0"/>
                          <a:ea typeface="+mn-ea"/>
                          <a:cs typeface="Calibri" panose="020F0502020204030204" pitchFamily="34" charset="0"/>
                        </a:rPr>
                        <a:t>I am confident in guiding someone from vaccine hesitancy to greater acceptance through conversation.</a:t>
                      </a: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93764306"/>
                  </a:ext>
                </a:extLst>
              </a:tr>
            </a:tbl>
          </a:graphicData>
        </a:graphic>
      </p:graphicFrame>
    </p:spTree>
    <p:extLst>
      <p:ext uri="{BB962C8B-B14F-4D97-AF65-F5344CB8AC3E}">
        <p14:creationId xmlns:p14="http://schemas.microsoft.com/office/powerpoint/2010/main" val="30221723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with medium confidence">
            <a:extLst>
              <a:ext uri="{FF2B5EF4-FFF2-40B4-BE49-F238E27FC236}">
                <a16:creationId xmlns:a16="http://schemas.microsoft.com/office/drawing/2014/main" id="{3A21B2A5-4BF0-48ED-AEF0-E0326D0880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4" name="Title 1"/>
          <p:cNvSpPr txBox="1">
            <a:spLocks/>
          </p:cNvSpPr>
          <p:nvPr/>
        </p:nvSpPr>
        <p:spPr>
          <a:xfrm>
            <a:off x="666750" y="4640263"/>
            <a:ext cx="63817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6600" b="1">
                <a:solidFill>
                  <a:schemeClr val="bg1"/>
                </a:solidFill>
              </a:rPr>
              <a:t>Thank you!</a:t>
            </a:r>
            <a:endParaRPr lang="en-US" sz="6600" b="1">
              <a:solidFill>
                <a:schemeClr val="bg1"/>
              </a:solidFill>
            </a:endParaRPr>
          </a:p>
        </p:txBody>
      </p:sp>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99F4CA-A7D5-4E85-AAAC-6ABAFD433159}" type="slidenum">
              <a:rPr lang="en-US" smtClean="0"/>
              <a:pPr/>
              <a:t>57</a:t>
            </a:fld>
            <a:endParaRPr lang="en-US"/>
          </a:p>
        </p:txBody>
      </p:sp>
      <p:pic>
        <p:nvPicPr>
          <p:cNvPr id="6" name="Picture 5" descr="A picture containing text&#10;&#10;Description automatically generated">
            <a:extLst>
              <a:ext uri="{FF2B5EF4-FFF2-40B4-BE49-F238E27FC236}">
                <a16:creationId xmlns:a16="http://schemas.microsoft.com/office/drawing/2014/main" id="{491F2100-9311-43FD-BA63-CAF751D7DB87}"/>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86973" y="502132"/>
            <a:ext cx="1290639" cy="407506"/>
          </a:xfrm>
          <a:prstGeom prst="rect">
            <a:avLst/>
          </a:prstGeom>
          <a:noFill/>
        </p:spPr>
      </p:pic>
      <p:sp>
        <p:nvSpPr>
          <p:cNvPr id="7" name="Rectangle 6">
            <a:extLst>
              <a:ext uri="{FF2B5EF4-FFF2-40B4-BE49-F238E27FC236}">
                <a16:creationId xmlns:a16="http://schemas.microsoft.com/office/drawing/2014/main" id="{E8A54416-664C-4214-B7A5-DD092DD65D7D}"/>
              </a:ext>
            </a:extLst>
          </p:cNvPr>
          <p:cNvSpPr/>
          <p:nvPr/>
        </p:nvSpPr>
        <p:spPr>
          <a:xfrm>
            <a:off x="0" y="6215746"/>
            <a:ext cx="12192000" cy="646331"/>
          </a:xfrm>
          <a:prstGeom prst="rect">
            <a:avLst/>
          </a:prstGeom>
          <a:solidFill>
            <a:schemeClr val="accent6">
              <a:lumMod val="20000"/>
              <a:lumOff val="80000"/>
              <a:alpha val="75000"/>
            </a:schemeClr>
          </a:solid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i="1" u="none" strike="noStrike" kern="1200" cap="none" spc="0" normalizeH="0" baseline="0" noProof="0">
                <a:ln>
                  <a:noFill/>
                </a:ln>
                <a:solidFill>
                  <a:schemeClr val="bg1"/>
                </a:solidFill>
                <a:effectLst/>
                <a:uLnTx/>
                <a:uFillTx/>
                <a:latin typeface="Calibri" panose="020F0502020204030204"/>
                <a:ea typeface="+mn-ea"/>
                <a:cs typeface="Calibri" panose="020F0502020204030204" pitchFamily="34" charset="0"/>
              </a:rPr>
              <a:t>For more information please visit: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u="none" strike="noStrike" kern="1200" cap="none" spc="0" normalizeH="0" baseline="0" noProof="0">
                <a:ln>
                  <a:noFill/>
                </a:ln>
                <a:solidFill>
                  <a:schemeClr val="bg1"/>
                </a:solidFill>
                <a:effectLst/>
                <a:uLnTx/>
                <a:uFillTx/>
                <a:latin typeface="Calibri" panose="020F0502020204030204"/>
                <a:ea typeface="+mn-ea"/>
                <a:cs typeface="Calibri" panose="020F0502020204030204" pitchFamily="34" charset="0"/>
                <a:hlinkClick r:id="rId5"/>
              </a:rPr>
              <a:t>https://www.who.int/teams/immunization-vaccines-and-biologicals/essential-programme-on-immunization/demand</a:t>
            </a:r>
            <a:r>
              <a:rPr kumimoji="0" lang="en-US" u="none" strike="noStrike" kern="1200" cap="none" spc="0" normalizeH="0" baseline="0" noProof="0">
                <a:ln>
                  <a:noFill/>
                </a:ln>
                <a:solidFill>
                  <a:schemeClr val="bg1"/>
                </a:solidFill>
                <a:effectLst/>
                <a:uLnTx/>
                <a:uFillTx/>
                <a:latin typeface="Calibri" panose="020F0502020204030204"/>
                <a:ea typeface="+mn-ea"/>
                <a:cs typeface="Calibri" panose="020F0502020204030204" pitchFamily="34" charset="0"/>
              </a:rPr>
              <a:t> </a:t>
            </a:r>
            <a:endParaRPr kumimoji="0" lang="en-US" b="0" u="none" strike="noStrike" kern="1200" cap="none" spc="0" normalizeH="0" baseline="0" noProof="0">
              <a:ln>
                <a:noFill/>
              </a:ln>
              <a:solidFill>
                <a:schemeClr val="bg1"/>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021892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45247E6-36A7-7FC1-3F4A-DF26B8F560A9}"/>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435351EC-7BEA-8080-EC15-F2BCDC7C43A2}"/>
              </a:ext>
            </a:extLst>
          </p:cNvPr>
          <p:cNvSpPr txBox="1">
            <a:spLocks/>
          </p:cNvSpPr>
          <p:nvPr/>
        </p:nvSpPr>
        <p:spPr bwMode="invGray">
          <a:xfrm>
            <a:off x="685498" y="634012"/>
            <a:ext cx="9991467"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b="0" dirty="0">
                <a:solidFill>
                  <a:srgbClr val="009CDE"/>
                </a:solidFill>
                <a:latin typeface="Calibri" panose="020F0502020204030204" pitchFamily="34" charset="0"/>
                <a:cs typeface="Calibri" panose="020F0502020204030204" pitchFamily="34" charset="0"/>
              </a:rPr>
              <a:t>References</a:t>
            </a:r>
            <a:endParaRPr kumimoji="0" lang="en-US" sz="48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C1C71C9-93AA-EC1F-52E8-243AB11920A2}"/>
              </a:ext>
            </a:extLst>
          </p:cNvPr>
          <p:cNvSpPr txBox="1"/>
          <p:nvPr/>
        </p:nvSpPr>
        <p:spPr>
          <a:xfrm>
            <a:off x="685498" y="1544071"/>
            <a:ext cx="10645631" cy="4832092"/>
          </a:xfrm>
          <a:prstGeom prst="rect">
            <a:avLst/>
          </a:prstGeom>
          <a:noFill/>
        </p:spPr>
        <p:txBody>
          <a:bodyPr wrap="square" lIns="91440" tIns="45720" rIns="91440" bIns="45720" rtlCol="0" anchor="t">
            <a:spAutoFit/>
          </a:bodyPr>
          <a:lstStyle/>
          <a:p>
            <a:pPr marL="342900" indent="-342900">
              <a:spcAft>
                <a:spcPts val="1200"/>
              </a:spcAft>
              <a:buFont typeface="Arial" panose="020B0604020202020204" pitchFamily="34" charset="0"/>
              <a:buChar char="•"/>
            </a:pPr>
            <a:r>
              <a:rPr lang="en-US" sz="1400">
                <a:latin typeface="Calibri" panose="020F0502020204030204" pitchFamily="34" charset="0"/>
                <a:cs typeface="Calibri" panose="020F0502020204030204" pitchFamily="34" charset="0"/>
              </a:rPr>
              <a:t>World Health Organization. 2022‎. </a:t>
            </a:r>
            <a:r>
              <a:rPr lang="en-US" sz="1400" err="1">
                <a:latin typeface="Calibri" panose="020F0502020204030204" pitchFamily="34" charset="0"/>
                <a:cs typeface="Calibri" panose="020F0502020204030204" pitchFamily="34" charset="0"/>
              </a:rPr>
              <a:t>Behavioural</a:t>
            </a:r>
            <a:r>
              <a:rPr lang="en-US" sz="1400">
                <a:latin typeface="Calibri" panose="020F0502020204030204" pitchFamily="34" charset="0"/>
                <a:cs typeface="Calibri" panose="020F0502020204030204" pitchFamily="34" charset="0"/>
              </a:rPr>
              <a:t> and social drivers of vaccination: tools and practical guidance for achieving high uptake. World Health Organization. </a:t>
            </a:r>
            <a:r>
              <a:rPr lang="en-US" sz="1400">
                <a:latin typeface="Calibri" panose="020F0502020204030204" pitchFamily="34" charset="0"/>
                <a:cs typeface="Calibri" panose="020F0502020204030204" pitchFamily="34" charset="0"/>
                <a:hlinkClick r:id="rId3"/>
              </a:rPr>
              <a:t>https://apps.who.int/iris/handle/10665/354459</a:t>
            </a:r>
            <a:endParaRPr lang="en-US" sz="1400">
              <a:latin typeface="Calibri" panose="020F0502020204030204" pitchFamily="34" charset="0"/>
              <a:cs typeface="Calibri" panose="020F0502020204030204" pitchFamily="34" charset="0"/>
            </a:endParaRPr>
          </a:p>
          <a:p>
            <a:pPr marL="342900" indent="-342900">
              <a:spcAft>
                <a:spcPts val="1200"/>
              </a:spcAft>
              <a:buFont typeface="Arial" panose="020B0604020202020204" pitchFamily="34" charset="0"/>
              <a:buChar char="•"/>
            </a:pPr>
            <a:r>
              <a:rPr lang="en-GB" sz="1400">
                <a:effectLst/>
                <a:latin typeface="Calibri" panose="020F0502020204030204" pitchFamily="34" charset="0"/>
                <a:ea typeface="Calibri" panose="020F0502020204030204" pitchFamily="34" charset="0"/>
                <a:cs typeface="Times New Roman" panose="02020603050405020304" pitchFamily="18" charset="0"/>
              </a:rPr>
              <a:t>World Health Organization. (</a:t>
            </a:r>
            <a:r>
              <a:rPr lang="en-GB" sz="1400">
                <a:effectLst/>
                <a:latin typeface="Calibri" panose="020F0502020204030204" pitchFamily="34" charset="0"/>
                <a:ea typeface="Calibri" panose="020F0502020204030204" pitchFamily="34" charset="0"/>
              </a:rPr>
              <a:t>2022). </a:t>
            </a:r>
            <a:r>
              <a:rPr lang="en-US" sz="1400" i="1">
                <a:effectLst/>
                <a:latin typeface="Calibri" panose="020F0502020204030204" pitchFamily="34" charset="0"/>
                <a:ea typeface="Calibri" panose="020F0502020204030204" pitchFamily="34" charset="0"/>
              </a:rPr>
              <a:t>Understanding the behavioural and social drivers of vaccine uptake.</a:t>
            </a:r>
            <a:r>
              <a:rPr lang="en-US" sz="1400">
                <a:effectLst/>
                <a:latin typeface="Calibri" panose="020F0502020204030204" pitchFamily="34" charset="0"/>
                <a:ea typeface="Calibri" panose="020F0502020204030204" pitchFamily="34" charset="0"/>
              </a:rPr>
              <a:t> WHO Position Paper – May 2022. </a:t>
            </a:r>
            <a:r>
              <a:rPr lang="en-GB" sz="1400" i="1">
                <a:effectLst/>
                <a:latin typeface="Calibri" panose="020F0502020204030204" pitchFamily="34" charset="0"/>
                <a:ea typeface="Calibri" panose="020F0502020204030204" pitchFamily="34" charset="0"/>
                <a:cs typeface="Times New Roman" panose="02020603050405020304" pitchFamily="18" charset="0"/>
              </a:rPr>
              <a:t>Weekly Epidemiological Record</a:t>
            </a:r>
            <a:r>
              <a:rPr lang="en-GB" sz="1400">
                <a:effectLst/>
                <a:latin typeface="Calibri" panose="020F0502020204030204" pitchFamily="34" charset="0"/>
                <a:ea typeface="Calibri" panose="020F0502020204030204" pitchFamily="34" charset="0"/>
                <a:cs typeface="Times New Roman" panose="02020603050405020304" pitchFamily="18" charset="0"/>
              </a:rPr>
              <a:t>, </a:t>
            </a:r>
            <a:r>
              <a:rPr lang="en-US" sz="1400">
                <a:effectLst/>
                <a:latin typeface="Calibri" panose="020F0502020204030204" pitchFamily="34" charset="0"/>
                <a:ea typeface="Calibri" panose="020F0502020204030204" pitchFamily="34" charset="0"/>
                <a:cs typeface="Times New Roman" panose="02020603050405020304" pitchFamily="18" charset="0"/>
              </a:rPr>
              <a:t>No 20, 2022, 97, 209–224. </a:t>
            </a:r>
            <a:r>
              <a:rPr lang="en-US"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https://apps.who.int/iris/bitstream/handle/10665/354458/WER9720-eng-fre.pdf</a:t>
            </a:r>
            <a:r>
              <a:rPr lang="en-US" sz="1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spcAft>
                <a:spcPts val="1200"/>
              </a:spcAft>
              <a:buFont typeface="Arial" panose="020B0604020202020204" pitchFamily="34" charset="0"/>
              <a:buChar char="•"/>
            </a:pPr>
            <a:r>
              <a:rPr lang="en-US" sz="1400">
                <a:effectLst/>
                <a:latin typeface="Calibri" panose="020F0502020204030204" pitchFamily="34" charset="0"/>
                <a:ea typeface="Calibri" panose="020F0502020204030204" pitchFamily="34" charset="0"/>
                <a:cs typeface="Calibri" panose="020F0502020204030204" pitchFamily="34" charset="0"/>
              </a:rPr>
              <a:t>Brewer NT, Chapman GB, Rothman AJ, Leask J, Kempe A. Increasing vaccination: putting psychological science into action. </a:t>
            </a:r>
            <a:r>
              <a:rPr lang="en-US" sz="1400" i="1">
                <a:effectLst/>
                <a:latin typeface="Calibri" panose="020F0502020204030204" pitchFamily="34" charset="0"/>
                <a:ea typeface="Calibri" panose="020F0502020204030204" pitchFamily="34" charset="0"/>
                <a:cs typeface="Calibri" panose="020F0502020204030204" pitchFamily="34" charset="0"/>
              </a:rPr>
              <a:t>Psychol Sci Public Interest</a:t>
            </a:r>
            <a:r>
              <a:rPr lang="en-US" sz="1400">
                <a:effectLst/>
                <a:latin typeface="Calibri" panose="020F0502020204030204" pitchFamily="34" charset="0"/>
                <a:ea typeface="Calibri" panose="020F0502020204030204" pitchFamily="34" charset="0"/>
                <a:cs typeface="Calibri" panose="020F0502020204030204" pitchFamily="34" charset="0"/>
              </a:rPr>
              <a:t>. 2017;18(3):149–207. </a:t>
            </a:r>
            <a:r>
              <a:rPr lang="en-US" sz="1400" b="0" i="0">
                <a:solidFill>
                  <a:srgbClr val="212121"/>
                </a:solidFill>
                <a:effectLst/>
                <a:latin typeface="BlinkMacSystemFont"/>
              </a:rPr>
              <a:t>DOI: </a:t>
            </a:r>
            <a:r>
              <a:rPr lang="en-US" sz="1400" b="0" i="0" u="none" strike="noStrike">
                <a:solidFill>
                  <a:srgbClr val="0071BC"/>
                </a:solidFill>
                <a:effectLst/>
                <a:latin typeface="BlinkMacSystemFont"/>
                <a:hlinkClick r:id="rId5"/>
              </a:rPr>
              <a:t>10.1177/1529100618760521</a:t>
            </a:r>
            <a:endParaRPr lang="en-US" sz="1400">
              <a:latin typeface="Calibri" panose="020F0502020204030204" pitchFamily="34" charset="0"/>
              <a:cs typeface="Calibri" panose="020F0502020204030204" pitchFamily="34" charset="0"/>
            </a:endParaRPr>
          </a:p>
          <a:p>
            <a:pPr marL="342900" indent="-342900">
              <a:spcAft>
                <a:spcPts val="1200"/>
              </a:spcAft>
              <a:buFont typeface="Arial" panose="020B0604020202020204" pitchFamily="34" charset="0"/>
              <a:buChar char="•"/>
            </a:pPr>
            <a:r>
              <a:rPr lang="en-US" sz="1400">
                <a:latin typeface="Calibri" panose="020F0502020204030204" pitchFamily="34" charset="0"/>
                <a:cs typeface="Calibri" panose="020F0502020204030204" pitchFamily="34" charset="0"/>
              </a:rPr>
              <a:t>Sharing Knowledge About </a:t>
            </a:r>
            <a:r>
              <a:rPr lang="en-US" sz="1400" err="1">
                <a:latin typeface="Calibri" panose="020F0502020204030204" pitchFamily="34" charset="0"/>
                <a:cs typeface="Calibri" panose="020F0502020204030204" pitchFamily="34" charset="0"/>
              </a:rPr>
              <a:t>Immunisation</a:t>
            </a:r>
            <a:r>
              <a:rPr lang="en-US" sz="1400">
                <a:latin typeface="Calibri" panose="020F0502020204030204" pitchFamily="34" charset="0"/>
                <a:cs typeface="Calibri" panose="020F0502020204030204" pitchFamily="34" charset="0"/>
              </a:rPr>
              <a:t> (SKAI). 2023. Discussion Guides. </a:t>
            </a:r>
            <a:r>
              <a:rPr lang="en-US" sz="1400">
                <a:latin typeface="Calibri" panose="020F0502020204030204" pitchFamily="34" charset="0"/>
                <a:cs typeface="Calibri" panose="020F0502020204030204" pitchFamily="34" charset="0"/>
                <a:hlinkClick r:id="rId6"/>
              </a:rPr>
              <a:t>https://skai.org.au/healthcare-professionals</a:t>
            </a:r>
            <a:endParaRPr lang="en-US" sz="1400">
              <a:latin typeface="Calibri" panose="020F0502020204030204" pitchFamily="34" charset="0"/>
              <a:cs typeface="Calibri" panose="020F0502020204030204" pitchFamily="34" charset="0"/>
            </a:endParaRPr>
          </a:p>
          <a:p>
            <a:pPr marL="342900" indent="-342900">
              <a:spcAft>
                <a:spcPts val="1200"/>
              </a:spcAft>
              <a:buFont typeface="Arial" panose="020B0604020202020204" pitchFamily="34" charset="0"/>
              <a:buChar char="•"/>
            </a:pPr>
            <a:r>
              <a:rPr lang="en-US" sz="1400">
                <a:latin typeface="Calibri" panose="020F0502020204030204" pitchFamily="34" charset="0"/>
                <a:cs typeface="Calibri" panose="020F0502020204030204" pitchFamily="34" charset="0"/>
              </a:rPr>
              <a:t>Randall, S., Leask, J., Robinson, P., Danchin, M., </a:t>
            </a:r>
            <a:r>
              <a:rPr lang="en-US" sz="1400" err="1">
                <a:latin typeface="Calibri" panose="020F0502020204030204" pitchFamily="34" charset="0"/>
                <a:cs typeface="Calibri" panose="020F0502020204030204" pitchFamily="34" charset="0"/>
              </a:rPr>
              <a:t>Kinnersley</a:t>
            </a:r>
            <a:r>
              <a:rPr lang="en-US" sz="1400">
                <a:latin typeface="Calibri" panose="020F0502020204030204" pitchFamily="34" charset="0"/>
                <a:cs typeface="Calibri" panose="020F0502020204030204" pitchFamily="34" charset="0"/>
              </a:rPr>
              <a:t>, P., </a:t>
            </a:r>
            <a:r>
              <a:rPr lang="en-US" sz="1400" err="1">
                <a:latin typeface="Calibri" panose="020F0502020204030204" pitchFamily="34" charset="0"/>
                <a:cs typeface="Calibri" panose="020F0502020204030204" pitchFamily="34" charset="0"/>
              </a:rPr>
              <a:t>Witteman</a:t>
            </a:r>
            <a:r>
              <a:rPr lang="en-US" sz="1400">
                <a:latin typeface="Calibri" panose="020F0502020204030204" pitchFamily="34" charset="0"/>
                <a:cs typeface="Calibri" panose="020F0502020204030204" pitchFamily="34" charset="0"/>
              </a:rPr>
              <a:t>, H., Trevena, L., Berry, N. Underpinning of the sharing knowledge about </a:t>
            </a:r>
            <a:r>
              <a:rPr lang="en-US" sz="1400" err="1">
                <a:latin typeface="Calibri" panose="020F0502020204030204" pitchFamily="34" charset="0"/>
                <a:cs typeface="Calibri" panose="020F0502020204030204" pitchFamily="34" charset="0"/>
              </a:rPr>
              <a:t>immunisation</a:t>
            </a:r>
            <a:r>
              <a:rPr lang="en-US" sz="1400">
                <a:latin typeface="Calibri" panose="020F0502020204030204" pitchFamily="34" charset="0"/>
                <a:cs typeface="Calibri" panose="020F0502020204030204" pitchFamily="34" charset="0"/>
              </a:rPr>
              <a:t> (SKAI) communication approach: A qualitative study using recorded observations. </a:t>
            </a:r>
            <a:r>
              <a:rPr lang="en-US" sz="1400" i="1">
                <a:latin typeface="Calibri" panose="020F0502020204030204" pitchFamily="34" charset="0"/>
                <a:cs typeface="Calibri" panose="020F0502020204030204" pitchFamily="34" charset="0"/>
              </a:rPr>
              <a:t>Patient Education and Counseling </a:t>
            </a:r>
            <a:r>
              <a:rPr lang="en-US" sz="1400">
                <a:latin typeface="Calibri" panose="020F0502020204030204" pitchFamily="34" charset="0"/>
                <a:cs typeface="Calibri" panose="020F0502020204030204" pitchFamily="34" charset="0"/>
              </a:rPr>
              <a:t>2020;103:1118-1124. </a:t>
            </a:r>
            <a:r>
              <a:rPr lang="en-US" sz="1400">
                <a:latin typeface="Calibri" panose="020F0502020204030204" pitchFamily="34" charset="0"/>
                <a:cs typeface="Calibri" panose="020F0502020204030204" pitchFamily="34" charset="0"/>
                <a:hlinkClick r:id="rId7"/>
              </a:rPr>
              <a:t>https://doi.org/10.1016/j.pec.2019.12.014</a:t>
            </a:r>
            <a:endParaRPr lang="en-US" sz="1400">
              <a:latin typeface="Calibri" panose="020F0502020204030204" pitchFamily="34" charset="0"/>
              <a:cs typeface="Calibri" panose="020F0502020204030204" pitchFamily="34" charset="0"/>
            </a:endParaRPr>
          </a:p>
          <a:p>
            <a:pPr marL="342900" indent="-342900">
              <a:spcAft>
                <a:spcPts val="1200"/>
              </a:spcAft>
              <a:buFont typeface="Arial" panose="020B0604020202020204" pitchFamily="34" charset="0"/>
              <a:buChar char="•"/>
            </a:pPr>
            <a:r>
              <a:rPr lang="en-US" sz="1400" b="0" i="0" err="1">
                <a:solidFill>
                  <a:srgbClr val="212121"/>
                </a:solidFill>
                <a:effectLst/>
                <a:latin typeface="BlinkMacSystemFont"/>
              </a:rPr>
              <a:t>Gagneur</a:t>
            </a:r>
            <a:r>
              <a:rPr lang="en-US" sz="1400" b="0" i="0">
                <a:solidFill>
                  <a:srgbClr val="212121"/>
                </a:solidFill>
                <a:effectLst/>
                <a:latin typeface="BlinkMacSystemFont"/>
              </a:rPr>
              <a:t> A. Motivational interviewing: A powerful tool to address vaccine hesitancy. </a:t>
            </a:r>
            <a:r>
              <a:rPr lang="en-US" sz="1400" b="0" i="1">
                <a:solidFill>
                  <a:srgbClr val="212121"/>
                </a:solidFill>
                <a:effectLst/>
                <a:latin typeface="BlinkMacSystemFont"/>
              </a:rPr>
              <a:t>Can </a:t>
            </a:r>
            <a:r>
              <a:rPr lang="en-US" sz="1400" b="0" i="1" err="1">
                <a:solidFill>
                  <a:srgbClr val="212121"/>
                </a:solidFill>
                <a:effectLst/>
                <a:latin typeface="BlinkMacSystemFont"/>
              </a:rPr>
              <a:t>Commun</a:t>
            </a:r>
            <a:r>
              <a:rPr lang="en-US" sz="1400" b="0" i="1">
                <a:solidFill>
                  <a:srgbClr val="212121"/>
                </a:solidFill>
                <a:effectLst/>
                <a:latin typeface="BlinkMacSystemFont"/>
              </a:rPr>
              <a:t> Dis Rep</a:t>
            </a:r>
            <a:r>
              <a:rPr lang="en-US" sz="1400" b="0" i="0">
                <a:solidFill>
                  <a:srgbClr val="212121"/>
                </a:solidFill>
                <a:effectLst/>
                <a:latin typeface="BlinkMacSystemFont"/>
              </a:rPr>
              <a:t>. 2020 Apr 2;46(4):93-97. DOI: </a:t>
            </a:r>
            <a:r>
              <a:rPr lang="en-US" sz="1400" b="0" i="0" u="none" strike="noStrike">
                <a:solidFill>
                  <a:srgbClr val="0071BC"/>
                </a:solidFill>
                <a:effectLst/>
                <a:latin typeface="BlinkMacSystemFont"/>
                <a:hlinkClick r:id="rId8"/>
              </a:rPr>
              <a:t>10.14745/ccdr.v46i04a06</a:t>
            </a:r>
            <a:endParaRPr lang="en-US" sz="1400" b="0" i="0">
              <a:solidFill>
                <a:srgbClr val="212121"/>
              </a:solidFill>
              <a:effectLst/>
              <a:latin typeface="BlinkMacSystemFont"/>
            </a:endParaRPr>
          </a:p>
          <a:p>
            <a:pPr marL="342900" indent="-342900">
              <a:spcAft>
                <a:spcPts val="1200"/>
              </a:spcAft>
              <a:buFont typeface="Arial" panose="020B0604020202020204" pitchFamily="34" charset="0"/>
              <a:buChar char="•"/>
            </a:pPr>
            <a:r>
              <a:rPr lang="en-AU" sz="1400">
                <a:latin typeface="Calibri" panose="020F0502020204030204" pitchFamily="34" charset="0"/>
                <a:cs typeface="Calibri" panose="020F0502020204030204" pitchFamily="34" charset="0"/>
              </a:rPr>
              <a:t>Opel DJ, Heritage J, Taylor JA, Mangione-Smith R, Salas HS, </a:t>
            </a:r>
            <a:r>
              <a:rPr lang="en-AU" sz="1400" err="1">
                <a:latin typeface="Calibri" panose="020F0502020204030204" pitchFamily="34" charset="0"/>
                <a:cs typeface="Calibri" panose="020F0502020204030204" pitchFamily="34" charset="0"/>
              </a:rPr>
              <a:t>Devere</a:t>
            </a:r>
            <a:r>
              <a:rPr lang="en-AU" sz="1400">
                <a:latin typeface="Calibri" panose="020F0502020204030204" pitchFamily="34" charset="0"/>
                <a:cs typeface="Calibri" panose="020F0502020204030204" pitchFamily="34" charset="0"/>
              </a:rPr>
              <a:t> V, et al. The architecture of provider–parent vaccine discussions at health supervision visits. </a:t>
            </a:r>
            <a:r>
              <a:rPr lang="en-AU" sz="1400" i="1" err="1">
                <a:latin typeface="Calibri" panose="020F0502020204030204" pitchFamily="34" charset="0"/>
                <a:cs typeface="Calibri" panose="020F0502020204030204" pitchFamily="34" charset="0"/>
              </a:rPr>
              <a:t>Pediatrics</a:t>
            </a:r>
            <a:r>
              <a:rPr lang="en-AU" sz="1400">
                <a:latin typeface="Calibri" panose="020F0502020204030204" pitchFamily="34" charset="0"/>
                <a:cs typeface="Calibri" panose="020F0502020204030204" pitchFamily="34" charset="0"/>
              </a:rPr>
              <a:t>. 2013;132(6):1037–46.</a:t>
            </a:r>
            <a:r>
              <a:rPr lang="en-US" sz="1400">
                <a:latin typeface="Calibri" panose="020F0502020204030204" pitchFamily="34" charset="0"/>
                <a:cs typeface="Calibri" panose="020F0502020204030204" pitchFamily="34" charset="0"/>
              </a:rPr>
              <a:t> </a:t>
            </a:r>
            <a:r>
              <a:rPr lang="en-US" sz="1400" b="0" i="0">
                <a:solidFill>
                  <a:srgbClr val="212121"/>
                </a:solidFill>
                <a:effectLst/>
                <a:latin typeface="BlinkMacSystemFont"/>
              </a:rPr>
              <a:t> DOI: </a:t>
            </a:r>
            <a:r>
              <a:rPr lang="en-US" sz="1400" b="0" i="0" u="none" strike="noStrike">
                <a:solidFill>
                  <a:srgbClr val="0071BC"/>
                </a:solidFill>
                <a:effectLst/>
                <a:latin typeface="BlinkMacSystemFont"/>
                <a:hlinkClick r:id="rId9"/>
              </a:rPr>
              <a:t>10.1542/peds.2013-2037</a:t>
            </a:r>
            <a:endParaRPr lang="en-US" sz="1400">
              <a:latin typeface="Calibri" panose="020F0502020204030204" pitchFamily="34" charset="0"/>
              <a:cs typeface="Calibri" panose="020F0502020204030204" pitchFamily="34" charset="0"/>
            </a:endParaRPr>
          </a:p>
          <a:p>
            <a:pPr marL="342900" indent="-342900">
              <a:spcAft>
                <a:spcPts val="1200"/>
              </a:spcAft>
              <a:buFont typeface="Arial" panose="020B0604020202020204" pitchFamily="34" charset="0"/>
              <a:buChar char="•"/>
            </a:pPr>
            <a:r>
              <a:rPr lang="en-US" sz="1400" b="0" i="0">
                <a:solidFill>
                  <a:srgbClr val="333333"/>
                </a:solidFill>
                <a:effectLst/>
                <a:latin typeface="-apple-system"/>
              </a:rPr>
              <a:t>Leask, J., </a:t>
            </a:r>
            <a:r>
              <a:rPr lang="en-US" sz="1400" b="0" i="0" err="1">
                <a:solidFill>
                  <a:srgbClr val="333333"/>
                </a:solidFill>
                <a:effectLst/>
                <a:latin typeface="-apple-system"/>
              </a:rPr>
              <a:t>Kinnersley</a:t>
            </a:r>
            <a:r>
              <a:rPr lang="en-US" sz="1400" b="0" i="0">
                <a:solidFill>
                  <a:srgbClr val="333333"/>
                </a:solidFill>
                <a:effectLst/>
                <a:latin typeface="-apple-system"/>
              </a:rPr>
              <a:t>, P., Jackson, C. </a:t>
            </a:r>
            <a:r>
              <a:rPr lang="en-US" sz="1400" b="0" i="1">
                <a:solidFill>
                  <a:srgbClr val="333333"/>
                </a:solidFill>
                <a:effectLst/>
                <a:latin typeface="-apple-system"/>
              </a:rPr>
              <a:t>et al.</a:t>
            </a:r>
            <a:r>
              <a:rPr lang="en-US" sz="1400" b="0" i="0">
                <a:solidFill>
                  <a:srgbClr val="333333"/>
                </a:solidFill>
                <a:effectLst/>
                <a:latin typeface="-apple-system"/>
              </a:rPr>
              <a:t> Communicating with parents about vaccination: a framework for health professionals. </a:t>
            </a:r>
            <a:r>
              <a:rPr lang="en-US" sz="1400" b="0" i="1">
                <a:solidFill>
                  <a:srgbClr val="333333"/>
                </a:solidFill>
                <a:effectLst/>
                <a:latin typeface="-apple-system"/>
              </a:rPr>
              <a:t>BMC </a:t>
            </a:r>
            <a:r>
              <a:rPr lang="en-US" sz="1400" b="0" i="1" err="1">
                <a:solidFill>
                  <a:srgbClr val="333333"/>
                </a:solidFill>
                <a:effectLst/>
                <a:latin typeface="-apple-system"/>
              </a:rPr>
              <a:t>Pediatr</a:t>
            </a:r>
            <a:r>
              <a:rPr lang="en-US" sz="1400" b="0" i="0">
                <a:solidFill>
                  <a:srgbClr val="333333"/>
                </a:solidFill>
                <a:effectLst/>
                <a:latin typeface="-apple-system"/>
              </a:rPr>
              <a:t> </a:t>
            </a:r>
            <a:r>
              <a:rPr lang="en-US" sz="1400" b="1" i="0">
                <a:solidFill>
                  <a:srgbClr val="333333"/>
                </a:solidFill>
                <a:effectLst/>
                <a:latin typeface="-apple-system"/>
              </a:rPr>
              <a:t>12</a:t>
            </a:r>
            <a:r>
              <a:rPr lang="en-US" sz="1400" b="0" i="0">
                <a:solidFill>
                  <a:srgbClr val="333333"/>
                </a:solidFill>
                <a:effectLst/>
                <a:latin typeface="-apple-system"/>
              </a:rPr>
              <a:t>, 154 (2012). </a:t>
            </a:r>
            <a:r>
              <a:rPr lang="en-US" sz="1400" b="0" i="0">
                <a:solidFill>
                  <a:srgbClr val="333333"/>
                </a:solidFill>
                <a:effectLst/>
                <a:latin typeface="-apple-system"/>
                <a:hlinkClick r:id="rId10"/>
              </a:rPr>
              <a:t>https://doi.org/10.1186/1471-2431-12-154</a:t>
            </a:r>
            <a:endParaRPr lang="en-US" sz="1400" b="0" i="0">
              <a:solidFill>
                <a:srgbClr val="333333"/>
              </a:solidFill>
              <a:effectLst/>
              <a:latin typeface="-apple-system"/>
            </a:endParaRPr>
          </a:p>
        </p:txBody>
      </p:sp>
    </p:spTree>
    <p:extLst>
      <p:ext uri="{BB962C8B-B14F-4D97-AF65-F5344CB8AC3E}">
        <p14:creationId xmlns:p14="http://schemas.microsoft.com/office/powerpoint/2010/main" val="868203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FFFF79-5302-A9A0-7328-857A1DC6305E}"/>
              </a:ext>
            </a:extLst>
          </p:cNvPr>
          <p:cNvCxnSpPr>
            <a:cxnSpLocks/>
          </p:cNvCxnSpPr>
          <p:nvPr/>
        </p:nvCxnSpPr>
        <p:spPr>
          <a:xfrm>
            <a:off x="773184" y="1414329"/>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2DD94CDE-6E28-B28C-BA03-969A9CF4271C}"/>
              </a:ext>
            </a:extLst>
          </p:cNvPr>
          <p:cNvSpPr txBox="1">
            <a:spLocks/>
          </p:cNvSpPr>
          <p:nvPr/>
        </p:nvSpPr>
        <p:spPr bwMode="invGray">
          <a:xfrm>
            <a:off x="773184" y="763203"/>
            <a:ext cx="8984965"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dirty="0">
                <a:solidFill>
                  <a:srgbClr val="009CDE"/>
                </a:solidFill>
                <a:latin typeface="Calibri" panose="020F0502020204030204" pitchFamily="34" charset="0"/>
                <a:cs typeface="Calibri" panose="020F0502020204030204" pitchFamily="34" charset="0"/>
              </a:rPr>
              <a:t>Acknowledgments</a:t>
            </a:r>
            <a:endParaRPr kumimoji="0" lang="en-US" sz="440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5B7B54C-9C46-433C-635C-C68E0FD19510}"/>
              </a:ext>
            </a:extLst>
          </p:cNvPr>
          <p:cNvSpPr txBox="1"/>
          <p:nvPr/>
        </p:nvSpPr>
        <p:spPr>
          <a:xfrm>
            <a:off x="638272" y="2039139"/>
            <a:ext cx="10645632" cy="2308324"/>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This training module was developed by the Demand and Behavioural Science Team, Department of Immunization, Vaccines and Biologicals, WHO Headquarters: Lisa </a:t>
            </a:r>
            <a:r>
              <a:rPr lang="en-GB" sz="2400" dirty="0" err="1">
                <a:latin typeface="Calibri" panose="020F0502020204030204" pitchFamily="34" charset="0"/>
                <a:cs typeface="Calibri" panose="020F0502020204030204" pitchFamily="34" charset="0"/>
              </a:rPr>
              <a:t>Menning</a:t>
            </a:r>
            <a:r>
              <a:rPr lang="en-GB" sz="2400" dirty="0">
                <a:latin typeface="Calibri" panose="020F0502020204030204" pitchFamily="34" charset="0"/>
                <a:cs typeface="Calibri" panose="020F0502020204030204" pitchFamily="34" charset="0"/>
              </a:rPr>
              <a:t>, Jun Ryan Orbina and Francine </a:t>
            </a:r>
            <a:r>
              <a:rPr lang="en-GB" sz="2400" dirty="0" err="1">
                <a:latin typeface="Calibri" panose="020F0502020204030204" pitchFamily="34" charset="0"/>
                <a:cs typeface="Calibri" panose="020F0502020204030204" pitchFamily="34" charset="0"/>
              </a:rPr>
              <a:t>Ganter-Restrepo</a:t>
            </a:r>
            <a:r>
              <a:rPr lang="en-GB" sz="2400" dirty="0">
                <a:latin typeface="Calibri" panose="020F0502020204030204" pitchFamily="34" charset="0"/>
                <a:cs typeface="Calibri" panose="020F0502020204030204" pitchFamily="34" charset="0"/>
              </a:rPr>
              <a:t> (former staff).</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Special thanks for the technical review by collaborators from the University of Sydney, Australia: Professor Julie Leask, </a:t>
            </a:r>
            <a:r>
              <a:rPr lang="en-GB" sz="2400">
                <a:latin typeface="Calibri" panose="020F0502020204030204" pitchFamily="34" charset="0"/>
                <a:cs typeface="Calibri" panose="020F0502020204030204" pitchFamily="34" charset="0"/>
              </a:rPr>
              <a:t>Ikram Abdi and </a:t>
            </a:r>
            <a:r>
              <a:rPr lang="en-GB" sz="2400" dirty="0">
                <a:latin typeface="Calibri" panose="020F0502020204030204" pitchFamily="34" charset="0"/>
                <a:cs typeface="Calibri" panose="020F0502020204030204" pitchFamily="34" charset="0"/>
              </a:rPr>
              <a:t>Maria Christou-</a:t>
            </a:r>
            <a:r>
              <a:rPr lang="en-GB" sz="2400" dirty="0" err="1">
                <a:latin typeface="Calibri" panose="020F0502020204030204" pitchFamily="34" charset="0"/>
                <a:cs typeface="Calibri" panose="020F0502020204030204" pitchFamily="34" charset="0"/>
              </a:rPr>
              <a:t>Ergos</a:t>
            </a:r>
            <a:r>
              <a:rPr lang="en-GB"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8818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3" y="1918196"/>
            <a:ext cx="9333261" cy="2769989"/>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Understanding drivers and barriers to vaccine uptake</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Health workers and meaningful conversations</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Meaningful conversations about vaccination</a:t>
            </a:r>
          </a:p>
          <a:p>
            <a:pPr marL="457200" lvl="2" indent="-457200" fontAlgn="base">
              <a:lnSpc>
                <a:spcPct val="95000"/>
              </a:lnSpc>
              <a:spcAft>
                <a:spcPts val="2400"/>
              </a:spcAft>
              <a:buClr>
                <a:schemeClr val="tx2"/>
              </a:buClr>
              <a:buSzPct val="100000"/>
              <a:buFont typeface="Arial" panose="020B0604020202020204" pitchFamily="34" charset="0"/>
              <a:buChar char="•"/>
            </a:pPr>
            <a:r>
              <a:rPr lang="en-US" sz="3000" dirty="0">
                <a:solidFill>
                  <a:schemeClr val="tx1">
                    <a:lumMod val="75000"/>
                    <a:lumOff val="25000"/>
                  </a:schemeClr>
                </a:solidFill>
                <a:latin typeface="Calibri" panose="020F0502020204030204" pitchFamily="34" charset="0"/>
                <a:cs typeface="Calibri" panose="020F0502020204030204" pitchFamily="34" charset="0"/>
              </a:rPr>
              <a:t>Tailoring vaccination conversations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A714245-A8A9-536E-1DCB-A46CE8DC1F74}"/>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E78274-8C15-FB07-BB75-7029D25378C8}"/>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43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650D75-B8FB-6036-135B-0519F479B9F0}"/>
              </a:ext>
            </a:extLst>
          </p:cNvPr>
          <p:cNvSpPr txBox="1"/>
          <p:nvPr/>
        </p:nvSpPr>
        <p:spPr>
          <a:xfrm>
            <a:off x="1084904" y="1918196"/>
            <a:ext cx="10249846" cy="2857705"/>
          </a:xfrm>
          <a:prstGeom prst="rect">
            <a:avLst/>
          </a:prstGeom>
          <a:noFill/>
        </p:spPr>
        <p:txBody>
          <a:bodyPr wrap="square" lIns="91440" tIns="45720" rIns="91440" bIns="45720" rtlCol="0" anchor="t">
            <a:spAutoFit/>
          </a:bodyPr>
          <a:lstStyle/>
          <a:p>
            <a:pPr marL="457200" lvl="2" indent="-457200" fontAlgn="base">
              <a:lnSpc>
                <a:spcPct val="95000"/>
              </a:lnSpc>
              <a:spcAft>
                <a:spcPts val="2400"/>
              </a:spcAft>
              <a:buClr>
                <a:schemeClr val="tx2"/>
              </a:buClr>
              <a:buSzPct val="100000"/>
              <a:buFont typeface="Arial" panose="020B0604020202020204" pitchFamily="34" charset="0"/>
              <a:buChar char="•"/>
            </a:pPr>
            <a:r>
              <a:rPr lang="en-US" sz="3200" b="1" dirty="0">
                <a:solidFill>
                  <a:schemeClr val="accent1"/>
                </a:solidFill>
                <a:latin typeface="Calibri" panose="020F0502020204030204" pitchFamily="34" charset="0"/>
                <a:cs typeface="Calibri" panose="020F0502020204030204" pitchFamily="34" charset="0"/>
              </a:rPr>
              <a:t>Understanding drivers and barriers to vaccine uptake</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Health workers and meaningful conversations</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Meaningful conversations about vaccination</a:t>
            </a:r>
          </a:p>
          <a:p>
            <a:pPr marL="457200" lvl="2" indent="-457200" fontAlgn="base">
              <a:lnSpc>
                <a:spcPct val="95000"/>
              </a:lnSpc>
              <a:spcAft>
                <a:spcPts val="2400"/>
              </a:spcAft>
              <a:buClr>
                <a:schemeClr val="accent6"/>
              </a:buClr>
              <a:buSzPct val="100000"/>
              <a:buFont typeface="Arial" panose="020B0604020202020204" pitchFamily="34" charset="0"/>
              <a:buChar char="•"/>
            </a:pPr>
            <a:r>
              <a:rPr lang="en-US" sz="3000" dirty="0">
                <a:solidFill>
                  <a:schemeClr val="bg1">
                    <a:lumMod val="75000"/>
                  </a:schemeClr>
                </a:solidFill>
                <a:latin typeface="Calibri" panose="020F0502020204030204" pitchFamily="34" charset="0"/>
                <a:cs typeface="Calibri" panose="020F0502020204030204" pitchFamily="34" charset="0"/>
              </a:rPr>
              <a:t>Tailoring vaccination conversations</a:t>
            </a:r>
          </a:p>
        </p:txBody>
      </p:sp>
      <p:cxnSp>
        <p:nvCxnSpPr>
          <p:cNvPr id="4" name="Straight Connector 3">
            <a:extLst>
              <a:ext uri="{FF2B5EF4-FFF2-40B4-BE49-F238E27FC236}">
                <a16:creationId xmlns:a16="http://schemas.microsoft.com/office/drawing/2014/main" id="{5F638C3B-AE85-3EE6-5FE4-CAB956AEF960}"/>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FEEDA78B-2475-44FB-83F8-FA174044135A}"/>
              </a:ext>
            </a:extLst>
          </p:cNvPr>
          <p:cNvSpPr txBox="1">
            <a:spLocks/>
          </p:cNvSpPr>
          <p:nvPr/>
        </p:nvSpPr>
        <p:spPr bwMode="invGray">
          <a:xfrm>
            <a:off x="1084902" y="690126"/>
            <a:ext cx="9872769"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rPr>
              <a:t>Outline</a:t>
            </a:r>
            <a:endParaRPr kumimoji="0" lang="en-US" sz="4400" b="0" i="0" u="none" strike="noStrike" kern="1200" cap="none" spc="0" normalizeH="0" baseline="0" noProof="0" dirty="0">
              <a:ln>
                <a:noFill/>
              </a:ln>
              <a:solidFill>
                <a:srgbClr val="009CDE"/>
              </a:solidFill>
              <a:effectLst/>
              <a:uLnTx/>
              <a:uFillTx/>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A714245-A8A9-536E-1DCB-A46CE8DC1F74}"/>
              </a:ext>
            </a:extLst>
          </p:cNvPr>
          <p:cNvSpPr/>
          <p:nvPr/>
        </p:nvSpPr>
        <p:spPr>
          <a:xfrm>
            <a:off x="0" y="0"/>
            <a:ext cx="554477" cy="6858000"/>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E78274-8C15-FB07-BB75-7029D25378C8}"/>
              </a:ext>
            </a:extLst>
          </p:cNvPr>
          <p:cNvSpPr/>
          <p:nvPr/>
        </p:nvSpPr>
        <p:spPr>
          <a:xfrm>
            <a:off x="542451" y="0"/>
            <a:ext cx="146667"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7150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9820C3-85BF-FF28-43E7-A3D5EB99264E}"/>
              </a:ext>
            </a:extLst>
          </p:cNvPr>
          <p:cNvSpPr txBox="1"/>
          <p:nvPr/>
        </p:nvSpPr>
        <p:spPr>
          <a:xfrm>
            <a:off x="649790" y="6273339"/>
            <a:ext cx="11164388" cy="407804"/>
          </a:xfrm>
          <a:prstGeom prst="rect">
            <a:avLst/>
          </a:prstGeom>
          <a:noFill/>
        </p:spPr>
        <p:txBody>
          <a:bodyPr wrap="square">
            <a:spAutoFit/>
          </a:bodyPr>
          <a:lstStyle/>
          <a:p>
            <a:r>
              <a:rPr lang="en-US" sz="1000">
                <a:solidFill>
                  <a:schemeClr val="bg2">
                    <a:lumMod val="50000"/>
                  </a:schemeClr>
                </a:solidFill>
                <a:effectLst/>
                <a:latin typeface="Calibri" panose="020F0502020204030204" pitchFamily="34" charset="0"/>
                <a:cs typeface="Calibri" panose="020F0502020204030204" pitchFamily="34" charset="0"/>
              </a:rPr>
              <a:t>Source: World Health Organization. Behavioural and social drivers of vaccination: tools and practical guidance for achieving high uptake. 2022. </a:t>
            </a:r>
            <a:r>
              <a:rPr lang="en-US" sz="1000">
                <a:solidFill>
                  <a:schemeClr val="bg2">
                    <a:lumMod val="50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https://iris.who.int/handle/10665/354459</a:t>
            </a:r>
            <a:r>
              <a:rPr lang="en-US" sz="1000">
                <a:solidFill>
                  <a:schemeClr val="bg2">
                    <a:lumMod val="50000"/>
                  </a:schemeClr>
                </a:solidFill>
                <a:effectLst/>
                <a:latin typeface="Calibri" panose="020F0502020204030204" pitchFamily="34" charset="0"/>
                <a:cs typeface="Calibri" panose="020F0502020204030204" pitchFamily="34" charset="0"/>
              </a:rPr>
              <a:t>  </a:t>
            </a:r>
          </a:p>
          <a:p>
            <a:r>
              <a:rPr lang="en-US" sz="1000">
                <a:solidFill>
                  <a:schemeClr val="bg2">
                    <a:lumMod val="50000"/>
                  </a:schemeClr>
                </a:solidFill>
                <a:effectLst/>
                <a:latin typeface="Calibri" panose="020F0502020204030204" pitchFamily="34" charset="0"/>
                <a:cs typeface="Calibri" panose="020F0502020204030204" pitchFamily="34" charset="0"/>
              </a:rPr>
              <a:t>The behavioural and social drivers (BeSD) framework is based </a:t>
            </a:r>
            <a:r>
              <a:rPr kumimoji="0" lang="en-US" sz="1000" b="0" i="0" u="none" strike="noStrike" kern="1200" cap="none" spc="0" normalizeH="0" baseline="0" noProof="0">
                <a:ln>
                  <a:noFill/>
                </a:ln>
                <a:solidFill>
                  <a:schemeClr val="bg2">
                    <a:lumMod val="50000"/>
                  </a:schemeClr>
                </a:solidFill>
                <a:effectLst/>
                <a:uLnTx/>
                <a:uFillTx/>
                <a:latin typeface="Calibri" panose="020F0502020204030204" pitchFamily="34" charset="0"/>
                <a:cs typeface="Calibri" panose="020F0502020204030204" pitchFamily="34" charset="0"/>
              </a:rPr>
              <a:t>on the Increasing Vaccination Model (</a:t>
            </a:r>
            <a:r>
              <a:rPr lang="en-US" sz="1000">
                <a:solidFill>
                  <a:schemeClr val="bg2">
                    <a:lumMod val="50000"/>
                  </a:schemeClr>
                </a:solidFill>
                <a:latin typeface="Calibri" panose="020F0502020204030204" pitchFamily="34" charset="0"/>
                <a:cs typeface="Calibri" panose="020F0502020204030204" pitchFamily="34" charset="0"/>
              </a:rPr>
              <a:t>Brewer NT, et al. Psychol Sci Public Interest. 2017;18(3):149–207.)</a:t>
            </a:r>
            <a:endParaRPr lang="en-US" sz="1050">
              <a:solidFill>
                <a:schemeClr val="bg2">
                  <a:lumMod val="50000"/>
                </a:schemeClr>
              </a:solidFill>
              <a:effectLst/>
              <a:latin typeface="Calibri" panose="020F0502020204030204" pitchFamily="34" charset="0"/>
              <a:cs typeface="Calibri" panose="020F0502020204030204" pitchFamily="34" charset="0"/>
            </a:endParaRPr>
          </a:p>
        </p:txBody>
      </p:sp>
      <p:cxnSp>
        <p:nvCxnSpPr>
          <p:cNvPr id="2" name="Straight Connector 1">
            <a:extLst>
              <a:ext uri="{FF2B5EF4-FFF2-40B4-BE49-F238E27FC236}">
                <a16:creationId xmlns:a16="http://schemas.microsoft.com/office/drawing/2014/main" id="{3D799FE8-8335-0F18-7504-7A9FDAB60F8F}"/>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E8C0217-F1DE-F2C5-CCB9-645D7F71DB2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a:solidFill>
                  <a:srgbClr val="009CDE"/>
                </a:solidFill>
                <a:latin typeface="Calibri" panose="020F0502020204030204" pitchFamily="34" charset="0"/>
                <a:cs typeface="Calibri" panose="020F0502020204030204" pitchFamily="34" charset="0"/>
              </a:rPr>
              <a:t>What drives vaccine uptake?</a:t>
            </a:r>
            <a:endParaRPr kumimoji="0" lang="en-US"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12" name="Google Shape;1721;p14">
            <a:extLst>
              <a:ext uri="{FF2B5EF4-FFF2-40B4-BE49-F238E27FC236}">
                <a16:creationId xmlns:a16="http://schemas.microsoft.com/office/drawing/2014/main" id="{3AAE08C0-BD86-5166-A499-1F0A2E378136}"/>
              </a:ext>
            </a:extLst>
          </p:cNvPr>
          <p:cNvSpPr txBox="1"/>
          <p:nvPr/>
        </p:nvSpPr>
        <p:spPr>
          <a:xfrm>
            <a:off x="680838" y="1433189"/>
            <a:ext cx="914507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2060"/>
                </a:solidFill>
                <a:latin typeface="Calibri" panose="020F0502020204030204" pitchFamily="34" charset="0"/>
                <a:ea typeface="Arial"/>
                <a:cs typeface="Calibri" panose="020F0502020204030204" pitchFamily="34" charset="0"/>
                <a:sym typeface="Arial"/>
              </a:rPr>
              <a:t>Behavioural and Social Drivers (</a:t>
            </a:r>
            <a:r>
              <a:rPr lang="en-US" sz="2400" b="0" i="0" u="none" strike="noStrike" cap="none" err="1">
                <a:solidFill>
                  <a:srgbClr val="002060"/>
                </a:solidFill>
                <a:latin typeface="Calibri" panose="020F0502020204030204" pitchFamily="34" charset="0"/>
                <a:ea typeface="Arial"/>
                <a:cs typeface="Calibri" panose="020F0502020204030204" pitchFamily="34" charset="0"/>
                <a:sym typeface="Arial"/>
              </a:rPr>
              <a:t>BeSD</a:t>
            </a:r>
            <a:r>
              <a:rPr lang="en-US" sz="2400" b="0" i="0" u="none" strike="noStrike" cap="none">
                <a:solidFill>
                  <a:srgbClr val="002060"/>
                </a:solidFill>
                <a:latin typeface="Calibri" panose="020F0502020204030204" pitchFamily="34" charset="0"/>
                <a:ea typeface="Arial"/>
                <a:cs typeface="Calibri" panose="020F0502020204030204" pitchFamily="34" charset="0"/>
                <a:sym typeface="Arial"/>
              </a:rPr>
              <a:t>) of vaccination</a:t>
            </a:r>
            <a:endParaRPr sz="1400" b="0" i="0" u="none" strike="noStrike" cap="none">
              <a:solidFill>
                <a:srgbClr val="000000"/>
              </a:solidFill>
              <a:latin typeface="Calibri" panose="020F0502020204030204" pitchFamily="34" charset="0"/>
              <a:ea typeface="Arial"/>
              <a:cs typeface="Calibri" panose="020F0502020204030204" pitchFamily="34" charset="0"/>
              <a:sym typeface="Arial"/>
            </a:endParaRPr>
          </a:p>
        </p:txBody>
      </p:sp>
      <p:sp>
        <p:nvSpPr>
          <p:cNvPr id="6" name="Rectangle 5">
            <a:extLst>
              <a:ext uri="{FF2B5EF4-FFF2-40B4-BE49-F238E27FC236}">
                <a16:creationId xmlns:a16="http://schemas.microsoft.com/office/drawing/2014/main" id="{5A5D00EF-F16A-BE25-C92A-FB1E3DD1A015}"/>
              </a:ext>
            </a:extLst>
          </p:cNvPr>
          <p:cNvSpPr/>
          <p:nvPr/>
        </p:nvSpPr>
        <p:spPr>
          <a:xfrm>
            <a:off x="735328" y="1941649"/>
            <a:ext cx="8552372" cy="4226225"/>
          </a:xfrm>
          <a:prstGeom prst="rect">
            <a:avLst/>
          </a:prstGeom>
          <a:solidFill>
            <a:srgbClr val="D9F4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a:ea typeface="+mn-ea"/>
              <a:cs typeface="+mn-cs"/>
            </a:endParaRPr>
          </a:p>
        </p:txBody>
      </p:sp>
      <p:sp>
        <p:nvSpPr>
          <p:cNvPr id="8" name="Rectangle 7">
            <a:extLst>
              <a:ext uri="{FF2B5EF4-FFF2-40B4-BE49-F238E27FC236}">
                <a16:creationId xmlns:a16="http://schemas.microsoft.com/office/drawing/2014/main" id="{064EB8B8-D171-62DB-8F6C-33C9F2C1B0B9}"/>
              </a:ext>
            </a:extLst>
          </p:cNvPr>
          <p:cNvSpPr/>
          <p:nvPr/>
        </p:nvSpPr>
        <p:spPr>
          <a:xfrm>
            <a:off x="1017351" y="2218485"/>
            <a:ext cx="2992918" cy="1787015"/>
          </a:xfrm>
          <a:prstGeom prst="rect">
            <a:avLst/>
          </a:prstGeom>
          <a:solidFill>
            <a:srgbClr val="FFC000">
              <a:lumMod val="40000"/>
              <a:lumOff val="60000"/>
            </a:srgbClr>
          </a:solidFill>
          <a:ln w="12700" cap="flat" cmpd="sng" algn="ctr">
            <a:noFill/>
            <a:prstDash val="solid"/>
            <a:miter lim="800000"/>
          </a:ln>
          <a:effectLst/>
        </p:spPr>
        <p:txBody>
          <a:bodyPr tIns="182880" rtlCol="0" anchor="t" anchorCtr="1"/>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Thinking and Feeling</a:t>
            </a:r>
          </a:p>
          <a:p>
            <a:pPr marL="0" marR="0" lvl="0" indent="0" algn="ctr" defTabSz="514338" rtl="0" eaLnBrk="1" fontAlgn="auto" latinLnBrk="0" hangingPunct="1">
              <a:lnSpc>
                <a:spcPct val="100000"/>
              </a:lnSpc>
              <a:spcBef>
                <a:spcPts val="50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Perceived disease risk</a:t>
            </a:r>
          </a:p>
          <a:p>
            <a:pPr marL="0" marR="0" lvl="0" indent="0" algn="ctr" defTabSz="514338" rtl="0" eaLnBrk="1" fontAlgn="auto" latinLnBrk="0" hangingPunct="1">
              <a:lnSpc>
                <a:spcPct val="100000"/>
              </a:lnSpc>
              <a:spcBef>
                <a:spcPts val="40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Vaccine confidence </a:t>
            </a:r>
            <a:b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br>
            <a:r>
              <a:rPr kumimoji="0" lang="en-US" sz="14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(includes perceived benefits, </a:t>
            </a:r>
            <a:br>
              <a:rPr kumimoji="0" lang="en-US" sz="14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br>
            <a:r>
              <a:rPr kumimoji="0" lang="en-US" sz="14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safety and trust)</a:t>
            </a:r>
            <a:endPar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9" name="Rectangle 8">
            <a:extLst>
              <a:ext uri="{FF2B5EF4-FFF2-40B4-BE49-F238E27FC236}">
                <a16:creationId xmlns:a16="http://schemas.microsoft.com/office/drawing/2014/main" id="{4F5D2332-0038-DC7B-E158-BFF29F17070D}"/>
              </a:ext>
            </a:extLst>
          </p:cNvPr>
          <p:cNvSpPr/>
          <p:nvPr/>
        </p:nvSpPr>
        <p:spPr>
          <a:xfrm>
            <a:off x="9528611" y="3413199"/>
            <a:ext cx="1806139" cy="1307795"/>
          </a:xfrm>
          <a:prstGeom prst="rect">
            <a:avLst/>
          </a:prstGeom>
          <a:solidFill>
            <a:srgbClr val="E7E6E6">
              <a:lumMod val="90000"/>
            </a:srgbClr>
          </a:solidFill>
          <a:ln w="12700" cap="flat" cmpd="sng" algn="ctr">
            <a:noFill/>
            <a:prstDash val="solid"/>
            <a:miter lim="800000"/>
          </a:ln>
          <a:effectLst/>
        </p:spPr>
        <p:txBody>
          <a:bodyPr tIns="91440" rtlCol="0" anchor="ct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Vaccination</a:t>
            </a: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 </a:t>
            </a:r>
            <a:b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b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Uptake of recommended </a:t>
            </a:r>
          </a:p>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vaccines</a:t>
            </a:r>
          </a:p>
        </p:txBody>
      </p:sp>
      <p:sp>
        <p:nvSpPr>
          <p:cNvPr id="13" name="Rectangle 12">
            <a:extLst>
              <a:ext uri="{FF2B5EF4-FFF2-40B4-BE49-F238E27FC236}">
                <a16:creationId xmlns:a16="http://schemas.microsoft.com/office/drawing/2014/main" id="{385221C4-7585-D2D7-E556-51C929F379FE}"/>
              </a:ext>
            </a:extLst>
          </p:cNvPr>
          <p:cNvSpPr/>
          <p:nvPr/>
        </p:nvSpPr>
        <p:spPr>
          <a:xfrm>
            <a:off x="4384090" y="3429000"/>
            <a:ext cx="1910323" cy="1307795"/>
          </a:xfrm>
          <a:prstGeom prst="rect">
            <a:avLst/>
          </a:prstGeom>
          <a:solidFill>
            <a:srgbClr val="FF9999"/>
          </a:solidFill>
          <a:ln w="12700" cap="flat" cmpd="sng" algn="ctr">
            <a:noFill/>
            <a:prstDash val="solid"/>
            <a:miter lim="800000"/>
          </a:ln>
          <a:effectLst/>
        </p:spPr>
        <p:txBody>
          <a:bodyPr tIns="91440" rtlCol="0" anchor="ctr"/>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Motivation</a:t>
            </a:r>
            <a:r>
              <a:rPr kumimoji="0" lang="en-US" sz="10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 </a:t>
            </a:r>
          </a:p>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Intention to get</a:t>
            </a:r>
            <a:b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b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recommended </a:t>
            </a:r>
          </a:p>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vaccines</a:t>
            </a:r>
          </a:p>
        </p:txBody>
      </p:sp>
      <p:sp>
        <p:nvSpPr>
          <p:cNvPr id="14" name="Rectangle 13">
            <a:extLst>
              <a:ext uri="{FF2B5EF4-FFF2-40B4-BE49-F238E27FC236}">
                <a16:creationId xmlns:a16="http://schemas.microsoft.com/office/drawing/2014/main" id="{6F116803-D427-7F3B-55C8-F01CAD0DF4F4}"/>
              </a:ext>
            </a:extLst>
          </p:cNvPr>
          <p:cNvSpPr/>
          <p:nvPr/>
        </p:nvSpPr>
        <p:spPr>
          <a:xfrm>
            <a:off x="1017351" y="4067335"/>
            <a:ext cx="2997034" cy="1880296"/>
          </a:xfrm>
          <a:prstGeom prst="rect">
            <a:avLst/>
          </a:prstGeom>
          <a:solidFill>
            <a:srgbClr val="70AD47">
              <a:lumMod val="40000"/>
              <a:lumOff val="60000"/>
            </a:srgbClr>
          </a:solidFill>
          <a:ln w="12700" cap="flat" cmpd="sng" algn="ctr">
            <a:noFill/>
            <a:prstDash val="solid"/>
            <a:miter lim="800000"/>
          </a:ln>
          <a:effectLst/>
        </p:spPr>
        <p:txBody>
          <a:bodyPr lIns="0" tIns="182880" rIns="0" rtlCol="0" anchor="t" anchorCtr="1"/>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Social Processes</a:t>
            </a:r>
            <a:r>
              <a:rPr kumimoji="0" lang="en-US" sz="20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 </a:t>
            </a:r>
          </a:p>
          <a:p>
            <a:pPr marL="0" marR="0" lvl="0" indent="0" algn="ctr" defTabSz="514338" rtl="0" eaLnBrk="1" fontAlgn="auto" latinLnBrk="0" hangingPunct="1">
              <a:lnSpc>
                <a:spcPct val="100000"/>
              </a:lnSpc>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Social norms </a:t>
            </a:r>
          </a:p>
          <a:p>
            <a:pPr marL="0" marR="0" lvl="0" indent="0" algn="ctr" defTabSz="514338" rtl="0" eaLnBrk="1" fontAlgn="auto" latinLnBrk="0" hangingPunct="1">
              <a:lnSpc>
                <a:spcPct val="100000"/>
              </a:lnSpc>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(includes support of family </a:t>
            </a:r>
          </a:p>
          <a:p>
            <a:pPr marL="0" marR="0" lvl="0" indent="0" algn="ctr" defTabSz="514338" rtl="0" eaLnBrk="1" fontAlgn="auto" latinLnBrk="0" hangingPunct="1">
              <a:lnSpc>
                <a:spcPct val="100000"/>
              </a:lnSpc>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and religious leaders)</a:t>
            </a:r>
          </a:p>
          <a:p>
            <a:pPr marL="0" marR="0" lvl="0" indent="0" algn="ctr" defTabSz="514338" rtl="0" eaLnBrk="1" fontAlgn="auto" latinLnBrk="0" hangingPunct="1">
              <a:lnSpc>
                <a:spcPct val="100000"/>
              </a:lnSpc>
              <a:spcBef>
                <a:spcPts val="40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Health worker recommendation</a:t>
            </a:r>
          </a:p>
          <a:p>
            <a:pPr marL="0" marR="0" lvl="0" indent="0" algn="ctr" defTabSz="514338" rtl="0" eaLnBrk="1" fontAlgn="auto" latinLnBrk="0" hangingPunct="1">
              <a:lnSpc>
                <a:spcPct val="100000"/>
              </a:lnSpc>
              <a:spcBef>
                <a:spcPts val="40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Gender equity</a:t>
            </a:r>
          </a:p>
        </p:txBody>
      </p:sp>
      <p:cxnSp>
        <p:nvCxnSpPr>
          <p:cNvPr id="15" name="Straight Arrow Connector 14">
            <a:extLst>
              <a:ext uri="{FF2B5EF4-FFF2-40B4-BE49-F238E27FC236}">
                <a16:creationId xmlns:a16="http://schemas.microsoft.com/office/drawing/2014/main" id="{4D3DF047-E603-4C5B-6344-40458B927BF5}"/>
              </a:ext>
            </a:extLst>
          </p:cNvPr>
          <p:cNvCxnSpPr>
            <a:cxnSpLocks/>
            <a:stCxn id="8" idx="3"/>
          </p:cNvCxnSpPr>
          <p:nvPr/>
        </p:nvCxnSpPr>
        <p:spPr>
          <a:xfrm>
            <a:off x="4010269" y="3111993"/>
            <a:ext cx="369705" cy="797112"/>
          </a:xfrm>
          <a:prstGeom prst="straightConnector1">
            <a:avLst/>
          </a:prstGeom>
          <a:noFill/>
          <a:ln w="31750" cap="flat" cmpd="sng" algn="ctr">
            <a:solidFill>
              <a:sysClr val="windowText" lastClr="000000"/>
            </a:solidFill>
            <a:prstDash val="solid"/>
            <a:miter lim="800000"/>
            <a:tailEnd type="triangle" w="lg" len="lg"/>
          </a:ln>
          <a:effectLst/>
        </p:spPr>
      </p:cxnSp>
      <p:cxnSp>
        <p:nvCxnSpPr>
          <p:cNvPr id="16" name="Straight Arrow Connector 15">
            <a:extLst>
              <a:ext uri="{FF2B5EF4-FFF2-40B4-BE49-F238E27FC236}">
                <a16:creationId xmlns:a16="http://schemas.microsoft.com/office/drawing/2014/main" id="{5879A2ED-5746-8141-C3FB-823ED61841A0}"/>
              </a:ext>
            </a:extLst>
          </p:cNvPr>
          <p:cNvCxnSpPr>
            <a:cxnSpLocks/>
            <a:stCxn id="14" idx="3"/>
          </p:cNvCxnSpPr>
          <p:nvPr/>
        </p:nvCxnSpPr>
        <p:spPr>
          <a:xfrm flipV="1">
            <a:off x="4014385" y="4282336"/>
            <a:ext cx="369705" cy="725147"/>
          </a:xfrm>
          <a:prstGeom prst="straightConnector1">
            <a:avLst/>
          </a:prstGeom>
          <a:noFill/>
          <a:ln w="31750" cap="flat" cmpd="sng" algn="ctr">
            <a:solidFill>
              <a:sysClr val="windowText" lastClr="000000"/>
            </a:solidFill>
            <a:prstDash val="solid"/>
            <a:miter lim="800000"/>
            <a:tailEnd type="triangle" w="lg" len="lg"/>
          </a:ln>
          <a:effectLst/>
        </p:spPr>
      </p:cxnSp>
      <p:cxnSp>
        <p:nvCxnSpPr>
          <p:cNvPr id="17" name="Straight Arrow Connector 16">
            <a:extLst>
              <a:ext uri="{FF2B5EF4-FFF2-40B4-BE49-F238E27FC236}">
                <a16:creationId xmlns:a16="http://schemas.microsoft.com/office/drawing/2014/main" id="{2B22C545-E70C-2E82-9278-BF91869CFE49}"/>
              </a:ext>
            </a:extLst>
          </p:cNvPr>
          <p:cNvCxnSpPr>
            <a:cxnSpLocks/>
            <a:stCxn id="13" idx="3"/>
            <a:endCxn id="9" idx="1"/>
          </p:cNvCxnSpPr>
          <p:nvPr/>
        </p:nvCxnSpPr>
        <p:spPr>
          <a:xfrm flipV="1">
            <a:off x="6294413" y="4067097"/>
            <a:ext cx="3234198" cy="15801"/>
          </a:xfrm>
          <a:prstGeom prst="straightConnector1">
            <a:avLst/>
          </a:prstGeom>
          <a:noFill/>
          <a:ln w="31750" cap="flat" cmpd="sng" algn="ctr">
            <a:solidFill>
              <a:sysClr val="windowText" lastClr="000000"/>
            </a:solidFill>
            <a:prstDash val="solid"/>
            <a:miter lim="800000"/>
            <a:tailEnd type="triangle" w="lg" len="lg"/>
          </a:ln>
          <a:effectLst/>
        </p:spPr>
      </p:cxnSp>
      <p:cxnSp>
        <p:nvCxnSpPr>
          <p:cNvPr id="18" name="Straight Arrow Connector 17">
            <a:extLst>
              <a:ext uri="{FF2B5EF4-FFF2-40B4-BE49-F238E27FC236}">
                <a16:creationId xmlns:a16="http://schemas.microsoft.com/office/drawing/2014/main" id="{3231E18A-2DAC-F07B-6FEA-D85B4DD30ADD}"/>
              </a:ext>
            </a:extLst>
          </p:cNvPr>
          <p:cNvCxnSpPr>
            <a:cxnSpLocks/>
          </p:cNvCxnSpPr>
          <p:nvPr/>
        </p:nvCxnSpPr>
        <p:spPr>
          <a:xfrm>
            <a:off x="7791056" y="3685510"/>
            <a:ext cx="0" cy="381586"/>
          </a:xfrm>
          <a:prstGeom prst="straightConnector1">
            <a:avLst/>
          </a:prstGeom>
          <a:noFill/>
          <a:ln w="31750" cap="flat" cmpd="sng" algn="ctr">
            <a:solidFill>
              <a:sysClr val="windowText" lastClr="000000"/>
            </a:solidFill>
            <a:prstDash val="solid"/>
            <a:miter lim="800000"/>
            <a:tailEnd type="triangle" w="lg" len="lg"/>
          </a:ln>
          <a:effectLst/>
        </p:spPr>
      </p:cxnSp>
      <p:sp>
        <p:nvSpPr>
          <p:cNvPr id="20" name="Rectangle 19">
            <a:extLst>
              <a:ext uri="{FF2B5EF4-FFF2-40B4-BE49-F238E27FC236}">
                <a16:creationId xmlns:a16="http://schemas.microsoft.com/office/drawing/2014/main" id="{8CB5172C-50A9-EFE2-D3A1-51B6000FD6CE}"/>
              </a:ext>
            </a:extLst>
          </p:cNvPr>
          <p:cNvSpPr/>
          <p:nvPr/>
        </p:nvSpPr>
        <p:spPr>
          <a:xfrm>
            <a:off x="6481767" y="2033119"/>
            <a:ext cx="2579084" cy="1728458"/>
          </a:xfrm>
          <a:prstGeom prst="rect">
            <a:avLst/>
          </a:prstGeom>
          <a:solidFill>
            <a:srgbClr val="4472C4">
              <a:lumMod val="40000"/>
              <a:lumOff val="60000"/>
            </a:srgbClr>
          </a:solidFill>
          <a:ln w="12700" cap="flat" cmpd="sng" algn="ctr">
            <a:noFill/>
            <a:prstDash val="solid"/>
            <a:miter lim="800000"/>
          </a:ln>
          <a:effectLst/>
        </p:spPr>
        <p:txBody>
          <a:bodyPr tIns="91440" bIns="91440" rtlCol="0" anchor="t" anchorCtr="1"/>
          <a:lstStyle/>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Practical Issues</a:t>
            </a:r>
          </a:p>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Availability</a:t>
            </a:r>
            <a:endParaRPr lang="en-US" sz="1600" kern="0">
              <a:solidFill>
                <a:prstClr val="black"/>
              </a:solidFill>
              <a:latin typeface="Calibri" panose="020F0502020204030204"/>
              <a:cs typeface="Arial" panose="020B0604020202020204" pitchFamily="34" charset="0"/>
            </a:endParaRPr>
          </a:p>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Affordability </a:t>
            </a:r>
          </a:p>
          <a:p>
            <a:pPr marL="0" marR="0" lvl="0" indent="0" algn="ctr" defTabSz="514338"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Ease of access </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Service quality</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Respect from </a:t>
            </a:r>
            <a:r>
              <a:rPr lang="en-US" sz="1600" kern="0">
                <a:solidFill>
                  <a:prstClr val="black"/>
                </a:solidFill>
                <a:latin typeface="Calibri" panose="020F0502020204030204"/>
                <a:cs typeface="Arial" panose="020B0604020202020204" pitchFamily="34" charset="0"/>
              </a:rPr>
              <a:t>health worker</a:t>
            </a:r>
          </a:p>
        </p:txBody>
      </p:sp>
    </p:spTree>
    <p:extLst>
      <p:ext uri="{BB962C8B-B14F-4D97-AF65-F5344CB8AC3E}">
        <p14:creationId xmlns:p14="http://schemas.microsoft.com/office/powerpoint/2010/main" val="101612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D799FE8-8335-0F18-7504-7A9FDAB60F8F}"/>
              </a:ext>
            </a:extLst>
          </p:cNvPr>
          <p:cNvCxnSpPr>
            <a:cxnSpLocks/>
          </p:cNvCxnSpPr>
          <p:nvPr/>
        </p:nvCxnSpPr>
        <p:spPr>
          <a:xfrm>
            <a:off x="689118" y="1341252"/>
            <a:ext cx="1064563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EE8C0217-F1DE-F2C5-CCB9-645D7F71DB2A}"/>
              </a:ext>
            </a:extLst>
          </p:cNvPr>
          <p:cNvSpPr txBox="1">
            <a:spLocks/>
          </p:cNvSpPr>
          <p:nvPr/>
        </p:nvSpPr>
        <p:spPr bwMode="invGray">
          <a:xfrm>
            <a:off x="689118" y="690126"/>
            <a:ext cx="10268554" cy="546954"/>
          </a:xfrm>
          <a:prstGeom prst="rect">
            <a:avLst/>
          </a:prstGeom>
        </p:spPr>
        <p:txBody>
          <a:bodyPr vert="horz" lIns="18000" tIns="0" rIns="360000" bIns="0" rtlCol="0" anchor="b">
            <a:noAutofit/>
          </a:bodyPr>
          <a:lst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400" b="0">
                <a:solidFill>
                  <a:srgbClr val="009CDE"/>
                </a:solidFill>
                <a:latin typeface="Calibri" panose="020F0502020204030204" pitchFamily="34" charset="0"/>
                <a:cs typeface="Calibri" panose="020F0502020204030204" pitchFamily="34" charset="0"/>
              </a:rPr>
              <a:t>Barriers to vaccination uptake</a:t>
            </a:r>
            <a:endParaRPr kumimoji="0" lang="en-US" sz="4400" b="0" i="0" u="none" strike="noStrike" kern="1200" cap="none" spc="0" normalizeH="0" baseline="0" noProof="0">
              <a:ln>
                <a:noFill/>
              </a:ln>
              <a:solidFill>
                <a:srgbClr val="009CDE"/>
              </a:solidFill>
              <a:effectLst/>
              <a:uLnTx/>
              <a:uFillTx/>
              <a:latin typeface="Calibri" panose="020F0502020204030204" pitchFamily="34" charset="0"/>
              <a:cs typeface="Calibri" panose="020F0502020204030204" pitchFamily="34" charset="0"/>
            </a:endParaRPr>
          </a:p>
        </p:txBody>
      </p:sp>
      <p:sp>
        <p:nvSpPr>
          <p:cNvPr id="12" name="Google Shape;1721;p14">
            <a:extLst>
              <a:ext uri="{FF2B5EF4-FFF2-40B4-BE49-F238E27FC236}">
                <a16:creationId xmlns:a16="http://schemas.microsoft.com/office/drawing/2014/main" id="{3AAE08C0-BD86-5166-A499-1F0A2E378136}"/>
              </a:ext>
            </a:extLst>
          </p:cNvPr>
          <p:cNvSpPr txBox="1"/>
          <p:nvPr/>
        </p:nvSpPr>
        <p:spPr>
          <a:xfrm>
            <a:off x="680838" y="1433189"/>
            <a:ext cx="914507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2060"/>
                </a:solidFill>
                <a:latin typeface="Calibri" panose="020F0502020204030204" pitchFamily="34" charset="0"/>
                <a:ea typeface="Arial"/>
                <a:cs typeface="Calibri" panose="020F0502020204030204" pitchFamily="34" charset="0"/>
                <a:sym typeface="Arial"/>
              </a:rPr>
              <a:t>Classifying possible reasons according to the </a:t>
            </a:r>
            <a:r>
              <a:rPr lang="en-US" sz="2400" b="0" i="0" u="none" strike="noStrike" cap="none" err="1">
                <a:solidFill>
                  <a:srgbClr val="002060"/>
                </a:solidFill>
                <a:latin typeface="Calibri" panose="020F0502020204030204" pitchFamily="34" charset="0"/>
                <a:ea typeface="Arial"/>
                <a:cs typeface="Calibri" panose="020F0502020204030204" pitchFamily="34" charset="0"/>
                <a:sym typeface="Arial"/>
              </a:rPr>
              <a:t>BeSD</a:t>
            </a:r>
            <a:r>
              <a:rPr lang="en-US" sz="2400" b="0" i="0" u="none" strike="noStrike" cap="none">
                <a:solidFill>
                  <a:srgbClr val="002060"/>
                </a:solidFill>
                <a:latin typeface="Calibri" panose="020F0502020204030204" pitchFamily="34" charset="0"/>
                <a:ea typeface="Arial"/>
                <a:cs typeface="Calibri" panose="020F0502020204030204" pitchFamily="34" charset="0"/>
                <a:sym typeface="Arial"/>
              </a:rPr>
              <a:t> framework</a:t>
            </a:r>
            <a:endParaRPr sz="1400" b="0" i="0" u="none" strike="noStrike" cap="none">
              <a:solidFill>
                <a:srgbClr val="000000"/>
              </a:solidFill>
              <a:latin typeface="Calibri" panose="020F0502020204030204" pitchFamily="34" charset="0"/>
              <a:ea typeface="Arial"/>
              <a:cs typeface="Calibri" panose="020F0502020204030204" pitchFamily="34" charset="0"/>
              <a:sym typeface="Arial"/>
            </a:endParaRPr>
          </a:p>
        </p:txBody>
      </p:sp>
      <p:pic>
        <p:nvPicPr>
          <p:cNvPr id="4" name="Picture 3">
            <a:extLst>
              <a:ext uri="{FF2B5EF4-FFF2-40B4-BE49-F238E27FC236}">
                <a16:creationId xmlns:a16="http://schemas.microsoft.com/office/drawing/2014/main" id="{20164D05-89C4-A8F0-2E6A-ED38A1959D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3377" y="2571847"/>
            <a:ext cx="6190764" cy="2468469"/>
          </a:xfrm>
          <a:prstGeom prst="rect">
            <a:avLst/>
          </a:prstGeom>
        </p:spPr>
      </p:pic>
      <p:pic>
        <p:nvPicPr>
          <p:cNvPr id="5" name="Picture 4">
            <a:extLst>
              <a:ext uri="{FF2B5EF4-FFF2-40B4-BE49-F238E27FC236}">
                <a16:creationId xmlns:a16="http://schemas.microsoft.com/office/drawing/2014/main" id="{0E171555-BC1C-1B29-1A75-A21F54D7B7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4124" y="2733752"/>
            <a:ext cx="1726840" cy="1047365"/>
          </a:xfrm>
          <a:prstGeom prst="rect">
            <a:avLst/>
          </a:prstGeom>
        </p:spPr>
      </p:pic>
      <p:sp>
        <p:nvSpPr>
          <p:cNvPr id="14" name="Rectangle: Rounded Corners 13">
            <a:extLst>
              <a:ext uri="{FF2B5EF4-FFF2-40B4-BE49-F238E27FC236}">
                <a16:creationId xmlns:a16="http://schemas.microsoft.com/office/drawing/2014/main" id="{0FDC4F92-3045-1B94-6CDC-27C70F24CA9D}"/>
              </a:ext>
            </a:extLst>
          </p:cNvPr>
          <p:cNvSpPr/>
          <p:nvPr/>
        </p:nvSpPr>
        <p:spPr>
          <a:xfrm>
            <a:off x="5400297" y="2747960"/>
            <a:ext cx="1726840" cy="1010556"/>
          </a:xfrm>
          <a:prstGeom prst="roundRect">
            <a:avLst>
              <a:gd name="adj" fmla="val 0"/>
            </a:avLst>
          </a:prstGeom>
          <a:noFill/>
          <a:ln w="57150">
            <a:solidFill>
              <a:srgbClr val="FF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Speech Bubble: Rectangle with Corners Rounded 12">
            <a:extLst>
              <a:ext uri="{FF2B5EF4-FFF2-40B4-BE49-F238E27FC236}">
                <a16:creationId xmlns:a16="http://schemas.microsoft.com/office/drawing/2014/main" id="{BFAA157C-A791-9F61-9435-41708A81CDD4}"/>
              </a:ext>
            </a:extLst>
          </p:cNvPr>
          <p:cNvSpPr/>
          <p:nvPr/>
        </p:nvSpPr>
        <p:spPr>
          <a:xfrm>
            <a:off x="844952" y="2558005"/>
            <a:ext cx="3321934" cy="461665"/>
          </a:xfrm>
          <a:prstGeom prst="wedgeRoundRectCallout">
            <a:avLst>
              <a:gd name="adj1" fmla="val 87907"/>
              <a:gd name="adj2" fmla="val 90683"/>
              <a:gd name="adj3" fmla="val 16667"/>
            </a:avLst>
          </a:prstGeom>
          <a:solidFill>
            <a:srgbClr val="FFEDC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 I worry the vaccines are not safe.”</a:t>
            </a:r>
          </a:p>
        </p:txBody>
      </p:sp>
      <p:sp>
        <p:nvSpPr>
          <p:cNvPr id="17" name="Speech Bubble: Rectangle with Corners Rounded 16">
            <a:extLst>
              <a:ext uri="{FF2B5EF4-FFF2-40B4-BE49-F238E27FC236}">
                <a16:creationId xmlns:a16="http://schemas.microsoft.com/office/drawing/2014/main" id="{A2BEA2E0-9465-FD03-CC37-8A75F3D1AA87}"/>
              </a:ext>
            </a:extLst>
          </p:cNvPr>
          <p:cNvSpPr/>
          <p:nvPr/>
        </p:nvSpPr>
        <p:spPr>
          <a:xfrm>
            <a:off x="1189697" y="3198167"/>
            <a:ext cx="3321934" cy="461665"/>
          </a:xfrm>
          <a:prstGeom prst="wedgeRoundRectCallout">
            <a:avLst>
              <a:gd name="adj1" fmla="val 76625"/>
              <a:gd name="adj2" fmla="val -49597"/>
              <a:gd name="adj3" fmla="val 16667"/>
            </a:avLst>
          </a:prstGeom>
          <a:solidFill>
            <a:srgbClr val="FFEDC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“I don’t need vaccines, I’m healthy.”</a:t>
            </a:r>
          </a:p>
        </p:txBody>
      </p:sp>
      <p:sp>
        <p:nvSpPr>
          <p:cNvPr id="18" name="Speech Bubble: Rectangle with Corners Rounded 17">
            <a:extLst>
              <a:ext uri="{FF2B5EF4-FFF2-40B4-BE49-F238E27FC236}">
                <a16:creationId xmlns:a16="http://schemas.microsoft.com/office/drawing/2014/main" id="{975052C0-EA92-03A4-9576-5E71BE1E3651}"/>
              </a:ext>
            </a:extLst>
          </p:cNvPr>
          <p:cNvSpPr/>
          <p:nvPr/>
        </p:nvSpPr>
        <p:spPr>
          <a:xfrm>
            <a:off x="952561" y="3889780"/>
            <a:ext cx="3321934" cy="433204"/>
          </a:xfrm>
          <a:prstGeom prst="wedgeRoundRectCallout">
            <a:avLst>
              <a:gd name="adj1" fmla="val 83653"/>
              <a:gd name="adj2" fmla="val -207804"/>
              <a:gd name="adj3" fmla="val 16667"/>
            </a:avLst>
          </a:prstGeom>
          <a:solidFill>
            <a:srgbClr val="FFEDC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“I’ve heard vaccines cause autism”</a:t>
            </a:r>
          </a:p>
        </p:txBody>
      </p:sp>
      <p:sp>
        <p:nvSpPr>
          <p:cNvPr id="20" name="Speech Bubble: Rectangle with Corners Rounded 19">
            <a:extLst>
              <a:ext uri="{FF2B5EF4-FFF2-40B4-BE49-F238E27FC236}">
                <a16:creationId xmlns:a16="http://schemas.microsoft.com/office/drawing/2014/main" id="{FBF380B1-8CFE-E491-0FB5-BEBE041A1E5E}"/>
              </a:ext>
            </a:extLst>
          </p:cNvPr>
          <p:cNvSpPr/>
          <p:nvPr/>
        </p:nvSpPr>
        <p:spPr>
          <a:xfrm>
            <a:off x="1617482" y="4663095"/>
            <a:ext cx="2894149" cy="600100"/>
          </a:xfrm>
          <a:prstGeom prst="wedgeRoundRectCallout">
            <a:avLst>
              <a:gd name="adj1" fmla="val 79706"/>
              <a:gd name="adj2" fmla="val -286378"/>
              <a:gd name="adj3" fmla="val 16667"/>
            </a:avLst>
          </a:prstGeom>
          <a:solidFill>
            <a:srgbClr val="FFEDC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a:solidFill>
                  <a:schemeClr val="tx1">
                    <a:lumMod val="75000"/>
                    <a:lumOff val="25000"/>
                  </a:schemeClr>
                </a:solidFill>
                <a:latin typeface="Calibri" panose="020F0502020204030204" pitchFamily="34" charset="0"/>
                <a:cs typeface="Calibri" panose="020F0502020204030204" pitchFamily="34" charset="0"/>
              </a:rPr>
              <a:t>“Taking several vaccines at once </a:t>
            </a:r>
          </a:p>
          <a:p>
            <a:pPr algn="ctr"/>
            <a:r>
              <a:rPr lang="en-US" sz="1600" i="1">
                <a:solidFill>
                  <a:schemeClr val="tx1">
                    <a:lumMod val="75000"/>
                    <a:lumOff val="25000"/>
                  </a:schemeClr>
                </a:solidFill>
                <a:latin typeface="Calibri" panose="020F0502020204030204" pitchFamily="34" charset="0"/>
                <a:cs typeface="Calibri" panose="020F0502020204030204" pitchFamily="34" charset="0"/>
              </a:rPr>
              <a:t>is bad for you”</a:t>
            </a:r>
          </a:p>
        </p:txBody>
      </p:sp>
      <p:sp>
        <p:nvSpPr>
          <p:cNvPr id="7" name="Rectangle 6">
            <a:extLst>
              <a:ext uri="{FF2B5EF4-FFF2-40B4-BE49-F238E27FC236}">
                <a16:creationId xmlns:a16="http://schemas.microsoft.com/office/drawing/2014/main" id="{5BF0B3A4-4C7F-84C3-B30E-DB14E46A7D1C}"/>
              </a:ext>
            </a:extLst>
          </p:cNvPr>
          <p:cNvSpPr/>
          <p:nvPr/>
        </p:nvSpPr>
        <p:spPr>
          <a:xfrm>
            <a:off x="5143986" y="5093620"/>
            <a:ext cx="5239534" cy="400110"/>
          </a:xfrm>
          <a:prstGeom prst="rect">
            <a:avLst/>
          </a:prstGeom>
          <a:noFill/>
        </p:spPr>
        <p:txBody>
          <a:bodyPr wrap="square">
            <a:spAutoFit/>
          </a:bodyPr>
          <a:lstStyle/>
          <a:p>
            <a:r>
              <a:rPr lang="en-US" sz="1000">
                <a:solidFill>
                  <a:schemeClr val="bg2">
                    <a:lumMod val="50000"/>
                  </a:schemeClr>
                </a:solidFill>
                <a:latin typeface="Calibri" panose="020F0502020204030204" pitchFamily="34" charset="0"/>
                <a:cs typeface="Calibri" panose="020F0502020204030204" pitchFamily="34" charset="0"/>
              </a:rPr>
              <a:t>Source: WHO. 2022. Behavioural and social drivers of vaccination: tools and practical guidance for achieving high uptake. Based on Brewer NT, et al. Psychol Sci Public Interest. 2017;18(3):149–207.</a:t>
            </a:r>
          </a:p>
        </p:txBody>
      </p:sp>
    </p:spTree>
    <p:extLst>
      <p:ext uri="{BB962C8B-B14F-4D97-AF65-F5344CB8AC3E}">
        <p14:creationId xmlns:p14="http://schemas.microsoft.com/office/powerpoint/2010/main" val="13584400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pQE114lM2e6aL9q9.XnE3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QE114lM2e6aL9q9.XnE3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pQE114lM2e6aL9q9.XnE3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BCG Grid 16:9">
  <a:themeElements>
    <a:clrScheme name="WHO Grid">
      <a:dk1>
        <a:srgbClr val="000000"/>
      </a:dk1>
      <a:lt1>
        <a:sysClr val="window" lastClr="FFFFFF"/>
      </a:lt1>
      <a:dk2>
        <a:srgbClr val="04A4EC"/>
      </a:dk2>
      <a:lt2>
        <a:srgbClr val="F2F2F2"/>
      </a:lt2>
      <a:accent1>
        <a:srgbClr val="00244C"/>
      </a:accent1>
      <a:accent2>
        <a:srgbClr val="0373A5"/>
      </a:accent2>
      <a:accent3>
        <a:srgbClr val="FFFF00"/>
      </a:accent3>
      <a:accent4>
        <a:srgbClr val="60CCFC"/>
      </a:accent4>
      <a:accent5>
        <a:srgbClr val="6E6F73"/>
      </a:accent5>
      <a:accent6>
        <a:srgbClr val="8064A2"/>
      </a:accent6>
      <a:hlink>
        <a:srgbClr val="C0504D"/>
      </a:hlink>
      <a:folHlink>
        <a:srgbClr val="C967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11.xml><?xml version="1.0" encoding="utf-8"?>
<a:theme xmlns:a="http://schemas.openxmlformats.org/drawingml/2006/main" name="4_WHO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Theme" id="{5A8AE9AC-0F54-4097-AC5A-4D9BE7D0F3ED}" vid="{44BB6FC6-FDA8-4EB4-AC32-A7648F39BCDE}"/>
    </a:ext>
  </a:extLst>
</a:theme>
</file>

<file path=ppt/theme/theme12.xml><?xml version="1.0" encoding="utf-8"?>
<a:theme xmlns:a="http://schemas.openxmlformats.org/drawingml/2006/main" name="8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WHO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Theme" id="{5A8AE9AC-0F54-4097-AC5A-4D9BE7D0F3ED}" vid="{44BB6FC6-FDA8-4EB4-AC32-A7648F39BCDE}"/>
    </a:ext>
  </a:extLst>
</a:theme>
</file>

<file path=ppt/theme/theme4.xml><?xml version="1.0" encoding="utf-8"?>
<a:theme xmlns:a="http://schemas.openxmlformats.org/drawingml/2006/main" name="4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O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O Theme" id="{5A8AE9AC-0F54-4097-AC5A-4D9BE7D0F3ED}" vid="{44BB6FC6-FDA8-4EB4-AC32-A7648F39BCDE}"/>
    </a:ext>
  </a:extLst>
</a:theme>
</file>

<file path=ppt/theme/theme7.xml><?xml version="1.0" encoding="utf-8"?>
<a:theme xmlns:a="http://schemas.openxmlformats.org/drawingml/2006/main" name="6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CG Grid 16:9">
  <a:themeElements>
    <a:clrScheme name="WHO Grid">
      <a:dk1>
        <a:srgbClr val="000000"/>
      </a:dk1>
      <a:lt1>
        <a:sysClr val="window" lastClr="FFFFFF"/>
      </a:lt1>
      <a:dk2>
        <a:srgbClr val="04A4EC"/>
      </a:dk2>
      <a:lt2>
        <a:srgbClr val="F2F2F2"/>
      </a:lt2>
      <a:accent1>
        <a:srgbClr val="00244C"/>
      </a:accent1>
      <a:accent2>
        <a:srgbClr val="0373A5"/>
      </a:accent2>
      <a:accent3>
        <a:srgbClr val="FFFF00"/>
      </a:accent3>
      <a:accent4>
        <a:srgbClr val="60CCFC"/>
      </a:accent4>
      <a:accent5>
        <a:srgbClr val="6E6F73"/>
      </a:accent5>
      <a:accent6>
        <a:srgbClr val="8064A2"/>
      </a:accent6>
      <a:hlink>
        <a:srgbClr val="C0504D"/>
      </a:hlink>
      <a:folHlink>
        <a:srgbClr val="C967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9.xml><?xml version="1.0" encoding="utf-8"?>
<a:theme xmlns:a="http://schemas.openxmlformats.org/drawingml/2006/main" name="1_BCG Grid 16:9">
  <a:themeElements>
    <a:clrScheme name="WHO Grid">
      <a:dk1>
        <a:srgbClr val="000000"/>
      </a:dk1>
      <a:lt1>
        <a:sysClr val="window" lastClr="FFFFFF"/>
      </a:lt1>
      <a:dk2>
        <a:srgbClr val="04A4EC"/>
      </a:dk2>
      <a:lt2>
        <a:srgbClr val="F2F2F2"/>
      </a:lt2>
      <a:accent1>
        <a:srgbClr val="00244C"/>
      </a:accent1>
      <a:accent2>
        <a:srgbClr val="0373A5"/>
      </a:accent2>
      <a:accent3>
        <a:srgbClr val="FFFF00"/>
      </a:accent3>
      <a:accent4>
        <a:srgbClr val="60CCFC"/>
      </a:accent4>
      <a:accent5>
        <a:srgbClr val="6E6F73"/>
      </a:accent5>
      <a:accent6>
        <a:srgbClr val="8064A2"/>
      </a:accent6>
      <a:hlink>
        <a:srgbClr val="C0504D"/>
      </a:hlink>
      <a:folHlink>
        <a:srgbClr val="C967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no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Override1.xml><?xml version="1.0" encoding="utf-8"?>
<a:themeOverride xmlns:a="http://schemas.openxmlformats.org/drawingml/2006/main">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CDCCDCC74A14582E773F689FB6FAB" ma:contentTypeVersion="18" ma:contentTypeDescription="Create a new document." ma:contentTypeScope="" ma:versionID="18d5343d53c2f9abbedb030b7db99603">
  <xsd:schema xmlns:xsd="http://www.w3.org/2001/XMLSchema" xmlns:xs="http://www.w3.org/2001/XMLSchema" xmlns:p="http://schemas.microsoft.com/office/2006/metadata/properties" xmlns:ns2="4f3e96ab-5722-4cd5-8cb1-6e2edb3ac6cb" xmlns:ns3="2074b3b8-ec1c-47fe-980f-58c5f25f6fdf" targetNamespace="http://schemas.microsoft.com/office/2006/metadata/properties" ma:root="true" ma:fieldsID="e1a162700e1184957d9061c587eaee92" ns2:_="" ns3:_="">
    <xsd:import namespace="4f3e96ab-5722-4cd5-8cb1-6e2edb3ac6cb"/>
    <xsd:import namespace="2074b3b8-ec1c-47fe-980f-58c5f25f6f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e96ab-5722-4cd5-8cb1-6e2edb3ac6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74b3b8-ec1c-47fe-980f-58c5f25f6fd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89586b9-ebd7-49bf-b5fd-feccfbe2386d}" ma:internalName="TaxCatchAll" ma:showField="CatchAllData" ma:web="2074b3b8-ec1c-47fe-980f-58c5f25f6f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074b3b8-ec1c-47fe-980f-58c5f25f6fdf" xsi:nil="true"/>
    <lcf76f155ced4ddcb4097134ff3c332f xmlns="4f3e96ab-5722-4cd5-8cb1-6e2edb3ac6cb">
      <Terms xmlns="http://schemas.microsoft.com/office/infopath/2007/PartnerControls"/>
    </lcf76f155ced4ddcb4097134ff3c332f>
    <SharedWithUsers xmlns="2074b3b8-ec1c-47fe-980f-58c5f25f6fdf">
      <UserInfo>
        <DisplayName>spsearch</DisplayName>
        <AccountId>6</AccountId>
        <AccountType/>
      </UserInfo>
      <UserInfo>
        <DisplayName>ANTONI, Sébastien</DisplayName>
        <AccountId>24</AccountId>
        <AccountType/>
      </UserInfo>
      <UserInfo>
        <DisplayName>GANTER-RESTREPO, Francine</DisplayName>
        <AccountId>13</AccountId>
        <AccountType/>
      </UserInfo>
      <UserInfo>
        <DisplayName>MENNING, Lisa</DisplayName>
        <AccountId>7</AccountId>
        <AccountType/>
      </UserInfo>
      <UserInfo>
        <DisplayName>BAHL, Jhilmil</DisplayName>
        <AccountId>12</AccountId>
        <AccountType/>
      </UserInfo>
      <UserInfo>
        <DisplayName>ORBINA, Jun Ryan</DisplayName>
        <AccountId>34</AccountId>
        <AccountType/>
      </UserInfo>
    </SharedWithUsers>
  </documentManagement>
</p:properties>
</file>

<file path=customXml/itemProps1.xml><?xml version="1.0" encoding="utf-8"?>
<ds:datastoreItem xmlns:ds="http://schemas.openxmlformats.org/officeDocument/2006/customXml" ds:itemID="{A1193727-FD6C-4D64-8BBF-F12861B0B538}"/>
</file>

<file path=customXml/itemProps2.xml><?xml version="1.0" encoding="utf-8"?>
<ds:datastoreItem xmlns:ds="http://schemas.openxmlformats.org/officeDocument/2006/customXml" ds:itemID="{9D203CD2-F9D7-4440-B2B4-16AB23698E34}">
  <ds:schemaRefs>
    <ds:schemaRef ds:uri="http://schemas.microsoft.com/sharepoint/v3/contenttype/forms"/>
  </ds:schemaRefs>
</ds:datastoreItem>
</file>

<file path=customXml/itemProps3.xml><?xml version="1.0" encoding="utf-8"?>
<ds:datastoreItem xmlns:ds="http://schemas.openxmlformats.org/officeDocument/2006/customXml" ds:itemID="{D63E72A7-750E-4741-8AE5-38F45F6130BE}">
  <ds:schemaRefs>
    <ds:schemaRef ds:uri="http://purl.org/dc/terms/"/>
    <ds:schemaRef ds:uri="ca8111a7-22c4-40a8-80ba-c46b40c62234"/>
    <ds:schemaRef ds:uri="http://schemas.microsoft.com/office/2006/metadata/properties"/>
    <ds:schemaRef ds:uri="fc5f1d87-00de-4809-a6ad-17e20902562c"/>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Template/>
  <TotalTime>16794</TotalTime>
  <Words>7022</Words>
  <Application>Microsoft Office PowerPoint</Application>
  <PresentationFormat>Widescreen</PresentationFormat>
  <Paragraphs>816</Paragraphs>
  <Slides>59</Slides>
  <Notes>57</Notes>
  <HiddenSlides>0</HiddenSlides>
  <MMClips>0</MMClips>
  <ScaleCrop>false</ScaleCrop>
  <HeadingPairs>
    <vt:vector size="8" baseType="variant">
      <vt:variant>
        <vt:lpstr>Fonts Used</vt:lpstr>
      </vt:variant>
      <vt:variant>
        <vt:i4>13</vt:i4>
      </vt:variant>
      <vt:variant>
        <vt:lpstr>Theme</vt:lpstr>
      </vt:variant>
      <vt:variant>
        <vt:i4>12</vt:i4>
      </vt:variant>
      <vt:variant>
        <vt:lpstr>Embedded OLE Servers</vt:lpstr>
      </vt:variant>
      <vt:variant>
        <vt:i4>1</vt:i4>
      </vt:variant>
      <vt:variant>
        <vt:lpstr>Slide Titles</vt:lpstr>
      </vt:variant>
      <vt:variant>
        <vt:i4>59</vt:i4>
      </vt:variant>
    </vt:vector>
  </HeadingPairs>
  <TitlesOfParts>
    <vt:vector size="85" baseType="lpstr">
      <vt:lpstr>-apple-system</vt:lpstr>
      <vt:lpstr>Arial</vt:lpstr>
      <vt:lpstr>BlinkMacSystemFont</vt:lpstr>
      <vt:lpstr>Calibri</vt:lpstr>
      <vt:lpstr>Courier New</vt:lpstr>
      <vt:lpstr>Ebrima</vt:lpstr>
      <vt:lpstr>Helvetica</vt:lpstr>
      <vt:lpstr>Lucida Grande</vt:lpstr>
      <vt:lpstr>Noto Sans</vt:lpstr>
      <vt:lpstr>Source Sans Pro</vt:lpstr>
      <vt:lpstr>Times New Roman</vt:lpstr>
      <vt:lpstr>Trebuchet MS</vt:lpstr>
      <vt:lpstr>Wingdings 2</vt:lpstr>
      <vt:lpstr>2_Office Theme</vt:lpstr>
      <vt:lpstr>3_Office Theme</vt:lpstr>
      <vt:lpstr>2_WHO Theme</vt:lpstr>
      <vt:lpstr>4_Office Theme</vt:lpstr>
      <vt:lpstr>5_Office Theme</vt:lpstr>
      <vt:lpstr>3_WHO Theme</vt:lpstr>
      <vt:lpstr>6_Office Theme</vt:lpstr>
      <vt:lpstr>BCG Grid 16:9</vt:lpstr>
      <vt:lpstr>1_BCG Grid 16:9</vt:lpstr>
      <vt:lpstr>2_BCG Grid 16:9</vt:lpstr>
      <vt:lpstr>4_WHO Theme</vt:lpstr>
      <vt:lpstr>8_Office Theme</vt:lpstr>
      <vt:lpstr>think-cell Slide</vt:lpstr>
      <vt:lpstr>PowerPoint Presentation</vt:lpstr>
      <vt:lpstr>PowerPoint Presentation</vt:lpstr>
      <vt:lpstr>Conversations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Benedikt Fischer</dc:creator>
  <cp:lastModifiedBy>ORBINA, Jun Ryan</cp:lastModifiedBy>
  <cp:revision>11</cp:revision>
  <cp:lastPrinted>2019-09-17T11:05:00Z</cp:lastPrinted>
  <dcterms:created xsi:type="dcterms:W3CDTF">2016-09-26T17:27:22Z</dcterms:created>
  <dcterms:modified xsi:type="dcterms:W3CDTF">2025-01-21T13:28:13Z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0x010100295CDCCDCC74A14582E773F689FB6FAB</vt:lpwstr>
  </property>
  <property fmtid="{D5CDD505-2E9C-101B-9397-08002B2CF9AE}" pid="3" name="MediaServiceImageTags">
    <vt:lpwstr/>
  </property>
</Properties>
</file>