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0.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4"/>
    <p:sldMasterId id="2147483727" r:id="rId5"/>
    <p:sldMasterId id="2147483747" r:id="rId6"/>
    <p:sldMasterId id="2147483765" r:id="rId7"/>
    <p:sldMasterId id="2147483836" r:id="rId8"/>
    <p:sldMasterId id="2147483852" r:id="rId9"/>
    <p:sldMasterId id="2147483909" r:id="rId10"/>
    <p:sldMasterId id="2147483926" r:id="rId11"/>
    <p:sldMasterId id="2147483997" r:id="rId12"/>
    <p:sldMasterId id="2147484089" r:id="rId13"/>
    <p:sldMasterId id="2147484173" r:id="rId14"/>
    <p:sldMasterId id="2147484191" r:id="rId15"/>
  </p:sldMasterIdLst>
  <p:notesMasterIdLst>
    <p:notesMasterId r:id="rId69"/>
  </p:notesMasterIdLst>
  <p:handoutMasterIdLst>
    <p:handoutMasterId r:id="rId70"/>
  </p:handoutMasterIdLst>
  <p:sldIdLst>
    <p:sldId id="2147471058" r:id="rId16"/>
    <p:sldId id="2147471045" r:id="rId17"/>
    <p:sldId id="2147471007" r:id="rId18"/>
    <p:sldId id="2147470963" r:id="rId19"/>
    <p:sldId id="2147471059" r:id="rId20"/>
    <p:sldId id="2147471008" r:id="rId21"/>
    <p:sldId id="2147471014" r:id="rId22"/>
    <p:sldId id="2147471010" r:id="rId23"/>
    <p:sldId id="2147471011" r:id="rId24"/>
    <p:sldId id="2147471012" r:id="rId25"/>
    <p:sldId id="2147471013" r:id="rId26"/>
    <p:sldId id="2147471015" r:id="rId27"/>
    <p:sldId id="2147471020" r:id="rId28"/>
    <p:sldId id="2147471021" r:id="rId29"/>
    <p:sldId id="2147471022" r:id="rId30"/>
    <p:sldId id="2147471062" r:id="rId31"/>
    <p:sldId id="2147471027" r:id="rId32"/>
    <p:sldId id="2147471024" r:id="rId33"/>
    <p:sldId id="2147471028" r:id="rId34"/>
    <p:sldId id="2147471029" r:id="rId35"/>
    <p:sldId id="2147471030" r:id="rId36"/>
    <p:sldId id="2147471031" r:id="rId37"/>
    <p:sldId id="2147471033" r:id="rId38"/>
    <p:sldId id="2147471032" r:id="rId39"/>
    <p:sldId id="2147470986" r:id="rId40"/>
    <p:sldId id="2147471063" r:id="rId41"/>
    <p:sldId id="2147471035" r:id="rId42"/>
    <p:sldId id="2147471036" r:id="rId43"/>
    <p:sldId id="2147471037" r:id="rId44"/>
    <p:sldId id="2147471038" r:id="rId45"/>
    <p:sldId id="2147471039" r:id="rId46"/>
    <p:sldId id="2147471043" r:id="rId47"/>
    <p:sldId id="288" r:id="rId48"/>
    <p:sldId id="2147471056" r:id="rId49"/>
    <p:sldId id="2147471061" r:id="rId50"/>
    <p:sldId id="2147471046" r:id="rId51"/>
    <p:sldId id="2147471047" r:id="rId52"/>
    <p:sldId id="322" r:id="rId53"/>
    <p:sldId id="342" r:id="rId54"/>
    <p:sldId id="2147471051" r:id="rId55"/>
    <p:sldId id="2147471052" r:id="rId56"/>
    <p:sldId id="2147471053" r:id="rId57"/>
    <p:sldId id="2147471054" r:id="rId58"/>
    <p:sldId id="260" r:id="rId59"/>
    <p:sldId id="341" r:id="rId60"/>
    <p:sldId id="289" r:id="rId61"/>
    <p:sldId id="320" r:id="rId62"/>
    <p:sldId id="2147471055" r:id="rId63"/>
    <p:sldId id="2147471060" r:id="rId64"/>
    <p:sldId id="291" r:id="rId65"/>
    <p:sldId id="2147471064" r:id="rId66"/>
    <p:sldId id="2147471065" r:id="rId67"/>
    <p:sldId id="2147471075" r:id="rId68"/>
  </p:sldIdLst>
  <p:sldSz cx="12192000" cy="6858000"/>
  <p:notesSz cx="7010400" cy="9296400"/>
  <p:embeddedFontLst>
    <p:embeddedFont>
      <p:font typeface="Ebrima" panose="02000000000000000000" pitchFamily="2" charset="0"/>
      <p:regular r:id="rId71"/>
      <p:bold r:id="rId72"/>
    </p:embeddedFont>
    <p:embeddedFont>
      <p:font typeface="Helvetica" panose="020B0604020202020204" pitchFamily="34" charset="0"/>
      <p:regular r:id="rId73"/>
      <p:bold r:id="rId74"/>
      <p:italic r:id="rId75"/>
      <p:boldItalic r:id="rId76"/>
    </p:embeddedFont>
    <p:embeddedFont>
      <p:font typeface="Lato" panose="020F0502020204030203" pitchFamily="34" charset="0"/>
      <p:regular r:id="rId77"/>
      <p:bold r:id="rId78"/>
      <p:italic r:id="rId79"/>
      <p:boldItalic r:id="rId80"/>
    </p:embeddedFont>
    <p:embeddedFont>
      <p:font typeface="Trebuchet MS" panose="020B0603020202020204" pitchFamily="34" charset="0"/>
      <p:regular r:id="rId81"/>
      <p:bold r:id="rId82"/>
      <p:italic r:id="rId83"/>
      <p:boldItalic r:id="rId8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735E1D-8168-BEB7-20BD-B6D520C34B56}" name="Julie Leask" initials="JL" userId="S::julie.leask@sydney.edu.au::5a820501-1061-4128-aeba-27f2db464cc4" providerId="AD"/>
  <p188:author id="{28DA4A20-2212-978F-30F8-87726848918D}" name="MENNING, Lisa" initials="ML" userId="S::menningl@who.int::a808d3ab-c650-4d60-9d8b-4bb9fecb61a3" providerId="AD"/>
  <p188:author id="{F422C028-8238-B478-97AA-97CA33A6DD0A}" name="GANTER-RESTREPO, Francine" initials="FG" userId="S::ganterf@who.int::bd6dc951-1264-45da-9379-876e8e65db5b" providerId="AD"/>
  <p188:author id="{C3BBD85A-1F47-716F-0A8C-62E91CE95D83}" name="ORBINA, Jun Ryan" initials="OJR" userId="S::orbinaj@who.int::3d20a1ca-d273-48eb-bd69-2e50322e00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Leask" initials="JL" lastIdx="17" clrIdx="0">
    <p:extLst>
      <p:ext uri="{19B8F6BF-5375-455C-9EA6-DF929625EA0E}">
        <p15:presenceInfo xmlns:p15="http://schemas.microsoft.com/office/powerpoint/2012/main" userId="S::julie.leask@sydney.edu.au::5a820501-1061-4128-aeba-27f2db464cc4" providerId="AD"/>
      </p:ext>
    </p:extLst>
  </p:cmAuthor>
  <p:cmAuthor id="2" name="MENNING, Lisa" initials="ML" lastIdx="1" clrIdx="1">
    <p:extLst>
      <p:ext uri="{19B8F6BF-5375-455C-9EA6-DF929625EA0E}">
        <p15:presenceInfo xmlns:p15="http://schemas.microsoft.com/office/powerpoint/2012/main" userId="S::menningl@who.int::a808d3ab-c650-4d60-9d8b-4bb9fecb61a3" providerId="AD"/>
      </p:ext>
    </p:extLst>
  </p:cmAuthor>
  <p:cmAuthor id="3" name="Julie Leask" initials="JL [2]" lastIdx="17" clrIdx="2">
    <p:extLst>
      <p:ext uri="{19B8F6BF-5375-455C-9EA6-DF929625EA0E}">
        <p15:presenceInfo xmlns:p15="http://schemas.microsoft.com/office/powerpoint/2012/main" userId="S-1-5-21-653478955-3067283134-999092648-51178" providerId="AD"/>
      </p:ext>
    </p:extLst>
  </p:cmAuthor>
  <p:cmAuthor id="4" name="GANTER-RESTREPO, Francine" initials="GRF" lastIdx="15" clrIdx="3">
    <p:extLst>
      <p:ext uri="{19B8F6BF-5375-455C-9EA6-DF929625EA0E}">
        <p15:presenceInfo xmlns:p15="http://schemas.microsoft.com/office/powerpoint/2012/main" userId="S::ganterf@who.int::bd6dc951-1264-45da-9379-876e8e65d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733"/>
    <a:srgbClr val="FFB000"/>
    <a:srgbClr val="648FFF"/>
    <a:srgbClr val="FE6100"/>
    <a:srgbClr val="DC267F"/>
    <a:srgbClr val="882255"/>
    <a:srgbClr val="CC79A7"/>
    <a:srgbClr val="7E2954"/>
    <a:srgbClr val="C26A77"/>
    <a:srgbClr val="FE907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3F17B-BACC-4F60-B4FD-85F156854E02}" v="1" dt="2025-01-27T10:09:35.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5185" autoAdjust="0"/>
  </p:normalViewPr>
  <p:slideViewPr>
    <p:cSldViewPr snapToGrid="0">
      <p:cViewPr varScale="1">
        <p:scale>
          <a:sx n="77" d="100"/>
          <a:sy n="77" d="100"/>
        </p:scale>
        <p:origin x="1860" y="96"/>
      </p:cViewPr>
      <p:guideLst>
        <p:guide orient="horz" pos="2137"/>
        <p:guide pos="3840"/>
      </p:guideLst>
    </p:cSldViewPr>
  </p:slideViewPr>
  <p:outlineViewPr>
    <p:cViewPr>
      <p:scale>
        <a:sx n="33" d="100"/>
        <a:sy n="33" d="100"/>
      </p:scale>
      <p:origin x="0" y="16194"/>
    </p:cViewPr>
  </p:outlineViewPr>
  <p:notesTextViewPr>
    <p:cViewPr>
      <p:scale>
        <a:sx n="1" d="1"/>
        <a:sy n="1" d="1"/>
      </p:scale>
      <p:origin x="0" y="0"/>
    </p:cViewPr>
  </p:notesTextViewPr>
  <p:sorterViewPr>
    <p:cViewPr>
      <p:scale>
        <a:sx n="80" d="100"/>
        <a:sy n="80" d="100"/>
      </p:scale>
      <p:origin x="0" y="-192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font" Target="fonts/font14.fntdata"/><Relationship Id="rId89" Type="http://schemas.openxmlformats.org/officeDocument/2006/relationships/tableStyles" Target="tableStyles.xml"/><Relationship Id="rId16" Type="http://schemas.openxmlformats.org/officeDocument/2006/relationships/slide" Target="slides/slide1.xml"/><Relationship Id="rId11" Type="http://schemas.openxmlformats.org/officeDocument/2006/relationships/slideMaster" Target="slideMasters/slideMaster8.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font" Target="fonts/font6.fntdata"/><Relationship Id="rId7" Type="http://schemas.openxmlformats.org/officeDocument/2006/relationships/slideMaster" Target="slideMasters/slideMaster4.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font" Target="fonts/font12.fntdata"/><Relationship Id="rId1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5"/>
          </a:xfrm>
          <a:prstGeom prst="rect">
            <a:avLst/>
          </a:prstGeom>
        </p:spPr>
        <p:txBody>
          <a:bodyPr vert="horz" lIns="91437" tIns="45718" rIns="91437" bIns="45718" rtlCol="0"/>
          <a:lstStyle>
            <a:lvl1pPr algn="r">
              <a:defRPr sz="1200"/>
            </a:lvl1pPr>
          </a:lstStyle>
          <a:p>
            <a:fld id="{057E8843-A7C4-432A-9F08-16396B59A19A}" type="datetimeFigureOut">
              <a:rPr lang="en-US" smtClean="0"/>
              <a:t>1/27/2025</a:t>
            </a:fld>
            <a:endParaRPr lang="en-US"/>
          </a:p>
        </p:txBody>
      </p:sp>
      <p:sp>
        <p:nvSpPr>
          <p:cNvPr id="4" name="Footer Placeholder 3"/>
          <p:cNvSpPr>
            <a:spLocks noGrp="1"/>
          </p:cNvSpPr>
          <p:nvPr>
            <p:ph type="ftr" sz="quarter" idx="2"/>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4"/>
          </a:xfrm>
          <a:prstGeom prst="rect">
            <a:avLst/>
          </a:prstGeom>
        </p:spPr>
        <p:txBody>
          <a:bodyPr vert="horz" lIns="91437" tIns="45718" rIns="91437" bIns="45718"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1437" tIns="45718" rIns="91437" bIns="45718" rtlCol="0"/>
          <a:lstStyle>
            <a:lvl1pPr algn="r">
              <a:defRPr sz="1200"/>
            </a:lvl1pPr>
          </a:lstStyle>
          <a:p>
            <a:fld id="{8F3CDB66-C0F6-45B6-BFF5-4575694EFB28}" type="datetimeFigureOut">
              <a:rPr lang="en-US" smtClean="0"/>
              <a:t>1/27/2025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7" tIns="45718" rIns="91437" bIns="45718"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37" tIns="45718" rIns="91437"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1437" tIns="45718" rIns="91437" bIns="45718"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cbi-nlm-nih-gov.myaccess.library.utoronto.ca/pubmed/27527817"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bi-nlm-nih-gov.myaccess.library.utoronto.ca/pubmed/27527817"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x.doi.org/10.1177/17151635221139783" TargetMode="External"/><Relationship Id="rId7" Type="http://schemas.openxmlformats.org/officeDocument/2006/relationships/hyperlink" Target="https://dx.doi.org/10.1016/j.vaccine.2022.09.035"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ncbi-nlm-nih-gov.myaccess.library.utoronto.ca/pubmed/30948922" TargetMode="External"/><Relationship Id="rId5" Type="http://schemas.openxmlformats.org/officeDocument/2006/relationships/hyperlink" Target="https://dx.doi.org/10.1177/17151635221137682" TargetMode="External"/><Relationship Id="rId4" Type="http://schemas.openxmlformats.org/officeDocument/2006/relationships/hyperlink" Target="https://www-ncbi-nlm-nih-gov.myaccess.library.utoronto.ca/pubmed/30948923"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cbi.nlm.nih.gov/pubmed/2700746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rsc-src.ca/en/voices/high-needle-fear-and-covid-19-vaccines#:~:text=If%20someone%20is%20%E2%80%9Cphobic%E2%80%9D%20of,when%20in%20the%20feared%20situatio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7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32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 workers can help to reduce pain during vaccination by managing their interactions with clients, the vaccination techniques and by providing reassurance and comfort.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training we will explain what to say, what to do and how to act to help manage and reduce pain and fear of pain related to vaccination.</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63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26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342900" indent="-342900">
              <a:spcBef>
                <a:spcPts val="0"/>
              </a:spcBef>
              <a:spcAft>
                <a:spcPts val="1800"/>
              </a:spcAft>
              <a:buClr>
                <a:schemeClr val="tx2"/>
              </a:buClr>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Vaccination must be discussed and administered in a comfortable and private setting to protect people’s privacy, well-being and build trust</a:t>
            </a:r>
          </a:p>
          <a:p>
            <a:pPr marL="0" indent="0">
              <a:spcBef>
                <a:spcPts val="0"/>
              </a:spcBef>
              <a:spcAft>
                <a:spcPts val="1800"/>
              </a:spcAft>
              <a:buClr>
                <a:schemeClr val="tx2"/>
              </a:buClr>
              <a:buFont typeface="Arial" panose="020B0604020202020204" pitchFamily="34" charset="0"/>
              <a:buNone/>
            </a:pPr>
            <a:endParaRPr lang="en-GB" sz="12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spcBef>
                <a:spcPts val="0"/>
              </a:spcBef>
              <a:spcAft>
                <a:spcPts val="1800"/>
              </a:spcAft>
              <a:buClr>
                <a:schemeClr val="tx2"/>
              </a:buClr>
              <a:buFont typeface="Arial" panose="020B0604020202020204" pitchFamily="34" charset="0"/>
              <a:buChar char="•"/>
            </a:pPr>
            <a:r>
              <a:rPr lang="en-GB" sz="1200" dirty="0">
                <a:solidFill>
                  <a:schemeClr val="tx1">
                    <a:lumMod val="75000"/>
                    <a:lumOff val="25000"/>
                  </a:schemeClr>
                </a:solidFill>
                <a:latin typeface="Calibri" panose="020F0502020204030204" pitchFamily="34" charset="0"/>
                <a:cs typeface="Calibri" panose="020F0502020204030204" pitchFamily="34" charset="0"/>
              </a:rPr>
              <a:t>Ensure a clean, quiet and calm environment and timeliness of vaccination services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025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30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24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569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43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89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77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05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621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58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472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3966267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66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61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686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173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36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08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Notes</a:t>
            </a:r>
          </a:p>
          <a:p>
            <a:endParaRPr lang="en-US" b="1" dirty="0"/>
          </a:p>
          <a:p>
            <a:pPr marL="171450" indent="-171450">
              <a:buFont typeface="Arial" panose="020B0604020202020204" pitchFamily="34" charset="0"/>
              <a:buChar char="•"/>
            </a:pPr>
            <a:r>
              <a:rPr lang="en-US" dirty="0"/>
              <a:t>Start the training session with this three-question survey to provide baseline measures.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may print the slide, and each participant ticks off their level of agreement on each statement.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At the end of the session, participants answer the survey again. Compare the changes in the measures.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the survey results to think of ways to improve content adaptation and delivery for future sessions.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19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843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u="sng" dirty="0">
                <a:effectLst/>
                <a:latin typeface="Calibri" panose="020F0502020204030204" pitchFamily="34" charset="0"/>
                <a:ea typeface="Calibri" panose="020F0502020204030204" pitchFamily="34" charset="0"/>
              </a:rPr>
              <a:t>Quick injection</a:t>
            </a:r>
            <a:r>
              <a:rPr lang="en-CA"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Wong H, </a:t>
            </a:r>
            <a:r>
              <a:rPr lang="en-US" sz="1800" dirty="0" err="1">
                <a:effectLst/>
                <a:latin typeface="Calibri" panose="020F0502020204030204" pitchFamily="34" charset="0"/>
                <a:ea typeface="Calibri" panose="020F0502020204030204" pitchFamily="34" charset="0"/>
              </a:rPr>
              <a:t>Welkovics</a:t>
            </a:r>
            <a:r>
              <a:rPr lang="en-US" sz="1800" dirty="0">
                <a:effectLst/>
                <a:latin typeface="Calibri" panose="020F0502020204030204" pitchFamily="34" charset="0"/>
                <a:ea typeface="Calibri" panose="020F0502020204030204" pitchFamily="34" charset="0"/>
              </a:rPr>
              <a:t> B, </a:t>
            </a:r>
            <a:r>
              <a:rPr lang="en-US" sz="1800" dirty="0" err="1">
                <a:effectLst/>
                <a:latin typeface="Calibri" panose="020F0502020204030204" pitchFamily="34" charset="0"/>
                <a:ea typeface="Calibri" panose="020F0502020204030204" pitchFamily="34" charset="0"/>
              </a:rPr>
              <a:t>Ilersich</a:t>
            </a:r>
            <a:r>
              <a:rPr lang="en-US" sz="1800" dirty="0">
                <a:effectLst/>
                <a:latin typeface="Calibri" panose="020F0502020204030204" pitchFamily="34" charset="0"/>
                <a:ea typeface="Calibri" panose="020F0502020204030204" pitchFamily="34" charset="0"/>
              </a:rPr>
              <a:t> AL, Cole M, Goldbach M, </a:t>
            </a:r>
            <a:r>
              <a:rPr lang="en-US" sz="1800" dirty="0" err="1">
                <a:effectLst/>
                <a:latin typeface="Calibri" panose="020F0502020204030204" pitchFamily="34" charset="0"/>
                <a:ea typeface="Calibri" panose="020F0502020204030204" pitchFamily="34" charset="0"/>
              </a:rPr>
              <a:t>Ipp</a:t>
            </a:r>
            <a:r>
              <a:rPr lang="en-US" sz="1800" dirty="0">
                <a:effectLst/>
                <a:latin typeface="Calibri" panose="020F0502020204030204" pitchFamily="34" charset="0"/>
                <a:ea typeface="Calibri" panose="020F0502020204030204" pitchFamily="34" charset="0"/>
              </a:rPr>
              <a:t> M. </a:t>
            </a:r>
            <a:r>
              <a:rPr lang="en-US" sz="1800" u="sng" dirty="0">
                <a:solidFill>
                  <a:srgbClr val="0563C1"/>
                </a:solidFill>
                <a:effectLst/>
                <a:latin typeface="Calibri" panose="020F0502020204030204" pitchFamily="34" charset="0"/>
                <a:ea typeface="Calibri" panose="020F0502020204030204" pitchFamily="34" charset="0"/>
                <a:hlinkClick r:id="rId3"/>
              </a:rPr>
              <a:t>A randomized trial of the effect of vaccine injection speed on acute pain in infants.</a:t>
            </a:r>
            <a:r>
              <a:rPr lang="en-US" sz="1800" dirty="0">
                <a:effectLst/>
                <a:latin typeface="Calibri" panose="020F0502020204030204" pitchFamily="34" charset="0"/>
                <a:ea typeface="Calibri" panose="020F0502020204030204" pitchFamily="34" charset="0"/>
              </a:rPr>
              <a:t> Vaccine. 2016;34(39):4672-4677.</a:t>
            </a:r>
          </a:p>
          <a:p>
            <a:endParaRPr lang="en-US" b="1"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33</a:t>
            </a:fld>
            <a:endParaRPr lang="en-US"/>
          </a:p>
        </p:txBody>
      </p:sp>
    </p:spTree>
    <p:extLst>
      <p:ext uri="{BB962C8B-B14F-4D97-AF65-F5344CB8AC3E}">
        <p14:creationId xmlns:p14="http://schemas.microsoft.com/office/powerpoint/2010/main" val="3445605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u="sng" dirty="0">
                <a:effectLst/>
                <a:latin typeface="Calibri" panose="020F0502020204030204" pitchFamily="34" charset="0"/>
                <a:ea typeface="Calibri" panose="020F0502020204030204" pitchFamily="34" charset="0"/>
              </a:rPr>
              <a:t>Quick injection</a:t>
            </a:r>
            <a:r>
              <a:rPr lang="en-CA"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Wong H, </a:t>
            </a:r>
            <a:r>
              <a:rPr lang="en-US" sz="1800" dirty="0" err="1">
                <a:effectLst/>
                <a:latin typeface="Calibri" panose="020F0502020204030204" pitchFamily="34" charset="0"/>
                <a:ea typeface="Calibri" panose="020F0502020204030204" pitchFamily="34" charset="0"/>
              </a:rPr>
              <a:t>Welkovics</a:t>
            </a:r>
            <a:r>
              <a:rPr lang="en-US" sz="1800" dirty="0">
                <a:effectLst/>
                <a:latin typeface="Calibri" panose="020F0502020204030204" pitchFamily="34" charset="0"/>
                <a:ea typeface="Calibri" panose="020F0502020204030204" pitchFamily="34" charset="0"/>
              </a:rPr>
              <a:t> B, </a:t>
            </a:r>
            <a:r>
              <a:rPr lang="en-US" sz="1800" dirty="0" err="1">
                <a:effectLst/>
                <a:latin typeface="Calibri" panose="020F0502020204030204" pitchFamily="34" charset="0"/>
                <a:ea typeface="Calibri" panose="020F0502020204030204" pitchFamily="34" charset="0"/>
              </a:rPr>
              <a:t>Ilersich</a:t>
            </a:r>
            <a:r>
              <a:rPr lang="en-US" sz="1800" dirty="0">
                <a:effectLst/>
                <a:latin typeface="Calibri" panose="020F0502020204030204" pitchFamily="34" charset="0"/>
                <a:ea typeface="Calibri" panose="020F0502020204030204" pitchFamily="34" charset="0"/>
              </a:rPr>
              <a:t> AL, Cole M, Goldbach M, </a:t>
            </a:r>
            <a:r>
              <a:rPr lang="en-US" sz="1800" dirty="0" err="1">
                <a:effectLst/>
                <a:latin typeface="Calibri" panose="020F0502020204030204" pitchFamily="34" charset="0"/>
                <a:ea typeface="Calibri" panose="020F0502020204030204" pitchFamily="34" charset="0"/>
              </a:rPr>
              <a:t>Ipp</a:t>
            </a:r>
            <a:r>
              <a:rPr lang="en-US" sz="1800" dirty="0">
                <a:effectLst/>
                <a:latin typeface="Calibri" panose="020F0502020204030204" pitchFamily="34" charset="0"/>
                <a:ea typeface="Calibri" panose="020F0502020204030204" pitchFamily="34" charset="0"/>
              </a:rPr>
              <a:t> M. </a:t>
            </a:r>
            <a:r>
              <a:rPr lang="en-US" sz="1800" u="sng" dirty="0">
                <a:solidFill>
                  <a:srgbClr val="0563C1"/>
                </a:solidFill>
                <a:effectLst/>
                <a:latin typeface="Calibri" panose="020F0502020204030204" pitchFamily="34" charset="0"/>
                <a:ea typeface="Calibri" panose="020F0502020204030204" pitchFamily="34" charset="0"/>
                <a:hlinkClick r:id="rId3"/>
              </a:rPr>
              <a:t>A randomized trial of the effect of vaccine injection speed on acute pain in infants.</a:t>
            </a:r>
            <a:r>
              <a:rPr lang="en-US" sz="1800" dirty="0">
                <a:effectLst/>
                <a:latin typeface="Calibri" panose="020F0502020204030204" pitchFamily="34" charset="0"/>
                <a:ea typeface="Calibri" panose="020F0502020204030204" pitchFamily="34" charset="0"/>
              </a:rPr>
              <a:t> Vaccine. 2016;34(39):4672-4677.</a:t>
            </a:r>
          </a:p>
          <a:p>
            <a:endParaRPr lang="en-US" b="1"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34</a:t>
            </a:fld>
            <a:endParaRPr lang="en-US"/>
          </a:p>
        </p:txBody>
      </p:sp>
    </p:spTree>
    <p:extLst>
      <p:ext uri="{BB962C8B-B14F-4D97-AF65-F5344CB8AC3E}">
        <p14:creationId xmlns:p14="http://schemas.microsoft.com/office/powerpoint/2010/main" val="2214054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26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790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198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38</a:t>
            </a:fld>
            <a:endParaRPr lang="en-US"/>
          </a:p>
        </p:txBody>
      </p:sp>
    </p:spTree>
    <p:extLst>
      <p:ext uri="{BB962C8B-B14F-4D97-AF65-F5344CB8AC3E}">
        <p14:creationId xmlns:p14="http://schemas.microsoft.com/office/powerpoint/2010/main" val="239091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CARD system</a:t>
            </a:r>
            <a:r>
              <a:rPr lang="en-US" sz="1800" dirty="0">
                <a:effectLst/>
                <a:latin typeface="Calibri" panose="020F0502020204030204" pitchFamily="34" charset="0"/>
                <a:ea typeface="Calibri" panose="020F0502020204030204" pitchFamily="34" charset="0"/>
              </a:rPr>
              <a:t> (see also website: </a:t>
            </a:r>
            <a:r>
              <a:rPr lang="en-US" sz="1800" b="1" dirty="0">
                <a:effectLst/>
                <a:latin typeface="Calibri" panose="020F0502020204030204" pitchFamily="34" charset="0"/>
                <a:ea typeface="Calibri" panose="020F0502020204030204" pitchFamily="34" charset="0"/>
              </a:rPr>
              <a:t>cardsystem.ca</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u="none" strike="noStrike"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Morrison, J., </a:t>
            </a:r>
            <a:r>
              <a:rPr lang="en-US" sz="1800" dirty="0" err="1">
                <a:effectLst/>
                <a:latin typeface="Calibri" panose="020F0502020204030204" pitchFamily="34" charset="0"/>
                <a:ea typeface="Calibri" panose="020F0502020204030204" pitchFamily="34" charset="0"/>
              </a:rPr>
              <a:t>Gudzak</a:t>
            </a:r>
            <a:r>
              <a:rPr lang="en-US" sz="1800" dirty="0">
                <a:effectLst/>
                <a:latin typeface="Calibri" panose="020F0502020204030204" pitchFamily="34" charset="0"/>
                <a:ea typeface="Calibri" panose="020F0502020204030204" pitchFamily="34" charset="0"/>
              </a:rPr>
              <a:t>, V., </a:t>
            </a:r>
            <a:r>
              <a:rPr lang="en-US" sz="1800" dirty="0" err="1">
                <a:effectLst/>
                <a:latin typeface="Calibri" panose="020F0502020204030204" pitchFamily="34" charset="0"/>
                <a:ea typeface="Calibri" panose="020F0502020204030204" pitchFamily="34" charset="0"/>
              </a:rPr>
              <a:t>Logeman</a:t>
            </a:r>
            <a:r>
              <a:rPr lang="en-US" sz="1800" dirty="0">
                <a:effectLst/>
                <a:latin typeface="Calibri" panose="020F0502020204030204" pitchFamily="34" charset="0"/>
                <a:ea typeface="Calibri" panose="020F0502020204030204" pitchFamily="34" charset="0"/>
              </a:rPr>
              <a:t>, C., McMurtry, C. M., Bucci, L. M., Shea, C., MacDonald, N. E., Yang, M. (2023). Integration of card (comfort ask relax distract) for covid-19 community pharmacy vaccination in children: effect on implementation outcomes. Canadian Pharmacists Journal, , 156(1 Suppl), 36S-47S. </a:t>
            </a:r>
            <a:r>
              <a:rPr lang="en-US" sz="1800" u="sng" dirty="0">
                <a:solidFill>
                  <a:srgbClr val="0563C1"/>
                </a:solidFill>
                <a:effectLst/>
                <a:latin typeface="Calibri" panose="020F0502020204030204" pitchFamily="34" charset="0"/>
                <a:ea typeface="Calibri" panose="020F0502020204030204" pitchFamily="34" charset="0"/>
                <a:hlinkClick r:id="rId3"/>
              </a:rPr>
              <a:t>https://dx.doi.org/10.1177/17151635221139783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rPr>
              <a:t>Taddio</a:t>
            </a:r>
            <a:r>
              <a:rPr lang="en-US" sz="1800" dirty="0">
                <a:solidFill>
                  <a:srgbClr val="000000"/>
                </a:solidFill>
                <a:effectLst/>
                <a:latin typeface="Calibri" panose="020F0502020204030204" pitchFamily="34" charset="0"/>
                <a:ea typeface="Calibri" panose="020F0502020204030204" pitchFamily="34" charset="0"/>
              </a:rPr>
              <a:t> A, Alderman L, Freedman T, McDowall T, McMurtry CM, MacDonald N, </a:t>
            </a:r>
            <a:r>
              <a:rPr lang="en-US" sz="1800" dirty="0" err="1">
                <a:solidFill>
                  <a:srgbClr val="000000"/>
                </a:solidFill>
                <a:effectLst/>
                <a:latin typeface="Calibri" panose="020F0502020204030204" pitchFamily="34" charset="0"/>
                <a:ea typeface="Calibri" panose="020F0502020204030204" pitchFamily="34" charset="0"/>
              </a:rPr>
              <a:t>deVlaming-Kot</a:t>
            </a:r>
            <a:r>
              <a:rPr lang="en-US" sz="1800" dirty="0">
                <a:solidFill>
                  <a:srgbClr val="000000"/>
                </a:solidFill>
                <a:effectLst/>
                <a:latin typeface="Calibri" panose="020F0502020204030204" pitchFamily="34" charset="0"/>
                <a:ea typeface="Calibri" panose="020F0502020204030204" pitchFamily="34" charset="0"/>
              </a:rPr>
              <a:t> C, Alfieri-</a:t>
            </a:r>
            <a:r>
              <a:rPr lang="en-US" sz="1800" dirty="0" err="1">
                <a:solidFill>
                  <a:srgbClr val="000000"/>
                </a:solidFill>
                <a:effectLst/>
                <a:latin typeface="Calibri" panose="020F0502020204030204" pitchFamily="34" charset="0"/>
                <a:ea typeface="Calibri" panose="020F0502020204030204" pitchFamily="34" charset="0"/>
              </a:rPr>
              <a:t>Maiolo</a:t>
            </a:r>
            <a:r>
              <a:rPr lang="en-US" sz="1800" dirty="0">
                <a:solidFill>
                  <a:srgbClr val="000000"/>
                </a:solidFill>
                <a:effectLst/>
                <a:latin typeface="Calibri" panose="020F0502020204030204" pitchFamily="34" charset="0"/>
                <a:ea typeface="Calibri" panose="020F0502020204030204" pitchFamily="34" charset="0"/>
              </a:rPr>
              <a:t> A; Pain </a:t>
            </a:r>
            <a:r>
              <a:rPr lang="en-US" sz="1800" dirty="0" err="1">
                <a:solidFill>
                  <a:srgbClr val="000000"/>
                </a:solidFill>
                <a:effectLst/>
                <a:latin typeface="Calibri" panose="020F0502020204030204" pitchFamily="34" charset="0"/>
                <a:ea typeface="Calibri" panose="020F0502020204030204" pitchFamily="34" charset="0"/>
              </a:rPr>
              <a:t>Pain</a:t>
            </a:r>
            <a:r>
              <a:rPr lang="en-US" sz="1800" dirty="0">
                <a:solidFill>
                  <a:srgbClr val="000000"/>
                </a:solidFill>
                <a:effectLst/>
                <a:latin typeface="Calibri" panose="020F0502020204030204" pitchFamily="34" charset="0"/>
                <a:ea typeface="Calibri" panose="020F0502020204030204" pitchFamily="34" charset="0"/>
              </a:rPr>
              <a:t> Go Away Team. </a:t>
            </a:r>
            <a:r>
              <a:rPr lang="en-US" sz="1800" u="sng" dirty="0">
                <a:solidFill>
                  <a:srgbClr val="0563C1"/>
                </a:solidFill>
                <a:effectLst/>
                <a:latin typeface="Calibri" panose="020F0502020204030204" pitchFamily="34" charset="0"/>
                <a:ea typeface="Calibri" panose="020F0502020204030204" pitchFamily="34" charset="0"/>
                <a:hlinkClick r:id="rId4"/>
              </a:rPr>
              <a:t>The CARD™ System for improving the vaccination experience at school: Results of a small-scale implementation project on program delivery.</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Paediatr</a:t>
            </a:r>
            <a:r>
              <a:rPr lang="en-US" sz="1800" dirty="0">
                <a:solidFill>
                  <a:srgbClr val="000000"/>
                </a:solidFill>
                <a:effectLst/>
                <a:latin typeface="Calibri" panose="020F0502020204030204" pitchFamily="34" charset="0"/>
                <a:ea typeface="Calibri" panose="020F0502020204030204" pitchFamily="34" charset="0"/>
              </a:rPr>
              <a:t> Child Health. 2019 Apr;24(Suppl 1):S54-S67. </a:t>
            </a:r>
            <a:r>
              <a:rPr lang="en-US" sz="1800" dirty="0" err="1">
                <a:solidFill>
                  <a:srgbClr val="000000"/>
                </a:solidFill>
                <a:effectLst/>
                <a:latin typeface="Calibri" panose="020F0502020204030204" pitchFamily="34" charset="0"/>
                <a:ea typeface="Calibri" panose="020F0502020204030204" pitchFamily="34" charset="0"/>
              </a:rPr>
              <a:t>doi</a:t>
            </a:r>
            <a:r>
              <a:rPr lang="en-US" sz="1800" dirty="0">
                <a:solidFill>
                  <a:srgbClr val="000000"/>
                </a:solidFill>
                <a:effectLst/>
                <a:latin typeface="Calibri" panose="020F0502020204030204" pitchFamily="34" charset="0"/>
                <a:ea typeface="Calibri" panose="020F0502020204030204" pitchFamily="34" charset="0"/>
              </a:rPr>
              <a:t>: 10.1093/</a:t>
            </a:r>
            <a:r>
              <a:rPr lang="en-US" sz="1800" dirty="0" err="1">
                <a:solidFill>
                  <a:srgbClr val="000000"/>
                </a:solidFill>
                <a:effectLst/>
                <a:latin typeface="Calibri" panose="020F0502020204030204" pitchFamily="34" charset="0"/>
                <a:ea typeface="Calibri" panose="020F0502020204030204" pitchFamily="34" charset="0"/>
              </a:rPr>
              <a:t>pch</a:t>
            </a:r>
            <a:r>
              <a:rPr lang="en-US" sz="1800" dirty="0">
                <a:solidFill>
                  <a:srgbClr val="000000"/>
                </a:solidFill>
                <a:effectLst/>
                <a:latin typeface="Calibri" panose="020F0502020204030204" pitchFamily="34" charset="0"/>
                <a:ea typeface="Calibri" panose="020F0502020204030204" pitchFamily="34" charset="0"/>
              </a:rPr>
              <a:t>/pxz021.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Morrison, J., </a:t>
            </a:r>
            <a:r>
              <a:rPr lang="en-US" sz="1800" dirty="0" err="1">
                <a:effectLst/>
                <a:latin typeface="Calibri" panose="020F0502020204030204" pitchFamily="34" charset="0"/>
                <a:ea typeface="Calibri" panose="020F0502020204030204" pitchFamily="34" charset="0"/>
              </a:rPr>
              <a:t>Gudzak</a:t>
            </a:r>
            <a:r>
              <a:rPr lang="en-US" sz="1800" dirty="0">
                <a:effectLst/>
                <a:latin typeface="Calibri" panose="020F0502020204030204" pitchFamily="34" charset="0"/>
                <a:ea typeface="Calibri" panose="020F0502020204030204" pitchFamily="34" charset="0"/>
              </a:rPr>
              <a:t>, V., </a:t>
            </a:r>
            <a:r>
              <a:rPr lang="en-US" sz="1800" dirty="0" err="1">
                <a:effectLst/>
                <a:latin typeface="Calibri" panose="020F0502020204030204" pitchFamily="34" charset="0"/>
                <a:ea typeface="Calibri" panose="020F0502020204030204" pitchFamily="34" charset="0"/>
              </a:rPr>
              <a:t>Logeman</a:t>
            </a:r>
            <a:r>
              <a:rPr lang="en-US" sz="1800" dirty="0">
                <a:effectLst/>
                <a:latin typeface="Calibri" panose="020F0502020204030204" pitchFamily="34" charset="0"/>
                <a:ea typeface="Calibri" panose="020F0502020204030204" pitchFamily="34" charset="0"/>
              </a:rPr>
              <a:t>, C., McMurtry, C. M., Bucci, L. M., Shea, C., MacDonald, N. E., Yang, M. (2023). Card (comfort ask relax distract) for community pharmacy vaccinations in children: effect on immunization stress-related responses and satisfaction. Canadian Pharmacists Journal, , 156(1 Suppl), 27S-35S. </a:t>
            </a:r>
            <a:r>
              <a:rPr lang="en-US" sz="1800" u="sng" dirty="0">
                <a:solidFill>
                  <a:srgbClr val="0563C1"/>
                </a:solidFill>
                <a:effectLst/>
                <a:latin typeface="Calibri" panose="020F0502020204030204" pitchFamily="34" charset="0"/>
                <a:ea typeface="Calibri" panose="020F0502020204030204" pitchFamily="34" charset="0"/>
                <a:hlinkClick r:id="rId5"/>
              </a:rPr>
              <a:t>https://dx.doi.org/10.1177/17151635221137682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Freedman T, </a:t>
            </a:r>
            <a:r>
              <a:rPr lang="en-US" sz="1800" dirty="0" err="1">
                <a:solidFill>
                  <a:srgbClr val="000000"/>
                </a:solidFill>
                <a:effectLst/>
                <a:latin typeface="Calibri" panose="020F0502020204030204" pitchFamily="34" charset="0"/>
                <a:ea typeface="Calibri" panose="020F0502020204030204" pitchFamily="34" charset="0"/>
              </a:rPr>
              <a:t>Taddio</a:t>
            </a:r>
            <a:r>
              <a:rPr lang="en-US" sz="1800" dirty="0">
                <a:solidFill>
                  <a:srgbClr val="000000"/>
                </a:solidFill>
                <a:effectLst/>
                <a:latin typeface="Calibri" panose="020F0502020204030204" pitchFamily="34" charset="0"/>
                <a:ea typeface="Calibri" panose="020F0502020204030204" pitchFamily="34" charset="0"/>
              </a:rPr>
              <a:t> A, Alderman L, McDowall T, </a:t>
            </a:r>
            <a:r>
              <a:rPr lang="en-US" sz="1800" dirty="0" err="1">
                <a:solidFill>
                  <a:srgbClr val="000000"/>
                </a:solidFill>
                <a:effectLst/>
                <a:latin typeface="Calibri" panose="020F0502020204030204" pitchFamily="34" charset="0"/>
                <a:ea typeface="Calibri" panose="020F0502020204030204" pitchFamily="34" charset="0"/>
              </a:rPr>
              <a:t>deVlaming-Kot</a:t>
            </a:r>
            <a:r>
              <a:rPr lang="en-US" sz="1800" dirty="0">
                <a:solidFill>
                  <a:srgbClr val="000000"/>
                </a:solidFill>
                <a:effectLst/>
                <a:latin typeface="Calibri" panose="020F0502020204030204" pitchFamily="34" charset="0"/>
                <a:ea typeface="Calibri" panose="020F0502020204030204" pitchFamily="34" charset="0"/>
              </a:rPr>
              <a:t> C, McMurtry CM, MacDonald N, Alfieri-</a:t>
            </a:r>
            <a:r>
              <a:rPr lang="en-US" sz="1800" dirty="0" err="1">
                <a:solidFill>
                  <a:srgbClr val="000000"/>
                </a:solidFill>
                <a:effectLst/>
                <a:latin typeface="Calibri" panose="020F0502020204030204" pitchFamily="34" charset="0"/>
                <a:ea typeface="Calibri" panose="020F0502020204030204" pitchFamily="34" charset="0"/>
              </a:rPr>
              <a:t>Maiolo</a:t>
            </a:r>
            <a:r>
              <a:rPr lang="en-US" sz="1800" dirty="0">
                <a:solidFill>
                  <a:srgbClr val="000000"/>
                </a:solidFill>
                <a:effectLst/>
                <a:latin typeface="Calibri" panose="020F0502020204030204" pitchFamily="34" charset="0"/>
                <a:ea typeface="Calibri" panose="020F0502020204030204" pitchFamily="34" charset="0"/>
              </a:rPr>
              <a:t> A, Stephens D, Wong H, Boon H; Pain </a:t>
            </a:r>
            <a:r>
              <a:rPr lang="en-US" sz="1800" dirty="0" err="1">
                <a:solidFill>
                  <a:srgbClr val="000000"/>
                </a:solidFill>
                <a:effectLst/>
                <a:latin typeface="Calibri" panose="020F0502020204030204" pitchFamily="34" charset="0"/>
                <a:ea typeface="Calibri" panose="020F0502020204030204" pitchFamily="34" charset="0"/>
              </a:rPr>
              <a:t>Pain</a:t>
            </a:r>
            <a:r>
              <a:rPr lang="en-US" sz="1800" dirty="0">
                <a:solidFill>
                  <a:srgbClr val="000000"/>
                </a:solidFill>
                <a:effectLst/>
                <a:latin typeface="Calibri" panose="020F0502020204030204" pitchFamily="34" charset="0"/>
                <a:ea typeface="Calibri" panose="020F0502020204030204" pitchFamily="34" charset="0"/>
              </a:rPr>
              <a:t> Go Away Team. </a:t>
            </a:r>
            <a:r>
              <a:rPr lang="en-US" sz="1800" u="sng" dirty="0">
                <a:solidFill>
                  <a:srgbClr val="0563C1"/>
                </a:solidFill>
                <a:effectLst/>
                <a:latin typeface="Calibri" panose="020F0502020204030204" pitchFamily="34" charset="0"/>
                <a:ea typeface="Calibri" panose="020F0502020204030204" pitchFamily="34" charset="0"/>
                <a:hlinkClick r:id="rId6"/>
              </a:rPr>
              <a:t>The CARD™ System for improving the vaccination experience at school: Results of a small-scale implementation project on student symptoms.</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Paediatr</a:t>
            </a:r>
            <a:r>
              <a:rPr lang="en-US" sz="1800" dirty="0">
                <a:solidFill>
                  <a:srgbClr val="000000"/>
                </a:solidFill>
                <a:effectLst/>
                <a:latin typeface="Calibri" panose="020F0502020204030204" pitchFamily="34" charset="0"/>
                <a:ea typeface="Calibri" panose="020F0502020204030204" pitchFamily="34" charset="0"/>
              </a:rPr>
              <a:t> Child Health. 2019 Apr;24(Suppl 1):S42-S53. </a:t>
            </a:r>
            <a:r>
              <a:rPr lang="en-US" sz="1800" dirty="0" err="1">
                <a:solidFill>
                  <a:srgbClr val="000000"/>
                </a:solidFill>
                <a:effectLst/>
                <a:latin typeface="Calibri" panose="020F0502020204030204" pitchFamily="34" charset="0"/>
                <a:ea typeface="Calibri" panose="020F0502020204030204" pitchFamily="34" charset="0"/>
              </a:rPr>
              <a:t>doi</a:t>
            </a:r>
            <a:r>
              <a:rPr lang="en-US" sz="1800" dirty="0">
                <a:solidFill>
                  <a:srgbClr val="000000"/>
                </a:solidFill>
                <a:effectLst/>
                <a:latin typeface="Calibri" panose="020F0502020204030204" pitchFamily="34" charset="0"/>
                <a:ea typeface="Calibri" panose="020F0502020204030204" pitchFamily="34" charset="0"/>
              </a:rPr>
              <a:t>: 10.1093/</a:t>
            </a:r>
            <a:r>
              <a:rPr lang="en-US" sz="1800" dirty="0" err="1">
                <a:solidFill>
                  <a:srgbClr val="000000"/>
                </a:solidFill>
                <a:effectLst/>
                <a:latin typeface="Calibri" panose="020F0502020204030204" pitchFamily="34" charset="0"/>
                <a:ea typeface="Calibri" panose="020F0502020204030204" pitchFamily="34" charset="0"/>
              </a:rPr>
              <a:t>pch</a:t>
            </a:r>
            <a:r>
              <a:rPr lang="en-US" sz="1800" dirty="0">
                <a:solidFill>
                  <a:srgbClr val="000000"/>
                </a:solidFill>
                <a:effectLst/>
                <a:latin typeface="Calibri" panose="020F0502020204030204" pitchFamily="34" charset="0"/>
                <a:ea typeface="Calibri" panose="020F0502020204030204" pitchFamily="34" charset="0"/>
              </a:rPr>
              <a:t>/pxz020.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a:t>
            </a:r>
            <a:r>
              <a:rPr lang="en-US" sz="1800" dirty="0" err="1">
                <a:effectLst/>
                <a:latin typeface="Calibri" panose="020F0502020204030204" pitchFamily="34" charset="0"/>
                <a:ea typeface="Calibri" panose="020F0502020204030204" pitchFamily="34" charset="0"/>
              </a:rPr>
              <a:t>Gudzak</a:t>
            </a:r>
            <a:r>
              <a:rPr lang="en-US" sz="1800" dirty="0">
                <a:effectLst/>
                <a:latin typeface="Calibri" panose="020F0502020204030204" pitchFamily="34" charset="0"/>
                <a:ea typeface="Calibri" panose="020F0502020204030204" pitchFamily="34" charset="0"/>
              </a:rPr>
              <a:t> V, </a:t>
            </a:r>
            <a:r>
              <a:rPr lang="en-US" sz="1800" dirty="0" err="1">
                <a:effectLst/>
                <a:latin typeface="Calibri" panose="020F0502020204030204" pitchFamily="34" charset="0"/>
                <a:ea typeface="Calibri" panose="020F0502020204030204" pitchFamily="34" charset="0"/>
              </a:rPr>
              <a:t>Jantzi</a:t>
            </a:r>
            <a:r>
              <a:rPr lang="en-US" sz="1800" dirty="0">
                <a:effectLst/>
                <a:latin typeface="Calibri" panose="020F0502020204030204" pitchFamily="34" charset="0"/>
                <a:ea typeface="Calibri" panose="020F0502020204030204" pitchFamily="34" charset="0"/>
              </a:rPr>
              <a:t> M, </a:t>
            </a:r>
            <a:r>
              <a:rPr lang="en-US" sz="1800" dirty="0" err="1">
                <a:effectLst/>
                <a:latin typeface="Calibri" panose="020F0502020204030204" pitchFamily="34" charset="0"/>
                <a:ea typeface="Calibri" panose="020F0502020204030204" pitchFamily="34" charset="0"/>
              </a:rPr>
              <a:t>Logeman</a:t>
            </a:r>
            <a:r>
              <a:rPr lang="en-US" sz="1800" dirty="0">
                <a:effectLst/>
                <a:latin typeface="Calibri" panose="020F0502020204030204" pitchFamily="34" charset="0"/>
                <a:ea typeface="Calibri" panose="020F0502020204030204" pitchFamily="34" charset="0"/>
              </a:rPr>
              <a:t> C, Bucci L, MacDonald N, </a:t>
            </a:r>
            <a:r>
              <a:rPr lang="en-US" sz="1800" dirty="0" err="1">
                <a:effectLst/>
                <a:latin typeface="Calibri" panose="020F0502020204030204" pitchFamily="34" charset="0"/>
                <a:ea typeface="Calibri" panose="020F0502020204030204" pitchFamily="34" charset="0"/>
              </a:rPr>
              <a:t>Moineddin</a:t>
            </a:r>
            <a:r>
              <a:rPr lang="en-US" sz="1800" dirty="0">
                <a:effectLst/>
                <a:latin typeface="Calibri" panose="020F0502020204030204" pitchFamily="34" charset="0"/>
                <a:ea typeface="Calibri" panose="020F0502020204030204" pitchFamily="34" charset="0"/>
              </a:rPr>
              <a:t> R. Impact of the CARD (Comfort Ask Relax Distract) system on school-based vaccinations: a cluster randomized trial. Vaccine 2022;26;40(19):2802-2809. doi.org/10.1016/j.vaccine.2022.02.069.</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Tetui</a:t>
            </a:r>
            <a:r>
              <a:rPr lang="en-US" sz="1800" dirty="0">
                <a:effectLst/>
                <a:latin typeface="Calibri" panose="020F0502020204030204" pitchFamily="34" charset="0"/>
                <a:ea typeface="Calibri" panose="020F0502020204030204" pitchFamily="34" charset="0"/>
              </a:rPr>
              <a:t> M, Grindrod K, Waite N, </a:t>
            </a:r>
            <a:r>
              <a:rPr lang="en-US" sz="1800" dirty="0" err="1">
                <a:effectLst/>
                <a:latin typeface="Calibri" panose="020F0502020204030204" pitchFamily="34" charset="0"/>
                <a:ea typeface="Calibri" panose="020F0502020204030204" pitchFamily="34" charset="0"/>
              </a:rPr>
              <a:t>VanderDoes</a:t>
            </a:r>
            <a:r>
              <a:rPr lang="en-US" sz="1800" dirty="0">
                <a:effectLst/>
                <a:latin typeface="Calibri" panose="020F0502020204030204" pitchFamily="34" charset="0"/>
                <a:ea typeface="Calibri" panose="020F0502020204030204" pitchFamily="34" charset="0"/>
              </a:rPr>
              <a:t> J, </a:t>
            </a:r>
            <a:r>
              <a:rPr lang="en-US" sz="1800" b="1" dirty="0" err="1">
                <a:effectLst/>
                <a:latin typeface="Calibri" panose="020F0502020204030204" pitchFamily="34" charset="0"/>
                <a:ea typeface="Calibri" panose="020F0502020204030204" pitchFamily="34" charset="0"/>
              </a:rPr>
              <a:t>Taddio</a:t>
            </a:r>
            <a:r>
              <a:rPr lang="en-US" sz="1800" b="1" dirty="0">
                <a:effectLst/>
                <a:latin typeface="Calibri" panose="020F0502020204030204" pitchFamily="34" charset="0"/>
                <a:ea typeface="Calibri" panose="020F0502020204030204" pitchFamily="34" charset="0"/>
              </a:rPr>
              <a:t> A</a:t>
            </a:r>
            <a:r>
              <a:rPr lang="en-US" sz="1800" dirty="0">
                <a:effectLst/>
                <a:latin typeface="Calibri" panose="020F0502020204030204" pitchFamily="34" charset="0"/>
                <a:ea typeface="Calibri" panose="020F0502020204030204" pitchFamily="34" charset="0"/>
              </a:rPr>
              <a:t>. Integrating the CARD (Comfort Ask Relax Distract) system in a mass vaccination clinic to improve the experience of individuals during COVID-19 vaccination: a pre-post implementation study. Hum </a:t>
            </a:r>
            <a:r>
              <a:rPr lang="en-US" sz="1800" dirty="0" err="1">
                <a:effectLst/>
                <a:latin typeface="Calibri" panose="020F0502020204030204" pitchFamily="34" charset="0"/>
                <a:ea typeface="Calibri" panose="020F0502020204030204" pitchFamily="34" charset="0"/>
              </a:rPr>
              <a:t>Vaccin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Immunother</a:t>
            </a:r>
            <a:r>
              <a:rPr lang="en-US" sz="1800" dirty="0">
                <a:effectLst/>
                <a:latin typeface="Calibri" panose="020F0502020204030204" pitchFamily="34" charset="0"/>
                <a:ea typeface="Calibri" panose="020F0502020204030204" pitchFamily="34" charset="0"/>
              </a:rPr>
              <a:t>. 2022 Jun 20:2089500. </a:t>
            </a:r>
            <a:r>
              <a:rPr lang="en-US" sz="1800" dirty="0" err="1">
                <a:effectLst/>
                <a:latin typeface="Calibri" panose="020F0502020204030204" pitchFamily="34" charset="0"/>
                <a:ea typeface="Calibri" panose="020F0502020204030204" pitchFamily="34" charset="0"/>
              </a:rPr>
              <a:t>doi</a:t>
            </a:r>
            <a:r>
              <a:rPr lang="en-US" sz="1800" dirty="0">
                <a:effectLst/>
                <a:latin typeface="Calibri" panose="020F0502020204030204" pitchFamily="34" charset="0"/>
                <a:ea typeface="Calibri" panose="020F0502020204030204" pitchFamily="34" charset="0"/>
              </a:rPr>
              <a:t>: 10.1080/21645515.2022.2089500.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a:t>
            </a:r>
            <a:r>
              <a:rPr lang="en-US" sz="1800" dirty="0" err="1">
                <a:effectLst/>
                <a:latin typeface="Calibri" panose="020F0502020204030204" pitchFamily="34" charset="0"/>
                <a:ea typeface="Calibri" panose="020F0502020204030204" pitchFamily="34" charset="0"/>
              </a:rPr>
              <a:t>Ilersich</a:t>
            </a:r>
            <a:r>
              <a:rPr lang="en-US" sz="1800" dirty="0">
                <a:effectLst/>
                <a:latin typeface="Calibri" panose="020F0502020204030204" pitchFamily="34" charset="0"/>
                <a:ea typeface="Calibri" panose="020F0502020204030204" pitchFamily="34" charset="0"/>
              </a:rPr>
              <a:t>, A. N. T., Bucci, L., McMurtry, C. M., </a:t>
            </a:r>
            <a:r>
              <a:rPr lang="en-US" sz="1800" dirty="0" err="1">
                <a:effectLst/>
                <a:latin typeface="Calibri" panose="020F0502020204030204" pitchFamily="34" charset="0"/>
                <a:ea typeface="Calibri" panose="020F0502020204030204" pitchFamily="34" charset="0"/>
              </a:rPr>
              <a:t>Gudzak</a:t>
            </a:r>
            <a:r>
              <a:rPr lang="en-US" sz="1800" dirty="0">
                <a:effectLst/>
                <a:latin typeface="Calibri" panose="020F0502020204030204" pitchFamily="34" charset="0"/>
                <a:ea typeface="Calibri" panose="020F0502020204030204" pitchFamily="34" charset="0"/>
              </a:rPr>
              <a:t>, V., </a:t>
            </a:r>
            <a:r>
              <a:rPr lang="en-US" sz="1800" dirty="0" err="1">
                <a:effectLst/>
                <a:latin typeface="Calibri" panose="020F0502020204030204" pitchFamily="34" charset="0"/>
                <a:ea typeface="Calibri" panose="020F0502020204030204" pitchFamily="34" charset="0"/>
              </a:rPr>
              <a:t>Ipp</a:t>
            </a:r>
            <a:r>
              <a:rPr lang="en-US" sz="1800" dirty="0">
                <a:effectLst/>
                <a:latin typeface="Calibri" panose="020F0502020204030204" pitchFamily="34" charset="0"/>
                <a:ea typeface="Calibri" panose="020F0502020204030204" pitchFamily="34" charset="0"/>
              </a:rPr>
              <a:t>, M., Zita, T., </a:t>
            </a:r>
            <a:r>
              <a:rPr lang="en-US" sz="1800" dirty="0" err="1">
                <a:effectLst/>
                <a:latin typeface="Calibri" panose="020F0502020204030204" pitchFamily="34" charset="0"/>
                <a:ea typeface="Calibri" panose="020F0502020204030204" pitchFamily="34" charset="0"/>
              </a:rPr>
              <a:t>Tharmarajah</a:t>
            </a:r>
            <a:r>
              <a:rPr lang="en-US" sz="1800" dirty="0">
                <a:effectLst/>
                <a:latin typeface="Calibri" panose="020F0502020204030204" pitchFamily="34" charset="0"/>
                <a:ea typeface="Calibri" panose="020F0502020204030204" pitchFamily="34" charset="0"/>
              </a:rPr>
              <a:t>, S., MacDonald, N. (2022). Letting kids play their cards (comfort, ask, relax, distract) to help cope with needle-related fear and pain: results from user testing.. Vaccine, , 40(52), 7667-7675. </a:t>
            </a:r>
            <a:r>
              <a:rPr lang="en-US" sz="1800" u="sng" dirty="0">
                <a:solidFill>
                  <a:srgbClr val="0563C1"/>
                </a:solidFill>
                <a:effectLst/>
                <a:latin typeface="Calibri" panose="020F0502020204030204" pitchFamily="34" charset="0"/>
                <a:ea typeface="Calibri" panose="020F0502020204030204" pitchFamily="34" charset="0"/>
                <a:hlinkClick r:id="rId7"/>
              </a:rPr>
              <a:t>https://dx.doi.org/10.1016/j.vaccine.2022.09.035</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39</a:t>
            </a:fld>
            <a:endParaRPr lang="en-US"/>
          </a:p>
        </p:txBody>
      </p:sp>
    </p:spTree>
    <p:extLst>
      <p:ext uri="{BB962C8B-B14F-4D97-AF65-F5344CB8AC3E}">
        <p14:creationId xmlns:p14="http://schemas.microsoft.com/office/powerpoint/2010/main" val="521511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153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95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480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512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989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Exposure therapy</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McMurtry CM, </a:t>
            </a:r>
            <a:r>
              <a:rPr lang="en-US" sz="1800" dirty="0" err="1">
                <a:effectLst/>
                <a:latin typeface="Calibri" panose="020F0502020204030204" pitchFamily="34" charset="0"/>
                <a:ea typeface="Calibri" panose="020F0502020204030204" pitchFamily="34" charset="0"/>
              </a:rPr>
              <a:t>Taddio</a:t>
            </a:r>
            <a:r>
              <a:rPr lang="en-US" sz="1800" dirty="0">
                <a:effectLst/>
                <a:latin typeface="Calibri" panose="020F0502020204030204" pitchFamily="34" charset="0"/>
                <a:ea typeface="Calibri" panose="020F0502020204030204" pitchFamily="34" charset="0"/>
              </a:rPr>
              <a:t> A, Noel M, Antony MM, Chambers CT, Asmundson GJ, Pillai Riddell R, Shah V, MacDonald NE, Rogers J, Bucci LM, </a:t>
            </a:r>
            <a:r>
              <a:rPr lang="en-US" sz="1800" dirty="0" err="1">
                <a:effectLst/>
                <a:latin typeface="Calibri" panose="020F0502020204030204" pitchFamily="34" charset="0"/>
                <a:ea typeface="Calibri" panose="020F0502020204030204" pitchFamily="34" charset="0"/>
              </a:rPr>
              <a:t>Mousmanis</a:t>
            </a:r>
            <a:r>
              <a:rPr lang="en-US" sz="1800" dirty="0">
                <a:effectLst/>
                <a:latin typeface="Calibri" panose="020F0502020204030204" pitchFamily="34" charset="0"/>
                <a:ea typeface="Calibri" panose="020F0502020204030204" pitchFamily="34" charset="0"/>
              </a:rPr>
              <a:t> P, Lang E, Halperin S, Bowles S, </a:t>
            </a:r>
            <a:r>
              <a:rPr lang="en-US" sz="1800" dirty="0" err="1">
                <a:effectLst/>
                <a:latin typeface="Calibri" panose="020F0502020204030204" pitchFamily="34" charset="0"/>
                <a:ea typeface="Calibri" panose="020F0502020204030204" pitchFamily="34" charset="0"/>
              </a:rPr>
              <a:t>Halpert</a:t>
            </a:r>
            <a:r>
              <a:rPr lang="en-US" sz="1800" dirty="0">
                <a:effectLst/>
                <a:latin typeface="Calibri" panose="020F0502020204030204" pitchFamily="34" charset="0"/>
                <a:ea typeface="Calibri" panose="020F0502020204030204" pitchFamily="34" charset="0"/>
              </a:rPr>
              <a:t> C, </a:t>
            </a:r>
            <a:r>
              <a:rPr lang="en-US" sz="1800" dirty="0" err="1">
                <a:effectLst/>
                <a:latin typeface="Calibri" panose="020F0502020204030204" pitchFamily="34" charset="0"/>
                <a:ea typeface="Calibri" panose="020F0502020204030204" pitchFamily="34" charset="0"/>
              </a:rPr>
              <a:t>Ipp</a:t>
            </a:r>
            <a:r>
              <a:rPr lang="en-US" sz="1800" dirty="0">
                <a:effectLst/>
                <a:latin typeface="Calibri" panose="020F0502020204030204" pitchFamily="34" charset="0"/>
                <a:ea typeface="Calibri" panose="020F0502020204030204" pitchFamily="34" charset="0"/>
              </a:rPr>
              <a:t> M, Rieder MJ, Robson K, </a:t>
            </a:r>
            <a:r>
              <a:rPr lang="en-US" sz="1800" dirty="0" err="1">
                <a:effectLst/>
                <a:latin typeface="Calibri" panose="020F0502020204030204" pitchFamily="34" charset="0"/>
                <a:ea typeface="Calibri" panose="020F0502020204030204" pitchFamily="34" charset="0"/>
              </a:rPr>
              <a:t>Uleryk</a:t>
            </a:r>
            <a:r>
              <a:rPr lang="en-US" sz="1800" dirty="0">
                <a:effectLst/>
                <a:latin typeface="Calibri" panose="020F0502020204030204" pitchFamily="34" charset="0"/>
                <a:ea typeface="Calibri" panose="020F0502020204030204" pitchFamily="34" charset="0"/>
              </a:rPr>
              <a:t> E, </a:t>
            </a:r>
            <a:r>
              <a:rPr lang="en-US" sz="1800" dirty="0" err="1">
                <a:effectLst/>
                <a:latin typeface="Calibri" panose="020F0502020204030204" pitchFamily="34" charset="0"/>
                <a:ea typeface="Calibri" panose="020F0502020204030204" pitchFamily="34" charset="0"/>
              </a:rPr>
              <a:t>Votta</a:t>
            </a:r>
            <a:r>
              <a:rPr lang="en-US" sz="1800" dirty="0">
                <a:effectLst/>
                <a:latin typeface="Calibri" panose="020F0502020204030204" pitchFamily="34" charset="0"/>
                <a:ea typeface="Calibri" panose="020F0502020204030204" pitchFamily="34" charset="0"/>
              </a:rPr>
              <a:t> Bleeker E, Dubey V, Hanrahan A, Lockett D, Scott J. </a:t>
            </a:r>
            <a:r>
              <a:rPr lang="en-US" sz="1800" u="sng" dirty="0">
                <a:solidFill>
                  <a:srgbClr val="0563C1"/>
                </a:solidFill>
                <a:effectLst/>
                <a:latin typeface="Calibri" panose="020F0502020204030204" pitchFamily="34" charset="0"/>
                <a:ea typeface="Calibri" panose="020F0502020204030204" pitchFamily="34" charset="0"/>
                <a:hlinkClick r:id="rId3"/>
              </a:rPr>
              <a:t>Exposure-based Interventions for the management of individuals with high levels of needle fear across the lifespan: a clinical practice guideline and call for further research.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Cogn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Behav</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Ther</a:t>
            </a:r>
            <a:r>
              <a:rPr lang="en-US" sz="1800" dirty="0">
                <a:effectLst/>
                <a:latin typeface="Calibri" panose="020F0502020204030204" pitchFamily="34" charset="0"/>
                <a:ea typeface="Calibri" panose="020F0502020204030204" pitchFamily="34" charset="0"/>
              </a:rPr>
              <a:t>. 2016;45(3):217-235. </a:t>
            </a:r>
            <a:r>
              <a:rPr lang="en-US" sz="1800" dirty="0" err="1">
                <a:effectLst/>
                <a:latin typeface="Calibri" panose="020F0502020204030204" pitchFamily="34" charset="0"/>
                <a:ea typeface="Calibri" panose="020F0502020204030204" pitchFamily="34" charset="0"/>
              </a:rPr>
              <a:t>doi</a:t>
            </a:r>
            <a:r>
              <a:rPr lang="en-US" sz="1800" dirty="0">
                <a:effectLst/>
                <a:latin typeface="Calibri" panose="020F0502020204030204" pitchFamily="34" charset="0"/>
                <a:ea typeface="Calibri" panose="020F0502020204030204" pitchFamily="34" charset="0"/>
              </a:rPr>
              <a:t>: 10.1080/16506073.2016.1157204.</a:t>
            </a:r>
          </a:p>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44</a:t>
            </a:fld>
            <a:endParaRPr lang="en-US"/>
          </a:p>
        </p:txBody>
      </p:sp>
    </p:spTree>
    <p:extLst>
      <p:ext uri="{BB962C8B-B14F-4D97-AF65-F5344CB8AC3E}">
        <p14:creationId xmlns:p14="http://schemas.microsoft.com/office/powerpoint/2010/main" val="4255770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create a list of everything you fear about the injection, then arrange them from the least scary to most. This is called a hierarchy, which is like a ladder you work your way up. The idea is for you to stay in each experience or on each step until your fear comes down and/or you </a:t>
            </a:r>
            <a:r>
              <a:rPr lang="en-US" dirty="0" err="1"/>
              <a:t>realise</a:t>
            </a:r>
            <a:r>
              <a:rPr lang="en-US" dirty="0"/>
              <a:t> that what you are most worried about (catastrophic thought) won’t happen or if it does, you can survive. </a:t>
            </a:r>
            <a:r>
              <a:rPr lang="en-US" b="0" i="0" dirty="0">
                <a:solidFill>
                  <a:srgbClr val="212529"/>
                </a:solidFill>
                <a:effectLst/>
                <a:latin typeface="Lato" panose="020B0604020202020204" pitchFamily="34" charset="0"/>
              </a:rPr>
              <a:t>It’s really important to stay on each step until the fear comes way down. You may need to do each step more than once before you feel ready to move up the ladder to the next step.</a:t>
            </a:r>
          </a:p>
          <a:p>
            <a:endParaRPr lang="en-US" b="0" i="0" dirty="0">
              <a:solidFill>
                <a:srgbClr val="212529"/>
              </a:solidFill>
              <a:effectLst/>
              <a:latin typeface="Lato" panose="020B0604020202020204" pitchFamily="34" charset="0"/>
            </a:endParaRPr>
          </a:p>
          <a:p>
            <a:r>
              <a:rPr lang="en-US" b="0" i="0" dirty="0">
                <a:solidFill>
                  <a:srgbClr val="212529"/>
                </a:solidFill>
                <a:effectLst/>
                <a:latin typeface="Lato" panose="020B0604020202020204" pitchFamily="34" charset="0"/>
              </a:rPr>
              <a:t>Source: </a:t>
            </a:r>
            <a:r>
              <a:rPr lang="en-US" dirty="0">
                <a:hlinkClick r:id="rId3"/>
              </a:rPr>
              <a:t>High Needle Fear and COVID-19 Vaccines | The Royal Society of Canada (rsc-src.ca)</a:t>
            </a:r>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45</a:t>
            </a:fld>
            <a:endParaRPr lang="en-US"/>
          </a:p>
        </p:txBody>
      </p:sp>
    </p:spTree>
    <p:extLst>
      <p:ext uri="{BB962C8B-B14F-4D97-AF65-F5344CB8AC3E}">
        <p14:creationId xmlns:p14="http://schemas.microsoft.com/office/powerpoint/2010/main" val="864340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212512-5255-473B-A445-518276AB7B60}" type="slidenum">
              <a:rPr lang="en-US" smtClean="0"/>
              <a:pPr/>
              <a:t>46</a:t>
            </a:fld>
            <a:endParaRPr lang="en-US"/>
          </a:p>
        </p:txBody>
      </p:sp>
    </p:spTree>
    <p:extLst>
      <p:ext uri="{BB962C8B-B14F-4D97-AF65-F5344CB8AC3E}">
        <p14:creationId xmlns:p14="http://schemas.microsoft.com/office/powerpoint/2010/main" val="3939392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212512-5255-473B-A445-518276AB7B60}" type="slidenum">
              <a:rPr lang="en-US" smtClean="0"/>
              <a:pPr/>
              <a:t>47</a:t>
            </a:fld>
            <a:endParaRPr lang="en-US"/>
          </a:p>
        </p:txBody>
      </p:sp>
    </p:spTree>
    <p:extLst>
      <p:ext uri="{BB962C8B-B14F-4D97-AF65-F5344CB8AC3E}">
        <p14:creationId xmlns:p14="http://schemas.microsoft.com/office/powerpoint/2010/main" val="1641158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48</a:t>
            </a:fld>
            <a:endParaRPr lang="en-US"/>
          </a:p>
        </p:txBody>
      </p:sp>
    </p:spTree>
    <p:extLst>
      <p:ext uri="{BB962C8B-B14F-4D97-AF65-F5344CB8AC3E}">
        <p14:creationId xmlns:p14="http://schemas.microsoft.com/office/powerpoint/2010/main" val="3629251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8939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WHO Photo Library. Polio vaccination campaign in Kunar, Afghanistan. August 2016.</a:t>
            </a:r>
          </a:p>
        </p:txBody>
      </p:sp>
      <p:sp>
        <p:nvSpPr>
          <p:cNvPr id="4" name="Slide Number Placeholder 3"/>
          <p:cNvSpPr>
            <a:spLocks noGrp="1"/>
          </p:cNvSpPr>
          <p:nvPr>
            <p:ph type="sldNum" sz="quarter" idx="10"/>
          </p:nvPr>
        </p:nvSpPr>
        <p:spPr/>
        <p:txBody>
          <a:bodyPr/>
          <a:lstStyle/>
          <a:p>
            <a:fld id="{0A212512-5255-473B-A445-518276AB7B60}" type="slidenum">
              <a:rPr lang="en-US" smtClean="0"/>
              <a:pPr/>
              <a:t>50</a:t>
            </a:fld>
            <a:endParaRPr lang="en-US"/>
          </a:p>
        </p:txBody>
      </p:sp>
    </p:spTree>
    <p:extLst>
      <p:ext uri="{BB962C8B-B14F-4D97-AF65-F5344CB8AC3E}">
        <p14:creationId xmlns:p14="http://schemas.microsoft.com/office/powerpoint/2010/main" val="1470786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51</a:t>
            </a:fld>
            <a:endParaRPr lang="en-US"/>
          </a:p>
        </p:txBody>
      </p:sp>
    </p:spTree>
    <p:extLst>
      <p:ext uri="{BB962C8B-B14F-4D97-AF65-F5344CB8AC3E}">
        <p14:creationId xmlns:p14="http://schemas.microsoft.com/office/powerpoint/2010/main" val="278223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836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52</a:t>
            </a:fld>
            <a:endParaRPr lang="en-US"/>
          </a:p>
        </p:txBody>
      </p:sp>
    </p:spTree>
    <p:extLst>
      <p:ext uri="{BB962C8B-B14F-4D97-AF65-F5344CB8AC3E}">
        <p14:creationId xmlns:p14="http://schemas.microsoft.com/office/powerpoint/2010/main" val="305414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53</a:t>
            </a:fld>
            <a:endParaRPr lang="en-US"/>
          </a:p>
        </p:txBody>
      </p:sp>
    </p:spTree>
    <p:extLst>
      <p:ext uri="{BB962C8B-B14F-4D97-AF65-F5344CB8AC3E}">
        <p14:creationId xmlns:p14="http://schemas.microsoft.com/office/powerpoint/2010/main" val="98543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61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56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64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520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5.xml"/><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7.xml"/><Relationship Id="rId4" Type="http://schemas.openxmlformats.org/officeDocument/2006/relationships/image" Target="../media/image10.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tags" Target="../tags/tag8.xml"/><Relationship Id="rId4" Type="http://schemas.openxmlformats.org/officeDocument/2006/relationships/image" Target="../media/image1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tags" Target="../tags/tag9.xml"/><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8.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8.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8.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8.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8.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8.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8.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8.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8.xml"/><Relationship Id="rId1" Type="http://schemas.openxmlformats.org/officeDocument/2006/relationships/tags" Target="../tags/tag23.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8.xml"/><Relationship Id="rId1" Type="http://schemas.openxmlformats.org/officeDocument/2006/relationships/tags" Target="../tags/tag24.xml"/><Relationship Id="rId4" Type="http://schemas.openxmlformats.org/officeDocument/2006/relationships/image" Target="../media/image10.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8.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8.xml"/><Relationship Id="rId1" Type="http://schemas.openxmlformats.org/officeDocument/2006/relationships/tags" Target="../tags/tag26.xml"/><Relationship Id="rId4" Type="http://schemas.openxmlformats.org/officeDocument/2006/relationships/image" Target="../media/image10.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8.xml"/><Relationship Id="rId1" Type="http://schemas.openxmlformats.org/officeDocument/2006/relationships/tags" Target="../tags/tag27.xml"/><Relationship Id="rId4" Type="http://schemas.openxmlformats.org/officeDocument/2006/relationships/image" Target="../media/image10.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10.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10.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8.xml"/><Relationship Id="rId1" Type="http://schemas.openxmlformats.org/officeDocument/2006/relationships/tags" Target="../tags/tag30.xml"/><Relationship Id="rId4" Type="http://schemas.openxmlformats.org/officeDocument/2006/relationships/image" Target="../media/image4.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8.xml"/><Relationship Id="rId1" Type="http://schemas.openxmlformats.org/officeDocument/2006/relationships/tags" Target="../tags/tag31.xml"/><Relationship Id="rId4" Type="http://schemas.openxmlformats.org/officeDocument/2006/relationships/image" Target="../media/image10.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8.xml"/><Relationship Id="rId1" Type="http://schemas.openxmlformats.org/officeDocument/2006/relationships/tags" Target="../tags/tag32.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8.xml"/><Relationship Id="rId1" Type="http://schemas.openxmlformats.org/officeDocument/2006/relationships/tags" Target="../tags/tag33.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8.xml"/><Relationship Id="rId1" Type="http://schemas.openxmlformats.org/officeDocument/2006/relationships/tags" Target="../tags/tag34.xml"/><Relationship Id="rId4" Type="http://schemas.openxmlformats.org/officeDocument/2006/relationships/image" Target="../media/image10.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8.xml"/><Relationship Id="rId1" Type="http://schemas.openxmlformats.org/officeDocument/2006/relationships/tags" Target="../tags/tag35.xml"/><Relationship Id="rId4" Type="http://schemas.openxmlformats.org/officeDocument/2006/relationships/image" Target="../media/image10.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8.xml"/><Relationship Id="rId1" Type="http://schemas.openxmlformats.org/officeDocument/2006/relationships/tags" Target="../tags/tag36.xml"/><Relationship Id="rId4" Type="http://schemas.openxmlformats.org/officeDocument/2006/relationships/image" Target="../media/image10.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8.xml"/><Relationship Id="rId1" Type="http://schemas.openxmlformats.org/officeDocument/2006/relationships/tags" Target="../tags/tag37.xml"/><Relationship Id="rId4" Type="http://schemas.openxmlformats.org/officeDocument/2006/relationships/image" Target="../media/image10.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8.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8.xml"/><Relationship Id="rId1" Type="http://schemas.openxmlformats.org/officeDocument/2006/relationships/tags" Target="../tags/tag3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8.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8.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8.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8.xml"/><Relationship Id="rId1" Type="http://schemas.openxmlformats.org/officeDocument/2006/relationships/tags" Target="../tags/tag4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8.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8.xml"/><Relationship Id="rId1" Type="http://schemas.openxmlformats.org/officeDocument/2006/relationships/tags" Target="../tags/tag45.xml"/><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8.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8.xml"/><Relationship Id="rId1" Type="http://schemas.openxmlformats.org/officeDocument/2006/relationships/tags" Target="../tags/tag47.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8.xml"/><Relationship Id="rId1" Type="http://schemas.openxmlformats.org/officeDocument/2006/relationships/tags" Target="../tags/tag48.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8.xml"/><Relationship Id="rId1" Type="http://schemas.openxmlformats.org/officeDocument/2006/relationships/tags" Target="../tags/tag49.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8.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8.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8.xml"/><Relationship Id="rId1" Type="http://schemas.openxmlformats.org/officeDocument/2006/relationships/tags" Target="../tags/tag52.xml"/><Relationship Id="rId4" Type="http://schemas.openxmlformats.org/officeDocument/2006/relationships/image" Target="../media/image10.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8.xml"/><Relationship Id="rId1" Type="http://schemas.openxmlformats.org/officeDocument/2006/relationships/tags" Target="../tags/tag53.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8.xml"/><Relationship Id="rId1" Type="http://schemas.openxmlformats.org/officeDocument/2006/relationships/tags" Target="../tags/tag54.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8.xml"/><Relationship Id="rId1" Type="http://schemas.openxmlformats.org/officeDocument/2006/relationships/tags" Target="../tags/tag55.xml"/><Relationship Id="rId4" Type="http://schemas.openxmlformats.org/officeDocument/2006/relationships/image" Target="../media/image10.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8.xml"/><Relationship Id="rId1" Type="http://schemas.openxmlformats.org/officeDocument/2006/relationships/tags" Target="../tags/tag5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8.xml"/><Relationship Id="rId1" Type="http://schemas.openxmlformats.org/officeDocument/2006/relationships/tags" Target="../tags/tag57.xml"/><Relationship Id="rId4" Type="http://schemas.openxmlformats.org/officeDocument/2006/relationships/image" Target="../media/image10.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8.xml"/><Relationship Id="rId1" Type="http://schemas.openxmlformats.org/officeDocument/2006/relationships/tags" Target="../tags/tag58.xml"/><Relationship Id="rId4" Type="http://schemas.openxmlformats.org/officeDocument/2006/relationships/image" Target="../media/image10.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8.xml"/><Relationship Id="rId1" Type="http://schemas.openxmlformats.org/officeDocument/2006/relationships/tags" Target="../tags/tag59.xml"/><Relationship Id="rId4" Type="http://schemas.openxmlformats.org/officeDocument/2006/relationships/image" Target="../media/image10.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8.xml"/><Relationship Id="rId1" Type="http://schemas.openxmlformats.org/officeDocument/2006/relationships/tags" Target="../tags/tag60.xml"/><Relationship Id="rId4" Type="http://schemas.openxmlformats.org/officeDocument/2006/relationships/image" Target="../media/image4.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8.xml"/><Relationship Id="rId1" Type="http://schemas.openxmlformats.org/officeDocument/2006/relationships/tags" Target="../tags/tag61.xml"/><Relationship Id="rId4" Type="http://schemas.openxmlformats.org/officeDocument/2006/relationships/image" Target="../media/image10.emf"/></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8.xml"/><Relationship Id="rId1" Type="http://schemas.openxmlformats.org/officeDocument/2006/relationships/tags" Target="../tags/tag64.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65.xml"/><Relationship Id="rId4" Type="http://schemas.openxmlformats.org/officeDocument/2006/relationships/image" Target="../media/image8.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8.emf"/><Relationship Id="rId4" Type="http://schemas.openxmlformats.org/officeDocument/2006/relationships/oleObject" Target="../embeddings/oleObject65.bin"/></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1.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2.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6.xml"/><Relationship Id="rId4" Type="http://schemas.openxmlformats.org/officeDocument/2006/relationships/image" Target="../media/image10.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77.xml"/><Relationship Id="rId4" Type="http://schemas.openxmlformats.org/officeDocument/2006/relationships/image" Target="../media/image10.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78.xml"/><Relationship Id="rId4" Type="http://schemas.openxmlformats.org/officeDocument/2006/relationships/image" Target="../media/image10.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tags" Target="../tags/tag79.xml"/><Relationship Id="rId4" Type="http://schemas.openxmlformats.org/officeDocument/2006/relationships/image" Target="../media/image10.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80.xml"/><Relationship Id="rId4" Type="http://schemas.openxmlformats.org/officeDocument/2006/relationships/image" Target="../media/image10.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tags" Target="../tags/tag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9.xml"/><Relationship Id="rId1"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tags" Target="../tags/tag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9.xml"/><Relationship Id="rId1" Type="http://schemas.openxmlformats.org/officeDocument/2006/relationships/tags" Target="../tags/tag8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9.xml"/><Relationship Id="rId1" Type="http://schemas.openxmlformats.org/officeDocument/2006/relationships/tags" Target="../tags/tag8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9.xml"/><Relationship Id="rId1" Type="http://schemas.openxmlformats.org/officeDocument/2006/relationships/tags" Target="../tags/tag87.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tags" Target="../tags/tag88.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9.xml"/><Relationship Id="rId1" Type="http://schemas.openxmlformats.org/officeDocument/2006/relationships/tags" Target="../tags/tag89.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9.xml"/><Relationship Id="rId1" Type="http://schemas.openxmlformats.org/officeDocument/2006/relationships/tags" Target="../tags/tag9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9.xml"/><Relationship Id="rId1" Type="http://schemas.openxmlformats.org/officeDocument/2006/relationships/tags" Target="../tags/tag9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9.xml"/><Relationship Id="rId1" Type="http://schemas.openxmlformats.org/officeDocument/2006/relationships/tags" Target="../tags/tag9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9.xml"/><Relationship Id="rId1" Type="http://schemas.openxmlformats.org/officeDocument/2006/relationships/tags" Target="../tags/tag93.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tags" Target="../tags/tag94.xml"/><Relationship Id="rId4" Type="http://schemas.openxmlformats.org/officeDocument/2006/relationships/image" Target="../media/image10.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tags" Target="../tags/tag95.xml"/><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9.xml"/><Relationship Id="rId1" Type="http://schemas.openxmlformats.org/officeDocument/2006/relationships/tags" Target="../tags/tag96.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9.xml"/><Relationship Id="rId1" Type="http://schemas.openxmlformats.org/officeDocument/2006/relationships/tags" Target="../tags/tag97.xml"/><Relationship Id="rId4" Type="http://schemas.openxmlformats.org/officeDocument/2006/relationships/image" Target="../media/image10.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9.xml"/><Relationship Id="rId1" Type="http://schemas.openxmlformats.org/officeDocument/2006/relationships/tags" Target="../tags/tag98.xml"/><Relationship Id="rId4" Type="http://schemas.openxmlformats.org/officeDocument/2006/relationships/image" Target="../media/image1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9.xml"/><Relationship Id="rId1" Type="http://schemas.openxmlformats.org/officeDocument/2006/relationships/tags" Target="../tags/tag99.xml"/><Relationship Id="rId4" Type="http://schemas.openxmlformats.org/officeDocument/2006/relationships/image" Target="../media/image10.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9.xml"/><Relationship Id="rId1" Type="http://schemas.openxmlformats.org/officeDocument/2006/relationships/tags" Target="../tags/tag100.xml"/><Relationship Id="rId4" Type="http://schemas.openxmlformats.org/officeDocument/2006/relationships/image" Target="../media/image10.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9.xml"/><Relationship Id="rId1" Type="http://schemas.openxmlformats.org/officeDocument/2006/relationships/tags" Target="../tags/tag101.xml"/><Relationship Id="rId4" Type="http://schemas.openxmlformats.org/officeDocument/2006/relationships/image" Target="../media/image4.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tags" Target="../tags/tag102.xml"/><Relationship Id="rId4" Type="http://schemas.openxmlformats.org/officeDocument/2006/relationships/image" Target="../media/image10.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9.xml"/><Relationship Id="rId1" Type="http://schemas.openxmlformats.org/officeDocument/2006/relationships/tags" Target="../tags/tag103.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9.xml"/><Relationship Id="rId1" Type="http://schemas.openxmlformats.org/officeDocument/2006/relationships/tags" Target="../tags/tag104.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9.xml"/><Relationship Id="rId1" Type="http://schemas.openxmlformats.org/officeDocument/2006/relationships/tags" Target="../tags/tag105.xml"/><Relationship Id="rId4"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9.xml"/><Relationship Id="rId1" Type="http://schemas.openxmlformats.org/officeDocument/2006/relationships/tags" Target="../tags/tag106.xml"/><Relationship Id="rId4" Type="http://schemas.openxmlformats.org/officeDocument/2006/relationships/image" Target="../media/image1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9.xml"/><Relationship Id="rId1" Type="http://schemas.openxmlformats.org/officeDocument/2006/relationships/tags" Target="../tags/tag107.xml"/><Relationship Id="rId4" Type="http://schemas.openxmlformats.org/officeDocument/2006/relationships/image" Target="../media/image1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9.xml"/><Relationship Id="rId1" Type="http://schemas.openxmlformats.org/officeDocument/2006/relationships/tags" Target="../tags/tag108.xml"/><Relationship Id="rId4" Type="http://schemas.openxmlformats.org/officeDocument/2006/relationships/image" Target="../media/image1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9.xml"/><Relationship Id="rId1" Type="http://schemas.openxmlformats.org/officeDocument/2006/relationships/tags" Target="../tags/tag10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9.xml"/><Relationship Id="rId1" Type="http://schemas.openxmlformats.org/officeDocument/2006/relationships/tags" Target="../tags/tag1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9.xml"/><Relationship Id="rId1" Type="http://schemas.openxmlformats.org/officeDocument/2006/relationships/tags" Target="../tags/tag1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9.xml"/><Relationship Id="rId1" Type="http://schemas.openxmlformats.org/officeDocument/2006/relationships/tags" Target="../tags/tag1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9.xml"/><Relationship Id="rId1" Type="http://schemas.openxmlformats.org/officeDocument/2006/relationships/tags" Target="../tags/tag1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9.xml"/><Relationship Id="rId1" Type="http://schemas.openxmlformats.org/officeDocument/2006/relationships/tags" Target="../tags/tag11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9.xml"/><Relationship Id="rId1" Type="http://schemas.openxmlformats.org/officeDocument/2006/relationships/tags" Target="../tags/tag115.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9.xml"/><Relationship Id="rId1" Type="http://schemas.openxmlformats.org/officeDocument/2006/relationships/tags" Target="../tags/tag116.xml"/><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9.xml"/><Relationship Id="rId1" Type="http://schemas.openxmlformats.org/officeDocument/2006/relationships/tags" Target="../tags/tag117.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9.xml"/><Relationship Id="rId1" Type="http://schemas.openxmlformats.org/officeDocument/2006/relationships/tags" Target="../tags/tag11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9.xml"/><Relationship Id="rId1" Type="http://schemas.openxmlformats.org/officeDocument/2006/relationships/tags" Target="../tags/tag11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9.xml"/><Relationship Id="rId1" Type="http://schemas.openxmlformats.org/officeDocument/2006/relationships/tags" Target="../tags/tag12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9.xml"/><Relationship Id="rId1" Type="http://schemas.openxmlformats.org/officeDocument/2006/relationships/tags" Target="../tags/tag12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9.xml"/><Relationship Id="rId1" Type="http://schemas.openxmlformats.org/officeDocument/2006/relationships/tags" Target="../tags/tag12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9.xml"/><Relationship Id="rId1" Type="http://schemas.openxmlformats.org/officeDocument/2006/relationships/tags" Target="../tags/tag123.xml"/><Relationship Id="rId4" Type="http://schemas.openxmlformats.org/officeDocument/2006/relationships/image" Target="../media/image10.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9.xml"/><Relationship Id="rId1" Type="http://schemas.openxmlformats.org/officeDocument/2006/relationships/tags" Target="../tags/tag124.xml"/><Relationship Id="rId4" Type="http://schemas.openxmlformats.org/officeDocument/2006/relationships/image" Target="../media/image10.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9.xml"/><Relationship Id="rId1" Type="http://schemas.openxmlformats.org/officeDocument/2006/relationships/tags" Target="../tags/tag125.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9.xml"/><Relationship Id="rId1" Type="http://schemas.openxmlformats.org/officeDocument/2006/relationships/tags" Target="../tags/tag126.xml"/><Relationship Id="rId4" Type="http://schemas.openxmlformats.org/officeDocument/2006/relationships/image" Target="../media/image10.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9.xml"/><Relationship Id="rId1" Type="http://schemas.openxmlformats.org/officeDocument/2006/relationships/tags" Target="../tags/tag12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9.xml"/><Relationship Id="rId1" Type="http://schemas.openxmlformats.org/officeDocument/2006/relationships/tags" Target="../tags/tag128.xml"/><Relationship Id="rId4" Type="http://schemas.openxmlformats.org/officeDocument/2006/relationships/image" Target="../media/image10.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9.xml"/><Relationship Id="rId1" Type="http://schemas.openxmlformats.org/officeDocument/2006/relationships/tags" Target="../tags/tag129.xml"/><Relationship Id="rId4" Type="http://schemas.openxmlformats.org/officeDocument/2006/relationships/image" Target="../media/image10.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9.xml"/><Relationship Id="rId1" Type="http://schemas.openxmlformats.org/officeDocument/2006/relationships/tags" Target="../tags/tag130.xml"/><Relationship Id="rId4" Type="http://schemas.openxmlformats.org/officeDocument/2006/relationships/image" Target="../media/image10.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9.xml"/><Relationship Id="rId1" Type="http://schemas.openxmlformats.org/officeDocument/2006/relationships/tags" Target="../tags/tag131.xml"/><Relationship Id="rId4" Type="http://schemas.openxmlformats.org/officeDocument/2006/relationships/image" Target="../media/image4.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9.xml"/><Relationship Id="rId1" Type="http://schemas.openxmlformats.org/officeDocument/2006/relationships/tags" Target="../tags/tag132.xml"/><Relationship Id="rId4" Type="http://schemas.openxmlformats.org/officeDocument/2006/relationships/image" Target="../media/image10.emf"/></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9.xml"/><Relationship Id="rId1" Type="http://schemas.openxmlformats.org/officeDocument/2006/relationships/tags" Target="../tags/tag135.xml"/><Relationship Id="rId4" Type="http://schemas.openxmlformats.org/officeDocument/2006/relationships/image" Target="../media/image8.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9.xml"/><Relationship Id="rId1" Type="http://schemas.openxmlformats.org/officeDocument/2006/relationships/tags" Target="../tags/tag136.xml"/><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9.xml"/><Relationship Id="rId1" Type="http://schemas.openxmlformats.org/officeDocument/2006/relationships/tags" Target="../tags/tag137.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8.emf"/><Relationship Id="rId4" Type="http://schemas.openxmlformats.org/officeDocument/2006/relationships/oleObject" Target="../embeddings/oleObject65.bin"/></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9.xml"/><Relationship Id="rId1" Type="http://schemas.openxmlformats.org/officeDocument/2006/relationships/tags" Target="../tags/tag140.xml"/><Relationship Id="rId4" Type="http://schemas.openxmlformats.org/officeDocument/2006/relationships/image" Target="../media/image8.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9.xml"/><Relationship Id="rId1" Type="http://schemas.openxmlformats.org/officeDocument/2006/relationships/tags" Target="../tags/tag141.xml"/><Relationship Id="rId4" Type="http://schemas.openxmlformats.org/officeDocument/2006/relationships/image" Target="../media/image8.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9.xml"/><Relationship Id="rId1" Type="http://schemas.openxmlformats.org/officeDocument/2006/relationships/tags" Target="../tags/tag142.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9.xml"/><Relationship Id="rId1" Type="http://schemas.openxmlformats.org/officeDocument/2006/relationships/tags" Target="../tags/tag143.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71.bin"/></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0.xml"/><Relationship Id="rId1" Type="http://schemas.openxmlformats.org/officeDocument/2006/relationships/tags" Target="../tags/tag147.xml"/><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10.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0.xml"/><Relationship Id="rId1" Type="http://schemas.openxmlformats.org/officeDocument/2006/relationships/tags" Target="../tags/tag149.xml"/><Relationship Id="rId4" Type="http://schemas.openxmlformats.org/officeDocument/2006/relationships/image" Target="../media/image10.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0.xml"/><Relationship Id="rId1" Type="http://schemas.openxmlformats.org/officeDocument/2006/relationships/tags" Target="../tags/tag150.xml"/><Relationship Id="rId4" Type="http://schemas.openxmlformats.org/officeDocument/2006/relationships/image" Target="../media/image10.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0.xml"/><Relationship Id="rId1" Type="http://schemas.openxmlformats.org/officeDocument/2006/relationships/tags" Target="../tags/tag151.xml"/><Relationship Id="rId4" Type="http://schemas.openxmlformats.org/officeDocument/2006/relationships/image" Target="../media/image10.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0.xml"/><Relationship Id="rId1" Type="http://schemas.openxmlformats.org/officeDocument/2006/relationships/tags" Target="../tags/tag15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0.xml"/><Relationship Id="rId1"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0.xml"/><Relationship Id="rId1" Type="http://schemas.openxmlformats.org/officeDocument/2006/relationships/tags" Target="../tags/tag15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0.xml"/><Relationship Id="rId1" Type="http://schemas.openxmlformats.org/officeDocument/2006/relationships/tags" Target="../tags/tag15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0.xml"/><Relationship Id="rId1" Type="http://schemas.openxmlformats.org/officeDocument/2006/relationships/tags" Target="../tags/tag156.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0.xml"/><Relationship Id="rId1" Type="http://schemas.openxmlformats.org/officeDocument/2006/relationships/tags" Target="../tags/tag15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0.xml"/><Relationship Id="rId1" Type="http://schemas.openxmlformats.org/officeDocument/2006/relationships/tags" Target="../tags/tag158.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0.xml"/><Relationship Id="rId1" Type="http://schemas.openxmlformats.org/officeDocument/2006/relationships/tags" Target="../tags/tag159.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0.xml"/><Relationship Id="rId1" Type="http://schemas.openxmlformats.org/officeDocument/2006/relationships/tags" Target="../tags/tag160.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0.xml"/><Relationship Id="rId1" Type="http://schemas.openxmlformats.org/officeDocument/2006/relationships/tags" Target="../tags/tag16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0.xml"/><Relationship Id="rId1" Type="http://schemas.openxmlformats.org/officeDocument/2006/relationships/tags" Target="../tags/tag16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0.xml"/><Relationship Id="rId1" Type="http://schemas.openxmlformats.org/officeDocument/2006/relationships/tags" Target="../tags/tag163.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0.xml"/><Relationship Id="rId1" Type="http://schemas.openxmlformats.org/officeDocument/2006/relationships/tags" Target="../tags/tag164.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0.xml"/><Relationship Id="rId1" Type="http://schemas.openxmlformats.org/officeDocument/2006/relationships/tags" Target="../tags/tag165.xml"/><Relationship Id="rId4" Type="http://schemas.openxmlformats.org/officeDocument/2006/relationships/image" Target="../media/image10.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0.xml"/><Relationship Id="rId1" Type="http://schemas.openxmlformats.org/officeDocument/2006/relationships/tags" Target="../tags/tag166.xml"/><Relationship Id="rId4" Type="http://schemas.openxmlformats.org/officeDocument/2006/relationships/image" Target="../media/image10.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0.xml"/><Relationship Id="rId1" Type="http://schemas.openxmlformats.org/officeDocument/2006/relationships/tags" Target="../tags/tag167.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0.xml"/><Relationship Id="rId1" Type="http://schemas.openxmlformats.org/officeDocument/2006/relationships/tags" Target="../tags/tag168.xml"/><Relationship Id="rId4" Type="http://schemas.openxmlformats.org/officeDocument/2006/relationships/image" Target="../media/image10.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0.xml"/><Relationship Id="rId1" Type="http://schemas.openxmlformats.org/officeDocument/2006/relationships/tags" Target="../tags/tag169.xml"/><Relationship Id="rId4" Type="http://schemas.openxmlformats.org/officeDocument/2006/relationships/image" Target="../media/image10.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0.xml"/><Relationship Id="rId1" Type="http://schemas.openxmlformats.org/officeDocument/2006/relationships/tags" Target="../tags/tag170.xml"/><Relationship Id="rId4" Type="http://schemas.openxmlformats.org/officeDocument/2006/relationships/image" Target="../media/image10.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0.xml"/><Relationship Id="rId1" Type="http://schemas.openxmlformats.org/officeDocument/2006/relationships/tags" Target="../tags/tag171.xml"/><Relationship Id="rId4" Type="http://schemas.openxmlformats.org/officeDocument/2006/relationships/image" Target="../media/image10.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0.xml"/><Relationship Id="rId1" Type="http://schemas.openxmlformats.org/officeDocument/2006/relationships/tags" Target="../tags/tag172.xml"/><Relationship Id="rId4" Type="http://schemas.openxmlformats.org/officeDocument/2006/relationships/image" Target="../media/image4.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0.xml"/><Relationship Id="rId1" Type="http://schemas.openxmlformats.org/officeDocument/2006/relationships/tags" Target="../tags/tag173.xml"/><Relationship Id="rId4" Type="http://schemas.openxmlformats.org/officeDocument/2006/relationships/image" Target="../media/image10.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10.xml"/><Relationship Id="rId1" Type="http://schemas.openxmlformats.org/officeDocument/2006/relationships/tags" Target="../tags/tag174.x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10.xml"/><Relationship Id="rId1" Type="http://schemas.openxmlformats.org/officeDocument/2006/relationships/tags" Target="../tags/tag175.xml"/><Relationship Id="rId5" Type="http://schemas.openxmlformats.org/officeDocument/2006/relationships/image" Target="../media/image21.png"/><Relationship Id="rId4" Type="http://schemas.openxmlformats.org/officeDocument/2006/relationships/image" Target="../media/image10.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10.xml"/><Relationship Id="rId1" Type="http://schemas.openxmlformats.org/officeDocument/2006/relationships/tags" Target="../tags/tag176.xml"/><Relationship Id="rId4" Type="http://schemas.openxmlformats.org/officeDocument/2006/relationships/image" Target="../media/image10.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10.xml"/><Relationship Id="rId1" Type="http://schemas.openxmlformats.org/officeDocument/2006/relationships/tags" Target="../tags/tag177.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10.xml"/><Relationship Id="rId1" Type="http://schemas.openxmlformats.org/officeDocument/2006/relationships/tags" Target="../tags/tag178.xml"/><Relationship Id="rId4" Type="http://schemas.openxmlformats.org/officeDocument/2006/relationships/image" Target="../media/image10.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10.xml"/><Relationship Id="rId1" Type="http://schemas.openxmlformats.org/officeDocument/2006/relationships/tags" Target="../tags/tag179.xml"/><Relationship Id="rId4" Type="http://schemas.openxmlformats.org/officeDocument/2006/relationships/image" Target="../media/image10.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10.xml"/><Relationship Id="rId1" Type="http://schemas.openxmlformats.org/officeDocument/2006/relationships/tags" Target="../tags/tag18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10.xml"/><Relationship Id="rId1" Type="http://schemas.openxmlformats.org/officeDocument/2006/relationships/tags" Target="../tags/tag1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10.xml"/><Relationship Id="rId1" Type="http://schemas.openxmlformats.org/officeDocument/2006/relationships/tags" Target="../tags/tag1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0.xml"/><Relationship Id="rId1" Type="http://schemas.openxmlformats.org/officeDocument/2006/relationships/tags" Target="../tags/tag1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10.xml"/><Relationship Id="rId1" Type="http://schemas.openxmlformats.org/officeDocument/2006/relationships/tags" Target="../tags/tag1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10.xml"/><Relationship Id="rId1" Type="http://schemas.openxmlformats.org/officeDocument/2006/relationships/tags" Target="../tags/tag18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8.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10.xml"/><Relationship Id="rId1" Type="http://schemas.openxmlformats.org/officeDocument/2006/relationships/tags" Target="../tags/tag186.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87.xml"/><Relationship Id="rId5" Type="http://schemas.openxmlformats.org/officeDocument/2006/relationships/image" Target="../media/image10.emf"/><Relationship Id="rId4" Type="http://schemas.openxmlformats.org/officeDocument/2006/relationships/oleObject" Target="../embeddings/oleObject112.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10.xml"/><Relationship Id="rId1" Type="http://schemas.openxmlformats.org/officeDocument/2006/relationships/tags" Target="../tags/tag188.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10.xml"/><Relationship Id="rId1" Type="http://schemas.openxmlformats.org/officeDocument/2006/relationships/tags" Target="../tags/tag189.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10.xml"/><Relationship Id="rId1" Type="http://schemas.openxmlformats.org/officeDocument/2006/relationships/tags" Target="../tags/tag19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10.xml"/><Relationship Id="rId1" Type="http://schemas.openxmlformats.org/officeDocument/2006/relationships/tags" Target="../tags/tag19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10.xml"/><Relationship Id="rId1" Type="http://schemas.openxmlformats.org/officeDocument/2006/relationships/tags" Target="../tags/tag19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10.xml"/><Relationship Id="rId1" Type="http://schemas.openxmlformats.org/officeDocument/2006/relationships/tags" Target="../tags/tag193.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10.xml"/><Relationship Id="rId1" Type="http://schemas.openxmlformats.org/officeDocument/2006/relationships/tags" Target="../tags/tag194.xml"/><Relationship Id="rId4" Type="http://schemas.openxmlformats.org/officeDocument/2006/relationships/image" Target="../media/image10.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10.xml"/><Relationship Id="rId1" Type="http://schemas.openxmlformats.org/officeDocument/2006/relationships/tags" Target="../tags/tag195.xml"/><Relationship Id="rId4" Type="http://schemas.openxmlformats.org/officeDocument/2006/relationships/image" Target="../media/image10.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10.xml"/><Relationship Id="rId1" Type="http://schemas.openxmlformats.org/officeDocument/2006/relationships/tags" Target="../tags/tag196.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10.xml"/><Relationship Id="rId1" Type="http://schemas.openxmlformats.org/officeDocument/2006/relationships/tags" Target="../tags/tag197.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10.xml"/><Relationship Id="rId1" Type="http://schemas.openxmlformats.org/officeDocument/2006/relationships/tags" Target="../tags/tag198.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10.xml"/><Relationship Id="rId1" Type="http://schemas.openxmlformats.org/officeDocument/2006/relationships/tags" Target="../tags/tag199.xml"/><Relationship Id="rId4" Type="http://schemas.openxmlformats.org/officeDocument/2006/relationships/image" Target="../media/image10.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10.xml"/><Relationship Id="rId1" Type="http://schemas.openxmlformats.org/officeDocument/2006/relationships/tags" Target="../tags/tag200.xml"/><Relationship Id="rId4" Type="http://schemas.openxmlformats.org/officeDocument/2006/relationships/image" Target="../media/image10.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10.xml"/><Relationship Id="rId1" Type="http://schemas.openxmlformats.org/officeDocument/2006/relationships/tags" Target="../tags/tag201.xml"/><Relationship Id="rId4" Type="http://schemas.openxmlformats.org/officeDocument/2006/relationships/image" Target="../media/image10.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10.xml"/><Relationship Id="rId1" Type="http://schemas.openxmlformats.org/officeDocument/2006/relationships/tags" Target="../tags/tag202.xml"/><Relationship Id="rId4" Type="http://schemas.openxmlformats.org/officeDocument/2006/relationships/image" Target="../media/image4.emf"/></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10.xml"/><Relationship Id="rId1" Type="http://schemas.openxmlformats.org/officeDocument/2006/relationships/tags" Target="../tags/tag203.xml"/><Relationship Id="rId4" Type="http://schemas.openxmlformats.org/officeDocument/2006/relationships/image" Target="../media/image10.emf"/></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8.emf"/><Relationship Id="rId4" Type="http://schemas.openxmlformats.org/officeDocument/2006/relationships/oleObject" Target="../embeddings/oleObject129.bin"/></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10.xml"/><Relationship Id="rId1" Type="http://schemas.openxmlformats.org/officeDocument/2006/relationships/tags" Target="../tags/tag206.xml"/><Relationship Id="rId4" Type="http://schemas.openxmlformats.org/officeDocument/2006/relationships/image" Target="../media/image8.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10.xml"/><Relationship Id="rId1" Type="http://schemas.openxmlformats.org/officeDocument/2006/relationships/tags" Target="../tags/tag207.xml"/><Relationship Id="rId4" Type="http://schemas.openxmlformats.org/officeDocument/2006/relationships/image" Target="../media/image8.emf"/></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10.xml"/><Relationship Id="rId1" Type="http://schemas.openxmlformats.org/officeDocument/2006/relationships/tags" Target="../tags/tag208.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image" Target="../media/image8.emf"/><Relationship Id="rId4" Type="http://schemas.openxmlformats.org/officeDocument/2006/relationships/oleObject" Target="../embeddings/oleObject133.bin"/></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10.xml"/><Relationship Id="rId1" Type="http://schemas.openxmlformats.org/officeDocument/2006/relationships/tags" Target="../tags/tag211.xml"/><Relationship Id="rId4" Type="http://schemas.openxmlformats.org/officeDocument/2006/relationships/image" Target="../media/image8.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10.xml"/><Relationship Id="rId1" Type="http://schemas.openxmlformats.org/officeDocument/2006/relationships/tags" Target="../tags/tag212.xml"/><Relationship Id="rId4" Type="http://schemas.openxmlformats.org/officeDocument/2006/relationships/image" Target="../media/image8.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10.xml"/><Relationship Id="rId1" Type="http://schemas.openxmlformats.org/officeDocument/2006/relationships/tags" Target="../tags/tag213.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10.xml"/><Relationship Id="rId1" Type="http://schemas.openxmlformats.org/officeDocument/2006/relationships/tags" Target="../tags/tag214.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69187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4098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2307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77086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6866630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189136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628491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710555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274605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AB17-6940-464C-ABC3-8446E0889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A5FA7-02E8-4F37-8E26-4ABD15DFC13F}"/>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67ACDA32-9645-4BE7-B425-C78A3861E1B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718BD35-DBDA-4C8E-A8B2-75C31221D209}"/>
              </a:ext>
            </a:extLst>
          </p:cNvPr>
          <p:cNvSpPr>
            <a:spLocks noGrp="1"/>
          </p:cNvSpPr>
          <p:nvPr>
            <p:ph type="sldNum" sz="quarter" idx="12"/>
          </p:nvPr>
        </p:nvSpPr>
        <p:spPr>
          <a:xfrm>
            <a:off x="8610600" y="6356350"/>
            <a:ext cx="2743200" cy="365125"/>
          </a:xfrm>
          <a:prstGeom prst="rect">
            <a:avLst/>
          </a:prstGeom>
        </p:spPr>
        <p:txBody>
          <a:bodyPr/>
          <a:lstStyle/>
          <a:p>
            <a:fld id="{D18184EB-D138-438B-AE6D-1753407AB9DD}" type="slidenum">
              <a:rPr lang="en-AU" smtClean="0"/>
              <a:t>‹#›</a:t>
            </a:fld>
            <a:endParaRPr lang="en-AU"/>
          </a:p>
        </p:txBody>
      </p:sp>
    </p:spTree>
    <p:extLst>
      <p:ext uri="{BB962C8B-B14F-4D97-AF65-F5344CB8AC3E}">
        <p14:creationId xmlns:p14="http://schemas.microsoft.com/office/powerpoint/2010/main" val="153693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5047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1285364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33759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509537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4467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05935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6001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6136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52623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366220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299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24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04128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07275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34686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923607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65972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6226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687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0095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174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3612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084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0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058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9047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35495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17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095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3250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1933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8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76204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9042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51227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25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831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0028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40371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558776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4411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83629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51293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202024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124329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39160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2960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4238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286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83147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4319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5186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44056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5826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3481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17426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61020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421213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126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88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734845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0131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7981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888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87996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46253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009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23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2918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227597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485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46935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38758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71556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8194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15619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62798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3996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9708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23731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906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8637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25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6670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0586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94515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0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91202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43333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9520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43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80471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34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36057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15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172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876015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4211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55218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316736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5411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90048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46847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4212610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7774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92917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36935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0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99774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168064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07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643115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520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10652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6958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7027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666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2373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09559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61874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30043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060344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36242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45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7563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039661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19344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3326849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2626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417763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89062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8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30460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33771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9550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3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42128920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89724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0553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806259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5802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761194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20880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804880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77825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01933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69827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74340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0106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35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218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05899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391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369239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9340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35067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09303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74954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62420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26522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42181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11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6386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70524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23950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20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11295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40809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1305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36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80474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7945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1830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3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931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7702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853473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047757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06067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94437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154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395325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6274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090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42641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661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0921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253216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7679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7656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146304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6125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0275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75060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01498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393216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5900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8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80097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39013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0389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956463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716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885422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1786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03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9856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690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45447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91539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7374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98815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6756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8939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4190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807256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030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809599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809423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17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7654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3377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77321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5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299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53214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96273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75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03645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342644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2614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3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62917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39000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13457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0249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15643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61729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7807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181537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83166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62596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56317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02835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673007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42813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91030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91551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287014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885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228099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068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24071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77270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827683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5701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20669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36381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68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3178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4166480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02987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1056989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995022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98356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29139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25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20934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97758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897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5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2284932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04948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6872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292923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1711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884789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0134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0546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6536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586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3370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1916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8513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37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3808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44815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16476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7334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799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3542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7116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23752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7886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63451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2758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6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41281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43562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44133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79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35061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4025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1299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8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08339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93761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4317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9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8638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12298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515378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75898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46033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60693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471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605875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0197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270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0825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5422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2427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2133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924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355820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2340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4472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870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685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366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96765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23724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83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80924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73119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443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5892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endParaRPr lang="en-GB" noProof="0" dirty="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8251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98089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9003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3610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14201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37137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9454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1281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18543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03549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2465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832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8061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149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1115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6860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1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85242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94396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7074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1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2679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01261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67966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0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203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07279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85844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62059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236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71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6255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1410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48027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69950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459886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60307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86903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01011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5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763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258110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03683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204177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755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86329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5411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60491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2752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052212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9566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64895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2568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231837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713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4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8574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121382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noProof="0"/>
          </a:p>
        </p:txBody>
      </p:sp>
      <p:sp>
        <p:nvSpPr>
          <p:cNvPr id="4" name="Footer Placeholder 3"/>
          <p:cNvSpPr>
            <a:spLocks noGrp="1"/>
          </p:cNvSpPr>
          <p:nvPr>
            <p:ph type="ftr" sz="quarter" idx="11"/>
          </p:nvPr>
        </p:nvSpPr>
        <p:spPr bwMode="gray"/>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257135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6474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2624386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039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77109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18617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1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0712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158413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668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06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r>
              <a:rPr lang="en-GB"/>
              <a:t>Diane Summers</a:t>
            </a:r>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196518929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54852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37101812"/>
      </p:ext>
    </p:extLst>
  </p:cSld>
  <p:clrMapOvr>
    <a:overrideClrMapping bg1="lt1" tx1="dk1" bg2="lt2" tx2="dk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8122442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7764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84105288"/>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1016649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86100313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38314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670122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1/27/2025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432895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B0EBC8A0-080D-4817-BCB6-2226711703F6}" type="datetimeFigureOut">
              <a:rPr lang="en-US" smtClean="0"/>
              <a:t>1/27/2025</a:t>
            </a:fld>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768345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B0EBC8A0-080D-4817-BCB6-2226711703F6}" type="datetimeFigureOut">
              <a:rPr lang="en-US" smtClean="0"/>
              <a:t>1/27/2025</a:t>
            </a:fld>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43532236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B0EBC8A0-080D-4817-BCB6-2226711703F6}" type="datetimeFigureOut">
              <a:rPr lang="en-US" smtClean="0"/>
              <a:t>1/27/2025</a:t>
            </a:fld>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dirty="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85154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B0EBC8A0-080D-4817-BCB6-2226711703F6}" type="datetimeFigureOut">
              <a:rPr lang="en-US" smtClean="0"/>
              <a:t>1/27/2025</a:t>
            </a:fld>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0611300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B0EBC8A0-080D-4817-BCB6-2226711703F6}" type="datetimeFigureOut">
              <a:rPr lang="en-US" smtClean="0"/>
              <a:t>1/27/2025</a:t>
            </a:fld>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82538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6040662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8019476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4665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fld id="{EC89882A-88C6-4ED3-B863-8147BF0B8B5B}" type="datetimeFigureOut">
              <a:rPr lang="en-GB" smtClean="0"/>
              <a:t>27/01/2025</a:t>
            </a:fld>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404330581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B0EBC8A0-080D-4817-BCB6-2226711703F6}" type="datetimeFigureOut">
              <a:rPr lang="en-US" smtClean="0"/>
              <a:t>1/27/2025</a:t>
            </a:fld>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9695450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64839015"/>
      </p:ext>
    </p:extLst>
  </p:cSld>
  <p:clrMapOvr>
    <a:overrideClrMapping bg1="lt1" tx1="dk1" bg2="lt2" tx2="dk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dirty="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7964422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E3FD32A7-14BC-4515-B12D-F8609958404A}" type="datetime1">
              <a:rPr lang="en-US" noProof="0" smtClean="0"/>
              <a:t>1/27/2025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3986178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AD33F41-4D6A-4F09-8010-0ED8AFD08E7C}" type="datetime1">
              <a:rPr lang="en-US" noProof="0" smtClean="0"/>
              <a:t>1/27/2025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7882700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FE39767D-2559-42EE-BC32-EA56BB3FD00C}" type="datetime1">
              <a:rPr lang="en-US" noProof="0" smtClean="0"/>
              <a:t>1/27/2025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9481347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6D50CE87-47B3-46E5-8F15-D5CC56C57775}" type="datetime1">
              <a:rPr lang="en-US" noProof="0" smtClean="0"/>
              <a:t>1/27/2025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50348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992014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548EEB4D-64FF-45E7-9101-6340EB7D9AAA}" type="datetime1">
              <a:rPr lang="en-US" noProof="0" smtClean="0"/>
              <a:t>1/27/2025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1045744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892B7C4-21F7-4BFE-89CB-F04030809548}" type="datetime1">
              <a:rPr lang="en-US" noProof="0" smtClean="0"/>
              <a:t>1/27/2025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582173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DAF9019E-7610-417C-B079-334A3083F10F}" type="datetime1">
              <a:rPr lang="en-US" noProof="0" smtClean="0"/>
              <a:t>1/27/2025</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1065936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54D7D2FC-B6D2-465D-9777-8B2F2DCA961B}" type="datetime1">
              <a:rPr lang="en-US" smtClean="0"/>
              <a:t>1/27/2025</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4643983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C138B8E-2EFE-46EF-A0D2-D653A3A92733}" type="datetime1">
              <a:rPr lang="en-US" smtClean="0"/>
              <a:t>1/27/2025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0309195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8FCFB8F4-7202-4AA9-83B5-487EF15D79B2}" type="datetime1">
              <a:rPr lang="en-US" smtClean="0"/>
              <a:t>1/27/2025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2084732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4608C768-80E9-46F4-9E44-391534949A06}" type="datetime1">
              <a:rPr lang="en-US" smtClean="0"/>
              <a:t>1/27/2025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0668702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3260714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919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030816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626705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4603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32336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1061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46785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44676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dirty="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75811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85191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763055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49072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45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2139162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926334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0517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dirty="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423941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569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47653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883318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79265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49427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924141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25456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87528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86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45585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126300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31944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8318080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054134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3473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815943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02094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46900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1777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1164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35164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633891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50689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51348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677173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8286623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072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7310807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56205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16914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778257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87105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741596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78632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51909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895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9536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dirty="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224438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3370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8676911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024324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9299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1663997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515619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531928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6596912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29351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734877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66126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73.xml"/><Relationship Id="rId21" Type="http://schemas.openxmlformats.org/officeDocument/2006/relationships/slideLayout" Target="../slideLayouts/slideLayout268.xml"/><Relationship Id="rId42" Type="http://schemas.openxmlformats.org/officeDocument/2006/relationships/slideLayout" Target="../slideLayouts/slideLayout289.xml"/><Relationship Id="rId47" Type="http://schemas.openxmlformats.org/officeDocument/2006/relationships/slideLayout" Target="../slideLayouts/slideLayout294.xml"/><Relationship Id="rId63" Type="http://schemas.openxmlformats.org/officeDocument/2006/relationships/slideLayout" Target="../slideLayouts/slideLayout310.xml"/><Relationship Id="rId68" Type="http://schemas.openxmlformats.org/officeDocument/2006/relationships/slideLayout" Target="../slideLayouts/slideLayout315.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9" Type="http://schemas.openxmlformats.org/officeDocument/2006/relationships/slideLayout" Target="../slideLayouts/slideLayout276.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slideLayout" Target="../slideLayouts/slideLayout279.xml"/><Relationship Id="rId37" Type="http://schemas.openxmlformats.org/officeDocument/2006/relationships/slideLayout" Target="../slideLayouts/slideLayout284.xml"/><Relationship Id="rId40" Type="http://schemas.openxmlformats.org/officeDocument/2006/relationships/slideLayout" Target="../slideLayouts/slideLayout287.xml"/><Relationship Id="rId45" Type="http://schemas.openxmlformats.org/officeDocument/2006/relationships/slideLayout" Target="../slideLayouts/slideLayout292.xml"/><Relationship Id="rId53" Type="http://schemas.openxmlformats.org/officeDocument/2006/relationships/slideLayout" Target="../slideLayouts/slideLayout300.xml"/><Relationship Id="rId58" Type="http://schemas.openxmlformats.org/officeDocument/2006/relationships/slideLayout" Target="../slideLayouts/slideLayout305.xml"/><Relationship Id="rId66" Type="http://schemas.openxmlformats.org/officeDocument/2006/relationships/slideLayout" Target="../slideLayouts/slideLayout313.xml"/><Relationship Id="rId5" Type="http://schemas.openxmlformats.org/officeDocument/2006/relationships/slideLayout" Target="../slideLayouts/slideLayout252.xml"/><Relationship Id="rId61" Type="http://schemas.openxmlformats.org/officeDocument/2006/relationships/slideLayout" Target="../slideLayouts/slideLayout308.xml"/><Relationship Id="rId19" Type="http://schemas.openxmlformats.org/officeDocument/2006/relationships/slideLayout" Target="../slideLayouts/slideLayout26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 Id="rId35" Type="http://schemas.openxmlformats.org/officeDocument/2006/relationships/slideLayout" Target="../slideLayouts/slideLayout282.xml"/><Relationship Id="rId43" Type="http://schemas.openxmlformats.org/officeDocument/2006/relationships/slideLayout" Target="../slideLayouts/slideLayout290.xml"/><Relationship Id="rId48" Type="http://schemas.openxmlformats.org/officeDocument/2006/relationships/slideLayout" Target="../slideLayouts/slideLayout295.xml"/><Relationship Id="rId56" Type="http://schemas.openxmlformats.org/officeDocument/2006/relationships/slideLayout" Target="../slideLayouts/slideLayout303.xml"/><Relationship Id="rId64" Type="http://schemas.openxmlformats.org/officeDocument/2006/relationships/slideLayout" Target="../slideLayouts/slideLayout311.xml"/><Relationship Id="rId69" Type="http://schemas.openxmlformats.org/officeDocument/2006/relationships/slideLayout" Target="../slideLayouts/slideLayout316.xml"/><Relationship Id="rId8" Type="http://schemas.openxmlformats.org/officeDocument/2006/relationships/slideLayout" Target="../slideLayouts/slideLayout255.xml"/><Relationship Id="rId51" Type="http://schemas.openxmlformats.org/officeDocument/2006/relationships/slideLayout" Target="../slideLayouts/slideLayout298.xml"/><Relationship Id="rId72" Type="http://schemas.openxmlformats.org/officeDocument/2006/relationships/oleObject" Target="../embeddings/oleObject70.bin"/><Relationship Id="rId3" Type="http://schemas.openxmlformats.org/officeDocument/2006/relationships/slideLayout" Target="../slideLayouts/slideLayout250.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slideLayout" Target="../slideLayouts/slideLayout280.xml"/><Relationship Id="rId38" Type="http://schemas.openxmlformats.org/officeDocument/2006/relationships/slideLayout" Target="../slideLayouts/slideLayout285.xml"/><Relationship Id="rId46" Type="http://schemas.openxmlformats.org/officeDocument/2006/relationships/slideLayout" Target="../slideLayouts/slideLayout293.xml"/><Relationship Id="rId59" Type="http://schemas.openxmlformats.org/officeDocument/2006/relationships/slideLayout" Target="../slideLayouts/slideLayout306.xml"/><Relationship Id="rId67" Type="http://schemas.openxmlformats.org/officeDocument/2006/relationships/slideLayout" Target="../slideLayouts/slideLayout314.xml"/><Relationship Id="rId20" Type="http://schemas.openxmlformats.org/officeDocument/2006/relationships/slideLayout" Target="../slideLayouts/slideLayout267.xml"/><Relationship Id="rId41" Type="http://schemas.openxmlformats.org/officeDocument/2006/relationships/slideLayout" Target="../slideLayouts/slideLayout288.xml"/><Relationship Id="rId54" Type="http://schemas.openxmlformats.org/officeDocument/2006/relationships/slideLayout" Target="../slideLayouts/slideLayout301.xml"/><Relationship Id="rId62" Type="http://schemas.openxmlformats.org/officeDocument/2006/relationships/slideLayout" Target="../slideLayouts/slideLayout309.xml"/><Relationship Id="rId70" Type="http://schemas.openxmlformats.org/officeDocument/2006/relationships/theme" Target="../theme/theme10.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36" Type="http://schemas.openxmlformats.org/officeDocument/2006/relationships/slideLayout" Target="../slideLayouts/slideLayout283.xml"/><Relationship Id="rId49" Type="http://schemas.openxmlformats.org/officeDocument/2006/relationships/slideLayout" Target="../slideLayouts/slideLayout296.xml"/><Relationship Id="rId57" Type="http://schemas.openxmlformats.org/officeDocument/2006/relationships/slideLayout" Target="../slideLayouts/slideLayout304.xml"/><Relationship Id="rId10" Type="http://schemas.openxmlformats.org/officeDocument/2006/relationships/slideLayout" Target="../slideLayouts/slideLayout257.xml"/><Relationship Id="rId31" Type="http://schemas.openxmlformats.org/officeDocument/2006/relationships/slideLayout" Target="../slideLayouts/slideLayout278.xml"/><Relationship Id="rId44" Type="http://schemas.openxmlformats.org/officeDocument/2006/relationships/slideLayout" Target="../slideLayouts/slideLayout291.xml"/><Relationship Id="rId52" Type="http://schemas.openxmlformats.org/officeDocument/2006/relationships/slideLayout" Target="../slideLayouts/slideLayout299.xml"/><Relationship Id="rId60" Type="http://schemas.openxmlformats.org/officeDocument/2006/relationships/slideLayout" Target="../slideLayouts/slideLayout307.xml"/><Relationship Id="rId65" Type="http://schemas.openxmlformats.org/officeDocument/2006/relationships/slideLayout" Target="../slideLayouts/slideLayout312.xml"/><Relationship Id="rId73" Type="http://schemas.openxmlformats.org/officeDocument/2006/relationships/image" Target="../media/image8.emf"/><Relationship Id="rId4" Type="http://schemas.openxmlformats.org/officeDocument/2006/relationships/slideLayout" Target="../slideLayouts/slideLayout251.xml"/><Relationship Id="rId9" Type="http://schemas.openxmlformats.org/officeDocument/2006/relationships/slideLayout" Target="../slideLayouts/slideLayout256.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39" Type="http://schemas.openxmlformats.org/officeDocument/2006/relationships/slideLayout" Target="../slideLayouts/slideLayout286.xml"/><Relationship Id="rId34" Type="http://schemas.openxmlformats.org/officeDocument/2006/relationships/slideLayout" Target="../slideLayouts/slideLayout281.xml"/><Relationship Id="rId50" Type="http://schemas.openxmlformats.org/officeDocument/2006/relationships/slideLayout" Target="../slideLayouts/slideLayout297.xml"/><Relationship Id="rId55" Type="http://schemas.openxmlformats.org/officeDocument/2006/relationships/slideLayout" Target="../slideLayouts/slideLayout302.xml"/><Relationship Id="rId7" Type="http://schemas.openxmlformats.org/officeDocument/2006/relationships/slideLayout" Target="../slideLayouts/slideLayout254.xml"/><Relationship Id="rId71" Type="http://schemas.openxmlformats.org/officeDocument/2006/relationships/tags" Target="../tags/tag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18" Type="http://schemas.openxmlformats.org/officeDocument/2006/relationships/theme" Target="../theme/theme11.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0" Type="http://schemas.openxmlformats.org/officeDocument/2006/relationships/image" Target="../media/image2.png"/><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19" Type="http://schemas.openxmlformats.org/officeDocument/2006/relationships/image" Target="../media/image1.png"/><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image" Target="../media/image2.pn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image" Target="../media/image1.png"/><Relationship Id="rId2" Type="http://schemas.openxmlformats.org/officeDocument/2006/relationships/slideLayout" Target="../slideLayouts/slideLayout335.xml"/><Relationship Id="rId16" Type="http://schemas.openxmlformats.org/officeDocument/2006/relationships/theme" Target="../theme/theme1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png"/><Relationship Id="rId2" Type="http://schemas.openxmlformats.org/officeDocument/2006/relationships/slideLayout" Target="../slideLayouts/slideLayout50.xml"/><Relationship Id="rId16"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7.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6.png"/><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7.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6.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2.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png"/><Relationship Id="rId2" Type="http://schemas.openxmlformats.org/officeDocument/2006/relationships/slideLayout" Target="../slideLayouts/slideLayout96.xml"/><Relationship Id="rId16" Type="http://schemas.openxmlformats.org/officeDocument/2006/relationships/theme" Target="../theme/theme7.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35.xml"/><Relationship Id="rId21" Type="http://schemas.openxmlformats.org/officeDocument/2006/relationships/slideLayout" Target="../slideLayouts/slideLayout130.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63" Type="http://schemas.openxmlformats.org/officeDocument/2006/relationships/slideLayout" Target="../slideLayouts/slideLayout172.xml"/><Relationship Id="rId68" Type="http://schemas.openxmlformats.org/officeDocument/2006/relationships/slideLayout" Target="../slideLayouts/slideLayout177.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9" Type="http://schemas.openxmlformats.org/officeDocument/2006/relationships/slideLayout" Target="../slideLayouts/slideLayout138.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3" Type="http://schemas.openxmlformats.org/officeDocument/2006/relationships/slideLayout" Target="../slideLayouts/slideLayout162.xml"/><Relationship Id="rId58" Type="http://schemas.openxmlformats.org/officeDocument/2006/relationships/slideLayout" Target="../slideLayouts/slideLayout167.xml"/><Relationship Id="rId66" Type="http://schemas.openxmlformats.org/officeDocument/2006/relationships/slideLayout" Target="../slideLayouts/slideLayout175.xml"/><Relationship Id="rId5" Type="http://schemas.openxmlformats.org/officeDocument/2006/relationships/slideLayout" Target="../slideLayouts/slideLayout114.xml"/><Relationship Id="rId61" Type="http://schemas.openxmlformats.org/officeDocument/2006/relationships/slideLayout" Target="../slideLayouts/slideLayout170.xml"/><Relationship Id="rId19" Type="http://schemas.openxmlformats.org/officeDocument/2006/relationships/slideLayout" Target="../slideLayouts/slideLayout12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56" Type="http://schemas.openxmlformats.org/officeDocument/2006/relationships/slideLayout" Target="../slideLayouts/slideLayout165.xml"/><Relationship Id="rId64" Type="http://schemas.openxmlformats.org/officeDocument/2006/relationships/slideLayout" Target="../slideLayouts/slideLayout173.xml"/><Relationship Id="rId69" Type="http://schemas.openxmlformats.org/officeDocument/2006/relationships/slideLayout" Target="../slideLayouts/slideLayout178.xml"/><Relationship Id="rId8" Type="http://schemas.openxmlformats.org/officeDocument/2006/relationships/slideLayout" Target="../slideLayouts/slideLayout117.xml"/><Relationship Id="rId51" Type="http://schemas.openxmlformats.org/officeDocument/2006/relationships/slideLayout" Target="../slideLayouts/slideLayout160.xml"/><Relationship Id="rId72" Type="http://schemas.openxmlformats.org/officeDocument/2006/relationships/oleObject" Target="../embeddings/oleObject2.bin"/><Relationship Id="rId3" Type="http://schemas.openxmlformats.org/officeDocument/2006/relationships/slideLayout" Target="../slideLayouts/slideLayout112.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59" Type="http://schemas.openxmlformats.org/officeDocument/2006/relationships/slideLayout" Target="../slideLayouts/slideLayout168.xml"/><Relationship Id="rId67" Type="http://schemas.openxmlformats.org/officeDocument/2006/relationships/slideLayout" Target="../slideLayouts/slideLayout176.xml"/><Relationship Id="rId20" Type="http://schemas.openxmlformats.org/officeDocument/2006/relationships/slideLayout" Target="../slideLayouts/slideLayout129.xml"/><Relationship Id="rId41" Type="http://schemas.openxmlformats.org/officeDocument/2006/relationships/slideLayout" Target="../slideLayouts/slideLayout150.xml"/><Relationship Id="rId54" Type="http://schemas.openxmlformats.org/officeDocument/2006/relationships/slideLayout" Target="../slideLayouts/slideLayout163.xml"/><Relationship Id="rId62" Type="http://schemas.openxmlformats.org/officeDocument/2006/relationships/slideLayout" Target="../slideLayouts/slideLayout171.xml"/><Relationship Id="rId70" Type="http://schemas.openxmlformats.org/officeDocument/2006/relationships/theme" Target="../theme/theme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57" Type="http://schemas.openxmlformats.org/officeDocument/2006/relationships/slideLayout" Target="../slideLayouts/slideLayout166.xml"/><Relationship Id="rId10" Type="http://schemas.openxmlformats.org/officeDocument/2006/relationships/slideLayout" Target="../slideLayouts/slideLayout119.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52" Type="http://schemas.openxmlformats.org/officeDocument/2006/relationships/slideLayout" Target="../slideLayouts/slideLayout161.xml"/><Relationship Id="rId60" Type="http://schemas.openxmlformats.org/officeDocument/2006/relationships/slideLayout" Target="../slideLayouts/slideLayout169.xml"/><Relationship Id="rId65" Type="http://schemas.openxmlformats.org/officeDocument/2006/relationships/slideLayout" Target="../slideLayouts/slideLayout174.xml"/><Relationship Id="rId73" Type="http://schemas.openxmlformats.org/officeDocument/2006/relationships/image" Target="../media/image8.emf"/><Relationship Id="rId4" Type="http://schemas.openxmlformats.org/officeDocument/2006/relationships/slideLayout" Target="../slideLayouts/slideLayout113.xml"/><Relationship Id="rId9" Type="http://schemas.openxmlformats.org/officeDocument/2006/relationships/slideLayout" Target="../slideLayouts/slideLayout118.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9" Type="http://schemas.openxmlformats.org/officeDocument/2006/relationships/slideLayout" Target="../slideLayouts/slideLayout148.xml"/><Relationship Id="rId34" Type="http://schemas.openxmlformats.org/officeDocument/2006/relationships/slideLayout" Target="../slideLayouts/slideLayout143.xml"/><Relationship Id="rId50" Type="http://schemas.openxmlformats.org/officeDocument/2006/relationships/slideLayout" Target="../slideLayouts/slideLayout159.xml"/><Relationship Id="rId55" Type="http://schemas.openxmlformats.org/officeDocument/2006/relationships/slideLayout" Target="../slideLayouts/slideLayout164.xml"/><Relationship Id="rId7" Type="http://schemas.openxmlformats.org/officeDocument/2006/relationships/slideLayout" Target="../slideLayouts/slideLayout116.xml"/><Relationship Id="rId71" Type="http://schemas.openxmlformats.org/officeDocument/2006/relationships/tags" Target="../tags/tag2.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204.xml"/><Relationship Id="rId21" Type="http://schemas.openxmlformats.org/officeDocument/2006/relationships/slideLayout" Target="../slideLayouts/slideLayout199.xml"/><Relationship Id="rId42" Type="http://schemas.openxmlformats.org/officeDocument/2006/relationships/slideLayout" Target="../slideLayouts/slideLayout220.xml"/><Relationship Id="rId47" Type="http://schemas.openxmlformats.org/officeDocument/2006/relationships/slideLayout" Target="../slideLayouts/slideLayout225.xml"/><Relationship Id="rId63" Type="http://schemas.openxmlformats.org/officeDocument/2006/relationships/slideLayout" Target="../slideLayouts/slideLayout241.xml"/><Relationship Id="rId68" Type="http://schemas.openxmlformats.org/officeDocument/2006/relationships/slideLayout" Target="../slideLayouts/slideLayout246.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9" Type="http://schemas.openxmlformats.org/officeDocument/2006/relationships/slideLayout" Target="../slideLayouts/slideLayout207.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slideLayout" Target="../slideLayouts/slideLayout218.xml"/><Relationship Id="rId45" Type="http://schemas.openxmlformats.org/officeDocument/2006/relationships/slideLayout" Target="../slideLayouts/slideLayout223.xml"/><Relationship Id="rId53" Type="http://schemas.openxmlformats.org/officeDocument/2006/relationships/slideLayout" Target="../slideLayouts/slideLayout231.xml"/><Relationship Id="rId58" Type="http://schemas.openxmlformats.org/officeDocument/2006/relationships/slideLayout" Target="../slideLayouts/slideLayout236.xml"/><Relationship Id="rId66" Type="http://schemas.openxmlformats.org/officeDocument/2006/relationships/slideLayout" Target="../slideLayouts/slideLayout244.xml"/><Relationship Id="rId5" Type="http://schemas.openxmlformats.org/officeDocument/2006/relationships/slideLayout" Target="../slideLayouts/slideLayout183.xml"/><Relationship Id="rId61" Type="http://schemas.openxmlformats.org/officeDocument/2006/relationships/slideLayout" Target="../slideLayouts/slideLayout239.xml"/><Relationship Id="rId19" Type="http://schemas.openxmlformats.org/officeDocument/2006/relationships/slideLayout" Target="../slideLayouts/slideLayout19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43" Type="http://schemas.openxmlformats.org/officeDocument/2006/relationships/slideLayout" Target="../slideLayouts/slideLayout221.xml"/><Relationship Id="rId48" Type="http://schemas.openxmlformats.org/officeDocument/2006/relationships/slideLayout" Target="../slideLayouts/slideLayout226.xml"/><Relationship Id="rId56" Type="http://schemas.openxmlformats.org/officeDocument/2006/relationships/slideLayout" Target="../slideLayouts/slideLayout234.xml"/><Relationship Id="rId64" Type="http://schemas.openxmlformats.org/officeDocument/2006/relationships/slideLayout" Target="../slideLayouts/slideLayout242.xml"/><Relationship Id="rId69" Type="http://schemas.openxmlformats.org/officeDocument/2006/relationships/slideLayout" Target="../slideLayouts/slideLayout247.xml"/><Relationship Id="rId8" Type="http://schemas.openxmlformats.org/officeDocument/2006/relationships/slideLayout" Target="../slideLayouts/slideLayout186.xml"/><Relationship Id="rId51" Type="http://schemas.openxmlformats.org/officeDocument/2006/relationships/slideLayout" Target="../slideLayouts/slideLayout229.xml"/><Relationship Id="rId72" Type="http://schemas.openxmlformats.org/officeDocument/2006/relationships/oleObject" Target="../embeddings/oleObject2.bin"/><Relationship Id="rId3" Type="http://schemas.openxmlformats.org/officeDocument/2006/relationships/slideLayout" Target="../slideLayouts/slideLayout181.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46" Type="http://schemas.openxmlformats.org/officeDocument/2006/relationships/slideLayout" Target="../slideLayouts/slideLayout224.xml"/><Relationship Id="rId59" Type="http://schemas.openxmlformats.org/officeDocument/2006/relationships/slideLayout" Target="../slideLayouts/slideLayout237.xml"/><Relationship Id="rId67" Type="http://schemas.openxmlformats.org/officeDocument/2006/relationships/slideLayout" Target="../slideLayouts/slideLayout245.xml"/><Relationship Id="rId20" Type="http://schemas.openxmlformats.org/officeDocument/2006/relationships/slideLayout" Target="../slideLayouts/slideLayout198.xml"/><Relationship Id="rId41" Type="http://schemas.openxmlformats.org/officeDocument/2006/relationships/slideLayout" Target="../slideLayouts/slideLayout219.xml"/><Relationship Id="rId54" Type="http://schemas.openxmlformats.org/officeDocument/2006/relationships/slideLayout" Target="../slideLayouts/slideLayout232.xml"/><Relationship Id="rId62" Type="http://schemas.openxmlformats.org/officeDocument/2006/relationships/slideLayout" Target="../slideLayouts/slideLayout240.xml"/><Relationship Id="rId70" Type="http://schemas.openxmlformats.org/officeDocument/2006/relationships/theme" Target="../theme/theme9.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49" Type="http://schemas.openxmlformats.org/officeDocument/2006/relationships/slideLayout" Target="../slideLayouts/slideLayout227.xml"/><Relationship Id="rId57" Type="http://schemas.openxmlformats.org/officeDocument/2006/relationships/slideLayout" Target="../slideLayouts/slideLayout235.xml"/><Relationship Id="rId10" Type="http://schemas.openxmlformats.org/officeDocument/2006/relationships/slideLayout" Target="../slideLayouts/slideLayout188.xml"/><Relationship Id="rId31" Type="http://schemas.openxmlformats.org/officeDocument/2006/relationships/slideLayout" Target="../slideLayouts/slideLayout209.xml"/><Relationship Id="rId44" Type="http://schemas.openxmlformats.org/officeDocument/2006/relationships/slideLayout" Target="../slideLayouts/slideLayout222.xml"/><Relationship Id="rId52" Type="http://schemas.openxmlformats.org/officeDocument/2006/relationships/slideLayout" Target="../slideLayouts/slideLayout230.xml"/><Relationship Id="rId60" Type="http://schemas.openxmlformats.org/officeDocument/2006/relationships/slideLayout" Target="../slideLayouts/slideLayout238.xml"/><Relationship Id="rId65" Type="http://schemas.openxmlformats.org/officeDocument/2006/relationships/slideLayout" Target="../slideLayouts/slideLayout243.xml"/><Relationship Id="rId73" Type="http://schemas.openxmlformats.org/officeDocument/2006/relationships/image" Target="../media/image8.emf"/><Relationship Id="rId4" Type="http://schemas.openxmlformats.org/officeDocument/2006/relationships/slideLayout" Target="../slideLayouts/slideLayout182.xml"/><Relationship Id="rId9" Type="http://schemas.openxmlformats.org/officeDocument/2006/relationships/slideLayout" Target="../slideLayouts/slideLayout187.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9" Type="http://schemas.openxmlformats.org/officeDocument/2006/relationships/slideLayout" Target="../slideLayouts/slideLayout217.xml"/><Relationship Id="rId34" Type="http://schemas.openxmlformats.org/officeDocument/2006/relationships/slideLayout" Target="../slideLayouts/slideLayout212.xml"/><Relationship Id="rId50" Type="http://schemas.openxmlformats.org/officeDocument/2006/relationships/slideLayout" Target="../slideLayouts/slideLayout228.xml"/><Relationship Id="rId55" Type="http://schemas.openxmlformats.org/officeDocument/2006/relationships/slideLayout" Target="../slideLayouts/slideLayout233.xml"/><Relationship Id="rId7" Type="http://schemas.openxmlformats.org/officeDocument/2006/relationships/slideLayout" Target="../slideLayouts/slideLayout185.xml"/><Relationship Id="rId71" Type="http://schemas.openxmlformats.org/officeDocument/2006/relationships/tags" Target="../tags/tag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dirty="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4207" r:id="rId15"/>
    <p:sldLayoutId id="2147484209" r:id="rId16"/>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57155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72271785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 id="2147484114" r:id="rId25"/>
    <p:sldLayoutId id="2147484115" r:id="rId26"/>
    <p:sldLayoutId id="2147484116" r:id="rId27"/>
    <p:sldLayoutId id="2147484117" r:id="rId28"/>
    <p:sldLayoutId id="2147484118" r:id="rId29"/>
    <p:sldLayoutId id="2147484119" r:id="rId30"/>
    <p:sldLayoutId id="2147484120" r:id="rId31"/>
    <p:sldLayoutId id="2147484121" r:id="rId32"/>
    <p:sldLayoutId id="2147484122" r:id="rId33"/>
    <p:sldLayoutId id="2147484123" r:id="rId34"/>
    <p:sldLayoutId id="2147484124" r:id="rId35"/>
    <p:sldLayoutId id="2147484125" r:id="rId36"/>
    <p:sldLayoutId id="2147484126" r:id="rId37"/>
    <p:sldLayoutId id="2147484127" r:id="rId38"/>
    <p:sldLayoutId id="2147484128" r:id="rId39"/>
    <p:sldLayoutId id="2147484129" r:id="rId40"/>
    <p:sldLayoutId id="2147484130" r:id="rId41"/>
    <p:sldLayoutId id="2147484131" r:id="rId42"/>
    <p:sldLayoutId id="2147484132" r:id="rId43"/>
    <p:sldLayoutId id="2147484133" r:id="rId44"/>
    <p:sldLayoutId id="2147484134" r:id="rId45"/>
    <p:sldLayoutId id="2147484135" r:id="rId46"/>
    <p:sldLayoutId id="2147484136" r:id="rId47"/>
    <p:sldLayoutId id="2147484137" r:id="rId48"/>
    <p:sldLayoutId id="2147484138" r:id="rId49"/>
    <p:sldLayoutId id="2147484139" r:id="rId50"/>
    <p:sldLayoutId id="2147484140" r:id="rId51"/>
    <p:sldLayoutId id="2147484141" r:id="rId52"/>
    <p:sldLayoutId id="2147484142" r:id="rId53"/>
    <p:sldLayoutId id="2147484143" r:id="rId54"/>
    <p:sldLayoutId id="2147484144" r:id="rId55"/>
    <p:sldLayoutId id="2147484145" r:id="rId56"/>
    <p:sldLayoutId id="2147484146" r:id="rId57"/>
    <p:sldLayoutId id="2147484147" r:id="rId58"/>
    <p:sldLayoutId id="2147484148" r:id="rId59"/>
    <p:sldLayoutId id="2147484149" r:id="rId60"/>
    <p:sldLayoutId id="2147484150" r:id="rId61"/>
    <p:sldLayoutId id="2147484151" r:id="rId62"/>
    <p:sldLayoutId id="2147484152" r:id="rId63"/>
    <p:sldLayoutId id="2147484153" r:id="rId64"/>
    <p:sldLayoutId id="2147484154" r:id="rId65"/>
    <p:sldLayoutId id="2147484155" r:id="rId66"/>
    <p:sldLayoutId id="2147484156" r:id="rId67"/>
    <p:sldLayoutId id="2147484157" r:id="rId68"/>
    <p:sldLayoutId id="214748415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dirty="0"/>
          </a:p>
        </p:txBody>
      </p:sp>
    </p:spTree>
    <p:extLst>
      <p:ext uri="{BB962C8B-B14F-4D97-AF65-F5344CB8AC3E}">
        <p14:creationId xmlns:p14="http://schemas.microsoft.com/office/powerpoint/2010/main" val="51248397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832D776C-9C28-4069-AFCF-F5F1ED0FBEE7}" type="datetime1">
              <a:rPr lang="en-US" smtClean="0"/>
              <a:t>1/27/2025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dirty="0"/>
          </a:p>
        </p:txBody>
      </p:sp>
    </p:spTree>
    <p:extLst>
      <p:ext uri="{BB962C8B-B14F-4D97-AF65-F5344CB8AC3E}">
        <p14:creationId xmlns:p14="http://schemas.microsoft.com/office/powerpoint/2010/main" val="232689182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ft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dirty="0"/>
          </a:p>
        </p:txBody>
      </p:sp>
    </p:spTree>
    <p:extLst>
      <p:ext uri="{BB962C8B-B14F-4D97-AF65-F5344CB8AC3E}">
        <p14:creationId xmlns:p14="http://schemas.microsoft.com/office/powerpoint/2010/main" val="21555456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dirty="0"/>
          </a:p>
        </p:txBody>
      </p:sp>
    </p:spTree>
    <p:extLst>
      <p:ext uri="{BB962C8B-B14F-4D97-AF65-F5344CB8AC3E}">
        <p14:creationId xmlns:p14="http://schemas.microsoft.com/office/powerpoint/2010/main" val="3714287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dirty="0"/>
          </a:p>
        </p:txBody>
      </p:sp>
    </p:spTree>
    <p:extLst>
      <p:ext uri="{BB962C8B-B14F-4D97-AF65-F5344CB8AC3E}">
        <p14:creationId xmlns:p14="http://schemas.microsoft.com/office/powerpoint/2010/main" val="26355753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dirty="0"/>
          </a:p>
        </p:txBody>
      </p:sp>
    </p:spTree>
    <p:extLst>
      <p:ext uri="{BB962C8B-B14F-4D97-AF65-F5344CB8AC3E}">
        <p14:creationId xmlns:p14="http://schemas.microsoft.com/office/powerpoint/2010/main" val="35211254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dirty="0"/>
          </a:p>
        </p:txBody>
      </p:sp>
    </p:spTree>
    <p:extLst>
      <p:ext uri="{BB962C8B-B14F-4D97-AF65-F5344CB8AC3E}">
        <p14:creationId xmlns:p14="http://schemas.microsoft.com/office/powerpoint/2010/main" val="5984421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5"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385082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6717160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 id="2147483980" r:id="rId54"/>
    <p:sldLayoutId id="2147483981" r:id="rId55"/>
    <p:sldLayoutId id="2147483982" r:id="rId56"/>
    <p:sldLayoutId id="2147483983" r:id="rId57"/>
    <p:sldLayoutId id="2147483984" r:id="rId58"/>
    <p:sldLayoutId id="2147483985" r:id="rId59"/>
    <p:sldLayoutId id="2147483986" r:id="rId60"/>
    <p:sldLayoutId id="2147483987" r:id="rId61"/>
    <p:sldLayoutId id="2147483988" r:id="rId62"/>
    <p:sldLayoutId id="2147483989" r:id="rId63"/>
    <p:sldLayoutId id="2147483990" r:id="rId64"/>
    <p:sldLayoutId id="2147483991" r:id="rId65"/>
    <p:sldLayoutId id="2147483992" r:id="rId66"/>
    <p:sldLayoutId id="2147483993" r:id="rId67"/>
    <p:sldLayoutId id="2147483994" r:id="rId68"/>
    <p:sldLayoutId id="214748399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221679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3576775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 id="2147484033" r:id="rId36"/>
    <p:sldLayoutId id="2147484034" r:id="rId37"/>
    <p:sldLayoutId id="2147484035" r:id="rId38"/>
    <p:sldLayoutId id="2147484036" r:id="rId39"/>
    <p:sldLayoutId id="2147484037" r:id="rId40"/>
    <p:sldLayoutId id="2147484038" r:id="rId41"/>
    <p:sldLayoutId id="2147484039" r:id="rId42"/>
    <p:sldLayoutId id="2147484040" r:id="rId43"/>
    <p:sldLayoutId id="2147484041" r:id="rId44"/>
    <p:sldLayoutId id="2147484042" r:id="rId45"/>
    <p:sldLayoutId id="2147484043" r:id="rId46"/>
    <p:sldLayoutId id="2147484044" r:id="rId47"/>
    <p:sldLayoutId id="2147484045" r:id="rId48"/>
    <p:sldLayoutId id="2147484046" r:id="rId49"/>
    <p:sldLayoutId id="2147484047" r:id="rId50"/>
    <p:sldLayoutId id="2147484048" r:id="rId51"/>
    <p:sldLayoutId id="2147484049" r:id="rId52"/>
    <p:sldLayoutId id="2147484050" r:id="rId53"/>
    <p:sldLayoutId id="2147484051" r:id="rId54"/>
    <p:sldLayoutId id="2147484052" r:id="rId55"/>
    <p:sldLayoutId id="2147484053" r:id="rId56"/>
    <p:sldLayoutId id="2147484054" r:id="rId57"/>
    <p:sldLayoutId id="2147484055" r:id="rId58"/>
    <p:sldLayoutId id="2147484056" r:id="rId59"/>
    <p:sldLayoutId id="2147484057" r:id="rId60"/>
    <p:sldLayoutId id="2147484058" r:id="rId61"/>
    <p:sldLayoutId id="2147484059" r:id="rId62"/>
    <p:sldLayoutId id="2147484060" r:id="rId63"/>
    <p:sldLayoutId id="2147484061" r:id="rId64"/>
    <p:sldLayoutId id="2147484062" r:id="rId65"/>
    <p:sldLayoutId id="2147484063" r:id="rId66"/>
    <p:sldLayoutId id="2147484064" r:id="rId67"/>
    <p:sldLayoutId id="2147484065" r:id="rId68"/>
    <p:sldLayoutId id="2147484067"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microsoft.com/e/vJBakm3PCx"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4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46.sv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5.xml"/><Relationship Id="rId5" Type="http://schemas.openxmlformats.org/officeDocument/2006/relationships/hyperlink" Target="https://www.who.int/teams/immunization-vaccines-and-biologicals/essential-programme-on-immunization/demand" TargetMode="Externa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hyperlink" Target="https://www.who.int/publications/i/item/who-wer9039"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hyperlink" Target="https://doi.org/10.1016/j.vaccine.2014.10.016" TargetMode="External"/><Relationship Id="rId5" Type="http://schemas.openxmlformats.org/officeDocument/2006/relationships/hyperlink" Target="https://rsc-src.ca/en/voices/high-needle-fear-and-covid-19-vaccines" TargetMode="External"/><Relationship Id="rId4" Type="http://schemas.openxmlformats.org/officeDocument/2006/relationships/hyperlink" Target="https://doi.org/10.1016/j.vaccine.2018.08.08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16/j.vaccine.2022.02.069" TargetMode="External"/><Relationship Id="rId7" Type="http://schemas.openxmlformats.org/officeDocument/2006/relationships/hyperlink" Target="https://dx.doi.org/10.1177/17151635221137682"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hyperlink" Target="https://dx.doi.org/10.1177/17151635221139783" TargetMode="External"/><Relationship Id="rId5" Type="http://schemas.openxmlformats.org/officeDocument/2006/relationships/hyperlink" Target="https://doi.org/10.1503/cmaj.171391" TargetMode="External"/><Relationship Id="rId4" Type="http://schemas.openxmlformats.org/officeDocument/2006/relationships/hyperlink" Target="https://dx.doi.org/10.1016/j.vaccine.2022.10.026"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NOTES FOR FACILITATOR. REMOVE BEFORE SHARING.</a:t>
            </a:r>
          </a:p>
        </p:txBody>
      </p:sp>
      <p:sp>
        <p:nvSpPr>
          <p:cNvPr id="6" name="TextBox 5">
            <a:extLst>
              <a:ext uri="{FF2B5EF4-FFF2-40B4-BE49-F238E27FC236}">
                <a16:creationId xmlns:a16="http://schemas.microsoft.com/office/drawing/2014/main" id="{3A6B495C-2E85-0F7A-8777-FECEBE77077B}"/>
              </a:ext>
            </a:extLst>
          </p:cNvPr>
          <p:cNvSpPr txBox="1"/>
          <p:nvPr/>
        </p:nvSpPr>
        <p:spPr>
          <a:xfrm>
            <a:off x="489570" y="5169278"/>
            <a:ext cx="10609043" cy="1378839"/>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Suggested learning format:</a:t>
            </a:r>
            <a:r>
              <a:rPr lang="en-US" sz="2200" dirty="0">
                <a:solidFill>
                  <a:schemeClr val="tx1">
                    <a:lumMod val="75000"/>
                    <a:lumOff val="25000"/>
                  </a:schemeClr>
                </a:solidFill>
                <a:latin typeface="Calibri" panose="020F0502020204030204" pitchFamily="34" charset="0"/>
                <a:cs typeface="Calibri" panose="020F0502020204030204" pitchFamily="34" charset="0"/>
              </a:rPr>
              <a:t> The modules are designed for peer-facilitated and interactive sessions. Each module can be completed in one session or can be divided across several sessions. The modules are best suited for small groups of up to 10 participants to encourage active participation.</a:t>
            </a:r>
          </a:p>
        </p:txBody>
      </p:sp>
      <p:pic>
        <p:nvPicPr>
          <p:cNvPr id="8" name="Picture 7">
            <a:extLst>
              <a:ext uri="{FF2B5EF4-FFF2-40B4-BE49-F238E27FC236}">
                <a16:creationId xmlns:a16="http://schemas.microsoft.com/office/drawing/2014/main" id="{CF9FAA83-C742-8AD9-AD0A-6A19664EC8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0525" y="3037698"/>
            <a:ext cx="3306565" cy="1853019"/>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B86CFB38-A2A3-71B0-7646-B08E74C39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154" y="3032530"/>
            <a:ext cx="3296459" cy="1853019"/>
          </a:xfrm>
          <a:prstGeom prst="rect">
            <a:avLst/>
          </a:prstGeom>
          <a:ln>
            <a:solidFill>
              <a:schemeClr val="bg1">
                <a:lumMod val="50000"/>
              </a:schemeClr>
            </a:solidFill>
          </a:ln>
        </p:spPr>
      </p:pic>
      <p:pic>
        <p:nvPicPr>
          <p:cNvPr id="12" name="Picture 11">
            <a:extLst>
              <a:ext uri="{FF2B5EF4-FFF2-40B4-BE49-F238E27FC236}">
                <a16:creationId xmlns:a16="http://schemas.microsoft.com/office/drawing/2014/main" id="{054319B2-5546-637C-9AA1-8C2145A517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132" y="3037698"/>
            <a:ext cx="3277368" cy="1847851"/>
          </a:xfrm>
          <a:prstGeom prst="rect">
            <a:avLst/>
          </a:prstGeom>
          <a:ln>
            <a:solidFill>
              <a:schemeClr val="bg1">
                <a:lumMod val="50000"/>
              </a:schemeClr>
            </a:solidFill>
          </a:ln>
        </p:spPr>
      </p:pic>
      <p:sp>
        <p:nvSpPr>
          <p:cNvPr id="4" name="TextBox 3">
            <a:extLst>
              <a:ext uri="{FF2B5EF4-FFF2-40B4-BE49-F238E27FC236}">
                <a16:creationId xmlns:a16="http://schemas.microsoft.com/office/drawing/2014/main" id="{4FE7C858-DE7F-A333-4F8E-D33AF3F48508}"/>
              </a:ext>
            </a:extLst>
          </p:cNvPr>
          <p:cNvSpPr txBox="1"/>
          <p:nvPr/>
        </p:nvSpPr>
        <p:spPr>
          <a:xfrm>
            <a:off x="489570" y="1688722"/>
            <a:ext cx="11085130" cy="1288045"/>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About this resource</a:t>
            </a:r>
            <a:r>
              <a:rPr lang="en-US" sz="2200" dirty="0">
                <a:solidFill>
                  <a:schemeClr val="tx1">
                    <a:lumMod val="75000"/>
                    <a:lumOff val="25000"/>
                  </a:schemeClr>
                </a:solidFill>
                <a:latin typeface="Calibri" panose="020F0502020204030204" pitchFamily="34" charset="0"/>
                <a:cs typeface="Calibri" panose="020F0502020204030204" pitchFamily="34" charset="0"/>
              </a:rPr>
              <a:t>: This resource is part of a package of training modules to strengthen health worker skills in communicating on vaccination.</a:t>
            </a:r>
          </a:p>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It is part of a series on the following topics:</a:t>
            </a:r>
          </a:p>
        </p:txBody>
      </p:sp>
    </p:spTree>
    <p:extLst>
      <p:ext uri="{BB962C8B-B14F-4D97-AF65-F5344CB8AC3E}">
        <p14:creationId xmlns:p14="http://schemas.microsoft.com/office/powerpoint/2010/main" val="1670037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Minimizing and managing pain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774843" y="1874030"/>
            <a:ext cx="10559907" cy="3733770"/>
          </a:xfrm>
        </p:spPr>
        <p:txBody>
          <a:bodyPr>
            <a:noAutofit/>
          </a:bodyPr>
          <a:lstStyle/>
          <a:p>
            <a:pPr marL="342900" indent="-342900">
              <a:spcBef>
                <a:spcPts val="0"/>
              </a:spcBef>
              <a:spcAft>
                <a:spcPts val="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Promotes </a:t>
            </a:r>
            <a:r>
              <a:rPr lang="en-GB" sz="3000" b="1" dirty="0">
                <a:solidFill>
                  <a:schemeClr val="tx1">
                    <a:lumMod val="75000"/>
                    <a:lumOff val="25000"/>
                  </a:schemeClr>
                </a:solidFill>
                <a:latin typeface="Calibri" panose="020F0502020204030204" pitchFamily="34" charset="0"/>
                <a:cs typeface="Calibri" panose="020F0502020204030204" pitchFamily="34" charset="0"/>
              </a:rPr>
              <a:t>safer vaccination delivery </a:t>
            </a:r>
            <a:r>
              <a:rPr lang="en-GB" sz="3000" dirty="0">
                <a:solidFill>
                  <a:schemeClr val="tx1">
                    <a:lumMod val="75000"/>
                    <a:lumOff val="25000"/>
                  </a:schemeClr>
                </a:solidFill>
                <a:latin typeface="Calibri" panose="020F0502020204030204" pitchFamily="34" charset="0"/>
                <a:cs typeface="Calibri" panose="020F0502020204030204" pitchFamily="34" charset="0"/>
              </a:rPr>
              <a:t>by:</a:t>
            </a:r>
          </a:p>
          <a:p>
            <a:pPr marL="703262" lvl="2" indent="-342900">
              <a:spcBef>
                <a:spcPts val="0"/>
              </a:spcBef>
              <a:spcAft>
                <a:spcPts val="0"/>
              </a:spcAft>
              <a:buClr>
                <a:schemeClr val="tx2"/>
              </a:buClr>
              <a:buSzPct val="80000"/>
            </a:pPr>
            <a:r>
              <a:rPr lang="en-GB" sz="2800" dirty="0">
                <a:solidFill>
                  <a:schemeClr val="tx1">
                    <a:lumMod val="75000"/>
                    <a:lumOff val="25000"/>
                  </a:schemeClr>
                </a:solidFill>
                <a:latin typeface="Calibri" panose="020F0502020204030204" pitchFamily="34" charset="0"/>
                <a:cs typeface="Calibri" panose="020F0502020204030204" pitchFamily="34" charset="0"/>
              </a:rPr>
              <a:t>Encouraging a calm and stress-free immunization experience</a:t>
            </a:r>
          </a:p>
          <a:p>
            <a:pPr marL="703262" lvl="2" indent="-342900">
              <a:spcBef>
                <a:spcPts val="0"/>
              </a:spcBef>
              <a:spcAft>
                <a:spcPts val="1800"/>
              </a:spcAft>
              <a:buClr>
                <a:schemeClr val="tx2"/>
              </a:buClr>
              <a:buSzPct val="80000"/>
            </a:pPr>
            <a:r>
              <a:rPr lang="en-GB" sz="2800" dirty="0">
                <a:solidFill>
                  <a:schemeClr val="tx1">
                    <a:lumMod val="75000"/>
                    <a:lumOff val="25000"/>
                  </a:schemeClr>
                </a:solidFill>
                <a:latin typeface="Calibri" panose="020F0502020204030204" pitchFamily="34" charset="0"/>
                <a:cs typeface="Calibri" panose="020F0502020204030204" pitchFamily="34" charset="0"/>
              </a:rPr>
              <a:t>Supporting individuals to prevent or manage fear of needles</a:t>
            </a:r>
          </a:p>
          <a:p>
            <a:pPr marL="457200" indent="-342900">
              <a:spcBef>
                <a:spcPts val="0"/>
              </a:spcBef>
              <a:spcAft>
                <a:spcPts val="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Improves </a:t>
            </a:r>
            <a:r>
              <a:rPr lang="en-GB" sz="3000" b="1" dirty="0">
                <a:solidFill>
                  <a:schemeClr val="tx1">
                    <a:lumMod val="75000"/>
                    <a:lumOff val="25000"/>
                  </a:schemeClr>
                </a:solidFill>
                <a:latin typeface="Calibri" panose="020F0502020204030204" pitchFamily="34" charset="0"/>
                <a:cs typeface="Calibri" panose="020F0502020204030204" pitchFamily="34" charset="0"/>
              </a:rPr>
              <a:t>vaccine confidence </a:t>
            </a:r>
            <a:r>
              <a:rPr lang="en-GB" sz="3000" dirty="0">
                <a:solidFill>
                  <a:schemeClr val="tx1">
                    <a:lumMod val="75000"/>
                    <a:lumOff val="25000"/>
                  </a:schemeClr>
                </a:solidFill>
                <a:latin typeface="Calibri" panose="020F0502020204030204" pitchFamily="34" charset="0"/>
                <a:cs typeface="Calibri" panose="020F0502020204030204" pitchFamily="34" charset="0"/>
              </a:rPr>
              <a:t>by:</a:t>
            </a:r>
          </a:p>
          <a:p>
            <a:pPr marL="703262" lvl="2" indent="-342900">
              <a:spcBef>
                <a:spcPts val="0"/>
              </a:spcBef>
              <a:spcAft>
                <a:spcPts val="0"/>
              </a:spcAft>
              <a:buClr>
                <a:schemeClr val="tx2"/>
              </a:buClr>
              <a:buSzPct val="80000"/>
            </a:pPr>
            <a:r>
              <a:rPr lang="en-GB" sz="2800" dirty="0">
                <a:solidFill>
                  <a:schemeClr val="tx1">
                    <a:lumMod val="75000"/>
                    <a:lumOff val="25000"/>
                  </a:schemeClr>
                </a:solidFill>
                <a:latin typeface="Calibri" panose="020F0502020204030204" pitchFamily="34" charset="0"/>
                <a:cs typeface="Calibri" panose="020F0502020204030204" pitchFamily="34" charset="0"/>
              </a:rPr>
              <a:t>Helping individuals feel more comfortable with vaccination</a:t>
            </a:r>
          </a:p>
          <a:p>
            <a:pPr marL="703262" lvl="2" indent="-342900">
              <a:spcBef>
                <a:spcPts val="0"/>
              </a:spcBef>
              <a:spcAft>
                <a:spcPts val="0"/>
              </a:spcAft>
              <a:buClr>
                <a:schemeClr val="tx2"/>
              </a:buClr>
              <a:buSzPct val="80000"/>
            </a:pPr>
            <a:r>
              <a:rPr lang="en-GB" sz="2800" dirty="0">
                <a:solidFill>
                  <a:schemeClr val="tx1">
                    <a:lumMod val="75000"/>
                    <a:lumOff val="25000"/>
                  </a:schemeClr>
                </a:solidFill>
                <a:latin typeface="Calibri" panose="020F0502020204030204" pitchFamily="34" charset="0"/>
                <a:cs typeface="Calibri" panose="020F0502020204030204" pitchFamily="34" charset="0"/>
              </a:rPr>
              <a:t>Creating a positive and reassuring vaccination experience</a:t>
            </a:r>
          </a:p>
        </p:txBody>
      </p:sp>
      <p:sp>
        <p:nvSpPr>
          <p:cNvPr id="9" name="TextBox 8">
            <a:extLst>
              <a:ext uri="{FF2B5EF4-FFF2-40B4-BE49-F238E27FC236}">
                <a16:creationId xmlns:a16="http://schemas.microsoft.com/office/drawing/2014/main" id="{710130A8-47E0-1791-799E-8415AF6F0D5C}"/>
              </a:ext>
            </a:extLst>
          </p:cNvPr>
          <p:cNvSpPr txBox="1"/>
          <p:nvPr/>
        </p:nvSpPr>
        <p:spPr>
          <a:xfrm>
            <a:off x="5349921" y="6140578"/>
            <a:ext cx="6168787" cy="553998"/>
          </a:xfrm>
          <a:prstGeom prst="rect">
            <a:avLst/>
          </a:prstGeom>
          <a:noFill/>
        </p:spPr>
        <p:txBody>
          <a:bodyPr wrap="square">
            <a:spAutoFit/>
          </a:bodyPr>
          <a:lstStyle/>
          <a:p>
            <a:r>
              <a:rPr lang="en-US" sz="1000" dirty="0">
                <a:solidFill>
                  <a:schemeClr val="tx1">
                    <a:lumMod val="50000"/>
                    <a:lumOff val="50000"/>
                  </a:schemeClr>
                </a:solidFill>
                <a:effectLst/>
                <a:latin typeface="Calibri" panose="020F0502020204030204" pitchFamily="34" charset="0"/>
                <a:cs typeface="Calibri" panose="020F0502020204030204" pitchFamily="34" charset="0"/>
              </a:rPr>
              <a:t>Source:</a:t>
            </a:r>
          </a:p>
          <a:p>
            <a:r>
              <a:rPr lang="en-US" sz="1000" dirty="0">
                <a:solidFill>
                  <a:schemeClr val="tx1">
                    <a:lumMod val="50000"/>
                    <a:lumOff val="50000"/>
                  </a:schemeClr>
                </a:solidFill>
                <a:effectLst/>
                <a:latin typeface="Calibri" panose="020F0502020204030204" pitchFamily="34" charset="0"/>
                <a:cs typeface="Calibri" panose="020F0502020204030204" pitchFamily="34" charset="0"/>
              </a:rPr>
              <a:t>Immunization stress-related response. A manual for program managers and health professionals to prevent, identify and respond to stress related responses following immunization. Geneva: World Health Organization; 2019. </a:t>
            </a:r>
          </a:p>
        </p:txBody>
      </p:sp>
    </p:spTree>
    <p:extLst>
      <p:ext uri="{BB962C8B-B14F-4D97-AF65-F5344CB8AC3E}">
        <p14:creationId xmlns:p14="http://schemas.microsoft.com/office/powerpoint/2010/main" val="196408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Pain after vaccination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2271736" y="1840622"/>
            <a:ext cx="9063014" cy="3733770"/>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Pain </a:t>
            </a:r>
            <a:r>
              <a:rPr lang="en-GB" sz="3000" b="1" dirty="0">
                <a:solidFill>
                  <a:schemeClr val="tx1">
                    <a:lumMod val="75000"/>
                    <a:lumOff val="25000"/>
                  </a:schemeClr>
                </a:solidFill>
                <a:latin typeface="Calibri" panose="020F0502020204030204" pitchFamily="34" charset="0"/>
                <a:cs typeface="Calibri" panose="020F0502020204030204" pitchFamily="34" charset="0"/>
              </a:rPr>
              <a:t>during</a:t>
            </a:r>
            <a:r>
              <a:rPr lang="en-GB" sz="3000" dirty="0">
                <a:solidFill>
                  <a:schemeClr val="tx1">
                    <a:lumMod val="75000"/>
                    <a:lumOff val="25000"/>
                  </a:schemeClr>
                </a:solidFill>
                <a:latin typeface="Calibri" panose="020F0502020204030204" pitchFamily="34" charset="0"/>
                <a:cs typeface="Calibri" panose="020F0502020204030204" pitchFamily="34" charset="0"/>
              </a:rPr>
              <a:t> </a:t>
            </a:r>
            <a:r>
              <a:rPr lang="en-GB" sz="3000" b="1" dirty="0">
                <a:solidFill>
                  <a:schemeClr val="tx1">
                    <a:lumMod val="75000"/>
                    <a:lumOff val="25000"/>
                  </a:schemeClr>
                </a:solidFill>
                <a:latin typeface="Calibri" panose="020F0502020204030204" pitchFamily="34" charset="0"/>
                <a:cs typeface="Calibri" panose="020F0502020204030204" pitchFamily="34" charset="0"/>
              </a:rPr>
              <a:t>vaccination </a:t>
            </a:r>
            <a:r>
              <a:rPr lang="en-GB" sz="3000" dirty="0">
                <a:solidFill>
                  <a:schemeClr val="tx1">
                    <a:lumMod val="75000"/>
                    <a:lumOff val="25000"/>
                  </a:schemeClr>
                </a:solidFill>
                <a:latin typeface="Calibri" panose="020F0502020204030204" pitchFamily="34" charset="0"/>
                <a:cs typeface="Calibri" panose="020F0502020204030204" pitchFamily="34" charset="0"/>
              </a:rPr>
              <a:t>is different from pain that develops </a:t>
            </a:r>
            <a:r>
              <a:rPr lang="en-GB" sz="3000" b="1" dirty="0">
                <a:solidFill>
                  <a:schemeClr val="tx1">
                    <a:lumMod val="75000"/>
                    <a:lumOff val="25000"/>
                  </a:schemeClr>
                </a:solidFill>
                <a:latin typeface="Calibri" panose="020F0502020204030204" pitchFamily="34" charset="0"/>
                <a:cs typeface="Calibri" panose="020F0502020204030204" pitchFamily="34" charset="0"/>
              </a:rPr>
              <a:t>after</a:t>
            </a:r>
            <a:r>
              <a:rPr lang="en-GB" sz="3000" dirty="0">
                <a:solidFill>
                  <a:schemeClr val="tx1">
                    <a:lumMod val="75000"/>
                    <a:lumOff val="25000"/>
                  </a:schemeClr>
                </a:solidFill>
                <a:latin typeface="Calibri" panose="020F0502020204030204" pitchFamily="34" charset="0"/>
                <a:cs typeface="Calibri" panose="020F0502020204030204" pitchFamily="34" charset="0"/>
              </a:rPr>
              <a:t> </a:t>
            </a:r>
            <a:r>
              <a:rPr lang="en-GB" sz="3000" b="1" dirty="0">
                <a:solidFill>
                  <a:schemeClr val="tx1">
                    <a:lumMod val="75000"/>
                    <a:lumOff val="25000"/>
                  </a:schemeClr>
                </a:solidFill>
                <a:latin typeface="Calibri" panose="020F0502020204030204" pitchFamily="34" charset="0"/>
                <a:cs typeface="Calibri" panose="020F0502020204030204" pitchFamily="34" charset="0"/>
              </a:rPr>
              <a:t>vaccination</a:t>
            </a:r>
            <a:endParaRPr lang="en-GB" sz="3000" dirty="0">
              <a:solidFill>
                <a:schemeClr val="tx1">
                  <a:lumMod val="75000"/>
                  <a:lumOff val="25000"/>
                </a:schemeClr>
              </a:solidFill>
              <a:latin typeface="Calibri" panose="020F0502020204030204" pitchFamily="34" charset="0"/>
              <a:cs typeface="Calibri" panose="020F0502020204030204" pitchFamily="34" charset="0"/>
            </a:endParaRPr>
          </a:p>
          <a:p>
            <a:pPr marL="457200" indent="-342900">
              <a:spcBef>
                <a:spcPts val="0"/>
              </a:spcBef>
              <a:spcAft>
                <a:spcPts val="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Pain that develops </a:t>
            </a:r>
            <a:r>
              <a:rPr lang="en-GB" sz="3000" b="1" dirty="0">
                <a:solidFill>
                  <a:schemeClr val="tx1">
                    <a:lumMod val="75000"/>
                    <a:lumOff val="25000"/>
                  </a:schemeClr>
                </a:solidFill>
                <a:latin typeface="Calibri" panose="020F0502020204030204" pitchFamily="34" charset="0"/>
                <a:cs typeface="Calibri" panose="020F0502020204030204" pitchFamily="34" charset="0"/>
              </a:rPr>
              <a:t>after vaccination </a:t>
            </a:r>
            <a:r>
              <a:rPr lang="en-GB" sz="3000" dirty="0">
                <a:solidFill>
                  <a:schemeClr val="tx1">
                    <a:lumMod val="75000"/>
                    <a:lumOff val="25000"/>
                  </a:schemeClr>
                </a:solidFill>
                <a:latin typeface="Calibri" panose="020F0502020204030204" pitchFamily="34" charset="0"/>
                <a:cs typeface="Calibri" panose="020F0502020204030204" pitchFamily="34" charset="0"/>
              </a:rPr>
              <a:t>may be present with redness, tenderness and/or swelling at the injection site</a:t>
            </a:r>
          </a:p>
          <a:p>
            <a:pPr marL="703262" lvl="2" indent="-342900">
              <a:spcBef>
                <a:spcPts val="0"/>
              </a:spcBef>
              <a:spcAft>
                <a:spcPts val="0"/>
              </a:spcAft>
              <a:buClr>
                <a:schemeClr val="tx2"/>
              </a:buClr>
              <a:buSzPct val="80000"/>
            </a:pPr>
            <a:r>
              <a:rPr lang="en-GB" sz="2400" dirty="0">
                <a:solidFill>
                  <a:schemeClr val="tx1">
                    <a:lumMod val="75000"/>
                    <a:lumOff val="25000"/>
                  </a:schemeClr>
                </a:solidFill>
                <a:latin typeface="Calibri" panose="020F0502020204030204" pitchFamily="34" charset="0"/>
                <a:cs typeface="Calibri" panose="020F0502020204030204" pitchFamily="34" charset="0"/>
              </a:rPr>
              <a:t>Can vary per person and vaccine</a:t>
            </a:r>
          </a:p>
          <a:p>
            <a:pPr marL="703262" lvl="2" indent="-342900">
              <a:spcBef>
                <a:spcPts val="0"/>
              </a:spcBef>
              <a:spcAft>
                <a:spcPts val="0"/>
              </a:spcAft>
              <a:buClr>
                <a:schemeClr val="tx2"/>
              </a:buClr>
              <a:buSzPct val="80000"/>
            </a:pPr>
            <a:r>
              <a:rPr lang="en-GB" sz="2400" dirty="0">
                <a:solidFill>
                  <a:schemeClr val="tx1">
                    <a:lumMod val="75000"/>
                    <a:lumOff val="25000"/>
                  </a:schemeClr>
                </a:solidFill>
                <a:latin typeface="Calibri" panose="020F0502020204030204" pitchFamily="34" charset="0"/>
                <a:cs typeface="Calibri" panose="020F0502020204030204" pitchFamily="34" charset="0"/>
              </a:rPr>
              <a:t>Usually mild and not a serious cause of concern</a:t>
            </a:r>
          </a:p>
          <a:p>
            <a:pPr marL="703262" lvl="2" indent="-342900">
              <a:spcBef>
                <a:spcPts val="0"/>
              </a:spcBef>
              <a:spcAft>
                <a:spcPts val="0"/>
              </a:spcAft>
              <a:buClr>
                <a:schemeClr val="tx2"/>
              </a:buClr>
              <a:buSzPct val="80000"/>
            </a:pPr>
            <a:r>
              <a:rPr lang="en-GB" sz="2400" dirty="0">
                <a:solidFill>
                  <a:schemeClr val="tx1">
                    <a:lumMod val="75000"/>
                    <a:lumOff val="25000"/>
                  </a:schemeClr>
                </a:solidFill>
                <a:latin typeface="Calibri" panose="020F0502020204030204" pitchFamily="34" charset="0"/>
                <a:cs typeface="Calibri" panose="020F0502020204030204" pitchFamily="34" charset="0"/>
              </a:rPr>
              <a:t>In some rare cases, can be more severe (i.e., severe local reactions)</a:t>
            </a:r>
          </a:p>
        </p:txBody>
      </p:sp>
      <p:pic>
        <p:nvPicPr>
          <p:cNvPr id="8" name="Picture 7">
            <a:extLst>
              <a:ext uri="{FF2B5EF4-FFF2-40B4-BE49-F238E27FC236}">
                <a16:creationId xmlns:a16="http://schemas.microsoft.com/office/drawing/2014/main" id="{F1E9EDEF-6893-24BD-79F4-D428E62F65BC}"/>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118" y="1840622"/>
            <a:ext cx="1282890" cy="1282890"/>
          </a:xfrm>
          <a:prstGeom prst="rect">
            <a:avLst/>
          </a:prstGeom>
        </p:spPr>
      </p:pic>
    </p:spTree>
    <p:extLst>
      <p:ext uri="{BB962C8B-B14F-4D97-AF65-F5344CB8AC3E}">
        <p14:creationId xmlns:p14="http://schemas.microsoft.com/office/powerpoint/2010/main" val="18351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8748029" cy="2111347"/>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accent6"/>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Reducing pain during vaccination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Important considerations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A7E8E21E-738B-3AB0-B119-EDD4EC3808AD}"/>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A0DDE8C-E5D0-C908-1EC3-B6144FB2399A}"/>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77B8D7-F42A-1723-E33A-B4926A258740}"/>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88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818923"/>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866450" y="1154148"/>
            <a:ext cx="905547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 health worker </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rgbClr val="009CDE"/>
                </a:solidFill>
                <a:latin typeface="Calibri" panose="020F0502020204030204" pitchFamily="34" charset="0"/>
                <a:cs typeface="Calibri" panose="020F0502020204030204" pitchFamily="34" charset="0"/>
              </a:rPr>
              <a:t>can reduce pain during</a:t>
            </a:r>
            <a:r>
              <a:rPr lang="en-GB" sz="4400" b="0" dirty="0">
                <a:solidFill>
                  <a:srgbClr val="009CDE"/>
                </a:solidFill>
                <a:latin typeface="Calibri" panose="020F0502020204030204" pitchFamily="34" charset="0"/>
                <a:cs typeface="Calibri" panose="020F0502020204030204" pitchFamily="34" charset="0"/>
              </a:rPr>
              <a:t> vaccination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B0F8456-7748-1E32-CBB0-782F75AD2542}"/>
              </a:ext>
            </a:extLst>
          </p:cNvPr>
          <p:cNvSpPr txBox="1"/>
          <p:nvPr/>
        </p:nvSpPr>
        <p:spPr>
          <a:xfrm>
            <a:off x="2517433" y="2437710"/>
            <a:ext cx="3023070" cy="954107"/>
          </a:xfrm>
          <a:prstGeom prst="rect">
            <a:avLst/>
          </a:prstGeom>
          <a:noFill/>
        </p:spPr>
        <p:txBody>
          <a:bodyPr wrap="square">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Interaction</a:t>
            </a:r>
            <a:r>
              <a:rPr lang="en-US" sz="2800" dirty="0">
                <a:solidFill>
                  <a:schemeClr val="tx1">
                    <a:lumMod val="75000"/>
                    <a:lumOff val="25000"/>
                  </a:schemeClr>
                </a:solidFill>
                <a:latin typeface="Calibri" panose="020F0502020204030204" pitchFamily="34" charset="0"/>
                <a:cs typeface="Calibri" panose="020F0502020204030204" pitchFamily="34" charset="0"/>
              </a:rPr>
              <a:t> with health worker</a:t>
            </a:r>
            <a:endParaRPr lang="en-US" sz="2800" dirty="0"/>
          </a:p>
        </p:txBody>
      </p:sp>
      <p:sp>
        <p:nvSpPr>
          <p:cNvPr id="10" name="TextBox 9">
            <a:extLst>
              <a:ext uri="{FF2B5EF4-FFF2-40B4-BE49-F238E27FC236}">
                <a16:creationId xmlns:a16="http://schemas.microsoft.com/office/drawing/2014/main" id="{EE571344-D89C-52D2-FEF1-653F86CF4AF3}"/>
              </a:ext>
            </a:extLst>
          </p:cNvPr>
          <p:cNvSpPr txBox="1"/>
          <p:nvPr/>
        </p:nvSpPr>
        <p:spPr>
          <a:xfrm>
            <a:off x="2517433" y="3794808"/>
            <a:ext cx="3340472" cy="954107"/>
          </a:xfrm>
          <a:prstGeom prst="rect">
            <a:avLst/>
          </a:prstGeom>
          <a:noFill/>
        </p:spPr>
        <p:txBody>
          <a:bodyPr wrap="square">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Technique</a:t>
            </a:r>
            <a:r>
              <a:rPr lang="en-US" sz="2800" dirty="0">
                <a:solidFill>
                  <a:schemeClr val="tx1">
                    <a:lumMod val="75000"/>
                    <a:lumOff val="25000"/>
                  </a:schemeClr>
                </a:solidFill>
                <a:latin typeface="Calibri" panose="020F0502020204030204" pitchFamily="34" charset="0"/>
                <a:cs typeface="Calibri" panose="020F0502020204030204" pitchFamily="34" charset="0"/>
              </a:rPr>
              <a:t> of vaccine administration</a:t>
            </a:r>
            <a:endParaRPr lang="en-US" sz="2800" dirty="0"/>
          </a:p>
        </p:txBody>
      </p:sp>
      <p:sp>
        <p:nvSpPr>
          <p:cNvPr id="11" name="TextBox 10">
            <a:extLst>
              <a:ext uri="{FF2B5EF4-FFF2-40B4-BE49-F238E27FC236}">
                <a16:creationId xmlns:a16="http://schemas.microsoft.com/office/drawing/2014/main" id="{E2ACE0C6-E3EF-406A-28A3-05010FCC555C}"/>
              </a:ext>
            </a:extLst>
          </p:cNvPr>
          <p:cNvSpPr txBox="1"/>
          <p:nvPr/>
        </p:nvSpPr>
        <p:spPr>
          <a:xfrm>
            <a:off x="2517433" y="5399915"/>
            <a:ext cx="2794561" cy="954107"/>
          </a:xfrm>
          <a:prstGeom prst="rect">
            <a:avLst/>
          </a:prstGeom>
          <a:noFill/>
        </p:spPr>
        <p:txBody>
          <a:bodyPr wrap="square">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Comfort</a:t>
            </a:r>
            <a:r>
              <a:rPr lang="en-US" sz="2800" dirty="0">
                <a:solidFill>
                  <a:schemeClr val="tx1">
                    <a:lumMod val="75000"/>
                    <a:lumOff val="25000"/>
                  </a:schemeClr>
                </a:solidFill>
                <a:latin typeface="Calibri" panose="020F0502020204030204" pitchFamily="34" charset="0"/>
                <a:cs typeface="Calibri" panose="020F0502020204030204" pitchFamily="34" charset="0"/>
              </a:rPr>
              <a:t> during the visit</a:t>
            </a:r>
            <a:endParaRPr lang="en-US" sz="2800" dirty="0"/>
          </a:p>
        </p:txBody>
      </p:sp>
      <p:sp>
        <p:nvSpPr>
          <p:cNvPr id="13" name="TextBox 12">
            <a:extLst>
              <a:ext uri="{FF2B5EF4-FFF2-40B4-BE49-F238E27FC236}">
                <a16:creationId xmlns:a16="http://schemas.microsoft.com/office/drawing/2014/main" id="{60E35E1E-0BD0-8D21-91A6-3C34E3A61979}"/>
              </a:ext>
            </a:extLst>
          </p:cNvPr>
          <p:cNvSpPr txBox="1"/>
          <p:nvPr/>
        </p:nvSpPr>
        <p:spPr>
          <a:xfrm>
            <a:off x="5860012" y="1974428"/>
            <a:ext cx="5622742" cy="461665"/>
          </a:xfrm>
          <a:prstGeom prst="rect">
            <a:avLst/>
          </a:prstGeom>
          <a:noFill/>
        </p:spPr>
        <p:txBody>
          <a:bodyPr wrap="square">
            <a:spAutoFit/>
          </a:bodyPr>
          <a:lstStyle/>
          <a:p>
            <a:r>
              <a:rPr lang="en-US" sz="2400" i="1" dirty="0">
                <a:solidFill>
                  <a:schemeClr val="tx1">
                    <a:lumMod val="75000"/>
                    <a:lumOff val="25000"/>
                  </a:schemeClr>
                </a:solidFill>
                <a:latin typeface="Calibri" panose="020F0502020204030204" pitchFamily="34" charset="0"/>
                <a:cs typeface="Calibri" panose="020F0502020204030204" pitchFamily="34" charset="0"/>
              </a:rPr>
              <a:t>These factors are </a:t>
            </a:r>
            <a:r>
              <a:rPr lang="en-US" sz="2400" b="1" i="1" dirty="0">
                <a:solidFill>
                  <a:schemeClr val="tx1">
                    <a:lumMod val="75000"/>
                    <a:lumOff val="25000"/>
                  </a:schemeClr>
                </a:solidFill>
                <a:latin typeface="Calibri" panose="020F0502020204030204" pitchFamily="34" charset="0"/>
                <a:cs typeface="Calibri" panose="020F0502020204030204" pitchFamily="34" charset="0"/>
              </a:rPr>
              <a:t>modifiable</a:t>
            </a:r>
            <a:r>
              <a:rPr lang="en-US" sz="2400" i="1" dirty="0">
                <a:solidFill>
                  <a:schemeClr val="tx1">
                    <a:lumMod val="75000"/>
                    <a:lumOff val="25000"/>
                  </a:schemeClr>
                </a:solidFill>
                <a:latin typeface="Calibri" panose="020F0502020204030204" pitchFamily="34" charset="0"/>
                <a:cs typeface="Calibri" panose="020F0502020204030204" pitchFamily="34" charset="0"/>
              </a:rPr>
              <a:t> by managing…</a:t>
            </a:r>
            <a:endParaRPr lang="en-US" sz="2400" i="1" dirty="0"/>
          </a:p>
        </p:txBody>
      </p:sp>
      <p:sp>
        <p:nvSpPr>
          <p:cNvPr id="14" name="TextBox 13">
            <a:extLst>
              <a:ext uri="{FF2B5EF4-FFF2-40B4-BE49-F238E27FC236}">
                <a16:creationId xmlns:a16="http://schemas.microsoft.com/office/drawing/2014/main" id="{247FAA25-F8E6-8600-3D89-34A8CC7D5C2B}"/>
              </a:ext>
            </a:extLst>
          </p:cNvPr>
          <p:cNvSpPr txBox="1"/>
          <p:nvPr/>
        </p:nvSpPr>
        <p:spPr>
          <a:xfrm>
            <a:off x="7495500" y="2591597"/>
            <a:ext cx="3023070" cy="646331"/>
          </a:xfrm>
          <a:prstGeom prst="rect">
            <a:avLst/>
          </a:prstGeom>
          <a:noFill/>
        </p:spPr>
        <p:txBody>
          <a:bodyPr wrap="square">
            <a:spAutoFit/>
          </a:bodyPr>
          <a:lstStyle/>
          <a:p>
            <a:r>
              <a:rPr lang="en-US" sz="3600" dirty="0">
                <a:solidFill>
                  <a:schemeClr val="tx1">
                    <a:lumMod val="75000"/>
                    <a:lumOff val="25000"/>
                  </a:schemeClr>
                </a:solidFill>
                <a:latin typeface="Calibri" panose="020F0502020204030204" pitchFamily="34" charset="0"/>
                <a:cs typeface="Calibri" panose="020F0502020204030204" pitchFamily="34" charset="0"/>
              </a:rPr>
              <a:t>What to </a:t>
            </a:r>
            <a:r>
              <a:rPr lang="en-US" sz="3600" b="1" dirty="0">
                <a:solidFill>
                  <a:schemeClr val="tx1">
                    <a:lumMod val="75000"/>
                    <a:lumOff val="25000"/>
                  </a:schemeClr>
                </a:solidFill>
                <a:latin typeface="Calibri" panose="020F0502020204030204" pitchFamily="34" charset="0"/>
                <a:cs typeface="Calibri" panose="020F0502020204030204" pitchFamily="34" charset="0"/>
              </a:rPr>
              <a:t>say</a:t>
            </a:r>
            <a:r>
              <a:rPr lang="en-US" sz="3600" dirty="0">
                <a:solidFill>
                  <a:schemeClr val="tx1">
                    <a:lumMod val="75000"/>
                    <a:lumOff val="25000"/>
                  </a:schemeClr>
                </a:solidFill>
                <a:latin typeface="Calibri" panose="020F0502020204030204" pitchFamily="34" charset="0"/>
                <a:cs typeface="Calibri" panose="020F0502020204030204" pitchFamily="34" charset="0"/>
              </a:rPr>
              <a:t>?</a:t>
            </a:r>
            <a:endParaRPr lang="en-US" sz="3600" dirty="0"/>
          </a:p>
        </p:txBody>
      </p:sp>
      <p:sp>
        <p:nvSpPr>
          <p:cNvPr id="15" name="TextBox 14">
            <a:extLst>
              <a:ext uri="{FF2B5EF4-FFF2-40B4-BE49-F238E27FC236}">
                <a16:creationId xmlns:a16="http://schemas.microsoft.com/office/drawing/2014/main" id="{9A23BEE8-869D-28E3-8EFD-7A206DE104E9}"/>
              </a:ext>
            </a:extLst>
          </p:cNvPr>
          <p:cNvSpPr txBox="1"/>
          <p:nvPr/>
        </p:nvSpPr>
        <p:spPr>
          <a:xfrm>
            <a:off x="7495500" y="3977684"/>
            <a:ext cx="3023070" cy="646331"/>
          </a:xfrm>
          <a:prstGeom prst="rect">
            <a:avLst/>
          </a:prstGeom>
          <a:noFill/>
        </p:spPr>
        <p:txBody>
          <a:bodyPr wrap="square">
            <a:spAutoFit/>
          </a:bodyPr>
          <a:lstStyle/>
          <a:p>
            <a:r>
              <a:rPr lang="en-US" sz="3600" dirty="0">
                <a:solidFill>
                  <a:schemeClr val="tx1">
                    <a:lumMod val="75000"/>
                    <a:lumOff val="25000"/>
                  </a:schemeClr>
                </a:solidFill>
                <a:latin typeface="Calibri" panose="020F0502020204030204" pitchFamily="34" charset="0"/>
                <a:cs typeface="Calibri" panose="020F0502020204030204" pitchFamily="34" charset="0"/>
              </a:rPr>
              <a:t>What to </a:t>
            </a:r>
            <a:r>
              <a:rPr lang="en-US" sz="3600" b="1" dirty="0">
                <a:solidFill>
                  <a:schemeClr val="tx1">
                    <a:lumMod val="75000"/>
                    <a:lumOff val="25000"/>
                  </a:schemeClr>
                </a:solidFill>
                <a:latin typeface="Calibri" panose="020F0502020204030204" pitchFamily="34" charset="0"/>
                <a:cs typeface="Calibri" panose="020F0502020204030204" pitchFamily="34" charset="0"/>
              </a:rPr>
              <a:t>do</a:t>
            </a:r>
            <a:r>
              <a:rPr lang="en-US" sz="3600" dirty="0">
                <a:solidFill>
                  <a:schemeClr val="tx1">
                    <a:lumMod val="75000"/>
                    <a:lumOff val="25000"/>
                  </a:schemeClr>
                </a:solidFill>
                <a:latin typeface="Calibri" panose="020F0502020204030204" pitchFamily="34" charset="0"/>
                <a:cs typeface="Calibri" panose="020F0502020204030204" pitchFamily="34" charset="0"/>
              </a:rPr>
              <a:t>?</a:t>
            </a:r>
            <a:endParaRPr lang="en-US" sz="3600" dirty="0"/>
          </a:p>
        </p:txBody>
      </p:sp>
      <p:sp>
        <p:nvSpPr>
          <p:cNvPr id="16" name="TextBox 15">
            <a:extLst>
              <a:ext uri="{FF2B5EF4-FFF2-40B4-BE49-F238E27FC236}">
                <a16:creationId xmlns:a16="http://schemas.microsoft.com/office/drawing/2014/main" id="{F37B39EE-E713-1AB3-38F5-578E52CC12AD}"/>
              </a:ext>
            </a:extLst>
          </p:cNvPr>
          <p:cNvSpPr txBox="1"/>
          <p:nvPr/>
        </p:nvSpPr>
        <p:spPr>
          <a:xfrm>
            <a:off x="7495500" y="5468632"/>
            <a:ext cx="3023070" cy="646331"/>
          </a:xfrm>
          <a:prstGeom prst="rect">
            <a:avLst/>
          </a:prstGeom>
          <a:noFill/>
        </p:spPr>
        <p:txBody>
          <a:bodyPr wrap="square">
            <a:spAutoFit/>
          </a:bodyPr>
          <a:lstStyle/>
          <a:p>
            <a:r>
              <a:rPr lang="en-US" sz="3600" dirty="0">
                <a:solidFill>
                  <a:schemeClr val="tx1">
                    <a:lumMod val="75000"/>
                    <a:lumOff val="25000"/>
                  </a:schemeClr>
                </a:solidFill>
                <a:latin typeface="Calibri" panose="020F0502020204030204" pitchFamily="34" charset="0"/>
                <a:cs typeface="Calibri" panose="020F0502020204030204" pitchFamily="34" charset="0"/>
              </a:rPr>
              <a:t>How to </a:t>
            </a:r>
            <a:r>
              <a:rPr lang="en-US" sz="3600" b="1" dirty="0">
                <a:solidFill>
                  <a:schemeClr val="tx1">
                    <a:lumMod val="75000"/>
                    <a:lumOff val="25000"/>
                  </a:schemeClr>
                </a:solidFill>
                <a:latin typeface="Calibri" panose="020F0502020204030204" pitchFamily="34" charset="0"/>
                <a:cs typeface="Calibri" panose="020F0502020204030204" pitchFamily="34" charset="0"/>
              </a:rPr>
              <a:t>act</a:t>
            </a:r>
            <a:r>
              <a:rPr lang="en-US" sz="3600" dirty="0">
                <a:solidFill>
                  <a:schemeClr val="tx1">
                    <a:lumMod val="75000"/>
                    <a:lumOff val="25000"/>
                  </a:schemeClr>
                </a:solidFill>
                <a:latin typeface="Calibri" panose="020F0502020204030204" pitchFamily="34" charset="0"/>
                <a:cs typeface="Calibri" panose="020F0502020204030204" pitchFamily="34" charset="0"/>
              </a:rPr>
              <a:t>?</a:t>
            </a:r>
            <a:endParaRPr lang="en-US" sz="3600" dirty="0"/>
          </a:p>
        </p:txBody>
      </p:sp>
      <p:cxnSp>
        <p:nvCxnSpPr>
          <p:cNvPr id="21" name="Straight Arrow Connector 20">
            <a:extLst>
              <a:ext uri="{FF2B5EF4-FFF2-40B4-BE49-F238E27FC236}">
                <a16:creationId xmlns:a16="http://schemas.microsoft.com/office/drawing/2014/main" id="{64BB30F5-C5DE-C684-B5C9-B3A6DFE19AF0}"/>
              </a:ext>
            </a:extLst>
          </p:cNvPr>
          <p:cNvCxnSpPr>
            <a:cxnSpLocks/>
          </p:cNvCxnSpPr>
          <p:nvPr/>
        </p:nvCxnSpPr>
        <p:spPr>
          <a:xfrm>
            <a:off x="5990879" y="2972767"/>
            <a:ext cx="1286393" cy="0"/>
          </a:xfrm>
          <a:prstGeom prst="straightConnector1">
            <a:avLst/>
          </a:prstGeom>
          <a:solidFill>
            <a:schemeClr val="accent5"/>
          </a:solidFill>
          <a:ln w="5715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a:extLst>
              <a:ext uri="{FF2B5EF4-FFF2-40B4-BE49-F238E27FC236}">
                <a16:creationId xmlns:a16="http://schemas.microsoft.com/office/drawing/2014/main" id="{62E9CB7F-C061-BA6B-C871-E605CAF71296}"/>
              </a:ext>
            </a:extLst>
          </p:cNvPr>
          <p:cNvCxnSpPr>
            <a:cxnSpLocks/>
          </p:cNvCxnSpPr>
          <p:nvPr/>
        </p:nvCxnSpPr>
        <p:spPr>
          <a:xfrm>
            <a:off x="5990879" y="4298544"/>
            <a:ext cx="1286393" cy="0"/>
          </a:xfrm>
          <a:prstGeom prst="straightConnector1">
            <a:avLst/>
          </a:prstGeom>
          <a:solidFill>
            <a:schemeClr val="accent5"/>
          </a:solidFill>
          <a:ln w="5715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Arrow Connector 23">
            <a:extLst>
              <a:ext uri="{FF2B5EF4-FFF2-40B4-BE49-F238E27FC236}">
                <a16:creationId xmlns:a16="http://schemas.microsoft.com/office/drawing/2014/main" id="{6B8B034A-F8BE-E620-1E2E-3A6A8FF9EC26}"/>
              </a:ext>
            </a:extLst>
          </p:cNvPr>
          <p:cNvCxnSpPr>
            <a:cxnSpLocks/>
          </p:cNvCxnSpPr>
          <p:nvPr/>
        </p:nvCxnSpPr>
        <p:spPr>
          <a:xfrm>
            <a:off x="5990879" y="5833508"/>
            <a:ext cx="1286393" cy="0"/>
          </a:xfrm>
          <a:prstGeom prst="straightConnector1">
            <a:avLst/>
          </a:prstGeom>
          <a:solidFill>
            <a:schemeClr val="accent5"/>
          </a:solidFill>
          <a:ln w="5715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pic>
        <p:nvPicPr>
          <p:cNvPr id="7" name="Picture 6" descr="A person holding a baby&#10;&#10;Description automatically generated">
            <a:extLst>
              <a:ext uri="{FF2B5EF4-FFF2-40B4-BE49-F238E27FC236}">
                <a16:creationId xmlns:a16="http://schemas.microsoft.com/office/drawing/2014/main" id="{275F97D0-EF0B-6D79-B62E-4FAE81F515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846" y="5162632"/>
            <a:ext cx="1377359" cy="1341752"/>
          </a:xfrm>
          <a:prstGeom prst="rect">
            <a:avLst/>
          </a:prstGeom>
        </p:spPr>
      </p:pic>
      <p:sp>
        <p:nvSpPr>
          <p:cNvPr id="8" name="TextBox 7">
            <a:extLst>
              <a:ext uri="{FF2B5EF4-FFF2-40B4-BE49-F238E27FC236}">
                <a16:creationId xmlns:a16="http://schemas.microsoft.com/office/drawing/2014/main" id="{53A7ACE9-EE5E-6D52-53F4-A7BC93E70AA4}"/>
              </a:ext>
            </a:extLst>
          </p:cNvPr>
          <p:cNvSpPr txBox="1"/>
          <p:nvPr/>
        </p:nvSpPr>
        <p:spPr>
          <a:xfrm>
            <a:off x="597059" y="6560708"/>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dirty="0"/>
              <a:t>© WHO / Fanjan Combrink</a:t>
            </a:r>
          </a:p>
        </p:txBody>
      </p:sp>
      <p:pic>
        <p:nvPicPr>
          <p:cNvPr id="12" name="Picture 11" descr="A person holding a child&#10;&#10;Description automatically generated">
            <a:extLst>
              <a:ext uri="{FF2B5EF4-FFF2-40B4-BE49-F238E27FC236}">
                <a16:creationId xmlns:a16="http://schemas.microsoft.com/office/drawing/2014/main" id="{D823BEFD-48D3-478C-A7AA-C2FAC52E4D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7863" y="2205260"/>
            <a:ext cx="1351342" cy="1341749"/>
          </a:xfrm>
          <a:prstGeom prst="rect">
            <a:avLst/>
          </a:prstGeom>
        </p:spPr>
      </p:pic>
      <p:pic>
        <p:nvPicPr>
          <p:cNvPr id="18" name="Picture 17" descr="A baby being vaccinated by a nurse&#10;&#10;Description automatically generated">
            <a:extLst>
              <a:ext uri="{FF2B5EF4-FFF2-40B4-BE49-F238E27FC236}">
                <a16:creationId xmlns:a16="http://schemas.microsoft.com/office/drawing/2014/main" id="{DEEE0212-AB8C-BD8B-9A1B-E7BA7AF6EC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7863" y="3746003"/>
            <a:ext cx="1351342" cy="1237194"/>
          </a:xfrm>
          <a:prstGeom prst="rect">
            <a:avLst/>
          </a:prstGeom>
        </p:spPr>
      </p:pic>
    </p:spTree>
    <p:extLst>
      <p:ext uri="{BB962C8B-B14F-4D97-AF65-F5344CB8AC3E}">
        <p14:creationId xmlns:p14="http://schemas.microsoft.com/office/powerpoint/2010/main" val="388627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818923"/>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866450" y="1154148"/>
            <a:ext cx="905547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Specific </a:t>
            </a:r>
            <a:r>
              <a:rPr lang="en-GB" sz="4400" b="0" dirty="0">
                <a:solidFill>
                  <a:srgbClr val="009CDE"/>
                </a:solidFill>
                <a:latin typeface="Calibri" panose="020F0502020204030204" pitchFamily="34" charset="0"/>
                <a:cs typeface="Calibri" panose="020F0502020204030204" pitchFamily="34" charset="0"/>
              </a:rPr>
              <a:t>pain management techniques </a:t>
            </a:r>
            <a:r>
              <a:rPr lang="en-GB" sz="4400" dirty="0">
                <a:solidFill>
                  <a:srgbClr val="009CDE"/>
                </a:solidFill>
                <a:latin typeface="Calibri" panose="020F0502020204030204" pitchFamily="34" charset="0"/>
                <a:cs typeface="Calibri" panose="020F0502020204030204" pitchFamily="34" charset="0"/>
              </a:rPr>
              <a:t>vary by population groups and age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pic>
        <p:nvPicPr>
          <p:cNvPr id="2" name="Picture 2" descr="Image result for baby silhouette">
            <a:extLst>
              <a:ext uri="{FF2B5EF4-FFF2-40B4-BE49-F238E27FC236}">
                <a16:creationId xmlns:a16="http://schemas.microsoft.com/office/drawing/2014/main" id="{16EB5B34-25B1-8A58-C083-E046AFA32975}"/>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76972" y="4544081"/>
            <a:ext cx="1024253" cy="8828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adult silhouette blank background">
            <a:extLst>
              <a:ext uri="{FF2B5EF4-FFF2-40B4-BE49-F238E27FC236}">
                <a16:creationId xmlns:a16="http://schemas.microsoft.com/office/drawing/2014/main" id="{895FD871-B1A8-C825-2AA3-EA7C7115F5EE}"/>
              </a:ext>
            </a:extLst>
          </p:cNvPr>
          <p:cNvPicPr>
            <a:picLocks noChangeAspect="1" noChangeArrowheads="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616423" y="2310090"/>
            <a:ext cx="1389884" cy="31568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female silhouette blank background">
            <a:extLst>
              <a:ext uri="{FF2B5EF4-FFF2-40B4-BE49-F238E27FC236}">
                <a16:creationId xmlns:a16="http://schemas.microsoft.com/office/drawing/2014/main" id="{50B6F305-0968-065A-1B1D-1650C7D95255}"/>
              </a:ext>
            </a:extLst>
          </p:cNvPr>
          <p:cNvPicPr>
            <a:picLocks noChangeAspect="1" noChangeArrowheads="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8056325" y="2338687"/>
            <a:ext cx="996026" cy="3088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queen.com/image-files/boy-silhouette-summer.png">
            <a:extLst>
              <a:ext uri="{FF2B5EF4-FFF2-40B4-BE49-F238E27FC236}">
                <a16:creationId xmlns:a16="http://schemas.microsoft.com/office/drawing/2014/main" id="{2F8925EA-D6E5-8236-60F0-3B6A8B23C4E4}"/>
              </a:ext>
            </a:extLst>
          </p:cNvPr>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1340316">
            <a:off x="4959443" y="3075660"/>
            <a:ext cx="925522" cy="2451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0D7A04-475C-8D05-95A4-DB64D8E031CB}"/>
              </a:ext>
            </a:extLst>
          </p:cNvPr>
          <p:cNvSpPr txBox="1"/>
          <p:nvPr/>
        </p:nvSpPr>
        <p:spPr>
          <a:xfrm>
            <a:off x="2056182" y="5558869"/>
            <a:ext cx="1905208"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Babies up to 2 years old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13B4233-4CA5-ABBD-4534-03213BEABB63}"/>
              </a:ext>
            </a:extLst>
          </p:cNvPr>
          <p:cNvSpPr txBox="1"/>
          <p:nvPr/>
        </p:nvSpPr>
        <p:spPr>
          <a:xfrm>
            <a:off x="4581274" y="5558650"/>
            <a:ext cx="1440453"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2 to 17 years old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480C3E0-338C-6CAE-FC77-A77F9CB82D44}"/>
              </a:ext>
            </a:extLst>
          </p:cNvPr>
          <p:cNvSpPr txBox="1"/>
          <p:nvPr/>
        </p:nvSpPr>
        <p:spPr>
          <a:xfrm>
            <a:off x="6663551" y="5558651"/>
            <a:ext cx="349401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Adults, elderly,                                  and pregnant women</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FDBF6B06-2758-A1B1-5154-7F35EA7F94FE}"/>
              </a:ext>
            </a:extLst>
          </p:cNvPr>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052351" y="2174430"/>
            <a:ext cx="996026" cy="3292475"/>
          </a:xfrm>
          <a:prstGeom prst="rect">
            <a:avLst/>
          </a:prstGeom>
        </p:spPr>
      </p:pic>
    </p:spTree>
    <p:extLst>
      <p:ext uri="{BB962C8B-B14F-4D97-AF65-F5344CB8AC3E}">
        <p14:creationId xmlns:p14="http://schemas.microsoft.com/office/powerpoint/2010/main" val="130008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5368588" y="3523379"/>
            <a:ext cx="6153201" cy="2013750"/>
          </a:xfrm>
        </p:spPr>
        <p:txBody>
          <a:bodyPr>
            <a:noAutofit/>
          </a:bodyPr>
          <a:lstStyle/>
          <a:p>
            <a:pPr marL="342900" indent="-342900">
              <a:spcBef>
                <a:spcPts val="0"/>
              </a:spcBef>
              <a:buClr>
                <a:schemeClr val="tx2"/>
              </a:buClr>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Comfortable and private</a:t>
            </a:r>
          </a:p>
          <a:p>
            <a:pPr marL="342900" indent="-342900">
              <a:spcBef>
                <a:spcPts val="0"/>
              </a:spcBef>
              <a:buClr>
                <a:schemeClr val="tx2"/>
              </a:buClr>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Clean, quiet and calm </a:t>
            </a:r>
          </a:p>
          <a:p>
            <a:pPr marL="342900" indent="-342900">
              <a:spcBef>
                <a:spcPts val="0"/>
              </a:spcBef>
              <a:buClr>
                <a:schemeClr val="tx2"/>
              </a:buClr>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A well-designed and efficient service</a:t>
            </a:r>
          </a:p>
        </p:txBody>
      </p:sp>
      <p:cxnSp>
        <p:nvCxnSpPr>
          <p:cNvPr id="2" name="Straight Connector 1">
            <a:extLst>
              <a:ext uri="{FF2B5EF4-FFF2-40B4-BE49-F238E27FC236}">
                <a16:creationId xmlns:a16="http://schemas.microsoft.com/office/drawing/2014/main" id="{BE6E703A-2DE8-9025-6DAA-CE4A701E1607}"/>
              </a:ext>
            </a:extLst>
          </p:cNvPr>
          <p:cNvCxnSpPr>
            <a:cxnSpLocks/>
          </p:cNvCxnSpPr>
          <p:nvPr/>
        </p:nvCxnSpPr>
        <p:spPr>
          <a:xfrm>
            <a:off x="773184" y="1818923"/>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B02FED31-DE29-ED4F-DE6B-62557D8688AE}"/>
              </a:ext>
            </a:extLst>
          </p:cNvPr>
          <p:cNvSpPr txBox="1">
            <a:spLocks/>
          </p:cNvSpPr>
          <p:nvPr/>
        </p:nvSpPr>
        <p:spPr bwMode="invGray">
          <a:xfrm>
            <a:off x="866450" y="1154148"/>
            <a:ext cx="905547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Creating </a:t>
            </a:r>
            <a:r>
              <a:rPr kumimoji="0" lang="en-GB"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the right environment</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for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6D46FD3-DC51-8096-617C-0BE1BEC0C764}"/>
              </a:ext>
            </a:extLst>
          </p:cNvPr>
          <p:cNvSpPr txBox="1"/>
          <p:nvPr/>
        </p:nvSpPr>
        <p:spPr>
          <a:xfrm>
            <a:off x="6413746" y="6202671"/>
            <a:ext cx="5687704" cy="246221"/>
          </a:xfrm>
          <a:prstGeom prst="rect">
            <a:avLst/>
          </a:prstGeom>
          <a:noFill/>
        </p:spPr>
        <p:txBody>
          <a:bodyPr wrap="square">
            <a:spAutoFit/>
          </a:bodyPr>
          <a:lstStyle/>
          <a:p>
            <a:r>
              <a:rPr lang="en-US" sz="1000" dirty="0">
                <a:solidFill>
                  <a:schemeClr val="tx1">
                    <a:lumMod val="50000"/>
                    <a:lumOff val="50000"/>
                  </a:schemeClr>
                </a:solidFill>
                <a:latin typeface="Calibri" panose="020F0502020204030204" pitchFamily="34" charset="0"/>
                <a:cs typeface="Calibri" panose="020F0502020204030204" pitchFamily="34" charset="0"/>
              </a:rPr>
              <a:t>Source: Quality immunization services: a planning guide. Geneva: World Health Organization; 2022. </a:t>
            </a:r>
          </a:p>
        </p:txBody>
      </p:sp>
      <p:sp>
        <p:nvSpPr>
          <p:cNvPr id="7" name="TextBox 6">
            <a:extLst>
              <a:ext uri="{FF2B5EF4-FFF2-40B4-BE49-F238E27FC236}">
                <a16:creationId xmlns:a16="http://schemas.microsoft.com/office/drawing/2014/main" id="{860ACAE6-7FA2-A03A-354D-643435A77711}"/>
              </a:ext>
            </a:extLst>
          </p:cNvPr>
          <p:cNvSpPr txBox="1"/>
          <p:nvPr/>
        </p:nvSpPr>
        <p:spPr>
          <a:xfrm>
            <a:off x="5265615" y="2326575"/>
            <a:ext cx="6153201" cy="1077218"/>
          </a:xfrm>
          <a:prstGeom prst="rect">
            <a:avLst/>
          </a:prstGeom>
          <a:noFill/>
        </p:spPr>
        <p:txBody>
          <a:bodyPr wrap="square">
            <a:spAutoFit/>
          </a:bodyPr>
          <a:lstStyle/>
          <a:p>
            <a:r>
              <a:rPr lang="en-GB" sz="3200" dirty="0">
                <a:solidFill>
                  <a:schemeClr val="accent2"/>
                </a:solidFill>
                <a:latin typeface="Calibri" panose="020F0502020204030204" pitchFamily="34" charset="0"/>
                <a:cs typeface="Calibri" panose="020F0502020204030204" pitchFamily="34" charset="0"/>
              </a:rPr>
              <a:t>Vaccination must be discussed and administered in a setting which is:</a:t>
            </a:r>
            <a:endParaRPr lang="en-US" sz="3200" dirty="0">
              <a:solidFill>
                <a:schemeClr val="accent2"/>
              </a:solidFill>
            </a:endParaRPr>
          </a:p>
        </p:txBody>
      </p:sp>
      <p:pic>
        <p:nvPicPr>
          <p:cNvPr id="10" name="Picture 9" descr="A person holding a baby&#10;&#10;Description automatically generated">
            <a:extLst>
              <a:ext uri="{FF2B5EF4-FFF2-40B4-BE49-F238E27FC236}">
                <a16:creationId xmlns:a16="http://schemas.microsoft.com/office/drawing/2014/main" id="{9DCD13BF-DC64-9471-290B-47CCF32D2A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184" y="2407970"/>
            <a:ext cx="4143686" cy="2762457"/>
          </a:xfrm>
          <a:prstGeom prst="rect">
            <a:avLst/>
          </a:prstGeom>
        </p:spPr>
      </p:pic>
      <p:sp>
        <p:nvSpPr>
          <p:cNvPr id="12" name="TextBox 11">
            <a:extLst>
              <a:ext uri="{FF2B5EF4-FFF2-40B4-BE49-F238E27FC236}">
                <a16:creationId xmlns:a16="http://schemas.microsoft.com/office/drawing/2014/main" id="{F3F61AC6-025E-C157-3DE7-7E4D8540C741}"/>
              </a:ext>
            </a:extLst>
          </p:cNvPr>
          <p:cNvSpPr txBox="1"/>
          <p:nvPr/>
        </p:nvSpPr>
        <p:spPr>
          <a:xfrm>
            <a:off x="661973" y="5214884"/>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r>
              <a:rPr lang="en-US" sz="1000" dirty="0"/>
              <a:t>© WHO / Fanjan Combrink</a:t>
            </a:r>
          </a:p>
        </p:txBody>
      </p:sp>
    </p:spTree>
    <p:extLst>
      <p:ext uri="{BB962C8B-B14F-4D97-AF65-F5344CB8AC3E}">
        <p14:creationId xmlns:p14="http://schemas.microsoft.com/office/powerpoint/2010/main" val="402107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2" y="1730306"/>
            <a:ext cx="8748029" cy="1364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accent6"/>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Reducing pain during vaccination</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A7E8E21E-738B-3AB0-B119-EDD4EC3808AD}"/>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A0DDE8C-E5D0-C908-1EC3-B6144FB2399A}"/>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77B8D7-F42A-1723-E33A-B4926A258740}"/>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5A1046D-806C-EBE4-41D9-612EB2670EA8}"/>
              </a:ext>
            </a:extLst>
          </p:cNvPr>
          <p:cNvGraphicFramePr>
            <a:graphicFrameLocks noGrp="1"/>
          </p:cNvGraphicFramePr>
          <p:nvPr>
            <p:extLst>
              <p:ext uri="{D42A27DB-BD31-4B8C-83A1-F6EECF244321}">
                <p14:modId xmlns:p14="http://schemas.microsoft.com/office/powerpoint/2010/main" val="3459799276"/>
              </p:ext>
            </p:extLst>
          </p:nvPr>
        </p:nvGraphicFramePr>
        <p:xfrm>
          <a:off x="1681201" y="3193244"/>
          <a:ext cx="9653548" cy="1953979"/>
        </p:xfrm>
        <a:graphic>
          <a:graphicData uri="http://schemas.openxmlformats.org/drawingml/2006/table">
            <a:tbl>
              <a:tblPr firstRow="1" bandRow="1">
                <a:tableStyleId>{93296810-A885-4BE3-A3E7-6D5BEEA58F35}</a:tableStyleId>
              </a:tblPr>
              <a:tblGrid>
                <a:gridCol w="3170668">
                  <a:extLst>
                    <a:ext uri="{9D8B030D-6E8A-4147-A177-3AD203B41FA5}">
                      <a16:colId xmlns:a16="http://schemas.microsoft.com/office/drawing/2014/main" val="20000"/>
                    </a:ext>
                  </a:extLst>
                </a:gridCol>
                <a:gridCol w="3443210">
                  <a:extLst>
                    <a:ext uri="{9D8B030D-6E8A-4147-A177-3AD203B41FA5}">
                      <a16:colId xmlns:a16="http://schemas.microsoft.com/office/drawing/2014/main" val="20001"/>
                    </a:ext>
                  </a:extLst>
                </a:gridCol>
                <a:gridCol w="3039670">
                  <a:extLst>
                    <a:ext uri="{9D8B030D-6E8A-4147-A177-3AD203B41FA5}">
                      <a16:colId xmlns:a16="http://schemas.microsoft.com/office/drawing/2014/main" val="20002"/>
                    </a:ext>
                  </a:extLst>
                </a:gridCol>
              </a:tblGrid>
              <a:tr h="599967">
                <a:tc>
                  <a:txBody>
                    <a:bodyPr/>
                    <a:lstStyle/>
                    <a:p>
                      <a:pPr algn="ctr"/>
                      <a:r>
                        <a:rPr lang="en-GB" sz="2800" b="1" dirty="0">
                          <a:solidFill>
                            <a:schemeClr val="bg1"/>
                          </a:solidFill>
                          <a:latin typeface="Calibri" panose="020F0502020204030204" pitchFamily="34" charset="0"/>
                          <a:cs typeface="Calibri" panose="020F0502020204030204" pitchFamily="34" charset="0"/>
                        </a:rPr>
                        <a:t>What to say</a:t>
                      </a:r>
                      <a:endParaRPr lang="en-US" sz="28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GB" sz="2800" b="0" dirty="0">
                          <a:solidFill>
                            <a:schemeClr val="accent4"/>
                          </a:solidFill>
                          <a:latin typeface="Calibri" panose="020F0502020204030204" pitchFamily="34" charset="0"/>
                          <a:cs typeface="Calibri" panose="020F0502020204030204" pitchFamily="34" charset="0"/>
                        </a:rPr>
                        <a:t>What to do</a:t>
                      </a:r>
                      <a:endParaRPr lang="en-US" sz="2800" b="0" dirty="0">
                        <a:solidFill>
                          <a:schemeClr val="accent4"/>
                        </a:solidFill>
                        <a:latin typeface="Calibri" panose="020F0502020204030204" pitchFamily="34" charset="0"/>
                        <a:cs typeface="Calibri" panose="020F0502020204030204" pitchFamily="34" charset="0"/>
                      </a:endParaRPr>
                    </a:p>
                  </a:txBody>
                  <a:tcPr anchor="ctr"/>
                </a:tc>
                <a:tc>
                  <a:txBody>
                    <a:bodyPr/>
                    <a:lstStyle/>
                    <a:p>
                      <a:pPr algn="ctr"/>
                      <a:r>
                        <a:rPr lang="en-GB" sz="2800" b="0" dirty="0">
                          <a:solidFill>
                            <a:schemeClr val="accent4"/>
                          </a:solidFill>
                          <a:latin typeface="Calibri" panose="020F0502020204030204" pitchFamily="34" charset="0"/>
                          <a:cs typeface="Calibri" panose="020F0502020204030204" pitchFamily="34" charset="0"/>
                        </a:rPr>
                        <a:t>How to act</a:t>
                      </a:r>
                      <a:endParaRPr lang="en-US" sz="2800" b="0" dirty="0">
                        <a:solidFill>
                          <a:schemeClr val="accent4"/>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419960">
                <a:tc>
                  <a:txBody>
                    <a:bodyPr/>
                    <a:lstStyle/>
                    <a:p>
                      <a:pPr algn="ctr"/>
                      <a:r>
                        <a:rPr lang="en-GB" sz="1800" b="1" dirty="0">
                          <a:solidFill>
                            <a:schemeClr val="accent2"/>
                          </a:solidFill>
                          <a:latin typeface="Calibri" panose="020F0502020204030204" pitchFamily="34" charset="0"/>
                          <a:cs typeface="Calibri" panose="020F0502020204030204" pitchFamily="34" charset="0"/>
                        </a:rPr>
                        <a:t>Before vaccination</a:t>
                      </a:r>
                    </a:p>
                  </a:txBody>
                  <a:tcP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Positioning of the patient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Calm, prepared, confident</a:t>
                      </a:r>
                    </a:p>
                  </a:txBody>
                  <a:tcPr/>
                </a:tc>
                <a:extLst>
                  <a:ext uri="{0D108BD9-81ED-4DB2-BD59-A6C34878D82A}">
                    <a16:rowId xmlns:a16="http://schemas.microsoft.com/office/drawing/2014/main" val="10001"/>
                  </a:ext>
                </a:extLst>
              </a:tr>
              <a:tr h="414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ea typeface="+mn-ea"/>
                          <a:cs typeface="Calibri" panose="020F0502020204030204" pitchFamily="34" charset="0"/>
                        </a:rPr>
                        <a:t>During vaccination</a:t>
                      </a:r>
                    </a:p>
                  </a:txBody>
                  <a:tcP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Distraction/ active management </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Respectful and supportive</a:t>
                      </a:r>
                    </a:p>
                  </a:txBody>
                  <a:tcPr/>
                </a:tc>
                <a:extLst>
                  <a:ext uri="{0D108BD9-81ED-4DB2-BD59-A6C34878D82A}">
                    <a16:rowId xmlns:a16="http://schemas.microsoft.com/office/drawing/2014/main" val="10002"/>
                  </a:ext>
                </a:extLst>
              </a:tr>
              <a:tr h="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ea typeface="+mn-ea"/>
                          <a:cs typeface="Calibri" panose="020F0502020204030204" pitchFamily="34" charset="0"/>
                        </a:rPr>
                        <a:t>After vaccination</a:t>
                      </a:r>
                    </a:p>
                  </a:txBody>
                  <a:tcPr>
                    <a:solidFill>
                      <a:schemeClr val="accent5"/>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Good technique</a:t>
                      </a:r>
                    </a:p>
                  </a:txBody>
                  <a:tcPr/>
                </a:tc>
                <a:tc vMerge="1">
                  <a:txBody>
                    <a:bodyPr/>
                    <a:lstStyle/>
                    <a:p>
                      <a:endParaRPr lang="en-US" dirty="0"/>
                    </a:p>
                  </a:txBody>
                  <a:tcPr/>
                </a:tc>
                <a:extLst>
                  <a:ext uri="{0D108BD9-81ED-4DB2-BD59-A6C34878D82A}">
                    <a16:rowId xmlns:a16="http://schemas.microsoft.com/office/drawing/2014/main" val="10003"/>
                  </a:ext>
                </a:extLst>
              </a:tr>
              <a:tr h="44872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accent4"/>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727275794"/>
                  </a:ext>
                </a:extLst>
              </a:tr>
            </a:tbl>
          </a:graphicData>
        </a:graphic>
      </p:graphicFrame>
      <p:sp>
        <p:nvSpPr>
          <p:cNvPr id="5" name="TextBox 4">
            <a:extLst>
              <a:ext uri="{FF2B5EF4-FFF2-40B4-BE49-F238E27FC236}">
                <a16:creationId xmlns:a16="http://schemas.microsoft.com/office/drawing/2014/main" id="{7EB4237D-2059-6330-090C-CFB337E0B87B}"/>
              </a:ext>
            </a:extLst>
          </p:cNvPr>
          <p:cNvSpPr txBox="1"/>
          <p:nvPr/>
        </p:nvSpPr>
        <p:spPr>
          <a:xfrm>
            <a:off x="1096927" y="5328858"/>
            <a:ext cx="8748029" cy="53091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Important considerations</a:t>
            </a:r>
          </a:p>
        </p:txBody>
      </p:sp>
    </p:spTree>
    <p:extLst>
      <p:ext uri="{BB962C8B-B14F-4D97-AF65-F5344CB8AC3E}">
        <p14:creationId xmlns:p14="http://schemas.microsoft.com/office/powerpoint/2010/main" val="294718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before</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773184" y="1954577"/>
            <a:ext cx="10748229" cy="3299574"/>
          </a:xfrm>
        </p:spPr>
        <p:txBody>
          <a:bodyPr>
            <a:noAutofit/>
          </a:bodyPr>
          <a:lstStyle/>
          <a:p>
            <a:pPr marL="342900" indent="-342900">
              <a:spcBef>
                <a:spcPts val="0"/>
              </a:spcBef>
              <a:spcAft>
                <a:spcPts val="24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Use language </a:t>
            </a:r>
            <a:r>
              <a:rPr lang="en-US" sz="2800" b="1" dirty="0">
                <a:solidFill>
                  <a:schemeClr val="tx1">
                    <a:lumMod val="75000"/>
                    <a:lumOff val="25000"/>
                  </a:schemeClr>
                </a:solidFill>
                <a:latin typeface="Calibri" panose="020F0502020204030204" pitchFamily="34" charset="0"/>
                <a:cs typeface="Calibri" panose="020F0502020204030204" pitchFamily="34" charset="0"/>
              </a:rPr>
              <a:t>appropriate</a:t>
            </a:r>
            <a:r>
              <a:rPr lang="en-US" sz="2800" dirty="0">
                <a:solidFill>
                  <a:schemeClr val="tx1">
                    <a:lumMod val="75000"/>
                    <a:lumOff val="25000"/>
                  </a:schemeClr>
                </a:solidFill>
                <a:latin typeface="Calibri" panose="020F0502020204030204" pitchFamily="34" charset="0"/>
                <a:cs typeface="Calibri" panose="020F0502020204030204" pitchFamily="34" charset="0"/>
              </a:rPr>
              <a:t> to the person’s level of understanding</a:t>
            </a:r>
          </a:p>
          <a:p>
            <a:pPr marL="342900" indent="-342900">
              <a:lnSpc>
                <a:spcPct val="100000"/>
              </a:lnSpc>
              <a:spcBef>
                <a:spcPts val="0"/>
              </a:spcBef>
              <a:spcAft>
                <a:spcPts val="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giving vaccines to a young child, </a:t>
            </a:r>
            <a:r>
              <a:rPr lang="en-US" sz="2800" b="1" dirty="0">
                <a:solidFill>
                  <a:schemeClr val="tx1">
                    <a:lumMod val="75000"/>
                    <a:lumOff val="25000"/>
                  </a:schemeClr>
                </a:solidFill>
                <a:latin typeface="Calibri" panose="020F0502020204030204" pitchFamily="34" charset="0"/>
                <a:cs typeface="Calibri" panose="020F0502020204030204" pitchFamily="34" charset="0"/>
              </a:rPr>
              <a:t>ask the caregiver </a:t>
            </a:r>
            <a:r>
              <a:rPr lang="en-US" sz="2800" dirty="0">
                <a:solidFill>
                  <a:schemeClr val="tx1">
                    <a:lumMod val="75000"/>
                    <a:lumOff val="25000"/>
                  </a:schemeClr>
                </a:solidFill>
                <a:latin typeface="Calibri" panose="020F0502020204030204" pitchFamily="34" charset="0"/>
                <a:cs typeface="Calibri" panose="020F0502020204030204" pitchFamily="34" charset="0"/>
              </a:rPr>
              <a:t>if and how much the child understands about vaccination</a:t>
            </a:r>
          </a:p>
          <a:p>
            <a:pPr>
              <a:lnSpc>
                <a:spcPct val="100000"/>
              </a:lnSpc>
              <a:spcBef>
                <a:spcPts val="0"/>
              </a:spcBef>
              <a:spcAft>
                <a:spcPts val="0"/>
              </a:spcAft>
              <a:buClr>
                <a:schemeClr val="tx2"/>
              </a:buClr>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00000"/>
              </a:lnSpc>
              <a:spcBef>
                <a:spcPts val="0"/>
              </a:spcBef>
              <a:spcAft>
                <a:spcPts val="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they are nervous, </a:t>
            </a:r>
            <a:r>
              <a:rPr lang="en-US" sz="2800" b="1" dirty="0">
                <a:solidFill>
                  <a:schemeClr val="tx1">
                    <a:lumMod val="75000"/>
                    <a:lumOff val="25000"/>
                  </a:schemeClr>
                </a:solidFill>
                <a:latin typeface="Calibri" panose="020F0502020204030204" pitchFamily="34" charset="0"/>
                <a:cs typeface="Calibri" panose="020F0502020204030204" pitchFamily="34" charset="0"/>
              </a:rPr>
              <a:t>acknowledge and normalize </a:t>
            </a:r>
            <a:r>
              <a:rPr lang="en-US" sz="2800" dirty="0">
                <a:solidFill>
                  <a:schemeClr val="tx1">
                    <a:lumMod val="75000"/>
                    <a:lumOff val="25000"/>
                  </a:schemeClr>
                </a:solidFill>
                <a:latin typeface="Calibri" panose="020F0502020204030204" pitchFamily="34" charset="0"/>
                <a:cs typeface="Calibri" panose="020F0502020204030204" pitchFamily="34" charset="0"/>
              </a:rPr>
              <a:t>their feelings:           </a:t>
            </a:r>
          </a:p>
          <a:p>
            <a:pPr>
              <a:lnSpc>
                <a:spcPct val="100000"/>
              </a:lnSpc>
              <a:spcBef>
                <a:spcPts val="0"/>
              </a:spcBef>
              <a:spcAft>
                <a:spcPts val="1800"/>
              </a:spcAft>
              <a:buClr>
                <a:schemeClr val="tx2"/>
              </a:buClr>
            </a:pPr>
            <a:r>
              <a:rPr lang="en-US" sz="2400" i="1" dirty="0">
                <a:solidFill>
                  <a:schemeClr val="tx2"/>
                </a:solidFill>
                <a:latin typeface="Calibri" panose="020F0502020204030204" pitchFamily="34" charset="0"/>
                <a:cs typeface="Calibri" panose="020F0502020204030204" pitchFamily="34" charset="0"/>
              </a:rPr>
              <a:t>    </a:t>
            </a:r>
            <a:r>
              <a:rPr lang="en-US" sz="2800" i="1" dirty="0">
                <a:solidFill>
                  <a:schemeClr val="tx2"/>
                </a:solidFill>
                <a:latin typeface="Calibri" panose="020F0502020204030204" pitchFamily="34" charset="0"/>
                <a:cs typeface="Calibri" panose="020F0502020204030204" pitchFamily="34" charset="0"/>
              </a:rPr>
              <a:t>“It is normal to feel nervous before getting a needle.”</a:t>
            </a:r>
            <a:endParaRPr lang="en-US" sz="2400" i="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2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before</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4942703" y="1730600"/>
            <a:ext cx="6578709" cy="2330583"/>
          </a:xfrm>
        </p:spPr>
        <p:txBody>
          <a:bodyPr>
            <a:noAutofit/>
          </a:bodyPr>
          <a:lstStyle/>
          <a:p>
            <a:pPr marL="342900" indent="-342900">
              <a:spcBef>
                <a:spcPts val="0"/>
              </a:spcBef>
              <a:spcAft>
                <a:spcPts val="0"/>
              </a:spcAft>
              <a:buClr>
                <a:schemeClr val="tx2"/>
              </a:buClr>
              <a:buFont typeface="Arial" panose="020B0604020202020204" pitchFamily="34" charset="0"/>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Be honest </a:t>
            </a:r>
            <a:r>
              <a:rPr lang="en-US" sz="2800" dirty="0">
                <a:solidFill>
                  <a:schemeClr val="tx1">
                    <a:lumMod val="75000"/>
                    <a:lumOff val="25000"/>
                  </a:schemeClr>
                </a:solidFill>
                <a:latin typeface="Calibri" panose="020F0502020204030204" pitchFamily="34" charset="0"/>
                <a:cs typeface="Calibri" panose="020F0502020204030204" pitchFamily="34" charset="0"/>
              </a:rPr>
              <a:t>that the needle may hurt. Pain is normal, happens briefly and resolves on its own.</a:t>
            </a:r>
          </a:p>
          <a:p>
            <a:pPr marL="809625" lvl="1" indent="-342900">
              <a:spcBef>
                <a:spcPts val="0"/>
              </a:spcBef>
              <a:spcAft>
                <a:spcPts val="0"/>
              </a:spcAft>
              <a:buClr>
                <a:schemeClr val="tx2"/>
              </a:buClr>
            </a:pPr>
            <a:r>
              <a:rPr lang="en-US" sz="2800" dirty="0">
                <a:solidFill>
                  <a:schemeClr val="tx1">
                    <a:lumMod val="75000"/>
                    <a:lumOff val="25000"/>
                  </a:schemeClr>
                </a:solidFill>
                <a:latin typeface="Calibri" panose="020F0502020204030204" pitchFamily="34" charset="0"/>
                <a:cs typeface="Calibri" panose="020F0502020204030204" pitchFamily="34" charset="0"/>
              </a:rPr>
              <a:t>Do not say, </a:t>
            </a:r>
            <a:r>
              <a:rPr lang="en-US" sz="2800" i="1" dirty="0">
                <a:solidFill>
                  <a:schemeClr val="tx2"/>
                </a:solidFill>
                <a:latin typeface="Calibri" panose="020F0502020204030204" pitchFamily="34" charset="0"/>
                <a:cs typeface="Calibri" panose="020F0502020204030204" pitchFamily="34" charset="0"/>
              </a:rPr>
              <a:t>“It doesn’t hurt.”</a:t>
            </a:r>
          </a:p>
          <a:p>
            <a:pPr marL="809625" lvl="1" indent="-342900">
              <a:spcBef>
                <a:spcPts val="0"/>
              </a:spcBef>
              <a:spcAft>
                <a:spcPts val="0"/>
              </a:spcAft>
              <a:buClr>
                <a:schemeClr val="tx2"/>
              </a:buClr>
            </a:pPr>
            <a:r>
              <a:rPr lang="en-US" sz="2800" dirty="0">
                <a:solidFill>
                  <a:schemeClr val="tx1">
                    <a:lumMod val="75000"/>
                    <a:lumOff val="25000"/>
                  </a:schemeClr>
                </a:solidFill>
                <a:latin typeface="Calibri" panose="020F0502020204030204" pitchFamily="34" charset="0"/>
                <a:cs typeface="Calibri" panose="020F0502020204030204" pitchFamily="34" charset="0"/>
              </a:rPr>
              <a:t>Do not dismiss their feelings. </a:t>
            </a:r>
          </a:p>
          <a:p>
            <a:pPr marL="809625" lvl="1" indent="-342900">
              <a:spcBef>
                <a:spcPts val="0"/>
              </a:spcBef>
              <a:spcAft>
                <a:spcPts val="0"/>
              </a:spcAft>
              <a:buClr>
                <a:schemeClr val="tx2"/>
              </a:buClr>
            </a:pPr>
            <a:r>
              <a:rPr lang="en-US" sz="2800" dirty="0">
                <a:solidFill>
                  <a:schemeClr val="tx1">
                    <a:lumMod val="75000"/>
                    <a:lumOff val="25000"/>
                  </a:schemeClr>
                </a:solidFill>
                <a:latin typeface="Calibri" panose="020F0502020204030204" pitchFamily="34" charset="0"/>
                <a:cs typeface="Calibri" panose="020F0502020204030204" pitchFamily="34" charset="0"/>
              </a:rPr>
              <a:t>These approaches are not helpful and may promote distrust or increase distress. </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F6FB1BC-CA1D-A433-51A5-AC84D416C006}"/>
              </a:ext>
            </a:extLst>
          </p:cNvPr>
          <p:cNvSpPr txBox="1"/>
          <p:nvPr/>
        </p:nvSpPr>
        <p:spPr>
          <a:xfrm>
            <a:off x="674330" y="5549984"/>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r>
              <a:rPr lang="en-US" sz="1000" dirty="0"/>
              <a:t>© WHO / </a:t>
            </a:r>
            <a:r>
              <a:rPr lang="en-US" sz="1000" dirty="0" err="1"/>
              <a:t>Sanchita</a:t>
            </a:r>
            <a:r>
              <a:rPr lang="en-US" sz="1000" dirty="0"/>
              <a:t> Sharma</a:t>
            </a:r>
          </a:p>
        </p:txBody>
      </p:sp>
      <p:pic>
        <p:nvPicPr>
          <p:cNvPr id="10" name="Picture 9" descr="A person holding a baby&#10;&#10;Description automatically generated">
            <a:extLst>
              <a:ext uri="{FF2B5EF4-FFF2-40B4-BE49-F238E27FC236}">
                <a16:creationId xmlns:a16="http://schemas.microsoft.com/office/drawing/2014/main" id="{521FFF2A-1332-C47D-81C9-0616C3EDDD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184" y="1713766"/>
            <a:ext cx="3857981" cy="3756454"/>
          </a:xfrm>
          <a:prstGeom prst="rect">
            <a:avLst/>
          </a:prstGeom>
        </p:spPr>
      </p:pic>
    </p:spTree>
    <p:extLst>
      <p:ext uri="{BB962C8B-B14F-4D97-AF65-F5344CB8AC3E}">
        <p14:creationId xmlns:p14="http://schemas.microsoft.com/office/powerpoint/2010/main" val="44268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before</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773184" y="1791042"/>
            <a:ext cx="10748229" cy="4330304"/>
          </a:xfrm>
        </p:spPr>
        <p:txBody>
          <a:bodyPr>
            <a:noAutofit/>
          </a:bodyPr>
          <a:lstStyle/>
          <a:p>
            <a:pPr marL="342900" indent="-342900">
              <a:spcBef>
                <a:spcPts val="0"/>
              </a:spcBef>
              <a:spcAft>
                <a:spcPts val="12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Prepare the </a:t>
            </a:r>
            <a:r>
              <a:rPr lang="en-US" sz="2800" b="1" dirty="0">
                <a:solidFill>
                  <a:schemeClr val="tx1">
                    <a:lumMod val="75000"/>
                    <a:lumOff val="25000"/>
                  </a:schemeClr>
                </a:solidFill>
                <a:latin typeface="Calibri" panose="020F0502020204030204" pitchFamily="34" charset="0"/>
                <a:cs typeface="Calibri" panose="020F0502020204030204" pitchFamily="34" charset="0"/>
              </a:rPr>
              <a:t>person/caregiver </a:t>
            </a:r>
            <a:r>
              <a:rPr lang="en-US" sz="2800" dirty="0">
                <a:solidFill>
                  <a:schemeClr val="tx1">
                    <a:lumMod val="75000"/>
                    <a:lumOff val="25000"/>
                  </a:schemeClr>
                </a:solidFill>
                <a:latin typeface="Calibri" panose="020F0502020204030204" pitchFamily="34" charset="0"/>
                <a:cs typeface="Calibri" panose="020F0502020204030204" pitchFamily="34" charset="0"/>
              </a:rPr>
              <a:t>for vaccination by explaining what to expect: </a:t>
            </a:r>
          </a:p>
          <a:p>
            <a:pPr marL="809625" lvl="1" indent="-342900">
              <a:spcBef>
                <a:spcPts val="0"/>
              </a:spcBef>
              <a:spcAft>
                <a:spcPts val="0"/>
              </a:spcAft>
              <a:buClr>
                <a:schemeClr val="tx2"/>
              </a:buClr>
            </a:pPr>
            <a:r>
              <a:rPr lang="en-US" sz="2400" dirty="0">
                <a:solidFill>
                  <a:schemeClr val="tx1">
                    <a:lumMod val="75000"/>
                    <a:lumOff val="25000"/>
                  </a:schemeClr>
                </a:solidFill>
                <a:latin typeface="Calibri" panose="020F0502020204030204" pitchFamily="34" charset="0"/>
                <a:cs typeface="Calibri" panose="020F0502020204030204" pitchFamily="34" charset="0"/>
              </a:rPr>
              <a:t>What the vaccine(s) </a:t>
            </a:r>
            <a:r>
              <a:rPr lang="en-US" sz="2400" b="1" dirty="0">
                <a:solidFill>
                  <a:schemeClr val="tx1">
                    <a:lumMod val="75000"/>
                    <a:lumOff val="25000"/>
                  </a:schemeClr>
                </a:solidFill>
                <a:latin typeface="Calibri" panose="020F0502020204030204" pitchFamily="34" charset="0"/>
                <a:cs typeface="Calibri" panose="020F0502020204030204" pitchFamily="34" charset="0"/>
              </a:rPr>
              <a:t>prevent</a:t>
            </a:r>
            <a:r>
              <a:rPr lang="en-US" sz="2400" dirty="0">
                <a:solidFill>
                  <a:schemeClr val="tx1">
                    <a:lumMod val="75000"/>
                    <a:lumOff val="25000"/>
                  </a:schemeClr>
                </a:solidFill>
                <a:latin typeface="Calibri" panose="020F0502020204030204" pitchFamily="34" charset="0"/>
                <a:cs typeface="Calibri" panose="020F0502020204030204" pitchFamily="34" charset="0"/>
              </a:rPr>
              <a:t> against: </a:t>
            </a:r>
          </a:p>
          <a:p>
            <a:pPr marL="804863" lvl="1" indent="0">
              <a:spcBef>
                <a:spcPts val="0"/>
              </a:spcBef>
              <a:spcAft>
                <a:spcPts val="1200"/>
              </a:spcAft>
              <a:buClr>
                <a:schemeClr val="tx2"/>
              </a:buClr>
              <a:buNone/>
            </a:pPr>
            <a:r>
              <a:rPr lang="en-US" sz="2400" i="1" dirty="0">
                <a:solidFill>
                  <a:schemeClr val="tx2"/>
                </a:solidFill>
                <a:latin typeface="Calibri" panose="020F0502020204030204" pitchFamily="34" charset="0"/>
                <a:cs typeface="Calibri" panose="020F0502020204030204" pitchFamily="34" charset="0"/>
              </a:rPr>
              <a:t>“These vaccines provide important protection against…”</a:t>
            </a:r>
          </a:p>
          <a:p>
            <a:pPr marL="809625" lvl="1" indent="-342900">
              <a:spcBef>
                <a:spcPts val="0"/>
              </a:spcBef>
              <a:spcAft>
                <a:spcPts val="0"/>
              </a:spcAft>
              <a:buClr>
                <a:schemeClr val="tx2"/>
              </a:buClr>
            </a:pPr>
            <a:r>
              <a:rPr lang="en-US" sz="2400" dirty="0">
                <a:solidFill>
                  <a:schemeClr val="tx1">
                    <a:lumMod val="75000"/>
                    <a:lumOff val="25000"/>
                  </a:schemeClr>
                </a:solidFill>
                <a:latin typeface="Calibri" panose="020F0502020204030204" pitchFamily="34" charset="0"/>
                <a:cs typeface="Calibri" panose="020F0502020204030204" pitchFamily="34" charset="0"/>
              </a:rPr>
              <a:t>Invite </a:t>
            </a:r>
            <a:r>
              <a:rPr lang="en-US" sz="2400" b="1" dirty="0">
                <a:solidFill>
                  <a:schemeClr val="tx1">
                    <a:lumMod val="75000"/>
                    <a:lumOff val="25000"/>
                  </a:schemeClr>
                </a:solidFill>
                <a:latin typeface="Calibri" panose="020F0502020204030204" pitchFamily="34" charset="0"/>
                <a:cs typeface="Calibri" panose="020F0502020204030204" pitchFamily="34" charset="0"/>
              </a:rPr>
              <a:t>participation</a:t>
            </a:r>
            <a:r>
              <a:rPr lang="en-US" sz="2400" dirty="0">
                <a:solidFill>
                  <a:schemeClr val="tx1">
                    <a:lumMod val="75000"/>
                    <a:lumOff val="25000"/>
                  </a:schemeClr>
                </a:solidFill>
                <a:latin typeface="Calibri" panose="020F0502020204030204" pitchFamily="34" charset="0"/>
                <a:cs typeface="Calibri" panose="020F0502020204030204" pitchFamily="34" charset="0"/>
              </a:rPr>
              <a:t>:</a:t>
            </a:r>
          </a:p>
          <a:p>
            <a:pPr marL="804863" lvl="1" indent="0">
              <a:spcBef>
                <a:spcPts val="0"/>
              </a:spcBef>
              <a:spcAft>
                <a:spcPts val="1200"/>
              </a:spcAft>
              <a:buClr>
                <a:schemeClr val="tx2"/>
              </a:buClr>
              <a:buNone/>
            </a:pPr>
            <a:r>
              <a:rPr lang="en-US" sz="2400" i="1" dirty="0">
                <a:solidFill>
                  <a:schemeClr val="tx2"/>
                </a:solidFill>
                <a:latin typeface="Calibri" panose="020F0502020204030204" pitchFamily="34" charset="0"/>
                <a:cs typeface="Calibri" panose="020F0502020204030204" pitchFamily="34" charset="0"/>
              </a:rPr>
              <a:t>“Do you have some questions?”</a:t>
            </a:r>
          </a:p>
          <a:p>
            <a:pPr marL="809625" lvl="1" indent="-342900">
              <a:spcBef>
                <a:spcPts val="0"/>
              </a:spcBef>
              <a:spcAft>
                <a:spcPts val="0"/>
              </a:spcAft>
              <a:buClr>
                <a:schemeClr val="tx2"/>
              </a:buClr>
            </a:pPr>
            <a:r>
              <a:rPr lang="en-US" sz="2400" dirty="0">
                <a:solidFill>
                  <a:schemeClr val="tx1">
                    <a:lumMod val="75000"/>
                    <a:lumOff val="25000"/>
                  </a:schemeClr>
                </a:solidFill>
                <a:latin typeface="Calibri" panose="020F0502020204030204" pitchFamily="34" charset="0"/>
                <a:cs typeface="Calibri" panose="020F0502020204030204" pitchFamily="34" charset="0"/>
              </a:rPr>
              <a:t>Describe how the vaccination will feel using </a:t>
            </a:r>
            <a:r>
              <a:rPr lang="en-US" sz="2400" b="1" dirty="0">
                <a:solidFill>
                  <a:schemeClr val="tx1">
                    <a:lumMod val="75000"/>
                    <a:lumOff val="25000"/>
                  </a:schemeClr>
                </a:solidFill>
                <a:latin typeface="Calibri" panose="020F0502020204030204" pitchFamily="34" charset="0"/>
                <a:cs typeface="Calibri" panose="020F0502020204030204" pitchFamily="34" charset="0"/>
              </a:rPr>
              <a:t>neutral language</a:t>
            </a:r>
            <a:r>
              <a:rPr lang="en-US" sz="2400" dirty="0">
                <a:solidFill>
                  <a:schemeClr val="tx1">
                    <a:lumMod val="75000"/>
                    <a:lumOff val="25000"/>
                  </a:schemeClr>
                </a:solidFill>
                <a:latin typeface="Calibri" panose="020F0502020204030204" pitchFamily="34" charset="0"/>
                <a:cs typeface="Calibri" panose="020F0502020204030204" pitchFamily="34" charset="0"/>
              </a:rPr>
              <a:t>: </a:t>
            </a:r>
          </a:p>
          <a:p>
            <a:pPr marL="804863" lvl="1" indent="0">
              <a:spcBef>
                <a:spcPts val="0"/>
              </a:spcBef>
              <a:spcAft>
                <a:spcPts val="0"/>
              </a:spcAft>
              <a:buClr>
                <a:schemeClr val="tx2"/>
              </a:buClr>
              <a:buNone/>
            </a:pPr>
            <a:r>
              <a:rPr lang="en-US" sz="2400" i="1" dirty="0">
                <a:solidFill>
                  <a:schemeClr val="tx2"/>
                </a:solidFill>
                <a:latin typeface="Calibri" panose="020F0502020204030204" pitchFamily="34" charset="0"/>
                <a:cs typeface="Calibri" panose="020F0502020204030204" pitchFamily="34" charset="0"/>
              </a:rPr>
              <a:t>“Some people say they feel a poke or pinch and some pushing for a few seconds, and others say they do not feel much at all.”</a:t>
            </a:r>
          </a:p>
        </p:txBody>
      </p:sp>
    </p:spTree>
    <p:extLst>
      <p:ext uri="{BB962C8B-B14F-4D97-AF65-F5344CB8AC3E}">
        <p14:creationId xmlns:p14="http://schemas.microsoft.com/office/powerpoint/2010/main" val="265379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NOTES FOR FACILITATOR. REMOVE BEFORE SHARING.</a:t>
            </a:r>
          </a:p>
        </p:txBody>
      </p:sp>
      <p:sp>
        <p:nvSpPr>
          <p:cNvPr id="4" name="TextBox 3">
            <a:extLst>
              <a:ext uri="{FF2B5EF4-FFF2-40B4-BE49-F238E27FC236}">
                <a16:creationId xmlns:a16="http://schemas.microsoft.com/office/drawing/2014/main" id="{4FE7C858-DE7F-A333-4F8E-D33AF3F48508}"/>
              </a:ext>
            </a:extLst>
          </p:cNvPr>
          <p:cNvSpPr txBox="1"/>
          <p:nvPr/>
        </p:nvSpPr>
        <p:spPr>
          <a:xfrm>
            <a:off x="367650" y="1688722"/>
            <a:ext cx="11085130" cy="3590214"/>
          </a:xfrm>
          <a:prstGeom prst="rect">
            <a:avLst/>
          </a:prstGeom>
          <a:noFill/>
        </p:spPr>
        <p:txBody>
          <a:bodyPr wrap="square" lIns="91440" tIns="45720" rIns="91440" bIns="45720" rtlCol="0" anchor="t">
            <a:spAutoFit/>
          </a:bodyPr>
          <a:lstStyle/>
          <a:p>
            <a:pPr marL="457200" lvl="2" indent="-457200" fontAlgn="base">
              <a:lnSpc>
                <a:spcPct val="95000"/>
              </a:lnSpc>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Adapt the modules for your local use</a:t>
            </a:r>
            <a:r>
              <a:rPr lang="en-US" sz="2200" dirty="0">
                <a:solidFill>
                  <a:schemeClr val="tx1">
                    <a:lumMod val="75000"/>
                    <a:lumOff val="25000"/>
                  </a:schemeClr>
                </a:solidFill>
                <a:latin typeface="Calibri" panose="020F0502020204030204" pitchFamily="34" charset="0"/>
                <a:cs typeface="Calibri" panose="020F0502020204030204" pitchFamily="34" charset="0"/>
              </a:rPr>
              <a:t>. The contents of the modules are based on evidence and best practices. Please retain the main concepts as you make the deck your own. Customize this resource for your local needs by:</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Modifying examples, sample conversations and visuals,</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Translating to your local language,</a:t>
            </a:r>
          </a:p>
          <a:p>
            <a:pPr marL="800100" lvl="3" indent="-342900" fontAlgn="base">
              <a:lnSpc>
                <a:spcPct val="95000"/>
              </a:lnSpc>
              <a:spcAft>
                <a:spcPts val="1800"/>
              </a:spcAft>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Tailoring the suggested exercises. </a:t>
            </a:r>
          </a:p>
          <a:p>
            <a:pPr marL="342900" lvl="2" indent="-342900" fontAlgn="base">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Share your feedback. </a:t>
            </a:r>
            <a:r>
              <a:rPr lang="en-US" sz="2200" dirty="0">
                <a:solidFill>
                  <a:schemeClr val="tx1">
                    <a:lumMod val="75000"/>
                    <a:lumOff val="25000"/>
                  </a:schemeClr>
                </a:solidFill>
                <a:latin typeface="Calibri" panose="020F0502020204030204" pitchFamily="34" charset="0"/>
                <a:cs typeface="Calibri" panose="020F0502020204030204" pitchFamily="34" charset="0"/>
              </a:rPr>
              <a:t>We would like to learn how you have been using these modules, what aspects have been helpful and in what ways we can improve the content and approach. After using the module, please fill out the online form linked below.</a:t>
            </a:r>
          </a:p>
          <a:p>
            <a:pPr marL="457200" lvl="3" fontAlgn="base">
              <a:lnSpc>
                <a:spcPct val="95000"/>
              </a:lnSpc>
              <a:spcAft>
                <a:spcPts val="1800"/>
              </a:spcAft>
              <a:buClr>
                <a:schemeClr val="tx1">
                  <a:lumMod val="75000"/>
                  <a:lumOff val="25000"/>
                </a:schemeClr>
              </a:buClr>
              <a:buSzPct val="100000"/>
            </a:pP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Rectangle: Single Corner Snipped 4">
            <a:extLst>
              <a:ext uri="{FF2B5EF4-FFF2-40B4-BE49-F238E27FC236}">
                <a16:creationId xmlns:a16="http://schemas.microsoft.com/office/drawing/2014/main" id="{26038884-9A41-D821-D17B-4432F8430ED3}"/>
              </a:ext>
            </a:extLst>
          </p:cNvPr>
          <p:cNvSpPr/>
          <p:nvPr/>
        </p:nvSpPr>
        <p:spPr>
          <a:xfrm flipH="1">
            <a:off x="739220" y="4954026"/>
            <a:ext cx="3306385" cy="508094"/>
          </a:xfrm>
          <a:prstGeom prst="snip1Rect">
            <a:avLst/>
          </a:prstGeom>
          <a:solidFill>
            <a:srgbClr val="FFCC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78EBDB-972D-06C0-0BC2-EF7F23E5B7B7}"/>
              </a:ext>
            </a:extLst>
          </p:cNvPr>
          <p:cNvSpPr txBox="1"/>
          <p:nvPr/>
        </p:nvSpPr>
        <p:spPr>
          <a:xfrm>
            <a:off x="914615" y="4978410"/>
            <a:ext cx="3130991" cy="461665"/>
          </a:xfrm>
          <a:prstGeom prst="rect">
            <a:avLst/>
          </a:prstGeom>
          <a:noFill/>
        </p:spPr>
        <p:txBody>
          <a:bodyPr wrap="square">
            <a:spAutoFit/>
          </a:bodyPr>
          <a:lstStyle/>
          <a:p>
            <a:r>
              <a:rPr lang="en-US" sz="2400" i="1" dirty="0">
                <a:solidFill>
                  <a:srgbClr val="C00000"/>
                </a:solidFill>
                <a:latin typeface="Calibri" panose="020F0502020204030204" pitchFamily="34" charset="0"/>
                <a:cs typeface="Calibri" panose="020F0502020204030204" pitchFamily="34" charset="0"/>
                <a:hlinkClick r:id="rId2"/>
              </a:rPr>
              <a:t>Link to Microsoft Forms</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CEFC389-5DB7-12EA-6B8B-EA07ECA97B6F}"/>
              </a:ext>
            </a:extLst>
          </p:cNvPr>
          <p:cNvSpPr txBox="1"/>
          <p:nvPr/>
        </p:nvSpPr>
        <p:spPr>
          <a:xfrm>
            <a:off x="756924" y="5486504"/>
            <a:ext cx="3891275"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solidFill>
                  <a:srgbClr val="C00000"/>
                </a:solidFill>
              </a:rPr>
              <a:t>https://forms.microsoft.com/e/vJBakm3PCx</a:t>
            </a:r>
          </a:p>
        </p:txBody>
      </p:sp>
    </p:spTree>
    <p:extLst>
      <p:ext uri="{BB962C8B-B14F-4D97-AF65-F5344CB8AC3E}">
        <p14:creationId xmlns:p14="http://schemas.microsoft.com/office/powerpoint/2010/main" val="1702975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before</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4553612" y="1767344"/>
            <a:ext cx="6696691" cy="2330583"/>
          </a:xfrm>
        </p:spPr>
        <p:txBody>
          <a:bodyPr>
            <a:noAutofit/>
          </a:bodyPr>
          <a:lstStyle/>
          <a:p>
            <a:pPr marL="342900" indent="-342900">
              <a:spcBef>
                <a:spcPts val="0"/>
              </a:spcBef>
              <a:spcAft>
                <a:spcPts val="12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Ask about </a:t>
            </a:r>
            <a:r>
              <a:rPr lang="en-US" sz="2800" b="1" dirty="0">
                <a:solidFill>
                  <a:schemeClr val="tx1">
                    <a:lumMod val="75000"/>
                    <a:lumOff val="25000"/>
                  </a:schemeClr>
                </a:solidFill>
                <a:latin typeface="Calibri" panose="020F0502020204030204" pitchFamily="34" charset="0"/>
                <a:cs typeface="Calibri" panose="020F0502020204030204" pitchFamily="34" charset="0"/>
              </a:rPr>
              <a:t>preferred coping strategies</a:t>
            </a:r>
            <a:r>
              <a:rPr lang="en-US" sz="2800" dirty="0">
                <a:solidFill>
                  <a:schemeClr val="tx1">
                    <a:lumMod val="75000"/>
                    <a:lumOff val="25000"/>
                  </a:schemeClr>
                </a:solidFill>
                <a:latin typeface="Calibri" panose="020F0502020204030204" pitchFamily="34" charset="0"/>
                <a:cs typeface="Calibri" panose="020F0502020204030204" pitchFamily="34" charset="0"/>
              </a:rPr>
              <a:t>. If offering distraction items in the clinic, let them know what options are available:</a:t>
            </a:r>
          </a:p>
          <a:p>
            <a:pPr marL="682625" lvl="1" indent="-342900">
              <a:spcBef>
                <a:spcPts val="0"/>
              </a:spcBef>
              <a:spcAft>
                <a:spcPts val="1200"/>
              </a:spcAft>
              <a:buClr>
                <a:schemeClr val="tx2"/>
              </a:buClr>
              <a:buFont typeface="Courier New" panose="02070309020205020404" pitchFamily="49" charset="0"/>
              <a:buChar char="o"/>
            </a:pPr>
            <a:r>
              <a:rPr lang="en-US" sz="2400" i="1" dirty="0">
                <a:solidFill>
                  <a:schemeClr val="tx2"/>
                </a:solidFill>
                <a:latin typeface="Calibri" panose="020F0502020204030204" pitchFamily="34" charset="0"/>
                <a:cs typeface="Calibri" panose="020F0502020204030204" pitchFamily="34" charset="0"/>
              </a:rPr>
              <a:t>“Tell me what can we do to make the vaccination more comfortable for you? </a:t>
            </a:r>
          </a:p>
          <a:p>
            <a:pPr marL="682625" lvl="1" indent="-342900">
              <a:spcBef>
                <a:spcPts val="0"/>
              </a:spcBef>
              <a:spcAft>
                <a:spcPts val="1200"/>
              </a:spcAft>
              <a:buClr>
                <a:schemeClr val="tx2"/>
              </a:buClr>
              <a:buFont typeface="Courier New" panose="02070309020205020404" pitchFamily="49" charset="0"/>
              <a:buChar char="o"/>
            </a:pPr>
            <a:r>
              <a:rPr lang="en-US" sz="2400" i="1" dirty="0">
                <a:solidFill>
                  <a:schemeClr val="tx2"/>
                </a:solidFill>
                <a:latin typeface="Calibri" panose="020F0502020204030204" pitchFamily="34" charset="0"/>
                <a:cs typeface="Calibri" panose="020F0502020204030204" pitchFamily="34" charset="0"/>
              </a:rPr>
              <a:t>“We have some books. Would you like to pick one to use as a distraction?”</a:t>
            </a:r>
          </a:p>
        </p:txBody>
      </p:sp>
      <p:pic>
        <p:nvPicPr>
          <p:cNvPr id="9" name="Picture 8" descr="A person holding a baby&#10;&#10;Description automatically generated">
            <a:extLst>
              <a:ext uri="{FF2B5EF4-FFF2-40B4-BE49-F238E27FC236}">
                <a16:creationId xmlns:a16="http://schemas.microsoft.com/office/drawing/2014/main" id="{F9BFE89E-9D1F-0C05-C999-410583DAE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184" y="1767344"/>
            <a:ext cx="3340191" cy="4354001"/>
          </a:xfrm>
          <a:prstGeom prst="rect">
            <a:avLst/>
          </a:prstGeom>
        </p:spPr>
      </p:pic>
      <p:sp>
        <p:nvSpPr>
          <p:cNvPr id="10" name="TextBox 9">
            <a:extLst>
              <a:ext uri="{FF2B5EF4-FFF2-40B4-BE49-F238E27FC236}">
                <a16:creationId xmlns:a16="http://schemas.microsoft.com/office/drawing/2014/main" id="{78BD294B-9057-2E08-6F57-4EBEF402A201}"/>
              </a:ext>
            </a:extLst>
          </p:cNvPr>
          <p:cNvSpPr txBox="1"/>
          <p:nvPr/>
        </p:nvSpPr>
        <p:spPr>
          <a:xfrm>
            <a:off x="661973" y="6154592"/>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r>
              <a:rPr lang="en-US" sz="1000" dirty="0"/>
              <a:t>© WHO / Fanjan Combrink</a:t>
            </a:r>
          </a:p>
        </p:txBody>
      </p:sp>
    </p:spTree>
    <p:extLst>
      <p:ext uri="{BB962C8B-B14F-4D97-AF65-F5344CB8AC3E}">
        <p14:creationId xmlns:p14="http://schemas.microsoft.com/office/powerpoint/2010/main" val="428444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during</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B8356EAE-B454-4B1A-F58E-6F902DC98826}"/>
              </a:ext>
            </a:extLst>
          </p:cNvPr>
          <p:cNvSpPr>
            <a:spLocks noGrp="1"/>
          </p:cNvSpPr>
          <p:nvPr>
            <p:ph idx="1"/>
          </p:nvPr>
        </p:nvSpPr>
        <p:spPr>
          <a:xfrm>
            <a:off x="773184" y="1791042"/>
            <a:ext cx="10748229" cy="2330583"/>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Keep needles and frightening objects/equipment out of view</a:t>
            </a:r>
          </a:p>
          <a:p>
            <a:pPr marL="342900" indent="-342900">
              <a:spcBef>
                <a:spcPts val="0"/>
              </a:spcBef>
              <a:spcAft>
                <a:spcPts val="12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vaccinating an </a:t>
            </a:r>
            <a:r>
              <a:rPr lang="en-US" sz="2800" b="1" dirty="0">
                <a:solidFill>
                  <a:schemeClr val="tx1">
                    <a:lumMod val="75000"/>
                    <a:lumOff val="25000"/>
                  </a:schemeClr>
                </a:solidFill>
                <a:latin typeface="Calibri" panose="020F0502020204030204" pitchFamily="34" charset="0"/>
                <a:cs typeface="Calibri" panose="020F0502020204030204" pitchFamily="34" charset="0"/>
              </a:rPr>
              <a:t>infant</a:t>
            </a:r>
            <a:r>
              <a:rPr lang="en-US" sz="2800" dirty="0">
                <a:solidFill>
                  <a:schemeClr val="tx1">
                    <a:lumMod val="75000"/>
                    <a:lumOff val="25000"/>
                  </a:schemeClr>
                </a:solidFill>
                <a:latin typeface="Calibri" panose="020F0502020204030204" pitchFamily="34" charset="0"/>
                <a:cs typeface="Calibri" panose="020F0502020204030204" pitchFamily="34" charset="0"/>
              </a:rPr>
              <a:t>, ask the caregiver to hold the infant in a position that is comfortable for both:</a:t>
            </a:r>
          </a:p>
          <a:p>
            <a:pPr marL="804863" lvl="1" indent="-457200">
              <a:spcBef>
                <a:spcPts val="0"/>
              </a:spcBef>
              <a:spcAft>
                <a:spcPts val="1200"/>
              </a:spcAft>
              <a:buClr>
                <a:schemeClr val="tx2"/>
              </a:buClr>
              <a:buFont typeface="Courier New" panose="02070309020205020404" pitchFamily="49" charset="0"/>
              <a:buChar char="o"/>
            </a:pPr>
            <a:r>
              <a:rPr lang="en-US" sz="2400" dirty="0">
                <a:solidFill>
                  <a:schemeClr val="tx1">
                    <a:lumMod val="75000"/>
                    <a:lumOff val="25000"/>
                  </a:schemeClr>
                </a:solidFill>
                <a:latin typeface="Calibri" panose="020F0502020204030204" pitchFamily="34" charset="0"/>
                <a:cs typeface="Calibri" panose="020F0502020204030204" pitchFamily="34" charset="0"/>
              </a:rPr>
              <a:t>Ask the mother if they would like the baby to have some sucrose, which has been shown to minimize pain </a:t>
            </a:r>
          </a:p>
          <a:p>
            <a:pPr marL="804863" lvl="1" indent="-457200">
              <a:spcBef>
                <a:spcPts val="0"/>
              </a:spcBef>
              <a:spcAft>
                <a:spcPts val="1200"/>
              </a:spcAft>
              <a:buClr>
                <a:schemeClr val="tx2"/>
              </a:buClr>
              <a:buFont typeface="Courier New" panose="02070309020205020404" pitchFamily="49" charset="0"/>
              <a:buChar char="o"/>
            </a:pPr>
            <a:r>
              <a:rPr lang="en-US" sz="2400" dirty="0">
                <a:solidFill>
                  <a:schemeClr val="tx1">
                    <a:lumMod val="75000"/>
                    <a:lumOff val="25000"/>
                  </a:schemeClr>
                </a:solidFill>
                <a:latin typeface="Calibri" panose="020F0502020204030204" pitchFamily="34" charset="0"/>
                <a:cs typeface="Calibri" panose="020F0502020204030204" pitchFamily="34" charset="0"/>
              </a:rPr>
              <a:t>Encourage breastfeeding at the time of vaccination (if appropriate) as it also helps with relaxation </a:t>
            </a:r>
            <a:endParaRPr lang="en-US" sz="2000" i="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963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during</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B8356EAE-B454-4B1A-F58E-6F902DC98826}"/>
              </a:ext>
            </a:extLst>
          </p:cNvPr>
          <p:cNvSpPr>
            <a:spLocks noGrp="1"/>
          </p:cNvSpPr>
          <p:nvPr>
            <p:ph idx="1"/>
          </p:nvPr>
        </p:nvSpPr>
        <p:spPr>
          <a:xfrm>
            <a:off x="4399004" y="1777997"/>
            <a:ext cx="7122407" cy="3679178"/>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600" dirty="0">
                <a:solidFill>
                  <a:schemeClr val="tx1">
                    <a:lumMod val="75000"/>
                    <a:lumOff val="25000"/>
                  </a:schemeClr>
                </a:solidFill>
                <a:latin typeface="Calibri" panose="020F0502020204030204" pitchFamily="34" charset="0"/>
                <a:cs typeface="Calibri" panose="020F0502020204030204" pitchFamily="34" charset="0"/>
              </a:rPr>
              <a:t>Show caregivers how to hold </a:t>
            </a:r>
            <a:r>
              <a:rPr lang="en-US" sz="2600" b="1" dirty="0">
                <a:solidFill>
                  <a:schemeClr val="tx1">
                    <a:lumMod val="75000"/>
                    <a:lumOff val="25000"/>
                  </a:schemeClr>
                </a:solidFill>
                <a:latin typeface="Calibri" panose="020F0502020204030204" pitchFamily="34" charset="0"/>
                <a:cs typeface="Calibri" panose="020F0502020204030204" pitchFamily="34" charset="0"/>
              </a:rPr>
              <a:t>infants and children </a:t>
            </a:r>
            <a:r>
              <a:rPr lang="en-US" sz="2600" dirty="0">
                <a:solidFill>
                  <a:schemeClr val="tx1">
                    <a:lumMod val="75000"/>
                    <a:lumOff val="25000"/>
                  </a:schemeClr>
                </a:solidFill>
                <a:latin typeface="Calibri" panose="020F0502020204030204" pitchFamily="34" charset="0"/>
                <a:cs typeface="Calibri" panose="020F0502020204030204" pitchFamily="34" charset="0"/>
              </a:rPr>
              <a:t>in a manner that provides physical comfort, while exposing and securing limb(s) for injection</a:t>
            </a:r>
          </a:p>
          <a:p>
            <a:pPr marL="342900" indent="-342900">
              <a:spcBef>
                <a:spcPts val="0"/>
              </a:spcBef>
              <a:spcAft>
                <a:spcPts val="1800"/>
              </a:spcAft>
              <a:buClr>
                <a:schemeClr val="tx2"/>
              </a:buClr>
              <a:buFont typeface="Arial" panose="020B0604020202020204" pitchFamily="34" charset="0"/>
              <a:buChar char="•"/>
            </a:pPr>
            <a:r>
              <a:rPr lang="en-US" sz="2600" dirty="0">
                <a:solidFill>
                  <a:schemeClr val="tx1">
                    <a:lumMod val="75000"/>
                    <a:lumOff val="25000"/>
                  </a:schemeClr>
                </a:solidFill>
                <a:latin typeface="Calibri" panose="020F0502020204030204" pitchFamily="34" charset="0"/>
                <a:cs typeface="Calibri" panose="020F0502020204030204" pitchFamily="34" charset="0"/>
              </a:rPr>
              <a:t>Ask </a:t>
            </a:r>
            <a:r>
              <a:rPr lang="en-US" sz="2600" b="1" dirty="0">
                <a:solidFill>
                  <a:schemeClr val="tx1">
                    <a:lumMod val="75000"/>
                    <a:lumOff val="25000"/>
                  </a:schemeClr>
                </a:solidFill>
                <a:latin typeface="Calibri" panose="020F0502020204030204" pitchFamily="34" charset="0"/>
                <a:cs typeface="Calibri" panose="020F0502020204030204" pitchFamily="34" charset="0"/>
              </a:rPr>
              <a:t>older children and adults </a:t>
            </a:r>
            <a:r>
              <a:rPr lang="en-US" sz="2600" dirty="0">
                <a:solidFill>
                  <a:schemeClr val="tx1">
                    <a:lumMod val="75000"/>
                    <a:lumOff val="25000"/>
                  </a:schemeClr>
                </a:solidFill>
                <a:latin typeface="Calibri" panose="020F0502020204030204" pitchFamily="34" charset="0"/>
                <a:cs typeface="Calibri" panose="020F0502020204030204" pitchFamily="34" charset="0"/>
              </a:rPr>
              <a:t>to relax their arm and sit upright</a:t>
            </a:r>
          </a:p>
          <a:p>
            <a:pPr marL="342900" indent="-342900">
              <a:spcBef>
                <a:spcPts val="0"/>
              </a:spcBef>
              <a:spcAft>
                <a:spcPts val="0"/>
              </a:spcAft>
              <a:buClr>
                <a:schemeClr val="tx2"/>
              </a:buClr>
              <a:buFont typeface="Arial" panose="020B0604020202020204" pitchFamily="34" charset="0"/>
              <a:buChar char="•"/>
            </a:pPr>
            <a:r>
              <a:rPr lang="en-US" sz="2600" dirty="0">
                <a:solidFill>
                  <a:schemeClr val="tx1">
                    <a:lumMod val="75000"/>
                    <a:lumOff val="25000"/>
                  </a:schemeClr>
                </a:solidFill>
                <a:latin typeface="Calibri" panose="020F0502020204030204" pitchFamily="34" charset="0"/>
                <a:cs typeface="Calibri" panose="020F0502020204030204" pitchFamily="34" charset="0"/>
              </a:rPr>
              <a:t>Give a </a:t>
            </a:r>
            <a:r>
              <a:rPr lang="en-US" sz="2600" b="1" dirty="0">
                <a:solidFill>
                  <a:schemeClr val="tx1">
                    <a:lumMod val="75000"/>
                    <a:lumOff val="25000"/>
                  </a:schemeClr>
                </a:solidFill>
                <a:latin typeface="Calibri" panose="020F0502020204030204" pitchFamily="34" charset="0"/>
                <a:cs typeface="Calibri" panose="020F0502020204030204" pitchFamily="34" charset="0"/>
              </a:rPr>
              <a:t>neutral verbal signal </a:t>
            </a:r>
            <a:r>
              <a:rPr lang="en-US" sz="2600" dirty="0">
                <a:solidFill>
                  <a:schemeClr val="tx1">
                    <a:lumMod val="75000"/>
                    <a:lumOff val="25000"/>
                  </a:schemeClr>
                </a:solidFill>
                <a:latin typeface="Calibri" panose="020F0502020204030204" pitchFamily="34" charset="0"/>
                <a:cs typeface="Calibri" panose="020F0502020204030204" pitchFamily="34" charset="0"/>
              </a:rPr>
              <a:t>before administering the vaccine: </a:t>
            </a:r>
            <a:r>
              <a:rPr lang="en-US" sz="2600" i="1" dirty="0">
                <a:solidFill>
                  <a:schemeClr val="tx2"/>
                </a:solidFill>
                <a:latin typeface="Calibri" panose="020F0502020204030204" pitchFamily="34" charset="0"/>
                <a:cs typeface="Calibri" panose="020F0502020204030204" pitchFamily="34" charset="0"/>
              </a:rPr>
              <a:t>“I’m going to count 3,2,1.” or “Okay, I am going to give the vaccine now.”</a:t>
            </a:r>
          </a:p>
          <a:p>
            <a:pPr marL="342900" indent="-342900">
              <a:spcBef>
                <a:spcPts val="0"/>
              </a:spcBef>
              <a:spcAft>
                <a:spcPts val="1200"/>
              </a:spcAft>
              <a:buClr>
                <a:schemeClr val="tx2"/>
              </a:buClr>
              <a:buFont typeface="Arial" panose="020B0604020202020204" pitchFamily="34" charset="0"/>
              <a:buChar char="•"/>
            </a:pPr>
            <a:endParaRPr lang="en-US" sz="2000" i="1" dirty="0">
              <a:solidFill>
                <a:schemeClr val="tx2"/>
              </a:solidFill>
              <a:latin typeface="Calibri" panose="020F0502020204030204" pitchFamily="34" charset="0"/>
              <a:cs typeface="Calibri" panose="020F0502020204030204" pitchFamily="34" charset="0"/>
            </a:endParaRPr>
          </a:p>
        </p:txBody>
      </p:sp>
      <p:pic>
        <p:nvPicPr>
          <p:cNvPr id="3" name="Picture 2" descr="A person giving a baby a vaccination&#10;&#10;Description automatically generated">
            <a:extLst>
              <a:ext uri="{FF2B5EF4-FFF2-40B4-BE49-F238E27FC236}">
                <a16:creationId xmlns:a16="http://schemas.microsoft.com/office/drawing/2014/main" id="{12A2F509-C8C0-115E-D0AE-305B8D5CA3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184" y="1964040"/>
            <a:ext cx="3262183" cy="2544343"/>
          </a:xfrm>
          <a:prstGeom prst="rect">
            <a:avLst/>
          </a:prstGeom>
        </p:spPr>
      </p:pic>
      <p:sp>
        <p:nvSpPr>
          <p:cNvPr id="6" name="TextBox 5">
            <a:extLst>
              <a:ext uri="{FF2B5EF4-FFF2-40B4-BE49-F238E27FC236}">
                <a16:creationId xmlns:a16="http://schemas.microsoft.com/office/drawing/2014/main" id="{E6DC0780-245F-8E1C-2269-8B3B9E310203}"/>
              </a:ext>
            </a:extLst>
          </p:cNvPr>
          <p:cNvSpPr txBox="1"/>
          <p:nvPr/>
        </p:nvSpPr>
        <p:spPr>
          <a:xfrm>
            <a:off x="2191779" y="4508383"/>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r"/>
            <a:r>
              <a:rPr lang="en-US" sz="1000" dirty="0"/>
              <a:t>© WHO / Faizza Tanggol</a:t>
            </a:r>
          </a:p>
        </p:txBody>
      </p:sp>
    </p:spTree>
    <p:extLst>
      <p:ext uri="{BB962C8B-B14F-4D97-AF65-F5344CB8AC3E}">
        <p14:creationId xmlns:p14="http://schemas.microsoft.com/office/powerpoint/2010/main" val="43184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after</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B8356EAE-B454-4B1A-F58E-6F902DC98826}"/>
              </a:ext>
            </a:extLst>
          </p:cNvPr>
          <p:cNvSpPr>
            <a:spLocks noGrp="1"/>
          </p:cNvSpPr>
          <p:nvPr>
            <p:ph idx="1"/>
          </p:nvPr>
        </p:nvSpPr>
        <p:spPr>
          <a:xfrm>
            <a:off x="875781" y="1913872"/>
            <a:ext cx="10645632" cy="3823049"/>
          </a:xfrm>
        </p:spPr>
        <p:txBody>
          <a:bodyPr>
            <a:noAutofit/>
          </a:bodyPr>
          <a:lstStyle/>
          <a:p>
            <a:pPr marL="342900" indent="-342900">
              <a:spcBef>
                <a:spcPts val="0"/>
              </a:spcBef>
              <a:spcAft>
                <a:spcPts val="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Smile, encourage and praise them for their bravery:</a:t>
            </a:r>
          </a:p>
          <a:p>
            <a:pPr marL="341313">
              <a:spcBef>
                <a:spcPts val="0"/>
              </a:spcBef>
              <a:spcAft>
                <a:spcPts val="1200"/>
              </a:spcAft>
              <a:buClr>
                <a:schemeClr val="tx2"/>
              </a:buClr>
            </a:pPr>
            <a:r>
              <a:rPr lang="en-US" sz="2800" i="1" dirty="0">
                <a:solidFill>
                  <a:schemeClr val="tx2"/>
                </a:solidFill>
                <a:latin typeface="Calibri" panose="020F0502020204030204" pitchFamily="34" charset="0"/>
                <a:cs typeface="Calibri" panose="020F0502020204030204" pitchFamily="34" charset="0"/>
              </a:rPr>
              <a:t>“Well done, you read your book / stayed very still!”</a:t>
            </a:r>
          </a:p>
          <a:p>
            <a:pPr marL="342900" indent="-342900">
              <a:spcBef>
                <a:spcPts val="0"/>
              </a:spcBef>
              <a:spcAft>
                <a:spcPts val="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Ask for feedback and use that to plan for next time:                </a:t>
            </a:r>
          </a:p>
          <a:p>
            <a:pPr marL="341313">
              <a:spcBef>
                <a:spcPts val="0"/>
              </a:spcBef>
              <a:spcAft>
                <a:spcPts val="1200"/>
              </a:spcAft>
              <a:buClr>
                <a:schemeClr val="tx2"/>
              </a:buClr>
            </a:pPr>
            <a:r>
              <a:rPr lang="en-US" sz="2800" i="1" dirty="0">
                <a:solidFill>
                  <a:schemeClr val="tx2"/>
                </a:solidFill>
                <a:latin typeface="Calibri" panose="020F0502020204030204" pitchFamily="34" charset="0"/>
                <a:cs typeface="Calibri" panose="020F0502020204030204" pitchFamily="34" charset="0"/>
              </a:rPr>
              <a:t>“How did that feel?”</a:t>
            </a:r>
          </a:p>
          <a:p>
            <a:pPr marL="342900" indent="-342900">
              <a:spcBef>
                <a:spcPts val="0"/>
              </a:spcBef>
              <a:spcAft>
                <a:spcPts val="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Provide instructions on aftercare:</a:t>
            </a:r>
          </a:p>
          <a:p>
            <a:pPr marL="341313">
              <a:spcBef>
                <a:spcPts val="0"/>
              </a:spcBef>
              <a:spcAft>
                <a:spcPts val="1200"/>
              </a:spcAft>
              <a:buClr>
                <a:schemeClr val="tx2"/>
              </a:buClr>
            </a:pPr>
            <a:r>
              <a:rPr lang="en-US" sz="2800" i="1" dirty="0">
                <a:solidFill>
                  <a:schemeClr val="tx2"/>
                </a:solidFill>
                <a:latin typeface="Calibri" panose="020F0502020204030204" pitchFamily="34" charset="0"/>
                <a:cs typeface="Calibri" panose="020F0502020204030204" pitchFamily="34" charset="0"/>
              </a:rPr>
              <a:t>“It is normal for your arm to feel sore. It shouldn’t prevent you from doing any activities that you normally do”</a:t>
            </a:r>
          </a:p>
        </p:txBody>
      </p:sp>
    </p:spTree>
    <p:extLst>
      <p:ext uri="{BB962C8B-B14F-4D97-AF65-F5344CB8AC3E}">
        <p14:creationId xmlns:p14="http://schemas.microsoft.com/office/powerpoint/2010/main" val="113319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36654"/>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What to say </a:t>
            </a:r>
            <a:r>
              <a:rPr lang="en-GB" sz="4400" dirty="0">
                <a:solidFill>
                  <a:schemeClr val="accent2"/>
                </a:solidFill>
                <a:latin typeface="Calibri" panose="020F0502020204030204" pitchFamily="34" charset="0"/>
                <a:cs typeface="Calibri" panose="020F0502020204030204" pitchFamily="34" charset="0"/>
              </a:rPr>
              <a:t>after</a:t>
            </a:r>
            <a:r>
              <a:rPr lang="en-GB" sz="4400" dirty="0">
                <a:solidFill>
                  <a:srgbClr val="009CDE"/>
                </a:solidFill>
                <a:latin typeface="Calibri" panose="020F0502020204030204" pitchFamily="34" charset="0"/>
                <a:cs typeface="Calibri" panose="020F0502020204030204" pitchFamily="34" charset="0"/>
              </a:rPr>
              <a:t>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B8356EAE-B454-4B1A-F58E-6F902DC98826}"/>
              </a:ext>
            </a:extLst>
          </p:cNvPr>
          <p:cNvSpPr>
            <a:spLocks noGrp="1"/>
          </p:cNvSpPr>
          <p:nvPr>
            <p:ph idx="1"/>
          </p:nvPr>
        </p:nvSpPr>
        <p:spPr>
          <a:xfrm>
            <a:off x="5029199" y="1936622"/>
            <a:ext cx="6352546" cy="2330583"/>
          </a:xfrm>
        </p:spPr>
        <p:txBody>
          <a:bodyPr>
            <a:noAutofit/>
          </a:bodyPr>
          <a:lstStyle/>
          <a:p>
            <a:pPr>
              <a:spcBef>
                <a:spcPts val="0"/>
              </a:spcBef>
              <a:spcAft>
                <a:spcPts val="0"/>
              </a:spcAft>
              <a:buClr>
                <a:schemeClr val="tx2"/>
              </a:buClr>
            </a:pPr>
            <a:r>
              <a:rPr lang="en-US" sz="2800" dirty="0">
                <a:solidFill>
                  <a:schemeClr val="tx1">
                    <a:lumMod val="75000"/>
                    <a:lumOff val="25000"/>
                  </a:schemeClr>
                </a:solidFill>
                <a:latin typeface="Calibri" panose="020F0502020204030204" pitchFamily="34" charset="0"/>
                <a:cs typeface="Calibri" panose="020F0502020204030204" pitchFamily="34" charset="0"/>
              </a:rPr>
              <a:t>Inform about signs and symptoms they should watch out for, i.e. adverse events following immunization (AEFI):</a:t>
            </a:r>
          </a:p>
          <a:p>
            <a:pPr>
              <a:spcBef>
                <a:spcPts val="0"/>
              </a:spcBef>
              <a:spcAft>
                <a:spcPts val="0"/>
              </a:spcAft>
              <a:buClr>
                <a:schemeClr val="tx2"/>
              </a:buClr>
            </a:pPr>
            <a:r>
              <a:rPr lang="en-US" sz="2800" i="1" dirty="0">
                <a:solidFill>
                  <a:schemeClr val="tx2"/>
                </a:solidFill>
                <a:latin typeface="Calibri" panose="020F0502020204030204" pitchFamily="34" charset="0"/>
                <a:cs typeface="Calibri" panose="020F0502020204030204" pitchFamily="34" charset="0"/>
              </a:rPr>
              <a:t>“It is normal to see some redness and swelling at the site of injection, and this should go away after a few days”</a:t>
            </a:r>
          </a:p>
          <a:p>
            <a:pPr marL="342900" indent="-342900">
              <a:spcBef>
                <a:spcPts val="0"/>
              </a:spcBef>
              <a:spcAft>
                <a:spcPts val="0"/>
              </a:spcAft>
              <a:buClr>
                <a:schemeClr val="tx2"/>
              </a:buClr>
              <a:buFont typeface="Arial" panose="020B0604020202020204" pitchFamily="34" charset="0"/>
              <a:buChar char="•"/>
            </a:pPr>
            <a:endParaRPr lang="en-US" sz="2800" i="1" dirty="0">
              <a:solidFill>
                <a:schemeClr val="tx2"/>
              </a:solidFill>
              <a:latin typeface="Calibri" panose="020F0502020204030204" pitchFamily="34" charset="0"/>
              <a:cs typeface="Calibri" panose="020F0502020204030204" pitchFamily="34" charset="0"/>
            </a:endParaRPr>
          </a:p>
        </p:txBody>
      </p:sp>
      <p:pic>
        <p:nvPicPr>
          <p:cNvPr id="6" name="Picture 5" descr="A person holding a baby and looking at a paper&#10;&#10;Description automatically generated">
            <a:extLst>
              <a:ext uri="{FF2B5EF4-FFF2-40B4-BE49-F238E27FC236}">
                <a16:creationId xmlns:a16="http://schemas.microsoft.com/office/drawing/2014/main" id="{6DC33818-265F-1088-5F5F-3CE5A23F7A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255" y="1936622"/>
            <a:ext cx="3699962" cy="3913804"/>
          </a:xfrm>
          <a:prstGeom prst="rect">
            <a:avLst/>
          </a:prstGeom>
        </p:spPr>
      </p:pic>
      <p:sp>
        <p:nvSpPr>
          <p:cNvPr id="7" name="TextBox 6">
            <a:extLst>
              <a:ext uri="{FF2B5EF4-FFF2-40B4-BE49-F238E27FC236}">
                <a16:creationId xmlns:a16="http://schemas.microsoft.com/office/drawing/2014/main" id="{8A800B12-9DF0-71E8-FE64-ABA208C1520E}"/>
              </a:ext>
            </a:extLst>
          </p:cNvPr>
          <p:cNvSpPr txBox="1"/>
          <p:nvPr/>
        </p:nvSpPr>
        <p:spPr>
          <a:xfrm>
            <a:off x="727505" y="5924093"/>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r>
              <a:rPr lang="en-US" sz="1000" dirty="0"/>
              <a:t>© WHO / Fanjan Combrink</a:t>
            </a:r>
          </a:p>
        </p:txBody>
      </p:sp>
    </p:spTree>
    <p:extLst>
      <p:ext uri="{BB962C8B-B14F-4D97-AF65-F5344CB8AC3E}">
        <p14:creationId xmlns:p14="http://schemas.microsoft.com/office/powerpoint/2010/main" val="246177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A36221-2A4B-3678-111C-FC781BB8FB38}"/>
              </a:ext>
            </a:extLst>
          </p:cNvPr>
          <p:cNvSpPr txBox="1"/>
          <p:nvPr/>
        </p:nvSpPr>
        <p:spPr>
          <a:xfrm>
            <a:off x="127202" y="5908269"/>
            <a:ext cx="1881701" cy="246221"/>
          </a:xfrm>
          <a:prstGeom prst="rect">
            <a:avLst/>
          </a:prstGeom>
          <a:noFill/>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 WHO / </a:t>
            </a:r>
            <a:r>
              <a:rPr lang="en-US" sz="1000" dirty="0" err="1">
                <a:solidFill>
                  <a:schemeClr val="bg2">
                    <a:lumMod val="50000"/>
                  </a:schemeClr>
                </a:solidFill>
                <a:latin typeface="Calibri" panose="020F0502020204030204" pitchFamily="34" charset="0"/>
                <a:cs typeface="Calibri" panose="020F0502020204030204" pitchFamily="34" charset="0"/>
              </a:rPr>
              <a:t>Mukhsin</a:t>
            </a:r>
            <a:r>
              <a:rPr lang="en-US" sz="1000" dirty="0">
                <a:solidFill>
                  <a:schemeClr val="bg2">
                    <a:lumMod val="50000"/>
                  </a:schemeClr>
                </a:solidFill>
                <a:latin typeface="Calibri" panose="020F0502020204030204" pitchFamily="34" charset="0"/>
                <a:cs typeface="Calibri" panose="020F0502020204030204" pitchFamily="34" charset="0"/>
              </a:rPr>
              <a:t> </a:t>
            </a:r>
            <a:r>
              <a:rPr lang="en-US" sz="1000" dirty="0" err="1">
                <a:solidFill>
                  <a:schemeClr val="bg2">
                    <a:lumMod val="50000"/>
                  </a:schemeClr>
                </a:solidFill>
                <a:latin typeface="Calibri" panose="020F0502020204030204" pitchFamily="34" charset="0"/>
                <a:cs typeface="Calibri" panose="020F0502020204030204" pitchFamily="34" charset="0"/>
              </a:rPr>
              <a:t>Abidzhanov</a:t>
            </a:r>
            <a:endParaRPr lang="en-US" sz="1000" dirty="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pic>
        <p:nvPicPr>
          <p:cNvPr id="4" name="Graphic 3" descr="Chat with solid fill">
            <a:extLst>
              <a:ext uri="{FF2B5EF4-FFF2-40B4-BE49-F238E27FC236}">
                <a16:creationId xmlns:a16="http://schemas.microsoft.com/office/drawing/2014/main" id="{DCFDE78E-EC9E-D585-38AF-69F0F1D51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485537AF-19AA-26A8-8816-680F9C2C5C17}"/>
              </a:ext>
            </a:extLst>
          </p:cNvPr>
          <p:cNvSpPr/>
          <p:nvPr/>
        </p:nvSpPr>
        <p:spPr>
          <a:xfrm>
            <a:off x="1923446" y="460608"/>
            <a:ext cx="2541676"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1A7E2B9D-50F2-7D3C-20D6-3A3EE5CB1942}"/>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bg1"/>
                </a:solidFill>
                <a:latin typeface="Calibri" panose="020F0502020204030204" pitchFamily="34" charset="0"/>
                <a:cs typeface="Calibri" panose="020F0502020204030204" pitchFamily="34" charset="0"/>
              </a:rPr>
              <a:t>Role play</a:t>
            </a:r>
            <a:endParaRPr kumimoji="0" lang="en-US" sz="44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8FC23EF-FE0B-58F7-FD76-7A21B38C1071}"/>
              </a:ext>
            </a:extLst>
          </p:cNvPr>
          <p:cNvSpPr txBox="1"/>
          <p:nvPr/>
        </p:nvSpPr>
        <p:spPr>
          <a:xfrm>
            <a:off x="5709178" y="5866174"/>
            <a:ext cx="5913047" cy="369332"/>
          </a:xfrm>
          <a:prstGeom prst="rect">
            <a:avLst/>
          </a:prstGeom>
          <a:noFill/>
        </p:spPr>
        <p:txBody>
          <a:bodyPr wrap="square" rtlCol="0">
            <a:spAutoFit/>
          </a:bodyPr>
          <a:lstStyle/>
          <a:p>
            <a:r>
              <a:rPr lang="en-GB" i="1" dirty="0">
                <a:latin typeface="Calibri" panose="020F0502020204030204" pitchFamily="34" charset="0"/>
                <a:cs typeface="Calibri" panose="020F0502020204030204" pitchFamily="34" charset="0"/>
              </a:rPr>
              <a:t>5 min for role playing, 5 – 10 min for discussion with group </a:t>
            </a:r>
            <a:endParaRPr lang="en-US" i="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4723DEA-1DB7-8F98-7284-8F2CE800CB0A}"/>
              </a:ext>
            </a:extLst>
          </p:cNvPr>
          <p:cNvSpPr/>
          <p:nvPr/>
        </p:nvSpPr>
        <p:spPr>
          <a:xfrm>
            <a:off x="5709178" y="1507064"/>
            <a:ext cx="5576324" cy="4047262"/>
          </a:xfrm>
          <a:prstGeom prst="rect">
            <a:avLst/>
          </a:prstGeom>
        </p:spPr>
        <p:txBody>
          <a:bodyPr wrap="square">
            <a:spAutoFit/>
          </a:bodyPr>
          <a:lstStyle/>
          <a:p>
            <a:r>
              <a:rPr lang="en-GB" sz="2400" i="1" dirty="0">
                <a:solidFill>
                  <a:schemeClr val="accent1"/>
                </a:solidFill>
                <a:latin typeface="Calibri" panose="020F0502020204030204" pitchFamily="34" charset="0"/>
                <a:cs typeface="Calibri" panose="020F0502020204030204" pitchFamily="34" charset="0"/>
              </a:rPr>
              <a:t>In groups of 2 or more:</a:t>
            </a:r>
            <a:endParaRPr lang="en-US" sz="2300"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300" b="1" i="1" u="sng" dirty="0">
                <a:solidFill>
                  <a:schemeClr val="tx1">
                    <a:lumMod val="75000"/>
                    <a:lumOff val="25000"/>
                  </a:schemeClr>
                </a:solidFill>
                <a:latin typeface="Calibri" panose="020F0502020204030204" pitchFamily="34" charset="0"/>
                <a:cs typeface="Calibri" panose="020F0502020204030204" pitchFamily="34" charset="0"/>
              </a:rPr>
              <a:t>Person 1</a:t>
            </a:r>
            <a:r>
              <a:rPr lang="en-GB" sz="2300" b="1" i="1" dirty="0">
                <a:solidFill>
                  <a:schemeClr val="tx1">
                    <a:lumMod val="75000"/>
                    <a:lumOff val="25000"/>
                  </a:schemeClr>
                </a:solidFill>
                <a:latin typeface="Calibri" panose="020F0502020204030204" pitchFamily="34" charset="0"/>
                <a:cs typeface="Calibri" panose="020F0502020204030204" pitchFamily="34" charset="0"/>
              </a:rPr>
              <a:t>: </a:t>
            </a:r>
            <a:r>
              <a:rPr lang="en-GB" sz="2300" i="1" dirty="0">
                <a:solidFill>
                  <a:schemeClr val="tx1">
                    <a:lumMod val="75000"/>
                    <a:lumOff val="25000"/>
                  </a:schemeClr>
                </a:solidFill>
                <a:latin typeface="Calibri" panose="020F0502020204030204" pitchFamily="34" charset="0"/>
                <a:cs typeface="Calibri" panose="020F0502020204030204" pitchFamily="34" charset="0"/>
              </a:rPr>
              <a:t>A </a:t>
            </a:r>
            <a:r>
              <a:rPr lang="en-GB" sz="2300" b="1" i="1" dirty="0">
                <a:solidFill>
                  <a:schemeClr val="tx1">
                    <a:lumMod val="75000"/>
                    <a:lumOff val="25000"/>
                  </a:schemeClr>
                </a:solidFill>
                <a:latin typeface="Calibri" panose="020F0502020204030204" pitchFamily="34" charset="0"/>
                <a:cs typeface="Calibri" panose="020F0502020204030204" pitchFamily="34" charset="0"/>
              </a:rPr>
              <a:t>person who is nervous about pain from needles </a:t>
            </a:r>
            <a:r>
              <a:rPr lang="en-GB" sz="2300" i="1" dirty="0">
                <a:solidFill>
                  <a:schemeClr val="tx1">
                    <a:lumMod val="75000"/>
                    <a:lumOff val="25000"/>
                  </a:schemeClr>
                </a:solidFill>
                <a:latin typeface="Calibri" panose="020F0502020204030204" pitchFamily="34" charset="0"/>
                <a:cs typeface="Calibri" panose="020F0502020204030204" pitchFamily="34" charset="0"/>
              </a:rPr>
              <a:t>during vaccination</a:t>
            </a:r>
          </a:p>
          <a:p>
            <a:pPr marL="285750" indent="-285750">
              <a:buFont typeface="Arial" panose="020B0604020202020204" pitchFamily="34" charset="0"/>
              <a:buChar char="•"/>
            </a:pPr>
            <a:r>
              <a:rPr lang="en-GB" sz="2300" b="1" i="1" u="sng" dirty="0">
                <a:solidFill>
                  <a:schemeClr val="tx1">
                    <a:lumMod val="75000"/>
                    <a:lumOff val="25000"/>
                  </a:schemeClr>
                </a:solidFill>
                <a:latin typeface="Calibri" panose="020F0502020204030204" pitchFamily="34" charset="0"/>
                <a:cs typeface="Calibri" panose="020F0502020204030204" pitchFamily="34" charset="0"/>
              </a:rPr>
              <a:t>Person 2</a:t>
            </a:r>
            <a:r>
              <a:rPr lang="en-GB" sz="2300" b="1" i="1" dirty="0">
                <a:solidFill>
                  <a:schemeClr val="tx1">
                    <a:lumMod val="75000"/>
                    <a:lumOff val="25000"/>
                  </a:schemeClr>
                </a:solidFill>
                <a:latin typeface="Calibri" panose="020F0502020204030204" pitchFamily="34" charset="0"/>
                <a:cs typeface="Calibri" panose="020F0502020204030204" pitchFamily="34" charset="0"/>
              </a:rPr>
              <a:t>: </a:t>
            </a:r>
            <a:r>
              <a:rPr lang="en-GB" sz="2300" i="1" dirty="0">
                <a:solidFill>
                  <a:schemeClr val="tx1">
                    <a:lumMod val="75000"/>
                    <a:lumOff val="25000"/>
                  </a:schemeClr>
                </a:solidFill>
                <a:latin typeface="Calibri" panose="020F0502020204030204" pitchFamily="34" charset="0"/>
                <a:cs typeface="Calibri" panose="020F0502020204030204" pitchFamily="34" charset="0"/>
              </a:rPr>
              <a:t>A </a:t>
            </a:r>
            <a:r>
              <a:rPr lang="en-GB" sz="2300" b="1" i="1" dirty="0">
                <a:solidFill>
                  <a:schemeClr val="tx1">
                    <a:lumMod val="75000"/>
                    <a:lumOff val="25000"/>
                  </a:schemeClr>
                </a:solidFill>
                <a:latin typeface="Calibri" panose="020F0502020204030204" pitchFamily="34" charset="0"/>
                <a:cs typeface="Calibri" panose="020F0502020204030204" pitchFamily="34" charset="0"/>
              </a:rPr>
              <a:t>health worker </a:t>
            </a:r>
            <a:r>
              <a:rPr lang="en-GB" sz="2300" i="1" dirty="0">
                <a:solidFill>
                  <a:schemeClr val="tx1">
                    <a:lumMod val="75000"/>
                    <a:lumOff val="25000"/>
                  </a:schemeClr>
                </a:solidFill>
                <a:latin typeface="Calibri" panose="020F0502020204030204" pitchFamily="34" charset="0"/>
                <a:cs typeface="Calibri" panose="020F0502020204030204" pitchFamily="34" charset="0"/>
              </a:rPr>
              <a:t>who will vaccinate the patient</a:t>
            </a:r>
          </a:p>
          <a:p>
            <a:pPr marL="285750" indent="-285750">
              <a:buFont typeface="Arial" panose="020B0604020202020204" pitchFamily="34" charset="0"/>
              <a:buChar char="•"/>
            </a:pPr>
            <a:r>
              <a:rPr lang="en-GB" sz="2300" b="1" i="1" u="sng" dirty="0">
                <a:solidFill>
                  <a:schemeClr val="tx1">
                    <a:lumMod val="75000"/>
                    <a:lumOff val="25000"/>
                  </a:schemeClr>
                </a:solidFill>
                <a:latin typeface="Calibri" panose="020F0502020204030204" pitchFamily="34" charset="0"/>
                <a:cs typeface="Calibri" panose="020F0502020204030204" pitchFamily="34" charset="0"/>
              </a:rPr>
              <a:t>Other(s)</a:t>
            </a:r>
            <a:r>
              <a:rPr lang="en-GB" sz="2300" b="1" i="1" dirty="0">
                <a:solidFill>
                  <a:schemeClr val="tx1">
                    <a:lumMod val="75000"/>
                    <a:lumOff val="25000"/>
                  </a:schemeClr>
                </a:solidFill>
                <a:latin typeface="Calibri" panose="020F0502020204030204" pitchFamily="34" charset="0"/>
                <a:cs typeface="Calibri" panose="020F0502020204030204" pitchFamily="34" charset="0"/>
              </a:rPr>
              <a:t>: Observers</a:t>
            </a:r>
            <a:r>
              <a:rPr lang="en-GB" sz="2300" i="1" dirty="0">
                <a:solidFill>
                  <a:schemeClr val="tx1">
                    <a:lumMod val="75000"/>
                    <a:lumOff val="25000"/>
                  </a:schemeClr>
                </a:solidFill>
                <a:latin typeface="Calibri" panose="020F0502020204030204" pitchFamily="34" charset="0"/>
                <a:cs typeface="Calibri" panose="020F0502020204030204" pitchFamily="34" charset="0"/>
              </a:rPr>
              <a:t>, who will take notes on the interaction</a:t>
            </a:r>
            <a:endParaRPr lang="en-GB" sz="2300" b="1" i="1"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300" b="1" i="1" dirty="0">
              <a:latin typeface="Calibri" panose="020F0502020204030204" pitchFamily="34" charset="0"/>
              <a:cs typeface="Calibri" panose="020F0502020204030204" pitchFamily="34" charset="0"/>
            </a:endParaRPr>
          </a:p>
          <a:p>
            <a:r>
              <a:rPr lang="en-GB" sz="2400" i="1" dirty="0">
                <a:solidFill>
                  <a:schemeClr val="accent1"/>
                </a:solidFill>
                <a:latin typeface="Calibri" panose="020F0502020204030204" pitchFamily="34" charset="0"/>
                <a:cs typeface="Calibri" panose="020F0502020204030204" pitchFamily="34" charset="0"/>
              </a:rPr>
              <a:t>Practice the interaction with the aim of </a:t>
            </a:r>
          </a:p>
          <a:p>
            <a:r>
              <a:rPr lang="en-GB" sz="2400" i="1" dirty="0">
                <a:solidFill>
                  <a:schemeClr val="accent1"/>
                </a:solidFill>
                <a:latin typeface="Calibri" panose="020F0502020204030204" pitchFamily="34" charset="0"/>
                <a:cs typeface="Calibri" panose="020F0502020204030204" pitchFamily="34" charset="0"/>
              </a:rPr>
              <a:t>addressing the concerns of the person due for vaccination</a:t>
            </a:r>
          </a:p>
        </p:txBody>
      </p:sp>
    </p:spTree>
    <p:extLst>
      <p:ext uri="{BB962C8B-B14F-4D97-AF65-F5344CB8AC3E}">
        <p14:creationId xmlns:p14="http://schemas.microsoft.com/office/powerpoint/2010/main" val="3513887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2" y="1730306"/>
            <a:ext cx="8748029" cy="1364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accent6"/>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Reducing pain during vaccination</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A7E8E21E-738B-3AB0-B119-EDD4EC3808AD}"/>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A0DDE8C-E5D0-C908-1EC3-B6144FB2399A}"/>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77B8D7-F42A-1723-E33A-B4926A258740}"/>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5A1046D-806C-EBE4-41D9-612EB2670EA8}"/>
              </a:ext>
            </a:extLst>
          </p:cNvPr>
          <p:cNvGraphicFramePr>
            <a:graphicFrameLocks noGrp="1"/>
          </p:cNvGraphicFramePr>
          <p:nvPr>
            <p:extLst>
              <p:ext uri="{D42A27DB-BD31-4B8C-83A1-F6EECF244321}">
                <p14:modId xmlns:p14="http://schemas.microsoft.com/office/powerpoint/2010/main" val="1795785814"/>
              </p:ext>
            </p:extLst>
          </p:nvPr>
        </p:nvGraphicFramePr>
        <p:xfrm>
          <a:off x="1681201" y="3193244"/>
          <a:ext cx="9653548" cy="1953979"/>
        </p:xfrm>
        <a:graphic>
          <a:graphicData uri="http://schemas.openxmlformats.org/drawingml/2006/table">
            <a:tbl>
              <a:tblPr firstRow="1" bandRow="1">
                <a:tableStyleId>{93296810-A885-4BE3-A3E7-6D5BEEA58F35}</a:tableStyleId>
              </a:tblPr>
              <a:tblGrid>
                <a:gridCol w="3170668">
                  <a:extLst>
                    <a:ext uri="{9D8B030D-6E8A-4147-A177-3AD203B41FA5}">
                      <a16:colId xmlns:a16="http://schemas.microsoft.com/office/drawing/2014/main" val="20000"/>
                    </a:ext>
                  </a:extLst>
                </a:gridCol>
                <a:gridCol w="3443210">
                  <a:extLst>
                    <a:ext uri="{9D8B030D-6E8A-4147-A177-3AD203B41FA5}">
                      <a16:colId xmlns:a16="http://schemas.microsoft.com/office/drawing/2014/main" val="20001"/>
                    </a:ext>
                  </a:extLst>
                </a:gridCol>
                <a:gridCol w="3039670">
                  <a:extLst>
                    <a:ext uri="{9D8B030D-6E8A-4147-A177-3AD203B41FA5}">
                      <a16:colId xmlns:a16="http://schemas.microsoft.com/office/drawing/2014/main" val="20002"/>
                    </a:ext>
                  </a:extLst>
                </a:gridCol>
              </a:tblGrid>
              <a:tr h="599967">
                <a:tc>
                  <a:txBody>
                    <a:bodyPr/>
                    <a:lstStyle/>
                    <a:p>
                      <a:pPr algn="ctr"/>
                      <a:r>
                        <a:rPr lang="en-GB" sz="2800" b="0" dirty="0">
                          <a:solidFill>
                            <a:schemeClr val="accent4"/>
                          </a:solidFill>
                          <a:latin typeface="Calibri" panose="020F0502020204030204" pitchFamily="34" charset="0"/>
                          <a:cs typeface="Calibri" panose="020F0502020204030204" pitchFamily="34" charset="0"/>
                        </a:rPr>
                        <a:t>What to say</a:t>
                      </a:r>
                      <a:endParaRPr lang="en-US" sz="2800" b="0" dirty="0">
                        <a:solidFill>
                          <a:schemeClr val="accent4"/>
                        </a:solidFill>
                        <a:latin typeface="Calibri" panose="020F0502020204030204" pitchFamily="34" charset="0"/>
                        <a:cs typeface="Calibri" panose="020F0502020204030204" pitchFamily="34" charset="0"/>
                      </a:endParaRPr>
                    </a:p>
                  </a:txBody>
                  <a:tcPr anchor="ctr"/>
                </a:tc>
                <a:tc>
                  <a:txBody>
                    <a:bodyPr/>
                    <a:lstStyle/>
                    <a:p>
                      <a:pPr algn="ctr"/>
                      <a:r>
                        <a:rPr lang="en-GB" sz="2800" b="1" dirty="0">
                          <a:solidFill>
                            <a:schemeClr val="bg1"/>
                          </a:solidFill>
                          <a:latin typeface="Calibri" panose="020F0502020204030204" pitchFamily="34" charset="0"/>
                          <a:cs typeface="Calibri" panose="020F0502020204030204" pitchFamily="34" charset="0"/>
                        </a:rPr>
                        <a:t>What to do</a:t>
                      </a:r>
                      <a:endParaRPr lang="en-US" sz="2800" b="1" dirty="0">
                        <a:solidFill>
                          <a:schemeClr val="bg1"/>
                        </a:solidFill>
                        <a:latin typeface="Calibri" panose="020F0502020204030204" pitchFamily="34" charset="0"/>
                        <a:cs typeface="Calibri" panose="020F0502020204030204" pitchFamily="34" charset="0"/>
                      </a:endParaRPr>
                    </a:p>
                  </a:txBody>
                  <a:tcPr anchor="ctr">
                    <a:solidFill>
                      <a:schemeClr val="tx2"/>
                    </a:solidFill>
                  </a:tcPr>
                </a:tc>
                <a:tc>
                  <a:txBody>
                    <a:bodyPr/>
                    <a:lstStyle/>
                    <a:p>
                      <a:pPr algn="ctr"/>
                      <a:r>
                        <a:rPr lang="en-GB" sz="2800" b="0" dirty="0">
                          <a:solidFill>
                            <a:schemeClr val="accent4"/>
                          </a:solidFill>
                          <a:latin typeface="Calibri" panose="020F0502020204030204" pitchFamily="34" charset="0"/>
                          <a:cs typeface="Calibri" panose="020F0502020204030204" pitchFamily="34" charset="0"/>
                        </a:rPr>
                        <a:t>How to act</a:t>
                      </a:r>
                      <a:endParaRPr lang="en-US" sz="2800" b="0" dirty="0">
                        <a:solidFill>
                          <a:schemeClr val="accent4"/>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419960">
                <a:tc>
                  <a:txBody>
                    <a:bodyPr/>
                    <a:lstStyle/>
                    <a:p>
                      <a:pPr algn="ctr"/>
                      <a:r>
                        <a:rPr lang="en-GB" sz="1800" b="0" dirty="0">
                          <a:solidFill>
                            <a:schemeClr val="accent4"/>
                          </a:solidFill>
                          <a:latin typeface="Calibri" panose="020F0502020204030204" pitchFamily="34" charset="0"/>
                          <a:cs typeface="Calibri" panose="020F0502020204030204" pitchFamily="34" charset="0"/>
                        </a:rPr>
                        <a:t>Before vaccination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cs typeface="Calibri" panose="020F0502020204030204" pitchFamily="34" charset="0"/>
                        </a:rPr>
                        <a:t>Positioning of the patient</a:t>
                      </a:r>
                    </a:p>
                  </a:txBody>
                  <a:tcP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Calm, prepared, confident</a:t>
                      </a:r>
                    </a:p>
                  </a:txBody>
                  <a:tcPr/>
                </a:tc>
                <a:extLst>
                  <a:ext uri="{0D108BD9-81ED-4DB2-BD59-A6C34878D82A}">
                    <a16:rowId xmlns:a16="http://schemas.microsoft.com/office/drawing/2014/main" val="10001"/>
                  </a:ext>
                </a:extLst>
              </a:tr>
              <a:tr h="414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During vaccination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cs typeface="Calibri" panose="020F0502020204030204" pitchFamily="34" charset="0"/>
                        </a:rPr>
                        <a:t>Distraction/ active management </a:t>
                      </a:r>
                    </a:p>
                  </a:txBody>
                  <a:tcPr>
                    <a:solidFill>
                      <a:schemeClr val="accent5"/>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Respectful and supportive</a:t>
                      </a:r>
                    </a:p>
                  </a:txBody>
                  <a:tcPr/>
                </a:tc>
                <a:extLst>
                  <a:ext uri="{0D108BD9-81ED-4DB2-BD59-A6C34878D82A}">
                    <a16:rowId xmlns:a16="http://schemas.microsoft.com/office/drawing/2014/main" val="10002"/>
                  </a:ext>
                </a:extLst>
              </a:tr>
              <a:tr h="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After vaccination</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cs typeface="Calibri" panose="020F0502020204030204" pitchFamily="34" charset="0"/>
                        </a:rPr>
                        <a:t>Good technique</a:t>
                      </a:r>
                    </a:p>
                  </a:txBody>
                  <a:tcPr>
                    <a:solidFill>
                      <a:schemeClr val="accent5"/>
                    </a:solidFill>
                  </a:tcPr>
                </a:tc>
                <a:tc vMerge="1">
                  <a:txBody>
                    <a:bodyPr/>
                    <a:lstStyle/>
                    <a:p>
                      <a:endParaRPr lang="en-US" dirty="0"/>
                    </a:p>
                  </a:txBody>
                  <a:tcPr/>
                </a:tc>
                <a:extLst>
                  <a:ext uri="{0D108BD9-81ED-4DB2-BD59-A6C34878D82A}">
                    <a16:rowId xmlns:a16="http://schemas.microsoft.com/office/drawing/2014/main" val="10003"/>
                  </a:ext>
                </a:extLst>
              </a:tr>
              <a:tr h="44872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accent4"/>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927506540"/>
                  </a:ext>
                </a:extLst>
              </a:tr>
            </a:tbl>
          </a:graphicData>
        </a:graphic>
      </p:graphicFrame>
      <p:sp>
        <p:nvSpPr>
          <p:cNvPr id="5" name="TextBox 4">
            <a:extLst>
              <a:ext uri="{FF2B5EF4-FFF2-40B4-BE49-F238E27FC236}">
                <a16:creationId xmlns:a16="http://schemas.microsoft.com/office/drawing/2014/main" id="{7EB4237D-2059-6330-090C-CFB337E0B87B}"/>
              </a:ext>
            </a:extLst>
          </p:cNvPr>
          <p:cNvSpPr txBox="1"/>
          <p:nvPr/>
        </p:nvSpPr>
        <p:spPr>
          <a:xfrm>
            <a:off x="1096927" y="5328858"/>
            <a:ext cx="8748029" cy="53091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Important considerations</a:t>
            </a:r>
          </a:p>
        </p:txBody>
      </p:sp>
    </p:spTree>
    <p:extLst>
      <p:ext uri="{BB962C8B-B14F-4D97-AF65-F5344CB8AC3E}">
        <p14:creationId xmlns:p14="http://schemas.microsoft.com/office/powerpoint/2010/main" val="383857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387780"/>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D80FD94-61C2-B9EE-5DCD-B3C547A73C01}"/>
              </a:ext>
            </a:extLst>
          </p:cNvPr>
          <p:cNvSpPr txBox="1"/>
          <p:nvPr/>
        </p:nvSpPr>
        <p:spPr>
          <a:xfrm>
            <a:off x="1711244" y="2596426"/>
            <a:ext cx="8769511" cy="2062103"/>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solidFill>
                  <a:schemeClr val="tx1">
                    <a:lumMod val="75000"/>
                    <a:lumOff val="25000"/>
                  </a:schemeClr>
                </a:solidFill>
                <a:latin typeface="Calibri" panose="020F0502020204030204" pitchFamily="34" charset="0"/>
                <a:cs typeface="Calibri" panose="020F0502020204030204" pitchFamily="34" charset="0"/>
              </a:rPr>
              <a:t>A comfortable position </a:t>
            </a:r>
            <a:r>
              <a:rPr lang="en-GB" sz="3200" b="1" dirty="0">
                <a:solidFill>
                  <a:schemeClr val="tx1">
                    <a:lumMod val="75000"/>
                    <a:lumOff val="25000"/>
                  </a:schemeClr>
                </a:solidFill>
                <a:latin typeface="Calibri" panose="020F0502020204030204" pitchFamily="34" charset="0"/>
                <a:cs typeface="Calibri" panose="020F0502020204030204" pitchFamily="34" charset="0"/>
              </a:rPr>
              <a:t>reduces anxiety </a:t>
            </a:r>
            <a:r>
              <a:rPr lang="en-GB" sz="3200" dirty="0">
                <a:solidFill>
                  <a:schemeClr val="tx1">
                    <a:lumMod val="75000"/>
                    <a:lumOff val="25000"/>
                  </a:schemeClr>
                </a:solidFill>
                <a:latin typeface="Calibri" panose="020F0502020204030204" pitchFamily="34" charset="0"/>
                <a:cs typeface="Calibri" panose="020F0502020204030204" pitchFamily="34" charset="0"/>
              </a:rPr>
              <a:t>and </a:t>
            </a:r>
            <a:r>
              <a:rPr lang="en-GB" sz="3200" b="1" dirty="0">
                <a:solidFill>
                  <a:schemeClr val="tx1">
                    <a:lumMod val="75000"/>
                    <a:lumOff val="25000"/>
                  </a:schemeClr>
                </a:solidFill>
                <a:latin typeface="Calibri" panose="020F0502020204030204" pitchFamily="34" charset="0"/>
                <a:cs typeface="Calibri" panose="020F0502020204030204" pitchFamily="34" charset="0"/>
              </a:rPr>
              <a:t>allows for more control</a:t>
            </a:r>
            <a:r>
              <a:rPr lang="en-GB" sz="3200" dirty="0">
                <a:solidFill>
                  <a:schemeClr val="tx1">
                    <a:lumMod val="75000"/>
                    <a:lumOff val="25000"/>
                  </a:schemeClr>
                </a:solidFill>
                <a:latin typeface="Calibri" panose="020F0502020204030204" pitchFamily="34" charset="0"/>
                <a:cs typeface="Calibri" panose="020F0502020204030204" pitchFamily="34" charset="0"/>
              </a:rPr>
              <a:t> while administering vaccines. If the infant is held by the caregiver, it also helps the </a:t>
            </a:r>
            <a:r>
              <a:rPr lang="en-GB" sz="3200" b="1" dirty="0">
                <a:solidFill>
                  <a:schemeClr val="tx1">
                    <a:lumMod val="75000"/>
                    <a:lumOff val="25000"/>
                  </a:schemeClr>
                </a:solidFill>
                <a:latin typeface="Calibri" panose="020F0502020204030204" pitchFamily="34" charset="0"/>
                <a:cs typeface="Calibri" panose="020F0502020204030204" pitchFamily="34" charset="0"/>
              </a:rPr>
              <a:t>infant to feel secure and relaxed.</a:t>
            </a:r>
            <a:endParaRPr lang="en-US" sz="32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Title 2">
            <a:extLst>
              <a:ext uri="{FF2B5EF4-FFF2-40B4-BE49-F238E27FC236}">
                <a16:creationId xmlns:a16="http://schemas.microsoft.com/office/drawing/2014/main" id="{DD3D1984-5ABF-900B-72EB-9F57E4B79DEF}"/>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accent2"/>
                </a:solidFill>
                <a:latin typeface="Calibri" panose="020F0502020204030204" pitchFamily="34" charset="0"/>
                <a:cs typeface="Calibri" panose="020F0502020204030204" pitchFamily="34" charset="0"/>
              </a:rPr>
              <a:t>Positioning</a:t>
            </a:r>
            <a:r>
              <a:rPr lang="en-GB" sz="4400" b="0" dirty="0">
                <a:solidFill>
                  <a:srgbClr val="009CDE"/>
                </a:solidFill>
                <a:latin typeface="Calibri" panose="020F0502020204030204" pitchFamily="34" charset="0"/>
                <a:cs typeface="Calibri" panose="020F0502020204030204" pitchFamily="34" charset="0"/>
              </a:rPr>
              <a:t> for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50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accent2"/>
                </a:solidFill>
                <a:latin typeface="Calibri" panose="020F0502020204030204" pitchFamily="34" charset="0"/>
                <a:cs typeface="Calibri" panose="020F0502020204030204" pitchFamily="34" charset="0"/>
              </a:rPr>
              <a:t>Positioning</a:t>
            </a:r>
            <a:r>
              <a:rPr lang="en-GB" sz="4400" b="0" dirty="0">
                <a:solidFill>
                  <a:srgbClr val="009CDE"/>
                </a:solidFill>
                <a:latin typeface="Calibri" panose="020F0502020204030204" pitchFamily="34" charset="0"/>
                <a:cs typeface="Calibri" panose="020F0502020204030204" pitchFamily="34" charset="0"/>
              </a:rPr>
              <a:t> for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9B2C775-5744-11C4-DDD7-BA322EE1CF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2193" y="1558285"/>
            <a:ext cx="3418602" cy="199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EE9F0BF-015F-E07E-85F0-D9FBB473D41A}"/>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7851446" y="3938503"/>
            <a:ext cx="3526427" cy="200181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3CF7BB7-B700-7301-0A75-1516E8FD6C08}"/>
              </a:ext>
            </a:extLst>
          </p:cNvPr>
          <p:cNvSpPr txBox="1"/>
          <p:nvPr/>
        </p:nvSpPr>
        <p:spPr>
          <a:xfrm>
            <a:off x="8007916" y="5772345"/>
            <a:ext cx="3369957" cy="430887"/>
          </a:xfrm>
          <a:prstGeom prst="rect">
            <a:avLst/>
          </a:prstGeom>
          <a:noFill/>
        </p:spPr>
        <p:txBody>
          <a:bodyPr wrap="square" rtlCol="0">
            <a:spAutoFit/>
          </a:bodyPr>
          <a:lstStyle/>
          <a:p>
            <a:pPr algn="ctr"/>
            <a:r>
              <a:rPr lang="en-GB" sz="2200" i="1" dirty="0">
                <a:solidFill>
                  <a:schemeClr val="tx2"/>
                </a:solidFill>
                <a:latin typeface="Calibri" panose="020F0502020204030204" pitchFamily="34" charset="0"/>
                <a:cs typeface="Calibri" panose="020F0502020204030204" pitchFamily="34" charset="0"/>
              </a:rPr>
              <a:t>If injecting </a:t>
            </a:r>
            <a:r>
              <a:rPr lang="en-GB" sz="2200" b="1" i="1" dirty="0">
                <a:solidFill>
                  <a:schemeClr val="tx2"/>
                </a:solidFill>
                <a:latin typeface="Calibri" panose="020F0502020204030204" pitchFamily="34" charset="0"/>
                <a:cs typeface="Calibri" panose="020F0502020204030204" pitchFamily="34" charset="0"/>
              </a:rPr>
              <a:t>the arm</a:t>
            </a:r>
            <a:endParaRPr lang="en-US" sz="2200" i="1" dirty="0">
              <a:solidFill>
                <a:schemeClr val="tx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F05FFEF-1922-D092-10D4-D3B09E6A59E5}"/>
              </a:ext>
            </a:extLst>
          </p:cNvPr>
          <p:cNvSpPr txBox="1"/>
          <p:nvPr/>
        </p:nvSpPr>
        <p:spPr>
          <a:xfrm>
            <a:off x="7462299" y="3334772"/>
            <a:ext cx="4026093" cy="430887"/>
          </a:xfrm>
          <a:prstGeom prst="rect">
            <a:avLst/>
          </a:prstGeom>
          <a:noFill/>
        </p:spPr>
        <p:txBody>
          <a:bodyPr wrap="square" rtlCol="0">
            <a:spAutoFit/>
          </a:bodyPr>
          <a:lstStyle/>
          <a:p>
            <a:pPr algn="ctr"/>
            <a:r>
              <a:rPr lang="en-GB" sz="2200" i="1" dirty="0">
                <a:solidFill>
                  <a:schemeClr val="tx2"/>
                </a:solidFill>
                <a:latin typeface="Calibri" panose="020F0502020204030204" pitchFamily="34" charset="0"/>
                <a:cs typeface="Calibri" panose="020F0502020204030204" pitchFamily="34" charset="0"/>
              </a:rPr>
              <a:t>If injecting the </a:t>
            </a:r>
            <a:r>
              <a:rPr lang="en-GB" sz="2200" b="1" i="1" dirty="0">
                <a:solidFill>
                  <a:schemeClr val="tx2"/>
                </a:solidFill>
                <a:latin typeface="Calibri" panose="020F0502020204030204" pitchFamily="34" charset="0"/>
                <a:cs typeface="Calibri" panose="020F0502020204030204" pitchFamily="34" charset="0"/>
              </a:rPr>
              <a:t>upper thigh</a:t>
            </a:r>
            <a:endParaRPr lang="en-US" sz="2200" i="1" dirty="0">
              <a:solidFill>
                <a:schemeClr val="tx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3DA6FE7-AE95-B3AE-1656-BB64432091A5}"/>
              </a:ext>
            </a:extLst>
          </p:cNvPr>
          <p:cNvSpPr txBox="1"/>
          <p:nvPr/>
        </p:nvSpPr>
        <p:spPr>
          <a:xfrm>
            <a:off x="2088107" y="1752557"/>
            <a:ext cx="5073642" cy="3770263"/>
          </a:xfrm>
          <a:prstGeom prst="rect">
            <a:avLst/>
          </a:prstGeom>
          <a:noFill/>
        </p:spPr>
        <p:txBody>
          <a:bodyPr wrap="square">
            <a:spAutoFit/>
          </a:bodyPr>
          <a:lstStyle/>
          <a:p>
            <a:pPr marL="342900" indent="-342900">
              <a:spcAft>
                <a:spcPts val="1800"/>
              </a:spcAft>
              <a:buClr>
                <a:schemeClr val="tx2"/>
              </a:buClr>
              <a:buFont typeface="Arial" panose="020B0604020202020204" pitchFamily="34" charset="0"/>
              <a:buChar char="•"/>
            </a:pPr>
            <a:r>
              <a:rPr lang="en-GB" sz="2800" b="1" i="1" u="none" dirty="0">
                <a:solidFill>
                  <a:schemeClr val="tx2"/>
                </a:solidFill>
                <a:latin typeface="Calibri" panose="020F0502020204030204" pitchFamily="34" charset="0"/>
                <a:cs typeface="Calibri" panose="020F0502020204030204" pitchFamily="34" charset="0"/>
              </a:rPr>
              <a:t>Newborn</a:t>
            </a:r>
            <a:r>
              <a:rPr lang="en-GB" sz="2800" u="none" dirty="0">
                <a:solidFill>
                  <a:schemeClr val="tx1">
                    <a:lumMod val="75000"/>
                    <a:lumOff val="25000"/>
                  </a:schemeClr>
                </a:solidFill>
                <a:latin typeface="Calibri" panose="020F0502020204030204" pitchFamily="34" charset="0"/>
                <a:cs typeface="Calibri" panose="020F0502020204030204" pitchFamily="34" charset="0"/>
              </a:rPr>
              <a:t> </a:t>
            </a:r>
            <a:r>
              <a:rPr lang="en-GB" sz="2800" dirty="0">
                <a:solidFill>
                  <a:schemeClr val="tx1">
                    <a:lumMod val="75000"/>
                    <a:lumOff val="25000"/>
                  </a:schemeClr>
                </a:solidFill>
                <a:latin typeface="Calibri" panose="020F0502020204030204" pitchFamily="34" charset="0"/>
                <a:cs typeface="Calibri" panose="020F0502020204030204" pitchFamily="34" charset="0"/>
              </a:rPr>
              <a:t>– caregiver can hold the infant </a:t>
            </a:r>
            <a:r>
              <a:rPr lang="en-GB" sz="2800" b="1" dirty="0">
                <a:solidFill>
                  <a:schemeClr val="tx1">
                    <a:lumMod val="75000"/>
                    <a:lumOff val="25000"/>
                  </a:schemeClr>
                </a:solidFill>
                <a:latin typeface="Calibri" panose="020F0502020204030204" pitchFamily="34" charset="0"/>
                <a:cs typeface="Calibri" panose="020F0502020204030204" pitchFamily="34" charset="0"/>
              </a:rPr>
              <a:t>skin to skin against their chest </a:t>
            </a:r>
            <a:r>
              <a:rPr lang="en-GB" sz="2800" b="0" dirty="0">
                <a:solidFill>
                  <a:schemeClr val="tx1">
                    <a:lumMod val="75000"/>
                    <a:lumOff val="25000"/>
                  </a:schemeClr>
                </a:solidFill>
                <a:latin typeface="Calibri" panose="020F0502020204030204" pitchFamily="34" charset="0"/>
                <a:cs typeface="Calibri" panose="020F0502020204030204" pitchFamily="34" charset="0"/>
              </a:rPr>
              <a:t>with leg exposed for vaccination</a:t>
            </a:r>
          </a:p>
          <a:p>
            <a:pPr marL="342900" indent="-342900">
              <a:buClr>
                <a:schemeClr val="tx2"/>
              </a:buClr>
              <a:buFont typeface="Arial" panose="020B0604020202020204" pitchFamily="34" charset="0"/>
              <a:buChar char="•"/>
            </a:pPr>
            <a:r>
              <a:rPr lang="en-GB" sz="2800" b="1" i="1" dirty="0">
                <a:solidFill>
                  <a:schemeClr val="tx2"/>
                </a:solidFill>
                <a:latin typeface="Calibri" panose="020F0502020204030204" pitchFamily="34" charset="0"/>
                <a:cs typeface="Calibri" panose="020F0502020204030204" pitchFamily="34" charset="0"/>
              </a:rPr>
              <a:t>Infants and young children </a:t>
            </a:r>
            <a:r>
              <a:rPr lang="en-GB" sz="2800" dirty="0">
                <a:solidFill>
                  <a:schemeClr val="tx1">
                    <a:lumMod val="75000"/>
                    <a:lumOff val="25000"/>
                  </a:schemeClr>
                </a:solidFill>
                <a:latin typeface="Calibri" panose="020F0502020204030204" pitchFamily="34" charset="0"/>
                <a:cs typeface="Calibri" panose="020F0502020204030204" pitchFamily="34" charset="0"/>
              </a:rPr>
              <a:t>– should </a:t>
            </a:r>
            <a:r>
              <a:rPr lang="en-GB" sz="2800" b="1" dirty="0">
                <a:solidFill>
                  <a:schemeClr val="tx1">
                    <a:lumMod val="75000"/>
                    <a:lumOff val="25000"/>
                  </a:schemeClr>
                </a:solidFill>
                <a:latin typeface="Calibri" panose="020F0502020204030204" pitchFamily="34" charset="0"/>
                <a:cs typeface="Calibri" panose="020F0502020204030204" pitchFamily="34" charset="0"/>
              </a:rPr>
              <a:t>be held or sit on caregivers’ lap</a:t>
            </a:r>
            <a:r>
              <a:rPr lang="en-GB" sz="2800" dirty="0">
                <a:solidFill>
                  <a:schemeClr val="tx1">
                    <a:lumMod val="75000"/>
                    <a:lumOff val="25000"/>
                  </a:schemeClr>
                </a:solidFill>
                <a:latin typeface="Calibri" panose="020F0502020204030204" pitchFamily="34" charset="0"/>
                <a:cs typeface="Calibri" panose="020F0502020204030204" pitchFamily="34" charset="0"/>
              </a:rPr>
              <a:t> with limb exposed for vaccination</a:t>
            </a:r>
          </a:p>
        </p:txBody>
      </p:sp>
      <p:sp>
        <p:nvSpPr>
          <p:cNvPr id="14" name="TextBox 13">
            <a:extLst>
              <a:ext uri="{FF2B5EF4-FFF2-40B4-BE49-F238E27FC236}">
                <a16:creationId xmlns:a16="http://schemas.microsoft.com/office/drawing/2014/main" id="{0DFA1506-8032-B442-D5AE-0DF01494BD27}"/>
              </a:ext>
            </a:extLst>
          </p:cNvPr>
          <p:cNvSpPr txBox="1"/>
          <p:nvPr/>
        </p:nvSpPr>
        <p:spPr>
          <a:xfrm>
            <a:off x="2628246" y="6290267"/>
            <a:ext cx="8749627" cy="400110"/>
          </a:xfrm>
          <a:prstGeom prst="rect">
            <a:avLst/>
          </a:prstGeom>
          <a:noFill/>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alibri" panose="020F0502020204030204" pitchFamily="34" charset="0"/>
                <a:cs typeface="Calibri" panose="020F0502020204030204" pitchFamily="34" charset="0"/>
              </a:rPr>
              <a:t>Image credits: http://www.bccdc.ca/resource-gallery/Documents/Guidelines%20and%20Forms/Guidelines%20and%20Manuals/Epid/CD%20Manual/Chapter%202%20-%20Imms/SectionIVB_RIIP.pdf</a:t>
            </a:r>
            <a:endParaRPr lang="en-US" sz="1000" dirty="0">
              <a:solidFill>
                <a:schemeClr val="bg1">
                  <a:lumMod val="50000"/>
                </a:schemeClr>
              </a:solidFill>
              <a:latin typeface="Calibri" panose="020F0502020204030204" pitchFamily="34" charset="0"/>
              <a:cs typeface="Calibri" panose="020F0502020204030204" pitchFamily="34" charset="0"/>
            </a:endParaRPr>
          </a:p>
        </p:txBody>
      </p:sp>
      <p:pic>
        <p:nvPicPr>
          <p:cNvPr id="15" name="Picture 2" descr="Image result for baby silhouette">
            <a:extLst>
              <a:ext uri="{FF2B5EF4-FFF2-40B4-BE49-F238E27FC236}">
                <a16:creationId xmlns:a16="http://schemas.microsoft.com/office/drawing/2014/main" id="{296D7AC5-C043-DFF7-806C-98A8592B1C14}"/>
              </a:ext>
            </a:extLst>
          </p:cNvP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63854" y="1774748"/>
            <a:ext cx="1024253" cy="88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00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accent2"/>
                </a:solidFill>
                <a:latin typeface="Calibri" panose="020F0502020204030204" pitchFamily="34" charset="0"/>
                <a:cs typeface="Calibri" panose="020F0502020204030204" pitchFamily="34" charset="0"/>
              </a:rPr>
              <a:t>Positioning</a:t>
            </a:r>
            <a:r>
              <a:rPr lang="en-GB" sz="4400" b="0" dirty="0">
                <a:solidFill>
                  <a:srgbClr val="009CDE"/>
                </a:solidFill>
                <a:latin typeface="Calibri" panose="020F0502020204030204" pitchFamily="34" charset="0"/>
                <a:cs typeface="Calibri" panose="020F0502020204030204" pitchFamily="34" charset="0"/>
              </a:rPr>
              <a:t> for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3DA6FE7-AE95-B3AE-1656-BB64432091A5}"/>
              </a:ext>
            </a:extLst>
          </p:cNvPr>
          <p:cNvSpPr txBox="1"/>
          <p:nvPr/>
        </p:nvSpPr>
        <p:spPr>
          <a:xfrm>
            <a:off x="3011416" y="1732617"/>
            <a:ext cx="8366457" cy="3770263"/>
          </a:xfrm>
          <a:prstGeom prst="rect">
            <a:avLst/>
          </a:prstGeom>
          <a:noFill/>
        </p:spPr>
        <p:txBody>
          <a:bodyPr wrap="square">
            <a:spAutoFit/>
          </a:bodyPr>
          <a:lstStyle/>
          <a:p>
            <a:pPr marL="342900" indent="-342900">
              <a:buClr>
                <a:schemeClr val="tx2"/>
              </a:buClr>
              <a:buFont typeface="Arial" panose="020B0604020202020204" pitchFamily="34" charset="0"/>
              <a:buChar char="•"/>
            </a:pPr>
            <a:r>
              <a:rPr lang="en-GB" sz="2800" b="1" i="1" u="none" dirty="0">
                <a:solidFill>
                  <a:schemeClr val="tx2"/>
                </a:solidFill>
                <a:latin typeface="Calibri" panose="020F0502020204030204" pitchFamily="34" charset="0"/>
                <a:cs typeface="Calibri" panose="020F0502020204030204" pitchFamily="34" charset="0"/>
              </a:rPr>
              <a:t>2 to 17 years old</a:t>
            </a:r>
            <a:r>
              <a:rPr lang="en-GB" sz="2800" u="none" dirty="0">
                <a:solidFill>
                  <a:schemeClr val="tx1">
                    <a:lumMod val="75000"/>
                    <a:lumOff val="25000"/>
                  </a:schemeClr>
                </a:solidFill>
                <a:latin typeface="Calibri" panose="020F0502020204030204" pitchFamily="34" charset="0"/>
                <a:cs typeface="Calibri" panose="020F0502020204030204" pitchFamily="34" charset="0"/>
              </a:rPr>
              <a:t> </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800" dirty="0">
                <a:solidFill>
                  <a:schemeClr val="tx1"/>
                </a:solidFill>
                <a:latin typeface="Calibri" panose="020F0502020204030204" pitchFamily="34" charset="0"/>
                <a:cs typeface="Calibri" panose="020F0502020204030204" pitchFamily="34" charset="0"/>
              </a:rPr>
              <a:t>Younger</a:t>
            </a:r>
            <a:r>
              <a:rPr lang="en-GB" sz="2800" baseline="0" dirty="0">
                <a:solidFill>
                  <a:schemeClr val="tx1"/>
                </a:solidFill>
                <a:latin typeface="Calibri" panose="020F0502020204030204" pitchFamily="34" charset="0"/>
                <a:cs typeface="Calibri" panose="020F0502020204030204" pitchFamily="34" charset="0"/>
              </a:rPr>
              <a:t> children: sitting </a:t>
            </a:r>
            <a:r>
              <a:rPr lang="en-GB" sz="2800" dirty="0">
                <a:solidFill>
                  <a:schemeClr val="tx1"/>
                </a:solidFill>
                <a:latin typeface="Calibri" panose="020F0502020204030204" pitchFamily="34" charset="0"/>
                <a:cs typeface="Calibri" panose="020F0502020204030204" pitchFamily="34" charset="0"/>
              </a:rPr>
              <a:t>on </a:t>
            </a:r>
            <a:r>
              <a:rPr lang="en-GB" sz="2800" b="1" dirty="0">
                <a:solidFill>
                  <a:schemeClr val="tx1"/>
                </a:solidFill>
                <a:latin typeface="Calibri" panose="020F0502020204030204" pitchFamily="34" charset="0"/>
                <a:cs typeface="Calibri" panose="020F0502020204030204" pitchFamily="34" charset="0"/>
              </a:rPr>
              <a:t>caregivers’ lap</a:t>
            </a:r>
            <a:endParaRPr lang="en-GB" sz="2800" b="0" dirty="0">
              <a:solidFill>
                <a:schemeClr val="tx1"/>
              </a:solidFill>
              <a:latin typeface="Calibri" panose="020F0502020204030204" pitchFamily="34" charset="0"/>
              <a:cs typeface="Calibri" panose="020F0502020204030204" pitchFamily="34" charset="0"/>
            </a:endParaRP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800" dirty="0">
                <a:solidFill>
                  <a:schemeClr val="tx1"/>
                </a:solidFill>
                <a:latin typeface="Calibri" panose="020F0502020204030204" pitchFamily="34" charset="0"/>
                <a:cs typeface="Calibri" panose="020F0502020204030204" pitchFamily="34" charset="0"/>
              </a:rPr>
              <a:t>Older children: sitting up </a:t>
            </a:r>
            <a:r>
              <a:rPr lang="en-GB" sz="2800" b="1" dirty="0">
                <a:solidFill>
                  <a:schemeClr val="tx1"/>
                </a:solidFill>
                <a:latin typeface="Calibri" panose="020F0502020204030204" pitchFamily="34" charset="0"/>
                <a:cs typeface="Calibri" panose="020F0502020204030204" pitchFamily="34" charset="0"/>
              </a:rPr>
              <a:t>in a chair </a:t>
            </a: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800" dirty="0">
                <a:solidFill>
                  <a:schemeClr val="tx1"/>
                </a:solidFill>
                <a:latin typeface="Calibri" panose="020F0502020204030204" pitchFamily="34" charset="0"/>
                <a:cs typeface="Calibri" panose="020F0502020204030204" pitchFamily="34" charset="0"/>
              </a:rPr>
              <a:t>Or offer </a:t>
            </a:r>
            <a:r>
              <a:rPr lang="en-GB" sz="2800" b="1" dirty="0">
                <a:solidFill>
                  <a:schemeClr val="tx1"/>
                </a:solidFill>
                <a:latin typeface="Calibri" panose="020F0502020204030204" pitchFamily="34" charset="0"/>
                <a:cs typeface="Calibri" panose="020F0502020204030204" pitchFamily="34" charset="0"/>
              </a:rPr>
              <a:t>lying down </a:t>
            </a:r>
            <a:r>
              <a:rPr lang="en-GB" sz="2800" b="0" dirty="0">
                <a:solidFill>
                  <a:schemeClr val="tx1"/>
                </a:solidFill>
                <a:latin typeface="Calibri" panose="020F0502020204030204" pitchFamily="34" charset="0"/>
                <a:cs typeface="Calibri" panose="020F0502020204030204" pitchFamily="34" charset="0"/>
              </a:rPr>
              <a:t>if</a:t>
            </a:r>
            <a:r>
              <a:rPr lang="en-GB" sz="2800" b="0" baseline="0" dirty="0">
                <a:solidFill>
                  <a:schemeClr val="tx1"/>
                </a:solidFill>
                <a:latin typeface="Calibri" panose="020F0502020204030204" pitchFamily="34" charset="0"/>
                <a:cs typeface="Calibri" panose="020F0502020204030204" pitchFamily="34" charset="0"/>
              </a:rPr>
              <a:t> they have a </a:t>
            </a:r>
            <a:r>
              <a:rPr lang="en-GB" sz="2800" dirty="0">
                <a:solidFill>
                  <a:schemeClr val="tx1"/>
                </a:solidFill>
                <a:latin typeface="Calibri" panose="020F0502020204030204" pitchFamily="34" charset="0"/>
                <a:cs typeface="Calibri" panose="020F0502020204030204" pitchFamily="34" charset="0"/>
              </a:rPr>
              <a:t>history of fainting </a:t>
            </a:r>
          </a:p>
          <a:p>
            <a:pPr marL="342900" indent="-342900">
              <a:spcAft>
                <a:spcPts val="1800"/>
              </a:spcAft>
              <a:buClr>
                <a:schemeClr val="tx2"/>
              </a:buClr>
              <a:buFont typeface="Arial" panose="020B0604020202020204" pitchFamily="34" charset="0"/>
              <a:buChar char="•"/>
            </a:pPr>
            <a:endParaRPr lang="en-GB" sz="2800" b="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Clr>
                <a:schemeClr val="tx2"/>
              </a:buClr>
              <a:buFont typeface="Arial" panose="020B0604020202020204" pitchFamily="34" charset="0"/>
              <a:buChar char="•"/>
            </a:pPr>
            <a:r>
              <a:rPr lang="en-GB" sz="2800" b="1" i="1" dirty="0">
                <a:solidFill>
                  <a:schemeClr val="tx2"/>
                </a:solidFill>
                <a:latin typeface="Calibri" panose="020F0502020204030204" pitchFamily="34" charset="0"/>
                <a:cs typeface="Calibri" panose="020F0502020204030204" pitchFamily="34" charset="0"/>
              </a:rPr>
              <a:t>Adults, elderly and pregnant persons</a:t>
            </a:r>
          </a:p>
          <a:p>
            <a:pPr marL="682625" indent="-342900" defTabSz="914400">
              <a:buFont typeface="Courier New" panose="02070309020205020404" pitchFamily="49" charset="0"/>
              <a:buChar char="o"/>
              <a:defRPr/>
            </a:pPr>
            <a:r>
              <a:rPr lang="en-GB" sz="2800" b="1" dirty="0">
                <a:latin typeface="Calibri" panose="020F0502020204030204" pitchFamily="34" charset="0"/>
                <a:cs typeface="Calibri" panose="020F0502020204030204" pitchFamily="34" charset="0"/>
              </a:rPr>
              <a:t>Sitting up </a:t>
            </a:r>
            <a:r>
              <a:rPr lang="en-GB" sz="2800" dirty="0">
                <a:latin typeface="Calibri" panose="020F0502020204030204" pitchFamily="34" charset="0"/>
                <a:cs typeface="Calibri" panose="020F0502020204030204" pitchFamily="34" charset="0"/>
              </a:rPr>
              <a:t>in a chair</a:t>
            </a:r>
          </a:p>
          <a:p>
            <a:pPr marL="682625" indent="-342900" defTabSz="914400">
              <a:buFont typeface="Courier New" panose="02070309020205020404" pitchFamily="49" charset="0"/>
              <a:buChar char="o"/>
              <a:defRPr/>
            </a:pPr>
            <a:r>
              <a:rPr lang="en-GB" sz="2800" dirty="0">
                <a:latin typeface="Calibri" panose="020F0502020204030204" pitchFamily="34" charset="0"/>
                <a:cs typeface="Calibri" panose="020F0502020204030204" pitchFamily="34" charset="0"/>
              </a:rPr>
              <a:t>Offer </a:t>
            </a:r>
            <a:r>
              <a:rPr lang="en-GB" sz="2800" b="1" dirty="0">
                <a:latin typeface="Calibri" panose="020F0502020204030204" pitchFamily="34" charset="0"/>
                <a:cs typeface="Calibri" panose="020F0502020204030204" pitchFamily="34" charset="0"/>
              </a:rPr>
              <a:t>lying down </a:t>
            </a:r>
            <a:r>
              <a:rPr lang="en-GB" sz="2800" dirty="0">
                <a:latin typeface="Calibri" panose="020F0502020204030204" pitchFamily="34" charset="0"/>
                <a:cs typeface="Calibri" panose="020F0502020204030204" pitchFamily="34" charset="0"/>
              </a:rPr>
              <a:t>if they have a history of fainting</a:t>
            </a:r>
          </a:p>
        </p:txBody>
      </p:sp>
      <p:sp>
        <p:nvSpPr>
          <p:cNvPr id="14" name="TextBox 13">
            <a:extLst>
              <a:ext uri="{FF2B5EF4-FFF2-40B4-BE49-F238E27FC236}">
                <a16:creationId xmlns:a16="http://schemas.microsoft.com/office/drawing/2014/main" id="{0DFA1506-8032-B442-D5AE-0DF01494BD27}"/>
              </a:ext>
            </a:extLst>
          </p:cNvPr>
          <p:cNvSpPr txBox="1"/>
          <p:nvPr/>
        </p:nvSpPr>
        <p:spPr>
          <a:xfrm>
            <a:off x="2628246" y="6290267"/>
            <a:ext cx="8749627" cy="400110"/>
          </a:xfrm>
          <a:prstGeom prst="rect">
            <a:avLst/>
          </a:prstGeom>
          <a:noFill/>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alibri" panose="020F0502020204030204" pitchFamily="34" charset="0"/>
                <a:cs typeface="Calibri" panose="020F0502020204030204" pitchFamily="34" charset="0"/>
              </a:rPr>
              <a:t>Image credits: http://www.bccdc.ca/resource-gallery/Documents/Guidelines%20and%20Forms/Guidelines%20and%20Manuals/Epid/CD%20Manual/Chapter%202%20-%20Imms/SectionIVB_RIIP.pdf</a:t>
            </a:r>
            <a:endParaRPr lang="en-US" sz="1000" dirty="0">
              <a:solidFill>
                <a:schemeClr val="bg1">
                  <a:lumMod val="5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961A33-0717-12A8-E636-4DCB8327E507}"/>
              </a:ext>
            </a:extLst>
          </p:cNvPr>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32241" y="1924905"/>
            <a:ext cx="1813109" cy="1873175"/>
          </a:xfrm>
          <a:prstGeom prst="rect">
            <a:avLst/>
          </a:prstGeom>
          <a:ln>
            <a:noFill/>
          </a:ln>
          <a:extLst>
            <a:ext uri="{53640926-AAD7-44D8-BBD7-CCE9431645EC}">
              <a14:shadowObscured xmlns:a14="http://schemas.microsoft.com/office/drawing/2010/main"/>
            </a:ext>
          </a:extLst>
        </p:spPr>
      </p:pic>
      <p:pic>
        <p:nvPicPr>
          <p:cNvPr id="13" name="Picture 6" descr="http://www.clipartqueen.com/image-files/boy-silhouette-summer.png">
            <a:extLst>
              <a:ext uri="{FF2B5EF4-FFF2-40B4-BE49-F238E27FC236}">
                <a16:creationId xmlns:a16="http://schemas.microsoft.com/office/drawing/2014/main" id="{CAB176C5-DA9C-A314-98C1-CD282BACD516}"/>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48622" y="1811643"/>
            <a:ext cx="618220" cy="17160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0487537-79BE-87A6-3BBE-A21D8993027B}"/>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4528" y="4181113"/>
            <a:ext cx="2034601" cy="1930904"/>
          </a:xfrm>
          <a:prstGeom prst="rect">
            <a:avLst/>
          </a:prstGeom>
          <a:noFill/>
        </p:spPr>
      </p:pic>
    </p:spTree>
    <p:extLst>
      <p:ext uri="{BB962C8B-B14F-4D97-AF65-F5344CB8AC3E}">
        <p14:creationId xmlns:p14="http://schemas.microsoft.com/office/powerpoint/2010/main" val="298949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27381"/>
            <a:ext cx="12191999" cy="813074"/>
          </a:xfrm>
        </p:spPr>
        <p:txBody>
          <a:bodyPr/>
          <a:lstStyle/>
          <a:p>
            <a:pPr>
              <a:spcBef>
                <a:spcPts val="0"/>
              </a:spcBef>
              <a:spcAft>
                <a:spcPts val="0"/>
              </a:spcAft>
            </a:pPr>
            <a:endParaRPr lang="en-GB" sz="3200" dirty="0">
              <a:latin typeface="Calibri" panose="020F0502020204030204" pitchFamily="34" charset="0"/>
              <a:cs typeface="Calibri" panose="020F0502020204030204" pitchFamily="34" charset="0"/>
            </a:endParaRPr>
          </a:p>
          <a:p>
            <a:pPr>
              <a:spcBef>
                <a:spcPts val="0"/>
              </a:spcBef>
              <a:spcAft>
                <a:spcPts val="0"/>
              </a:spcAft>
            </a:pPr>
            <a:endParaRPr lang="en-GB" sz="3200" dirty="0">
              <a:latin typeface="Calibri" panose="020F0502020204030204" pitchFamily="34" charset="0"/>
              <a:cs typeface="Calibri" panose="020F0502020204030204" pitchFamily="34" charset="0"/>
            </a:endParaRPr>
          </a:p>
          <a:p>
            <a:pPr>
              <a:spcBef>
                <a:spcPts val="0"/>
              </a:spcBef>
              <a:spcAft>
                <a:spcPts val="0"/>
              </a:spcAft>
            </a:pPr>
            <a:endParaRPr lang="en-GB" sz="1600" dirty="0">
              <a:latin typeface="Calibri" panose="020F0502020204030204" pitchFamily="34" charset="0"/>
              <a:cs typeface="Calibri" panose="020F0502020204030204" pitchFamily="34" charset="0"/>
            </a:endParaRPr>
          </a:p>
          <a:p>
            <a:pPr>
              <a:spcBef>
                <a:spcPts val="0"/>
              </a:spcBef>
              <a:spcAft>
                <a:spcPts val="0"/>
              </a:spcAft>
            </a:pPr>
            <a:endParaRPr lang="en-GB" sz="600" dirty="0">
              <a:latin typeface="Calibri" panose="020F0502020204030204" pitchFamily="34" charset="0"/>
              <a:cs typeface="Calibri" panose="020F0502020204030204" pitchFamily="34" charset="0"/>
            </a:endParaRPr>
          </a:p>
          <a:p>
            <a:pPr>
              <a:spcBef>
                <a:spcPts val="1200"/>
              </a:spcBef>
            </a:pPr>
            <a:r>
              <a:rPr lang="en-US" sz="100" dirty="0">
                <a:latin typeface="Calibri" panose="020F0502020204030204" pitchFamily="34" charset="0"/>
                <a:cs typeface="Calibri" panose="020F0502020204030204" pitchFamily="34" charset="0"/>
              </a:rPr>
              <a:t>Lisa</a:t>
            </a:r>
          </a:p>
        </p:txBody>
      </p:sp>
      <p:sp>
        <p:nvSpPr>
          <p:cNvPr id="12" name="Picture Placeholder 8"/>
          <p:cNvSpPr txBox="1">
            <a:spLocks/>
          </p:cNvSpPr>
          <p:nvPr/>
        </p:nvSpPr>
        <p:spPr bwMode="invGray">
          <a:xfrm>
            <a:off x="7356894" y="354847"/>
            <a:ext cx="4174473" cy="163266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vert="horz" lIns="18000" tIns="0" rIns="18000" bIns="0" rtlCol="0">
            <a:noAutofit/>
          </a:bodyPr>
          <a:lstStyle>
            <a:lvl1pPr marL="0" indent="0" algn="ctr" defTabSz="914400" rtl="0" eaLnBrk="1" latinLnBrk="0" hangingPunct="1">
              <a:lnSpc>
                <a:spcPct val="110000"/>
              </a:lnSpc>
              <a:spcBef>
                <a:spcPts val="1000"/>
              </a:spcBef>
              <a:spcAft>
                <a:spcPts val="600"/>
              </a:spcAft>
              <a:buClr>
                <a:schemeClr val="tx1"/>
              </a:buClr>
              <a:buSzPct val="80000"/>
              <a:buFontTx/>
              <a:buNone/>
              <a:defRPr sz="1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600"/>
              </a:spcAft>
              <a:buClr>
                <a:prstClr val="black"/>
              </a:buClr>
              <a:buSzPct val="80000"/>
              <a:buFontTx/>
              <a:buNone/>
              <a:tabLst/>
              <a:defRPr/>
            </a:pPr>
            <a:r>
              <a:rPr kumimoji="0" lang="en-GB" sz="1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p>
        </p:txBody>
      </p:sp>
      <p:sp>
        <p:nvSpPr>
          <p:cNvPr id="4" name="Title 3"/>
          <p:cNvSpPr>
            <a:spLocks noGrp="1"/>
          </p:cNvSpPr>
          <p:nvPr>
            <p:ph type="ctrTitle"/>
          </p:nvPr>
        </p:nvSpPr>
        <p:spPr>
          <a:xfrm>
            <a:off x="4376845" y="1833999"/>
            <a:ext cx="7788901" cy="1016431"/>
          </a:xfrm>
        </p:spPr>
        <p:txBody>
          <a:bodyPr/>
          <a:lstStyle/>
          <a:p>
            <a:pPr>
              <a:lnSpc>
                <a:spcPct val="100000"/>
              </a:lnSpc>
            </a:pPr>
            <a:r>
              <a:rPr lang="en-US" sz="7200" dirty="0">
                <a:latin typeface="Calibri" panose="020F0502020204030204" pitchFamily="34" charset="0"/>
                <a:cs typeface="Calibri" panose="020F0502020204030204" pitchFamily="34" charset="0"/>
              </a:rPr>
              <a:t>Managing pain</a:t>
            </a:r>
            <a:endParaRPr lang="en-US" sz="6000" b="0" dirty="0">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9DC7465D-5EED-4F6D-4B37-A4D08668A7A3}"/>
              </a:ext>
            </a:extLst>
          </p:cNvPr>
          <p:cNvSpPr txBox="1">
            <a:spLocks/>
          </p:cNvSpPr>
          <p:nvPr/>
        </p:nvSpPr>
        <p:spPr bwMode="gray">
          <a:xfrm>
            <a:off x="4484844" y="3866654"/>
            <a:ext cx="7685557" cy="559579"/>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3200" b="0" dirty="0">
                <a:solidFill>
                  <a:schemeClr val="bg1"/>
                </a:solidFill>
                <a:latin typeface="Calibri" panose="020F0502020204030204" pitchFamily="34" charset="0"/>
                <a:cs typeface="Calibri" panose="020F0502020204030204" pitchFamily="34" charset="0"/>
              </a:rPr>
              <a:t>An adaptable health worker training</a:t>
            </a:r>
            <a:endParaRPr lang="en-US" sz="2400" b="0" dirty="0">
              <a:solidFill>
                <a:schemeClr val="bg1"/>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10E76EFA-C409-7D1C-162F-7D540E4F2A61}"/>
              </a:ext>
            </a:extLst>
          </p:cNvPr>
          <p:cNvSpPr txBox="1">
            <a:spLocks/>
          </p:cNvSpPr>
          <p:nvPr/>
        </p:nvSpPr>
        <p:spPr bwMode="gray">
          <a:xfrm>
            <a:off x="4376845" y="2791313"/>
            <a:ext cx="7788901" cy="1016431"/>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4400" b="0" dirty="0">
                <a:latin typeface="Calibri" panose="020F0502020204030204" pitchFamily="34" charset="0"/>
                <a:cs typeface="Calibri" panose="020F0502020204030204" pitchFamily="34" charset="0"/>
              </a:rPr>
              <a:t>during vaccine administration</a:t>
            </a:r>
            <a:endParaRPr lang="en-US" sz="3600" b="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0E3C304A-D3C0-48D5-0A54-E37C3E45BB21}"/>
              </a:ext>
            </a:extLst>
          </p:cNvPr>
          <p:cNvGrpSpPr/>
          <p:nvPr/>
        </p:nvGrpSpPr>
        <p:grpSpPr>
          <a:xfrm>
            <a:off x="226131" y="1041645"/>
            <a:ext cx="4323508" cy="4348294"/>
            <a:chOff x="445262" y="1543221"/>
            <a:chExt cx="4323508" cy="4348294"/>
          </a:xfrm>
        </p:grpSpPr>
        <p:sp>
          <p:nvSpPr>
            <p:cNvPr id="13" name="Oval 12">
              <a:extLst>
                <a:ext uri="{FF2B5EF4-FFF2-40B4-BE49-F238E27FC236}">
                  <a16:creationId xmlns:a16="http://schemas.microsoft.com/office/drawing/2014/main" id="{7E68158E-61D0-C485-D7E3-C651FA044CFF}"/>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7E5F8660-7C0F-DDA8-7E66-505E7E1841A6}"/>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16" name="TextBox 15">
            <a:extLst>
              <a:ext uri="{FF2B5EF4-FFF2-40B4-BE49-F238E27FC236}">
                <a16:creationId xmlns:a16="http://schemas.microsoft.com/office/drawing/2014/main" id="{DB90DEE7-3A4E-A90C-0424-0B0F927267DC}"/>
              </a:ext>
            </a:extLst>
          </p:cNvPr>
          <p:cNvSpPr txBox="1"/>
          <p:nvPr/>
        </p:nvSpPr>
        <p:spPr>
          <a:xfrm>
            <a:off x="1384111" y="5467827"/>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dirty="0"/>
              <a:t>© WHO / Fanjan Combrink</a:t>
            </a:r>
          </a:p>
        </p:txBody>
      </p:sp>
      <p:pic>
        <p:nvPicPr>
          <p:cNvPr id="6" name="Picture 5" descr="A person standing next to a person sitting in a chair&#10;&#10;Description automatically generated">
            <a:extLst>
              <a:ext uri="{FF2B5EF4-FFF2-40B4-BE49-F238E27FC236}">
                <a16:creationId xmlns:a16="http://schemas.microsoft.com/office/drawing/2014/main" id="{DE2F9F7C-B224-5005-5561-D77CE9D720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855" y="1258058"/>
            <a:ext cx="4149162" cy="3967822"/>
          </a:xfrm>
          <a:prstGeom prst="ellipse">
            <a:avLst/>
          </a:prstGeom>
        </p:spPr>
      </p:pic>
    </p:spTree>
    <p:extLst>
      <p:ext uri="{BB962C8B-B14F-4D97-AF65-F5344CB8AC3E}">
        <p14:creationId xmlns:p14="http://schemas.microsoft.com/office/powerpoint/2010/main" val="13010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Distraction / Active management</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6A7D53B-D36A-0819-7AD8-342C6A7F95B8}"/>
              </a:ext>
            </a:extLst>
          </p:cNvPr>
          <p:cNvSpPr txBox="1"/>
          <p:nvPr/>
        </p:nvSpPr>
        <p:spPr>
          <a:xfrm>
            <a:off x="2329689" y="1968028"/>
            <a:ext cx="9512489" cy="4555093"/>
          </a:xfrm>
          <a:prstGeom prst="rect">
            <a:avLst/>
          </a:prstGeom>
          <a:noFill/>
        </p:spPr>
        <p:txBody>
          <a:bodyPr wrap="square">
            <a:spAutoFit/>
          </a:bodyPr>
          <a:lstStyle/>
          <a:p>
            <a:pPr marL="342900" indent="-342900">
              <a:buClr>
                <a:schemeClr val="tx2"/>
              </a:buClr>
              <a:buFont typeface="Arial" panose="020B0604020202020204" pitchFamily="34" charset="0"/>
              <a:buChar char="•"/>
            </a:pPr>
            <a:r>
              <a:rPr lang="en-GB" sz="2800" b="1" i="1" dirty="0">
                <a:solidFill>
                  <a:schemeClr val="tx2"/>
                </a:solidFill>
                <a:latin typeface="Calibri" panose="020F0502020204030204" pitchFamily="34" charset="0"/>
                <a:cs typeface="Calibri" panose="020F0502020204030204" pitchFamily="34" charset="0"/>
              </a:rPr>
              <a:t>Babies to 2 years old</a:t>
            </a:r>
          </a:p>
          <a:p>
            <a:pPr marL="682625" indent="-342900">
              <a:buFont typeface="Courier New" panose="02070309020205020404" pitchFamily="49" charset="0"/>
              <a:buChar char="o"/>
            </a:pP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Breastfeed </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during vaccination (if appropriate) as it</a:t>
            </a:r>
            <a:r>
              <a:rPr lang="en-US" sz="2400" b="0" baseline="0" dirty="0">
                <a:solidFill>
                  <a:schemeClr val="tx1">
                    <a:lumMod val="75000"/>
                    <a:lumOff val="25000"/>
                  </a:schemeClr>
                </a:solidFill>
                <a:latin typeface="Calibri" panose="020F0502020204030204" pitchFamily="34" charset="0"/>
                <a:cs typeface="Calibri" panose="020F0502020204030204" pitchFamily="34" charset="0"/>
              </a:rPr>
              <a:t> helps the baby to be well positioned and relaxed during injection, and reduces pain</a:t>
            </a:r>
            <a:endParaRPr lang="en-GB" sz="2400" b="0" baseline="0" dirty="0">
              <a:solidFill>
                <a:schemeClr val="tx1">
                  <a:lumMod val="75000"/>
                  <a:lumOff val="25000"/>
                </a:schemeClr>
              </a:solidFill>
              <a:latin typeface="Calibri" panose="020F0502020204030204" pitchFamily="34" charset="0"/>
              <a:cs typeface="Calibri" panose="020F0502020204030204" pitchFamily="34" charset="0"/>
            </a:endParaRP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Toys,</a:t>
            </a: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 books, or music</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 if available</a:t>
            </a:r>
            <a:r>
              <a:rPr lang="en-GB" sz="2400" b="0" dirty="0">
                <a:solidFill>
                  <a:schemeClr val="tx1">
                    <a:lumMod val="75000"/>
                    <a:lumOff val="25000"/>
                  </a:schemeClr>
                </a:solidFill>
                <a:latin typeface="Calibri" panose="020F0502020204030204" pitchFamily="34" charset="0"/>
                <a:cs typeface="Calibri" panose="020F0502020204030204" pitchFamily="34" charset="0"/>
              </a:rPr>
              <a:t> </a:t>
            </a:r>
          </a:p>
          <a:p>
            <a:pPr marR="0" algn="l" defTabSz="914400" rtl="0" eaLnBrk="1" fontAlgn="auto" latinLnBrk="0" hangingPunct="1">
              <a:lnSpc>
                <a:spcPct val="100000"/>
              </a:lnSpc>
              <a:spcBef>
                <a:spcPts val="0"/>
              </a:spcBef>
              <a:spcAft>
                <a:spcPts val="0"/>
              </a:spcAft>
              <a:buClrTx/>
              <a:buSzTx/>
              <a:tabLst/>
              <a:defRPr/>
            </a:pPr>
            <a:endParaRPr lang="en-GB" sz="1800" b="0" dirty="0">
              <a:solidFill>
                <a:schemeClr val="tx1"/>
              </a:solidFill>
            </a:endParaRPr>
          </a:p>
          <a:p>
            <a:pPr marL="342900" marR="0" indent="-342900" fontAlgn="auto">
              <a:lnSpc>
                <a:spcPct val="100000"/>
              </a:lnSpc>
              <a:spcBef>
                <a:spcPts val="0"/>
              </a:spcBef>
              <a:spcAft>
                <a:spcPts val="0"/>
              </a:spcAft>
              <a:buClr>
                <a:schemeClr val="tx2"/>
              </a:buClr>
              <a:buSzTx/>
              <a:buFont typeface="Arial" panose="020B0604020202020204" pitchFamily="34" charset="0"/>
              <a:buChar char="•"/>
              <a:tabLst/>
              <a:defRPr/>
            </a:pPr>
            <a:r>
              <a:rPr lang="en-GB" sz="2800" b="1" i="1" dirty="0">
                <a:solidFill>
                  <a:schemeClr val="tx2"/>
                </a:solidFill>
                <a:latin typeface="Calibri" panose="020F0502020204030204" pitchFamily="34" charset="0"/>
                <a:cs typeface="Calibri" panose="020F0502020204030204" pitchFamily="34" charset="0"/>
              </a:rPr>
              <a:t>2 to 17 years old and adults</a:t>
            </a: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Verbal distraction</a:t>
            </a:r>
            <a:r>
              <a:rPr lang="en-GB" sz="2400" b="0" dirty="0">
                <a:solidFill>
                  <a:schemeClr val="tx1">
                    <a:lumMod val="75000"/>
                    <a:lumOff val="25000"/>
                  </a:schemeClr>
                </a:solidFill>
                <a:latin typeface="Calibri" panose="020F0502020204030204" pitchFamily="34" charset="0"/>
                <a:cs typeface="Calibri" panose="020F0502020204030204" pitchFamily="34" charset="0"/>
              </a:rPr>
              <a:t>,</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 e.g.,</a:t>
            </a:r>
            <a:r>
              <a:rPr lang="en-GB" sz="2400" b="0" dirty="0">
                <a:solidFill>
                  <a:schemeClr val="tx1">
                    <a:lumMod val="75000"/>
                    <a:lumOff val="25000"/>
                  </a:schemeClr>
                </a:solidFill>
                <a:latin typeface="Calibri" panose="020F0502020204030204" pitchFamily="34" charset="0"/>
                <a:cs typeface="Calibri" panose="020F0502020204030204" pitchFamily="34" charset="0"/>
              </a:rPr>
              <a:t> talking,</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 </a:t>
            </a:r>
            <a:r>
              <a:rPr lang="en-GB" sz="2400" b="0" dirty="0">
                <a:solidFill>
                  <a:schemeClr val="tx1">
                    <a:lumMod val="75000"/>
                    <a:lumOff val="25000"/>
                  </a:schemeClr>
                </a:solidFill>
                <a:latin typeface="Calibri" panose="020F0502020204030204" pitchFamily="34" charset="0"/>
                <a:cs typeface="Calibri" panose="020F0502020204030204" pitchFamily="34" charset="0"/>
              </a:rPr>
              <a:t>singing </a:t>
            </a: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Toys,</a:t>
            </a: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 </a:t>
            </a:r>
            <a:r>
              <a:rPr lang="en-GB" sz="2400" b="1" dirty="0">
                <a:solidFill>
                  <a:schemeClr val="tx1">
                    <a:lumMod val="75000"/>
                    <a:lumOff val="25000"/>
                  </a:schemeClr>
                </a:solidFill>
                <a:latin typeface="Calibri" panose="020F0502020204030204" pitchFamily="34" charset="0"/>
                <a:cs typeface="Calibri" panose="020F0502020204030204" pitchFamily="34" charset="0"/>
              </a:rPr>
              <a:t>books,</a:t>
            </a: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 m</a:t>
            </a:r>
            <a:r>
              <a:rPr lang="en-GB" sz="2400" b="1" dirty="0">
                <a:solidFill>
                  <a:schemeClr val="tx1">
                    <a:lumMod val="75000"/>
                    <a:lumOff val="25000"/>
                  </a:schemeClr>
                </a:solidFill>
                <a:latin typeface="Calibri" panose="020F0502020204030204" pitchFamily="34" charset="0"/>
                <a:cs typeface="Calibri" panose="020F0502020204030204" pitchFamily="34" charset="0"/>
              </a:rPr>
              <a:t>usic,</a:t>
            </a: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 videos, </a:t>
            </a:r>
            <a:r>
              <a:rPr lang="en-GB" sz="2400" b="1" dirty="0">
                <a:solidFill>
                  <a:schemeClr val="tx1">
                    <a:lumMod val="75000"/>
                    <a:lumOff val="25000"/>
                  </a:schemeClr>
                </a:solidFill>
                <a:latin typeface="Calibri" panose="020F0502020204030204" pitchFamily="34" charset="0"/>
                <a:cs typeface="Calibri" panose="020F0502020204030204" pitchFamily="34" charset="0"/>
              </a:rPr>
              <a:t>if available</a:t>
            </a:r>
          </a:p>
          <a:p>
            <a:pPr marL="682625" indent="-342900">
              <a:buFont typeface="Courier New" panose="02070309020205020404" pitchFamily="49" charset="0"/>
              <a:buChar char="o"/>
            </a:pPr>
            <a:r>
              <a:rPr lang="en-GB" sz="2400" b="0" dirty="0">
                <a:solidFill>
                  <a:schemeClr val="tx1">
                    <a:lumMod val="75000"/>
                    <a:lumOff val="25000"/>
                  </a:schemeClr>
                </a:solidFill>
                <a:latin typeface="Calibri" panose="020F0502020204030204" pitchFamily="34" charset="0"/>
                <a:cs typeface="Calibri" panose="020F0502020204030204" pitchFamily="34" charset="0"/>
              </a:rPr>
              <a:t>If prone to fainting, can</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 </a:t>
            </a:r>
            <a:r>
              <a:rPr lang="en-GB" sz="2400" b="1" baseline="0" dirty="0">
                <a:solidFill>
                  <a:schemeClr val="tx1">
                    <a:lumMod val="75000"/>
                    <a:lumOff val="25000"/>
                  </a:schemeClr>
                </a:solidFill>
                <a:latin typeface="Calibri" panose="020F0502020204030204" pitchFamily="34" charset="0"/>
                <a:cs typeface="Calibri" panose="020F0502020204030204" pitchFamily="34" charset="0"/>
              </a:rPr>
              <a:t>tense abdominal and leg muscles </a:t>
            </a:r>
            <a:r>
              <a:rPr lang="en-GB" sz="2400" b="0" baseline="0" dirty="0">
                <a:solidFill>
                  <a:schemeClr val="tx1">
                    <a:lumMod val="75000"/>
                    <a:lumOff val="25000"/>
                  </a:schemeClr>
                </a:solidFill>
                <a:latin typeface="Calibri" panose="020F0502020204030204" pitchFamily="34" charset="0"/>
                <a:cs typeface="Calibri" panose="020F0502020204030204" pitchFamily="34" charset="0"/>
              </a:rPr>
              <a:t>(but NOT the arm being vaccinated as this can increase pain) </a:t>
            </a:r>
          </a:p>
          <a:p>
            <a:pPr marL="682625" marR="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Breathing</a:t>
            </a:r>
            <a:r>
              <a:rPr lang="en-GB" sz="2400" b="0" dirty="0">
                <a:solidFill>
                  <a:schemeClr val="tx1">
                    <a:lumMod val="75000"/>
                    <a:lumOff val="25000"/>
                  </a:schemeClr>
                </a:solidFill>
                <a:latin typeface="Calibri" panose="020F0502020204030204" pitchFamily="34" charset="0"/>
                <a:cs typeface="Calibri" panose="020F0502020204030204" pitchFamily="34" charset="0"/>
              </a:rPr>
              <a:t>.</a:t>
            </a:r>
            <a:r>
              <a:rPr lang="en-GB" sz="2400" dirty="0">
                <a:solidFill>
                  <a:schemeClr val="tx1">
                    <a:lumMod val="75000"/>
                    <a:lumOff val="25000"/>
                  </a:schemeClr>
                </a:solidFill>
                <a:latin typeface="Calibri" panose="020F0502020204030204" pitchFamily="34" charset="0"/>
                <a:cs typeface="Calibri" panose="020F0502020204030204" pitchFamily="34" charset="0"/>
              </a:rPr>
              <a:t> Ask adults to slightly</a:t>
            </a:r>
            <a:r>
              <a:rPr lang="en-GB" sz="2400" baseline="0" dirty="0">
                <a:solidFill>
                  <a:schemeClr val="tx1">
                    <a:lumMod val="75000"/>
                    <a:lumOff val="25000"/>
                  </a:schemeClr>
                </a:solidFill>
                <a:latin typeface="Calibri" panose="020F0502020204030204" pitchFamily="34" charset="0"/>
                <a:cs typeface="Calibri" panose="020F0502020204030204" pitchFamily="34" charset="0"/>
              </a:rPr>
              <a:t> </a:t>
            </a:r>
            <a:r>
              <a:rPr lang="en-GB" sz="2400" dirty="0">
                <a:solidFill>
                  <a:schemeClr val="tx1">
                    <a:lumMod val="75000"/>
                    <a:lumOff val="25000"/>
                  </a:schemeClr>
                </a:solidFill>
                <a:latin typeface="Calibri" panose="020F0502020204030204" pitchFamily="34" charset="0"/>
                <a:cs typeface="Calibri" panose="020F0502020204030204" pitchFamily="34" charset="0"/>
              </a:rPr>
              <a:t>cough or take deep breath in and hold during vaccination</a:t>
            </a:r>
          </a:p>
        </p:txBody>
      </p:sp>
      <p:pic>
        <p:nvPicPr>
          <p:cNvPr id="7" name="Picture 2" descr="Image result for baby silhouette">
            <a:extLst>
              <a:ext uri="{FF2B5EF4-FFF2-40B4-BE49-F238E27FC236}">
                <a16:creationId xmlns:a16="http://schemas.microsoft.com/office/drawing/2014/main" id="{5B9C9B6D-1D9F-C728-E0F1-6DC229EEF580}"/>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94211" y="2081366"/>
            <a:ext cx="735478" cy="633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ipartqueen.com/image-files/boy-silhouette-summer.png">
            <a:extLst>
              <a:ext uri="{FF2B5EF4-FFF2-40B4-BE49-F238E27FC236}">
                <a16:creationId xmlns:a16="http://schemas.microsoft.com/office/drawing/2014/main" id="{01C3C0E3-605F-9AE1-44E1-AD26929D36F8}"/>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99113" y="3783188"/>
            <a:ext cx="443921" cy="1232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795FFBB-91A1-37E5-07C5-EBFDA589772B}"/>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8718" y="5013782"/>
            <a:ext cx="1460971" cy="1386510"/>
          </a:xfrm>
          <a:prstGeom prst="rect">
            <a:avLst/>
          </a:prstGeom>
          <a:noFill/>
        </p:spPr>
      </p:pic>
      <p:sp>
        <p:nvSpPr>
          <p:cNvPr id="10" name="TextBox 9">
            <a:extLst>
              <a:ext uri="{FF2B5EF4-FFF2-40B4-BE49-F238E27FC236}">
                <a16:creationId xmlns:a16="http://schemas.microsoft.com/office/drawing/2014/main" id="{5F7AA8C9-0DB8-8549-A086-275A4D40C875}"/>
              </a:ext>
            </a:extLst>
          </p:cNvPr>
          <p:cNvSpPr txBox="1"/>
          <p:nvPr/>
        </p:nvSpPr>
        <p:spPr>
          <a:xfrm>
            <a:off x="579905" y="1400209"/>
            <a:ext cx="1103219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i="1" dirty="0">
                <a:solidFill>
                  <a:schemeClr val="tx1">
                    <a:lumMod val="75000"/>
                    <a:lumOff val="25000"/>
                  </a:schemeClr>
                </a:solidFill>
                <a:latin typeface="Calibri" panose="020F0502020204030204" pitchFamily="34" charset="0"/>
                <a:cs typeface="Calibri" panose="020F0502020204030204" pitchFamily="34" charset="0"/>
              </a:rPr>
              <a:t>This varies by the individual and setting. Some  people may prefer to watch the procedure as it is their style of coping. </a:t>
            </a:r>
            <a:endParaRPr lang="en-US" i="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79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Proper vaccination technique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B222207-ED4A-B1E7-1B6E-B29E66821551}"/>
              </a:ext>
            </a:extLst>
          </p:cNvPr>
          <p:cNvSpPr>
            <a:spLocks noGrp="1"/>
          </p:cNvSpPr>
          <p:nvPr>
            <p:ph idx="1"/>
          </p:nvPr>
        </p:nvSpPr>
        <p:spPr>
          <a:xfrm>
            <a:off x="1598409" y="2880993"/>
            <a:ext cx="9779464" cy="3190391"/>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Use </a:t>
            </a:r>
            <a:r>
              <a:rPr lang="en-US" sz="2800" b="1" dirty="0">
                <a:solidFill>
                  <a:schemeClr val="tx1">
                    <a:lumMod val="75000"/>
                    <a:lumOff val="25000"/>
                  </a:schemeClr>
                </a:solidFill>
                <a:latin typeface="Calibri" panose="020F0502020204030204" pitchFamily="34" charset="0"/>
                <a:cs typeface="Calibri" panose="020F0502020204030204" pitchFamily="34" charset="0"/>
              </a:rPr>
              <a:t>landmarks on the body</a:t>
            </a:r>
            <a:r>
              <a:rPr lang="en-US" sz="2800" dirty="0">
                <a:solidFill>
                  <a:schemeClr val="tx1">
                    <a:lumMod val="75000"/>
                    <a:lumOff val="25000"/>
                  </a:schemeClr>
                </a:solidFill>
                <a:latin typeface="Calibri" panose="020F0502020204030204" pitchFamily="34" charset="0"/>
                <a:cs typeface="Calibri" panose="020F0502020204030204" pitchFamily="34" charset="0"/>
              </a:rPr>
              <a:t> to determine the injection site.</a:t>
            </a:r>
          </a:p>
          <a:p>
            <a:pPr marL="342900" indent="-342900">
              <a:spcBef>
                <a:spcPts val="0"/>
              </a:spcBef>
              <a:spcAft>
                <a:spcPts val="1800"/>
              </a:spcAft>
              <a:buClr>
                <a:schemeClr val="tx2"/>
              </a:buClr>
              <a:buFont typeface="Arial" panose="020B0604020202020204" pitchFamily="34" charset="0"/>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Be safe but also quick </a:t>
            </a:r>
            <a:r>
              <a:rPr lang="en-US" sz="2800" dirty="0">
                <a:solidFill>
                  <a:schemeClr val="tx1">
                    <a:lumMod val="75000"/>
                    <a:lumOff val="25000"/>
                  </a:schemeClr>
                </a:solidFill>
                <a:latin typeface="Calibri" panose="020F0502020204030204" pitchFamily="34" charset="0"/>
                <a:cs typeface="Calibri" panose="020F0502020204030204" pitchFamily="34" charset="0"/>
              </a:rPr>
              <a:t>when vaccinating.</a:t>
            </a:r>
          </a:p>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Improper technique can lead to </a:t>
            </a:r>
            <a:r>
              <a:rPr lang="en-US" sz="2800" b="1" dirty="0">
                <a:solidFill>
                  <a:schemeClr val="tx1">
                    <a:lumMod val="75000"/>
                    <a:lumOff val="25000"/>
                  </a:schemeClr>
                </a:solidFill>
                <a:latin typeface="Calibri" panose="020F0502020204030204" pitchFamily="34" charset="0"/>
                <a:cs typeface="Calibri" panose="020F0502020204030204" pitchFamily="34" charset="0"/>
              </a:rPr>
              <a:t>short- as well as long-term pain</a:t>
            </a:r>
            <a:r>
              <a:rPr lang="en-US" sz="2800" dirty="0">
                <a:solidFill>
                  <a:schemeClr val="tx1">
                    <a:lumMod val="75000"/>
                    <a:lumOff val="25000"/>
                  </a:schemeClr>
                </a:solidFill>
                <a:latin typeface="Calibri" panose="020F0502020204030204" pitchFamily="34" charset="0"/>
                <a:cs typeface="Calibri" panose="020F0502020204030204" pitchFamily="34" charset="0"/>
              </a:rPr>
              <a:t>, and even nerve damage.</a:t>
            </a:r>
          </a:p>
        </p:txBody>
      </p:sp>
      <p:sp>
        <p:nvSpPr>
          <p:cNvPr id="2" name="TextBox 1">
            <a:extLst>
              <a:ext uri="{FF2B5EF4-FFF2-40B4-BE49-F238E27FC236}">
                <a16:creationId xmlns:a16="http://schemas.microsoft.com/office/drawing/2014/main" id="{5DD17484-DFE3-AF0C-74C8-C3C849F084BF}"/>
              </a:ext>
            </a:extLst>
          </p:cNvPr>
          <p:cNvSpPr txBox="1"/>
          <p:nvPr/>
        </p:nvSpPr>
        <p:spPr>
          <a:xfrm>
            <a:off x="1598409" y="1786551"/>
            <a:ext cx="5666687" cy="523220"/>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3200">
                <a:solidFill>
                  <a:schemeClr val="tx1">
                    <a:lumMod val="75000"/>
                    <a:lumOff val="25000"/>
                  </a:schemeClr>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800" i="1" dirty="0"/>
              <a:t>Good technique helps minimize pain.</a:t>
            </a:r>
          </a:p>
        </p:txBody>
      </p:sp>
      <p:pic>
        <p:nvPicPr>
          <p:cNvPr id="3" name="Picture 2">
            <a:extLst>
              <a:ext uri="{FF2B5EF4-FFF2-40B4-BE49-F238E27FC236}">
                <a16:creationId xmlns:a16="http://schemas.microsoft.com/office/drawing/2014/main" id="{7708A89F-9646-706C-FC15-A23FCAFE4417}"/>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3769" y="1557624"/>
            <a:ext cx="981075" cy="981075"/>
          </a:xfrm>
          <a:prstGeom prst="rect">
            <a:avLst/>
          </a:prstGeom>
        </p:spPr>
      </p:pic>
    </p:spTree>
    <p:extLst>
      <p:ext uri="{BB962C8B-B14F-4D97-AF65-F5344CB8AC3E}">
        <p14:creationId xmlns:p14="http://schemas.microsoft.com/office/powerpoint/2010/main" val="2835457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Proper vaccination technique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B222207-ED4A-B1E7-1B6E-B29E66821551}"/>
              </a:ext>
            </a:extLst>
          </p:cNvPr>
          <p:cNvSpPr>
            <a:spLocks noGrp="1"/>
          </p:cNvSpPr>
          <p:nvPr>
            <p:ph idx="1"/>
          </p:nvPr>
        </p:nvSpPr>
        <p:spPr>
          <a:xfrm>
            <a:off x="773185" y="1640917"/>
            <a:ext cx="10604688" cy="1465538"/>
          </a:xfrm>
        </p:spPr>
        <p:txBody>
          <a:bodyPr>
            <a:noAutofit/>
          </a:bodyPr>
          <a:lstStyle/>
          <a:p>
            <a:pPr marL="342900" indent="-342900">
              <a:spcBef>
                <a:spcPts val="0"/>
              </a:spcBef>
              <a:spcAft>
                <a:spcPts val="12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Use the correct needle and syringe</a:t>
            </a:r>
          </a:p>
          <a:p>
            <a:pPr marL="342900" indent="-342900">
              <a:spcBef>
                <a:spcPts val="0"/>
              </a:spcBef>
              <a:spcAft>
                <a:spcPts val="12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Locate the injection site where the vaccine will be administered</a:t>
            </a:r>
          </a:p>
        </p:txBody>
      </p:sp>
      <p:sp>
        <p:nvSpPr>
          <p:cNvPr id="3" name="TextBox 2">
            <a:extLst>
              <a:ext uri="{FF2B5EF4-FFF2-40B4-BE49-F238E27FC236}">
                <a16:creationId xmlns:a16="http://schemas.microsoft.com/office/drawing/2014/main" id="{E878B537-89C7-07F2-8988-832B21AB4EAB}"/>
              </a:ext>
            </a:extLst>
          </p:cNvPr>
          <p:cNvSpPr txBox="1"/>
          <p:nvPr/>
        </p:nvSpPr>
        <p:spPr>
          <a:xfrm>
            <a:off x="732241" y="5043826"/>
            <a:ext cx="5363759" cy="1016560"/>
          </a:xfrm>
          <a:prstGeom prst="rect">
            <a:avLst/>
          </a:prstGeom>
          <a:noFill/>
        </p:spPr>
        <p:txBody>
          <a:bodyPr wrap="square">
            <a:spAutoFit/>
          </a:bodyPr>
          <a:lstStyle/>
          <a:p>
            <a:pPr marL="342900" indent="-342900" defTabSz="914400">
              <a:lnSpc>
                <a:spcPct val="110000"/>
              </a:lnSpc>
              <a:spcAft>
                <a:spcPts val="1800"/>
              </a:spcAft>
              <a:buClr>
                <a:schemeClr val="tx2"/>
              </a:buClr>
              <a:buSzPct val="80000"/>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Angle the needle according to type of vaccine administration</a:t>
            </a:r>
          </a:p>
        </p:txBody>
      </p:sp>
      <p:sp>
        <p:nvSpPr>
          <p:cNvPr id="8" name="Rectangle 7">
            <a:extLst>
              <a:ext uri="{FF2B5EF4-FFF2-40B4-BE49-F238E27FC236}">
                <a16:creationId xmlns:a16="http://schemas.microsoft.com/office/drawing/2014/main" id="{6E069A2E-955A-B5C2-7812-4C7C82DBCCED}"/>
              </a:ext>
            </a:extLst>
          </p:cNvPr>
          <p:cNvSpPr/>
          <p:nvPr/>
        </p:nvSpPr>
        <p:spPr>
          <a:xfrm>
            <a:off x="4409058" y="2723574"/>
            <a:ext cx="2058693" cy="954107"/>
          </a:xfrm>
          <a:prstGeom prst="rect">
            <a:avLst/>
          </a:prstGeom>
        </p:spPr>
        <p:txBody>
          <a:bodyPr wrap="square">
            <a:spAutoFit/>
          </a:bodyPr>
          <a:lstStyle/>
          <a:p>
            <a:pPr algn="r"/>
            <a:r>
              <a:rPr lang="en-GB" sz="2000" dirty="0">
                <a:solidFill>
                  <a:schemeClr val="tx2"/>
                </a:solidFill>
                <a:latin typeface="Calibri" panose="020F0502020204030204" pitchFamily="34" charset="0"/>
                <a:cs typeface="Calibri" panose="020F0502020204030204" pitchFamily="34" charset="0"/>
              </a:rPr>
              <a:t>Upper thigh</a:t>
            </a:r>
          </a:p>
          <a:p>
            <a:pPr algn="r"/>
            <a:r>
              <a:rPr lang="en-GB" sz="2000" dirty="0">
                <a:solidFill>
                  <a:schemeClr val="tx2"/>
                </a:solidFill>
                <a:latin typeface="Calibri" panose="020F0502020204030204" pitchFamily="34" charset="0"/>
                <a:cs typeface="Calibri" panose="020F0502020204030204" pitchFamily="34" charset="0"/>
              </a:rPr>
              <a:t>(right/left side)</a:t>
            </a:r>
          </a:p>
          <a:p>
            <a:pPr algn="r"/>
            <a:r>
              <a:rPr lang="en-GB" sz="1600" i="1" dirty="0">
                <a:solidFill>
                  <a:schemeClr val="tx2"/>
                </a:solidFill>
                <a:latin typeface="Calibri" panose="020F0502020204030204" pitchFamily="34" charset="0"/>
                <a:cs typeface="Calibri" panose="020F0502020204030204" pitchFamily="34" charset="0"/>
              </a:rPr>
              <a:t>Preferred for infants </a:t>
            </a:r>
          </a:p>
        </p:txBody>
      </p:sp>
      <p:pic>
        <p:nvPicPr>
          <p:cNvPr id="9" name="Picture 2" descr="Image result for vaccinating a baby who is being breast fed">
            <a:extLst>
              <a:ext uri="{FF2B5EF4-FFF2-40B4-BE49-F238E27FC236}">
                <a16:creationId xmlns:a16="http://schemas.microsoft.com/office/drawing/2014/main" id="{960A7011-74C9-AECD-2DC2-C00D19D810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1494" y="2865386"/>
            <a:ext cx="2807553" cy="1532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BF8061D-3A5C-8BB6-7F58-40AD418263E6}"/>
              </a:ext>
            </a:extLst>
          </p:cNvPr>
          <p:cNvSpPr/>
          <p:nvPr/>
        </p:nvSpPr>
        <p:spPr>
          <a:xfrm>
            <a:off x="795064" y="2752512"/>
            <a:ext cx="2050557" cy="707886"/>
          </a:xfrm>
          <a:prstGeom prst="rect">
            <a:avLst/>
          </a:prstGeom>
        </p:spPr>
        <p:txBody>
          <a:bodyPr wrap="square">
            <a:spAutoFit/>
          </a:bodyPr>
          <a:lstStyle/>
          <a:p>
            <a:pPr algn="r"/>
            <a:r>
              <a:rPr lang="en-GB" sz="2000" dirty="0">
                <a:solidFill>
                  <a:schemeClr val="tx2"/>
                </a:solidFill>
                <a:latin typeface="Calibri" panose="020F0502020204030204" pitchFamily="34" charset="0"/>
                <a:cs typeface="Calibri" panose="020F0502020204030204" pitchFamily="34" charset="0"/>
              </a:rPr>
              <a:t>Upper shoulder</a:t>
            </a:r>
          </a:p>
          <a:p>
            <a:pPr algn="r"/>
            <a:r>
              <a:rPr lang="en-GB" sz="2000" dirty="0">
                <a:solidFill>
                  <a:schemeClr val="tx2"/>
                </a:solidFill>
                <a:latin typeface="Calibri" panose="020F0502020204030204" pitchFamily="34" charset="0"/>
                <a:cs typeface="Calibri" panose="020F0502020204030204" pitchFamily="34" charset="0"/>
              </a:rPr>
              <a:t>(right/left side)</a:t>
            </a:r>
            <a:endParaRPr lang="en-US" sz="2000" dirty="0">
              <a:solidFill>
                <a:schemeClr val="tx2"/>
              </a:solidFill>
              <a:latin typeface="Calibri" panose="020F0502020204030204" pitchFamily="34" charset="0"/>
              <a:cs typeface="Calibri" panose="020F0502020204030204" pitchFamily="34" charset="0"/>
            </a:endParaRPr>
          </a:p>
        </p:txBody>
      </p:sp>
      <p:pic>
        <p:nvPicPr>
          <p:cNvPr id="12" name="Picture 11" descr="A picture containing person, swimsuit, underpants&#10;&#10;Description automatically generated">
            <a:extLst>
              <a:ext uri="{FF2B5EF4-FFF2-40B4-BE49-F238E27FC236}">
                <a16:creationId xmlns:a16="http://schemas.microsoft.com/office/drawing/2014/main" id="{A215C153-D7D4-0171-9378-3CAF33932B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941"/>
          <a:stretch/>
        </p:blipFill>
        <p:spPr>
          <a:xfrm>
            <a:off x="2913839" y="2865386"/>
            <a:ext cx="1427001" cy="1473574"/>
          </a:xfrm>
          <a:prstGeom prst="rect">
            <a:avLst/>
          </a:prstGeom>
        </p:spPr>
      </p:pic>
      <p:pic>
        <p:nvPicPr>
          <p:cNvPr id="13" name="Picture 6" descr="Image result for intramuscular injections layers">
            <a:extLst>
              <a:ext uri="{FF2B5EF4-FFF2-40B4-BE49-F238E27FC236}">
                <a16:creationId xmlns:a16="http://schemas.microsoft.com/office/drawing/2014/main" id="{ED65E2FC-07DF-7CFA-A060-4A275BD875A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380" b="8855"/>
          <a:stretch/>
        </p:blipFill>
        <p:spPr bwMode="auto">
          <a:xfrm>
            <a:off x="6369830" y="4639011"/>
            <a:ext cx="2223025" cy="182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0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98440" y="2132857"/>
            <a:ext cx="5105672" cy="4525963"/>
          </a:xfrm>
        </p:spPr>
        <p:txBody>
          <a:bodyPr>
            <a:normAutofit/>
          </a:bodyPr>
          <a:lstStyle/>
          <a:p>
            <a:endParaRPr lang="en-GB" dirty="0"/>
          </a:p>
          <a:p>
            <a:endParaRPr lang="en-US" dirty="0"/>
          </a:p>
        </p:txBody>
      </p:sp>
      <p:sp>
        <p:nvSpPr>
          <p:cNvPr id="10" name="TextBox 9"/>
          <p:cNvSpPr txBox="1"/>
          <p:nvPr/>
        </p:nvSpPr>
        <p:spPr>
          <a:xfrm>
            <a:off x="883196" y="1888832"/>
            <a:ext cx="10494677" cy="353943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GB" sz="2800" b="1" dirty="0">
                <a:solidFill>
                  <a:schemeClr val="tx1">
                    <a:lumMod val="75000"/>
                    <a:lumOff val="25000"/>
                  </a:schemeClr>
                </a:solidFill>
                <a:latin typeface="Calibri" panose="020F0502020204030204" pitchFamily="34" charset="0"/>
                <a:cs typeface="Calibri" panose="020F0502020204030204" pitchFamily="34" charset="0"/>
              </a:rPr>
              <a:t>Avoid moving the needle </a:t>
            </a:r>
            <a:r>
              <a:rPr lang="en-GB" sz="2800" dirty="0">
                <a:solidFill>
                  <a:schemeClr val="tx1">
                    <a:lumMod val="75000"/>
                    <a:lumOff val="25000"/>
                  </a:schemeClr>
                </a:solidFill>
                <a:latin typeface="Calibri" panose="020F0502020204030204" pitchFamily="34" charset="0"/>
                <a:cs typeface="Calibri" panose="020F0502020204030204" pitchFamily="34" charset="0"/>
              </a:rPr>
              <a:t>once it has penetrated the skin and muscle. </a:t>
            </a:r>
          </a:p>
          <a:p>
            <a:pPr marL="285750" indent="-285750">
              <a:buFont typeface="Arial" panose="020B0604020202020204" pitchFamily="34" charset="0"/>
              <a:buChar char="•"/>
            </a:pPr>
            <a:endParaRPr lang="en-GB" sz="2800" b="1"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sz="2800" b="1" dirty="0">
                <a:solidFill>
                  <a:schemeClr val="tx1">
                    <a:lumMod val="75000"/>
                    <a:lumOff val="25000"/>
                  </a:schemeClr>
                </a:solidFill>
                <a:latin typeface="Calibri" panose="020F0502020204030204" pitchFamily="34" charset="0"/>
                <a:cs typeface="Calibri" panose="020F0502020204030204" pitchFamily="34" charset="0"/>
              </a:rPr>
              <a:t>Do NOT aspirate</a:t>
            </a:r>
            <a:r>
              <a:rPr lang="en-GB" sz="2800" dirty="0">
                <a:solidFill>
                  <a:schemeClr val="tx1">
                    <a:lumMod val="75000"/>
                    <a:lumOff val="25000"/>
                  </a:schemeClr>
                </a:solidFill>
                <a:latin typeface="Calibri" panose="020F0502020204030204" pitchFamily="34" charset="0"/>
                <a:cs typeface="Calibri" panose="020F0502020204030204" pitchFamily="34" charset="0"/>
              </a:rPr>
              <a:t>, i.e. do not pull back on the syringe after inserting in the injection site as it increases the pain: </a:t>
            </a:r>
          </a:p>
          <a:p>
            <a:pPr marL="800100" lvl="1" indent="-342900">
              <a:buFont typeface="Calibri" panose="020F050202020403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There are no large blood vessels at the recommended injection sites or injection into a large vessel, so no risk of major bleeding.</a:t>
            </a:r>
          </a:p>
          <a:p>
            <a:pPr marL="800100" lvl="1" indent="-342900">
              <a:buFont typeface="Calibri" panose="020F050202020403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Very minor bleeding at the site after injection is not a concern. </a:t>
            </a:r>
          </a:p>
        </p:txBody>
      </p:sp>
      <p:cxnSp>
        <p:nvCxnSpPr>
          <p:cNvPr id="3" name="Straight Connector 2">
            <a:extLst>
              <a:ext uri="{FF2B5EF4-FFF2-40B4-BE49-F238E27FC236}">
                <a16:creationId xmlns:a16="http://schemas.microsoft.com/office/drawing/2014/main" id="{3B78A2DC-8EAA-ED32-3FCB-70CB8497C18C}"/>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1114F880-7E4C-0C09-388C-C25A1E824A74}"/>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Proper vaccination technique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956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98440" y="2132857"/>
            <a:ext cx="5105672" cy="4525963"/>
          </a:xfrm>
        </p:spPr>
        <p:txBody>
          <a:bodyPr>
            <a:normAutofit/>
          </a:bodyPr>
          <a:lstStyle/>
          <a:p>
            <a:endParaRPr lang="en-GB" dirty="0"/>
          </a:p>
          <a:p>
            <a:endParaRPr lang="en-US" dirty="0"/>
          </a:p>
        </p:txBody>
      </p:sp>
      <p:sp>
        <p:nvSpPr>
          <p:cNvPr id="10" name="TextBox 9"/>
          <p:cNvSpPr txBox="1"/>
          <p:nvPr/>
        </p:nvSpPr>
        <p:spPr>
          <a:xfrm>
            <a:off x="3875486" y="1778164"/>
            <a:ext cx="7502387" cy="3970318"/>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tx1">
                    <a:lumMod val="75000"/>
                    <a:lumOff val="25000"/>
                  </a:schemeClr>
                </a:solidFill>
                <a:latin typeface="Calibri" panose="020F0502020204030204" pitchFamily="34" charset="0"/>
                <a:cs typeface="Calibri" panose="020F0502020204030204" pitchFamily="34" charset="0"/>
              </a:rPr>
              <a:t>Retain light pressure </a:t>
            </a:r>
            <a:r>
              <a:rPr lang="en-GB" sz="2800" dirty="0">
                <a:solidFill>
                  <a:schemeClr val="tx1">
                    <a:lumMod val="75000"/>
                    <a:lumOff val="25000"/>
                  </a:schemeClr>
                </a:solidFill>
                <a:latin typeface="Calibri" panose="020F0502020204030204" pitchFamily="34" charset="0"/>
                <a:cs typeface="Calibri" panose="020F0502020204030204" pitchFamily="34" charset="0"/>
              </a:rPr>
              <a:t>on skin around the injection site with thumb and index finger. Avoid excessive pressure or rubbing the injection site after injection, as this can increase pain.</a:t>
            </a:r>
          </a:p>
          <a:p>
            <a:pPr marL="285750" indent="-285750">
              <a:buFont typeface="Arial" panose="020B0604020202020204" pitchFamily="34" charset="0"/>
              <a:buChar char="•"/>
            </a:pP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Use </a:t>
            </a:r>
            <a:r>
              <a:rPr lang="en-GB" sz="2800" b="1" dirty="0">
                <a:solidFill>
                  <a:schemeClr val="tx1">
                    <a:lumMod val="75000"/>
                    <a:lumOff val="25000"/>
                  </a:schemeClr>
                </a:solidFill>
                <a:latin typeface="Calibri" panose="020F0502020204030204" pitchFamily="34" charset="0"/>
                <a:cs typeface="Calibri" panose="020F0502020204030204" pitchFamily="34" charset="0"/>
              </a:rPr>
              <a:t>landmarks on the body </a:t>
            </a:r>
            <a:r>
              <a:rPr lang="en-GB" sz="2800" dirty="0">
                <a:solidFill>
                  <a:schemeClr val="tx1">
                    <a:lumMod val="75000"/>
                    <a:lumOff val="25000"/>
                  </a:schemeClr>
                </a:solidFill>
                <a:latin typeface="Calibri" panose="020F0502020204030204" pitchFamily="34" charset="0"/>
                <a:cs typeface="Calibri" panose="020F0502020204030204" pitchFamily="34" charset="0"/>
              </a:rPr>
              <a:t>to determine the </a:t>
            </a:r>
            <a:br>
              <a:rPr lang="en-GB" sz="2800" dirty="0">
                <a:solidFill>
                  <a:schemeClr val="tx1">
                    <a:lumMod val="75000"/>
                    <a:lumOff val="25000"/>
                  </a:schemeClr>
                </a:solidFill>
                <a:latin typeface="Calibri" panose="020F0502020204030204" pitchFamily="34" charset="0"/>
                <a:cs typeface="Calibri" panose="020F0502020204030204" pitchFamily="34" charset="0"/>
              </a:rPr>
            </a:br>
            <a:r>
              <a:rPr lang="en-GB" sz="2800" dirty="0">
                <a:solidFill>
                  <a:schemeClr val="tx1">
                    <a:lumMod val="75000"/>
                    <a:lumOff val="25000"/>
                  </a:schemeClr>
                </a:solidFill>
                <a:latin typeface="Calibri" panose="020F0502020204030204" pitchFamily="34" charset="0"/>
                <a:cs typeface="Calibri" panose="020F0502020204030204" pitchFamily="34" charset="0"/>
              </a:rPr>
              <a:t>injection site</a:t>
            </a:r>
          </a:p>
          <a:p>
            <a:pPr marL="285750" indent="-285750">
              <a:buFont typeface="Arial" panose="020B0604020202020204" pitchFamily="34" charset="0"/>
              <a:buChar char="•"/>
            </a:pP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800" b="1" dirty="0">
                <a:solidFill>
                  <a:schemeClr val="tx1">
                    <a:lumMod val="75000"/>
                    <a:lumOff val="25000"/>
                  </a:schemeClr>
                </a:solidFill>
                <a:latin typeface="Calibri" panose="020F0502020204030204" pitchFamily="34" charset="0"/>
                <a:cs typeface="Calibri" panose="020F0502020204030204" pitchFamily="34" charset="0"/>
              </a:rPr>
              <a:t>Insert vaccine quickly </a:t>
            </a:r>
            <a:r>
              <a:rPr lang="en-GB" sz="2800" dirty="0">
                <a:solidFill>
                  <a:schemeClr val="tx1">
                    <a:lumMod val="75000"/>
                    <a:lumOff val="25000"/>
                  </a:schemeClr>
                </a:solidFill>
                <a:latin typeface="Calibri" panose="020F0502020204030204" pitchFamily="34" charset="0"/>
                <a:cs typeface="Calibri" panose="020F0502020204030204" pitchFamily="34" charset="0"/>
              </a:rPr>
              <a:t>– i.e., less than 2 seconds.</a:t>
            </a:r>
          </a:p>
        </p:txBody>
      </p:sp>
      <p:pic>
        <p:nvPicPr>
          <p:cNvPr id="11" name="Picture 4" descr="Image result for intramuscular injec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6085" y="1865846"/>
            <a:ext cx="2762271" cy="276227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B78A2DC-8EAA-ED32-3FCB-70CB8497C18C}"/>
              </a:ext>
            </a:extLst>
          </p:cNvPr>
          <p:cNvCxnSpPr>
            <a:cxnSpLocks/>
          </p:cNvCxnSpPr>
          <p:nvPr/>
        </p:nvCxnSpPr>
        <p:spPr>
          <a:xfrm>
            <a:off x="732241" y="13058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1114F880-7E4C-0C09-388C-C25A1E824A74}"/>
              </a:ext>
            </a:extLst>
          </p:cNvPr>
          <p:cNvSpPr txBox="1">
            <a:spLocks/>
          </p:cNvSpPr>
          <p:nvPr/>
        </p:nvSpPr>
        <p:spPr bwMode="invGray">
          <a:xfrm>
            <a:off x="732241" y="654768"/>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Proper vaccination technique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108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2" y="1730306"/>
            <a:ext cx="8748029" cy="1364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accent6"/>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Reducing pain during vaccination</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A7E8E21E-738B-3AB0-B119-EDD4EC3808AD}"/>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A0DDE8C-E5D0-C908-1EC3-B6144FB2399A}"/>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77B8D7-F42A-1723-E33A-B4926A258740}"/>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5A1046D-806C-EBE4-41D9-612EB2670EA8}"/>
              </a:ext>
            </a:extLst>
          </p:cNvPr>
          <p:cNvGraphicFramePr>
            <a:graphicFrameLocks noGrp="1"/>
          </p:cNvGraphicFramePr>
          <p:nvPr>
            <p:extLst>
              <p:ext uri="{D42A27DB-BD31-4B8C-83A1-F6EECF244321}">
                <p14:modId xmlns:p14="http://schemas.microsoft.com/office/powerpoint/2010/main" val="4017894589"/>
              </p:ext>
            </p:extLst>
          </p:nvPr>
        </p:nvGraphicFramePr>
        <p:xfrm>
          <a:off x="1681201" y="3193244"/>
          <a:ext cx="9653548" cy="1953979"/>
        </p:xfrm>
        <a:graphic>
          <a:graphicData uri="http://schemas.openxmlformats.org/drawingml/2006/table">
            <a:tbl>
              <a:tblPr firstRow="1" bandRow="1">
                <a:tableStyleId>{93296810-A885-4BE3-A3E7-6D5BEEA58F35}</a:tableStyleId>
              </a:tblPr>
              <a:tblGrid>
                <a:gridCol w="3170668">
                  <a:extLst>
                    <a:ext uri="{9D8B030D-6E8A-4147-A177-3AD203B41FA5}">
                      <a16:colId xmlns:a16="http://schemas.microsoft.com/office/drawing/2014/main" val="20000"/>
                    </a:ext>
                  </a:extLst>
                </a:gridCol>
                <a:gridCol w="3443210">
                  <a:extLst>
                    <a:ext uri="{9D8B030D-6E8A-4147-A177-3AD203B41FA5}">
                      <a16:colId xmlns:a16="http://schemas.microsoft.com/office/drawing/2014/main" val="20001"/>
                    </a:ext>
                  </a:extLst>
                </a:gridCol>
                <a:gridCol w="3039670">
                  <a:extLst>
                    <a:ext uri="{9D8B030D-6E8A-4147-A177-3AD203B41FA5}">
                      <a16:colId xmlns:a16="http://schemas.microsoft.com/office/drawing/2014/main" val="20002"/>
                    </a:ext>
                  </a:extLst>
                </a:gridCol>
              </a:tblGrid>
              <a:tr h="599967">
                <a:tc>
                  <a:txBody>
                    <a:bodyPr/>
                    <a:lstStyle/>
                    <a:p>
                      <a:pPr algn="ctr"/>
                      <a:r>
                        <a:rPr lang="en-GB" sz="2800" b="0" dirty="0">
                          <a:solidFill>
                            <a:schemeClr val="accent4"/>
                          </a:solidFill>
                          <a:latin typeface="Calibri" panose="020F0502020204030204" pitchFamily="34" charset="0"/>
                          <a:cs typeface="Calibri" panose="020F0502020204030204" pitchFamily="34" charset="0"/>
                        </a:rPr>
                        <a:t>What to say</a:t>
                      </a:r>
                      <a:endParaRPr lang="en-US" sz="2800" b="0" dirty="0">
                        <a:solidFill>
                          <a:schemeClr val="accent4"/>
                        </a:solidFill>
                        <a:latin typeface="Calibri" panose="020F0502020204030204" pitchFamily="34" charset="0"/>
                        <a:cs typeface="Calibri" panose="020F0502020204030204" pitchFamily="34" charset="0"/>
                      </a:endParaRPr>
                    </a:p>
                  </a:txBody>
                  <a:tcPr anchor="ctr"/>
                </a:tc>
                <a:tc>
                  <a:txBody>
                    <a:bodyPr/>
                    <a:lstStyle/>
                    <a:p>
                      <a:pPr algn="ctr"/>
                      <a:r>
                        <a:rPr lang="en-GB" sz="2800" b="0" dirty="0">
                          <a:solidFill>
                            <a:schemeClr val="accent4"/>
                          </a:solidFill>
                          <a:latin typeface="Calibri" panose="020F0502020204030204" pitchFamily="34" charset="0"/>
                          <a:cs typeface="Calibri" panose="020F0502020204030204" pitchFamily="34" charset="0"/>
                        </a:rPr>
                        <a:t>What to do</a:t>
                      </a:r>
                      <a:endParaRPr lang="en-US" sz="2800" b="0" dirty="0">
                        <a:solidFill>
                          <a:schemeClr val="accent4"/>
                        </a:solidFill>
                        <a:latin typeface="Calibri" panose="020F0502020204030204" pitchFamily="34" charset="0"/>
                        <a:cs typeface="Calibri" panose="020F0502020204030204" pitchFamily="34" charset="0"/>
                      </a:endParaRPr>
                    </a:p>
                  </a:txBody>
                  <a:tcPr anchor="ctr"/>
                </a:tc>
                <a:tc>
                  <a:txBody>
                    <a:bodyPr/>
                    <a:lstStyle/>
                    <a:p>
                      <a:pPr algn="ctr"/>
                      <a:r>
                        <a:rPr lang="en-GB" sz="2800" b="1" dirty="0">
                          <a:solidFill>
                            <a:schemeClr val="bg1"/>
                          </a:solidFill>
                          <a:latin typeface="Calibri" panose="020F0502020204030204" pitchFamily="34" charset="0"/>
                          <a:cs typeface="Calibri" panose="020F0502020204030204" pitchFamily="34" charset="0"/>
                        </a:rPr>
                        <a:t>How to act</a:t>
                      </a:r>
                      <a:endParaRPr lang="en-US" sz="2800" b="1" dirty="0">
                        <a:solidFill>
                          <a:schemeClr val="bg1"/>
                        </a:solidFill>
                        <a:latin typeface="Calibri" panose="020F0502020204030204" pitchFamily="34" charset="0"/>
                        <a:cs typeface="Calibri" panose="020F0502020204030204" pitchFamily="34" charset="0"/>
                      </a:endParaRPr>
                    </a:p>
                  </a:txBody>
                  <a:tcPr anchor="ctr">
                    <a:solidFill>
                      <a:schemeClr val="tx2"/>
                    </a:solidFill>
                  </a:tcPr>
                </a:tc>
                <a:extLst>
                  <a:ext uri="{0D108BD9-81ED-4DB2-BD59-A6C34878D82A}">
                    <a16:rowId xmlns:a16="http://schemas.microsoft.com/office/drawing/2014/main" val="10000"/>
                  </a:ext>
                </a:extLst>
              </a:tr>
              <a:tr h="419960">
                <a:tc>
                  <a:txBody>
                    <a:bodyPr/>
                    <a:lstStyle/>
                    <a:p>
                      <a:pPr algn="ctr"/>
                      <a:r>
                        <a:rPr lang="en-GB" sz="1800" b="0" dirty="0">
                          <a:solidFill>
                            <a:schemeClr val="accent4"/>
                          </a:solidFill>
                          <a:latin typeface="Calibri" panose="020F0502020204030204" pitchFamily="34" charset="0"/>
                          <a:cs typeface="Calibri" panose="020F0502020204030204" pitchFamily="34" charset="0"/>
                        </a:rPr>
                        <a:t>Before vaccination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Positioning of the patient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cs typeface="Calibri" panose="020F0502020204030204" pitchFamily="34" charset="0"/>
                        </a:rPr>
                        <a:t>Calm, prepared, confident</a:t>
                      </a:r>
                    </a:p>
                  </a:txBody>
                  <a:tcPr>
                    <a:solidFill>
                      <a:schemeClr val="accent5"/>
                    </a:solidFill>
                  </a:tcPr>
                </a:tc>
                <a:extLst>
                  <a:ext uri="{0D108BD9-81ED-4DB2-BD59-A6C34878D82A}">
                    <a16:rowId xmlns:a16="http://schemas.microsoft.com/office/drawing/2014/main" val="10001"/>
                  </a:ext>
                </a:extLst>
              </a:tr>
              <a:tr h="414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During vaccination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Distraction/ active management </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2"/>
                          </a:solidFill>
                          <a:latin typeface="Calibri" panose="020F0502020204030204" pitchFamily="34" charset="0"/>
                          <a:cs typeface="Calibri" panose="020F0502020204030204" pitchFamily="34" charset="0"/>
                        </a:rPr>
                        <a:t>Respectful and supportive</a:t>
                      </a:r>
                    </a:p>
                  </a:txBody>
                  <a:tcPr>
                    <a:solidFill>
                      <a:schemeClr val="accent5"/>
                    </a:solidFill>
                  </a:tcPr>
                </a:tc>
                <a:extLst>
                  <a:ext uri="{0D108BD9-81ED-4DB2-BD59-A6C34878D82A}">
                    <a16:rowId xmlns:a16="http://schemas.microsoft.com/office/drawing/2014/main" val="10002"/>
                  </a:ext>
                </a:extLst>
              </a:tr>
              <a:tr h="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After vaccination</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accent4"/>
                          </a:solidFill>
                          <a:latin typeface="Calibri" panose="020F0502020204030204" pitchFamily="34" charset="0"/>
                          <a:cs typeface="Calibri" panose="020F0502020204030204" pitchFamily="34" charset="0"/>
                        </a:rPr>
                        <a:t>Good technique</a:t>
                      </a:r>
                    </a:p>
                  </a:txBody>
                  <a:tcPr/>
                </a:tc>
                <a:tc vMerge="1">
                  <a:txBody>
                    <a:bodyPr/>
                    <a:lstStyle/>
                    <a:p>
                      <a:endParaRPr lang="en-US" dirty="0"/>
                    </a:p>
                  </a:txBody>
                  <a:tcPr/>
                </a:tc>
                <a:extLst>
                  <a:ext uri="{0D108BD9-81ED-4DB2-BD59-A6C34878D82A}">
                    <a16:rowId xmlns:a16="http://schemas.microsoft.com/office/drawing/2014/main" val="10003"/>
                  </a:ext>
                </a:extLst>
              </a:tr>
              <a:tr h="44872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accent4"/>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3455167"/>
                  </a:ext>
                </a:extLst>
              </a:tr>
            </a:tbl>
          </a:graphicData>
        </a:graphic>
      </p:graphicFrame>
      <p:sp>
        <p:nvSpPr>
          <p:cNvPr id="5" name="TextBox 4">
            <a:extLst>
              <a:ext uri="{FF2B5EF4-FFF2-40B4-BE49-F238E27FC236}">
                <a16:creationId xmlns:a16="http://schemas.microsoft.com/office/drawing/2014/main" id="{7EB4237D-2059-6330-090C-CFB337E0B87B}"/>
              </a:ext>
            </a:extLst>
          </p:cNvPr>
          <p:cNvSpPr txBox="1"/>
          <p:nvPr/>
        </p:nvSpPr>
        <p:spPr>
          <a:xfrm>
            <a:off x="1096927" y="5328858"/>
            <a:ext cx="8748029" cy="53091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Important considerations</a:t>
            </a:r>
          </a:p>
        </p:txBody>
      </p:sp>
    </p:spTree>
    <p:extLst>
      <p:ext uri="{BB962C8B-B14F-4D97-AF65-F5344CB8AC3E}">
        <p14:creationId xmlns:p14="http://schemas.microsoft.com/office/powerpoint/2010/main" val="348239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564641"/>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913515"/>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Be calm, prepared and confident</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B222207-ED4A-B1E7-1B6E-B29E66821551}"/>
              </a:ext>
            </a:extLst>
          </p:cNvPr>
          <p:cNvSpPr>
            <a:spLocks noGrp="1"/>
          </p:cNvSpPr>
          <p:nvPr>
            <p:ph idx="1"/>
          </p:nvPr>
        </p:nvSpPr>
        <p:spPr>
          <a:xfrm>
            <a:off x="773184" y="1833804"/>
            <a:ext cx="10645632" cy="3190391"/>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Do not preload syringes</a:t>
            </a:r>
            <a:r>
              <a:rPr lang="en-US" sz="2800" dirty="0">
                <a:solidFill>
                  <a:schemeClr val="tx1">
                    <a:lumMod val="75000"/>
                    <a:lumOff val="25000"/>
                  </a:schemeClr>
                </a:solidFill>
                <a:latin typeface="Calibri" panose="020F0502020204030204" pitchFamily="34" charset="0"/>
                <a:cs typeface="Calibri" panose="020F0502020204030204" pitchFamily="34" charset="0"/>
              </a:rPr>
              <a:t>. It increases risk of contamination and error. </a:t>
            </a:r>
          </a:p>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Keep supplies </a:t>
            </a:r>
            <a:r>
              <a:rPr lang="en-US" sz="2800" b="1" dirty="0">
                <a:solidFill>
                  <a:schemeClr val="tx1">
                    <a:lumMod val="75000"/>
                    <a:lumOff val="25000"/>
                  </a:schemeClr>
                </a:solidFill>
                <a:latin typeface="Calibri" panose="020F0502020204030204" pitchFamily="34" charset="0"/>
                <a:cs typeface="Calibri" panose="020F0502020204030204" pitchFamily="34" charset="0"/>
              </a:rPr>
              <a:t>nearby but out of view </a:t>
            </a:r>
            <a:r>
              <a:rPr lang="en-US" sz="2800" dirty="0">
                <a:solidFill>
                  <a:schemeClr val="tx1">
                    <a:lumMod val="75000"/>
                    <a:lumOff val="25000"/>
                  </a:schemeClr>
                </a:solidFill>
                <a:latin typeface="Calibri" panose="020F0502020204030204" pitchFamily="34" charset="0"/>
                <a:cs typeface="Calibri" panose="020F0502020204030204" pitchFamily="34" charset="0"/>
              </a:rPr>
              <a:t>so they do not act as </a:t>
            </a:r>
            <a:r>
              <a:rPr lang="en-US" sz="2800" b="1" dirty="0">
                <a:solidFill>
                  <a:schemeClr val="tx1">
                    <a:lumMod val="75000"/>
                    <a:lumOff val="25000"/>
                  </a:schemeClr>
                </a:solidFill>
                <a:latin typeface="Calibri" panose="020F0502020204030204" pitchFamily="34" charset="0"/>
                <a:cs typeface="Calibri" panose="020F0502020204030204" pitchFamily="34" charset="0"/>
              </a:rPr>
              <a:t>fear cues </a:t>
            </a:r>
            <a:r>
              <a:rPr lang="en-US" sz="2800" dirty="0">
                <a:solidFill>
                  <a:schemeClr val="tx1">
                    <a:lumMod val="75000"/>
                    <a:lumOff val="25000"/>
                  </a:schemeClr>
                </a:solidFill>
                <a:latin typeface="Calibri" panose="020F0502020204030204" pitchFamily="34" charset="0"/>
                <a:cs typeface="Calibri" panose="020F0502020204030204" pitchFamily="34" charset="0"/>
              </a:rPr>
              <a:t>and that doses can be prepared quickly. </a:t>
            </a:r>
          </a:p>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Ensure </a:t>
            </a:r>
            <a:r>
              <a:rPr lang="en-US" sz="2800" b="1" dirty="0">
                <a:solidFill>
                  <a:schemeClr val="tx1">
                    <a:lumMod val="75000"/>
                    <a:lumOff val="25000"/>
                  </a:schemeClr>
                </a:solidFill>
                <a:latin typeface="Calibri" panose="020F0502020204030204" pitchFamily="34" charset="0"/>
                <a:cs typeface="Calibri" panose="020F0502020204030204" pitchFamily="34" charset="0"/>
              </a:rPr>
              <a:t>correct timing of preparations</a:t>
            </a:r>
            <a:r>
              <a:rPr lang="en-US" sz="2800" dirty="0">
                <a:solidFill>
                  <a:schemeClr val="tx1">
                    <a:lumMod val="75000"/>
                    <a:lumOff val="25000"/>
                  </a:schemeClr>
                </a:solidFill>
                <a:latin typeface="Calibri" panose="020F0502020204030204" pitchFamily="34" charset="0"/>
                <a:cs typeface="Calibri" panose="020F0502020204030204" pitchFamily="34" charset="0"/>
              </a:rPr>
              <a:t> so materials are maintained at the right temperature.</a:t>
            </a:r>
          </a:p>
        </p:txBody>
      </p:sp>
      <p:sp>
        <p:nvSpPr>
          <p:cNvPr id="3" name="TextBox 2">
            <a:extLst>
              <a:ext uri="{FF2B5EF4-FFF2-40B4-BE49-F238E27FC236}">
                <a16:creationId xmlns:a16="http://schemas.microsoft.com/office/drawing/2014/main" id="{534836BD-5697-095B-B87A-56F68622C12E}"/>
              </a:ext>
            </a:extLst>
          </p:cNvPr>
          <p:cNvSpPr txBox="1"/>
          <p:nvPr/>
        </p:nvSpPr>
        <p:spPr>
          <a:xfrm>
            <a:off x="3652678" y="5241389"/>
            <a:ext cx="7766138" cy="830997"/>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3200">
                <a:solidFill>
                  <a:schemeClr val="tx1">
                    <a:lumMod val="75000"/>
                    <a:lumOff val="25000"/>
                  </a:schemeClr>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i="1" dirty="0"/>
              <a:t>Combined with skillful injection techniques, these strategies will allow you to feel and demonstrate confidence.</a:t>
            </a:r>
          </a:p>
        </p:txBody>
      </p:sp>
      <p:pic>
        <p:nvPicPr>
          <p:cNvPr id="7" name="Picture 6">
            <a:extLst>
              <a:ext uri="{FF2B5EF4-FFF2-40B4-BE49-F238E27FC236}">
                <a16:creationId xmlns:a16="http://schemas.microsoft.com/office/drawing/2014/main" id="{9584604F-5D8E-1674-EC82-C7EF90A4BEDF}"/>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08038" y="5091311"/>
            <a:ext cx="981075" cy="981075"/>
          </a:xfrm>
          <a:prstGeom prst="rect">
            <a:avLst/>
          </a:prstGeom>
        </p:spPr>
      </p:pic>
    </p:spTree>
    <p:extLst>
      <p:ext uri="{BB962C8B-B14F-4D97-AF65-F5344CB8AC3E}">
        <p14:creationId xmlns:p14="http://schemas.microsoft.com/office/powerpoint/2010/main" val="89157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564641"/>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913515"/>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Be calm, prepared and confident</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B222207-ED4A-B1E7-1B6E-B29E66821551}"/>
              </a:ext>
            </a:extLst>
          </p:cNvPr>
          <p:cNvSpPr>
            <a:spLocks noGrp="1"/>
          </p:cNvSpPr>
          <p:nvPr>
            <p:ph idx="1"/>
          </p:nvPr>
        </p:nvSpPr>
        <p:spPr>
          <a:xfrm>
            <a:off x="773184" y="1940129"/>
            <a:ext cx="10645632" cy="1200329"/>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giving multiple injections, administer the </a:t>
            </a:r>
            <a:r>
              <a:rPr lang="en-US" sz="2800" b="1" dirty="0">
                <a:solidFill>
                  <a:schemeClr val="tx1">
                    <a:lumMod val="75000"/>
                    <a:lumOff val="25000"/>
                  </a:schemeClr>
                </a:solidFill>
                <a:latin typeface="Calibri" panose="020F0502020204030204" pitchFamily="34" charset="0"/>
                <a:cs typeface="Calibri" panose="020F0502020204030204" pitchFamily="34" charset="0"/>
              </a:rPr>
              <a:t>least painful vaccine first and the most painful last.</a:t>
            </a:r>
          </a:p>
        </p:txBody>
      </p:sp>
      <p:sp>
        <p:nvSpPr>
          <p:cNvPr id="7" name="TextBox 6">
            <a:extLst>
              <a:ext uri="{FF2B5EF4-FFF2-40B4-BE49-F238E27FC236}">
                <a16:creationId xmlns:a16="http://schemas.microsoft.com/office/drawing/2014/main" id="{E0C10A61-B26C-D3EA-46AA-B1ED75AF3CA4}"/>
              </a:ext>
            </a:extLst>
          </p:cNvPr>
          <p:cNvSpPr txBox="1"/>
          <p:nvPr/>
        </p:nvSpPr>
        <p:spPr>
          <a:xfrm>
            <a:off x="661973" y="3254347"/>
            <a:ext cx="10645632" cy="1490536"/>
          </a:xfrm>
          <a:prstGeom prst="rect">
            <a:avLst/>
          </a:prstGeom>
          <a:noFill/>
        </p:spPr>
        <p:txBody>
          <a:bodyPr wrap="square">
            <a:spAutoFit/>
          </a:bodyPr>
          <a:lstStyle/>
          <a:p>
            <a:pPr marL="342900" indent="-342900" defTabSz="914400">
              <a:lnSpc>
                <a:spcPct val="110000"/>
              </a:lnSpc>
              <a:spcAft>
                <a:spcPts val="1800"/>
              </a:spcAft>
              <a:buClr>
                <a:schemeClr val="tx2"/>
              </a:buClr>
              <a:buSzPct val="80000"/>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due for oral rotavirus vaccine and injectable vaccines, </a:t>
            </a:r>
            <a:r>
              <a:rPr lang="en-US" sz="2800" b="1" dirty="0">
                <a:solidFill>
                  <a:schemeClr val="tx1">
                    <a:lumMod val="75000"/>
                    <a:lumOff val="25000"/>
                  </a:schemeClr>
                </a:solidFill>
                <a:latin typeface="Calibri" panose="020F0502020204030204" pitchFamily="34" charset="0"/>
                <a:cs typeface="Calibri" panose="020F0502020204030204" pitchFamily="34" charset="0"/>
              </a:rPr>
              <a:t>give the rotavirus vaccine first</a:t>
            </a:r>
            <a:r>
              <a:rPr lang="en-US" sz="2800" dirty="0">
                <a:solidFill>
                  <a:schemeClr val="tx1">
                    <a:lumMod val="75000"/>
                    <a:lumOff val="25000"/>
                  </a:schemeClr>
                </a:solidFill>
                <a:latin typeface="Calibri" panose="020F0502020204030204" pitchFamily="34" charset="0"/>
                <a:cs typeface="Calibri" panose="020F0502020204030204" pitchFamily="34" charset="0"/>
              </a:rPr>
              <a:t> as it contains sweetening agents (e.g., sucrose) which can help to decrease pain from injectable vaccines.</a:t>
            </a:r>
          </a:p>
        </p:txBody>
      </p:sp>
    </p:spTree>
    <p:extLst>
      <p:ext uri="{BB962C8B-B14F-4D97-AF65-F5344CB8AC3E}">
        <p14:creationId xmlns:p14="http://schemas.microsoft.com/office/powerpoint/2010/main" val="363139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034" y="3043235"/>
            <a:ext cx="9399443" cy="3150349"/>
          </a:xfrm>
        </p:spPr>
        <p:txBody>
          <a:bodyPr>
            <a:noAutofit/>
          </a:bodyPr>
          <a:lstStyle/>
          <a:p>
            <a:pPr>
              <a:spcAft>
                <a:spcPts val="0"/>
              </a:spcAft>
            </a:pPr>
            <a:r>
              <a:rPr lang="en-GB" sz="2800" dirty="0">
                <a:solidFill>
                  <a:schemeClr val="tx1">
                    <a:lumMod val="75000"/>
                    <a:lumOff val="25000"/>
                  </a:schemeClr>
                </a:solidFill>
                <a:latin typeface="Calibri" panose="020F0502020204030204" pitchFamily="34" charset="0"/>
                <a:cs typeface="Calibri" panose="020F0502020204030204" pitchFamily="34" charset="0"/>
              </a:rPr>
              <a:t>Respectful interactions include:</a:t>
            </a:r>
          </a:p>
          <a:p>
            <a:pPr lvl="1">
              <a:spcBef>
                <a:spcPts val="0"/>
              </a:spcBef>
              <a:spcAft>
                <a:spcPts val="0"/>
              </a:spcAft>
              <a:buClr>
                <a:schemeClr val="tx2"/>
              </a:buClr>
            </a:pPr>
            <a:r>
              <a:rPr lang="en-GB" sz="2600" dirty="0">
                <a:solidFill>
                  <a:schemeClr val="tx1">
                    <a:lumMod val="75000"/>
                    <a:lumOff val="25000"/>
                  </a:schemeClr>
                </a:solidFill>
                <a:latin typeface="Calibri" panose="020F0502020204030204" pitchFamily="34" charset="0"/>
                <a:cs typeface="Calibri" panose="020F0502020204030204" pitchFamily="34" charset="0"/>
              </a:rPr>
              <a:t>Allowing the people to </a:t>
            </a:r>
            <a:r>
              <a:rPr lang="en-GB" sz="2600" b="1" dirty="0">
                <a:solidFill>
                  <a:schemeClr val="tx1">
                    <a:lumMod val="75000"/>
                    <a:lumOff val="25000"/>
                  </a:schemeClr>
                </a:solidFill>
                <a:latin typeface="Calibri" panose="020F0502020204030204" pitchFamily="34" charset="0"/>
                <a:cs typeface="Calibri" panose="020F0502020204030204" pitchFamily="34" charset="0"/>
              </a:rPr>
              <a:t>express</a:t>
            </a:r>
            <a:r>
              <a:rPr lang="en-GB" sz="2600" dirty="0">
                <a:solidFill>
                  <a:schemeClr val="tx1">
                    <a:lumMod val="75000"/>
                    <a:lumOff val="25000"/>
                  </a:schemeClr>
                </a:solidFill>
                <a:latin typeface="Calibri" panose="020F0502020204030204" pitchFamily="34" charset="0"/>
                <a:cs typeface="Calibri" panose="020F0502020204030204" pitchFamily="34" charset="0"/>
              </a:rPr>
              <a:t> their concerns without judgment</a:t>
            </a:r>
          </a:p>
          <a:p>
            <a:pPr lvl="1">
              <a:spcBef>
                <a:spcPts val="0"/>
              </a:spcBef>
              <a:spcAft>
                <a:spcPts val="0"/>
              </a:spcAft>
              <a:buClr>
                <a:schemeClr val="tx2"/>
              </a:buClr>
            </a:pPr>
            <a:r>
              <a:rPr lang="en-GB" sz="2600" dirty="0">
                <a:solidFill>
                  <a:schemeClr val="tx1">
                    <a:lumMod val="75000"/>
                    <a:lumOff val="25000"/>
                  </a:schemeClr>
                </a:solidFill>
                <a:latin typeface="Calibri" panose="020F0502020204030204" pitchFamily="34" charset="0"/>
                <a:cs typeface="Calibri" panose="020F0502020204030204" pitchFamily="34" charset="0"/>
              </a:rPr>
              <a:t>Patiently </a:t>
            </a:r>
            <a:r>
              <a:rPr lang="en-GB" sz="2600" b="1" dirty="0">
                <a:solidFill>
                  <a:schemeClr val="tx1">
                    <a:lumMod val="75000"/>
                    <a:lumOff val="25000"/>
                  </a:schemeClr>
                </a:solidFill>
                <a:latin typeface="Calibri" panose="020F0502020204030204" pitchFamily="34" charset="0"/>
                <a:cs typeface="Calibri" panose="020F0502020204030204" pitchFamily="34" charset="0"/>
              </a:rPr>
              <a:t>listening </a:t>
            </a:r>
          </a:p>
          <a:p>
            <a:pPr lvl="1">
              <a:spcBef>
                <a:spcPts val="0"/>
              </a:spcBef>
              <a:spcAft>
                <a:spcPts val="0"/>
              </a:spcAft>
              <a:buClr>
                <a:schemeClr val="tx2"/>
              </a:buClr>
            </a:pPr>
            <a:r>
              <a:rPr lang="en-GB" sz="2600" dirty="0">
                <a:solidFill>
                  <a:schemeClr val="tx1">
                    <a:lumMod val="75000"/>
                    <a:lumOff val="25000"/>
                  </a:schemeClr>
                </a:solidFill>
                <a:latin typeface="Calibri" panose="020F0502020204030204" pitchFamily="34" charset="0"/>
                <a:cs typeface="Calibri" panose="020F0502020204030204" pitchFamily="34" charset="0"/>
              </a:rPr>
              <a:t>Trying to </a:t>
            </a:r>
            <a:r>
              <a:rPr lang="en-GB" sz="2600" b="1" dirty="0">
                <a:solidFill>
                  <a:schemeClr val="tx1">
                    <a:lumMod val="75000"/>
                    <a:lumOff val="25000"/>
                  </a:schemeClr>
                </a:solidFill>
                <a:latin typeface="Calibri" panose="020F0502020204030204" pitchFamily="34" charset="0"/>
                <a:cs typeface="Calibri" panose="020F0502020204030204" pitchFamily="34" charset="0"/>
              </a:rPr>
              <a:t>understand</a:t>
            </a:r>
            <a:r>
              <a:rPr lang="en-GB" sz="2600" dirty="0">
                <a:solidFill>
                  <a:schemeClr val="tx1">
                    <a:lumMod val="75000"/>
                    <a:lumOff val="25000"/>
                  </a:schemeClr>
                </a:solidFill>
                <a:latin typeface="Calibri" panose="020F0502020204030204" pitchFamily="34" charset="0"/>
                <a:cs typeface="Calibri" panose="020F0502020204030204" pitchFamily="34" charset="0"/>
              </a:rPr>
              <a:t> and </a:t>
            </a:r>
            <a:r>
              <a:rPr lang="en-GB" sz="2600" b="1" dirty="0">
                <a:solidFill>
                  <a:schemeClr val="tx1">
                    <a:lumMod val="75000"/>
                    <a:lumOff val="25000"/>
                  </a:schemeClr>
                </a:solidFill>
                <a:latin typeface="Calibri" panose="020F0502020204030204" pitchFamily="34" charset="0"/>
                <a:cs typeface="Calibri" panose="020F0502020204030204" pitchFamily="34" charset="0"/>
              </a:rPr>
              <a:t>acknowledge</a:t>
            </a:r>
            <a:r>
              <a:rPr lang="en-GB" sz="2600" dirty="0">
                <a:solidFill>
                  <a:schemeClr val="tx1">
                    <a:lumMod val="75000"/>
                    <a:lumOff val="25000"/>
                  </a:schemeClr>
                </a:solidFill>
                <a:latin typeface="Calibri" panose="020F0502020204030204" pitchFamily="34" charset="0"/>
                <a:cs typeface="Calibri" panose="020F0502020204030204" pitchFamily="34" charset="0"/>
              </a:rPr>
              <a:t> concerns </a:t>
            </a:r>
          </a:p>
          <a:p>
            <a:pPr lvl="1">
              <a:spcBef>
                <a:spcPts val="0"/>
              </a:spcBef>
              <a:spcAft>
                <a:spcPts val="0"/>
              </a:spcAft>
              <a:buClr>
                <a:schemeClr val="tx2"/>
              </a:buClr>
            </a:pPr>
            <a:r>
              <a:rPr lang="en-GB" sz="2600" b="1" dirty="0">
                <a:solidFill>
                  <a:schemeClr val="tx1">
                    <a:lumMod val="75000"/>
                    <a:lumOff val="25000"/>
                  </a:schemeClr>
                </a:solidFill>
                <a:latin typeface="Calibri" panose="020F0502020204030204" pitchFamily="34" charset="0"/>
                <a:cs typeface="Calibri" panose="020F0502020204030204" pitchFamily="34" charset="0"/>
              </a:rPr>
              <a:t>Offering options and working together</a:t>
            </a:r>
            <a:r>
              <a:rPr lang="en-GB" sz="2600" dirty="0">
                <a:solidFill>
                  <a:schemeClr val="tx1">
                    <a:lumMod val="75000"/>
                    <a:lumOff val="25000"/>
                  </a:schemeClr>
                </a:solidFill>
                <a:latin typeface="Calibri" panose="020F0502020204030204" pitchFamily="34" charset="0"/>
                <a:cs typeface="Calibri" panose="020F0502020204030204" pitchFamily="34" charset="0"/>
              </a:rPr>
              <a:t> to address concerns</a:t>
            </a:r>
            <a:r>
              <a:rPr lang="en-GB" sz="2600" b="1" dirty="0">
                <a:solidFill>
                  <a:schemeClr val="tx1">
                    <a:lumMod val="75000"/>
                    <a:lumOff val="25000"/>
                  </a:schemeClr>
                </a:solidFill>
                <a:latin typeface="Calibri" panose="020F0502020204030204" pitchFamily="34" charset="0"/>
                <a:cs typeface="Calibri" panose="020F0502020204030204" pitchFamily="34" charset="0"/>
              </a:rPr>
              <a:t> </a:t>
            </a:r>
          </a:p>
          <a:p>
            <a:pPr lvl="1">
              <a:spcBef>
                <a:spcPts val="0"/>
              </a:spcBef>
              <a:spcAft>
                <a:spcPts val="0"/>
              </a:spcAft>
              <a:buClr>
                <a:schemeClr val="tx2"/>
              </a:buClr>
            </a:pPr>
            <a:r>
              <a:rPr lang="en-GB" sz="2600" b="1" dirty="0">
                <a:solidFill>
                  <a:schemeClr val="tx1">
                    <a:lumMod val="75000"/>
                    <a:lumOff val="25000"/>
                  </a:schemeClr>
                </a:solidFill>
                <a:latin typeface="Calibri" panose="020F0502020204030204" pitchFamily="34" charset="0"/>
                <a:cs typeface="Calibri" panose="020F0502020204030204" pitchFamily="34" charset="0"/>
              </a:rPr>
              <a:t>Honouring</a:t>
            </a:r>
            <a:r>
              <a:rPr lang="en-GB" sz="2600" dirty="0">
                <a:solidFill>
                  <a:schemeClr val="tx1">
                    <a:lumMod val="75000"/>
                    <a:lumOff val="25000"/>
                  </a:schemeClr>
                </a:solidFill>
                <a:latin typeface="Calibri" panose="020F0502020204030204" pitchFamily="34" charset="0"/>
                <a:cs typeface="Calibri" panose="020F0502020204030204" pitchFamily="34" charset="0"/>
              </a:rPr>
              <a:t> their decision </a:t>
            </a:r>
          </a:p>
          <a:p>
            <a:pPr lvl="1">
              <a:spcBef>
                <a:spcPts val="0"/>
              </a:spcBef>
              <a:spcAft>
                <a:spcPts val="0"/>
              </a:spcAft>
              <a:buClr>
                <a:schemeClr val="tx2"/>
              </a:buClr>
            </a:pPr>
            <a:r>
              <a:rPr lang="en-GB" sz="2600" dirty="0">
                <a:solidFill>
                  <a:schemeClr val="tx1">
                    <a:lumMod val="75000"/>
                    <a:lumOff val="25000"/>
                  </a:schemeClr>
                </a:solidFill>
                <a:latin typeface="Calibri" panose="020F0502020204030204" pitchFamily="34" charset="0"/>
                <a:cs typeface="Calibri" panose="020F0502020204030204" pitchFamily="34" charset="0"/>
              </a:rPr>
              <a:t>Not using excessive force to restrain children</a:t>
            </a:r>
            <a:endParaRPr lang="en-US" sz="2600"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a:spcAft>
                <a:spcPts val="0"/>
              </a:spcAft>
              <a:buNone/>
            </a:pP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37C2C10E-B8BF-C8D2-378C-2E7329FEB8EA}"/>
              </a:ext>
            </a:extLst>
          </p:cNvPr>
          <p:cNvCxnSpPr>
            <a:cxnSpLocks/>
          </p:cNvCxnSpPr>
          <p:nvPr/>
        </p:nvCxnSpPr>
        <p:spPr>
          <a:xfrm>
            <a:off x="773184" y="1564641"/>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9FFF5939-7895-1156-E2B3-06296E417014}"/>
              </a:ext>
            </a:extLst>
          </p:cNvPr>
          <p:cNvSpPr txBox="1">
            <a:spLocks/>
          </p:cNvSpPr>
          <p:nvPr/>
        </p:nvSpPr>
        <p:spPr bwMode="invGray">
          <a:xfrm>
            <a:off x="773184" y="913515"/>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Be respectful and supportive</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B0A7920-66A2-5EB1-27A0-A78C6CFCB674}"/>
              </a:ext>
            </a:extLst>
          </p:cNvPr>
          <p:cNvSpPr txBox="1"/>
          <p:nvPr/>
        </p:nvSpPr>
        <p:spPr>
          <a:xfrm>
            <a:off x="1899034" y="1888440"/>
            <a:ext cx="7766138" cy="830997"/>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3200">
                <a:solidFill>
                  <a:schemeClr val="tx1">
                    <a:lumMod val="75000"/>
                    <a:lumOff val="25000"/>
                  </a:schemeClr>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i="1" dirty="0"/>
              <a:t>A respectful and supportive demeanor can demonstrate that a healthcare provider is </a:t>
            </a:r>
            <a:r>
              <a:rPr lang="en-US" sz="2400" b="1" i="1" dirty="0"/>
              <a:t>positive, caring and approachable</a:t>
            </a:r>
            <a:r>
              <a:rPr lang="en-US" sz="2400" i="1" dirty="0"/>
              <a:t>.</a:t>
            </a:r>
          </a:p>
        </p:txBody>
      </p:sp>
      <p:pic>
        <p:nvPicPr>
          <p:cNvPr id="11" name="Picture 10">
            <a:extLst>
              <a:ext uri="{FF2B5EF4-FFF2-40B4-BE49-F238E27FC236}">
                <a16:creationId xmlns:a16="http://schemas.microsoft.com/office/drawing/2014/main" id="{BD602392-886C-AA62-3F92-660E7BF41BC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3184" y="1726694"/>
            <a:ext cx="981075" cy="981075"/>
          </a:xfrm>
          <a:prstGeom prst="rect">
            <a:avLst/>
          </a:prstGeom>
        </p:spPr>
      </p:pic>
    </p:spTree>
    <p:extLst>
      <p:ext uri="{BB962C8B-B14F-4D97-AF65-F5344CB8AC3E}">
        <p14:creationId xmlns:p14="http://schemas.microsoft.com/office/powerpoint/2010/main" val="233284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184" y="1727803"/>
            <a:ext cx="10645631" cy="877612"/>
          </a:xfrm>
        </p:spPr>
        <p:txBody>
          <a:bodyPr>
            <a:no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Four evidence-based and simple steps can make vaccinations safer and a more positive experience, </a:t>
            </a:r>
            <a:r>
              <a:rPr lang="en-GB" sz="2400" b="1" dirty="0">
                <a:solidFill>
                  <a:schemeClr val="tx1">
                    <a:lumMod val="75000"/>
                    <a:lumOff val="25000"/>
                  </a:schemeClr>
                </a:solidFill>
                <a:latin typeface="Calibri" panose="020F0502020204030204" pitchFamily="34" charset="0"/>
                <a:cs typeface="Calibri" panose="020F0502020204030204" pitchFamily="34" charset="0"/>
              </a:rPr>
              <a:t>for all ages</a:t>
            </a:r>
            <a:r>
              <a:rPr lang="en-GB" sz="2400" dirty="0">
                <a:solidFill>
                  <a:schemeClr val="tx1">
                    <a:lumMod val="75000"/>
                    <a:lumOff val="25000"/>
                  </a:schemeClr>
                </a:solidFill>
                <a:latin typeface="Calibri" panose="020F0502020204030204" pitchFamily="34" charset="0"/>
                <a:cs typeface="Calibri" panose="020F0502020204030204" pitchFamily="34" charset="0"/>
              </a:rPr>
              <a:t>:</a:t>
            </a:r>
          </a:p>
        </p:txBody>
      </p:sp>
      <p:cxnSp>
        <p:nvCxnSpPr>
          <p:cNvPr id="7" name="Straight Connector 6">
            <a:extLst>
              <a:ext uri="{FF2B5EF4-FFF2-40B4-BE49-F238E27FC236}">
                <a16:creationId xmlns:a16="http://schemas.microsoft.com/office/drawing/2014/main" id="{52F4316E-684B-878E-941D-CE98AF0AD7BF}"/>
              </a:ext>
            </a:extLst>
          </p:cNvPr>
          <p:cNvCxnSpPr>
            <a:cxnSpLocks/>
          </p:cNvCxnSpPr>
          <p:nvPr/>
        </p:nvCxnSpPr>
        <p:spPr>
          <a:xfrm>
            <a:off x="773184" y="1564641"/>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0FDBAE4-B43B-17E6-41AE-7DC53AE6D43A}"/>
              </a:ext>
            </a:extLst>
          </p:cNvPr>
          <p:cNvSpPr txBox="1">
            <a:spLocks/>
          </p:cNvSpPr>
          <p:nvPr/>
        </p:nvSpPr>
        <p:spPr bwMode="invGray">
          <a:xfrm>
            <a:off x="773184" y="913515"/>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accent2"/>
                </a:solidFill>
                <a:latin typeface="Calibri" panose="020F0502020204030204" pitchFamily="34" charset="0"/>
                <a:cs typeface="Calibri" panose="020F0502020204030204" pitchFamily="34" charset="0"/>
              </a:rPr>
              <a:t>CARD</a:t>
            </a:r>
            <a:r>
              <a:rPr lang="en-GB" sz="4400" b="0" dirty="0">
                <a:solidFill>
                  <a:srgbClr val="009CDE"/>
                </a:solidFill>
                <a:latin typeface="Calibri" panose="020F0502020204030204" pitchFamily="34" charset="0"/>
                <a:cs typeface="Calibri" panose="020F0502020204030204" pitchFamily="34" charset="0"/>
              </a:rPr>
              <a:t> vaccine delivery framework</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FF9E14C-4049-0051-12DD-1716A2274DFD}"/>
              </a:ext>
            </a:extLst>
          </p:cNvPr>
          <p:cNvSpPr/>
          <p:nvPr/>
        </p:nvSpPr>
        <p:spPr>
          <a:xfrm>
            <a:off x="1328111" y="2774355"/>
            <a:ext cx="2262289" cy="1847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accent2"/>
                </a:solidFill>
                <a:latin typeface="Calibri" panose="020F0502020204030204" pitchFamily="34" charset="0"/>
                <a:cs typeface="Calibri" panose="020F0502020204030204" pitchFamily="34" charset="0"/>
              </a:rPr>
              <a:t>C</a:t>
            </a:r>
            <a:endParaRPr lang="en-US" b="1" dirty="0">
              <a:solidFill>
                <a:schemeClr val="accent2"/>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B67C4DF-ABA8-3C17-C118-B29E14F55013}"/>
              </a:ext>
            </a:extLst>
          </p:cNvPr>
          <p:cNvSpPr/>
          <p:nvPr/>
        </p:nvSpPr>
        <p:spPr>
          <a:xfrm>
            <a:off x="3761075" y="2774355"/>
            <a:ext cx="2262289" cy="1847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accent2"/>
                </a:solidFill>
                <a:latin typeface="Calibri" panose="020F0502020204030204" pitchFamily="34" charset="0"/>
                <a:cs typeface="Calibri" panose="020F0502020204030204" pitchFamily="34" charset="0"/>
              </a:rPr>
              <a:t>A</a:t>
            </a:r>
            <a:endParaRPr lang="en-US" b="1" dirty="0">
              <a:solidFill>
                <a:schemeClr val="accent2"/>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291A85F-E1D9-6B8F-B356-0F10F5FB1A68}"/>
              </a:ext>
            </a:extLst>
          </p:cNvPr>
          <p:cNvSpPr/>
          <p:nvPr/>
        </p:nvSpPr>
        <p:spPr>
          <a:xfrm>
            <a:off x="6194039" y="2774355"/>
            <a:ext cx="2262289" cy="1847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accent2"/>
                </a:solidFill>
                <a:latin typeface="Calibri" panose="020F0502020204030204" pitchFamily="34" charset="0"/>
                <a:cs typeface="Calibri" panose="020F0502020204030204" pitchFamily="34" charset="0"/>
              </a:rPr>
              <a:t>R</a:t>
            </a:r>
            <a:endParaRPr lang="en-US" b="1" dirty="0">
              <a:solidFill>
                <a:schemeClr val="accent2"/>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8CB36DD-FC9B-46F3-E959-99E8FD06446F}"/>
              </a:ext>
            </a:extLst>
          </p:cNvPr>
          <p:cNvSpPr/>
          <p:nvPr/>
        </p:nvSpPr>
        <p:spPr>
          <a:xfrm>
            <a:off x="8627004" y="2768576"/>
            <a:ext cx="2262289" cy="1847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accent2"/>
                </a:solidFill>
                <a:latin typeface="Calibri" panose="020F0502020204030204" pitchFamily="34" charset="0"/>
                <a:cs typeface="Calibri" panose="020F0502020204030204" pitchFamily="34" charset="0"/>
              </a:rPr>
              <a:t>D</a:t>
            </a:r>
            <a:endParaRPr lang="en-US" b="1" dirty="0">
              <a:solidFill>
                <a:schemeClr val="accent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F059507-D632-64DE-A095-1B82062807B8}"/>
              </a:ext>
            </a:extLst>
          </p:cNvPr>
          <p:cNvSpPr txBox="1"/>
          <p:nvPr/>
        </p:nvSpPr>
        <p:spPr>
          <a:xfrm>
            <a:off x="1328112" y="4767294"/>
            <a:ext cx="2262288" cy="1354217"/>
          </a:xfrm>
          <a:prstGeom prst="rect">
            <a:avLst/>
          </a:prstGeom>
          <a:noFill/>
        </p:spPr>
        <p:txBody>
          <a:bodyPr wrap="square">
            <a:spAutoFit/>
          </a:bodyPr>
          <a:lstStyle/>
          <a:p>
            <a:pPr algn="ctr"/>
            <a:r>
              <a:rPr lang="en-GB" sz="2800" b="1" dirty="0">
                <a:solidFill>
                  <a:schemeClr val="accent2"/>
                </a:solidFill>
                <a:latin typeface="Calibri" panose="020F0502020204030204" pitchFamily="34" charset="0"/>
                <a:cs typeface="Calibri" panose="020F0502020204030204" pitchFamily="34" charset="0"/>
              </a:rPr>
              <a:t>COMFORT</a:t>
            </a:r>
            <a:endParaRPr lang="en-GB" sz="2000" b="1" dirty="0">
              <a:solidFill>
                <a:schemeClr val="accent2"/>
              </a:solidFill>
              <a:latin typeface="Calibri" panose="020F0502020204030204" pitchFamily="34" charset="0"/>
              <a:cs typeface="Calibri" panose="020F0502020204030204" pitchFamily="34" charset="0"/>
            </a:endParaRP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C</a:t>
            </a:r>
            <a:r>
              <a:rPr lang="en-GB" sz="1800" dirty="0">
                <a:solidFill>
                  <a:schemeClr val="tx1">
                    <a:lumMod val="75000"/>
                    <a:lumOff val="25000"/>
                  </a:schemeClr>
                </a:solidFill>
                <a:latin typeface="Calibri" panose="020F0502020204030204" pitchFamily="34" charset="0"/>
                <a:cs typeface="Calibri" panose="020F0502020204030204" pitchFamily="34" charset="0"/>
              </a:rPr>
              <a:t>reate comfortable spaces for children and adults</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E5DC44C-611A-2A37-7BA5-E710FDBD210B}"/>
              </a:ext>
            </a:extLst>
          </p:cNvPr>
          <p:cNvSpPr txBox="1"/>
          <p:nvPr/>
        </p:nvSpPr>
        <p:spPr>
          <a:xfrm>
            <a:off x="3761075" y="4759919"/>
            <a:ext cx="2262288" cy="1631216"/>
          </a:xfrm>
          <a:prstGeom prst="rect">
            <a:avLst/>
          </a:prstGeom>
          <a:noFill/>
        </p:spPr>
        <p:txBody>
          <a:bodyPr wrap="square">
            <a:spAutoFit/>
          </a:bodyPr>
          <a:lstStyle/>
          <a:p>
            <a:pPr algn="ctr"/>
            <a:r>
              <a:rPr lang="en-GB" sz="2800" b="1" dirty="0">
                <a:solidFill>
                  <a:schemeClr val="accent2"/>
                </a:solidFill>
                <a:latin typeface="Calibri" panose="020F0502020204030204" pitchFamily="34" charset="0"/>
                <a:cs typeface="Calibri" panose="020F0502020204030204" pitchFamily="34" charset="0"/>
              </a:rPr>
              <a:t>ASK</a:t>
            </a:r>
            <a:endParaRPr lang="en-GB" sz="2000" b="1" dirty="0">
              <a:solidFill>
                <a:schemeClr val="accent2"/>
              </a:solidFill>
              <a:latin typeface="Calibri" panose="020F0502020204030204" pitchFamily="34" charset="0"/>
              <a:cs typeface="Calibri" panose="020F0502020204030204" pitchFamily="34" charset="0"/>
            </a:endParaRPr>
          </a:p>
          <a:p>
            <a:pPr algn="ctr"/>
            <a:r>
              <a:rPr lang="en-US" dirty="0">
                <a:solidFill>
                  <a:schemeClr val="tx1">
                    <a:lumMod val="75000"/>
                    <a:lumOff val="25000"/>
                  </a:schemeClr>
                </a:solidFill>
                <a:latin typeface="Calibri" panose="020F0502020204030204" pitchFamily="34" charset="0"/>
                <a:cs typeface="Calibri" panose="020F0502020204030204" pitchFamily="34" charset="0"/>
              </a:rPr>
              <a:t>Encourage them to ask any questions and choose coping strategies</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C1AACAD-389B-0621-2E09-5191F6E18EB1}"/>
              </a:ext>
            </a:extLst>
          </p:cNvPr>
          <p:cNvSpPr txBox="1"/>
          <p:nvPr/>
        </p:nvSpPr>
        <p:spPr>
          <a:xfrm>
            <a:off x="6194038" y="4759919"/>
            <a:ext cx="2262288" cy="1354217"/>
          </a:xfrm>
          <a:prstGeom prst="rect">
            <a:avLst/>
          </a:prstGeom>
          <a:noFill/>
        </p:spPr>
        <p:txBody>
          <a:bodyPr wrap="square">
            <a:spAutoFit/>
          </a:bodyPr>
          <a:lstStyle/>
          <a:p>
            <a:pPr algn="ctr"/>
            <a:r>
              <a:rPr lang="en-GB" sz="2800" b="1" dirty="0">
                <a:solidFill>
                  <a:schemeClr val="accent2"/>
                </a:solidFill>
                <a:latin typeface="Calibri" panose="020F0502020204030204" pitchFamily="34" charset="0"/>
                <a:cs typeface="Calibri" panose="020F0502020204030204" pitchFamily="34" charset="0"/>
              </a:rPr>
              <a:t>RELAX</a:t>
            </a:r>
            <a:endParaRPr lang="en-GB" sz="2000" b="1" dirty="0">
              <a:solidFill>
                <a:schemeClr val="accent2"/>
              </a:solidFill>
              <a:latin typeface="Calibri" panose="020F0502020204030204" pitchFamily="34" charset="0"/>
              <a:cs typeface="Calibri" panose="020F0502020204030204" pitchFamily="34" charset="0"/>
            </a:endParaRPr>
          </a:p>
          <a:p>
            <a:pPr algn="ctr"/>
            <a:r>
              <a:rPr lang="en-US" dirty="0">
                <a:solidFill>
                  <a:schemeClr val="tx1">
                    <a:lumMod val="75000"/>
                    <a:lumOff val="25000"/>
                  </a:schemeClr>
                </a:solidFill>
                <a:latin typeface="Calibri" panose="020F0502020204030204" pitchFamily="34" charset="0"/>
                <a:cs typeface="Calibri" panose="020F0502020204030204" pitchFamily="34" charset="0"/>
              </a:rPr>
              <a:t>Stay calm and positive, reduce fear cues</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3B2E952A-B7B3-4B85-1FD6-7EADEB2D78D6}"/>
              </a:ext>
            </a:extLst>
          </p:cNvPr>
          <p:cNvSpPr txBox="1"/>
          <p:nvPr/>
        </p:nvSpPr>
        <p:spPr>
          <a:xfrm>
            <a:off x="8601600" y="4759918"/>
            <a:ext cx="2262288" cy="1354217"/>
          </a:xfrm>
          <a:prstGeom prst="rect">
            <a:avLst/>
          </a:prstGeom>
          <a:noFill/>
        </p:spPr>
        <p:txBody>
          <a:bodyPr wrap="square">
            <a:spAutoFit/>
          </a:bodyPr>
          <a:lstStyle/>
          <a:p>
            <a:pPr algn="ctr"/>
            <a:r>
              <a:rPr lang="en-GB" sz="2800" b="1" dirty="0">
                <a:solidFill>
                  <a:schemeClr val="accent2"/>
                </a:solidFill>
                <a:latin typeface="Calibri" panose="020F0502020204030204" pitchFamily="34" charset="0"/>
                <a:cs typeface="Calibri" panose="020F0502020204030204" pitchFamily="34" charset="0"/>
              </a:rPr>
              <a:t>DISTRACT</a:t>
            </a:r>
            <a:endParaRPr lang="en-GB" sz="2000" b="1" dirty="0">
              <a:solidFill>
                <a:schemeClr val="accent2"/>
              </a:solidFill>
              <a:latin typeface="Calibri" panose="020F0502020204030204" pitchFamily="34" charset="0"/>
              <a:cs typeface="Calibri" panose="020F0502020204030204" pitchFamily="34" charset="0"/>
            </a:endParaRPr>
          </a:p>
          <a:p>
            <a:pPr algn="ctr"/>
            <a:r>
              <a:rPr lang="en-US" dirty="0">
                <a:solidFill>
                  <a:schemeClr val="tx1">
                    <a:lumMod val="75000"/>
                    <a:lumOff val="25000"/>
                  </a:schemeClr>
                </a:solidFill>
                <a:latin typeface="Calibri" panose="020F0502020204030204" pitchFamily="34" charset="0"/>
                <a:cs typeface="Calibri" panose="020F0502020204030204" pitchFamily="34" charset="0"/>
              </a:rPr>
              <a:t>Provide distractions in waiting and vaccination areas </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53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689118" y="1732814"/>
            <a:ext cx="10645632" cy="3880293"/>
          </a:xfrm>
          <a:prstGeom prst="rect">
            <a:avLst/>
          </a:prstGeom>
          <a:noFill/>
        </p:spPr>
        <p:txBody>
          <a:bodyPr wrap="square" lIns="91440" tIns="45720" rIns="91440" bIns="45720" rtlCol="0" anchor="t">
            <a:spAutoFit/>
          </a:bodyPr>
          <a:lstStyle/>
          <a:p>
            <a:pPr fontAlgn="base"/>
            <a:r>
              <a:rPr lang="en-GB" sz="2800" dirty="0">
                <a:solidFill>
                  <a:schemeClr val="tx2"/>
                </a:solidFill>
                <a:latin typeface="Calibri"/>
                <a:cs typeface="Calibri"/>
              </a:rPr>
              <a:t>At the end of this training, you will be able to:</a:t>
            </a:r>
          </a:p>
          <a:p>
            <a:pPr marL="0" lvl="2" fontAlgn="base">
              <a:lnSpc>
                <a:spcPct val="95000"/>
              </a:lnSpc>
              <a:spcAft>
                <a:spcPts val="1200"/>
              </a:spcAft>
              <a:buClr>
                <a:schemeClr val="tx2"/>
              </a:buClr>
              <a:buSzPct val="100000"/>
            </a:pPr>
            <a:endParaRPr lang="fr-CH" sz="9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Understand</a:t>
            </a:r>
            <a:r>
              <a:rPr lang="fr-CH" sz="2800" dirty="0">
                <a:solidFill>
                  <a:schemeClr val="tx1">
                    <a:lumMod val="75000"/>
                    <a:lumOff val="25000"/>
                  </a:schemeClr>
                </a:solidFill>
                <a:latin typeface="Calibri" panose="020F0502020204030204" pitchFamily="34" charset="0"/>
                <a:cs typeface="Calibri" panose="020F0502020204030204" pitchFamily="34" charset="0"/>
              </a:rPr>
              <a:t> the </a:t>
            </a:r>
            <a:r>
              <a:rPr lang="fr-CH" sz="2800" b="1" dirty="0">
                <a:solidFill>
                  <a:schemeClr val="tx1">
                    <a:lumMod val="75000"/>
                    <a:lumOff val="25000"/>
                  </a:schemeClr>
                </a:solidFill>
                <a:latin typeface="Calibri" panose="020F0502020204030204" pitchFamily="34" charset="0"/>
                <a:cs typeface="Calibri" panose="020F0502020204030204" pitchFamily="34" charset="0"/>
              </a:rPr>
              <a:t>impact of pain </a:t>
            </a:r>
            <a:r>
              <a:rPr lang="fr-CH" sz="2800" dirty="0">
                <a:solidFill>
                  <a:schemeClr val="tx1">
                    <a:lumMod val="75000"/>
                    <a:lumOff val="25000"/>
                  </a:schemeClr>
                </a:solidFill>
                <a:latin typeface="Calibri" panose="020F0502020204030204" pitchFamily="34" charset="0"/>
                <a:cs typeface="Calibri" panose="020F0502020204030204" pitchFamily="34" charset="0"/>
              </a:rPr>
              <a:t>at the time of </a:t>
            </a:r>
            <a:r>
              <a:rPr lang="en-US" sz="2800" dirty="0">
                <a:solidFill>
                  <a:schemeClr val="tx1">
                    <a:lumMod val="75000"/>
                    <a:lumOff val="25000"/>
                  </a:schemeClr>
                </a:solidFill>
                <a:latin typeface="Calibri" panose="020F0502020204030204" pitchFamily="34" charset="0"/>
                <a:cs typeface="Calibri" panose="020F0502020204030204" pitchFamily="34" charset="0"/>
              </a:rPr>
              <a:t>immunization</a:t>
            </a:r>
            <a:endParaRPr lang="fr-CH" sz="28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Understand</a:t>
            </a:r>
            <a:r>
              <a:rPr lang="fr-CH" sz="2800" dirty="0">
                <a:solidFill>
                  <a:schemeClr val="tx1">
                    <a:lumMod val="75000"/>
                    <a:lumOff val="25000"/>
                  </a:schemeClr>
                </a:solidFill>
                <a:latin typeface="Calibri" panose="020F0502020204030204" pitchFamily="34" charset="0"/>
                <a:cs typeface="Calibri" panose="020F0502020204030204" pitchFamily="34" charset="0"/>
              </a:rPr>
              <a:t> </a:t>
            </a:r>
            <a:r>
              <a:rPr lang="en-US" sz="2800" b="1" dirty="0">
                <a:solidFill>
                  <a:schemeClr val="tx1">
                    <a:lumMod val="75000"/>
                    <a:lumOff val="25000"/>
                  </a:schemeClr>
                </a:solidFill>
                <a:latin typeface="Calibri" panose="020F0502020204030204" pitchFamily="34" charset="0"/>
                <a:cs typeface="Calibri" panose="020F0502020204030204" pitchFamily="34" charset="0"/>
              </a:rPr>
              <a:t>why</a:t>
            </a:r>
            <a:r>
              <a:rPr lang="fr-CH" sz="2800" b="1" dirty="0">
                <a:solidFill>
                  <a:schemeClr val="tx1">
                    <a:lumMod val="75000"/>
                    <a:lumOff val="25000"/>
                  </a:schemeClr>
                </a:solidFill>
                <a:latin typeface="Calibri" panose="020F0502020204030204" pitchFamily="34" charset="0"/>
                <a:cs typeface="Calibri" panose="020F0502020204030204" pitchFamily="34" charset="0"/>
              </a:rPr>
              <a:t> </a:t>
            </a:r>
            <a:r>
              <a:rPr lang="en-US" sz="2800" b="1" dirty="0">
                <a:solidFill>
                  <a:schemeClr val="tx1">
                    <a:lumMod val="75000"/>
                    <a:lumOff val="25000"/>
                  </a:schemeClr>
                </a:solidFill>
                <a:latin typeface="Calibri" panose="020F0502020204030204" pitchFamily="34" charset="0"/>
                <a:cs typeface="Calibri" panose="020F0502020204030204" pitchFamily="34" charset="0"/>
              </a:rPr>
              <a:t>it</a:t>
            </a:r>
            <a:r>
              <a:rPr lang="fr-CH" sz="2800" b="1" dirty="0">
                <a:solidFill>
                  <a:schemeClr val="tx1">
                    <a:lumMod val="75000"/>
                    <a:lumOff val="25000"/>
                  </a:schemeClr>
                </a:solidFill>
                <a:latin typeface="Calibri" panose="020F0502020204030204" pitchFamily="34" charset="0"/>
                <a:cs typeface="Calibri" panose="020F0502020204030204" pitchFamily="34" charset="0"/>
              </a:rPr>
              <a:t> </a:t>
            </a:r>
            <a:r>
              <a:rPr lang="en-US" sz="2800" b="1" dirty="0">
                <a:solidFill>
                  <a:schemeClr val="tx1">
                    <a:lumMod val="75000"/>
                    <a:lumOff val="25000"/>
                  </a:schemeClr>
                </a:solidFill>
                <a:latin typeface="Calibri" panose="020F0502020204030204" pitchFamily="34" charset="0"/>
                <a:cs typeface="Calibri" panose="020F0502020204030204" pitchFamily="34" charset="0"/>
              </a:rPr>
              <a:t>is</a:t>
            </a:r>
            <a:r>
              <a:rPr lang="fr-CH" sz="2800" b="1" dirty="0">
                <a:solidFill>
                  <a:schemeClr val="tx1">
                    <a:lumMod val="75000"/>
                    <a:lumOff val="25000"/>
                  </a:schemeClr>
                </a:solidFill>
                <a:latin typeface="Calibri" panose="020F0502020204030204" pitchFamily="34" charset="0"/>
                <a:cs typeface="Calibri" panose="020F0502020204030204" pitchFamily="34" charset="0"/>
              </a:rPr>
              <a:t> important </a:t>
            </a:r>
            <a:r>
              <a:rPr lang="fr-CH" sz="2800" dirty="0">
                <a:solidFill>
                  <a:schemeClr val="tx1">
                    <a:lumMod val="75000"/>
                    <a:lumOff val="25000"/>
                  </a:schemeClr>
                </a:solidFill>
                <a:latin typeface="Calibri" panose="020F0502020204030204" pitchFamily="34" charset="0"/>
                <a:cs typeface="Calibri" panose="020F0502020204030204" pitchFamily="34" charset="0"/>
              </a:rPr>
              <a:t>to manage pain </a:t>
            </a:r>
            <a:r>
              <a:rPr lang="en-US" sz="2800" dirty="0">
                <a:solidFill>
                  <a:schemeClr val="tx1">
                    <a:lumMod val="75000"/>
                    <a:lumOff val="25000"/>
                  </a:schemeClr>
                </a:solidFill>
                <a:latin typeface="Calibri" panose="020F0502020204030204" pitchFamily="34" charset="0"/>
                <a:cs typeface="Calibri" panose="020F0502020204030204" pitchFamily="34" charset="0"/>
              </a:rPr>
              <a:t>well</a:t>
            </a:r>
            <a:endParaRPr lang="fr-CH" sz="28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Outline</a:t>
            </a:r>
            <a:r>
              <a:rPr lang="fr-CH" sz="2800" dirty="0">
                <a:solidFill>
                  <a:schemeClr val="tx1">
                    <a:lumMod val="75000"/>
                    <a:lumOff val="25000"/>
                  </a:schemeClr>
                </a:solidFill>
                <a:latin typeface="Calibri" panose="020F0502020204030204" pitchFamily="34" charset="0"/>
                <a:cs typeface="Calibri" panose="020F0502020204030204" pitchFamily="34" charset="0"/>
              </a:rPr>
              <a:t> the </a:t>
            </a:r>
            <a:r>
              <a:rPr lang="en-US" sz="2800" b="1" dirty="0">
                <a:solidFill>
                  <a:schemeClr val="tx1">
                    <a:lumMod val="75000"/>
                    <a:lumOff val="25000"/>
                  </a:schemeClr>
                </a:solidFill>
                <a:latin typeface="Calibri" panose="020F0502020204030204" pitchFamily="34" charset="0"/>
                <a:cs typeface="Calibri" panose="020F0502020204030204" pitchFamily="34" charset="0"/>
              </a:rPr>
              <a:t>role</a:t>
            </a:r>
            <a:r>
              <a:rPr lang="fr-CH" sz="2800" b="1" dirty="0">
                <a:solidFill>
                  <a:schemeClr val="tx1">
                    <a:lumMod val="75000"/>
                    <a:lumOff val="25000"/>
                  </a:schemeClr>
                </a:solidFill>
                <a:latin typeface="Calibri" panose="020F0502020204030204" pitchFamily="34" charset="0"/>
                <a:cs typeface="Calibri" panose="020F0502020204030204" pitchFamily="34" charset="0"/>
              </a:rPr>
              <a:t> of </a:t>
            </a:r>
            <a:r>
              <a:rPr lang="en-US" sz="2800" b="1" dirty="0">
                <a:solidFill>
                  <a:schemeClr val="tx1">
                    <a:lumMod val="75000"/>
                    <a:lumOff val="25000"/>
                  </a:schemeClr>
                </a:solidFill>
                <a:latin typeface="Calibri" panose="020F0502020204030204" pitchFamily="34" charset="0"/>
                <a:cs typeface="Calibri" panose="020F0502020204030204" pitchFamily="34" charset="0"/>
              </a:rPr>
              <a:t>health workers </a:t>
            </a:r>
            <a:r>
              <a:rPr lang="en-US" sz="2800" dirty="0">
                <a:solidFill>
                  <a:schemeClr val="tx1">
                    <a:lumMod val="75000"/>
                    <a:lumOff val="25000"/>
                  </a:schemeClr>
                </a:solidFill>
                <a:latin typeface="Calibri" panose="020F0502020204030204" pitchFamily="34" charset="0"/>
                <a:cs typeface="Calibri" panose="020F0502020204030204" pitchFamily="34" charset="0"/>
              </a:rPr>
              <a:t>in managing pain during vaccination</a:t>
            </a:r>
          </a:p>
          <a:p>
            <a:pPr marL="342900" lvl="2" indent="-342900" fontAlgn="base">
              <a:lnSpc>
                <a:spcPct val="95000"/>
              </a:lnSpc>
              <a:spcAft>
                <a:spcPts val="12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Describe </a:t>
            </a:r>
            <a:r>
              <a:rPr lang="en-US" sz="2800" b="1" dirty="0">
                <a:solidFill>
                  <a:schemeClr val="tx1">
                    <a:lumMod val="75000"/>
                    <a:lumOff val="25000"/>
                  </a:schemeClr>
                </a:solidFill>
                <a:latin typeface="Calibri" panose="020F0502020204030204" pitchFamily="34" charset="0"/>
                <a:cs typeface="Calibri" panose="020F0502020204030204" pitchFamily="34" charset="0"/>
              </a:rPr>
              <a:t>what health workers can say or do </a:t>
            </a:r>
            <a:r>
              <a:rPr lang="en-US" sz="2800" dirty="0">
                <a:solidFill>
                  <a:schemeClr val="tx1">
                    <a:lumMod val="75000"/>
                    <a:lumOff val="25000"/>
                  </a:schemeClr>
                </a:solidFill>
                <a:latin typeface="Calibri" panose="020F0502020204030204" pitchFamily="34" charset="0"/>
                <a:cs typeface="Calibri" panose="020F0502020204030204" pitchFamily="34" charset="0"/>
              </a:rPr>
              <a:t>to reduce pain</a:t>
            </a:r>
          </a:p>
          <a:p>
            <a:pPr marL="342900" lvl="2" indent="-342900" fontAlgn="base">
              <a:lnSpc>
                <a:spcPct val="95000"/>
              </a:lnSpc>
              <a:spcAft>
                <a:spcPts val="12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Identify </a:t>
            </a:r>
            <a:r>
              <a:rPr lang="en-US" sz="2800" b="1" dirty="0">
                <a:solidFill>
                  <a:schemeClr val="tx1">
                    <a:lumMod val="75000"/>
                    <a:lumOff val="25000"/>
                  </a:schemeClr>
                </a:solidFill>
                <a:latin typeface="Calibri" panose="020F0502020204030204" pitchFamily="34" charset="0"/>
                <a:cs typeface="Calibri" panose="020F0502020204030204" pitchFamily="34" charset="0"/>
              </a:rPr>
              <a:t>important considerations </a:t>
            </a:r>
            <a:r>
              <a:rPr lang="en-US" sz="2800" dirty="0">
                <a:solidFill>
                  <a:schemeClr val="tx1">
                    <a:lumMod val="75000"/>
                    <a:lumOff val="25000"/>
                  </a:schemeClr>
                </a:solidFill>
                <a:latin typeface="Calibri" panose="020F0502020204030204" pitchFamily="34" charset="0"/>
                <a:cs typeface="Calibri" panose="020F0502020204030204" pitchFamily="34" charset="0"/>
              </a:rPr>
              <a:t>for pain management</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Training objectives</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291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5984637" cy="2111347"/>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accent6"/>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Reducing pain during vaccination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tx2"/>
                </a:solidFill>
                <a:latin typeface="Calibri" panose="020F0502020204030204" pitchFamily="34" charset="0"/>
                <a:cs typeface="Calibri" panose="020F0502020204030204" pitchFamily="34" charset="0"/>
              </a:rPr>
              <a:t>Important considerations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46B69D3-9606-01B2-BAD7-677A516D7277}"/>
              </a:ext>
            </a:extLst>
          </p:cNvPr>
          <p:cNvSpPr/>
          <p:nvPr/>
        </p:nvSpPr>
        <p:spPr>
          <a:xfrm>
            <a:off x="1609594" y="3982651"/>
            <a:ext cx="5459946" cy="1384995"/>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Breastfeeding during vaccination</a:t>
            </a:r>
          </a:p>
          <a:p>
            <a:pPr marL="457200" indent="-45720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Multiple injections</a:t>
            </a:r>
          </a:p>
          <a:p>
            <a:pPr marL="457200" indent="-457200">
              <a:buFont typeface="Arial" panose="020B0604020202020204" pitchFamily="34" charset="0"/>
              <a:buChar char="•"/>
            </a:pPr>
            <a:r>
              <a:rPr lang="en-GB" sz="2800" dirty="0">
                <a:solidFill>
                  <a:schemeClr val="accent2"/>
                </a:solidFill>
                <a:latin typeface="Calibri" panose="020F0502020204030204" pitchFamily="34" charset="0"/>
                <a:cs typeface="Calibri" panose="020F0502020204030204" pitchFamily="34" charset="0"/>
              </a:rPr>
              <a:t>Vaccinating special populations</a:t>
            </a:r>
          </a:p>
        </p:txBody>
      </p:sp>
      <p:sp>
        <p:nvSpPr>
          <p:cNvPr id="7" name="Title 2">
            <a:extLst>
              <a:ext uri="{FF2B5EF4-FFF2-40B4-BE49-F238E27FC236}">
                <a16:creationId xmlns:a16="http://schemas.microsoft.com/office/drawing/2014/main" id="{3E210860-FECB-2407-DD49-B62D875B6081}"/>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1A5DE881-02A6-90A4-CCBE-513D4A2F806C}"/>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8AD8CD-2F29-CB23-73D5-F492B9646532}"/>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5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564641"/>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913515"/>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Breastfeeding during vaccination</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B222207-ED4A-B1E7-1B6E-B29E66821551}"/>
              </a:ext>
            </a:extLst>
          </p:cNvPr>
          <p:cNvSpPr>
            <a:spLocks noGrp="1"/>
          </p:cNvSpPr>
          <p:nvPr>
            <p:ph idx="1"/>
          </p:nvPr>
        </p:nvSpPr>
        <p:spPr>
          <a:xfrm>
            <a:off x="4534422" y="1940130"/>
            <a:ext cx="6884393" cy="4636034"/>
          </a:xfrm>
        </p:spPr>
        <p:txBody>
          <a:bodyPr>
            <a:noAutofit/>
          </a:bodyPr>
          <a:lstStyle/>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If </a:t>
            </a:r>
            <a:r>
              <a:rPr lang="en-US" sz="2800" b="1" dirty="0">
                <a:solidFill>
                  <a:schemeClr val="tx1">
                    <a:lumMod val="75000"/>
                    <a:lumOff val="25000"/>
                  </a:schemeClr>
                </a:solidFill>
                <a:latin typeface="Calibri" panose="020F0502020204030204" pitchFamily="34" charset="0"/>
                <a:cs typeface="Calibri" panose="020F0502020204030204" pitchFamily="34" charset="0"/>
              </a:rPr>
              <a:t>appropriate and feasible</a:t>
            </a:r>
            <a:r>
              <a:rPr lang="en-US" sz="2800" dirty="0">
                <a:solidFill>
                  <a:schemeClr val="tx1">
                    <a:lumMod val="75000"/>
                    <a:lumOff val="25000"/>
                  </a:schemeClr>
                </a:solidFill>
                <a:latin typeface="Calibri" panose="020F0502020204030204" pitchFamily="34" charset="0"/>
                <a:cs typeface="Calibri" panose="020F0502020204030204" pitchFamily="34" charset="0"/>
              </a:rPr>
              <a:t>, encourage the breastfeeding mother to breastfeed </a:t>
            </a:r>
            <a:r>
              <a:rPr lang="en-US" sz="2800" b="1" dirty="0">
                <a:solidFill>
                  <a:schemeClr val="tx1">
                    <a:lumMod val="75000"/>
                    <a:lumOff val="25000"/>
                  </a:schemeClr>
                </a:solidFill>
                <a:latin typeface="Calibri" panose="020F0502020204030204" pitchFamily="34" charset="0"/>
                <a:cs typeface="Calibri" panose="020F0502020204030204" pitchFamily="34" charset="0"/>
              </a:rPr>
              <a:t>before and during </a:t>
            </a:r>
            <a:r>
              <a:rPr lang="en-US" sz="2800" dirty="0">
                <a:solidFill>
                  <a:schemeClr val="tx1">
                    <a:lumMod val="75000"/>
                    <a:lumOff val="25000"/>
                  </a:schemeClr>
                </a:solidFill>
                <a:latin typeface="Calibri" panose="020F0502020204030204" pitchFamily="34" charset="0"/>
                <a:cs typeface="Calibri" panose="020F0502020204030204" pitchFamily="34" charset="0"/>
              </a:rPr>
              <a:t>immunization</a:t>
            </a:r>
          </a:p>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Try to ensure there is a </a:t>
            </a:r>
            <a:r>
              <a:rPr lang="en-US" sz="2800" b="1" dirty="0">
                <a:solidFill>
                  <a:schemeClr val="tx1">
                    <a:lumMod val="75000"/>
                    <a:lumOff val="25000"/>
                  </a:schemeClr>
                </a:solidFill>
                <a:latin typeface="Calibri" panose="020F0502020204030204" pitchFamily="34" charset="0"/>
                <a:cs typeface="Calibri" panose="020F0502020204030204" pitchFamily="34" charset="0"/>
              </a:rPr>
              <a:t>good latch </a:t>
            </a:r>
            <a:r>
              <a:rPr lang="en-US" sz="2800" dirty="0">
                <a:solidFill>
                  <a:schemeClr val="tx1">
                    <a:lumMod val="75000"/>
                    <a:lumOff val="25000"/>
                  </a:schemeClr>
                </a:solidFill>
                <a:latin typeface="Calibri" panose="020F0502020204030204" pitchFamily="34" charset="0"/>
                <a:cs typeface="Calibri" panose="020F0502020204030204" pitchFamily="34" charset="0"/>
              </a:rPr>
              <a:t>before proceeding with immunization for optimal effects </a:t>
            </a:r>
          </a:p>
          <a:p>
            <a:pPr marL="342900" indent="-342900">
              <a:spcBef>
                <a:spcPts val="0"/>
              </a:spcBef>
              <a:spcAft>
                <a:spcPts val="1800"/>
              </a:spcAft>
              <a:buClr>
                <a:schemeClr val="tx2"/>
              </a:buClr>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Vaccinating during breastfeeding </a:t>
            </a:r>
            <a:r>
              <a:rPr lang="en-US" sz="2800" b="1" dirty="0">
                <a:solidFill>
                  <a:schemeClr val="tx1">
                    <a:lumMod val="75000"/>
                    <a:lumOff val="25000"/>
                  </a:schemeClr>
                </a:solidFill>
                <a:latin typeface="Calibri" panose="020F0502020204030204" pitchFamily="34" charset="0"/>
                <a:cs typeface="Calibri" panose="020F0502020204030204" pitchFamily="34" charset="0"/>
              </a:rPr>
              <a:t>does NOT </a:t>
            </a:r>
            <a:r>
              <a:rPr lang="en-US" sz="2800" dirty="0">
                <a:solidFill>
                  <a:schemeClr val="tx1">
                    <a:lumMod val="75000"/>
                    <a:lumOff val="25000"/>
                  </a:schemeClr>
                </a:solidFill>
                <a:latin typeface="Calibri" panose="020F0502020204030204" pitchFamily="34" charset="0"/>
                <a:cs typeface="Calibri" panose="020F0502020204030204" pitchFamily="34" charset="0"/>
              </a:rPr>
              <a:t>increase the risk of aspiration </a:t>
            </a:r>
          </a:p>
        </p:txBody>
      </p:sp>
      <p:pic>
        <p:nvPicPr>
          <p:cNvPr id="3" name="Picture 2">
            <a:extLst>
              <a:ext uri="{FF2B5EF4-FFF2-40B4-BE49-F238E27FC236}">
                <a16:creationId xmlns:a16="http://schemas.microsoft.com/office/drawing/2014/main" id="{EDB472BB-49DC-AF4D-9EA8-BC61C1142FB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885918" y="2115494"/>
            <a:ext cx="3240360" cy="237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17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Multiple injections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EADD17-B6DA-9236-FBF1-1E23999D8C2B}"/>
              </a:ext>
            </a:extLst>
          </p:cNvPr>
          <p:cNvSpPr txBox="1"/>
          <p:nvPr/>
        </p:nvSpPr>
        <p:spPr>
          <a:xfrm>
            <a:off x="1631504" y="1738586"/>
            <a:ext cx="9787312" cy="446276"/>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3200">
                <a:solidFill>
                  <a:schemeClr val="tx1">
                    <a:lumMod val="75000"/>
                    <a:lumOff val="25000"/>
                  </a:schemeClr>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300" i="1" dirty="0"/>
              <a:t>Pain is perceived as a </a:t>
            </a:r>
            <a:r>
              <a:rPr lang="en-US" sz="2300" b="1" i="1" dirty="0"/>
              <a:t>greater barrier</a:t>
            </a:r>
            <a:r>
              <a:rPr lang="en-US" sz="2300" i="1" dirty="0"/>
              <a:t> with multiple injections in the same visit. </a:t>
            </a:r>
          </a:p>
        </p:txBody>
      </p:sp>
      <p:pic>
        <p:nvPicPr>
          <p:cNvPr id="9" name="Picture 8">
            <a:extLst>
              <a:ext uri="{FF2B5EF4-FFF2-40B4-BE49-F238E27FC236}">
                <a16:creationId xmlns:a16="http://schemas.microsoft.com/office/drawing/2014/main" id="{2EFF6422-2156-8CB7-B053-1014EB6B7A4F}"/>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3184" y="1518476"/>
            <a:ext cx="752486" cy="752486"/>
          </a:xfrm>
          <a:prstGeom prst="rect">
            <a:avLst/>
          </a:prstGeom>
        </p:spPr>
      </p:pic>
      <p:graphicFrame>
        <p:nvGraphicFramePr>
          <p:cNvPr id="10" name="Table 9">
            <a:extLst>
              <a:ext uri="{FF2B5EF4-FFF2-40B4-BE49-F238E27FC236}">
                <a16:creationId xmlns:a16="http://schemas.microsoft.com/office/drawing/2014/main" id="{8640593F-B4EF-FFBA-6D2D-56665C19CDA5}"/>
              </a:ext>
            </a:extLst>
          </p:cNvPr>
          <p:cNvGraphicFramePr>
            <a:graphicFrameLocks noGrp="1"/>
          </p:cNvGraphicFramePr>
          <p:nvPr>
            <p:extLst>
              <p:ext uri="{D42A27DB-BD31-4B8C-83A1-F6EECF244321}">
                <p14:modId xmlns:p14="http://schemas.microsoft.com/office/powerpoint/2010/main" val="2126703254"/>
              </p:ext>
            </p:extLst>
          </p:nvPr>
        </p:nvGraphicFramePr>
        <p:xfrm>
          <a:off x="773184" y="2595218"/>
          <a:ext cx="10645632" cy="3778540"/>
        </p:xfrm>
        <a:graphic>
          <a:graphicData uri="http://schemas.openxmlformats.org/drawingml/2006/table">
            <a:tbl>
              <a:tblPr firstRow="1" bandRow="1">
                <a:tableStyleId>{5940675A-B579-460E-94D1-54222C63F5DA}</a:tableStyleId>
              </a:tblPr>
              <a:tblGrid>
                <a:gridCol w="1306978">
                  <a:extLst>
                    <a:ext uri="{9D8B030D-6E8A-4147-A177-3AD203B41FA5}">
                      <a16:colId xmlns:a16="http://schemas.microsoft.com/office/drawing/2014/main" val="20000"/>
                    </a:ext>
                  </a:extLst>
                </a:gridCol>
                <a:gridCol w="9338654">
                  <a:extLst>
                    <a:ext uri="{9D8B030D-6E8A-4147-A177-3AD203B41FA5}">
                      <a16:colId xmlns:a16="http://schemas.microsoft.com/office/drawing/2014/main" val="20001"/>
                    </a:ext>
                  </a:extLst>
                </a:gridCol>
              </a:tblGrid>
              <a:tr h="1574836">
                <a:tc>
                  <a:txBody>
                    <a:bodyPr/>
                    <a:lstStyle/>
                    <a:p>
                      <a:r>
                        <a:rPr lang="en-GB" sz="2200" b="1" dirty="0">
                          <a:solidFill>
                            <a:schemeClr val="tx1"/>
                          </a:solidFill>
                          <a:latin typeface="Calibri" panose="020F0502020204030204" pitchFamily="34" charset="0"/>
                          <a:cs typeface="Calibri" panose="020F0502020204030204" pitchFamily="34" charset="0"/>
                        </a:rPr>
                        <a:t>What to</a:t>
                      </a:r>
                      <a:r>
                        <a:rPr lang="en-GB" sz="2200" b="1" baseline="0" dirty="0">
                          <a:solidFill>
                            <a:schemeClr val="tx1"/>
                          </a:solidFill>
                          <a:latin typeface="Calibri" panose="020F0502020204030204" pitchFamily="34" charset="0"/>
                          <a:cs typeface="Calibri" panose="020F0502020204030204" pitchFamily="34" charset="0"/>
                        </a:rPr>
                        <a:t> </a:t>
                      </a:r>
                      <a:r>
                        <a:rPr lang="en-GB" sz="2200" b="1" dirty="0">
                          <a:solidFill>
                            <a:schemeClr val="tx1"/>
                          </a:solidFill>
                          <a:latin typeface="Calibri" panose="020F0502020204030204" pitchFamily="34" charset="0"/>
                          <a:cs typeface="Calibri" panose="020F0502020204030204" pitchFamily="34" charset="0"/>
                        </a:rPr>
                        <a:t>say</a:t>
                      </a:r>
                      <a:endParaRPr lang="en-US" sz="2200" b="1" dirty="0">
                        <a:solidFill>
                          <a:schemeClr val="tx1"/>
                        </a:solidFill>
                        <a:latin typeface="Calibri" panose="020F0502020204030204" pitchFamily="34" charset="0"/>
                        <a:cs typeface="Calibri" panose="020F0502020204030204" pitchFamily="34" charset="0"/>
                      </a:endParaRPr>
                    </a:p>
                  </a:txBody>
                  <a:tcPr anchor="ctr">
                    <a:solidFill>
                      <a:schemeClr val="accent5"/>
                    </a:solidFill>
                  </a:tcPr>
                </a:tc>
                <a:tc>
                  <a:txBody>
                    <a:bodyPr/>
                    <a:lstStyle/>
                    <a:p>
                      <a:pPr marL="285750" indent="-285750">
                        <a:buFont typeface="Arial" panose="020B0604020202020204" pitchFamily="34" charset="0"/>
                        <a:buChar char="•"/>
                      </a:pPr>
                      <a:r>
                        <a:rPr lang="en-GB" sz="2200" b="1" dirty="0">
                          <a:latin typeface="Calibri" panose="020F0502020204030204" pitchFamily="34" charset="0"/>
                          <a:cs typeface="Calibri" panose="020F0502020204030204" pitchFamily="34" charset="0"/>
                        </a:rPr>
                        <a:t>Acknowledge</a:t>
                      </a:r>
                      <a:r>
                        <a:rPr lang="en-GB" sz="2200" dirty="0">
                          <a:latin typeface="Calibri" panose="020F0502020204030204" pitchFamily="34" charset="0"/>
                          <a:cs typeface="Calibri" panose="020F0502020204030204" pitchFamily="34" charset="0"/>
                        </a:rPr>
                        <a:t> concerns about</a:t>
                      </a:r>
                      <a:r>
                        <a:rPr lang="en-GB" sz="2200" baseline="0" dirty="0">
                          <a:latin typeface="Calibri" panose="020F0502020204030204" pitchFamily="34" charset="0"/>
                          <a:cs typeface="Calibri" panose="020F0502020204030204" pitchFamily="34" charset="0"/>
                        </a:rPr>
                        <a:t> multiple injections </a:t>
                      </a:r>
                      <a:r>
                        <a:rPr lang="en-GB" sz="2200" dirty="0">
                          <a:latin typeface="Calibri" panose="020F0502020204030204" pitchFamily="34" charset="0"/>
                          <a:cs typeface="Calibri" panose="020F0502020204030204" pitchFamily="34" charset="0"/>
                        </a:rPr>
                        <a:t>and </a:t>
                      </a:r>
                      <a:r>
                        <a:rPr lang="en-GB" sz="2200" b="1" dirty="0">
                          <a:latin typeface="Calibri" panose="020F0502020204030204" pitchFamily="34" charset="0"/>
                          <a:cs typeface="Calibri" panose="020F0502020204030204" pitchFamily="34" charset="0"/>
                        </a:rPr>
                        <a:t>provide </a:t>
                      </a:r>
                      <a:r>
                        <a:rPr lang="en-GB" sz="2200" b="1" strike="noStrike" dirty="0">
                          <a:latin typeface="Calibri" panose="020F0502020204030204" pitchFamily="34" charset="0"/>
                          <a:cs typeface="Calibri" panose="020F0502020204030204" pitchFamily="34" charset="0"/>
                        </a:rPr>
                        <a:t>options</a:t>
                      </a:r>
                      <a:r>
                        <a:rPr lang="en-GB" sz="2200" b="1" baseline="0" dirty="0">
                          <a:latin typeface="Calibri" panose="020F0502020204030204" pitchFamily="34" charset="0"/>
                          <a:cs typeface="Calibri" panose="020F0502020204030204" pitchFamily="34" charset="0"/>
                        </a:rPr>
                        <a:t> for pain management</a:t>
                      </a:r>
                      <a:endParaRPr lang="en-GB" sz="2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latin typeface="Calibri" panose="020F0502020204030204" pitchFamily="34" charset="0"/>
                          <a:cs typeface="Calibri" panose="020F0502020204030204" pitchFamily="34" charset="0"/>
                        </a:rPr>
                        <a:t>Highlight advantages of multiple injections:</a:t>
                      </a:r>
                      <a:r>
                        <a:rPr lang="en-GB" sz="2200" b="0" baseline="0" dirty="0">
                          <a:latin typeface="Calibri" panose="020F0502020204030204" pitchFamily="34" charset="0"/>
                          <a:cs typeface="Calibri" panose="020F0502020204030204" pitchFamily="34" charset="0"/>
                        </a:rPr>
                        <a:t> e</a:t>
                      </a:r>
                      <a:r>
                        <a:rPr lang="en-GB" sz="2200" b="0" dirty="0">
                          <a:latin typeface="Calibri" panose="020F0502020204030204" pitchFamily="34" charset="0"/>
                          <a:cs typeface="Calibri" panose="020F0502020204030204" pitchFamily="34" charset="0"/>
                        </a:rPr>
                        <a:t>arly </a:t>
                      </a:r>
                      <a:r>
                        <a:rPr lang="en-GB" sz="2200" dirty="0">
                          <a:latin typeface="Calibri" panose="020F0502020204030204" pitchFamily="34" charset="0"/>
                          <a:cs typeface="Calibri" panose="020F0502020204030204" pitchFamily="34" charset="0"/>
                        </a:rPr>
                        <a:t>protection</a:t>
                      </a:r>
                      <a:r>
                        <a:rPr lang="en-GB" sz="2200" baseline="0" dirty="0">
                          <a:latin typeface="Calibri" panose="020F0502020204030204" pitchFamily="34" charset="0"/>
                          <a:cs typeface="Calibri" panose="020F0502020204030204" pitchFamily="34" charset="0"/>
                        </a:rPr>
                        <a:t> and fewer visits</a:t>
                      </a:r>
                    </a:p>
                  </a:txBody>
                  <a:tcPr anchor="ctr"/>
                </a:tc>
                <a:extLst>
                  <a:ext uri="{0D108BD9-81ED-4DB2-BD59-A6C34878D82A}">
                    <a16:rowId xmlns:a16="http://schemas.microsoft.com/office/drawing/2014/main" val="10000"/>
                  </a:ext>
                </a:extLst>
              </a:tr>
              <a:tr h="2203704">
                <a:tc>
                  <a:txBody>
                    <a:bodyPr/>
                    <a:lstStyle/>
                    <a:p>
                      <a:r>
                        <a:rPr lang="en-GB" sz="2200" b="1" dirty="0">
                          <a:solidFill>
                            <a:schemeClr val="tx1"/>
                          </a:solidFill>
                          <a:latin typeface="Calibri" panose="020F0502020204030204" pitchFamily="34" charset="0"/>
                          <a:cs typeface="Calibri" panose="020F0502020204030204" pitchFamily="34" charset="0"/>
                        </a:rPr>
                        <a:t>What to</a:t>
                      </a:r>
                      <a:r>
                        <a:rPr lang="en-GB" sz="2200" b="1" baseline="0" dirty="0">
                          <a:solidFill>
                            <a:schemeClr val="tx1"/>
                          </a:solidFill>
                          <a:latin typeface="Calibri" panose="020F0502020204030204" pitchFamily="34" charset="0"/>
                          <a:cs typeface="Calibri" panose="020F0502020204030204" pitchFamily="34" charset="0"/>
                        </a:rPr>
                        <a:t> </a:t>
                      </a:r>
                      <a:r>
                        <a:rPr lang="en-GB" sz="2200" b="1" dirty="0">
                          <a:solidFill>
                            <a:schemeClr val="tx1"/>
                          </a:solidFill>
                          <a:latin typeface="Calibri" panose="020F0502020204030204" pitchFamily="34" charset="0"/>
                          <a:cs typeface="Calibri" panose="020F0502020204030204" pitchFamily="34" charset="0"/>
                        </a:rPr>
                        <a:t>do</a:t>
                      </a:r>
                      <a:endParaRPr lang="en-US" sz="2200" b="1" dirty="0">
                        <a:solidFill>
                          <a:schemeClr val="tx1"/>
                        </a:solidFill>
                        <a:latin typeface="Calibri" panose="020F0502020204030204" pitchFamily="34" charset="0"/>
                        <a:cs typeface="Calibri" panose="020F0502020204030204" pitchFamily="34" charset="0"/>
                      </a:endParaRPr>
                    </a:p>
                  </a:txBody>
                  <a:tcPr anchor="ctr">
                    <a:solidFill>
                      <a:schemeClr val="accent5"/>
                    </a:solidFill>
                  </a:tcPr>
                </a:tc>
                <a:tc>
                  <a:txBody>
                    <a:bodyPr/>
                    <a:lstStyle/>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Apply</a:t>
                      </a:r>
                      <a:r>
                        <a:rPr lang="en-GB" sz="2200" baseline="0" dirty="0">
                          <a:latin typeface="Calibri" panose="020F0502020204030204" pitchFamily="34" charset="0"/>
                          <a:cs typeface="Calibri" panose="020F0502020204030204" pitchFamily="34" charset="0"/>
                        </a:rPr>
                        <a:t> </a:t>
                      </a:r>
                      <a:r>
                        <a:rPr lang="en-GB" sz="2200" b="1" baseline="0" dirty="0">
                          <a:latin typeface="Calibri" panose="020F0502020204030204" pitchFamily="34" charset="0"/>
                          <a:cs typeface="Calibri" panose="020F0502020204030204" pitchFamily="34" charset="0"/>
                        </a:rPr>
                        <a:t>pain management techniques, </a:t>
                      </a:r>
                      <a:r>
                        <a:rPr lang="en-GB" sz="2200" baseline="0" dirty="0">
                          <a:latin typeface="Calibri" panose="020F0502020204030204" pitchFamily="34" charset="0"/>
                          <a:cs typeface="Calibri" panose="020F0502020204030204" pitchFamily="34" charset="0"/>
                        </a:rPr>
                        <a:t>and invite client participation to self-select their preferred coping strategies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0" baseline="0" dirty="0">
                          <a:latin typeface="Calibri" panose="020F0502020204030204" pitchFamily="34" charset="0"/>
                          <a:cs typeface="Calibri" panose="020F0502020204030204" pitchFamily="34" charset="0"/>
                        </a:rPr>
                        <a:t>Give the </a:t>
                      </a:r>
                      <a:r>
                        <a:rPr lang="en-GB" sz="2200" b="1" baseline="0" dirty="0">
                          <a:latin typeface="Calibri" panose="020F0502020204030204" pitchFamily="34" charset="0"/>
                          <a:cs typeface="Calibri" panose="020F0502020204030204" pitchFamily="34" charset="0"/>
                        </a:rPr>
                        <a:t>oral vaccine(s) first </a:t>
                      </a:r>
                      <a:r>
                        <a:rPr lang="en-GB" sz="2200" b="0" baseline="0" dirty="0">
                          <a:latin typeface="Calibri" panose="020F0502020204030204" pitchFamily="34" charset="0"/>
                          <a:cs typeface="Calibri" panose="020F0502020204030204" pitchFamily="34" charset="0"/>
                        </a:rPr>
                        <a:t>and </a:t>
                      </a:r>
                      <a:r>
                        <a:rPr lang="en-GB" sz="2200" b="1" u="none" baseline="0" dirty="0">
                          <a:latin typeface="Calibri" panose="020F0502020204030204" pitchFamily="34" charset="0"/>
                          <a:cs typeface="Calibri" panose="020F0502020204030204" pitchFamily="34" charset="0"/>
                        </a:rPr>
                        <a:t>most painful</a:t>
                      </a:r>
                      <a:r>
                        <a:rPr lang="en-GB" sz="2200" b="0" u="none" baseline="0" dirty="0">
                          <a:latin typeface="Calibri" panose="020F0502020204030204" pitchFamily="34" charset="0"/>
                          <a:cs typeface="Calibri" panose="020F0502020204030204" pitchFamily="34" charset="0"/>
                        </a:rPr>
                        <a:t> injectable </a:t>
                      </a:r>
                      <a:r>
                        <a:rPr lang="en-GB" sz="2200" b="1" u="none" baseline="0" dirty="0">
                          <a:latin typeface="Calibri" panose="020F0502020204030204" pitchFamily="34" charset="0"/>
                          <a:cs typeface="Calibri" panose="020F0502020204030204" pitchFamily="34" charset="0"/>
                        </a:rPr>
                        <a:t>vaccine last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1" baseline="0" dirty="0">
                          <a:latin typeface="Calibri" panose="020F0502020204030204" pitchFamily="34" charset="0"/>
                          <a:cs typeface="Calibri" panose="020F0502020204030204" pitchFamily="34" charset="0"/>
                        </a:rPr>
                        <a:t>Position</a:t>
                      </a:r>
                      <a:r>
                        <a:rPr lang="en-GB" sz="2200" baseline="0" dirty="0">
                          <a:latin typeface="Calibri" panose="020F0502020204030204" pitchFamily="34" charset="0"/>
                          <a:cs typeface="Calibri" panose="020F0502020204030204" pitchFamily="34" charset="0"/>
                        </a:rPr>
                        <a:t> them to so that sites for multiple vaccines are accessible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pitchFamily="34" charset="0"/>
                          <a:cs typeface="Calibri" panose="020F0502020204030204" pitchFamily="34" charset="0"/>
                        </a:rPr>
                        <a:t>If giving </a:t>
                      </a:r>
                      <a:r>
                        <a:rPr lang="en-GB" sz="2200" b="0" dirty="0">
                          <a:latin typeface="Calibri" panose="020F0502020204030204" pitchFamily="34" charset="0"/>
                          <a:cs typeface="Calibri" panose="020F0502020204030204" pitchFamily="34" charset="0"/>
                        </a:rPr>
                        <a:t>multiple injections </a:t>
                      </a:r>
                      <a:r>
                        <a:rPr lang="en-GB" sz="2200" dirty="0">
                          <a:latin typeface="Calibri" panose="020F0502020204030204" pitchFamily="34" charset="0"/>
                          <a:cs typeface="Calibri" panose="020F0502020204030204" pitchFamily="34" charset="0"/>
                        </a:rPr>
                        <a:t>in the same area, </a:t>
                      </a:r>
                      <a:r>
                        <a:rPr lang="en-GB" sz="2200" b="1" u="none" dirty="0">
                          <a:latin typeface="Calibri" panose="020F0502020204030204" pitchFamily="34" charset="0"/>
                          <a:cs typeface="Calibri" panose="020F0502020204030204" pitchFamily="34" charset="0"/>
                        </a:rPr>
                        <a:t>separate them </a:t>
                      </a:r>
                      <a:r>
                        <a:rPr lang="en-GB" sz="2200" dirty="0">
                          <a:latin typeface="Calibri" panose="020F0502020204030204" pitchFamily="34" charset="0"/>
                          <a:cs typeface="Calibri" panose="020F0502020204030204" pitchFamily="34" charset="0"/>
                        </a:rPr>
                        <a:t>as far apart as possible (preferably 2.5 cm) or give them in the other arm/leg</a:t>
                      </a:r>
                      <a:endParaRPr lang="en-GB" sz="2200" b="0" baseline="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903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Multiple injections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8640593F-B4EF-FFBA-6D2D-56665C19CDA5}"/>
              </a:ext>
            </a:extLst>
          </p:cNvPr>
          <p:cNvGraphicFramePr>
            <a:graphicFrameLocks noGrp="1"/>
          </p:cNvGraphicFramePr>
          <p:nvPr>
            <p:extLst>
              <p:ext uri="{D42A27DB-BD31-4B8C-83A1-F6EECF244321}">
                <p14:modId xmlns:p14="http://schemas.microsoft.com/office/powerpoint/2010/main" val="1233785890"/>
              </p:ext>
            </p:extLst>
          </p:nvPr>
        </p:nvGraphicFramePr>
        <p:xfrm>
          <a:off x="773184" y="1693346"/>
          <a:ext cx="10645632" cy="4494512"/>
        </p:xfrm>
        <a:graphic>
          <a:graphicData uri="http://schemas.openxmlformats.org/drawingml/2006/table">
            <a:tbl>
              <a:tblPr firstRow="1" bandRow="1">
                <a:tableStyleId>{5940675A-B579-460E-94D1-54222C63F5DA}</a:tableStyleId>
              </a:tblPr>
              <a:tblGrid>
                <a:gridCol w="1306978">
                  <a:extLst>
                    <a:ext uri="{9D8B030D-6E8A-4147-A177-3AD203B41FA5}">
                      <a16:colId xmlns:a16="http://schemas.microsoft.com/office/drawing/2014/main" val="20000"/>
                    </a:ext>
                  </a:extLst>
                </a:gridCol>
                <a:gridCol w="9338654">
                  <a:extLst>
                    <a:ext uri="{9D8B030D-6E8A-4147-A177-3AD203B41FA5}">
                      <a16:colId xmlns:a16="http://schemas.microsoft.com/office/drawing/2014/main" val="20001"/>
                    </a:ext>
                  </a:extLst>
                </a:gridCol>
              </a:tblGrid>
              <a:tr h="4494512">
                <a:tc>
                  <a:txBody>
                    <a:bodyPr/>
                    <a:lstStyle/>
                    <a:p>
                      <a:r>
                        <a:rPr lang="en-GB" sz="2200" b="1" dirty="0">
                          <a:solidFill>
                            <a:schemeClr val="tx1"/>
                          </a:solidFill>
                          <a:latin typeface="Calibri" panose="020F0502020204030204" pitchFamily="34" charset="0"/>
                          <a:cs typeface="Calibri" panose="020F0502020204030204" pitchFamily="34" charset="0"/>
                        </a:rPr>
                        <a:t>How to act</a:t>
                      </a:r>
                      <a:endParaRPr lang="en-US" sz="2200" b="1" dirty="0">
                        <a:solidFill>
                          <a:schemeClr val="tx1"/>
                        </a:solidFill>
                        <a:latin typeface="Calibri" panose="020F0502020204030204" pitchFamily="34" charset="0"/>
                        <a:cs typeface="Calibri" panose="020F0502020204030204" pitchFamily="34" charset="0"/>
                      </a:endParaRPr>
                    </a:p>
                  </a:txBody>
                  <a:tcPr anchor="ctr">
                    <a:solidFill>
                      <a:schemeClr val="accent5"/>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1" kern="1200" dirty="0">
                          <a:solidFill>
                            <a:schemeClr val="tx1"/>
                          </a:solidFill>
                          <a:latin typeface="Calibri" panose="020F0502020204030204" pitchFamily="34" charset="0"/>
                          <a:ea typeface="+mn-ea"/>
                          <a:cs typeface="Calibri" panose="020F0502020204030204" pitchFamily="34" charset="0"/>
                        </a:rPr>
                        <a:t>Being prepared </a:t>
                      </a:r>
                      <a:r>
                        <a:rPr lang="en-GB" sz="2200" kern="1200" dirty="0">
                          <a:solidFill>
                            <a:schemeClr val="tx1"/>
                          </a:solidFill>
                          <a:latin typeface="Calibri" panose="020F0502020204030204" pitchFamily="34" charset="0"/>
                          <a:ea typeface="+mn-ea"/>
                          <a:cs typeface="Calibri" panose="020F0502020204030204" pitchFamily="34" charset="0"/>
                        </a:rPr>
                        <a:t>is especially important as it presents the health worker as both calm and confident</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Know what vaccines you are giving</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Obtain all supplies needed for the multiple vaccines</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Seek assistance from a colleague in preparing vaccines</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Set up vaccination spaces that promote positive experiences for individuals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200" kern="1200" dirty="0">
                        <a:solidFill>
                          <a:schemeClr val="tx1"/>
                        </a:solidFill>
                        <a:latin typeface="Calibri" panose="020F0502020204030204" pitchFamily="34" charset="0"/>
                        <a:ea typeface="+mn-ea"/>
                        <a:cs typeface="Calibri" panose="020F050202020403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1" kern="1200" dirty="0">
                          <a:solidFill>
                            <a:schemeClr val="tx1"/>
                          </a:solidFill>
                          <a:latin typeface="Calibri" panose="020F0502020204030204" pitchFamily="34" charset="0"/>
                          <a:ea typeface="+mn-ea"/>
                          <a:cs typeface="Calibri" panose="020F0502020204030204" pitchFamily="34" charset="0"/>
                        </a:rPr>
                        <a:t>Showing people that you care </a:t>
                      </a:r>
                      <a:r>
                        <a:rPr lang="en-GB" sz="2200" kern="1200" dirty="0">
                          <a:solidFill>
                            <a:schemeClr val="tx1"/>
                          </a:solidFill>
                          <a:latin typeface="Calibri" panose="020F0502020204030204" pitchFamily="34" charset="0"/>
                          <a:ea typeface="+mn-ea"/>
                          <a:cs typeface="Calibri" panose="020F0502020204030204" pitchFamily="34" charset="0"/>
                        </a:rPr>
                        <a:t>about them is especially important as it helps build trust in health workers and vaccination</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Seek participation of clients and caregivers</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Answer client questions</a:t>
                      </a:r>
                    </a:p>
                    <a:p>
                      <a:pPr marL="627063" marR="0" lvl="1" indent="-2889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200" kern="1200" dirty="0">
                          <a:solidFill>
                            <a:schemeClr val="tx1"/>
                          </a:solidFill>
                          <a:latin typeface="Calibri" panose="020F0502020204030204" pitchFamily="34" charset="0"/>
                          <a:ea typeface="+mn-ea"/>
                          <a:cs typeface="Calibri" panose="020F0502020204030204" pitchFamily="34" charset="0"/>
                        </a:rPr>
                        <a:t>Support client in coping choices</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727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6544" y="4835896"/>
            <a:ext cx="7366642" cy="2022104"/>
            <a:chOff x="1528326" y="1012086"/>
            <a:chExt cx="8788734" cy="2434092"/>
          </a:xfrm>
        </p:grpSpPr>
        <p:sp>
          <p:nvSpPr>
            <p:cNvPr id="3" name="TextBox 2"/>
            <p:cNvSpPr txBox="1"/>
            <p:nvPr/>
          </p:nvSpPr>
          <p:spPr>
            <a:xfrm>
              <a:off x="1528326" y="1012086"/>
              <a:ext cx="8788734" cy="537201"/>
            </a:xfrm>
            <a:prstGeom prst="rect">
              <a:avLst/>
            </a:prstGeom>
            <a:noFill/>
          </p:spPr>
          <p:txBody>
            <a:bodyPr wrap="square" rtlCol="0">
              <a:spAutoFit/>
            </a:bodyPr>
            <a:lstStyle/>
            <a:p>
              <a:pPr marL="285750" indent="-285750">
                <a:buFontTx/>
                <a:buChar char="-"/>
              </a:pPr>
              <a:endParaRPr lang="en-GB" sz="2300" b="1" dirty="0">
                <a:solidFill>
                  <a:srgbClr val="0070C0"/>
                </a:solidFill>
              </a:endParaRPr>
            </a:p>
          </p:txBody>
        </p:sp>
        <p:sp>
          <p:nvSpPr>
            <p:cNvPr id="7" name="Rectangle 6"/>
            <p:cNvSpPr/>
            <p:nvPr/>
          </p:nvSpPr>
          <p:spPr>
            <a:xfrm>
              <a:off x="1528327" y="2908977"/>
              <a:ext cx="564556" cy="537201"/>
            </a:xfrm>
            <a:prstGeom prst="rect">
              <a:avLst/>
            </a:prstGeom>
          </p:spPr>
          <p:txBody>
            <a:bodyPr wrap="none">
              <a:spAutoFit/>
            </a:bodyPr>
            <a:lstStyle/>
            <a:p>
              <a:pPr marL="285750" indent="-285750">
                <a:buFontTx/>
                <a:buChar char="-"/>
              </a:pPr>
              <a:endParaRPr lang="en-GB" sz="2300" b="1" dirty="0">
                <a:solidFill>
                  <a:srgbClr val="00B050"/>
                </a:solidFill>
              </a:endParaRPr>
            </a:p>
          </p:txBody>
        </p:sp>
      </p:grpSp>
      <p:sp>
        <p:nvSpPr>
          <p:cNvPr id="9" name="TextBox 8"/>
          <p:cNvSpPr txBox="1"/>
          <p:nvPr/>
        </p:nvSpPr>
        <p:spPr>
          <a:xfrm>
            <a:off x="773184" y="1725833"/>
            <a:ext cx="10645632" cy="4308872"/>
          </a:xfrm>
          <a:prstGeom prst="rect">
            <a:avLst/>
          </a:prstGeom>
          <a:noFill/>
        </p:spPr>
        <p:txBody>
          <a:bodyPr wrap="square" rtlCol="0">
            <a:spAutoFit/>
          </a:bodyPr>
          <a:lstStyle/>
          <a:p>
            <a:r>
              <a:rPr lang="en-GB" sz="2800" dirty="0">
                <a:solidFill>
                  <a:schemeClr val="accent2"/>
                </a:solidFill>
                <a:latin typeface="Calibri" panose="020F0502020204030204" pitchFamily="34" charset="0"/>
                <a:cs typeface="Calibri" panose="020F0502020204030204" pitchFamily="34" charset="0"/>
              </a:rPr>
              <a:t>Vaccinating persons with disabilities and disorders</a:t>
            </a:r>
          </a:p>
          <a:p>
            <a:r>
              <a:rPr lang="en-GB" dirty="0">
                <a:solidFill>
                  <a:schemeClr val="accent2"/>
                </a:solidFill>
                <a:latin typeface="Calibri" panose="020F0502020204030204" pitchFamily="34" charset="0"/>
                <a:cs typeface="Calibri" panose="020F0502020204030204" pitchFamily="34" charset="0"/>
              </a:rPr>
              <a:t>(e.g., dementia, autism spectrum disorder)</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CARD (comfort, ask, relax, distract): Create and support coping options during vaccination</a:t>
            </a:r>
          </a:p>
          <a:p>
            <a:pPr marL="3429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Invite carer participation (as applicable)</a:t>
            </a:r>
          </a:p>
          <a:p>
            <a:pPr marL="3429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Additional sensory support or a quieter environment may also be helpful</a:t>
            </a:r>
          </a:p>
          <a:p>
            <a:pPr marL="3429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Offer vaccination at home if possible</a:t>
            </a:r>
          </a:p>
          <a:p>
            <a:pPr marL="0" lvl="1"/>
            <a:endParaRPr lang="en-GB" sz="2000" dirty="0">
              <a:latin typeface="Calibri" panose="020F0502020204030204" pitchFamily="34" charset="0"/>
              <a:cs typeface="Calibri" panose="020F0502020204030204" pitchFamily="34" charset="0"/>
            </a:endParaRPr>
          </a:p>
          <a:p>
            <a:r>
              <a:rPr lang="en-GB" sz="2800" dirty="0">
                <a:solidFill>
                  <a:schemeClr val="accent2"/>
                </a:solidFill>
                <a:latin typeface="Calibri" panose="020F0502020204030204" pitchFamily="34" charset="0"/>
                <a:cs typeface="Calibri" panose="020F0502020204030204" pitchFamily="34" charset="0"/>
              </a:rPr>
              <a:t>Dealing with needle phobia</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Suggest </a:t>
            </a:r>
            <a:r>
              <a:rPr lang="en-US" sz="2000" i="1" dirty="0">
                <a:latin typeface="Calibri" panose="020F0502020204030204" pitchFamily="34" charset="0"/>
                <a:cs typeface="Calibri" panose="020F0502020204030204" pitchFamily="34" charset="0"/>
              </a:rPr>
              <a:t>exposure therapy </a:t>
            </a:r>
            <a:r>
              <a:rPr lang="en-US" sz="2000" dirty="0">
                <a:latin typeface="Calibri" panose="020F0502020204030204" pitchFamily="34" charset="0"/>
                <a:cs typeface="Calibri" panose="020F0502020204030204" pitchFamily="34" charset="0"/>
              </a:rPr>
              <a:t>to gradually face fear of needles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Vaccinate using usual pain management strategies after fear has been reduced</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Ask them to tense abdominal and leg muscles (but NOT the arm being vaccinated as this can increase pain) if they have a history of fainting</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Offer that they look away from the needle</a:t>
            </a:r>
            <a:endParaRPr lang="en-US" sz="20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44</a:t>
            </a:fld>
            <a:endParaRPr lang="en-US"/>
          </a:p>
        </p:txBody>
      </p:sp>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Vaccinating special populations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568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6041" y="1822141"/>
            <a:ext cx="5451921" cy="3631763"/>
          </a:xfrm>
          <a:prstGeom prst="rect">
            <a:avLst/>
          </a:prstGeom>
          <a:noFill/>
        </p:spPr>
        <p:txBody>
          <a:bodyPr wrap="square" rtlCol="0">
            <a:spAutoFit/>
          </a:bodyPr>
          <a:lstStyle/>
          <a:p>
            <a:pPr marL="457200" indent="-457200">
              <a:spcAft>
                <a:spcPts val="1200"/>
              </a:spcAft>
              <a:buAutoNum type="arabicPeriod"/>
            </a:pPr>
            <a:r>
              <a:rPr lang="en-GB" sz="2100" dirty="0">
                <a:latin typeface="Calibri" panose="020F0502020204030204" pitchFamily="34" charset="0"/>
                <a:cs typeface="Calibri" panose="020F0502020204030204" pitchFamily="34" charset="0"/>
              </a:rPr>
              <a:t>C</a:t>
            </a:r>
            <a:r>
              <a:rPr lang="en-US" sz="2100" dirty="0" err="1">
                <a:latin typeface="Calibri" panose="020F0502020204030204" pitchFamily="34" charset="0"/>
                <a:cs typeface="Calibri" panose="020F0502020204030204" pitchFamily="34" charset="0"/>
              </a:rPr>
              <a:t>reate</a:t>
            </a:r>
            <a:r>
              <a:rPr lang="en-US" sz="2100" dirty="0">
                <a:latin typeface="Calibri" panose="020F0502020204030204" pitchFamily="34" charset="0"/>
                <a:cs typeface="Calibri" panose="020F0502020204030204" pitchFamily="34" charset="0"/>
              </a:rPr>
              <a:t> a list of everything you fear about the injection</a:t>
            </a:r>
          </a:p>
          <a:p>
            <a:pPr marL="457200" indent="-457200">
              <a:spcAft>
                <a:spcPts val="1200"/>
              </a:spcAft>
              <a:buAutoNum type="arabicPeriod"/>
            </a:pPr>
            <a:r>
              <a:rPr lang="en-US" sz="2100" dirty="0">
                <a:latin typeface="Calibri" panose="020F0502020204030204" pitchFamily="34" charset="0"/>
                <a:cs typeface="Calibri" panose="020F0502020204030204" pitchFamily="34" charset="0"/>
              </a:rPr>
              <a:t>Arrange them from the least scary to most. This is called a hierarchy.</a:t>
            </a:r>
          </a:p>
          <a:p>
            <a:pPr marL="457200" indent="-457200">
              <a:spcAft>
                <a:spcPts val="1200"/>
              </a:spcAft>
              <a:buAutoNum type="arabicPeriod"/>
            </a:pPr>
            <a:r>
              <a:rPr lang="en-US" sz="2100" dirty="0">
                <a:latin typeface="Calibri" panose="020F0502020204030204" pitchFamily="34" charset="0"/>
                <a:cs typeface="Calibri" panose="020F0502020204030204" pitchFamily="34" charset="0"/>
              </a:rPr>
              <a:t>Work your way up each step on the hierarchy from least scary to most. Stay with each experience (each step) until you can manage your fear (e.g., you realize that what you are most worried about won’t happen or if it does, you can survive it).</a:t>
            </a:r>
            <a:endParaRPr lang="en-US" sz="21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D9FE464-7AEA-44E9-9245-49CBE9DEBE6C}"/>
              </a:ext>
            </a:extLst>
          </p:cNvPr>
          <p:cNvPicPr>
            <a:picLocks noChangeAspect="1"/>
          </p:cNvPicPr>
          <p:nvPr/>
        </p:nvPicPr>
        <p:blipFill>
          <a:blip r:embed="rId3"/>
          <a:stretch>
            <a:fillRect/>
          </a:stretch>
        </p:blipFill>
        <p:spPr>
          <a:xfrm>
            <a:off x="6837772" y="1992700"/>
            <a:ext cx="1440160" cy="3942438"/>
          </a:xfrm>
          <a:prstGeom prst="rect">
            <a:avLst/>
          </a:prstGeom>
        </p:spPr>
      </p:pic>
      <p:sp>
        <p:nvSpPr>
          <p:cNvPr id="10" name="TextBox 9">
            <a:extLst>
              <a:ext uri="{FF2B5EF4-FFF2-40B4-BE49-F238E27FC236}">
                <a16:creationId xmlns:a16="http://schemas.microsoft.com/office/drawing/2014/main" id="{84BE838D-6D39-4EBD-AC50-34F12E70F426}"/>
              </a:ext>
            </a:extLst>
          </p:cNvPr>
          <p:cNvSpPr txBox="1"/>
          <p:nvPr/>
        </p:nvSpPr>
        <p:spPr>
          <a:xfrm>
            <a:off x="6954043" y="5967213"/>
            <a:ext cx="1323889" cy="400110"/>
          </a:xfrm>
          <a:prstGeom prst="rect">
            <a:avLst/>
          </a:prstGeom>
          <a:noFill/>
        </p:spPr>
        <p:txBody>
          <a:bodyPr wrap="none" rtlCol="0">
            <a:spAutoFit/>
          </a:bodyPr>
          <a:lstStyle/>
          <a:p>
            <a:pPr algn="ctr"/>
            <a:r>
              <a:rPr lang="en-US" sz="2000" dirty="0">
                <a:solidFill>
                  <a:schemeClr val="accent2"/>
                </a:solidFill>
                <a:latin typeface="Calibri" panose="020F0502020204030204" pitchFamily="34" charset="0"/>
                <a:cs typeface="Calibri" panose="020F0502020204030204" pitchFamily="34" charset="0"/>
              </a:rPr>
              <a:t>Least scary</a:t>
            </a:r>
          </a:p>
        </p:txBody>
      </p:sp>
      <p:sp>
        <p:nvSpPr>
          <p:cNvPr id="11" name="TextBox 10">
            <a:extLst>
              <a:ext uri="{FF2B5EF4-FFF2-40B4-BE49-F238E27FC236}">
                <a16:creationId xmlns:a16="http://schemas.microsoft.com/office/drawing/2014/main" id="{37610FBF-8BC0-4B9D-A332-71006E208271}"/>
              </a:ext>
            </a:extLst>
          </p:cNvPr>
          <p:cNvSpPr txBox="1"/>
          <p:nvPr/>
        </p:nvSpPr>
        <p:spPr>
          <a:xfrm>
            <a:off x="6911644" y="1552705"/>
            <a:ext cx="1319079" cy="400110"/>
          </a:xfrm>
          <a:prstGeom prst="rect">
            <a:avLst/>
          </a:prstGeom>
          <a:noFill/>
        </p:spPr>
        <p:txBody>
          <a:bodyPr wrap="none" rtlCol="0">
            <a:spAutoFit/>
          </a:bodyPr>
          <a:lstStyle/>
          <a:p>
            <a:pPr algn="ctr"/>
            <a:r>
              <a:rPr lang="en-US" sz="2000" dirty="0">
                <a:solidFill>
                  <a:schemeClr val="accent2"/>
                </a:solidFill>
                <a:latin typeface="Calibri" panose="020F0502020204030204" pitchFamily="34" charset="0"/>
                <a:cs typeface="Calibri" panose="020F0502020204030204" pitchFamily="34" charset="0"/>
              </a:rPr>
              <a:t>Most scary</a:t>
            </a:r>
          </a:p>
        </p:txBody>
      </p:sp>
      <p:sp>
        <p:nvSpPr>
          <p:cNvPr id="15" name="TextBox 14">
            <a:extLst>
              <a:ext uri="{FF2B5EF4-FFF2-40B4-BE49-F238E27FC236}">
                <a16:creationId xmlns:a16="http://schemas.microsoft.com/office/drawing/2014/main" id="{21E97728-9081-4FBD-98C1-8CBC93C9CD7D}"/>
              </a:ext>
            </a:extLst>
          </p:cNvPr>
          <p:cNvSpPr txBox="1"/>
          <p:nvPr/>
        </p:nvSpPr>
        <p:spPr>
          <a:xfrm>
            <a:off x="8677327" y="5596584"/>
            <a:ext cx="2872490" cy="338554"/>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Driving by a vaccination clinic</a:t>
            </a:r>
          </a:p>
        </p:txBody>
      </p:sp>
      <p:sp>
        <p:nvSpPr>
          <p:cNvPr id="17" name="TextBox 16">
            <a:extLst>
              <a:ext uri="{FF2B5EF4-FFF2-40B4-BE49-F238E27FC236}">
                <a16:creationId xmlns:a16="http://schemas.microsoft.com/office/drawing/2014/main" id="{7AE5D6B7-27C9-46BE-8453-070FEAB4ED07}"/>
              </a:ext>
            </a:extLst>
          </p:cNvPr>
          <p:cNvSpPr txBox="1"/>
          <p:nvPr/>
        </p:nvSpPr>
        <p:spPr>
          <a:xfrm>
            <a:off x="8677327" y="4972620"/>
            <a:ext cx="2883740" cy="338554"/>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Looking at drawings of needles </a:t>
            </a:r>
          </a:p>
        </p:txBody>
      </p:sp>
      <p:sp>
        <p:nvSpPr>
          <p:cNvPr id="19" name="TextBox 18">
            <a:extLst>
              <a:ext uri="{FF2B5EF4-FFF2-40B4-BE49-F238E27FC236}">
                <a16:creationId xmlns:a16="http://schemas.microsoft.com/office/drawing/2014/main" id="{8AAA298E-55B9-4AD1-A865-D4A4C3F4F5BC}"/>
              </a:ext>
            </a:extLst>
          </p:cNvPr>
          <p:cNvSpPr txBox="1"/>
          <p:nvPr/>
        </p:nvSpPr>
        <p:spPr>
          <a:xfrm>
            <a:off x="8677327" y="4133212"/>
            <a:ext cx="2542276" cy="584775"/>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Watching someone else hold a needle </a:t>
            </a:r>
          </a:p>
        </p:txBody>
      </p:sp>
      <p:sp>
        <p:nvSpPr>
          <p:cNvPr id="21" name="TextBox 20">
            <a:extLst>
              <a:ext uri="{FF2B5EF4-FFF2-40B4-BE49-F238E27FC236}">
                <a16:creationId xmlns:a16="http://schemas.microsoft.com/office/drawing/2014/main" id="{A25E9303-EA07-4A9E-B7BD-8AEB9DCDB6A0}"/>
              </a:ext>
            </a:extLst>
          </p:cNvPr>
          <p:cNvSpPr txBox="1"/>
          <p:nvPr/>
        </p:nvSpPr>
        <p:spPr>
          <a:xfrm>
            <a:off x="8677327" y="3509249"/>
            <a:ext cx="2542276" cy="338554"/>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Holding a needle </a:t>
            </a:r>
          </a:p>
        </p:txBody>
      </p:sp>
      <p:sp>
        <p:nvSpPr>
          <p:cNvPr id="23" name="TextBox 22">
            <a:extLst>
              <a:ext uri="{FF2B5EF4-FFF2-40B4-BE49-F238E27FC236}">
                <a16:creationId xmlns:a16="http://schemas.microsoft.com/office/drawing/2014/main" id="{97D415D8-3D6A-4483-9E78-4B51E370CCB7}"/>
              </a:ext>
            </a:extLst>
          </p:cNvPr>
          <p:cNvSpPr txBox="1"/>
          <p:nvPr/>
        </p:nvSpPr>
        <p:spPr>
          <a:xfrm>
            <a:off x="8677327" y="2669841"/>
            <a:ext cx="2696172" cy="584775"/>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Watching someone else receive an injection </a:t>
            </a:r>
          </a:p>
        </p:txBody>
      </p:sp>
      <p:sp>
        <p:nvSpPr>
          <p:cNvPr id="25" name="TextBox 24">
            <a:extLst>
              <a:ext uri="{FF2B5EF4-FFF2-40B4-BE49-F238E27FC236}">
                <a16:creationId xmlns:a16="http://schemas.microsoft.com/office/drawing/2014/main" id="{311CE037-3460-4118-ADCC-3921D72100DF}"/>
              </a:ext>
            </a:extLst>
          </p:cNvPr>
          <p:cNvSpPr txBox="1"/>
          <p:nvPr/>
        </p:nvSpPr>
        <p:spPr>
          <a:xfrm>
            <a:off x="8677328" y="2045878"/>
            <a:ext cx="2862487" cy="338554"/>
          </a:xfrm>
          <a:prstGeom prst="rect">
            <a:avLst/>
          </a:prstGeom>
          <a:noFill/>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Receiving a vaccine injection</a:t>
            </a:r>
          </a:p>
        </p:txBody>
      </p:sp>
      <p:sp>
        <p:nvSpPr>
          <p:cNvPr id="26" name="TextBox 25">
            <a:extLst>
              <a:ext uri="{FF2B5EF4-FFF2-40B4-BE49-F238E27FC236}">
                <a16:creationId xmlns:a16="http://schemas.microsoft.com/office/drawing/2014/main" id="{B324CA6D-D35D-4DC0-A09C-4EF43C5EB4AA}"/>
              </a:ext>
            </a:extLst>
          </p:cNvPr>
          <p:cNvSpPr txBox="1"/>
          <p:nvPr/>
        </p:nvSpPr>
        <p:spPr>
          <a:xfrm>
            <a:off x="8677326" y="1577603"/>
            <a:ext cx="1944216" cy="383686"/>
          </a:xfrm>
          <a:prstGeom prst="rect">
            <a:avLst/>
          </a:prstGeom>
          <a:noFill/>
        </p:spPr>
        <p:txBody>
          <a:bodyPr wrap="square">
            <a:spAutoFit/>
          </a:bodyPr>
          <a:lstStyle/>
          <a:p>
            <a:r>
              <a:rPr lang="en-US" i="1" dirty="0">
                <a:solidFill>
                  <a:schemeClr val="accent1"/>
                </a:solidFill>
              </a:rPr>
              <a:t>Example list:</a:t>
            </a:r>
          </a:p>
        </p:txBody>
      </p:sp>
      <p:cxnSp>
        <p:nvCxnSpPr>
          <p:cNvPr id="7" name="Straight Connector 6">
            <a:extLst>
              <a:ext uri="{FF2B5EF4-FFF2-40B4-BE49-F238E27FC236}">
                <a16:creationId xmlns:a16="http://schemas.microsoft.com/office/drawing/2014/main" id="{D199230C-3715-C9DD-CEF0-74979E065AE5}"/>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2949650-CD36-D146-215D-48A04EBB9D7F}"/>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i="1" dirty="0">
                <a:solidFill>
                  <a:srgbClr val="009CDE"/>
                </a:solidFill>
                <a:latin typeface="Calibri" panose="020F0502020204030204" pitchFamily="34" charset="0"/>
                <a:cs typeface="Calibri" panose="020F0502020204030204" pitchFamily="34" charset="0"/>
              </a:rPr>
              <a:t>Exposure therapy </a:t>
            </a:r>
            <a:r>
              <a:rPr lang="en-GB" sz="4400" b="0" dirty="0">
                <a:solidFill>
                  <a:srgbClr val="009CDE"/>
                </a:solidFill>
                <a:latin typeface="Calibri" panose="020F0502020204030204" pitchFamily="34" charset="0"/>
                <a:cs typeface="Calibri" panose="020F0502020204030204" pitchFamily="34" charset="0"/>
              </a:rPr>
              <a:t>for needle phobia</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4925366-7CC8-D98E-B292-140040BE0C2E}"/>
              </a:ext>
            </a:extLst>
          </p:cNvPr>
          <p:cNvSpPr txBox="1"/>
          <p:nvPr/>
        </p:nvSpPr>
        <p:spPr>
          <a:xfrm>
            <a:off x="786041" y="5613270"/>
            <a:ext cx="5652337" cy="707886"/>
          </a:xfrm>
          <a:prstGeom prst="rect">
            <a:avLst/>
          </a:prstGeom>
          <a:solidFill>
            <a:schemeClr val="accent5"/>
          </a:solidFill>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3200">
                <a:solidFill>
                  <a:schemeClr val="tx1">
                    <a:lumMod val="75000"/>
                    <a:lumOff val="25000"/>
                  </a:schemeClr>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000" i="1" dirty="0"/>
              <a:t>Exposure therapy is usually performed with guidance from a psychologist or mental health professional.</a:t>
            </a:r>
          </a:p>
        </p:txBody>
      </p:sp>
    </p:spTree>
    <p:extLst>
      <p:ext uri="{BB962C8B-B14F-4D97-AF65-F5344CB8AC3E}">
        <p14:creationId xmlns:p14="http://schemas.microsoft.com/office/powerpoint/2010/main" val="2034246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183" y="1518502"/>
            <a:ext cx="10550345" cy="4813995"/>
          </a:xfrm>
        </p:spPr>
        <p:txBody>
          <a:bodyPr vert="horz" lIns="91440" tIns="45720" rIns="91440" bIns="45720" rtlCol="0" anchor="t">
            <a:noAutofit/>
          </a:bodyPr>
          <a:lstStyle/>
          <a:p>
            <a:pPr marL="342900" indent="-342900">
              <a:spcBef>
                <a:spcPts val="0"/>
              </a:spcBef>
              <a:spcAft>
                <a:spcPts val="1200"/>
              </a:spcAft>
              <a:buClr>
                <a:schemeClr val="tx2"/>
              </a:buClr>
              <a:buFont typeface="Arial" panose="020B0604020202020204" pitchFamily="34" charset="0"/>
              <a:buChar char="•"/>
            </a:pPr>
            <a:r>
              <a:rPr lang="en-GB" sz="2100" dirty="0">
                <a:solidFill>
                  <a:schemeClr val="tx1">
                    <a:lumMod val="75000"/>
                    <a:lumOff val="25000"/>
                  </a:schemeClr>
                </a:solidFill>
                <a:latin typeface="Calibri" panose="020F0502020204030204" pitchFamily="34" charset="0"/>
                <a:cs typeface="Calibri" panose="020F0502020204030204" pitchFamily="34" charset="0"/>
              </a:rPr>
              <a:t>Pain at the time of vaccination can be </a:t>
            </a:r>
            <a:r>
              <a:rPr lang="en-GB" sz="2100" b="1" dirty="0">
                <a:solidFill>
                  <a:schemeClr val="tx1">
                    <a:lumMod val="75000"/>
                    <a:lumOff val="25000"/>
                  </a:schemeClr>
                </a:solidFill>
                <a:latin typeface="Calibri" panose="020F0502020204030204" pitchFamily="34" charset="0"/>
                <a:cs typeface="Calibri" panose="020F0502020204030204" pitchFamily="34" charset="0"/>
              </a:rPr>
              <a:t>a concern </a:t>
            </a:r>
            <a:r>
              <a:rPr lang="en-GB" sz="2100" dirty="0">
                <a:solidFill>
                  <a:schemeClr val="tx1">
                    <a:lumMod val="75000"/>
                    <a:lumOff val="25000"/>
                  </a:schemeClr>
                </a:solidFill>
                <a:latin typeface="Calibri" panose="020F0502020204030204" pitchFamily="34" charset="0"/>
                <a:cs typeface="Calibri" panose="020F0502020204030204" pitchFamily="34" charset="0"/>
              </a:rPr>
              <a:t>for some.</a:t>
            </a:r>
            <a:r>
              <a:rPr lang="en-US" sz="2100" dirty="0">
                <a:solidFill>
                  <a:schemeClr val="tx1">
                    <a:lumMod val="75000"/>
                    <a:lumOff val="25000"/>
                  </a:schemeClr>
                </a:solidFill>
                <a:latin typeface="Calibri" panose="020F0502020204030204" pitchFamily="34" charset="0"/>
                <a:cs typeface="Calibri" panose="020F0502020204030204" pitchFamily="34" charset="0"/>
              </a:rPr>
              <a:t> </a:t>
            </a:r>
            <a:r>
              <a:rPr lang="en-GB" sz="2100" dirty="0">
                <a:solidFill>
                  <a:schemeClr val="tx1">
                    <a:lumMod val="75000"/>
                    <a:lumOff val="25000"/>
                  </a:schemeClr>
                </a:solidFill>
                <a:latin typeface="Calibri" panose="020F0502020204030204" pitchFamily="34" charset="0"/>
                <a:cs typeface="Calibri" panose="020F0502020204030204" pitchFamily="34" charset="0"/>
              </a:rPr>
              <a:t>If pain and related immunization stress-related responses are not managed, it can lead to vaccination hesitancy and refusal.</a:t>
            </a:r>
          </a:p>
          <a:p>
            <a:pPr marL="342900" indent="-342900">
              <a:spcBef>
                <a:spcPts val="0"/>
              </a:spcBef>
              <a:spcAft>
                <a:spcPts val="1200"/>
              </a:spcAft>
              <a:buClr>
                <a:schemeClr val="tx2"/>
              </a:buClr>
              <a:buFont typeface="Arial" panose="020B0604020202020204" pitchFamily="34" charset="0"/>
              <a:buChar char="•"/>
            </a:pPr>
            <a:r>
              <a:rPr lang="en-GB" sz="2100" b="1" dirty="0">
                <a:solidFill>
                  <a:schemeClr val="tx1">
                    <a:lumMod val="75000"/>
                    <a:lumOff val="25000"/>
                  </a:schemeClr>
                </a:solidFill>
                <a:latin typeface="Calibri" panose="020F0502020204030204" pitchFamily="34" charset="0"/>
                <a:cs typeface="Calibri" panose="020F0502020204030204" pitchFamily="34" charset="0"/>
              </a:rPr>
              <a:t>Health workers have an important role to play </a:t>
            </a:r>
            <a:r>
              <a:rPr lang="en-GB" sz="2100" dirty="0">
                <a:solidFill>
                  <a:schemeClr val="tx1">
                    <a:lumMod val="75000"/>
                    <a:lumOff val="25000"/>
                  </a:schemeClr>
                </a:solidFill>
                <a:latin typeface="Calibri" panose="020F0502020204030204" pitchFamily="34" charset="0"/>
                <a:cs typeface="Calibri" panose="020F0502020204030204" pitchFamily="34" charset="0"/>
              </a:rPr>
              <a:t>in ensuring a positive immunization experience and increasing confidence in vaccination.</a:t>
            </a:r>
          </a:p>
          <a:p>
            <a:pPr marL="342900" indent="-342900">
              <a:spcBef>
                <a:spcPts val="0"/>
              </a:spcBef>
              <a:spcAft>
                <a:spcPts val="1200"/>
              </a:spcAft>
              <a:buClr>
                <a:schemeClr val="tx2"/>
              </a:buClr>
              <a:buFont typeface="Arial" panose="020B0604020202020204" pitchFamily="34" charset="0"/>
              <a:buChar char="•"/>
            </a:pPr>
            <a:r>
              <a:rPr lang="en-GB" sz="2100" b="1" dirty="0">
                <a:solidFill>
                  <a:schemeClr val="tx1">
                    <a:lumMod val="75000"/>
                    <a:lumOff val="25000"/>
                  </a:schemeClr>
                </a:solidFill>
                <a:latin typeface="Calibri" panose="020F0502020204030204" pitchFamily="34" charset="0"/>
                <a:cs typeface="Calibri" panose="020F0502020204030204" pitchFamily="34" charset="0"/>
              </a:rPr>
              <a:t>Acknowledge </a:t>
            </a:r>
            <a:r>
              <a:rPr lang="en-GB" sz="2100" dirty="0">
                <a:solidFill>
                  <a:schemeClr val="tx1">
                    <a:lumMod val="75000"/>
                    <a:lumOff val="25000"/>
                  </a:schemeClr>
                </a:solidFill>
                <a:latin typeface="Calibri" panose="020F0502020204030204" pitchFamily="34" charset="0"/>
                <a:cs typeface="Calibri" panose="020F0502020204030204" pitchFamily="34" charset="0"/>
              </a:rPr>
              <a:t>the concerns regarding pain and respond to them without judgement.</a:t>
            </a:r>
          </a:p>
          <a:p>
            <a:pPr marL="342900" indent="-342900">
              <a:spcBef>
                <a:spcPts val="0"/>
              </a:spcBef>
              <a:spcAft>
                <a:spcPts val="1200"/>
              </a:spcAft>
              <a:buClr>
                <a:schemeClr val="tx2"/>
              </a:buClr>
              <a:buFont typeface="Arial" panose="020B0604020202020204" pitchFamily="34" charset="0"/>
              <a:buChar char="•"/>
            </a:pPr>
            <a:r>
              <a:rPr lang="en-GB" sz="2100" b="1" dirty="0">
                <a:solidFill>
                  <a:schemeClr val="tx1">
                    <a:lumMod val="75000"/>
                    <a:lumOff val="25000"/>
                  </a:schemeClr>
                </a:solidFill>
                <a:latin typeface="Calibri" panose="020F0502020204030204" pitchFamily="34" charset="0"/>
                <a:cs typeface="Calibri" panose="020F0502020204030204" pitchFamily="34" charset="0"/>
              </a:rPr>
              <a:t>CARD </a:t>
            </a:r>
            <a:r>
              <a:rPr lang="en-GB" sz="2100" dirty="0">
                <a:solidFill>
                  <a:schemeClr val="tx1">
                    <a:lumMod val="75000"/>
                    <a:lumOff val="25000"/>
                  </a:schemeClr>
                </a:solidFill>
                <a:latin typeface="Calibri" panose="020F0502020204030204" pitchFamily="34" charset="0"/>
                <a:cs typeface="Calibri" panose="020F0502020204030204" pitchFamily="34" charset="0"/>
              </a:rPr>
              <a:t>(comfort, ask, relax, distract) provides useful steps to build confidence and deliver vaccinations in a way that minimizes pain.</a:t>
            </a:r>
          </a:p>
          <a:p>
            <a:pPr marL="342900" indent="-342900">
              <a:spcBef>
                <a:spcPts val="0"/>
              </a:spcBef>
              <a:spcAft>
                <a:spcPts val="1200"/>
              </a:spcAft>
              <a:buClr>
                <a:schemeClr val="tx2"/>
              </a:buClr>
              <a:buFont typeface="Arial" panose="020B0604020202020204" pitchFamily="34" charset="0"/>
              <a:buChar char="•"/>
            </a:pPr>
            <a:r>
              <a:rPr lang="en-GB" sz="2100" dirty="0">
                <a:solidFill>
                  <a:schemeClr val="tx1">
                    <a:lumMod val="75000"/>
                    <a:lumOff val="25000"/>
                  </a:schemeClr>
                </a:solidFill>
                <a:latin typeface="Calibri" panose="020F0502020204030204" pitchFamily="34" charset="0"/>
                <a:cs typeface="Calibri" panose="020F0502020204030204" pitchFamily="34" charset="0"/>
              </a:rPr>
              <a:t>When vaccinating children, </a:t>
            </a:r>
            <a:r>
              <a:rPr lang="en-GB" sz="2100" b="1" dirty="0">
                <a:solidFill>
                  <a:schemeClr val="tx1">
                    <a:lumMod val="75000"/>
                    <a:lumOff val="25000"/>
                  </a:schemeClr>
                </a:solidFill>
                <a:latin typeface="Calibri" panose="020F0502020204030204" pitchFamily="34" charset="0"/>
                <a:cs typeface="Calibri" panose="020F0502020204030204" pitchFamily="34" charset="0"/>
              </a:rPr>
              <a:t>caregivers should be involved </a:t>
            </a:r>
            <a:r>
              <a:rPr lang="en-GB" sz="2100" dirty="0">
                <a:solidFill>
                  <a:schemeClr val="tx1">
                    <a:lumMod val="75000"/>
                    <a:lumOff val="25000"/>
                  </a:schemeClr>
                </a:solidFill>
                <a:latin typeface="Calibri" panose="020F0502020204030204" pitchFamily="34" charset="0"/>
                <a:cs typeface="Calibri" panose="020F0502020204030204" pitchFamily="34" charset="0"/>
              </a:rPr>
              <a:t>to assist with implementing pain minimisation and management strategies.</a:t>
            </a:r>
          </a:p>
          <a:p>
            <a:pPr marL="342900" indent="-342900">
              <a:spcBef>
                <a:spcPts val="0"/>
              </a:spcBef>
              <a:spcAft>
                <a:spcPts val="1200"/>
              </a:spcAft>
              <a:buClr>
                <a:schemeClr val="tx2"/>
              </a:buClr>
              <a:buFont typeface="Arial" panose="020B0604020202020204" pitchFamily="34" charset="0"/>
              <a:buChar char="•"/>
            </a:pPr>
            <a:r>
              <a:rPr lang="en-GB" sz="2100" dirty="0">
                <a:solidFill>
                  <a:schemeClr val="tx1">
                    <a:lumMod val="75000"/>
                    <a:lumOff val="25000"/>
                  </a:schemeClr>
                </a:solidFill>
                <a:latin typeface="Calibri" panose="020F0502020204030204" pitchFamily="34" charset="0"/>
                <a:cs typeface="Calibri" panose="020F0502020204030204" pitchFamily="34" charset="0"/>
              </a:rPr>
              <a:t>Special pain management considerations need to be made when administering multiple injections.</a:t>
            </a:r>
          </a:p>
          <a:p>
            <a:pPr marL="342900" indent="-342900">
              <a:buClr>
                <a:schemeClr val="tx2"/>
              </a:buClr>
              <a:buFont typeface="Arial" panose="020B0604020202020204" pitchFamily="34" charset="0"/>
              <a:buChar char="•"/>
            </a:pPr>
            <a:endParaRPr lang="en-GB" sz="21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Clr>
                <a:schemeClr val="tx2"/>
              </a:buClr>
              <a:buFont typeface="Arial" panose="020B0604020202020204" pitchFamily="34" charset="0"/>
              <a:buChar char="•"/>
            </a:pPr>
            <a:endParaRPr lang="en-GB" sz="21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CA402567-3804-94FA-74FD-C51A98E7C6D0}"/>
              </a:ext>
            </a:extLst>
          </p:cNvPr>
          <p:cNvCxnSpPr>
            <a:cxnSpLocks/>
          </p:cNvCxnSpPr>
          <p:nvPr/>
        </p:nvCxnSpPr>
        <p:spPr>
          <a:xfrm>
            <a:off x="773183" y="11766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620FDC6-B6B2-B592-C87C-59FF75A0313B}"/>
              </a:ext>
            </a:extLst>
          </p:cNvPr>
          <p:cNvSpPr txBox="1">
            <a:spLocks/>
          </p:cNvSpPr>
          <p:nvPr/>
        </p:nvSpPr>
        <p:spPr bwMode="invGray">
          <a:xfrm>
            <a:off x="773183" y="5255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Summary</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291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0655121"/>
              </p:ext>
            </p:extLst>
          </p:nvPr>
        </p:nvGraphicFramePr>
        <p:xfrm>
          <a:off x="773183" y="1440841"/>
          <a:ext cx="10645633" cy="5090160"/>
        </p:xfrm>
        <a:graphic>
          <a:graphicData uri="http://schemas.openxmlformats.org/drawingml/2006/table">
            <a:tbl>
              <a:tblPr firstRow="1" bandRow="1">
                <a:tableStyleId>{7DF18680-E054-41AD-8BC1-D1AEF772440D}</a:tableStyleId>
              </a:tblPr>
              <a:tblGrid>
                <a:gridCol w="3496514">
                  <a:extLst>
                    <a:ext uri="{9D8B030D-6E8A-4147-A177-3AD203B41FA5}">
                      <a16:colId xmlns:a16="http://schemas.microsoft.com/office/drawing/2014/main" val="20000"/>
                    </a:ext>
                  </a:extLst>
                </a:gridCol>
                <a:gridCol w="3797065">
                  <a:extLst>
                    <a:ext uri="{9D8B030D-6E8A-4147-A177-3AD203B41FA5}">
                      <a16:colId xmlns:a16="http://schemas.microsoft.com/office/drawing/2014/main" val="20001"/>
                    </a:ext>
                  </a:extLst>
                </a:gridCol>
                <a:gridCol w="3352054">
                  <a:extLst>
                    <a:ext uri="{9D8B030D-6E8A-4147-A177-3AD203B41FA5}">
                      <a16:colId xmlns:a16="http://schemas.microsoft.com/office/drawing/2014/main" val="20002"/>
                    </a:ext>
                  </a:extLst>
                </a:gridCol>
              </a:tblGrid>
              <a:tr h="387197">
                <a:tc>
                  <a:txBody>
                    <a:bodyPr/>
                    <a:lstStyle/>
                    <a:p>
                      <a:r>
                        <a:rPr lang="en-GB" sz="2400" b="0" dirty="0">
                          <a:solidFill>
                            <a:schemeClr val="tx1">
                              <a:lumMod val="75000"/>
                              <a:lumOff val="25000"/>
                            </a:schemeClr>
                          </a:solidFill>
                          <a:latin typeface="Calibri" panose="020F0502020204030204" pitchFamily="34" charset="0"/>
                          <a:cs typeface="Calibri" panose="020F0502020204030204" pitchFamily="34" charset="0"/>
                        </a:rPr>
                        <a:t>What to say</a:t>
                      </a:r>
                      <a:endParaRPr lang="en-US" sz="2400" b="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r>
                        <a:rPr lang="en-GB" sz="2400" b="0" dirty="0">
                          <a:solidFill>
                            <a:schemeClr val="tx1">
                              <a:lumMod val="75000"/>
                              <a:lumOff val="25000"/>
                            </a:schemeClr>
                          </a:solidFill>
                          <a:latin typeface="Calibri" panose="020F0502020204030204" pitchFamily="34" charset="0"/>
                          <a:cs typeface="Calibri" panose="020F0502020204030204" pitchFamily="34" charset="0"/>
                        </a:rPr>
                        <a:t>What to do</a:t>
                      </a:r>
                      <a:endParaRPr lang="en-US" sz="2400" b="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r>
                        <a:rPr lang="en-GB" sz="2400" b="0" dirty="0">
                          <a:solidFill>
                            <a:schemeClr val="tx1">
                              <a:lumMod val="75000"/>
                              <a:lumOff val="25000"/>
                            </a:schemeClr>
                          </a:solidFill>
                          <a:latin typeface="Calibri" panose="020F0502020204030204" pitchFamily="34" charset="0"/>
                          <a:cs typeface="Calibri" panose="020F0502020204030204" pitchFamily="34" charset="0"/>
                        </a:rPr>
                        <a:t>How to act</a:t>
                      </a:r>
                      <a:endParaRPr lang="en-US" sz="2400" b="0" dirty="0">
                        <a:solidFill>
                          <a:schemeClr val="tx1">
                            <a:lumMod val="75000"/>
                            <a:lumOff val="2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en-GB" sz="2000" b="0" dirty="0">
                          <a:solidFill>
                            <a:schemeClr val="accent2"/>
                          </a:solidFill>
                          <a:latin typeface="Calibri" panose="020F0502020204030204" pitchFamily="34" charset="0"/>
                          <a:cs typeface="Calibri" panose="020F0502020204030204" pitchFamily="34" charset="0"/>
                        </a:rPr>
                        <a:t>Before vaccination</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Involve caregiver/vaccine recipient</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Ask about understanding</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Acknowledge feelings and previous experiences</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Provide realistic choices</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Be honest about pain</a:t>
                      </a:r>
                      <a:endParaRPr lang="en-GB"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Positioning of the patient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Skin to skin, holding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Sitting on caregivers’ lap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Sitting on chair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Lying down if with history of fainting </a:t>
                      </a:r>
                      <a:endParaRPr lang="en-US"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Calm, prepared, confident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Know what vaccines are to be administered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Prepare supplies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Ensure correct positioning for vaccination</a:t>
                      </a:r>
                      <a:endParaRPr lang="en-GB"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During vaccination</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Ask to relax arm</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Provide neutral verbal signals</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Use verbal distraction</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Encourage breastfeeding, if appropriate</a:t>
                      </a:r>
                      <a:endParaRPr lang="en-US"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Distraction/ active management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Toys, verbal, music, videos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Holding deep breath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Squeezing a ball </a:t>
                      </a:r>
                      <a:endParaRPr lang="en-US" sz="1400" kern="12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Respectful and supportive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Invite participation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Listen and address questions and concerns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Understand and acknowledge fears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Address coping preferences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Honour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Do NOT use excessive force to restrain children</a:t>
                      </a:r>
                      <a:endParaRPr lang="en-US" sz="1400" kern="12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b="0" baseline="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After vaccination</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Smile, encourage, praise</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Provide instructions on aftercare</a:t>
                      </a:r>
                    </a:p>
                    <a:p>
                      <a:pPr marL="285750" indent="-285750" algn="l" defTabSz="914400" rtl="0" eaLnBrk="1" latinLnBrk="0" hangingPunct="1">
                        <a:buFont typeface="Arial" panose="020B0604020202020204" pitchFamily="34" charset="0"/>
                        <a:buChar cha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Inform about AEFI</a:t>
                      </a:r>
                      <a:endParaRPr lang="en-US"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accent2"/>
                          </a:solidFill>
                          <a:latin typeface="Calibri" panose="020F0502020204030204" pitchFamily="34" charset="0"/>
                          <a:cs typeface="Calibri" panose="020F0502020204030204" pitchFamily="34" charset="0"/>
                        </a:rPr>
                        <a:t>Good technique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Most painful last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Locate the injection site</a:t>
                      </a:r>
                      <a:endParaRPr lang="en-US" sz="1400" kern="1200" dirty="0">
                        <a:solidFill>
                          <a:schemeClr val="tx1">
                            <a:lumMod val="75000"/>
                            <a:lumOff val="25000"/>
                          </a:schemeClr>
                        </a:solidFill>
                        <a:latin typeface="Calibri" panose="020F0502020204030204" pitchFamily="34" charset="0"/>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Angle of needle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Avoid movement of needle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Do not aspirate; Quick injection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lumMod val="75000"/>
                              <a:lumOff val="25000"/>
                            </a:schemeClr>
                          </a:solidFill>
                          <a:latin typeface="Calibri" panose="020F0502020204030204" pitchFamily="34" charset="0"/>
                          <a:cs typeface="Calibri" panose="020F0502020204030204" pitchFamily="34" charset="0"/>
                        </a:rPr>
                        <a:t>Retain pressure with thumb and index finger</a:t>
                      </a:r>
                      <a:endParaRPr lang="en-US" sz="14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cxnSp>
        <p:nvCxnSpPr>
          <p:cNvPr id="4" name="Straight Connector 3">
            <a:extLst>
              <a:ext uri="{FF2B5EF4-FFF2-40B4-BE49-F238E27FC236}">
                <a16:creationId xmlns:a16="http://schemas.microsoft.com/office/drawing/2014/main" id="{480D1294-ADE4-4E83-0850-41A0E044B6F3}"/>
              </a:ext>
            </a:extLst>
          </p:cNvPr>
          <p:cNvCxnSpPr>
            <a:cxnSpLocks/>
          </p:cNvCxnSpPr>
          <p:nvPr/>
        </p:nvCxnSpPr>
        <p:spPr>
          <a:xfrm>
            <a:off x="773183" y="11766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1E3DEDD2-F92D-2286-8F54-83963FCB0470}"/>
              </a:ext>
            </a:extLst>
          </p:cNvPr>
          <p:cNvSpPr txBox="1">
            <a:spLocks/>
          </p:cNvSpPr>
          <p:nvPr/>
        </p:nvSpPr>
        <p:spPr bwMode="invGray">
          <a:xfrm>
            <a:off x="773183" y="5255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Summary</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3735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A36221-2A4B-3678-111C-FC781BB8FB38}"/>
              </a:ext>
            </a:extLst>
          </p:cNvPr>
          <p:cNvSpPr txBox="1"/>
          <p:nvPr/>
        </p:nvSpPr>
        <p:spPr>
          <a:xfrm>
            <a:off x="127202" y="5908269"/>
            <a:ext cx="1881701" cy="246221"/>
          </a:xfrm>
          <a:prstGeom prst="rect">
            <a:avLst/>
          </a:prstGeom>
          <a:noFill/>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 WHO / </a:t>
            </a:r>
            <a:r>
              <a:rPr lang="en-US" sz="1000" dirty="0" err="1">
                <a:solidFill>
                  <a:schemeClr val="bg2">
                    <a:lumMod val="50000"/>
                  </a:schemeClr>
                </a:solidFill>
                <a:latin typeface="Calibri" panose="020F0502020204030204" pitchFamily="34" charset="0"/>
                <a:cs typeface="Calibri" panose="020F0502020204030204" pitchFamily="34" charset="0"/>
              </a:rPr>
              <a:t>Mukhsin</a:t>
            </a:r>
            <a:r>
              <a:rPr lang="en-US" sz="1000" dirty="0">
                <a:solidFill>
                  <a:schemeClr val="bg2">
                    <a:lumMod val="50000"/>
                  </a:schemeClr>
                </a:solidFill>
                <a:latin typeface="Calibri" panose="020F0502020204030204" pitchFamily="34" charset="0"/>
                <a:cs typeface="Calibri" panose="020F0502020204030204" pitchFamily="34" charset="0"/>
              </a:rPr>
              <a:t> </a:t>
            </a:r>
            <a:r>
              <a:rPr lang="en-US" sz="1000" dirty="0" err="1">
                <a:solidFill>
                  <a:schemeClr val="bg2">
                    <a:lumMod val="50000"/>
                  </a:schemeClr>
                </a:solidFill>
                <a:latin typeface="Calibri" panose="020F0502020204030204" pitchFamily="34" charset="0"/>
                <a:cs typeface="Calibri" panose="020F0502020204030204" pitchFamily="34" charset="0"/>
              </a:rPr>
              <a:t>Abidzhanov</a:t>
            </a:r>
            <a:endParaRPr lang="en-US" sz="1000" dirty="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pic>
        <p:nvPicPr>
          <p:cNvPr id="4" name="Graphic 3" descr="Chat with solid fill">
            <a:extLst>
              <a:ext uri="{FF2B5EF4-FFF2-40B4-BE49-F238E27FC236}">
                <a16:creationId xmlns:a16="http://schemas.microsoft.com/office/drawing/2014/main" id="{DCFDE78E-EC9E-D585-38AF-69F0F1D51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485537AF-19AA-26A8-8816-680F9C2C5C17}"/>
              </a:ext>
            </a:extLst>
          </p:cNvPr>
          <p:cNvSpPr/>
          <p:nvPr/>
        </p:nvSpPr>
        <p:spPr>
          <a:xfrm>
            <a:off x="1923446" y="460608"/>
            <a:ext cx="2780648"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1A7E2B9D-50F2-7D3C-20D6-3A3EE5CB1942}"/>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chemeClr val="bg1"/>
                </a:solidFill>
                <a:latin typeface="Calibri" panose="020F0502020204030204" pitchFamily="34" charset="0"/>
                <a:cs typeface="Calibri" panose="020F0502020204030204" pitchFamily="34" charset="0"/>
              </a:rPr>
              <a:t>Reflection</a:t>
            </a:r>
            <a:endParaRPr kumimoji="0" lang="en-US" sz="44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8FC23EF-FE0B-58F7-FD76-7A21B38C1071}"/>
              </a:ext>
            </a:extLst>
          </p:cNvPr>
          <p:cNvSpPr txBox="1"/>
          <p:nvPr/>
        </p:nvSpPr>
        <p:spPr>
          <a:xfrm>
            <a:off x="5648559" y="5781578"/>
            <a:ext cx="5913047" cy="369332"/>
          </a:xfrm>
          <a:prstGeom prst="rect">
            <a:avLst/>
          </a:prstGeom>
          <a:noFill/>
        </p:spPr>
        <p:txBody>
          <a:bodyPr wrap="square" rtlCol="0">
            <a:spAutoFit/>
          </a:bodyPr>
          <a:lstStyle/>
          <a:p>
            <a:r>
              <a:rPr lang="en-GB" i="1" dirty="0">
                <a:latin typeface="Calibri" panose="020F0502020204030204" pitchFamily="34" charset="0"/>
                <a:cs typeface="Calibri" panose="020F0502020204030204" pitchFamily="34" charset="0"/>
              </a:rPr>
              <a:t>5 min for individual work, 5 – 10 min for sharing</a:t>
            </a:r>
            <a:endParaRPr lang="en-US" i="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4723DEA-1DB7-8F98-7284-8F2CE800CB0A}"/>
              </a:ext>
            </a:extLst>
          </p:cNvPr>
          <p:cNvSpPr/>
          <p:nvPr/>
        </p:nvSpPr>
        <p:spPr>
          <a:xfrm>
            <a:off x="5648559" y="1842765"/>
            <a:ext cx="5576324" cy="3354765"/>
          </a:xfrm>
          <a:prstGeom prst="rect">
            <a:avLst/>
          </a:prstGeom>
        </p:spPr>
        <p:txBody>
          <a:bodyPr wrap="square">
            <a:spAutoFit/>
          </a:bodyPr>
          <a:lstStyle/>
          <a:p>
            <a:r>
              <a:rPr lang="en-GB" sz="2400" i="1" dirty="0">
                <a:solidFill>
                  <a:schemeClr val="accent1"/>
                </a:solidFill>
                <a:latin typeface="Calibri" panose="020F0502020204030204" pitchFamily="34" charset="0"/>
                <a:cs typeface="Calibri" panose="020F0502020204030204" pitchFamily="34" charset="0"/>
              </a:rPr>
              <a:t>Individually write down three things based on what you have learned today:</a:t>
            </a:r>
          </a:p>
          <a:p>
            <a:endParaRPr lang="en-GB" sz="2400" b="1" i="1" u="sng" dirty="0">
              <a:solidFill>
                <a:schemeClr val="accent1"/>
              </a:solidFill>
              <a:latin typeface="Calibri" panose="020F0502020204030204" pitchFamily="34" charset="0"/>
              <a:cs typeface="Calibri" panose="020F0502020204030204" pitchFamily="34" charset="0"/>
            </a:endParaRPr>
          </a:p>
          <a:p>
            <a:pPr marL="457200" indent="-457200">
              <a:buAutoNum type="arabicPeriod"/>
            </a:pPr>
            <a:r>
              <a:rPr lang="en-GB" sz="2300" b="1" dirty="0">
                <a:latin typeface="Calibri" panose="020F0502020204030204" pitchFamily="34" charset="0"/>
                <a:cs typeface="Calibri" panose="020F0502020204030204" pitchFamily="34" charset="0"/>
              </a:rPr>
              <a:t>What you will continue doing</a:t>
            </a:r>
          </a:p>
          <a:p>
            <a:pPr marL="457200" indent="-457200">
              <a:buAutoNum type="arabicPeriod"/>
            </a:pPr>
            <a:r>
              <a:rPr lang="en-GB" sz="2300" b="1" dirty="0">
                <a:latin typeface="Calibri" panose="020F0502020204030204" pitchFamily="34" charset="0"/>
                <a:cs typeface="Calibri" panose="020F0502020204030204" pitchFamily="34" charset="0"/>
              </a:rPr>
              <a:t>What you will start doing</a:t>
            </a:r>
          </a:p>
          <a:p>
            <a:pPr marL="457200" indent="-457200">
              <a:buAutoNum type="arabicPeriod"/>
            </a:pPr>
            <a:r>
              <a:rPr lang="en-GB" sz="2300" b="1" dirty="0">
                <a:latin typeface="Calibri" panose="020F0502020204030204" pitchFamily="34" charset="0"/>
                <a:cs typeface="Calibri" panose="020F0502020204030204" pitchFamily="34" charset="0"/>
              </a:rPr>
              <a:t>What you will stop doing</a:t>
            </a:r>
          </a:p>
          <a:p>
            <a:endParaRPr lang="en-GB" sz="2300" b="1" dirty="0">
              <a:latin typeface="Calibri" panose="020F0502020204030204" pitchFamily="34" charset="0"/>
              <a:cs typeface="Calibri" panose="020F0502020204030204" pitchFamily="34" charset="0"/>
            </a:endParaRPr>
          </a:p>
          <a:p>
            <a:r>
              <a:rPr lang="en-GB" sz="2400" i="1" dirty="0">
                <a:solidFill>
                  <a:schemeClr val="accent1"/>
                </a:solidFill>
                <a:latin typeface="Calibri" panose="020F0502020204030204" pitchFamily="34" charset="0"/>
                <a:cs typeface="Calibri" panose="020F0502020204030204" pitchFamily="34" charset="0"/>
              </a:rPr>
              <a:t>Share your reflections in pairs or groups of three.</a:t>
            </a:r>
          </a:p>
        </p:txBody>
      </p:sp>
    </p:spTree>
    <p:extLst>
      <p:ext uri="{BB962C8B-B14F-4D97-AF65-F5344CB8AC3E}">
        <p14:creationId xmlns:p14="http://schemas.microsoft.com/office/powerpoint/2010/main" val="3828663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 quick survey b</a:t>
            </a:r>
            <a:r>
              <a:rPr kumimoji="0" lang="en-GB" sz="4400" b="0" i="0" u="none" strike="noStrike" kern="1200" cap="none" spc="0" normalizeH="0" baseline="0" noProof="0" dirty="0" err="1">
                <a:ln>
                  <a:noFill/>
                </a:ln>
                <a:solidFill>
                  <a:srgbClr val="009CDE"/>
                </a:solidFill>
                <a:effectLst/>
                <a:uLnTx/>
                <a:uFillTx/>
                <a:latin typeface="Calibri" panose="020F0502020204030204" pitchFamily="34" charset="0"/>
                <a:cs typeface="Calibri" panose="020F0502020204030204" pitchFamily="34" charset="0"/>
              </a:rPr>
              <a:t>efore</a:t>
            </a: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 we close… </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00351D9-A2A8-DE43-0734-074225FFC8CE}"/>
              </a:ext>
            </a:extLst>
          </p:cNvPr>
          <p:cNvGraphicFramePr>
            <a:graphicFrameLocks noGrp="1"/>
          </p:cNvGraphicFramePr>
          <p:nvPr>
            <p:extLst>
              <p:ext uri="{D42A27DB-BD31-4B8C-83A1-F6EECF244321}">
                <p14:modId xmlns:p14="http://schemas.microsoft.com/office/powerpoint/2010/main" val="2537217997"/>
              </p:ext>
            </p:extLst>
          </p:nvPr>
        </p:nvGraphicFramePr>
        <p:xfrm>
          <a:off x="689118" y="1538841"/>
          <a:ext cx="10645632" cy="4849766"/>
        </p:xfrm>
        <a:graphic>
          <a:graphicData uri="http://schemas.openxmlformats.org/drawingml/2006/table">
            <a:tbl>
              <a:tblPr firstRow="1" bandRow="1">
                <a:tableStyleId>{5940675A-B579-460E-94D1-54222C63F5DA}</a:tableStyleId>
              </a:tblPr>
              <a:tblGrid>
                <a:gridCol w="6370048">
                  <a:extLst>
                    <a:ext uri="{9D8B030D-6E8A-4147-A177-3AD203B41FA5}">
                      <a16:colId xmlns:a16="http://schemas.microsoft.com/office/drawing/2014/main" val="2733366737"/>
                    </a:ext>
                  </a:extLst>
                </a:gridCol>
                <a:gridCol w="1068896">
                  <a:extLst>
                    <a:ext uri="{9D8B030D-6E8A-4147-A177-3AD203B41FA5}">
                      <a16:colId xmlns:a16="http://schemas.microsoft.com/office/drawing/2014/main" val="3162092773"/>
                    </a:ext>
                  </a:extLst>
                </a:gridCol>
                <a:gridCol w="1068896">
                  <a:extLst>
                    <a:ext uri="{9D8B030D-6E8A-4147-A177-3AD203B41FA5}">
                      <a16:colId xmlns:a16="http://schemas.microsoft.com/office/drawing/2014/main" val="3833503012"/>
                    </a:ext>
                  </a:extLst>
                </a:gridCol>
                <a:gridCol w="1068896">
                  <a:extLst>
                    <a:ext uri="{9D8B030D-6E8A-4147-A177-3AD203B41FA5}">
                      <a16:colId xmlns:a16="http://schemas.microsoft.com/office/drawing/2014/main" val="8372368"/>
                    </a:ext>
                  </a:extLst>
                </a:gridCol>
                <a:gridCol w="1068896">
                  <a:extLst>
                    <a:ext uri="{9D8B030D-6E8A-4147-A177-3AD203B41FA5}">
                      <a16:colId xmlns:a16="http://schemas.microsoft.com/office/drawing/2014/main" val="1593148497"/>
                    </a:ext>
                  </a:extLst>
                </a:gridCol>
              </a:tblGrid>
              <a:tr h="1375461">
                <a:tc>
                  <a:txBody>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How well do you agree </a:t>
                      </a:r>
                    </a:p>
                    <a:p>
                      <a:r>
                        <a:rPr lang="en-US" sz="2800" b="1" dirty="0">
                          <a:solidFill>
                            <a:schemeClr val="tx1">
                              <a:lumMod val="75000"/>
                              <a:lumOff val="25000"/>
                            </a:schemeClr>
                          </a:solidFill>
                          <a:latin typeface="Calibri" panose="020F0502020204030204" pitchFamily="34" charset="0"/>
                          <a:cs typeface="Calibri" panose="020F0502020204030204" pitchFamily="34" charset="0"/>
                        </a:rPr>
                        <a:t>with the following statements?</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Strongly 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Disagree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Strongly Disagree</a:t>
                      </a:r>
                    </a:p>
                  </a:txBody>
                  <a:tcPr anchor="ctr">
                    <a:solidFill>
                      <a:schemeClr val="accent3">
                        <a:lumMod val="20000"/>
                        <a:lumOff val="80000"/>
                      </a:schemeClr>
                    </a:solidFill>
                  </a:tcPr>
                </a:tc>
                <a:extLst>
                  <a:ext uri="{0D108BD9-81ED-4DB2-BD59-A6C34878D82A}">
                    <a16:rowId xmlns:a16="http://schemas.microsoft.com/office/drawing/2014/main" val="177478418"/>
                  </a:ext>
                </a:extLst>
              </a:tr>
              <a:tr h="1170243">
                <a:tc>
                  <a:txBody>
                    <a:bodyPr/>
                    <a:lstStyle/>
                    <a:p>
                      <a:r>
                        <a:rPr lang="en-US" sz="2000" i="1" dirty="0">
                          <a:solidFill>
                            <a:schemeClr val="tx1">
                              <a:lumMod val="75000"/>
                              <a:lumOff val="25000"/>
                            </a:schemeClr>
                          </a:solidFill>
                          <a:latin typeface="Calibri" panose="020F0502020204030204" pitchFamily="34" charset="0"/>
                          <a:cs typeface="Calibri" panose="020F0502020204030204" pitchFamily="34" charset="0"/>
                        </a:rPr>
                        <a:t>I understand the importance of managing pain well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13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in interacting with parents/caregivers in ways that could help manage pain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17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well aware of the different techniques to reduce pain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247429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 quick survey b</a:t>
            </a:r>
            <a:r>
              <a:rPr kumimoji="0" lang="en-GB" sz="4400" b="0" i="0" u="none" strike="noStrike" kern="1200" cap="none" spc="0" normalizeH="0" baseline="0" noProof="0" dirty="0" err="1">
                <a:ln>
                  <a:noFill/>
                </a:ln>
                <a:solidFill>
                  <a:srgbClr val="009CDE"/>
                </a:solidFill>
                <a:effectLst/>
                <a:uLnTx/>
                <a:uFillTx/>
                <a:latin typeface="Calibri" panose="020F0502020204030204" pitchFamily="34" charset="0"/>
                <a:cs typeface="Calibri" panose="020F0502020204030204" pitchFamily="34" charset="0"/>
              </a:rPr>
              <a:t>efore</a:t>
            </a: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 we start… </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00351D9-A2A8-DE43-0734-074225FFC8CE}"/>
              </a:ext>
            </a:extLst>
          </p:cNvPr>
          <p:cNvGraphicFramePr>
            <a:graphicFrameLocks noGrp="1"/>
          </p:cNvGraphicFramePr>
          <p:nvPr>
            <p:extLst>
              <p:ext uri="{D42A27DB-BD31-4B8C-83A1-F6EECF244321}">
                <p14:modId xmlns:p14="http://schemas.microsoft.com/office/powerpoint/2010/main" val="2980778448"/>
              </p:ext>
            </p:extLst>
          </p:nvPr>
        </p:nvGraphicFramePr>
        <p:xfrm>
          <a:off x="689118" y="1538841"/>
          <a:ext cx="10645632" cy="4849766"/>
        </p:xfrm>
        <a:graphic>
          <a:graphicData uri="http://schemas.openxmlformats.org/drawingml/2006/table">
            <a:tbl>
              <a:tblPr firstRow="1" bandRow="1">
                <a:tableStyleId>{5940675A-B579-460E-94D1-54222C63F5DA}</a:tableStyleId>
              </a:tblPr>
              <a:tblGrid>
                <a:gridCol w="6370048">
                  <a:extLst>
                    <a:ext uri="{9D8B030D-6E8A-4147-A177-3AD203B41FA5}">
                      <a16:colId xmlns:a16="http://schemas.microsoft.com/office/drawing/2014/main" val="2733366737"/>
                    </a:ext>
                  </a:extLst>
                </a:gridCol>
                <a:gridCol w="1068896">
                  <a:extLst>
                    <a:ext uri="{9D8B030D-6E8A-4147-A177-3AD203B41FA5}">
                      <a16:colId xmlns:a16="http://schemas.microsoft.com/office/drawing/2014/main" val="3162092773"/>
                    </a:ext>
                  </a:extLst>
                </a:gridCol>
                <a:gridCol w="1068896">
                  <a:extLst>
                    <a:ext uri="{9D8B030D-6E8A-4147-A177-3AD203B41FA5}">
                      <a16:colId xmlns:a16="http://schemas.microsoft.com/office/drawing/2014/main" val="3833503012"/>
                    </a:ext>
                  </a:extLst>
                </a:gridCol>
                <a:gridCol w="1068896">
                  <a:extLst>
                    <a:ext uri="{9D8B030D-6E8A-4147-A177-3AD203B41FA5}">
                      <a16:colId xmlns:a16="http://schemas.microsoft.com/office/drawing/2014/main" val="8372368"/>
                    </a:ext>
                  </a:extLst>
                </a:gridCol>
                <a:gridCol w="1068896">
                  <a:extLst>
                    <a:ext uri="{9D8B030D-6E8A-4147-A177-3AD203B41FA5}">
                      <a16:colId xmlns:a16="http://schemas.microsoft.com/office/drawing/2014/main" val="1593148497"/>
                    </a:ext>
                  </a:extLst>
                </a:gridCol>
              </a:tblGrid>
              <a:tr h="1375461">
                <a:tc>
                  <a:txBody>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How well do you agree </a:t>
                      </a:r>
                    </a:p>
                    <a:p>
                      <a:r>
                        <a:rPr lang="en-US" sz="2800" b="1" dirty="0">
                          <a:solidFill>
                            <a:schemeClr val="tx1">
                              <a:lumMod val="75000"/>
                              <a:lumOff val="25000"/>
                            </a:schemeClr>
                          </a:solidFill>
                          <a:latin typeface="Calibri" panose="020F0502020204030204" pitchFamily="34" charset="0"/>
                          <a:cs typeface="Calibri" panose="020F0502020204030204" pitchFamily="34" charset="0"/>
                        </a:rPr>
                        <a:t>with the following statements?</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Strongly 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Disagree</a:t>
                      </a:r>
                    </a:p>
                  </a:txBody>
                  <a:tcPr anchor="ctr">
                    <a:solidFill>
                      <a:schemeClr val="accent3">
                        <a:lumMod val="20000"/>
                        <a:lumOff val="80000"/>
                      </a:schemeClr>
                    </a:solidFill>
                  </a:tcPr>
                </a:tc>
                <a:tc>
                  <a:txBody>
                    <a:bodyPr/>
                    <a:lstStyle/>
                    <a:p>
                      <a:pPr algn="ctr"/>
                      <a:r>
                        <a:rPr lang="en-US" sz="1600" b="0" dirty="0">
                          <a:solidFill>
                            <a:schemeClr val="tx1">
                              <a:lumMod val="75000"/>
                              <a:lumOff val="25000"/>
                            </a:schemeClr>
                          </a:solidFill>
                          <a:latin typeface="Calibri" panose="020F0502020204030204" pitchFamily="34" charset="0"/>
                          <a:cs typeface="Calibri" panose="020F0502020204030204" pitchFamily="34" charset="0"/>
                        </a:rPr>
                        <a:t>Strongly Disagree</a:t>
                      </a:r>
                    </a:p>
                  </a:txBody>
                  <a:tcPr anchor="ctr">
                    <a:solidFill>
                      <a:schemeClr val="accent3">
                        <a:lumMod val="20000"/>
                        <a:lumOff val="80000"/>
                      </a:schemeClr>
                    </a:solidFill>
                  </a:tcPr>
                </a:tc>
                <a:extLst>
                  <a:ext uri="{0D108BD9-81ED-4DB2-BD59-A6C34878D82A}">
                    <a16:rowId xmlns:a16="http://schemas.microsoft.com/office/drawing/2014/main" val="177478418"/>
                  </a:ext>
                </a:extLst>
              </a:tr>
              <a:tr h="1170243">
                <a:tc>
                  <a:txBody>
                    <a:bodyPr/>
                    <a:lstStyle/>
                    <a:p>
                      <a:r>
                        <a:rPr lang="en-US" sz="2000" i="1" dirty="0">
                          <a:solidFill>
                            <a:schemeClr val="tx1">
                              <a:lumMod val="75000"/>
                              <a:lumOff val="25000"/>
                            </a:schemeClr>
                          </a:solidFill>
                          <a:latin typeface="Calibri" panose="020F0502020204030204" pitchFamily="34" charset="0"/>
                          <a:cs typeface="Calibri" panose="020F0502020204030204" pitchFamily="34" charset="0"/>
                        </a:rPr>
                        <a:t>I understand the importance of managing pain well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13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confident in interacting with parents/caregivers in ways that could help manage pain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17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I am well aware of the different techniques to reduce pain during vaccination.</a:t>
                      </a: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tc>
                  <a:txBody>
                    <a:bodyPr/>
                    <a:lstStyle/>
                    <a:p>
                      <a:pPr algn="ct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3760163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3A21B2A5-4BF0-48ED-AEF0-E0326D088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4" name="Title 1"/>
          <p:cNvSpPr txBox="1">
            <a:spLocks/>
          </p:cNvSpPr>
          <p:nvPr/>
        </p:nvSpPr>
        <p:spPr>
          <a:xfrm>
            <a:off x="666750" y="4640263"/>
            <a:ext cx="63817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600" b="1" dirty="0">
                <a:solidFill>
                  <a:schemeClr val="bg1"/>
                </a:solidFill>
              </a:rPr>
              <a:t>Thank you!</a:t>
            </a:r>
            <a:endParaRPr lang="en-US" sz="6600" b="1" dirty="0">
              <a:solidFill>
                <a:schemeClr val="bg1"/>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50</a:t>
            </a:fld>
            <a:endParaRPr lang="en-US"/>
          </a:p>
        </p:txBody>
      </p:sp>
      <p:pic>
        <p:nvPicPr>
          <p:cNvPr id="6" name="Picture 5" descr="A picture containing text&#10;&#10;Description automatically generated">
            <a:extLst>
              <a:ext uri="{FF2B5EF4-FFF2-40B4-BE49-F238E27FC236}">
                <a16:creationId xmlns:a16="http://schemas.microsoft.com/office/drawing/2014/main" id="{491F2100-9311-43FD-BA63-CAF751D7DB8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86973" y="502132"/>
            <a:ext cx="1290639" cy="407506"/>
          </a:xfrm>
          <a:prstGeom prst="rect">
            <a:avLst/>
          </a:prstGeom>
          <a:noFill/>
        </p:spPr>
      </p:pic>
      <p:sp>
        <p:nvSpPr>
          <p:cNvPr id="7" name="Rectangle 6">
            <a:extLst>
              <a:ext uri="{FF2B5EF4-FFF2-40B4-BE49-F238E27FC236}">
                <a16:creationId xmlns:a16="http://schemas.microsoft.com/office/drawing/2014/main" id="{E8A54416-664C-4214-B7A5-DD092DD65D7D}"/>
              </a:ext>
            </a:extLst>
          </p:cNvPr>
          <p:cNvSpPr/>
          <p:nvPr/>
        </p:nvSpPr>
        <p:spPr>
          <a:xfrm>
            <a:off x="0" y="6215746"/>
            <a:ext cx="12192000" cy="646331"/>
          </a:xfrm>
          <a:prstGeom prst="rect">
            <a:avLst/>
          </a:prstGeom>
          <a:solidFill>
            <a:schemeClr val="accent6">
              <a:lumMod val="20000"/>
              <a:lumOff val="80000"/>
              <a:alpha val="75000"/>
            </a:schemeClr>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For more information please visit: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5"/>
              </a:rPr>
              <a:t>https://www.who.int/teams/immunization-vaccines-and-biologicals/essential-programme-on-immunization/demand</a:t>
            </a:r>
            <a:r>
              <a:rPr kumimoji="0" lang="en-US"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 </a:t>
            </a:r>
            <a:endParaRPr kumimoji="0" lang="en-US" b="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021892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6544" y="4835896"/>
            <a:ext cx="7366642" cy="2022104"/>
            <a:chOff x="1528326" y="1012086"/>
            <a:chExt cx="8788734" cy="2434092"/>
          </a:xfrm>
        </p:grpSpPr>
        <p:sp>
          <p:nvSpPr>
            <p:cNvPr id="3" name="TextBox 2"/>
            <p:cNvSpPr txBox="1"/>
            <p:nvPr/>
          </p:nvSpPr>
          <p:spPr>
            <a:xfrm>
              <a:off x="1528326" y="1012086"/>
              <a:ext cx="8788734" cy="537201"/>
            </a:xfrm>
            <a:prstGeom prst="rect">
              <a:avLst/>
            </a:prstGeom>
            <a:noFill/>
          </p:spPr>
          <p:txBody>
            <a:bodyPr wrap="square" rtlCol="0">
              <a:spAutoFit/>
            </a:bodyPr>
            <a:lstStyle/>
            <a:p>
              <a:pPr marL="285750" indent="-285750">
                <a:buFontTx/>
                <a:buChar char="-"/>
              </a:pPr>
              <a:endParaRPr lang="en-GB" sz="2300" b="1" dirty="0">
                <a:solidFill>
                  <a:srgbClr val="0070C0"/>
                </a:solidFill>
              </a:endParaRPr>
            </a:p>
          </p:txBody>
        </p:sp>
        <p:sp>
          <p:nvSpPr>
            <p:cNvPr id="7" name="Rectangle 6"/>
            <p:cNvSpPr/>
            <p:nvPr/>
          </p:nvSpPr>
          <p:spPr>
            <a:xfrm>
              <a:off x="1528327" y="2908977"/>
              <a:ext cx="564556" cy="537201"/>
            </a:xfrm>
            <a:prstGeom prst="rect">
              <a:avLst/>
            </a:prstGeom>
          </p:spPr>
          <p:txBody>
            <a:bodyPr wrap="none">
              <a:spAutoFit/>
            </a:bodyPr>
            <a:lstStyle/>
            <a:p>
              <a:pPr marL="285750" indent="-285750">
                <a:buFontTx/>
                <a:buChar char="-"/>
              </a:pPr>
              <a:endParaRPr lang="en-GB" sz="2300" b="1" dirty="0">
                <a:solidFill>
                  <a:srgbClr val="00B050"/>
                </a:solidFill>
              </a:endParaRPr>
            </a:p>
          </p:txBody>
        </p:sp>
      </p:gr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51</a:t>
            </a:fld>
            <a:endParaRPr lang="en-US"/>
          </a:p>
        </p:txBody>
      </p:sp>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References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816B16E8-B81A-4151-BC35-8378EA61258E}"/>
              </a:ext>
            </a:extLst>
          </p:cNvPr>
          <p:cNvSpPr>
            <a:spLocks noGrp="1"/>
          </p:cNvSpPr>
          <p:nvPr>
            <p:ph idx="1"/>
          </p:nvPr>
        </p:nvSpPr>
        <p:spPr>
          <a:xfrm>
            <a:off x="773185" y="1714376"/>
            <a:ext cx="10645631" cy="4824536"/>
          </a:xfrm>
        </p:spPr>
        <p:txBody>
          <a:bodyPr>
            <a:normAutofit/>
          </a:bodyPr>
          <a:lstStyle/>
          <a:p>
            <a:pPr marL="228600" indent="-228600" algn="l">
              <a:spcBef>
                <a:spcPts val="0"/>
              </a:spcBef>
              <a:buFont typeface="+mj-lt"/>
              <a:buAutoNum type="arabicPeriod"/>
            </a:pPr>
            <a:r>
              <a:rPr lang="en-US" sz="1100" dirty="0">
                <a:latin typeface="Calibri" panose="020F0502020204030204" pitchFamily="34" charset="0"/>
                <a:cs typeface="Calibri" panose="020F0502020204030204" pitchFamily="34" charset="0"/>
              </a:rPr>
              <a:t>World Health Organization (2015). Reducing pain at the time of vaccination: WHO position paper, September 2015. Weekly Epidemiological Record, 2015, vol. 90, 39. </a:t>
            </a:r>
            <a:r>
              <a:rPr lang="en-US" sz="1100" dirty="0">
                <a:solidFill>
                  <a:srgbClr val="374151"/>
                </a:solidFill>
                <a:latin typeface="Calibri" panose="020F0502020204030204" pitchFamily="34" charset="0"/>
                <a:cs typeface="Calibri" panose="020F0502020204030204" pitchFamily="34" charset="0"/>
              </a:rPr>
              <a:t>[</a:t>
            </a:r>
            <a:r>
              <a:rPr lang="en-US" sz="1100" dirty="0">
                <a:solidFill>
                  <a:srgbClr val="374151"/>
                </a:solidFill>
                <a:latin typeface="Calibri" panose="020F0502020204030204" pitchFamily="34" charset="0"/>
                <a:cs typeface="Calibri" panose="020F0502020204030204" pitchFamily="34" charset="0"/>
                <a:hlinkClick r:id="rId3"/>
              </a:rPr>
              <a:t>https://www.who.int/publications/i/item/who-wer9039</a:t>
            </a:r>
            <a:r>
              <a:rPr lang="en-US" sz="1100" dirty="0">
                <a:solidFill>
                  <a:srgbClr val="374151"/>
                </a:solidFill>
                <a:latin typeface="Calibri" panose="020F0502020204030204" pitchFamily="34" charset="0"/>
                <a:cs typeface="Calibri" panose="020F0502020204030204" pitchFamily="34" charset="0"/>
              </a:rPr>
              <a:t>] </a:t>
            </a: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Cwynar</a:t>
            </a:r>
            <a:r>
              <a:rPr lang="en-US" sz="1100" dirty="0">
                <a:latin typeface="Calibri" panose="020F0502020204030204" pitchFamily="34" charset="0"/>
                <a:cs typeface="Calibri" panose="020F0502020204030204" pitchFamily="34" charset="0"/>
              </a:rPr>
              <a:t>, C., Cairns, C., Eden, L., </a:t>
            </a:r>
            <a:r>
              <a:rPr lang="en-US" sz="1100" dirty="0" err="1">
                <a:latin typeface="Calibri" panose="020F0502020204030204" pitchFamily="34" charset="0"/>
                <a:cs typeface="Calibri" panose="020F0502020204030204" pitchFamily="34" charset="0"/>
              </a:rPr>
              <a:t>Vondracek</a:t>
            </a:r>
            <a:r>
              <a:rPr lang="en-US" sz="1100" dirty="0">
                <a:latin typeface="Calibri" panose="020F0502020204030204" pitchFamily="34" charset="0"/>
                <a:cs typeface="Calibri" panose="020F0502020204030204" pitchFamily="34" charset="0"/>
              </a:rPr>
              <a:t>, H., &amp; Eller, B. (2021). Barriers to the use of pain prevention techniques during immunization. </a:t>
            </a:r>
            <a:r>
              <a:rPr lang="en-US" sz="1100" i="1" dirty="0">
                <a:latin typeface="Calibri" panose="020F0502020204030204" pitchFamily="34" charset="0"/>
                <a:cs typeface="Calibri" panose="020F0502020204030204" pitchFamily="34" charset="0"/>
              </a:rPr>
              <a:t>Journal of Pediatric Health Care</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35</a:t>
            </a:r>
            <a:r>
              <a:rPr lang="en-US" sz="1100" dirty="0">
                <a:latin typeface="Calibri" panose="020F0502020204030204" pitchFamily="34" charset="0"/>
                <a:cs typeface="Calibri" panose="020F0502020204030204" pitchFamily="34" charset="0"/>
              </a:rPr>
              <a:t>(2), e1-e3.</a:t>
            </a:r>
          </a:p>
          <a:p>
            <a:pPr marL="228600" indent="-228600">
              <a:spcBef>
                <a:spcPts val="0"/>
              </a:spcBef>
              <a:buFont typeface="+mj-lt"/>
              <a:buAutoNum type="arabicPeriod"/>
            </a:pPr>
            <a:r>
              <a:rPr lang="en-US" sz="1100" dirty="0">
                <a:latin typeface="Calibri" panose="020F0502020204030204" pitchFamily="34" charset="0"/>
                <a:cs typeface="Calibri" panose="020F0502020204030204" pitchFamily="34" charset="0"/>
              </a:rPr>
              <a:t>Freedman T, </a:t>
            </a: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Alderman L, McDowall T, </a:t>
            </a:r>
            <a:r>
              <a:rPr lang="en-US" sz="1100" dirty="0" err="1">
                <a:latin typeface="Calibri" panose="020F0502020204030204" pitchFamily="34" charset="0"/>
                <a:cs typeface="Calibri" panose="020F0502020204030204" pitchFamily="34" charset="0"/>
              </a:rPr>
              <a:t>deVlaming-Kot</a:t>
            </a:r>
            <a:r>
              <a:rPr lang="en-US" sz="1100" dirty="0">
                <a:latin typeface="Calibri" panose="020F0502020204030204" pitchFamily="34" charset="0"/>
                <a:cs typeface="Calibri" panose="020F0502020204030204" pitchFamily="34" charset="0"/>
              </a:rPr>
              <a:t> C, McMurtry CM, MacDonald N, Alfieri-</a:t>
            </a:r>
            <a:r>
              <a:rPr lang="en-US" sz="1100" dirty="0" err="1">
                <a:latin typeface="Calibri" panose="020F0502020204030204" pitchFamily="34" charset="0"/>
                <a:cs typeface="Calibri" panose="020F0502020204030204" pitchFamily="34" charset="0"/>
              </a:rPr>
              <a:t>Maiolo</a:t>
            </a:r>
            <a:r>
              <a:rPr lang="en-US" sz="1100" dirty="0">
                <a:latin typeface="Calibri" panose="020F0502020204030204" pitchFamily="34" charset="0"/>
                <a:cs typeface="Calibri" panose="020F0502020204030204" pitchFamily="34" charset="0"/>
              </a:rPr>
              <a:t> A, Stephens D, Wong H, Boon H; Pain </a:t>
            </a:r>
            <a:r>
              <a:rPr lang="en-US" sz="1100" dirty="0" err="1">
                <a:latin typeface="Calibri" panose="020F0502020204030204" pitchFamily="34" charset="0"/>
                <a:cs typeface="Calibri" panose="020F0502020204030204" pitchFamily="34" charset="0"/>
              </a:rPr>
              <a:t>Pain</a:t>
            </a:r>
            <a:r>
              <a:rPr lang="en-US" sz="1100" dirty="0">
                <a:latin typeface="Calibri" panose="020F0502020204030204" pitchFamily="34" charset="0"/>
                <a:cs typeface="Calibri" panose="020F0502020204030204" pitchFamily="34" charset="0"/>
              </a:rPr>
              <a:t> Go Away Team. The CARD™ System for improving the vaccination experience at school: Results of a small-scale implementation project on student symptoms. </a:t>
            </a:r>
            <a:r>
              <a:rPr lang="en-US" sz="1100" dirty="0" err="1">
                <a:latin typeface="Calibri" panose="020F0502020204030204" pitchFamily="34" charset="0"/>
                <a:cs typeface="Calibri" panose="020F0502020204030204" pitchFamily="34" charset="0"/>
              </a:rPr>
              <a:t>Paediatr</a:t>
            </a:r>
            <a:r>
              <a:rPr lang="en-US" sz="1100" dirty="0">
                <a:latin typeface="Calibri" panose="020F0502020204030204" pitchFamily="34" charset="0"/>
                <a:cs typeface="Calibri" panose="020F0502020204030204" pitchFamily="34" charset="0"/>
              </a:rPr>
              <a:t> Child Health. 2019 Apr;24(Suppl 1):S42-S53. </a:t>
            </a:r>
            <a:r>
              <a:rPr lang="en-US" sz="1100" dirty="0" err="1">
                <a:latin typeface="Calibri" panose="020F0502020204030204" pitchFamily="34" charset="0"/>
                <a:cs typeface="Calibri" panose="020F0502020204030204" pitchFamily="34" charset="0"/>
              </a:rPr>
              <a:t>doi</a:t>
            </a:r>
            <a:r>
              <a:rPr lang="en-US" sz="1100" dirty="0">
                <a:latin typeface="Calibri" panose="020F0502020204030204" pitchFamily="34" charset="0"/>
                <a:cs typeface="Calibri" panose="020F0502020204030204" pitchFamily="34" charset="0"/>
              </a:rPr>
              <a:t>: 10.1093/</a:t>
            </a:r>
            <a:r>
              <a:rPr lang="en-US" sz="1100" dirty="0" err="1">
                <a:latin typeface="Calibri" panose="020F0502020204030204" pitchFamily="34" charset="0"/>
                <a:cs typeface="Calibri" panose="020F0502020204030204" pitchFamily="34" charset="0"/>
              </a:rPr>
              <a:t>pch</a:t>
            </a:r>
            <a:r>
              <a:rPr lang="en-US" sz="1100" dirty="0">
                <a:latin typeface="Calibri" panose="020F0502020204030204" pitchFamily="34" charset="0"/>
                <a:cs typeface="Calibri" panose="020F0502020204030204" pitchFamily="34" charset="0"/>
              </a:rPr>
              <a:t>/pxz020. </a:t>
            </a:r>
          </a:p>
          <a:p>
            <a:pPr marL="228600" indent="-228600">
              <a:spcBef>
                <a:spcPts val="0"/>
              </a:spcBef>
              <a:buFont typeface="+mj-lt"/>
              <a:buAutoNum type="arabicPeriod"/>
            </a:pPr>
            <a:r>
              <a:rPr lang="en-US" sz="1100" dirty="0">
                <a:latin typeface="Calibri" panose="020F0502020204030204" pitchFamily="34" charset="0"/>
                <a:cs typeface="Calibri" panose="020F0502020204030204" pitchFamily="34" charset="0"/>
              </a:rPr>
              <a:t>Leask, J., Williams, A., McIntyre, P., &amp; O'Dea, D. (2004). Are general practice registrars prepared for </a:t>
            </a:r>
            <a:r>
              <a:rPr lang="en-US" sz="1100" dirty="0" err="1">
                <a:latin typeface="Calibri" panose="020F0502020204030204" pitchFamily="34" charset="0"/>
                <a:cs typeface="Calibri" panose="020F0502020204030204" pitchFamily="34" charset="0"/>
              </a:rPr>
              <a:t>immunisation</a:t>
            </a:r>
            <a:r>
              <a:rPr lang="en-US" sz="1100" dirty="0">
                <a:latin typeface="Calibri" panose="020F0502020204030204" pitchFamily="34" charset="0"/>
                <a:cs typeface="Calibri" panose="020F0502020204030204" pitchFamily="34" charset="0"/>
              </a:rPr>
              <a:t>? A cross sectional survey. </a:t>
            </a:r>
            <a:r>
              <a:rPr lang="en-US" sz="1100" i="1" dirty="0">
                <a:latin typeface="Calibri" panose="020F0502020204030204" pitchFamily="34" charset="0"/>
                <a:cs typeface="Calibri" panose="020F0502020204030204" pitchFamily="34" charset="0"/>
              </a:rPr>
              <a:t>Australian family physician</a:t>
            </a:r>
            <a:r>
              <a:rPr lang="en-US" sz="1100" dirty="0">
                <a:latin typeface="Calibri" panose="020F0502020204030204" pitchFamily="34" charset="0"/>
                <a:cs typeface="Calibri" panose="020F0502020204030204" pitchFamily="34" charset="0"/>
              </a:rPr>
              <a:t>, 33(8), 665-667.</a:t>
            </a: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MacKenzie</a:t>
            </a:r>
            <a:r>
              <a:rPr lang="en-US" sz="1100" dirty="0">
                <a:latin typeface="Calibri" panose="020F0502020204030204" pitchFamily="34" charset="0"/>
                <a:cs typeface="Calibri" panose="020F0502020204030204" pitchFamily="34" charset="0"/>
              </a:rPr>
              <a:t>, N. E., </a:t>
            </a:r>
            <a:r>
              <a:rPr lang="en-US" sz="1100" dirty="0" err="1">
                <a:latin typeface="Calibri" panose="020F0502020204030204" pitchFamily="34" charset="0"/>
                <a:cs typeface="Calibri" panose="020F0502020204030204" pitchFamily="34" charset="0"/>
              </a:rPr>
              <a:t>Tutelman</a:t>
            </a:r>
            <a:r>
              <a:rPr lang="en-US" sz="1100" dirty="0">
                <a:latin typeface="Calibri" panose="020F0502020204030204" pitchFamily="34" charset="0"/>
                <a:cs typeface="Calibri" panose="020F0502020204030204" pitchFamily="34" charset="0"/>
              </a:rPr>
              <a:t>, P. R., Chambers, C. T., Parker, J. A., MacDonald, N. E., McMurtry, C. M., ... &amp; Boerner, K. E. (2021). Factors associated with parents’ experiences using a knowledge translation tool for vaccination pain management: a qualitative study. </a:t>
            </a:r>
            <a:r>
              <a:rPr lang="en-US" sz="1100" i="1" dirty="0">
                <a:latin typeface="Calibri" panose="020F0502020204030204" pitchFamily="34" charset="0"/>
                <a:cs typeface="Calibri" panose="020F0502020204030204" pitchFamily="34" charset="0"/>
              </a:rPr>
              <a:t>BMC Health Services Research</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21</a:t>
            </a:r>
            <a:r>
              <a:rPr lang="en-US" sz="1100" dirty="0">
                <a:latin typeface="Calibri" panose="020F0502020204030204" pitchFamily="34" charset="0"/>
                <a:cs typeface="Calibri" panose="020F0502020204030204" pitchFamily="34" charset="0"/>
              </a:rPr>
              <a:t>, 1-11.</a:t>
            </a: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Mbaeyi</a:t>
            </a:r>
            <a:r>
              <a:rPr lang="en-US" sz="1100" dirty="0">
                <a:latin typeface="Calibri" panose="020F0502020204030204" pitchFamily="34" charset="0"/>
                <a:cs typeface="Calibri" panose="020F0502020204030204" pitchFamily="34" charset="0"/>
              </a:rPr>
              <a:t>, S. A., Miller, E. R., Wallace, G. S., </a:t>
            </a:r>
            <a:r>
              <a:rPr lang="en-US" sz="1100" dirty="0" err="1">
                <a:latin typeface="Calibri" panose="020F0502020204030204" pitchFamily="34" charset="0"/>
                <a:cs typeface="Calibri" panose="020F0502020204030204" pitchFamily="34" charset="0"/>
              </a:rPr>
              <a:t>Messonnier</a:t>
            </a:r>
            <a:r>
              <a:rPr lang="en-US" sz="1100" dirty="0">
                <a:latin typeface="Calibri" panose="020F0502020204030204" pitchFamily="34" charset="0"/>
                <a:cs typeface="Calibri" panose="020F0502020204030204" pitchFamily="34" charset="0"/>
              </a:rPr>
              <a:t>, M., &amp; Clark, T. A. (2018). Shoulder injury related to vaccine administration (SIRVA): Petitioner claims to the National Vaccine Injury Compensation Program, 2010–2016. Vaccine, 36(44), 6584-6588. </a:t>
            </a:r>
            <a:r>
              <a:rPr lang="en-US" sz="1100" u="sng" dirty="0">
                <a:latin typeface="Calibri" panose="020F0502020204030204" pitchFamily="34" charset="0"/>
                <a:cs typeface="Calibri" panose="020F0502020204030204" pitchFamily="34" charset="0"/>
                <a:hlinkClick r:id="rId4"/>
              </a:rPr>
              <a:t>https://doi.org/10.1016/j.vaccine.2018.08.082</a:t>
            </a:r>
            <a:endParaRPr lang="en-US" sz="1100" dirty="0">
              <a:solidFill>
                <a:srgbClr val="374151"/>
              </a:solidFill>
              <a:latin typeface="Calibri" panose="020F0502020204030204" pitchFamily="34" charset="0"/>
              <a:cs typeface="Calibri" panose="020F0502020204030204" pitchFamily="34" charset="0"/>
            </a:endParaRP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McMurty</a:t>
            </a:r>
            <a:r>
              <a:rPr lang="en-US" sz="1100" dirty="0">
                <a:latin typeface="Calibri" panose="020F0502020204030204" pitchFamily="34" charset="0"/>
                <a:cs typeface="Calibri" panose="020F0502020204030204" pitchFamily="34" charset="0"/>
              </a:rPr>
              <a:t>, C. M. (2021, February 17). High needle fear and COVID-19 vaccines. Canadian Academy of Health Sciences. Retrieved from </a:t>
            </a:r>
            <a:r>
              <a:rPr lang="en-US" sz="1100" u="sng" dirty="0">
                <a:latin typeface="Calibri" panose="020F0502020204030204" pitchFamily="34" charset="0"/>
                <a:cs typeface="Calibri" panose="020F0502020204030204" pitchFamily="34" charset="0"/>
                <a:hlinkClick r:id="rId5"/>
              </a:rPr>
              <a:t>https://rsc-src.ca/en/voices/high-needle-fear-and-covid-19-vaccines</a:t>
            </a:r>
            <a:endParaRPr lang="en-US" sz="1100" u="sng" dirty="0">
              <a:latin typeface="Calibri" panose="020F0502020204030204" pitchFamily="34" charset="0"/>
              <a:cs typeface="Calibri" panose="020F0502020204030204" pitchFamily="34" charset="0"/>
            </a:endParaRPr>
          </a:p>
          <a:p>
            <a:pPr marL="228600" indent="-228600">
              <a:spcBef>
                <a:spcPts val="0"/>
              </a:spcBef>
              <a:buFont typeface="+mj-lt"/>
              <a:buAutoNum type="arabicPeriod"/>
            </a:pPr>
            <a:r>
              <a:rPr lang="en-US" sz="1100" dirty="0">
                <a:latin typeface="Calibri" panose="020F0502020204030204" pitchFamily="34" charset="0"/>
                <a:cs typeface="Calibri" panose="020F0502020204030204" pitchFamily="34" charset="0"/>
              </a:rPr>
              <a:t>McMurtry, C. M., </a:t>
            </a: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Noel, M., Antony, M. M., Chambers, C. T., Asmundson, G. J., &amp; Pillai Riddell, R. (2015). Exposure-based interventions for the management of individuals with high levels of needle fear across the lifespan: a systematic review and meta-analysis. Vaccine, 33(1), 18-26</a:t>
            </a:r>
            <a:r>
              <a:rPr lang="en-US" sz="1100" dirty="0">
                <a:solidFill>
                  <a:srgbClr val="222222"/>
                </a:solidFill>
                <a:latin typeface="Calibri" panose="020F0502020204030204" pitchFamily="34" charset="0"/>
                <a:cs typeface="Calibri" panose="020F0502020204030204" pitchFamily="34" charset="0"/>
              </a:rPr>
              <a:t>. </a:t>
            </a:r>
            <a:r>
              <a:rPr lang="en-US" sz="1100" dirty="0">
                <a:solidFill>
                  <a:srgbClr val="222222"/>
                </a:solidFill>
                <a:latin typeface="Calibri" panose="020F0502020204030204" pitchFamily="34" charset="0"/>
                <a:cs typeface="Calibri" panose="020F0502020204030204" pitchFamily="34" charset="0"/>
                <a:hlinkClick r:id="rId6"/>
              </a:rPr>
              <a:t>https://doi.org/10.1016/j.vaccine.2014.10.016</a:t>
            </a:r>
            <a:r>
              <a:rPr lang="en-US" sz="1100" dirty="0">
                <a:solidFill>
                  <a:srgbClr val="222222"/>
                </a:solidFill>
                <a:latin typeface="Calibri" panose="020F0502020204030204" pitchFamily="34" charset="0"/>
                <a:cs typeface="Calibri" panose="020F0502020204030204" pitchFamily="34" charset="0"/>
              </a:rPr>
              <a:t> </a:t>
            </a:r>
          </a:p>
          <a:p>
            <a:pPr marL="228600" indent="-228600">
              <a:spcBef>
                <a:spcPts val="0"/>
              </a:spcBef>
              <a:buFont typeface="+mj-lt"/>
              <a:buAutoNum type="arabicPeriod"/>
            </a:pPr>
            <a:r>
              <a:rPr lang="en-CA" sz="1100" dirty="0">
                <a:latin typeface="Calibri" panose="020F0502020204030204" pitchFamily="34" charset="0"/>
                <a:cs typeface="Calibri" panose="020F0502020204030204" pitchFamily="34" charset="0"/>
              </a:rPr>
              <a:t>McMurtry CM, Pillai Riddell R, </a:t>
            </a:r>
            <a:r>
              <a:rPr lang="en-CA" sz="1100" dirty="0" err="1">
                <a:latin typeface="Calibri" panose="020F0502020204030204" pitchFamily="34" charset="0"/>
                <a:cs typeface="Calibri" panose="020F0502020204030204" pitchFamily="34" charset="0"/>
              </a:rPr>
              <a:t>Taddio</a:t>
            </a:r>
            <a:r>
              <a:rPr lang="en-CA" sz="1100" dirty="0">
                <a:latin typeface="Calibri" panose="020F0502020204030204" pitchFamily="34" charset="0"/>
                <a:cs typeface="Calibri" panose="020F0502020204030204" pitchFamily="34" charset="0"/>
              </a:rPr>
              <a:t> A, Racine N, Asmundson GJG, Noel M, Chambers CT, Shah V, HEL</a:t>
            </a:r>
            <a:r>
              <a:rPr lang="en-US" sz="1100" dirty="0">
                <a:latin typeface="Calibri" panose="020F0502020204030204" pitchFamily="34" charset="0"/>
                <a:cs typeface="Calibri" panose="020F0502020204030204" pitchFamily="34" charset="0"/>
              </a:rPr>
              <a:t>Pi</a:t>
            </a:r>
            <a:r>
              <a:rPr lang="en-CA" sz="1100" dirty="0" err="1">
                <a:latin typeface="Calibri" panose="020F0502020204030204" pitchFamily="34" charset="0"/>
                <a:cs typeface="Calibri" panose="020F0502020204030204" pitchFamily="34" charset="0"/>
              </a:rPr>
              <a:t>nKids&amp;Adults</a:t>
            </a:r>
            <a:r>
              <a:rPr lang="en-CA" sz="1100" dirty="0">
                <a:latin typeface="Calibri" panose="020F0502020204030204" pitchFamily="34" charset="0"/>
                <a:cs typeface="Calibri" panose="020F0502020204030204" pitchFamily="34" charset="0"/>
              </a:rPr>
              <a:t> Team. Far from “just a poke”: common painful ne</a:t>
            </a:r>
            <a:r>
              <a:rPr lang="en-US" sz="1100" dirty="0" err="1">
                <a:latin typeface="Calibri" panose="020F0502020204030204" pitchFamily="34" charset="0"/>
                <a:cs typeface="Calibri" panose="020F0502020204030204" pitchFamily="34" charset="0"/>
              </a:rPr>
              <a:t>edle</a:t>
            </a:r>
            <a:r>
              <a:rPr lang="en-US" sz="1100" dirty="0">
                <a:latin typeface="Calibri" panose="020F0502020204030204" pitchFamily="34" charset="0"/>
                <a:cs typeface="Calibri" panose="020F0502020204030204" pitchFamily="34" charset="0"/>
              </a:rPr>
              <a:t> procedures and the development of needle fear. Clin J Pain. 2015;</a:t>
            </a:r>
            <a:r>
              <a:rPr lang="en-CA" sz="1100" dirty="0">
                <a:latin typeface="Calibri" panose="020F0502020204030204" pitchFamily="34" charset="0"/>
                <a:cs typeface="Calibri" panose="020F0502020204030204" pitchFamily="34" charset="0"/>
              </a:rPr>
              <a:t>31:S2-S11.</a:t>
            </a:r>
            <a:endParaRPr lang="en-US" sz="1100" dirty="0">
              <a:latin typeface="Calibri" panose="020F0502020204030204" pitchFamily="34" charset="0"/>
              <a:cs typeface="Calibri" panose="020F0502020204030204" pitchFamily="34" charset="0"/>
            </a:endParaRP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Mithal</a:t>
            </a:r>
            <a:r>
              <a:rPr lang="en-US" sz="1100" dirty="0">
                <a:latin typeface="Calibri" panose="020F0502020204030204" pitchFamily="34" charset="0"/>
                <a:cs typeface="Calibri" panose="020F0502020204030204" pitchFamily="34" charset="0"/>
              </a:rPr>
              <a:t>, P., Simmons, P., Cornelissen, T., Wong, H., Pillai Riddell, R., McMurtry, C. M., ... &amp; </a:t>
            </a: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(2018). To look or not to look during vaccination: A pilot randomized trial. Canadian Journal of Pain, 2(1), 1-8.</a:t>
            </a:r>
          </a:p>
          <a:p>
            <a:pPr marL="228600" indent="-228600">
              <a:spcBef>
                <a:spcPts val="0"/>
              </a:spcBef>
              <a:buFont typeface="+mj-lt"/>
              <a:buAutoNum type="arabicPeriod"/>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Appleton, M., </a:t>
            </a:r>
            <a:r>
              <a:rPr lang="en-US" sz="1100" dirty="0" err="1">
                <a:latin typeface="Calibri" panose="020F0502020204030204" pitchFamily="34" charset="0"/>
                <a:cs typeface="Calibri" panose="020F0502020204030204" pitchFamily="34" charset="0"/>
              </a:rPr>
              <a:t>Bortolussi</a:t>
            </a:r>
            <a:r>
              <a:rPr lang="en-US" sz="1100" dirty="0">
                <a:latin typeface="Calibri" panose="020F0502020204030204" pitchFamily="34" charset="0"/>
                <a:cs typeface="Calibri" panose="020F0502020204030204" pitchFamily="34" charset="0"/>
              </a:rPr>
              <a:t>, R., Chambers, C., Dubey, V., Halperin, S., ... &amp; </a:t>
            </a:r>
            <a:r>
              <a:rPr lang="en-US" sz="1100" dirty="0" err="1">
                <a:latin typeface="Calibri" panose="020F0502020204030204" pitchFamily="34" charset="0"/>
                <a:cs typeface="Calibri" panose="020F0502020204030204" pitchFamily="34" charset="0"/>
              </a:rPr>
              <a:t>Midmer</a:t>
            </a:r>
            <a:r>
              <a:rPr lang="en-US" sz="1100" dirty="0">
                <a:latin typeface="Calibri" panose="020F0502020204030204" pitchFamily="34" charset="0"/>
                <a:cs typeface="Calibri" panose="020F0502020204030204" pitchFamily="34" charset="0"/>
              </a:rPr>
              <a:t>, D. (2010). Reducing the pain of childhood vaccination: an evidence-based clinical practice guideline. Canadian Medical Association Journal, 182(18), E843-E855.</a:t>
            </a:r>
          </a:p>
        </p:txBody>
      </p:sp>
    </p:spTree>
    <p:extLst>
      <p:ext uri="{BB962C8B-B14F-4D97-AF65-F5344CB8AC3E}">
        <p14:creationId xmlns:p14="http://schemas.microsoft.com/office/powerpoint/2010/main" val="156952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6544" y="4835896"/>
            <a:ext cx="7366642" cy="2022104"/>
            <a:chOff x="1528326" y="1012086"/>
            <a:chExt cx="8788734" cy="2434092"/>
          </a:xfrm>
        </p:grpSpPr>
        <p:sp>
          <p:nvSpPr>
            <p:cNvPr id="3" name="TextBox 2"/>
            <p:cNvSpPr txBox="1"/>
            <p:nvPr/>
          </p:nvSpPr>
          <p:spPr>
            <a:xfrm>
              <a:off x="1528326" y="1012086"/>
              <a:ext cx="8788734" cy="537201"/>
            </a:xfrm>
            <a:prstGeom prst="rect">
              <a:avLst/>
            </a:prstGeom>
            <a:noFill/>
          </p:spPr>
          <p:txBody>
            <a:bodyPr wrap="square" rtlCol="0">
              <a:spAutoFit/>
            </a:bodyPr>
            <a:lstStyle/>
            <a:p>
              <a:pPr marL="285750" indent="-285750">
                <a:buFontTx/>
                <a:buChar char="-"/>
              </a:pPr>
              <a:endParaRPr lang="en-GB" sz="2300" b="1" dirty="0">
                <a:solidFill>
                  <a:srgbClr val="0070C0"/>
                </a:solidFill>
              </a:endParaRPr>
            </a:p>
          </p:txBody>
        </p:sp>
        <p:sp>
          <p:nvSpPr>
            <p:cNvPr id="7" name="Rectangle 6"/>
            <p:cNvSpPr/>
            <p:nvPr/>
          </p:nvSpPr>
          <p:spPr>
            <a:xfrm>
              <a:off x="1528327" y="2908977"/>
              <a:ext cx="564556" cy="537201"/>
            </a:xfrm>
            <a:prstGeom prst="rect">
              <a:avLst/>
            </a:prstGeom>
          </p:spPr>
          <p:txBody>
            <a:bodyPr wrap="none">
              <a:spAutoFit/>
            </a:bodyPr>
            <a:lstStyle/>
            <a:p>
              <a:pPr marL="285750" indent="-285750">
                <a:buFontTx/>
                <a:buChar char="-"/>
              </a:pPr>
              <a:endParaRPr lang="en-GB" sz="2300" b="1" dirty="0">
                <a:solidFill>
                  <a:srgbClr val="00B050"/>
                </a:solidFill>
              </a:endParaRPr>
            </a:p>
          </p:txBody>
        </p:sp>
      </p:gr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52</a:t>
            </a:fld>
            <a:endParaRPr lang="en-US"/>
          </a:p>
        </p:txBody>
      </p:sp>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References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816B16E8-B81A-4151-BC35-8378EA61258E}"/>
              </a:ext>
            </a:extLst>
          </p:cNvPr>
          <p:cNvSpPr>
            <a:spLocks noGrp="1"/>
          </p:cNvSpPr>
          <p:nvPr>
            <p:ph idx="1"/>
          </p:nvPr>
        </p:nvSpPr>
        <p:spPr>
          <a:xfrm>
            <a:off x="773185" y="1714376"/>
            <a:ext cx="10645631" cy="4824536"/>
          </a:xfrm>
        </p:spPr>
        <p:txBody>
          <a:bodyPr>
            <a:normAutofit lnSpcReduction="10000"/>
          </a:bodyPr>
          <a:lstStyle/>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Gudzak</a:t>
            </a:r>
            <a:r>
              <a:rPr lang="en-US" sz="1100" dirty="0">
                <a:latin typeface="Calibri" panose="020F0502020204030204" pitchFamily="34" charset="0"/>
                <a:cs typeface="Calibri" panose="020F0502020204030204" pitchFamily="34" charset="0"/>
              </a:rPr>
              <a:t>, V., </a:t>
            </a:r>
            <a:r>
              <a:rPr lang="en-US" sz="1100" dirty="0" err="1">
                <a:latin typeface="Calibri" panose="020F0502020204030204" pitchFamily="34" charset="0"/>
                <a:cs typeface="Calibri" panose="020F0502020204030204" pitchFamily="34" charset="0"/>
              </a:rPr>
              <a:t>Jantzi</a:t>
            </a:r>
            <a:r>
              <a:rPr lang="en-US" sz="1100" dirty="0">
                <a:latin typeface="Calibri" panose="020F0502020204030204" pitchFamily="34" charset="0"/>
                <a:cs typeface="Calibri" panose="020F0502020204030204" pitchFamily="34" charset="0"/>
              </a:rPr>
              <a:t>, M., </a:t>
            </a:r>
            <a:r>
              <a:rPr lang="en-US" sz="1100" dirty="0" err="1">
                <a:latin typeface="Calibri" panose="020F0502020204030204" pitchFamily="34" charset="0"/>
                <a:cs typeface="Calibri" panose="020F0502020204030204" pitchFamily="34" charset="0"/>
              </a:rPr>
              <a:t>Logeman</a:t>
            </a:r>
            <a:r>
              <a:rPr lang="en-US" sz="1100" dirty="0">
                <a:latin typeface="Calibri" panose="020F0502020204030204" pitchFamily="34" charset="0"/>
                <a:cs typeface="Calibri" panose="020F0502020204030204" pitchFamily="34" charset="0"/>
              </a:rPr>
              <a:t>, C., Bucci, L. M., MacDonald, N. E., &amp; </a:t>
            </a:r>
            <a:r>
              <a:rPr lang="en-US" sz="1100" dirty="0" err="1">
                <a:latin typeface="Calibri" panose="020F0502020204030204" pitchFamily="34" charset="0"/>
                <a:cs typeface="Calibri" panose="020F0502020204030204" pitchFamily="34" charset="0"/>
              </a:rPr>
              <a:t>Moineddin</a:t>
            </a:r>
            <a:r>
              <a:rPr lang="en-US" sz="1100" dirty="0">
                <a:latin typeface="Calibri" panose="020F0502020204030204" pitchFamily="34" charset="0"/>
                <a:cs typeface="Calibri" panose="020F0502020204030204" pitchFamily="34" charset="0"/>
              </a:rPr>
              <a:t>, R. (2022). Impact of the CARD (Comfort Ask Relax Distract) system on school-based vaccinations: a cluster randomized trial. </a:t>
            </a:r>
            <a:r>
              <a:rPr lang="en-US" sz="1100" i="1" dirty="0">
                <a:latin typeface="Calibri" panose="020F0502020204030204" pitchFamily="34" charset="0"/>
                <a:cs typeface="Calibri" panose="020F0502020204030204" pitchFamily="34" charset="0"/>
              </a:rPr>
              <a:t>Vaccine</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40</a:t>
            </a:r>
            <a:r>
              <a:rPr lang="en-US" sz="1100" dirty="0">
                <a:latin typeface="Calibri" panose="020F0502020204030204" pitchFamily="34" charset="0"/>
                <a:cs typeface="Calibri" panose="020F0502020204030204" pitchFamily="34" charset="0"/>
              </a:rPr>
              <a:t>(19), 2802-2809.</a:t>
            </a:r>
            <a:r>
              <a:rPr lang="en-US" sz="1100" u="sng" dirty="0">
                <a:latin typeface="Calibri" panose="020F0502020204030204" pitchFamily="34" charset="0"/>
                <a:cs typeface="Calibri" panose="020F0502020204030204" pitchFamily="34" charset="0"/>
              </a:rPr>
              <a:t> </a:t>
            </a:r>
            <a:r>
              <a:rPr lang="en-US" sz="1100" dirty="0">
                <a:solidFill>
                  <a:srgbClr val="374151"/>
                </a:solidFill>
                <a:latin typeface="Calibri" panose="020F0502020204030204" pitchFamily="34" charset="0"/>
                <a:cs typeface="Calibri" panose="020F0502020204030204" pitchFamily="34" charset="0"/>
                <a:hlinkClick r:id="rId3"/>
              </a:rPr>
              <a:t>https://doi.org/10.1016/j.vaccine.2022.02.069</a:t>
            </a:r>
            <a:r>
              <a:rPr lang="en-US" sz="1100" dirty="0">
                <a:solidFill>
                  <a:srgbClr val="374151"/>
                </a:solidFill>
                <a:latin typeface="Calibri" panose="020F0502020204030204" pitchFamily="34" charset="0"/>
                <a:cs typeface="Calibri" panose="020F0502020204030204" pitchFamily="34" charset="0"/>
              </a:rPr>
              <a:t>.</a:t>
            </a: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McMurtry, C. M., </a:t>
            </a:r>
            <a:r>
              <a:rPr lang="en-US" sz="1100" dirty="0" err="1">
                <a:latin typeface="Calibri" panose="020F0502020204030204" pitchFamily="34" charset="0"/>
                <a:cs typeface="Calibri" panose="020F0502020204030204" pitchFamily="34" charset="0"/>
              </a:rPr>
              <a:t>Logeman</a:t>
            </a:r>
            <a:r>
              <a:rPr lang="en-US" sz="1100" dirty="0">
                <a:latin typeface="Calibri" panose="020F0502020204030204" pitchFamily="34" charset="0"/>
                <a:cs typeface="Calibri" panose="020F0502020204030204" pitchFamily="34" charset="0"/>
              </a:rPr>
              <a:t>, C., </a:t>
            </a:r>
            <a:r>
              <a:rPr lang="en-US" sz="1100" dirty="0" err="1">
                <a:latin typeface="Calibri" panose="020F0502020204030204" pitchFamily="34" charset="0"/>
                <a:cs typeface="Calibri" panose="020F0502020204030204" pitchFamily="34" charset="0"/>
              </a:rPr>
              <a:t>Gudzak</a:t>
            </a:r>
            <a:r>
              <a:rPr lang="en-US" sz="1100" dirty="0">
                <a:latin typeface="Calibri" panose="020F0502020204030204" pitchFamily="34" charset="0"/>
                <a:cs typeface="Calibri" panose="020F0502020204030204" pitchFamily="34" charset="0"/>
              </a:rPr>
              <a:t>, V., de Boer, A., Constantin, K., Lee, S., Moline, R., </a:t>
            </a:r>
            <a:r>
              <a:rPr lang="en-US" sz="1100" dirty="0" err="1">
                <a:latin typeface="Calibri" panose="020F0502020204030204" pitchFamily="34" charset="0"/>
                <a:cs typeface="Calibri" panose="020F0502020204030204" pitchFamily="34" charset="0"/>
              </a:rPr>
              <a:t>Uleryk</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Chera</a:t>
            </a:r>
            <a:r>
              <a:rPr lang="en-US" sz="1100" dirty="0">
                <a:latin typeface="Calibri" panose="020F0502020204030204" pitchFamily="34" charset="0"/>
                <a:cs typeface="Calibri" panose="020F0502020204030204" pitchFamily="34" charset="0"/>
              </a:rPr>
              <a:t>, T., MacDonald, N. E., Pham, B. (2022). Prevalence of pain and fear as barriers to vaccination in children - systematic review and meta-analysis. Vaccine, 40(52), 7526-7537. </a:t>
            </a:r>
            <a:r>
              <a:rPr lang="en-US" sz="1100" dirty="0">
                <a:solidFill>
                  <a:srgbClr val="374151"/>
                </a:solidFill>
                <a:latin typeface="Calibri" panose="020F0502020204030204" pitchFamily="34" charset="0"/>
                <a:cs typeface="Calibri" panose="020F0502020204030204" pitchFamily="34" charset="0"/>
                <a:hlinkClick r:id="rId4"/>
              </a:rPr>
              <a:t>https://dx.doi.org/10.1016/j.vaccine.2022.10.026</a:t>
            </a:r>
            <a:r>
              <a:rPr lang="en-US" sz="1100" dirty="0">
                <a:solidFill>
                  <a:srgbClr val="374151"/>
                </a:solidFill>
                <a:latin typeface="Calibri" panose="020F0502020204030204" pitchFamily="34" charset="0"/>
                <a:cs typeface="Calibri" panose="020F0502020204030204" pitchFamily="34" charset="0"/>
              </a:rPr>
              <a:t> </a:t>
            </a: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McMurtry, C. M., Shah, V., Riddell, R. P., Chambers, C. T., Noel, M., MacDonald, N. E., Rogers, J., Bucci, L. M., </a:t>
            </a:r>
            <a:r>
              <a:rPr lang="en-US" sz="1100" dirty="0" err="1">
                <a:latin typeface="Calibri" panose="020F0502020204030204" pitchFamily="34" charset="0"/>
                <a:cs typeface="Calibri" panose="020F0502020204030204" pitchFamily="34" charset="0"/>
              </a:rPr>
              <a:t>Mousmanis</a:t>
            </a:r>
            <a:r>
              <a:rPr lang="en-US" sz="1100" dirty="0">
                <a:latin typeface="Calibri" panose="020F0502020204030204" pitchFamily="34" charset="0"/>
                <a:cs typeface="Calibri" panose="020F0502020204030204" pitchFamily="34" charset="0"/>
              </a:rPr>
              <a:t>, P., Lang, E., Halperin, S. A., Bowles, S., </a:t>
            </a:r>
            <a:r>
              <a:rPr lang="en-US" sz="1100" dirty="0" err="1">
                <a:latin typeface="Calibri" panose="020F0502020204030204" pitchFamily="34" charset="0"/>
                <a:cs typeface="Calibri" panose="020F0502020204030204" pitchFamily="34" charset="0"/>
              </a:rPr>
              <a:t>Halpert</a:t>
            </a:r>
            <a:r>
              <a:rPr lang="en-US" sz="1100" dirty="0">
                <a:latin typeface="Calibri" panose="020F0502020204030204" pitchFamily="34" charset="0"/>
                <a:cs typeface="Calibri" panose="020F0502020204030204" pitchFamily="34" charset="0"/>
              </a:rPr>
              <a:t>, C., &amp; </a:t>
            </a:r>
            <a:r>
              <a:rPr lang="en-US" sz="1100" dirty="0" err="1">
                <a:latin typeface="Calibri" panose="020F0502020204030204" pitchFamily="34" charset="0"/>
                <a:cs typeface="Calibri" panose="020F0502020204030204" pitchFamily="34" charset="0"/>
              </a:rPr>
              <a:t>Ipp</a:t>
            </a:r>
            <a:r>
              <a:rPr lang="en-US" sz="1100" dirty="0">
                <a:latin typeface="Calibri" panose="020F0502020204030204" pitchFamily="34" charset="0"/>
                <a:cs typeface="Calibri" panose="020F0502020204030204" pitchFamily="34" charset="0"/>
              </a:rPr>
              <a:t>, M. (2018). Reducing pain during vaccine injections: clinical practice guideline. Canadian Medical Association Journal, 190(45), E1274-E1282. </a:t>
            </a:r>
            <a:r>
              <a:rPr lang="en-US" sz="1100" u="sng" dirty="0">
                <a:solidFill>
                  <a:srgbClr val="374151"/>
                </a:solidFill>
                <a:latin typeface="Calibri" panose="020F0502020204030204" pitchFamily="34" charset="0"/>
                <a:cs typeface="Calibri" panose="020F0502020204030204" pitchFamily="34" charset="0"/>
                <a:hlinkClick r:id="rId5"/>
              </a:rPr>
              <a:t>https://doi.org/10.1503/cmaj.171391</a:t>
            </a:r>
            <a:endParaRPr lang="en-US" sz="1100" u="sng" dirty="0">
              <a:solidFill>
                <a:srgbClr val="374151"/>
              </a:solidFill>
              <a:latin typeface="Calibri" panose="020F0502020204030204" pitchFamily="34" charset="0"/>
              <a:cs typeface="Calibri" panose="020F0502020204030204" pitchFamily="34" charset="0"/>
            </a:endParaRP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Morrison, J., </a:t>
            </a:r>
            <a:r>
              <a:rPr lang="en-US" sz="1100" dirty="0" err="1">
                <a:latin typeface="Calibri" panose="020F0502020204030204" pitchFamily="34" charset="0"/>
                <a:cs typeface="Calibri" panose="020F0502020204030204" pitchFamily="34" charset="0"/>
              </a:rPr>
              <a:t>Gudzak</a:t>
            </a:r>
            <a:r>
              <a:rPr lang="en-US" sz="1100" dirty="0">
                <a:latin typeface="Calibri" panose="020F0502020204030204" pitchFamily="34" charset="0"/>
                <a:cs typeface="Calibri" panose="020F0502020204030204" pitchFamily="34" charset="0"/>
              </a:rPr>
              <a:t>, V., </a:t>
            </a:r>
            <a:r>
              <a:rPr lang="en-US" sz="1100" dirty="0" err="1">
                <a:latin typeface="Calibri" panose="020F0502020204030204" pitchFamily="34" charset="0"/>
                <a:cs typeface="Calibri" panose="020F0502020204030204" pitchFamily="34" charset="0"/>
              </a:rPr>
              <a:t>Logeman</a:t>
            </a:r>
            <a:r>
              <a:rPr lang="en-US" sz="1100" dirty="0">
                <a:latin typeface="Calibri" panose="020F0502020204030204" pitchFamily="34" charset="0"/>
                <a:cs typeface="Calibri" panose="020F0502020204030204" pitchFamily="34" charset="0"/>
              </a:rPr>
              <a:t>, C., McMurtry, C. M., Bucci, L. M., Shea, C., MacDonald, N. E., Yang, M. (2023). Integration of card (comfort ask relax distract) for covid-19 community pharmacy vaccination in children: effect on implementation outcomes. Canadian Pharmacists Journal, , 156(1 Suppl), 36S-47S. </a:t>
            </a:r>
            <a:r>
              <a:rPr lang="en-US" sz="1100" dirty="0">
                <a:latin typeface="Calibri" panose="020F0502020204030204" pitchFamily="34" charset="0"/>
                <a:cs typeface="Calibri" panose="020F0502020204030204" pitchFamily="34" charset="0"/>
                <a:hlinkClick r:id="rId6"/>
              </a:rPr>
              <a:t>https://dx.doi.org/10.1177/17151635221139783</a:t>
            </a:r>
            <a:r>
              <a:rPr lang="en-US" sz="1100" dirty="0">
                <a:latin typeface="Calibri" panose="020F0502020204030204" pitchFamily="34" charset="0"/>
                <a:cs typeface="Calibri" panose="020F0502020204030204" pitchFamily="34" charset="0"/>
              </a:rPr>
              <a:t> </a:t>
            </a: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Morrison, J., </a:t>
            </a:r>
            <a:r>
              <a:rPr lang="en-US" sz="1100" dirty="0" err="1">
                <a:latin typeface="Calibri" panose="020F0502020204030204" pitchFamily="34" charset="0"/>
                <a:cs typeface="Calibri" panose="020F0502020204030204" pitchFamily="34" charset="0"/>
              </a:rPr>
              <a:t>Gudzak</a:t>
            </a:r>
            <a:r>
              <a:rPr lang="en-US" sz="1100" dirty="0">
                <a:latin typeface="Calibri" panose="020F0502020204030204" pitchFamily="34" charset="0"/>
                <a:cs typeface="Calibri" panose="020F0502020204030204" pitchFamily="34" charset="0"/>
              </a:rPr>
              <a:t>, V., </a:t>
            </a:r>
            <a:r>
              <a:rPr lang="en-US" sz="1100" dirty="0" err="1">
                <a:latin typeface="Calibri" panose="020F0502020204030204" pitchFamily="34" charset="0"/>
                <a:cs typeface="Calibri" panose="020F0502020204030204" pitchFamily="34" charset="0"/>
              </a:rPr>
              <a:t>Logeman</a:t>
            </a:r>
            <a:r>
              <a:rPr lang="en-US" sz="1100" dirty="0">
                <a:latin typeface="Calibri" panose="020F0502020204030204" pitchFamily="34" charset="0"/>
                <a:cs typeface="Calibri" panose="020F0502020204030204" pitchFamily="34" charset="0"/>
              </a:rPr>
              <a:t>, C., McMurtry, C. M., Bucci, L. M., Shea, C., MacDonald, N. E., Yang, M. (2023). Card (comfort ask relax distract) for community pharmacy vaccinations in children: effect on immunization stress-related responses and satisfaction. Canadian Pharmacists Journal, , 156(1 Suppl), 27S-35S. </a:t>
            </a:r>
            <a:r>
              <a:rPr lang="en-US" sz="1100" dirty="0">
                <a:latin typeface="Calibri" panose="020F0502020204030204" pitchFamily="34" charset="0"/>
                <a:cs typeface="Calibri" panose="020F0502020204030204" pitchFamily="34" charset="0"/>
                <a:hlinkClick r:id="rId7"/>
              </a:rPr>
              <a:t>https://dx.doi.org/10.1177/17151635221137682</a:t>
            </a:r>
            <a:endParaRPr lang="en-US" sz="1100" dirty="0">
              <a:latin typeface="Calibri" panose="020F0502020204030204" pitchFamily="34" charset="0"/>
              <a:cs typeface="Calibri" panose="020F0502020204030204" pitchFamily="34" charset="0"/>
            </a:endParaRP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McGilton</a:t>
            </a:r>
            <a:r>
              <a:rPr lang="en-US" sz="1100" dirty="0">
                <a:latin typeface="Calibri" panose="020F0502020204030204" pitchFamily="34" charset="0"/>
                <a:cs typeface="Calibri" panose="020F0502020204030204" pitchFamily="34" charset="0"/>
              </a:rPr>
              <a:t>, K. S., Zheng, N., Yeung, L., Lafleur, B., Fung, J. S., ... &amp; Verschoor, C. P. (2022). COVID-19 vaccination delivery in long-term-care using the CARD (Comfort Ask Relax Distract) system: Mixed methods study of implementation drivers. </a:t>
            </a:r>
            <a:r>
              <a:rPr lang="en-US" sz="1100" i="1" dirty="0">
                <a:latin typeface="Calibri" panose="020F0502020204030204" pitchFamily="34" charset="0"/>
                <a:cs typeface="Calibri" panose="020F0502020204030204" pitchFamily="34" charset="0"/>
              </a:rPr>
              <a:t>Canadian Journal of Pain</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6</a:t>
            </a:r>
            <a:r>
              <a:rPr lang="en-US" sz="1100" dirty="0">
                <a:latin typeface="Calibri" panose="020F0502020204030204" pitchFamily="34" charset="0"/>
                <a:cs typeface="Calibri" panose="020F0502020204030204" pitchFamily="34" charset="0"/>
              </a:rPr>
              <a:t>(1), 173-184.</a:t>
            </a:r>
            <a:endParaRPr lang="en-US" sz="1100" u="sng" dirty="0">
              <a:latin typeface="Calibri" panose="020F0502020204030204" pitchFamily="34" charset="0"/>
              <a:cs typeface="Calibri" panose="020F0502020204030204" pitchFamily="34" charset="0"/>
            </a:endParaRP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Ilersich</a:t>
            </a:r>
            <a:r>
              <a:rPr lang="en-US" sz="1100" dirty="0">
                <a:latin typeface="Calibri" panose="020F0502020204030204" pitchFamily="34" charset="0"/>
                <a:cs typeface="Calibri" panose="020F0502020204030204" pitchFamily="34" charset="0"/>
              </a:rPr>
              <a:t>, A. N., Bucci, L., McMurtry, C. M., </a:t>
            </a:r>
            <a:r>
              <a:rPr lang="en-US" sz="1100" dirty="0" err="1">
                <a:latin typeface="Calibri" panose="020F0502020204030204" pitchFamily="34" charset="0"/>
                <a:cs typeface="Calibri" panose="020F0502020204030204" pitchFamily="34" charset="0"/>
              </a:rPr>
              <a:t>Gudzak</a:t>
            </a:r>
            <a:r>
              <a:rPr lang="en-US" sz="1100" dirty="0">
                <a:latin typeface="Calibri" panose="020F0502020204030204" pitchFamily="34" charset="0"/>
                <a:cs typeface="Calibri" panose="020F0502020204030204" pitchFamily="34" charset="0"/>
              </a:rPr>
              <a:t>, V., </a:t>
            </a:r>
            <a:r>
              <a:rPr lang="en-US" sz="1100" dirty="0" err="1">
                <a:latin typeface="Calibri" panose="020F0502020204030204" pitchFamily="34" charset="0"/>
                <a:cs typeface="Calibri" panose="020F0502020204030204" pitchFamily="34" charset="0"/>
              </a:rPr>
              <a:t>Ipp</a:t>
            </a:r>
            <a:r>
              <a:rPr lang="en-US" sz="1100" dirty="0">
                <a:latin typeface="Calibri" panose="020F0502020204030204" pitchFamily="34" charset="0"/>
                <a:cs typeface="Calibri" panose="020F0502020204030204" pitchFamily="34" charset="0"/>
              </a:rPr>
              <a:t>, M., ... &amp; MacDonald, N. (2022). Letting kids play their CARDs (Comfort, Ask, Relax, Distract) to help cope with needle-related fear and pain: Results from user testing. </a:t>
            </a:r>
            <a:r>
              <a:rPr lang="en-US" sz="1100" i="1" dirty="0">
                <a:latin typeface="Calibri" panose="020F0502020204030204" pitchFamily="34" charset="0"/>
                <a:cs typeface="Calibri" panose="020F0502020204030204" pitchFamily="34" charset="0"/>
              </a:rPr>
              <a:t>Vaccine</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40</a:t>
            </a:r>
            <a:r>
              <a:rPr lang="en-US" sz="1100" dirty="0">
                <a:latin typeface="Calibri" panose="020F0502020204030204" pitchFamily="34" charset="0"/>
                <a:cs typeface="Calibri" panose="020F0502020204030204" pitchFamily="34" charset="0"/>
              </a:rPr>
              <a:t>(52), 7667-7675.</a:t>
            </a: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Wong H, </a:t>
            </a:r>
            <a:r>
              <a:rPr lang="en-US" sz="1100" dirty="0" err="1">
                <a:latin typeface="Calibri" panose="020F0502020204030204" pitchFamily="34" charset="0"/>
                <a:cs typeface="Calibri" panose="020F0502020204030204" pitchFamily="34" charset="0"/>
              </a:rPr>
              <a:t>Welkovics</a:t>
            </a:r>
            <a:r>
              <a:rPr lang="en-US" sz="1100" dirty="0">
                <a:latin typeface="Calibri" panose="020F0502020204030204" pitchFamily="34" charset="0"/>
                <a:cs typeface="Calibri" panose="020F0502020204030204" pitchFamily="34" charset="0"/>
              </a:rPr>
              <a:t> B, </a:t>
            </a:r>
            <a:r>
              <a:rPr lang="en-US" sz="1100" dirty="0" err="1">
                <a:latin typeface="Calibri" panose="020F0502020204030204" pitchFamily="34" charset="0"/>
                <a:cs typeface="Calibri" panose="020F0502020204030204" pitchFamily="34" charset="0"/>
              </a:rPr>
              <a:t>Ilersich</a:t>
            </a:r>
            <a:r>
              <a:rPr lang="en-US" sz="1100" dirty="0">
                <a:latin typeface="Calibri" panose="020F0502020204030204" pitchFamily="34" charset="0"/>
                <a:cs typeface="Calibri" panose="020F0502020204030204" pitchFamily="34" charset="0"/>
              </a:rPr>
              <a:t> AL, Cole M, Goldbach M, </a:t>
            </a:r>
            <a:r>
              <a:rPr lang="en-US" sz="1100" dirty="0" err="1">
                <a:latin typeface="Calibri" panose="020F0502020204030204" pitchFamily="34" charset="0"/>
                <a:cs typeface="Calibri" panose="020F0502020204030204" pitchFamily="34" charset="0"/>
              </a:rPr>
              <a:t>Ipp</a:t>
            </a:r>
            <a:r>
              <a:rPr lang="en-US" sz="1100" dirty="0">
                <a:latin typeface="Calibri" panose="020F0502020204030204" pitchFamily="34" charset="0"/>
                <a:cs typeface="Calibri" panose="020F0502020204030204" pitchFamily="34" charset="0"/>
              </a:rPr>
              <a:t> M. A randomized trial of the effect of vaccine injection speed on acute pain in infants. Vaccine. 2016;34(39):4672-4677. </a:t>
            </a:r>
          </a:p>
          <a:p>
            <a:pPr marL="228600" indent="-228600">
              <a:spcBef>
                <a:spcPts val="0"/>
              </a:spcBef>
              <a:buFont typeface="+mj-lt"/>
              <a:buAutoNum type="arabicPeriod" startAt="12"/>
            </a:pPr>
            <a:r>
              <a:rPr lang="en-US" sz="1100" dirty="0" err="1">
                <a:latin typeface="Calibri" panose="020F0502020204030204" pitchFamily="34" charset="0"/>
                <a:cs typeface="Calibri" panose="020F0502020204030204" pitchFamily="34" charset="0"/>
              </a:rPr>
              <a:t>Tetui</a:t>
            </a:r>
            <a:r>
              <a:rPr lang="en-US" sz="1100" dirty="0">
                <a:latin typeface="Calibri" panose="020F0502020204030204" pitchFamily="34" charset="0"/>
                <a:cs typeface="Calibri" panose="020F0502020204030204" pitchFamily="34" charset="0"/>
              </a:rPr>
              <a:t> M, Grindrod K, Waite N, </a:t>
            </a:r>
            <a:r>
              <a:rPr lang="en-US" sz="1100" dirty="0" err="1">
                <a:latin typeface="Calibri" panose="020F0502020204030204" pitchFamily="34" charset="0"/>
                <a:cs typeface="Calibri" panose="020F0502020204030204" pitchFamily="34" charset="0"/>
              </a:rPr>
              <a:t>VanderDoes</a:t>
            </a:r>
            <a:r>
              <a:rPr lang="en-US" sz="1100" dirty="0">
                <a:latin typeface="Calibri" panose="020F0502020204030204" pitchFamily="34" charset="0"/>
                <a:cs typeface="Calibri" panose="020F0502020204030204" pitchFamily="34" charset="0"/>
              </a:rPr>
              <a:t> J, </a:t>
            </a:r>
            <a:r>
              <a:rPr lang="en-US" sz="1100" dirty="0" err="1">
                <a:latin typeface="Calibri" panose="020F0502020204030204" pitchFamily="34" charset="0"/>
                <a:cs typeface="Calibri" panose="020F0502020204030204" pitchFamily="34" charset="0"/>
              </a:rPr>
              <a:t>Taddio</a:t>
            </a:r>
            <a:r>
              <a:rPr lang="en-US" sz="1100" dirty="0">
                <a:latin typeface="Calibri" panose="020F0502020204030204" pitchFamily="34" charset="0"/>
                <a:cs typeface="Calibri" panose="020F0502020204030204" pitchFamily="34" charset="0"/>
              </a:rPr>
              <a:t> A. Integrating the CARD (Comfort Ask Relax Distract) system in a mass vaccination clinic to improve the experience of individuals during COVID-19 vaccination: a pre-post implementation study. Hum </a:t>
            </a:r>
            <a:r>
              <a:rPr lang="en-US" sz="1100" dirty="0" err="1">
                <a:latin typeface="Calibri" panose="020F0502020204030204" pitchFamily="34" charset="0"/>
                <a:cs typeface="Calibri" panose="020F0502020204030204" pitchFamily="34" charset="0"/>
              </a:rPr>
              <a:t>Vaccin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Immunother</a:t>
            </a:r>
            <a:r>
              <a:rPr lang="en-US" sz="1100" dirty="0">
                <a:latin typeface="Calibri" panose="020F0502020204030204" pitchFamily="34" charset="0"/>
                <a:cs typeface="Calibri" panose="020F0502020204030204" pitchFamily="34" charset="0"/>
              </a:rPr>
              <a:t>. 2022 Jun 20:2089500. </a:t>
            </a:r>
            <a:r>
              <a:rPr lang="en-US" sz="1100" dirty="0" err="1">
                <a:latin typeface="Calibri" panose="020F0502020204030204" pitchFamily="34" charset="0"/>
                <a:cs typeface="Calibri" panose="020F0502020204030204" pitchFamily="34" charset="0"/>
              </a:rPr>
              <a:t>doi</a:t>
            </a:r>
            <a:r>
              <a:rPr lang="en-US" sz="1100" dirty="0">
                <a:latin typeface="Calibri" panose="020F0502020204030204" pitchFamily="34" charset="0"/>
                <a:cs typeface="Calibri" panose="020F0502020204030204" pitchFamily="34" charset="0"/>
              </a:rPr>
              <a:t>: 10.1080/21645515.2022.2089500.</a:t>
            </a:r>
          </a:p>
          <a:p>
            <a:pPr marL="228600" indent="-228600">
              <a:spcBef>
                <a:spcPts val="0"/>
              </a:spcBef>
              <a:buFont typeface="+mj-lt"/>
              <a:buAutoNum type="arabicPeriod" startAt="12"/>
            </a:pPr>
            <a:r>
              <a:rPr lang="en-US" sz="1100" dirty="0">
                <a:latin typeface="Calibri" panose="020F0502020204030204" pitchFamily="34" charset="0"/>
                <a:cs typeface="Calibri" panose="020F0502020204030204" pitchFamily="34" charset="0"/>
              </a:rPr>
              <a:t>World Health Organization. Immunization stress-related response. A manual for program managers and health professionals to prevent, identify and respond to stress related responses following immunization. Geneva: World Health Organization; 2019. </a:t>
            </a:r>
            <a:r>
              <a:rPr lang="en-US" sz="1100" dirty="0" err="1">
                <a:latin typeface="Calibri" panose="020F0502020204030204" pitchFamily="34" charset="0"/>
                <a:cs typeface="Calibri" panose="020F0502020204030204" pitchFamily="34" charset="0"/>
              </a:rPr>
              <a:t>Licence</a:t>
            </a:r>
            <a:r>
              <a:rPr lang="en-US" sz="1100" dirty="0">
                <a:latin typeface="Calibri" panose="020F0502020204030204" pitchFamily="34" charset="0"/>
                <a:cs typeface="Calibri" panose="020F0502020204030204" pitchFamily="34" charset="0"/>
              </a:rPr>
              <a:t>: CC BY-NC-SA 3.0 IGO.</a:t>
            </a:r>
          </a:p>
        </p:txBody>
      </p:sp>
    </p:spTree>
    <p:extLst>
      <p:ext uri="{BB962C8B-B14F-4D97-AF65-F5344CB8AC3E}">
        <p14:creationId xmlns:p14="http://schemas.microsoft.com/office/powerpoint/2010/main" val="803128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6544" y="4835896"/>
            <a:ext cx="7366642" cy="2022104"/>
            <a:chOff x="1528326" y="1012086"/>
            <a:chExt cx="8788734" cy="2434092"/>
          </a:xfrm>
        </p:grpSpPr>
        <p:sp>
          <p:nvSpPr>
            <p:cNvPr id="3" name="TextBox 2"/>
            <p:cNvSpPr txBox="1"/>
            <p:nvPr/>
          </p:nvSpPr>
          <p:spPr>
            <a:xfrm>
              <a:off x="1528326" y="1012086"/>
              <a:ext cx="8788734" cy="537201"/>
            </a:xfrm>
            <a:prstGeom prst="rect">
              <a:avLst/>
            </a:prstGeom>
            <a:noFill/>
          </p:spPr>
          <p:txBody>
            <a:bodyPr wrap="square" rtlCol="0">
              <a:spAutoFit/>
            </a:bodyPr>
            <a:lstStyle/>
            <a:p>
              <a:pPr marL="285750" indent="-285750">
                <a:buFontTx/>
                <a:buChar char="-"/>
              </a:pPr>
              <a:endParaRPr lang="en-GB" sz="2300" b="1" dirty="0">
                <a:solidFill>
                  <a:srgbClr val="0070C0"/>
                </a:solidFill>
              </a:endParaRPr>
            </a:p>
          </p:txBody>
        </p:sp>
        <p:sp>
          <p:nvSpPr>
            <p:cNvPr id="7" name="Rectangle 6"/>
            <p:cNvSpPr/>
            <p:nvPr/>
          </p:nvSpPr>
          <p:spPr>
            <a:xfrm>
              <a:off x="1528327" y="2908977"/>
              <a:ext cx="564556" cy="537201"/>
            </a:xfrm>
            <a:prstGeom prst="rect">
              <a:avLst/>
            </a:prstGeom>
          </p:spPr>
          <p:txBody>
            <a:bodyPr wrap="none">
              <a:spAutoFit/>
            </a:bodyPr>
            <a:lstStyle/>
            <a:p>
              <a:pPr marL="285750" indent="-285750">
                <a:buFontTx/>
                <a:buChar char="-"/>
              </a:pPr>
              <a:endParaRPr lang="en-GB" sz="2300" b="1" dirty="0">
                <a:solidFill>
                  <a:srgbClr val="00B050"/>
                </a:solidFill>
              </a:endParaRPr>
            </a:p>
          </p:txBody>
        </p:sp>
      </p:grpSp>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Acknowledgments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5B7B54C-9C46-433C-635C-C68E0FD19510}"/>
              </a:ext>
            </a:extLst>
          </p:cNvPr>
          <p:cNvSpPr txBox="1"/>
          <p:nvPr/>
        </p:nvSpPr>
        <p:spPr>
          <a:xfrm>
            <a:off x="773183" y="2039139"/>
            <a:ext cx="10645631" cy="3785652"/>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This training module was developed with thanks to </a:t>
            </a:r>
            <a:r>
              <a:rPr lang="en-GB" sz="2400" baseline="0" dirty="0">
                <a:latin typeface="Calibri" panose="020F0502020204030204" pitchFamily="34" charset="0"/>
                <a:cs typeface="Calibri" panose="020F0502020204030204" pitchFamily="34" charset="0"/>
              </a:rPr>
              <a:t>Shweta Dhawan, (Dalhousie University, Canada), with updates from </a:t>
            </a:r>
            <a:r>
              <a:rPr lang="en-GB" sz="2400" dirty="0">
                <a:latin typeface="Calibri" panose="020F0502020204030204" pitchFamily="34" charset="0"/>
                <a:cs typeface="Calibri" panose="020F0502020204030204" pitchFamily="34" charset="0"/>
              </a:rPr>
              <a:t>the Demand and Behavioural Science Team, Department of Immunization, Vaccines and Biologicals, WHO Headquarters: Lisa </a:t>
            </a:r>
            <a:r>
              <a:rPr lang="en-GB" sz="2400" dirty="0" err="1">
                <a:latin typeface="Calibri" panose="020F0502020204030204" pitchFamily="34" charset="0"/>
                <a:cs typeface="Calibri" panose="020F0502020204030204" pitchFamily="34" charset="0"/>
              </a:rPr>
              <a:t>Menning</a:t>
            </a:r>
            <a:r>
              <a:rPr lang="en-GB" sz="2400" dirty="0">
                <a:latin typeface="Calibri" panose="020F0502020204030204" pitchFamily="34" charset="0"/>
                <a:cs typeface="Calibri" panose="020F0502020204030204" pitchFamily="34" charset="0"/>
              </a:rPr>
              <a:t>, Jun Ryan Orbina and Francine </a:t>
            </a:r>
            <a:r>
              <a:rPr lang="en-GB" sz="2400" dirty="0" err="1">
                <a:latin typeface="Calibri" panose="020F0502020204030204" pitchFamily="34" charset="0"/>
                <a:cs typeface="Calibri" panose="020F0502020204030204" pitchFamily="34" charset="0"/>
              </a:rPr>
              <a:t>Ganter-Restrepo</a:t>
            </a:r>
            <a:r>
              <a:rPr lang="en-GB" sz="2400" dirty="0">
                <a:latin typeface="Calibri" panose="020F0502020204030204" pitchFamily="34" charset="0"/>
                <a:cs typeface="Calibri" panose="020F0502020204030204" pitchFamily="34" charset="0"/>
              </a:rPr>
              <a:t> (former staff). </a:t>
            </a:r>
          </a:p>
          <a:p>
            <a:endParaRPr lang="en-GB" sz="2400" baseline="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Appreciation also goes to the following reviewers, listed alphabetically: Professor Margie Danchin (University of Melbourne, Australia); Professor Julie Leask and Maria Christou-</a:t>
            </a:r>
            <a:r>
              <a:rPr lang="en-GB" sz="2400" dirty="0" err="1">
                <a:latin typeface="Calibri" panose="020F0502020204030204" pitchFamily="34" charset="0"/>
                <a:cs typeface="Calibri" panose="020F0502020204030204" pitchFamily="34" charset="0"/>
              </a:rPr>
              <a:t>Ergos</a:t>
            </a:r>
            <a:r>
              <a:rPr lang="en-GB" sz="2400" dirty="0">
                <a:latin typeface="Calibri" panose="020F0502020204030204" pitchFamily="34" charset="0"/>
                <a:cs typeface="Calibri" panose="020F0502020204030204" pitchFamily="34" charset="0"/>
              </a:rPr>
              <a:t> (University of Sydney, Australia); Professor </a:t>
            </a:r>
            <a:r>
              <a:rPr lang="en-GB" sz="2400" baseline="0" dirty="0">
                <a:latin typeface="Calibri" panose="020F0502020204030204" pitchFamily="34" charset="0"/>
                <a:cs typeface="Calibri" panose="020F0502020204030204" pitchFamily="34" charset="0"/>
              </a:rPr>
              <a:t>Noni Macdonald (Dalhousie University, Canada) and Professor Anna </a:t>
            </a:r>
            <a:r>
              <a:rPr lang="en-GB" sz="2400" baseline="0" dirty="0" err="1">
                <a:latin typeface="Calibri" panose="020F0502020204030204" pitchFamily="34" charset="0"/>
                <a:cs typeface="Calibri" panose="020F0502020204030204" pitchFamily="34" charset="0"/>
              </a:rPr>
              <a:t>Taddio</a:t>
            </a:r>
            <a:r>
              <a:rPr lang="en-GB" sz="2400" baseline="0" dirty="0">
                <a:latin typeface="Calibri" panose="020F0502020204030204" pitchFamily="34" charset="0"/>
                <a:cs typeface="Calibri" panose="020F0502020204030204" pitchFamily="34" charset="0"/>
              </a:rPr>
              <a:t> (University of Toronto, Canada).</a:t>
            </a:r>
          </a:p>
        </p:txBody>
      </p:sp>
    </p:spTree>
    <p:extLst>
      <p:ext uri="{BB962C8B-B14F-4D97-AF65-F5344CB8AC3E}">
        <p14:creationId xmlns:p14="http://schemas.microsoft.com/office/powerpoint/2010/main" val="139930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5984637" cy="2023631"/>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Reducing pain during vaccination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Important considerations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3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5984637" cy="216982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600" b="1" dirty="0">
                <a:solidFill>
                  <a:schemeClr val="accent1"/>
                </a:solidFill>
                <a:latin typeface="Calibri" panose="020F0502020204030204" pitchFamily="34" charset="0"/>
                <a:cs typeface="Calibri" panose="020F0502020204030204" pitchFamily="34" charset="0"/>
              </a:rPr>
              <a:t>Why manage pain?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Reducing pain during vaccination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Important considerations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B597750F-CEC6-3D06-DBEE-0DFC51AA5C8E}"/>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ACF214A-27DF-9083-5AC9-CE88655B504F}"/>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69ED93-ECD9-19A5-5F8D-56F47CC04D23}"/>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78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2090535" y="1894387"/>
            <a:ext cx="9244215" cy="1015663"/>
          </a:xfrm>
          <a:prstGeom prst="rect">
            <a:avLst/>
          </a:prstGeom>
          <a:noFill/>
        </p:spPr>
        <p:txBody>
          <a:bodyPr wrap="square" lIns="91440" tIns="45720" rIns="91440" bIns="45720" rtlCol="0" anchor="t">
            <a:spAutoFit/>
          </a:bodyPr>
          <a:lstStyle/>
          <a:p>
            <a:pPr>
              <a:spcAft>
                <a:spcPts val="600"/>
              </a:spcAft>
            </a:pPr>
            <a:r>
              <a:rPr lang="en-GB" sz="3000" b="1" dirty="0">
                <a:solidFill>
                  <a:schemeClr val="tx1">
                    <a:lumMod val="75000"/>
                    <a:lumOff val="25000"/>
                  </a:schemeClr>
                </a:solidFill>
                <a:latin typeface="Calibri" panose="020F0502020204030204" pitchFamily="34" charset="0"/>
                <a:cs typeface="Calibri" panose="020F0502020204030204" pitchFamily="34" charset="0"/>
              </a:rPr>
              <a:t>Pain or fear of pain </a:t>
            </a:r>
            <a:r>
              <a:rPr lang="en-GB" sz="3000" dirty="0">
                <a:solidFill>
                  <a:schemeClr val="tx1">
                    <a:lumMod val="75000"/>
                    <a:lumOff val="25000"/>
                  </a:schemeClr>
                </a:solidFill>
                <a:latin typeface="Calibri" panose="020F0502020204030204" pitchFamily="34" charset="0"/>
                <a:cs typeface="Calibri" panose="020F0502020204030204" pitchFamily="34" charset="0"/>
              </a:rPr>
              <a:t>at the time of vaccination is common at any age and can become </a:t>
            </a:r>
            <a:r>
              <a:rPr lang="en-GB" sz="3000" b="1" dirty="0">
                <a:solidFill>
                  <a:schemeClr val="tx1">
                    <a:lumMod val="75000"/>
                    <a:lumOff val="25000"/>
                  </a:schemeClr>
                </a:solidFill>
                <a:latin typeface="Calibri" panose="020F0502020204030204" pitchFamily="34" charset="0"/>
                <a:cs typeface="Calibri" panose="020F0502020204030204" pitchFamily="34" charset="0"/>
              </a:rPr>
              <a:t>a barrier to uptake</a:t>
            </a:r>
            <a:endParaRPr lang="en-GB" sz="30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Why manage pain?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41D7DF-004D-73C1-D7B0-45A5A55D5192}"/>
              </a:ext>
            </a:extLst>
          </p:cNvPr>
          <p:cNvSpPr txBox="1"/>
          <p:nvPr/>
        </p:nvSpPr>
        <p:spPr>
          <a:xfrm>
            <a:off x="2090534" y="3448896"/>
            <a:ext cx="9244215" cy="553998"/>
          </a:xfrm>
          <a:prstGeom prst="rect">
            <a:avLst/>
          </a:prstGeom>
          <a:noFill/>
        </p:spPr>
        <p:txBody>
          <a:bodyPr wrap="square" lIns="91440" tIns="45720" rIns="91440" bIns="45720" rtlCol="0" anchor="t">
            <a:spAutoFit/>
          </a:bodyPr>
          <a:lstStyle/>
          <a:p>
            <a:pPr>
              <a:spcAft>
                <a:spcPts val="600"/>
              </a:spcAft>
            </a:pPr>
            <a:r>
              <a:rPr lang="en-GB" sz="3000" dirty="0">
                <a:solidFill>
                  <a:schemeClr val="tx1">
                    <a:lumMod val="75000"/>
                    <a:lumOff val="25000"/>
                  </a:schemeClr>
                </a:solidFill>
                <a:latin typeface="Calibri" panose="020F0502020204030204" pitchFamily="34" charset="0"/>
                <a:cs typeface="Calibri" panose="020F0502020204030204" pitchFamily="34" charset="0"/>
              </a:rPr>
              <a:t>Pain can be </a:t>
            </a:r>
            <a:r>
              <a:rPr lang="en-GB" sz="3000" b="1" dirty="0">
                <a:solidFill>
                  <a:schemeClr val="tx1">
                    <a:lumMod val="75000"/>
                    <a:lumOff val="25000"/>
                  </a:schemeClr>
                </a:solidFill>
                <a:latin typeface="Calibri" panose="020F0502020204030204" pitchFamily="34" charset="0"/>
                <a:cs typeface="Calibri" panose="020F0502020204030204" pitchFamily="34" charset="0"/>
              </a:rPr>
              <a:t>managed and reduced</a:t>
            </a:r>
          </a:p>
        </p:txBody>
      </p:sp>
      <p:sp>
        <p:nvSpPr>
          <p:cNvPr id="7" name="TextBox 6">
            <a:extLst>
              <a:ext uri="{FF2B5EF4-FFF2-40B4-BE49-F238E27FC236}">
                <a16:creationId xmlns:a16="http://schemas.microsoft.com/office/drawing/2014/main" id="{D0691794-5719-DC0D-147A-55A615BC8431}"/>
              </a:ext>
            </a:extLst>
          </p:cNvPr>
          <p:cNvSpPr txBox="1"/>
          <p:nvPr/>
        </p:nvSpPr>
        <p:spPr>
          <a:xfrm>
            <a:off x="2090535" y="4642716"/>
            <a:ext cx="9244215" cy="1015663"/>
          </a:xfrm>
          <a:prstGeom prst="rect">
            <a:avLst/>
          </a:prstGeom>
          <a:noFill/>
        </p:spPr>
        <p:txBody>
          <a:bodyPr wrap="square" lIns="91440" tIns="45720" rIns="91440" bIns="45720" rtlCol="0" anchor="t">
            <a:spAutoFit/>
          </a:bodyPr>
          <a:lstStyle/>
          <a:p>
            <a:pPr>
              <a:spcAft>
                <a:spcPts val="600"/>
              </a:spcAft>
            </a:pPr>
            <a:r>
              <a:rPr lang="en-GB" sz="3000" b="1" dirty="0">
                <a:solidFill>
                  <a:schemeClr val="tx1">
                    <a:lumMod val="75000"/>
                    <a:lumOff val="25000"/>
                  </a:schemeClr>
                </a:solidFill>
                <a:latin typeface="Calibri" panose="020F0502020204030204" pitchFamily="34" charset="0"/>
                <a:cs typeface="Calibri" panose="020F0502020204030204" pitchFamily="34" charset="0"/>
              </a:rPr>
              <a:t>Health workers </a:t>
            </a:r>
            <a:r>
              <a:rPr lang="en-GB" sz="3000" dirty="0">
                <a:solidFill>
                  <a:schemeClr val="tx1">
                    <a:lumMod val="75000"/>
                    <a:lumOff val="25000"/>
                  </a:schemeClr>
                </a:solidFill>
                <a:latin typeface="Calibri" panose="020F0502020204030204" pitchFamily="34" charset="0"/>
                <a:cs typeface="Calibri" panose="020F0502020204030204" pitchFamily="34" charset="0"/>
              </a:rPr>
              <a:t>have a responsibility to minimize anxiety and pain during vaccination</a:t>
            </a:r>
          </a:p>
        </p:txBody>
      </p:sp>
      <p:pic>
        <p:nvPicPr>
          <p:cNvPr id="10" name="Picture 9">
            <a:extLst>
              <a:ext uri="{FF2B5EF4-FFF2-40B4-BE49-F238E27FC236}">
                <a16:creationId xmlns:a16="http://schemas.microsoft.com/office/drawing/2014/main" id="{FA56D1DE-2B27-36D9-B9E9-0C44A0641DC6}"/>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10893" y="3257198"/>
            <a:ext cx="981075" cy="981075"/>
          </a:xfrm>
          <a:prstGeom prst="rect">
            <a:avLst/>
          </a:prstGeom>
        </p:spPr>
      </p:pic>
      <p:pic>
        <p:nvPicPr>
          <p:cNvPr id="20" name="Picture 19">
            <a:extLst>
              <a:ext uri="{FF2B5EF4-FFF2-40B4-BE49-F238E27FC236}">
                <a16:creationId xmlns:a16="http://schemas.microsoft.com/office/drawing/2014/main" id="{8EA12153-B5F0-83FA-ABC7-F61468142E38}"/>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10893" y="1849324"/>
            <a:ext cx="981074" cy="981074"/>
          </a:xfrm>
          <a:prstGeom prst="rect">
            <a:avLst/>
          </a:prstGeom>
        </p:spPr>
      </p:pic>
      <p:pic>
        <p:nvPicPr>
          <p:cNvPr id="24" name="Picture 23">
            <a:extLst>
              <a:ext uri="{FF2B5EF4-FFF2-40B4-BE49-F238E27FC236}">
                <a16:creationId xmlns:a16="http://schemas.microsoft.com/office/drawing/2014/main" id="{B0207305-4505-138B-09A8-2CD9EF01FB41}"/>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7932" y="4553469"/>
            <a:ext cx="1132603" cy="1132603"/>
          </a:xfrm>
          <a:prstGeom prst="rect">
            <a:avLst/>
          </a:prstGeom>
        </p:spPr>
      </p:pic>
      <p:sp>
        <p:nvSpPr>
          <p:cNvPr id="26" name="TextBox 25">
            <a:extLst>
              <a:ext uri="{FF2B5EF4-FFF2-40B4-BE49-F238E27FC236}">
                <a16:creationId xmlns:a16="http://schemas.microsoft.com/office/drawing/2014/main" id="{B31A23E2-983E-9CFC-B360-EDF8293D7F8D}"/>
              </a:ext>
            </a:extLst>
          </p:cNvPr>
          <p:cNvSpPr txBox="1"/>
          <p:nvPr/>
        </p:nvSpPr>
        <p:spPr>
          <a:xfrm>
            <a:off x="6794286" y="6167874"/>
            <a:ext cx="4821718" cy="553998"/>
          </a:xfrm>
          <a:prstGeom prst="rect">
            <a:avLst/>
          </a:prstGeom>
          <a:noFill/>
        </p:spPr>
        <p:txBody>
          <a:bodyPr wrap="square">
            <a:spAutoFit/>
          </a:bodyPr>
          <a:lstStyle/>
          <a:p>
            <a:r>
              <a:rPr lang="en-US" sz="1000" dirty="0">
                <a:solidFill>
                  <a:schemeClr val="tx1">
                    <a:lumMod val="50000"/>
                    <a:lumOff val="50000"/>
                  </a:schemeClr>
                </a:solidFill>
                <a:effectLst/>
                <a:latin typeface="Calibri" panose="020F0502020204030204" pitchFamily="34" charset="0"/>
                <a:cs typeface="Calibri" panose="020F0502020204030204" pitchFamily="34" charset="0"/>
              </a:rPr>
              <a:t>Sources:</a:t>
            </a:r>
          </a:p>
          <a:p>
            <a:r>
              <a:rPr lang="en-US" sz="1000" dirty="0">
                <a:solidFill>
                  <a:schemeClr val="tx1">
                    <a:lumMod val="50000"/>
                    <a:lumOff val="50000"/>
                  </a:schemeClr>
                </a:solidFill>
                <a:effectLst/>
                <a:latin typeface="Calibri" panose="020F0502020204030204" pitchFamily="34" charset="0"/>
                <a:cs typeface="Calibri" panose="020F0502020204030204" pitchFamily="34" charset="0"/>
              </a:rPr>
              <a:t>McMurtry, C. et. </a:t>
            </a:r>
            <a:r>
              <a:rPr lang="en-US" sz="1000" dirty="0">
                <a:solidFill>
                  <a:schemeClr val="tx1">
                    <a:lumMod val="50000"/>
                    <a:lumOff val="50000"/>
                  </a:schemeClr>
                </a:solidFill>
                <a:latin typeface="Calibri" panose="020F0502020204030204" pitchFamily="34" charset="0"/>
                <a:cs typeface="Calibri" panose="020F0502020204030204" pitchFamily="34" charset="0"/>
              </a:rPr>
              <a:t>a</a:t>
            </a:r>
            <a:r>
              <a:rPr lang="en-US" sz="1000" dirty="0">
                <a:solidFill>
                  <a:schemeClr val="tx1">
                    <a:lumMod val="50000"/>
                    <a:lumOff val="50000"/>
                  </a:schemeClr>
                </a:solidFill>
                <a:effectLst/>
                <a:latin typeface="Calibri" panose="020F0502020204030204" pitchFamily="34" charset="0"/>
                <a:cs typeface="Calibri" panose="020F0502020204030204" pitchFamily="34" charset="0"/>
              </a:rPr>
              <a:t>l. (2015). Vaccine, 33(1), 18-26. </a:t>
            </a:r>
            <a:br>
              <a:rPr lang="en-US" sz="1000" dirty="0">
                <a:solidFill>
                  <a:schemeClr val="tx1">
                    <a:lumMod val="50000"/>
                    <a:lumOff val="50000"/>
                  </a:schemeClr>
                </a:solidFill>
                <a:effectLst/>
                <a:latin typeface="Calibri" panose="020F0502020204030204" pitchFamily="34" charset="0"/>
                <a:cs typeface="Calibri" panose="020F0502020204030204" pitchFamily="34" charset="0"/>
              </a:rPr>
            </a:br>
            <a:r>
              <a:rPr lang="en-US" sz="1000" dirty="0" err="1">
                <a:solidFill>
                  <a:schemeClr val="tx1">
                    <a:lumMod val="50000"/>
                    <a:lumOff val="50000"/>
                  </a:schemeClr>
                </a:solidFill>
                <a:effectLst/>
                <a:latin typeface="Calibri" panose="020F0502020204030204" pitchFamily="34" charset="0"/>
                <a:cs typeface="Calibri" panose="020F0502020204030204" pitchFamily="34" charset="0"/>
              </a:rPr>
              <a:t>Taddio</a:t>
            </a:r>
            <a:r>
              <a:rPr lang="en-US" sz="1000" dirty="0">
                <a:solidFill>
                  <a:schemeClr val="tx1">
                    <a:lumMod val="50000"/>
                    <a:lumOff val="50000"/>
                  </a:schemeClr>
                </a:solidFill>
                <a:effectLst/>
                <a:latin typeface="Calibri" panose="020F0502020204030204" pitchFamily="34" charset="0"/>
                <a:cs typeface="Calibri" panose="020F0502020204030204" pitchFamily="34" charset="0"/>
              </a:rPr>
              <a:t>, A., et. al. (2018). Canadian Medical Association Journal, 190(45), E1274-E1282. </a:t>
            </a:r>
          </a:p>
        </p:txBody>
      </p:sp>
    </p:spTree>
    <p:extLst>
      <p:ext uri="{BB962C8B-B14F-4D97-AF65-F5344CB8AC3E}">
        <p14:creationId xmlns:p14="http://schemas.microsoft.com/office/powerpoint/2010/main" val="73170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Pain at the time of vaccination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55FDC44-0D14-5BF5-04F0-97115C5F5078}"/>
              </a:ext>
            </a:extLst>
          </p:cNvPr>
          <p:cNvSpPr>
            <a:spLocks noGrp="1"/>
          </p:cNvSpPr>
          <p:nvPr>
            <p:ph idx="1"/>
          </p:nvPr>
        </p:nvSpPr>
        <p:spPr>
          <a:xfrm>
            <a:off x="689118" y="1782978"/>
            <a:ext cx="10559907" cy="3733770"/>
          </a:xfrm>
        </p:spPr>
        <p:txBody>
          <a:bodyPr>
            <a:noAutofit/>
          </a:bodyPr>
          <a:lstStyle/>
          <a:p>
            <a:pPr marL="342900" indent="-342900">
              <a:spcBef>
                <a:spcPts val="600"/>
              </a:spcBef>
              <a:spcAft>
                <a:spcPts val="120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Perception of pain </a:t>
            </a:r>
            <a:r>
              <a:rPr lang="en-GB" sz="3000" b="1" dirty="0">
                <a:solidFill>
                  <a:schemeClr val="tx1">
                    <a:lumMod val="75000"/>
                    <a:lumOff val="25000"/>
                  </a:schemeClr>
                </a:solidFill>
                <a:latin typeface="Calibri" panose="020F0502020204030204" pitchFamily="34" charset="0"/>
                <a:cs typeface="Calibri" panose="020F0502020204030204" pitchFamily="34" charset="0"/>
              </a:rPr>
              <a:t>varies </a:t>
            </a:r>
            <a:r>
              <a:rPr lang="en-GB" sz="3000" dirty="0">
                <a:solidFill>
                  <a:schemeClr val="tx1">
                    <a:lumMod val="75000"/>
                    <a:lumOff val="25000"/>
                  </a:schemeClr>
                </a:solidFill>
                <a:latin typeface="Calibri" panose="020F0502020204030204" pitchFamily="34" charset="0"/>
                <a:cs typeface="Calibri" panose="020F0502020204030204" pitchFamily="34" charset="0"/>
              </a:rPr>
              <a:t>from person to person</a:t>
            </a:r>
          </a:p>
          <a:p>
            <a:pPr marL="342900" indent="-342900">
              <a:spcBef>
                <a:spcPts val="600"/>
              </a:spcBef>
              <a:spcAft>
                <a:spcPts val="120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Children often perceive needles </a:t>
            </a:r>
            <a:r>
              <a:rPr lang="en-GB" sz="3000" b="1" dirty="0">
                <a:solidFill>
                  <a:schemeClr val="tx1">
                    <a:lumMod val="75000"/>
                    <a:lumOff val="25000"/>
                  </a:schemeClr>
                </a:solidFill>
                <a:latin typeface="Calibri" panose="020F0502020204030204" pitchFamily="34" charset="0"/>
                <a:cs typeface="Calibri" panose="020F0502020204030204" pitchFamily="34" charset="0"/>
              </a:rPr>
              <a:t>to be more painful </a:t>
            </a:r>
            <a:r>
              <a:rPr lang="en-GB" sz="3000" dirty="0">
                <a:solidFill>
                  <a:schemeClr val="tx1">
                    <a:lumMod val="75000"/>
                    <a:lumOff val="25000"/>
                  </a:schemeClr>
                </a:solidFill>
                <a:latin typeface="Calibri" panose="020F0502020204030204" pitchFamily="34" charset="0"/>
                <a:cs typeface="Calibri" panose="020F0502020204030204" pitchFamily="34" charset="0"/>
              </a:rPr>
              <a:t>than adults</a:t>
            </a:r>
          </a:p>
          <a:p>
            <a:pPr marL="342900" indent="-342900">
              <a:spcBef>
                <a:spcPts val="600"/>
              </a:spcBef>
              <a:spcAft>
                <a:spcPts val="1200"/>
              </a:spcAft>
              <a:buClr>
                <a:schemeClr val="tx2"/>
              </a:buClr>
              <a:buFont typeface="Arial" panose="020B0604020202020204" pitchFamily="34" charset="0"/>
              <a:buChar char="•"/>
            </a:pPr>
            <a:r>
              <a:rPr lang="en-GB" sz="3000" b="1" dirty="0">
                <a:solidFill>
                  <a:schemeClr val="tx1">
                    <a:lumMod val="75000"/>
                    <a:lumOff val="25000"/>
                  </a:schemeClr>
                </a:solidFill>
                <a:latin typeface="Calibri" panose="020F0502020204030204" pitchFamily="34" charset="0"/>
                <a:cs typeface="Calibri" panose="020F0502020204030204" pitchFamily="34" charset="0"/>
              </a:rPr>
              <a:t>Anticipation of pain </a:t>
            </a:r>
            <a:r>
              <a:rPr lang="en-GB" sz="3000" dirty="0">
                <a:solidFill>
                  <a:schemeClr val="tx1">
                    <a:lumMod val="75000"/>
                    <a:lumOff val="25000"/>
                  </a:schemeClr>
                </a:solidFill>
                <a:latin typeface="Calibri" panose="020F0502020204030204" pitchFamily="34" charset="0"/>
                <a:cs typeface="Calibri" panose="020F0502020204030204" pitchFamily="34" charset="0"/>
              </a:rPr>
              <a:t>can cause fear and tensing of muscles, and lead to further discomfort </a:t>
            </a:r>
          </a:p>
          <a:p>
            <a:pPr marL="342900" indent="-342900">
              <a:spcBef>
                <a:spcPts val="600"/>
              </a:spcBef>
              <a:spcAft>
                <a:spcPts val="1200"/>
              </a:spcAft>
              <a:buClr>
                <a:schemeClr val="tx2"/>
              </a:buClr>
              <a:buFont typeface="Arial" panose="020B0604020202020204" pitchFamily="34" charset="0"/>
              <a:buChar char="•"/>
            </a:pPr>
            <a:r>
              <a:rPr lang="en-GB" sz="3000" dirty="0">
                <a:solidFill>
                  <a:schemeClr val="tx1">
                    <a:lumMod val="75000"/>
                    <a:lumOff val="25000"/>
                  </a:schemeClr>
                </a:solidFill>
                <a:latin typeface="Calibri" panose="020F0502020204030204" pitchFamily="34" charset="0"/>
                <a:cs typeface="Calibri" panose="020F0502020204030204" pitchFamily="34" charset="0"/>
              </a:rPr>
              <a:t>Pain may be associated with other </a:t>
            </a:r>
            <a:r>
              <a:rPr lang="en-GB" sz="3000" b="1" dirty="0">
                <a:solidFill>
                  <a:schemeClr val="tx1">
                    <a:lumMod val="75000"/>
                    <a:lumOff val="25000"/>
                  </a:schemeClr>
                </a:solidFill>
                <a:latin typeface="Calibri" panose="020F0502020204030204" pitchFamily="34" charset="0"/>
                <a:cs typeface="Calibri" panose="020F0502020204030204" pitchFamily="34" charset="0"/>
              </a:rPr>
              <a:t>immunization stress-related responses</a:t>
            </a:r>
            <a:r>
              <a:rPr lang="en-GB" sz="3000" dirty="0">
                <a:solidFill>
                  <a:schemeClr val="tx1">
                    <a:lumMod val="75000"/>
                    <a:lumOff val="25000"/>
                  </a:schemeClr>
                </a:solidFill>
                <a:latin typeface="Calibri" panose="020F0502020204030204" pitchFamily="34" charset="0"/>
                <a:cs typeface="Calibri" panose="020F0502020204030204" pitchFamily="34" charset="0"/>
              </a:rPr>
              <a:t> including dizziness or fainting</a:t>
            </a:r>
          </a:p>
        </p:txBody>
      </p:sp>
    </p:spTree>
    <p:extLst>
      <p:ext uri="{BB962C8B-B14F-4D97-AF65-F5344CB8AC3E}">
        <p14:creationId xmlns:p14="http://schemas.microsoft.com/office/powerpoint/2010/main" val="3289169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1.xml><?xml version="1.0" encoding="utf-8"?>
<a:theme xmlns:a="http://schemas.openxmlformats.org/drawingml/2006/main" name="4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12.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7.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9.xml><?xml version="1.0" encoding="utf-8"?>
<a:theme xmlns:a="http://schemas.openxmlformats.org/drawingml/2006/main" name="1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74b3b8-ec1c-47fe-980f-58c5f25f6fdf" xsi:nil="true"/>
    <lcf76f155ced4ddcb4097134ff3c332f xmlns="4f3e96ab-5722-4cd5-8cb1-6e2edb3ac6cb">
      <Terms xmlns="http://schemas.microsoft.com/office/infopath/2007/PartnerControls"/>
    </lcf76f155ced4ddcb4097134ff3c332f>
    <SharedWithUsers xmlns="2074b3b8-ec1c-47fe-980f-58c5f25f6fdf">
      <UserInfo>
        <DisplayName>spsearch</DisplayName>
        <AccountId>6</AccountId>
        <AccountType/>
      </UserInfo>
      <UserInfo>
        <DisplayName>ANTONI, Sébastien</DisplayName>
        <AccountId>24</AccountId>
        <AccountType/>
      </UserInfo>
      <UserInfo>
        <DisplayName>GANTER-RESTREPO, Francine</DisplayName>
        <AccountId>13</AccountId>
        <AccountType/>
      </UserInfo>
      <UserInfo>
        <DisplayName>MENNING, Lisa</DisplayName>
        <AccountId>7</AccountId>
        <AccountType/>
      </UserInfo>
      <UserInfo>
        <DisplayName>BAHL, Jhilmil</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18d5343d53c2f9abbedb030b7db99603">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e1a162700e1184957d9061c587eaee92"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03CD2-F9D7-4440-B2B4-16AB23698E34}">
  <ds:schemaRefs>
    <ds:schemaRef ds:uri="http://schemas.microsoft.com/sharepoint/v3/contenttype/forms"/>
  </ds:schemaRefs>
</ds:datastoreItem>
</file>

<file path=customXml/itemProps2.xml><?xml version="1.0" encoding="utf-8"?>
<ds:datastoreItem xmlns:ds="http://schemas.openxmlformats.org/officeDocument/2006/customXml" ds:itemID="{D63E72A7-750E-4741-8AE5-38F45F6130BE}">
  <ds:schemaRefs>
    <ds:schemaRef ds:uri="fc5f1d87-00de-4809-a6ad-17e20902562c"/>
    <ds:schemaRef ds:uri="http://schemas.openxmlformats.org/package/2006/metadata/core-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ca8111a7-22c4-40a8-80ba-c46b40c6223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30729D0-5FF0-4203-A042-47863CE40E9C}"/>
</file>

<file path=docProps/app.xml><?xml version="1.0" encoding="utf-8"?>
<Properties xmlns="http://schemas.openxmlformats.org/officeDocument/2006/extended-properties" xmlns:vt="http://schemas.openxmlformats.org/officeDocument/2006/docPropsVTypes">
  <Template/>
  <TotalTime>66676</TotalTime>
  <Words>6071</Words>
  <Application>Microsoft Office PowerPoint</Application>
  <PresentationFormat>Widescreen</PresentationFormat>
  <Paragraphs>554</Paragraphs>
  <Slides>53</Slides>
  <Notes>51</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53</vt:i4>
      </vt:variant>
    </vt:vector>
  </HeadingPairs>
  <TitlesOfParts>
    <vt:vector size="75" baseType="lpstr">
      <vt:lpstr>Courier New</vt:lpstr>
      <vt:lpstr>Lucida Grande</vt:lpstr>
      <vt:lpstr>Trebuchet MS</vt:lpstr>
      <vt:lpstr>Calibri</vt:lpstr>
      <vt:lpstr>Arial</vt:lpstr>
      <vt:lpstr>Lato</vt:lpstr>
      <vt:lpstr>Helvetica</vt:lpstr>
      <vt:lpstr>Ebrima</vt:lpstr>
      <vt:lpstr>Times New Roman</vt:lpstr>
      <vt:lpstr>2_Office Theme</vt:lpstr>
      <vt:lpstr>3_Office Theme</vt:lpstr>
      <vt:lpstr>2_WHO Theme</vt:lpstr>
      <vt:lpstr>4_Office Theme</vt:lpstr>
      <vt:lpstr>5_Office Theme</vt:lpstr>
      <vt:lpstr>3_WHO Theme</vt:lpstr>
      <vt:lpstr>6_Office Theme</vt:lpstr>
      <vt:lpstr>BCG Grid 16:9</vt:lpstr>
      <vt:lpstr>1_BCG Grid 16:9</vt:lpstr>
      <vt:lpstr>2_BCG Grid 16:9</vt:lpstr>
      <vt:lpstr>4_WHO Theme</vt:lpstr>
      <vt:lpstr>8_Office Theme</vt:lpstr>
      <vt:lpstr>think-cell Slide</vt:lpstr>
      <vt:lpstr>PowerPoint Presentation</vt:lpstr>
      <vt:lpstr>PowerPoint Presentation</vt:lpstr>
      <vt:lpstr>Managing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ORBINA, Jun Ryan</cp:lastModifiedBy>
  <cp:revision>901</cp:revision>
  <cp:lastPrinted>2019-09-17T11:05:00Z</cp:lastPrinted>
  <dcterms:created xsi:type="dcterms:W3CDTF">2016-09-26T17:27:22Z</dcterms:created>
  <dcterms:modified xsi:type="dcterms:W3CDTF">2025-01-27T10:09:44Z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ies>
</file>