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723" r:id="rId5"/>
  </p:sldMasterIdLst>
  <p:notesMasterIdLst>
    <p:notesMasterId r:id="rId24"/>
  </p:notesMasterIdLst>
  <p:sldIdLst>
    <p:sldId id="295" r:id="rId6"/>
    <p:sldId id="314" r:id="rId7"/>
    <p:sldId id="345" r:id="rId8"/>
    <p:sldId id="2147474694" r:id="rId9"/>
    <p:sldId id="356" r:id="rId10"/>
    <p:sldId id="2147474711" r:id="rId11"/>
    <p:sldId id="2147474707" r:id="rId12"/>
    <p:sldId id="2147474710" r:id="rId13"/>
    <p:sldId id="2147470990" r:id="rId14"/>
    <p:sldId id="2147470989" r:id="rId15"/>
    <p:sldId id="2147474715" r:id="rId16"/>
    <p:sldId id="273" r:id="rId17"/>
    <p:sldId id="2147474697" r:id="rId18"/>
    <p:sldId id="2147474682" r:id="rId19"/>
    <p:sldId id="2147474685" r:id="rId20"/>
    <p:sldId id="2147474700" r:id="rId21"/>
    <p:sldId id="2147474714" r:id="rId22"/>
    <p:sldId id="214747471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CAF2A0D-1FC8-EF50-2B29-A51DB50AAEED}" name="Jenny Johnson" initials="JJ" userId="S::jjohnson@path.org::7635160b-1914-48e5-accf-a20be361975e" providerId="AD"/>
  <p188:author id="{ED18D110-937E-2D5F-CA9B-6A463B8C6E47}" name="BERGSTROM, Cynthia" initials="BC" userId="S::bergstromc@who.int::9006e360-c385-439a-b715-c3424572f65c" providerId="AD"/>
  <p188:author id="{353DF688-F959-EB1A-EE03-B8B1A53478E8}" name="GOODMAN, Tracey S." initials="GTS" userId="S::goodmant@who.int::c16ebd8a-7bb2-40bf-be20-fb6877570d1b" providerId="AD"/>
  <p188:author id="{A560D998-AF24-42E8-6BBD-A5ACA64FB19D}" name="Mrs Gillian F. MAYERS (mayersgill@gmail.com)" initials="" userId="S::mayersgill@gmail.com::d9b941f0-ac22-4431-a954-e58ec48ed8eb" providerId="AD"/>
  <p188:author id="{F9B9CDCE-8A91-FD55-5D1B-54532BE4E9B0}" name="HAMEL, Mary" initials="HM" userId="S::hamelm@who.int::fbb8c8e9-d334-430c-ab82-b4b991b91096" providerId="AD"/>
  <p188:author id="{4CFC59D2-5B38-3167-DF06-E463624E66DE}" name="Piotr Źrołka" initials="PŹ" userId="S::piotr@kinaole.onmicrosoft.com::5d4a00a2-d2cd-4e85-bca7-7f41ce0fb8f8" providerId="AD"/>
  <p188:author id="{DCFB4AF6-F573-F6CC-0DB5-F825D51CA375}" name="Bagshaw, Katharine (GH/MCHN)" initials="BK(" userId="S::kbagshaw@usaid.gov::6330c49a-e37a-434f-ae37-821c23f80b0f" providerId="AD"/>
  <p188:author id="{7A4B85FA-32E6-9E94-B5C7-2DC71EC2C560}" name="SHENDALE, Stephanie" initials="SS" userId="S::shendales@who.int::7af1828e-f8ee-4826-8c8d-83dce249656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uest User" initials="GU" lastIdx="1" clrIdx="0">
    <p:extLst>
      <p:ext uri="{19B8F6BF-5375-455C-9EA6-DF929625EA0E}">
        <p15:presenceInfo xmlns:p15="http://schemas.microsoft.com/office/powerpoint/2012/main" userId="S::urn:spo:anon#a7228aa99c3016f3a97bb77d74f17f624f06292927472437df94bbb845903814::" providerId="AD"/>
      </p:ext>
    </p:extLst>
  </p:cmAuthor>
  <p:cmAuthor id="2" name="SHENDALE, Stephanie" initials="SS" lastIdx="1" clrIdx="1">
    <p:extLst>
      <p:ext uri="{19B8F6BF-5375-455C-9EA6-DF929625EA0E}">
        <p15:presenceInfo xmlns:p15="http://schemas.microsoft.com/office/powerpoint/2012/main" userId="S::shendales@who.int::7af1828e-f8ee-4826-8c8d-83dce24965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2380B9"/>
    <a:srgbClr val="00CCFF"/>
    <a:srgbClr val="00205C"/>
    <a:srgbClr val="99FFCC"/>
    <a:srgbClr val="FFFFFF"/>
    <a:srgbClr val="245D37"/>
    <a:srgbClr val="B19B77"/>
    <a:srgbClr val="CBDEF2"/>
    <a:srgbClr val="DDEFF9"/>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39754C-93D5-8C10-14DC-11E871640356}" v="134" dt="2025-02-13T12:00:47.4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854"/>
    <p:restoredTop sz="66549"/>
  </p:normalViewPr>
  <p:slideViewPr>
    <p:cSldViewPr snapToGrid="0">
      <p:cViewPr varScale="1">
        <p:scale>
          <a:sx n="51" d="100"/>
          <a:sy n="51" d="100"/>
        </p:scale>
        <p:origin x="84" y="45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NDALE, Stephanie" userId="S::shendales@who.int::7af1828e-f8ee-4826-8c8d-83dce2496567" providerId="AD" clId="Web-{D839754C-93D5-8C10-14DC-11E871640356}"/>
    <pc:docChg chg="modSld">
      <pc:chgData name="SHENDALE, Stephanie" userId="S::shendales@who.int::7af1828e-f8ee-4826-8c8d-83dce2496567" providerId="AD" clId="Web-{D839754C-93D5-8C10-14DC-11E871640356}" dt="2025-02-13T12:00:47.495" v="131" actId="20577"/>
      <pc:docMkLst>
        <pc:docMk/>
      </pc:docMkLst>
      <pc:sldChg chg="addSp modSp">
        <pc:chgData name="SHENDALE, Stephanie" userId="S::shendales@who.int::7af1828e-f8ee-4826-8c8d-83dce2496567" providerId="AD" clId="Web-{D839754C-93D5-8C10-14DC-11E871640356}" dt="2025-02-13T10:39:26.268" v="1" actId="20577"/>
        <pc:sldMkLst>
          <pc:docMk/>
          <pc:sldMk cId="0" sldId="295"/>
        </pc:sldMkLst>
        <pc:spChg chg="add">
          <ac:chgData name="SHENDALE, Stephanie" userId="S::shendales@who.int::7af1828e-f8ee-4826-8c8d-83dce2496567" providerId="AD" clId="Web-{D839754C-93D5-8C10-14DC-11E871640356}" dt="2025-02-13T10:39:20.096" v="0"/>
          <ac:spMkLst>
            <pc:docMk/>
            <pc:sldMk cId="0" sldId="295"/>
            <ac:spMk id="2" creationId="{C4E3C01C-B285-F1FA-1A7A-5F1E32891AB3}"/>
          </ac:spMkLst>
        </pc:spChg>
        <pc:spChg chg="mod">
          <ac:chgData name="SHENDALE, Stephanie" userId="S::shendales@who.int::7af1828e-f8ee-4826-8c8d-83dce2496567" providerId="AD" clId="Web-{D839754C-93D5-8C10-14DC-11E871640356}" dt="2025-02-13T10:39:26.268" v="1" actId="20577"/>
          <ac:spMkLst>
            <pc:docMk/>
            <pc:sldMk cId="0" sldId="295"/>
            <ac:spMk id="3076" creationId="{00000000-0000-0000-0000-000000000000}"/>
          </ac:spMkLst>
        </pc:spChg>
      </pc:sldChg>
      <pc:sldChg chg="addSp modSp">
        <pc:chgData name="SHENDALE, Stephanie" userId="S::shendales@who.int::7af1828e-f8ee-4826-8c8d-83dce2496567" providerId="AD" clId="Web-{D839754C-93D5-8C10-14DC-11E871640356}" dt="2025-02-13T12:00:47.495" v="131" actId="20577"/>
        <pc:sldMkLst>
          <pc:docMk/>
          <pc:sldMk cId="1968094895" sldId="2147474712"/>
        </pc:sldMkLst>
        <pc:spChg chg="mod">
          <ac:chgData name="SHENDALE, Stephanie" userId="S::shendales@who.int::7af1828e-f8ee-4826-8c8d-83dce2496567" providerId="AD" clId="Web-{D839754C-93D5-8C10-14DC-11E871640356}" dt="2025-02-13T12:00:47.495" v="131" actId="20577"/>
          <ac:spMkLst>
            <pc:docMk/>
            <pc:sldMk cId="1968094895" sldId="2147474712"/>
            <ac:spMk id="3" creationId="{2CA1FF14-AAC1-808F-856D-F428E5323E8B}"/>
          </ac:spMkLst>
        </pc:spChg>
        <pc:picChg chg="add mod">
          <ac:chgData name="SHENDALE, Stephanie" userId="S::shendales@who.int::7af1828e-f8ee-4826-8c8d-83dce2496567" providerId="AD" clId="Web-{D839754C-93D5-8C10-14DC-11E871640356}" dt="2025-02-13T11:23:35.651" v="124" actId="1076"/>
          <ac:picMkLst>
            <pc:docMk/>
            <pc:sldMk cId="1968094895" sldId="2147474712"/>
            <ac:picMk id="5" creationId="{858865CA-66D8-BBD8-845A-DE0C03447EBE}"/>
          </ac:picMkLst>
        </pc:picChg>
      </pc:sldChg>
    </pc:docChg>
  </pc:docChgLst>
  <pc:docChgLst>
    <pc:chgData name="SHENDALE, Stephanie" userId="7af1828e-f8ee-4826-8c8d-83dce2496567" providerId="ADAL" clId="{A602B1F8-61C3-481F-AB02-9C0A0EDBD8CE}"/>
    <pc:docChg chg="modSld">
      <pc:chgData name="SHENDALE, Stephanie" userId="7af1828e-f8ee-4826-8c8d-83dce2496567" providerId="ADAL" clId="{A602B1F8-61C3-481F-AB02-9C0A0EDBD8CE}" dt="2025-02-13T12:03:34.091" v="5" actId="207"/>
      <pc:docMkLst>
        <pc:docMk/>
      </pc:docMkLst>
      <pc:sldChg chg="modSp mod">
        <pc:chgData name="SHENDALE, Stephanie" userId="7af1828e-f8ee-4826-8c8d-83dce2496567" providerId="ADAL" clId="{A602B1F8-61C3-481F-AB02-9C0A0EDBD8CE}" dt="2025-02-13T12:03:34.091" v="5" actId="207"/>
        <pc:sldMkLst>
          <pc:docMk/>
          <pc:sldMk cId="1968094895" sldId="2147474712"/>
        </pc:sldMkLst>
        <pc:spChg chg="mod">
          <ac:chgData name="SHENDALE, Stephanie" userId="7af1828e-f8ee-4826-8c8d-83dce2496567" providerId="ADAL" clId="{A602B1F8-61C3-481F-AB02-9C0A0EDBD8CE}" dt="2025-02-13T12:03:34.091" v="5" actId="207"/>
          <ac:spMkLst>
            <pc:docMk/>
            <pc:sldMk cId="1968094895" sldId="2147474712"/>
            <ac:spMk id="3" creationId="{2CA1FF14-AAC1-808F-856D-F428E5323E8B}"/>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25686-C135-714D-ADAE-A031C4BC0204}" type="datetimeFigureOut">
              <a:rPr lang="en-US" smtClean="0"/>
              <a:t>2/13/2025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85B747-18E9-E746-A276-B387773C2AC8}" type="slidenum">
              <a:rPr lang="en-US" smtClean="0"/>
              <a:t>‹#›</a:t>
            </a:fld>
            <a:endParaRPr lang="en-US"/>
          </a:p>
        </p:txBody>
      </p:sp>
    </p:spTree>
    <p:extLst>
      <p:ext uri="{BB962C8B-B14F-4D97-AF65-F5344CB8AC3E}">
        <p14:creationId xmlns:p14="http://schemas.microsoft.com/office/powerpoint/2010/main" val="1933771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xfrm>
            <a:off x="103188" y="735013"/>
            <a:ext cx="6532562" cy="3675062"/>
          </a:xfrm>
          <a:ln/>
        </p:spPr>
      </p:sp>
      <p:sp>
        <p:nvSpPr>
          <p:cNvPr id="19459" name="Espace réservé des commentaires 2"/>
          <p:cNvSpPr>
            <a:spLocks noGrp="1"/>
          </p:cNvSpPr>
          <p:nvPr>
            <p:ph type="body" idx="1"/>
          </p:nvPr>
        </p:nvSpPr>
        <p:spPr>
          <a:noFill/>
          <a:ln/>
        </p:spPr>
        <p:txBody>
          <a:bodyPr/>
          <a:lstStyle/>
          <a:p>
            <a:pPr algn="just" rtl="0"/>
            <a:r>
              <a:rPr lang="fr" b="0" i="0" u="none" baseline="0">
                <a:latin typeface="Arial"/>
                <a:ea typeface="MS PGothic"/>
                <a:cs typeface="Arial"/>
              </a:rPr>
              <a:t>Ce module correspond au premier chapitre du « Guide pour l’introduction et le renforcement de la vaccination avec la dose de naissance du vaccin anti-hépatite B » : L’importance de la vaccination avec la dose de naissance du vaccin anti-hépatite B</a:t>
            </a:r>
          </a:p>
        </p:txBody>
      </p:sp>
      <p:sp>
        <p:nvSpPr>
          <p:cNvPr id="19460" name="Espace réservé du numéro de diapositive 3"/>
          <p:cNvSpPr>
            <a:spLocks noGrp="1"/>
          </p:cNvSpPr>
          <p:nvPr>
            <p:ph type="sldNum" sz="quarter" idx="5"/>
          </p:nvPr>
        </p:nvSpPr>
        <p:spPr>
          <a:noFill/>
        </p:spPr>
        <p:txBody>
          <a:bodyPr/>
          <a:lstStyle/>
          <a:p>
            <a:pPr marL="0" marR="0" lvl="0" indent="0" algn="r" defTabSz="904875" rtl="0" eaLnBrk="1" fontAlgn="base" latinLnBrk="0" hangingPunct="1">
              <a:lnSpc>
                <a:spcPct val="100000"/>
              </a:lnSpc>
              <a:spcBef>
                <a:spcPct val="0"/>
              </a:spcBef>
              <a:spcAft>
                <a:spcPct val="0"/>
              </a:spcAft>
              <a:buClrTx/>
              <a:buSzTx/>
              <a:buFontTx/>
              <a:buNone/>
              <a:tabLst/>
              <a:defRPr/>
            </a:pPr>
            <a:fld id="{F6A0A0C2-2502-4BF3-8075-15EB5923890B}" type="slidenum">
              <a:rPr kumimoji="0" sz="1200" b="0" i="0" u="none" strike="noStrike" kern="1200" cap="none" spc="0" normalizeH="0" baseline="0">
                <a:ln>
                  <a:noFill/>
                </a:ln>
                <a:solidFill>
                  <a:srgbClr val="000000"/>
                </a:solidFill>
                <a:effectLst/>
                <a:uLnTx/>
                <a:uFillTx/>
                <a:latin typeface="Arial" pitchFamily="34" charset="0"/>
                <a:ea typeface="MS PGothic" pitchFamily="34" charset="-128"/>
                <a:cs typeface="+mn-cs"/>
              </a:rPr>
              <a:pPr marL="0" marR="0" lvl="0" indent="0" algn="r" defTabSz="904875" rtl="0" eaLnBrk="1" fontAlgn="base" latinLnBrk="0" hangingPunct="1">
                <a:lnSpc>
                  <a:spcPct val="100000"/>
                </a:lnSpc>
                <a:spcBef>
                  <a:spcPct val="0"/>
                </a:spcBef>
                <a:spcAft>
                  <a:spcPct val="0"/>
                </a:spcAft>
                <a:buClrTx/>
                <a:buSzTx/>
                <a:buFontTx/>
                <a:buNone/>
                <a:tabLst/>
                <a:defRPr/>
              </a:pPr>
              <a:t>1</a:t>
            </a:fld>
            <a:endParaRPr kumimoji="0" lang="fr" sz="1200" b="0" i="0" u="none" strike="noStrike" kern="1200" cap="none" spc="0" normalizeH="0" baseline="0" noProof="0">
              <a:ln>
                <a:noFill/>
              </a:ln>
              <a:solidFill>
                <a:srgbClr val="000000"/>
              </a:solidFill>
              <a:effectLst/>
              <a:uLnTx/>
              <a:uFillTx/>
              <a:latin typeface="Arial" pitchFamily="34" charset="0"/>
              <a:ea typeface="MS PGothic" pitchFamily="34" charset="-128"/>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defTabSz="685800" rtl="0">
              <a:defRPr/>
            </a:pPr>
            <a:r>
              <a:rPr lang="fr" b="0" i="0" u="none" baseline="0">
                <a:solidFill>
                  <a:prstClr val="black"/>
                </a:solidFill>
              </a:rPr>
              <a:t>Note pour les facilitateurs : Insister sur le fait qu’il s’agit d’</a:t>
            </a:r>
            <a:r>
              <a:rPr lang="fr" b="1" i="0" u="none" baseline="0">
                <a:solidFill>
                  <a:prstClr val="black"/>
                </a:solidFill>
              </a:rPr>
              <a:t>exemples</a:t>
            </a:r>
            <a:r>
              <a:rPr lang="fr" b="0" i="0" u="none" baseline="0">
                <a:solidFill>
                  <a:prstClr val="black"/>
                </a:solidFill>
              </a:rPr>
              <a:t> et que ces situations ne se rencontrent pas partout/sont </a:t>
            </a:r>
            <a:r>
              <a:rPr lang="fr" b="1" i="0" u="none" baseline="0">
                <a:solidFill>
                  <a:prstClr val="black"/>
                </a:solidFill>
              </a:rPr>
              <a:t>spécifiques au contexte</a:t>
            </a:r>
          </a:p>
          <a:p>
            <a:pPr algn="l" defTabSz="685800" rtl="0">
              <a:spcAft>
                <a:spcPts val="675"/>
              </a:spcAft>
              <a:defRPr/>
            </a:pPr>
            <a:endParaRPr lang="fr" sz="1100" b="1" dirty="0">
              <a:solidFill>
                <a:prstClr val="black"/>
              </a:solidFill>
              <a:latin typeface="Calibri"/>
              <a:ea typeface="Open Sans Light"/>
              <a:cs typeface="Calibri"/>
            </a:endParaRPr>
          </a:p>
          <a:p>
            <a:pPr algn="l" defTabSz="685800" rtl="0">
              <a:spcAft>
                <a:spcPts val="675"/>
              </a:spcAft>
              <a:defRPr/>
            </a:pPr>
            <a:endParaRPr lang="fr" sz="1100" b="1" dirty="0">
              <a:solidFill>
                <a:prstClr val="black"/>
              </a:solidFill>
              <a:latin typeface="Calibri"/>
              <a:ea typeface="Open Sans Light"/>
              <a:cs typeface="Calibri"/>
            </a:endParaRPr>
          </a:p>
          <a:p>
            <a:pPr algn="l" defTabSz="685800" rtl="0">
              <a:spcAft>
                <a:spcPts val="675"/>
              </a:spcAft>
              <a:defRPr/>
            </a:pPr>
            <a:endParaRPr lang="fr" sz="1100" b="1" dirty="0">
              <a:solidFill>
                <a:prstClr val="black"/>
              </a:solidFill>
              <a:latin typeface="Calibri"/>
              <a:ea typeface="Open Sans Light"/>
              <a:cs typeface="Calibri"/>
            </a:endParaRPr>
          </a:p>
          <a:p>
            <a:pPr marL="0" indent="0" algn="l" defTabSz="685800" rtl="0">
              <a:lnSpc>
                <a:spcPct val="100000"/>
              </a:lnSpc>
              <a:spcBef>
                <a:spcPts val="0"/>
              </a:spcBef>
              <a:spcAft>
                <a:spcPts val="675"/>
              </a:spcAft>
              <a:buClrTx/>
              <a:buNone/>
              <a:defRPr/>
            </a:pPr>
            <a:r>
              <a:rPr lang="fr" sz="1100" b="1" i="0" u="none" baseline="0">
                <a:solidFill>
                  <a:prstClr val="black"/>
                </a:solidFill>
                <a:latin typeface="Calibri"/>
                <a:ea typeface="Open Sans Light"/>
                <a:cs typeface="Calibri"/>
              </a:rPr>
              <a:t>Les travailleuses de la santé</a:t>
            </a:r>
            <a:r>
              <a:rPr lang="fr" sz="1100" b="0" i="0" u="none" baseline="0">
                <a:solidFill>
                  <a:prstClr val="black"/>
                </a:solidFill>
                <a:latin typeface="Calibri"/>
                <a:ea typeface="Open Sans Light"/>
                <a:cs typeface="Calibri"/>
              </a:rPr>
              <a:t> </a:t>
            </a:r>
            <a:endParaRPr lang="fr" sz="1100" dirty="0">
              <a:solidFill>
                <a:prstClr val="black"/>
              </a:solidFill>
              <a:latin typeface="Calibri"/>
              <a:ea typeface="Open Sans Light" panose="020B0306030504020204" pitchFamily="34" charset="0"/>
              <a:cs typeface="Calibri"/>
            </a:endParaRPr>
          </a:p>
          <a:p>
            <a:pPr marL="171450" indent="-171450" algn="l" defTabSz="685800" rtl="0">
              <a:lnSpc>
                <a:spcPct val="100000"/>
              </a:lnSpc>
              <a:spcBef>
                <a:spcPts val="0"/>
              </a:spcBef>
              <a:spcAft>
                <a:spcPts val="675"/>
              </a:spcAft>
              <a:buClrTx/>
              <a:defRPr/>
            </a:pPr>
            <a:r>
              <a:rPr lang="fr" sz="1100" b="0" i="0" u="none" baseline="0">
                <a:solidFill>
                  <a:prstClr val="black"/>
                </a:solidFill>
                <a:latin typeface="Calibri"/>
                <a:ea typeface="Open Sans Light"/>
                <a:cs typeface="Open Sans Light"/>
              </a:rPr>
              <a:t>Représentent 70 % des travailleurs, mais seulement 25 % des cadres supérieurs</a:t>
            </a:r>
          </a:p>
          <a:p>
            <a:pPr marL="171450" indent="-171450" algn="l" defTabSz="685800" rtl="0">
              <a:lnSpc>
                <a:spcPct val="100000"/>
              </a:lnSpc>
              <a:spcBef>
                <a:spcPts val="0"/>
              </a:spcBef>
              <a:spcAft>
                <a:spcPts val="675"/>
              </a:spcAft>
              <a:buClrTx/>
              <a:defRPr/>
            </a:pPr>
            <a:r>
              <a:rPr lang="fr" sz="1100" b="0" i="0" u="none" baseline="0">
                <a:solidFill>
                  <a:prstClr val="black"/>
                </a:solidFill>
                <a:latin typeface="Calibri"/>
                <a:ea typeface="Open Sans Light"/>
                <a:cs typeface="Open Sans Light"/>
              </a:rPr>
              <a:t>En moyenne, font l'expérience d'un écart de rémunération entre les genres</a:t>
            </a:r>
          </a:p>
          <a:p>
            <a:pPr marL="171450" indent="-171450" algn="l" defTabSz="685800" rtl="0">
              <a:lnSpc>
                <a:spcPct val="100000"/>
              </a:lnSpc>
              <a:spcBef>
                <a:spcPts val="0"/>
              </a:spcBef>
              <a:spcAft>
                <a:spcPts val="675"/>
              </a:spcAft>
              <a:buClrTx/>
              <a:defRPr/>
            </a:pPr>
            <a:r>
              <a:rPr lang="fr" sz="1100" b="0" i="0" u="none" baseline="0">
                <a:solidFill>
                  <a:prstClr val="black"/>
                </a:solidFill>
                <a:latin typeface="Calibri"/>
                <a:ea typeface="Open Sans Light"/>
                <a:cs typeface="Calibri Light"/>
              </a:rPr>
              <a:t>Peuvent être victimes de discrimination, de problèmes de sécurité, de harcèlement</a:t>
            </a:r>
            <a:endParaRPr lang="fr" sz="1100" dirty="0">
              <a:solidFill>
                <a:prstClr val="black"/>
              </a:solidFill>
              <a:latin typeface="Calibri"/>
              <a:ea typeface="Open Sans Light" panose="020B0306030504020204" pitchFamily="34" charset="0"/>
              <a:cs typeface="Calibri Light"/>
            </a:endParaRPr>
          </a:p>
          <a:p>
            <a:endParaRPr lang="fr"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6EEF21-3BAA-4ADE-8F6B-C9A6CA811E9F}" type="slidenum">
              <a:rPr kumimoji="0" sz="1200" b="0" i="0" u="none" strike="noStrike" kern="1200" cap="none" spc="0" normalizeH="0" baseline="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4217611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8:notes"/>
          <p:cNvSpPr>
            <a:spLocks noGrp="1" noRot="1" noChangeAspect="1"/>
          </p:cNvSpPr>
          <p:nvPr>
            <p:ph type="sldImg" idx="2"/>
          </p:nvPr>
        </p:nvSpPr>
        <p:spPr>
          <a:xfrm>
            <a:off x="936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1" name="Google Shape;251;p18:notes"/>
          <p:cNvSpPr txBox="1">
            <a:spLocks noGrp="1"/>
          </p:cNvSpPr>
          <p:nvPr>
            <p:ph type="body" idx="1"/>
          </p:nvPr>
        </p:nvSpPr>
        <p:spPr>
          <a:xfrm>
            <a:off x="681839" y="4721940"/>
            <a:ext cx="5445114" cy="447341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fr" dirty="0"/>
          </a:p>
        </p:txBody>
      </p:sp>
      <p:sp>
        <p:nvSpPr>
          <p:cNvPr id="252" name="Google Shape;252;p18:notes"/>
          <p:cNvSpPr txBox="1">
            <a:spLocks noGrp="1"/>
          </p:cNvSpPr>
          <p:nvPr>
            <p:ph type="sldNum" idx="12"/>
          </p:nvPr>
        </p:nvSpPr>
        <p:spPr>
          <a:xfrm>
            <a:off x="3856291" y="9442286"/>
            <a:ext cx="2950901" cy="49704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a:t>11</a:t>
            </a:fld>
            <a:endParaRPr/>
          </a:p>
        </p:txBody>
      </p:sp>
    </p:spTree>
    <p:extLst>
      <p:ext uri="{BB962C8B-B14F-4D97-AF65-F5344CB8AC3E}">
        <p14:creationId xmlns:p14="http://schemas.microsoft.com/office/powerpoint/2010/main" val="3371039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8:notes"/>
          <p:cNvSpPr>
            <a:spLocks noGrp="1" noRot="1" noChangeAspect="1"/>
          </p:cNvSpPr>
          <p:nvPr>
            <p:ph type="sldImg" idx="2"/>
          </p:nvPr>
        </p:nvSpPr>
        <p:spPr>
          <a:xfrm>
            <a:off x="936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1" name="Google Shape;251;p18:notes"/>
          <p:cNvSpPr txBox="1">
            <a:spLocks noGrp="1"/>
          </p:cNvSpPr>
          <p:nvPr>
            <p:ph type="body" idx="1"/>
          </p:nvPr>
        </p:nvSpPr>
        <p:spPr>
          <a:xfrm>
            <a:off x="681839" y="4721940"/>
            <a:ext cx="5445114" cy="447341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 b="0" i="0" u="none" baseline="0"/>
              <a:t>À l’attention des animateurs – il y a une animation sur cette diapositive. 1 clic permet d’afficher les réponses </a:t>
            </a:r>
          </a:p>
        </p:txBody>
      </p:sp>
      <p:sp>
        <p:nvSpPr>
          <p:cNvPr id="252" name="Google Shape;252;p18:notes"/>
          <p:cNvSpPr txBox="1">
            <a:spLocks noGrp="1"/>
          </p:cNvSpPr>
          <p:nvPr>
            <p:ph type="sldNum" idx="12"/>
          </p:nvPr>
        </p:nvSpPr>
        <p:spPr>
          <a:xfrm>
            <a:off x="3856291" y="9442286"/>
            <a:ext cx="2950901" cy="49704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8:notes"/>
          <p:cNvSpPr>
            <a:spLocks noGrp="1" noRot="1" noChangeAspect="1"/>
          </p:cNvSpPr>
          <p:nvPr>
            <p:ph type="sldImg" idx="2"/>
          </p:nvPr>
        </p:nvSpPr>
        <p:spPr>
          <a:xfrm>
            <a:off x="936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1" name="Google Shape;251;p18:notes"/>
          <p:cNvSpPr txBox="1">
            <a:spLocks noGrp="1"/>
          </p:cNvSpPr>
          <p:nvPr>
            <p:ph type="body" idx="1"/>
          </p:nvPr>
        </p:nvSpPr>
        <p:spPr>
          <a:xfrm>
            <a:off x="681839" y="4721940"/>
            <a:ext cx="5445114" cy="4473416"/>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b="0" i="0" u="none" baseline="0" dirty="0"/>
              <a:t>À l’attention des animateurs – il y a une animation sur cette diapositive. 1 clic permet d’afficher les réponses </a:t>
            </a:r>
          </a:p>
          <a:p>
            <a:pPr marL="0" lvl="0" indent="0" algn="l" rtl="0">
              <a:spcBef>
                <a:spcPts val="0"/>
              </a:spcBef>
              <a:spcAft>
                <a:spcPts val="0"/>
              </a:spcAft>
              <a:buNone/>
            </a:pPr>
            <a:endParaRPr lang="fr" dirty="0"/>
          </a:p>
        </p:txBody>
      </p:sp>
      <p:sp>
        <p:nvSpPr>
          <p:cNvPr id="252" name="Google Shape;252;p18:notes"/>
          <p:cNvSpPr txBox="1">
            <a:spLocks noGrp="1"/>
          </p:cNvSpPr>
          <p:nvPr>
            <p:ph type="sldNum" idx="12"/>
          </p:nvPr>
        </p:nvSpPr>
        <p:spPr>
          <a:xfrm>
            <a:off x="3856291" y="9442286"/>
            <a:ext cx="2950901" cy="49704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a:t>13</a:t>
            </a:fld>
            <a:endParaRPr/>
          </a:p>
        </p:txBody>
      </p:sp>
    </p:spTree>
    <p:extLst>
      <p:ext uri="{BB962C8B-B14F-4D97-AF65-F5344CB8AC3E}">
        <p14:creationId xmlns:p14="http://schemas.microsoft.com/office/powerpoint/2010/main" val="13246327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algn="l" rtl="0" eaLnBrk="1" hangingPunct="1">
              <a:spcBef>
                <a:spcPct val="0"/>
              </a:spcBef>
            </a:pPr>
            <a:endParaRPr lang="fr"/>
          </a:p>
        </p:txBody>
      </p:sp>
      <p:sp>
        <p:nvSpPr>
          <p:cNvPr id="45060" name="Espace réservé du numéro de diapositive 3"/>
          <p:cNvSpPr>
            <a:spLocks noGrp="1"/>
          </p:cNvSpPr>
          <p:nvPr>
            <p:ph type="sldNum" sz="quarter" idx="5"/>
          </p:nvPr>
        </p:nvSpPr>
        <p:spPr>
          <a:noFill/>
        </p:spPr>
        <p:txBody>
          <a:bodyPr/>
          <a:lstStyle/>
          <a:p>
            <a:pPr algn="l" rtl="0"/>
            <a:fld id="{88F01694-C6EC-42BD-850F-67FD06B9D8C5}" type="slidenum">
              <a:rPr>
                <a:solidFill>
                  <a:srgbClr val="000000"/>
                </a:solidFill>
              </a:rPr>
              <a:pPr/>
              <a:t>14</a:t>
            </a:fld>
            <a:endParaRPr lang="fr">
              <a:solidFill>
                <a:srgbClr val="000000"/>
              </a:solidFill>
            </a:endParaRPr>
          </a:p>
        </p:txBody>
      </p:sp>
    </p:spTree>
    <p:extLst>
      <p:ext uri="{BB962C8B-B14F-4D97-AF65-F5344CB8AC3E}">
        <p14:creationId xmlns:p14="http://schemas.microsoft.com/office/powerpoint/2010/main" val="12209230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ln/>
        </p:spPr>
      </p:sp>
      <p:sp>
        <p:nvSpPr>
          <p:cNvPr id="45059" name="Espace réservé des commentaires 2"/>
          <p:cNvSpPr>
            <a:spLocks noGrp="1"/>
          </p:cNvSpPr>
          <p:nvPr>
            <p:ph type="body" idx="1"/>
          </p:nvPr>
        </p:nvSpPr>
        <p:spPr>
          <a:noFill/>
          <a:ln/>
        </p:spPr>
        <p:txBody>
          <a:bodyPr/>
          <a:lstStyle/>
          <a:p>
            <a:pPr algn="l" rtl="0" eaLnBrk="1" hangingPunct="1">
              <a:spcBef>
                <a:spcPct val="0"/>
              </a:spcBef>
            </a:pPr>
            <a:endParaRPr lang="fr" dirty="0"/>
          </a:p>
        </p:txBody>
      </p:sp>
      <p:sp>
        <p:nvSpPr>
          <p:cNvPr id="45060" name="Espace réservé du numéro de diapositive 3"/>
          <p:cNvSpPr>
            <a:spLocks noGrp="1"/>
          </p:cNvSpPr>
          <p:nvPr>
            <p:ph type="sldNum" sz="quarter" idx="5"/>
          </p:nvPr>
        </p:nvSpPr>
        <p:spPr>
          <a:noFill/>
        </p:spPr>
        <p:txBody>
          <a:bodyPr/>
          <a:lstStyle/>
          <a:p>
            <a:pPr algn="l" rtl="0"/>
            <a:fld id="{88F01694-C6EC-42BD-850F-67FD06B9D8C5}" type="slidenum">
              <a:rPr>
                <a:solidFill>
                  <a:srgbClr val="000000"/>
                </a:solidFill>
              </a:rPr>
              <a:pPr/>
              <a:t>16</a:t>
            </a:fld>
            <a:endParaRPr lang="fr">
              <a:solidFill>
                <a:srgbClr val="000000"/>
              </a:solidFill>
            </a:endParaRPr>
          </a:p>
        </p:txBody>
      </p:sp>
    </p:spTree>
    <p:extLst>
      <p:ext uri="{BB962C8B-B14F-4D97-AF65-F5344CB8AC3E}">
        <p14:creationId xmlns:p14="http://schemas.microsoft.com/office/powerpoint/2010/main" val="2587996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a:ln/>
        </p:spPr>
      </p:sp>
      <p:sp>
        <p:nvSpPr>
          <p:cNvPr id="36867" name="Espace réservé des commentaires 2"/>
          <p:cNvSpPr>
            <a:spLocks noGrp="1"/>
          </p:cNvSpPr>
          <p:nvPr>
            <p:ph type="body" idx="1"/>
          </p:nvPr>
        </p:nvSpPr>
        <p:spPr>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 dirty="0"/>
              <a:t>Note: </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La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plupart</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des sites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référencés</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ne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sont</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disponibles</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qu’en</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anglais</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mais</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certains</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d’entre</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eux</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(par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exemple</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l’URL</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de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l’OMS</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donnent</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accès</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à des documents/rapports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disponibles</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en</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français</a:t>
            </a:r>
            <a:r>
              <a:rPr lang="en-CA"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fr" dirty="0"/>
          </a:p>
        </p:txBody>
      </p:sp>
      <p:sp>
        <p:nvSpPr>
          <p:cNvPr id="36868" name="Espace réservé du numéro de diapositive 3"/>
          <p:cNvSpPr>
            <a:spLocks noGrp="1"/>
          </p:cNvSpPr>
          <p:nvPr>
            <p:ph type="sldNum" sz="quarter" idx="5"/>
          </p:nvPr>
        </p:nvSpPr>
        <p:spPr>
          <a:noFill/>
        </p:spPr>
        <p:txBody>
          <a:bodyPr/>
          <a:lstStyle/>
          <a:p>
            <a:pPr algn="l" rtl="0"/>
            <a:fld id="{A2C5EBB2-E8E9-449D-8B33-45C1EF946E5F}" type="slidenum">
              <a:rPr>
                <a:solidFill>
                  <a:srgbClr val="000000"/>
                </a:solidFill>
              </a:rPr>
              <a:pPr/>
              <a:t>17</a:t>
            </a:fld>
            <a:endParaRPr lang="fr">
              <a:solidFill>
                <a:srgbClr val="000000"/>
              </a:solidFill>
            </a:endParaRPr>
          </a:p>
        </p:txBody>
      </p:sp>
    </p:spTree>
    <p:extLst>
      <p:ext uri="{BB962C8B-B14F-4D97-AF65-F5344CB8AC3E}">
        <p14:creationId xmlns:p14="http://schemas.microsoft.com/office/powerpoint/2010/main" val="33188078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800" kern="0" dirty="0">
                <a:solidFill>
                  <a:srgbClr val="000000"/>
                </a:solidFill>
                <a:effectLst/>
                <a:latin typeface="Arial" panose="020B0604020202020204" pitchFamily="34" charset="0"/>
                <a:ea typeface="Times New Roman" panose="02020603050405020304" pitchFamily="18" charset="0"/>
              </a:rPr>
              <a:t>Les </a:t>
            </a:r>
            <a:r>
              <a:rPr lang="en-CA" sz="1800" kern="0" dirty="0" err="1">
                <a:solidFill>
                  <a:srgbClr val="000000"/>
                </a:solidFill>
                <a:effectLst/>
                <a:latin typeface="Arial" panose="020B0604020202020204" pitchFamily="34" charset="0"/>
                <a:ea typeface="Times New Roman" panose="02020603050405020304" pitchFamily="18" charset="0"/>
              </a:rPr>
              <a:t>références</a:t>
            </a:r>
            <a:r>
              <a:rPr lang="en-CA" sz="1800" kern="0" dirty="0">
                <a:solidFill>
                  <a:srgbClr val="000000"/>
                </a:solidFill>
                <a:effectLst/>
                <a:latin typeface="Arial" panose="020B0604020202020204" pitchFamily="34" charset="0"/>
                <a:ea typeface="Times New Roman" panose="02020603050405020304" pitchFamily="18" charset="0"/>
              </a:rPr>
              <a:t> avec des titres </a:t>
            </a:r>
            <a:r>
              <a:rPr lang="en-CA" sz="1800" kern="0" dirty="0" err="1">
                <a:solidFill>
                  <a:srgbClr val="000000"/>
                </a:solidFill>
                <a:effectLst/>
                <a:latin typeface="Arial" panose="020B0604020202020204" pitchFamily="34" charset="0"/>
                <a:ea typeface="Times New Roman" panose="02020603050405020304" pitchFamily="18" charset="0"/>
              </a:rPr>
              <a:t>en</a:t>
            </a:r>
            <a:r>
              <a:rPr lang="en-CA" sz="1800" kern="0" dirty="0">
                <a:solidFill>
                  <a:srgbClr val="000000"/>
                </a:solidFill>
                <a:effectLst/>
                <a:latin typeface="Arial" panose="020B0604020202020204" pitchFamily="34" charset="0"/>
                <a:ea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rPr>
              <a:t>anglais</a:t>
            </a:r>
            <a:r>
              <a:rPr lang="en-CA" sz="1800" kern="0" dirty="0">
                <a:solidFill>
                  <a:srgbClr val="000000"/>
                </a:solidFill>
                <a:effectLst/>
                <a:latin typeface="Arial" panose="020B0604020202020204" pitchFamily="34" charset="0"/>
                <a:ea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rPr>
              <a:t>indiquent</a:t>
            </a:r>
            <a:r>
              <a:rPr lang="en-CA" sz="1800" kern="0" dirty="0">
                <a:solidFill>
                  <a:srgbClr val="000000"/>
                </a:solidFill>
                <a:effectLst/>
                <a:latin typeface="Arial" panose="020B0604020202020204" pitchFamily="34" charset="0"/>
                <a:ea typeface="Times New Roman" panose="02020603050405020304" pitchFamily="18" charset="0"/>
              </a:rPr>
              <a:t> que le document/site Web </a:t>
            </a:r>
            <a:r>
              <a:rPr lang="en-CA" sz="1800" kern="0" dirty="0" err="1">
                <a:solidFill>
                  <a:srgbClr val="000000"/>
                </a:solidFill>
                <a:effectLst/>
                <a:latin typeface="Arial" panose="020B0604020202020204" pitchFamily="34" charset="0"/>
                <a:ea typeface="Times New Roman" panose="02020603050405020304" pitchFamily="18" charset="0"/>
              </a:rPr>
              <a:t>n’est</a:t>
            </a:r>
            <a:r>
              <a:rPr lang="en-CA" sz="1800" kern="0" dirty="0">
                <a:solidFill>
                  <a:srgbClr val="000000"/>
                </a:solidFill>
                <a:effectLst/>
                <a:latin typeface="Arial" panose="020B0604020202020204" pitchFamily="34" charset="0"/>
                <a:ea typeface="Times New Roman" panose="02020603050405020304" pitchFamily="18" charset="0"/>
              </a:rPr>
              <a:t> disponible </a:t>
            </a:r>
            <a:r>
              <a:rPr lang="en-CA" sz="1800" kern="0" dirty="0" err="1">
                <a:solidFill>
                  <a:srgbClr val="000000"/>
                </a:solidFill>
                <a:effectLst/>
                <a:latin typeface="Arial" panose="020B0604020202020204" pitchFamily="34" charset="0"/>
                <a:ea typeface="Times New Roman" panose="02020603050405020304" pitchFamily="18" charset="0"/>
              </a:rPr>
              <a:t>qu’en</a:t>
            </a:r>
            <a:r>
              <a:rPr lang="en-CA" sz="1800" kern="0" dirty="0">
                <a:solidFill>
                  <a:srgbClr val="000000"/>
                </a:solidFill>
                <a:effectLst/>
                <a:latin typeface="Arial" panose="020B0604020202020204" pitchFamily="34" charset="0"/>
                <a:ea typeface="Times New Roman" panose="02020603050405020304" pitchFamily="18" charset="0"/>
              </a:rPr>
              <a:t> </a:t>
            </a:r>
            <a:r>
              <a:rPr lang="en-CA" sz="1800" kern="0" dirty="0" err="1">
                <a:solidFill>
                  <a:srgbClr val="000000"/>
                </a:solidFill>
                <a:effectLst/>
                <a:latin typeface="Arial" panose="020B0604020202020204" pitchFamily="34" charset="0"/>
                <a:ea typeface="Times New Roman" panose="02020603050405020304" pitchFamily="18" charset="0"/>
              </a:rPr>
              <a:t>anglais</a:t>
            </a:r>
            <a:endParaRPr lang="fr" dirty="0"/>
          </a:p>
        </p:txBody>
      </p:sp>
      <p:sp>
        <p:nvSpPr>
          <p:cNvPr id="4" name="Slide Number Placeholder 3"/>
          <p:cNvSpPr>
            <a:spLocks noGrp="1"/>
          </p:cNvSpPr>
          <p:nvPr>
            <p:ph type="sldNum" sz="quarter" idx="5"/>
          </p:nvPr>
        </p:nvSpPr>
        <p:spPr/>
        <p:txBody>
          <a:bodyPr/>
          <a:lstStyle/>
          <a:p>
            <a:pPr algn="l" rtl="0"/>
            <a:fld id="{2385B747-18E9-E746-A276-B387773C2AC8}" type="slidenum">
              <a:rPr/>
              <a:t>18</a:t>
            </a:fld>
            <a:endParaRPr lang="fr"/>
          </a:p>
        </p:txBody>
      </p:sp>
    </p:spTree>
    <p:extLst>
      <p:ext uri="{BB962C8B-B14F-4D97-AF65-F5344CB8AC3E}">
        <p14:creationId xmlns:p14="http://schemas.microsoft.com/office/powerpoint/2010/main" val="3649499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ln/>
        </p:spPr>
      </p:sp>
      <p:sp>
        <p:nvSpPr>
          <p:cNvPr id="20483" name="Espace réservé des commentaires 2"/>
          <p:cNvSpPr>
            <a:spLocks noGrp="1"/>
          </p:cNvSpPr>
          <p:nvPr>
            <p:ph type="body" idx="1"/>
          </p:nvPr>
        </p:nvSpPr>
        <p:spPr>
          <a:noFill/>
          <a:ln/>
        </p:spPr>
        <p:txBody>
          <a:bodyPr/>
          <a:lstStyle/>
          <a:p>
            <a:pPr algn="l" rtl="0" eaLnBrk="1" hangingPunct="1"/>
            <a:endParaRPr lang="fr">
              <a:latin typeface="Arial" pitchFamily="34" charset="0"/>
            </a:endParaRPr>
          </a:p>
        </p:txBody>
      </p:sp>
      <p:sp>
        <p:nvSpPr>
          <p:cNvPr id="20484" name="Espace réservé du numéro de diapositive 3"/>
          <p:cNvSpPr>
            <a:spLocks noGrp="1"/>
          </p:cNvSpPr>
          <p:nvPr>
            <p:ph type="sldNum" sz="quarter" idx="5"/>
          </p:nvPr>
        </p:nvSpPr>
        <p:spPr>
          <a:noFill/>
        </p:spPr>
        <p:txBody>
          <a:bodyPr/>
          <a:lstStyle/>
          <a:p>
            <a:pPr algn="l" rtl="0"/>
            <a:fld id="{5BBF5F91-5201-4DB7-A511-A68BF4522135}" type="slidenum">
              <a:rPr>
                <a:ea typeface="MS PGothic" pitchFamily="34" charset="-128"/>
              </a:rPr>
              <a:pPr/>
              <a:t>2</a:t>
            </a:fld>
            <a:endParaRPr lang="fr">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1BC8EC65-6BED-4230-3023-A6454B313FD6}"/>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417CFAC5-D8C6-DFF1-5691-C61F446005F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 altLang="en-US">
              <a:latin typeface="Arial" panose="020B0604020202020204" pitchFamily="34" charset="0"/>
            </a:endParaRPr>
          </a:p>
        </p:txBody>
      </p:sp>
      <p:sp>
        <p:nvSpPr>
          <p:cNvPr id="13316" name="Espace réservé du numéro de diapositive 3">
            <a:extLst>
              <a:ext uri="{FF2B5EF4-FFF2-40B4-BE49-F238E27FC236}">
                <a16:creationId xmlns:a16="http://schemas.microsoft.com/office/drawing/2014/main" id="{CC6405B8-5C07-0A73-BF5C-8791A05CB8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5988">
              <a:spcBef>
                <a:spcPct val="30000"/>
              </a:spcBef>
              <a:defRPr sz="1200">
                <a:solidFill>
                  <a:schemeClr val="tx1"/>
                </a:solidFill>
                <a:latin typeface="Arial" panose="020B0604020202020204" pitchFamily="34" charset="0"/>
                <a:ea typeface="MS PGothic" panose="020B0600070205080204" pitchFamily="34" charset="-128"/>
              </a:defRPr>
            </a:lvl1pPr>
            <a:lvl2pPr marL="752475" indent="-288925" defTabSz="915988">
              <a:spcBef>
                <a:spcPct val="30000"/>
              </a:spcBef>
              <a:defRPr sz="1200">
                <a:solidFill>
                  <a:schemeClr val="tx1"/>
                </a:solidFill>
                <a:latin typeface="Arial" panose="020B0604020202020204" pitchFamily="34" charset="0"/>
                <a:ea typeface="MS PGothic" panose="020B0600070205080204" pitchFamily="34" charset="-128"/>
              </a:defRPr>
            </a:lvl2pPr>
            <a:lvl3pPr marL="1157288" indent="-230188" defTabSz="915988">
              <a:spcBef>
                <a:spcPct val="30000"/>
              </a:spcBef>
              <a:defRPr sz="1200">
                <a:solidFill>
                  <a:schemeClr val="tx1"/>
                </a:solidFill>
                <a:latin typeface="Arial" panose="020B0604020202020204" pitchFamily="34" charset="0"/>
                <a:ea typeface="MS PGothic" panose="020B0600070205080204" pitchFamily="34" charset="-128"/>
              </a:defRPr>
            </a:lvl3pPr>
            <a:lvl4pPr marL="1620838" indent="-230188" defTabSz="915988">
              <a:spcBef>
                <a:spcPct val="30000"/>
              </a:spcBef>
              <a:defRPr sz="1200">
                <a:solidFill>
                  <a:schemeClr val="tx1"/>
                </a:solidFill>
                <a:latin typeface="Arial" panose="020B0604020202020204" pitchFamily="34" charset="0"/>
                <a:ea typeface="MS PGothic" panose="020B0600070205080204" pitchFamily="34" charset="-128"/>
              </a:defRPr>
            </a:lvl4pPr>
            <a:lvl5pPr marL="2082800" indent="-230188" defTabSz="915988">
              <a:spcBef>
                <a:spcPct val="30000"/>
              </a:spcBef>
              <a:defRPr sz="1200">
                <a:solidFill>
                  <a:schemeClr val="tx1"/>
                </a:solidFill>
                <a:latin typeface="Arial" panose="020B0604020202020204" pitchFamily="34" charset="0"/>
                <a:ea typeface="MS PGothic" panose="020B0600070205080204" pitchFamily="34" charset="-128"/>
              </a:defRPr>
            </a:lvl5pPr>
            <a:lvl6pPr marL="2540000" indent="-230188" defTabSz="9159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97200" indent="-230188" defTabSz="9159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54400" indent="-230188" defTabSz="9159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911600" indent="-230188" defTabSz="91598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marL="0" marR="0" lvl="0" indent="0" algn="r" defTabSz="915988" rtl="0" eaLnBrk="1" fontAlgn="auto" latinLnBrk="0" hangingPunct="1">
              <a:lnSpc>
                <a:spcPct val="100000"/>
              </a:lnSpc>
              <a:spcBef>
                <a:spcPct val="0"/>
              </a:spcBef>
              <a:spcAft>
                <a:spcPts val="0"/>
              </a:spcAft>
              <a:buClrTx/>
              <a:buSzTx/>
              <a:buFontTx/>
              <a:buNone/>
              <a:tabLst/>
              <a:defRPr/>
            </a:pPr>
            <a:fld id="{46A8DC4F-A21A-4731-B992-F795F5BBA980}" type="slidenum">
              <a:rPr kumimoji="0" sz="1200" b="0" i="0" u="none" strike="noStrike" kern="1200" cap="none" spc="0" normalizeH="0" baseline="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pPr marL="0" marR="0" lvl="0" indent="0" algn="r" defTabSz="915988" rtl="0" eaLnBrk="1" fontAlgn="auto" latinLnBrk="0" hangingPunct="1">
                <a:lnSpc>
                  <a:spcPct val="100000"/>
                </a:lnSpc>
                <a:spcBef>
                  <a:spcPct val="0"/>
                </a:spcBef>
                <a:spcAft>
                  <a:spcPts val="0"/>
                </a:spcAft>
                <a:buClrTx/>
                <a:buSzTx/>
                <a:buFontTx/>
                <a:buNone/>
                <a:tabLst/>
                <a:defRPr/>
              </a:pPr>
              <a:t>3</a:t>
            </a:fld>
            <a:endParaRPr kumimoji="0" lang="fr"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a:r>
              <a:rPr lang="fr" b="0" i="0" u="none" baseline="0"/>
              <a:t>*Veuillez contacter l’OMS pour obtenir des informations sur les possibilités de formation en matière de genre et de vaccination.</a:t>
            </a:r>
            <a:endParaRPr lang="fr" dirty="0"/>
          </a:p>
        </p:txBody>
      </p:sp>
      <p:sp>
        <p:nvSpPr>
          <p:cNvPr id="4" name="Slide Number Placeholder 3"/>
          <p:cNvSpPr>
            <a:spLocks noGrp="1"/>
          </p:cNvSpPr>
          <p:nvPr>
            <p:ph type="sldNum" sz="quarter" idx="5"/>
          </p:nvPr>
        </p:nvSpPr>
        <p:spPr/>
        <p:txBody>
          <a:bodyPr/>
          <a:lstStyle/>
          <a:p>
            <a:pPr algn="l" rtl="0"/>
            <a:fld id="{2385B747-18E9-E746-A276-B387773C2AC8}" type="slidenum">
              <a:rPr/>
              <a:t>4</a:t>
            </a:fld>
            <a:endParaRPr lang="fr"/>
          </a:p>
        </p:txBody>
      </p:sp>
    </p:spTree>
    <p:extLst>
      <p:ext uri="{BB962C8B-B14F-4D97-AF65-F5344CB8AC3E}">
        <p14:creationId xmlns:p14="http://schemas.microsoft.com/office/powerpoint/2010/main" val="3790471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rtl="0"/>
            <a:r>
              <a:rPr lang="fr" b="0" i="0" u="none" baseline="0" dirty="0"/>
              <a:t>Le sexe est généralement assigné à la naissance et fait référence aux caractéristiques biologiques qui définissent une personne comme étant de sexe féminin, masculin ou intersexe. </a:t>
            </a:r>
          </a:p>
          <a:p>
            <a:endParaRPr lang="fr" dirty="0"/>
          </a:p>
          <a:p>
            <a:pPr algn="l" rtl="0"/>
            <a:r>
              <a:rPr lang="fr" b="0" i="0" u="none" baseline="0" dirty="0"/>
              <a:t>Le genre fait référence aux rôles, normes et comportements socialement construits qu’une société donnée considère comme appropriés pour les individus en fonction du sexe qui leur a été assigné à la naissance. Le genre façonne également les relations entre les groupes de femmes et d’hommes et au sein de ceux-ci. </a:t>
            </a:r>
            <a:endParaRPr lang="fr" dirty="0"/>
          </a:p>
          <a:p>
            <a:endParaRPr lang="fr" b="0" i="0" dirty="0">
              <a:solidFill>
                <a:srgbClr val="3C4245"/>
              </a:solidFill>
              <a:effectLst/>
              <a:latin typeface="Noto Sans" panose="020B0502040504020204" pitchFamily="34" charset="0"/>
            </a:endParaRPr>
          </a:p>
        </p:txBody>
      </p:sp>
      <p:sp>
        <p:nvSpPr>
          <p:cNvPr id="4" name="Slide Number Placeholder 3"/>
          <p:cNvSpPr>
            <a:spLocks noGrp="1"/>
          </p:cNvSpPr>
          <p:nvPr>
            <p:ph type="sldNum" sz="quarter" idx="10"/>
          </p:nvPr>
        </p:nvSpPr>
        <p:spPr/>
        <p:txBody>
          <a:bodyPr/>
          <a:lstStyle/>
          <a:p>
            <a:pPr algn="l" rtl="0">
              <a:defRPr/>
            </a:pPr>
            <a:fld id="{BB07EBA8-6C9B-4E17-82ED-E1D58684F65F}" type="slidenum">
              <a:rPr/>
              <a:pPr>
                <a:defRPr/>
              </a:pPr>
              <a:t>5</a:t>
            </a:fld>
            <a:endParaRPr lang="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fr" dirty="0"/>
          </a:p>
        </p:txBody>
      </p:sp>
      <p:sp>
        <p:nvSpPr>
          <p:cNvPr id="4" name="Segnaposto numero diapositiva 3"/>
          <p:cNvSpPr>
            <a:spLocks noGrp="1"/>
          </p:cNvSpPr>
          <p:nvPr>
            <p:ph type="sldNum" sz="quarter" idx="5"/>
          </p:nvPr>
        </p:nvSpPr>
        <p:spPr/>
        <p:txBody>
          <a:bodyPr/>
          <a:lstStyle/>
          <a:p>
            <a:pPr algn="l" rtl="0"/>
            <a:fld id="{2385B747-18E9-E746-A276-B387773C2AC8}" type="slidenum">
              <a:rPr/>
              <a:t>6</a:t>
            </a:fld>
            <a:endParaRPr lang="fr"/>
          </a:p>
        </p:txBody>
      </p:sp>
    </p:spTree>
    <p:extLst>
      <p:ext uri="{BB962C8B-B14F-4D97-AF65-F5344CB8AC3E}">
        <p14:creationId xmlns:p14="http://schemas.microsoft.com/office/powerpoint/2010/main" val="3852632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 dirty="0"/>
          </a:p>
        </p:txBody>
      </p:sp>
      <p:sp>
        <p:nvSpPr>
          <p:cNvPr id="4" name="Slide Number Placeholder 3"/>
          <p:cNvSpPr>
            <a:spLocks noGrp="1"/>
          </p:cNvSpPr>
          <p:nvPr>
            <p:ph type="sldNum" sz="quarter" idx="5"/>
          </p:nvPr>
        </p:nvSpPr>
        <p:spPr/>
        <p:txBody>
          <a:bodyPr/>
          <a:lstStyle/>
          <a:p>
            <a:pPr algn="l" rtl="0"/>
            <a:fld id="{2385B747-18E9-E746-A276-B387773C2AC8}" type="slidenum">
              <a:rPr/>
              <a:t>7</a:t>
            </a:fld>
            <a:endParaRPr lang="fr"/>
          </a:p>
        </p:txBody>
      </p:sp>
    </p:spTree>
    <p:extLst>
      <p:ext uri="{BB962C8B-B14F-4D97-AF65-F5344CB8AC3E}">
        <p14:creationId xmlns:p14="http://schemas.microsoft.com/office/powerpoint/2010/main" val="2524518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4:notes"/>
          <p:cNvSpPr txBox="1">
            <a:spLocks noGrp="1"/>
          </p:cNvSpPr>
          <p:nvPr>
            <p:ph type="body" idx="1"/>
          </p:nvPr>
        </p:nvSpPr>
        <p:spPr>
          <a:xfrm>
            <a:off x="681839" y="4721940"/>
            <a:ext cx="5445114" cy="4473416"/>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89" name="Google Shape;89;p4:notes"/>
          <p:cNvSpPr>
            <a:spLocks noGrp="1" noRot="1" noChangeAspect="1"/>
          </p:cNvSpPr>
          <p:nvPr>
            <p:ph type="sldImg" idx="2"/>
          </p:nvPr>
        </p:nvSpPr>
        <p:spPr>
          <a:xfrm>
            <a:off x="936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928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rtl="0"/>
            <a:r>
              <a:rPr lang="fr" b="0" i="0" u="none" baseline="0" dirty="0"/>
              <a:t>Note pour les facilitateurs : Insister sur le fait qu’il s’agit d’</a:t>
            </a:r>
            <a:r>
              <a:rPr lang="fr" b="1" i="0" u="none" baseline="0" dirty="0"/>
              <a:t>exemples</a:t>
            </a:r>
            <a:r>
              <a:rPr lang="fr" b="0" i="0" u="none" baseline="0" dirty="0"/>
              <a:t> et que ces situations ne se rencontrent pas partout/sont </a:t>
            </a:r>
            <a:r>
              <a:rPr lang="fr" b="1" i="0" u="none" baseline="0" dirty="0"/>
              <a:t>spécifiques au contexte</a:t>
            </a:r>
          </a:p>
          <a:p>
            <a:endParaRPr lang="fr" dirty="0"/>
          </a:p>
          <a:p>
            <a:pPr algn="l" rtl="0"/>
            <a:r>
              <a:rPr lang="fr" b="0" i="0" u="none" baseline="0" dirty="0"/>
              <a:t>Les mères (généralement les soignants primaires) peuvent éprouver… </a:t>
            </a:r>
            <a:endParaRPr lang="fr" dirty="0">
              <a:ea typeface="Calibri"/>
              <a:cs typeface="Calibri"/>
            </a:endParaRPr>
          </a:p>
        </p:txBody>
      </p:sp>
    </p:spTree>
    <p:extLst>
      <p:ext uri="{BB962C8B-B14F-4D97-AF65-F5344CB8AC3E}">
        <p14:creationId xmlns:p14="http://schemas.microsoft.com/office/powerpoint/2010/main" val="26627643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_navy + blue logo">
    <p:bg>
      <p:bgPr>
        <a:solidFill>
          <a:srgbClr val="00205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1483D-923E-144D-9141-59E56DC7948D}"/>
              </a:ext>
            </a:extLst>
          </p:cNvPr>
          <p:cNvSpPr>
            <a:spLocks noGrp="1"/>
          </p:cNvSpPr>
          <p:nvPr>
            <p:ph type="ctrTitle"/>
          </p:nvPr>
        </p:nvSpPr>
        <p:spPr>
          <a:xfrm>
            <a:off x="457200" y="685419"/>
            <a:ext cx="5638800" cy="2387600"/>
          </a:xfrm>
        </p:spPr>
        <p:txBody>
          <a:bodyPr anchor="t" anchorCtr="0">
            <a:normAutofit/>
          </a:bodyPr>
          <a:lstStyle>
            <a:lvl1pPr algn="l">
              <a:defRPr sz="48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D49D2BC0-3B2B-2444-BFD2-05B4702116F5}"/>
              </a:ext>
            </a:extLst>
          </p:cNvPr>
          <p:cNvSpPr>
            <a:spLocks noGrp="1"/>
          </p:cNvSpPr>
          <p:nvPr>
            <p:ph type="subTitle" idx="1"/>
          </p:nvPr>
        </p:nvSpPr>
        <p:spPr>
          <a:xfrm>
            <a:off x="457200" y="3200400"/>
            <a:ext cx="5638800"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cxnSp>
        <p:nvCxnSpPr>
          <p:cNvPr id="7" name="Straight Connector 6">
            <a:extLst>
              <a:ext uri="{FF2B5EF4-FFF2-40B4-BE49-F238E27FC236}">
                <a16:creationId xmlns:a16="http://schemas.microsoft.com/office/drawing/2014/main" id="{B0CB99A3-E1BC-0B46-9A11-79A3F59F9B38}"/>
              </a:ext>
              <a:ext uri="{C183D7F6-B498-43B3-948B-1728B52AA6E4}">
                <adec:decorative xmlns:adec="http://schemas.microsoft.com/office/drawing/2017/decorative" val="1"/>
              </a:ext>
            </a:extLst>
          </p:cNvPr>
          <p:cNvCxnSpPr>
            <a:cxnSpLocks/>
          </p:cNvCxnSpPr>
          <p:nvPr userDrawn="1"/>
        </p:nvCxnSpPr>
        <p:spPr>
          <a:xfrm>
            <a:off x="457200" y="457200"/>
            <a:ext cx="11277600" cy="0"/>
          </a:xfrm>
          <a:prstGeom prst="line">
            <a:avLst/>
          </a:prstGeom>
          <a:ln w="19050">
            <a:solidFill>
              <a:srgbClr val="009ADE"/>
            </a:solidFill>
          </a:ln>
        </p:spPr>
        <p:style>
          <a:lnRef idx="1">
            <a:schemeClr val="accent1"/>
          </a:lnRef>
          <a:fillRef idx="0">
            <a:schemeClr val="accent1"/>
          </a:fillRef>
          <a:effectRef idx="0">
            <a:schemeClr val="accent1"/>
          </a:effectRef>
          <a:fontRef idx="minor">
            <a:schemeClr val="tx1"/>
          </a:fontRef>
        </p:style>
      </p:cxnSp>
      <p:pic>
        <p:nvPicPr>
          <p:cNvPr id="9" name="Picture 8" descr="World Health Organization logo ">
            <a:extLst>
              <a:ext uri="{FF2B5EF4-FFF2-40B4-BE49-F238E27FC236}">
                <a16:creationId xmlns:a16="http://schemas.microsoft.com/office/drawing/2014/main" id="{522893C7-C83B-014A-8B5D-560C13D7980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57202" y="5852984"/>
            <a:ext cx="2314637" cy="704735"/>
          </a:xfrm>
          <a:prstGeom prst="rect">
            <a:avLst/>
          </a:prstGeom>
        </p:spPr>
      </p:pic>
      <p:sp>
        <p:nvSpPr>
          <p:cNvPr id="4" name="Slide Number Placeholder 5">
            <a:extLst>
              <a:ext uri="{FF2B5EF4-FFF2-40B4-BE49-F238E27FC236}">
                <a16:creationId xmlns:a16="http://schemas.microsoft.com/office/drawing/2014/main" id="{39CC8919-662B-B3FF-7C3F-B7449EFD5256}"/>
              </a:ext>
            </a:extLst>
          </p:cNvPr>
          <p:cNvSpPr>
            <a:spLocks noGrp="1"/>
          </p:cNvSpPr>
          <p:nvPr>
            <p:ph type="sldNum" sz="quarter" idx="4"/>
          </p:nvPr>
        </p:nvSpPr>
        <p:spPr>
          <a:xfrm>
            <a:off x="11354764" y="6397384"/>
            <a:ext cx="380035" cy="320675"/>
          </a:xfrm>
          <a:prstGeom prst="rect">
            <a:avLst/>
          </a:prstGeom>
        </p:spPr>
        <p:txBody>
          <a:bodyPr vert="horz" lIns="0" tIns="0" rIns="0" bIns="0" rtlCol="0" anchor="t" anchorCtr="0"/>
          <a:lstStyle>
            <a:lvl1pPr algn="r">
              <a:defRPr sz="900" b="0" i="0">
                <a:solidFill>
                  <a:schemeClr val="tx1">
                    <a:tint val="75000"/>
                  </a:schemeClr>
                </a:solidFill>
                <a:latin typeface="+mn-lt"/>
              </a:defRPr>
            </a:lvl1pPr>
          </a:lstStyle>
          <a:p>
            <a:fld id="{714BF2E0-EE3B-6A4E-9FB9-82DE86E1F02F}" type="slidenum">
              <a:rPr lang="en-US" smtClean="0"/>
              <a:pPr/>
              <a:t>‹#›</a:t>
            </a:fld>
            <a:endParaRPr lang="en-US"/>
          </a:p>
        </p:txBody>
      </p:sp>
    </p:spTree>
    <p:extLst>
      <p:ext uri="{BB962C8B-B14F-4D97-AF65-F5344CB8AC3E}">
        <p14:creationId xmlns:p14="http://schemas.microsoft.com/office/powerpoint/2010/main" val="3474559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10" y="4407381"/>
            <a:ext cx="10363924"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962910" y="2907056"/>
            <a:ext cx="10363924"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687824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5" y="1380818"/>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602" y="1380818"/>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05569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5" y="1534880"/>
            <a:ext cx="5386489"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609965" y="2174175"/>
            <a:ext cx="5386489"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80"/>
            <a:ext cx="5388300"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39" y="2174175"/>
            <a:ext cx="5388300"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77545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323927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18060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8"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4767480" y="273571"/>
            <a:ext cx="681456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963" y="1435533"/>
            <a:ext cx="4010908"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1998360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71" y="4800456"/>
            <a:ext cx="7315924"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2389171" y="613376"/>
            <a:ext cx="7315924"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171" y="5367757"/>
            <a:ext cx="7315924"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1713632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98872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41254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2964F-381C-7B4D-833B-E524C78820A6}"/>
              </a:ext>
            </a:extLst>
          </p:cNvPr>
          <p:cNvSpPr>
            <a:spLocks noGrp="1"/>
          </p:cNvSpPr>
          <p:nvPr>
            <p:ph type="title"/>
          </p:nvPr>
        </p:nvSpPr>
        <p:spPr>
          <a:xfrm>
            <a:off x="457200" y="685800"/>
            <a:ext cx="11277600" cy="1004888"/>
          </a:xfrm>
        </p:spPr>
        <p:txBody>
          <a:bodyPr/>
          <a:lstStyle>
            <a:lvl1pPr>
              <a:defRPr>
                <a:solidFill>
                  <a:srgbClr val="00205C"/>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881B538-2004-A148-91A7-DDAD8DCB0CAC}"/>
              </a:ext>
            </a:extLst>
          </p:cNvPr>
          <p:cNvSpPr>
            <a:spLocks noGrp="1"/>
          </p:cNvSpPr>
          <p:nvPr>
            <p:ph idx="1"/>
          </p:nvPr>
        </p:nvSpPr>
        <p:spPr>
          <a:xfrm>
            <a:off x="457200" y="1825625"/>
            <a:ext cx="11277600" cy="38842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6BEB427A-B671-5046-997C-FBCC440F9598}"/>
              </a:ext>
            </a:extLst>
          </p:cNvPr>
          <p:cNvSpPr>
            <a:spLocks noGrp="1"/>
          </p:cNvSpPr>
          <p:nvPr>
            <p:ph type="ftr" sz="quarter" idx="11"/>
          </p:nvPr>
        </p:nvSpPr>
        <p:spPr>
          <a:xfrm>
            <a:off x="6200172" y="6397384"/>
            <a:ext cx="5154592" cy="324091"/>
          </a:xfrm>
          <a:prstGeom prst="rect">
            <a:avLst/>
          </a:prstGeom>
        </p:spPr>
        <p:txBody>
          <a:bodyPr/>
          <a:lstStyle>
            <a:lvl1pPr>
              <a:defRPr>
                <a:solidFill>
                  <a:srgbClr val="00205C"/>
                </a:solidFill>
              </a:defRPr>
            </a:lvl1pPr>
          </a:lstStyle>
          <a:p>
            <a:endParaRPr lang="en-US"/>
          </a:p>
        </p:txBody>
      </p:sp>
      <p:sp>
        <p:nvSpPr>
          <p:cNvPr id="6" name="Slide Number Placeholder 5">
            <a:extLst>
              <a:ext uri="{FF2B5EF4-FFF2-40B4-BE49-F238E27FC236}">
                <a16:creationId xmlns:a16="http://schemas.microsoft.com/office/drawing/2014/main" id="{BAEF5830-4E1F-5A49-AE5A-AC956905C58E}"/>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pic>
        <p:nvPicPr>
          <p:cNvPr id="8" name="Picture 7" descr="World Health Organization logo ">
            <a:extLst>
              <a:ext uri="{FF2B5EF4-FFF2-40B4-BE49-F238E27FC236}">
                <a16:creationId xmlns:a16="http://schemas.microsoft.com/office/drawing/2014/main" id="{E3EDB005-A3A8-244D-9176-D7DF06EAD0E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57204" y="6000906"/>
            <a:ext cx="1828795" cy="556812"/>
          </a:xfrm>
          <a:prstGeom prst="rect">
            <a:avLst/>
          </a:prstGeom>
        </p:spPr>
      </p:pic>
    </p:spTree>
    <p:extLst>
      <p:ext uri="{BB962C8B-B14F-4D97-AF65-F5344CB8AC3E}">
        <p14:creationId xmlns:p14="http://schemas.microsoft.com/office/powerpoint/2010/main" val="2553340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A116F-33D4-214F-8363-3981407542F3}"/>
              </a:ext>
            </a:extLst>
          </p:cNvPr>
          <p:cNvSpPr>
            <a:spLocks noGrp="1"/>
          </p:cNvSpPr>
          <p:nvPr>
            <p:ph type="title"/>
          </p:nvPr>
        </p:nvSpPr>
        <p:spPr>
          <a:xfrm>
            <a:off x="457200" y="685800"/>
            <a:ext cx="11277600" cy="1004888"/>
          </a:xfrm>
        </p:spPr>
        <p:txBody>
          <a:bodyPr/>
          <a:lstStyle>
            <a:lvl1pPr>
              <a:defRPr>
                <a:solidFill>
                  <a:srgbClr val="00205C"/>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060AB01D-7345-234E-A3DA-20878B807A7C}"/>
              </a:ext>
            </a:extLst>
          </p:cNvPr>
          <p:cNvSpPr>
            <a:spLocks noGrp="1"/>
          </p:cNvSpPr>
          <p:nvPr>
            <p:ph type="ftr" sz="quarter" idx="11"/>
          </p:nvPr>
        </p:nvSpPr>
        <p:spPr>
          <a:xfrm>
            <a:off x="6200172" y="6397384"/>
            <a:ext cx="5154592" cy="324091"/>
          </a:xfrm>
          <a:prstGeom prst="rect">
            <a:avLst/>
          </a:prstGeom>
        </p:spPr>
        <p:txBody>
          <a:bodyPr/>
          <a:lstStyle>
            <a:lvl1pPr>
              <a:defRPr>
                <a:solidFill>
                  <a:srgbClr val="00205C"/>
                </a:solidFill>
              </a:defRPr>
            </a:lvl1pPr>
          </a:lstStyle>
          <a:p>
            <a:endParaRPr lang="en-US"/>
          </a:p>
        </p:txBody>
      </p:sp>
      <p:sp>
        <p:nvSpPr>
          <p:cNvPr id="5" name="Slide Number Placeholder 4">
            <a:extLst>
              <a:ext uri="{FF2B5EF4-FFF2-40B4-BE49-F238E27FC236}">
                <a16:creationId xmlns:a16="http://schemas.microsoft.com/office/drawing/2014/main" id="{8C8F8493-D439-A54B-B38D-F16C729EB774}"/>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6" name="Straight Connector 5">
            <a:extLst>
              <a:ext uri="{FF2B5EF4-FFF2-40B4-BE49-F238E27FC236}">
                <a16:creationId xmlns:a16="http://schemas.microsoft.com/office/drawing/2014/main" id="{9CD24C2A-6EDC-0343-99A8-1F88C30FEDBF}"/>
              </a:ext>
              <a:ext uri="{C183D7F6-B498-43B3-948B-1728B52AA6E4}">
                <adec:decorative xmlns:adec="http://schemas.microsoft.com/office/drawing/2017/decorative" val="1"/>
              </a:ext>
            </a:extLst>
          </p:cNvPr>
          <p:cNvCxnSpPr>
            <a:cxnSpLocks/>
          </p:cNvCxnSpPr>
          <p:nvPr userDrawn="1"/>
        </p:nvCxnSpPr>
        <p:spPr>
          <a:xfrm>
            <a:off x="457200" y="457200"/>
            <a:ext cx="1127760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7" name="Picture 6" descr="World Health Organization logo ">
            <a:extLst>
              <a:ext uri="{FF2B5EF4-FFF2-40B4-BE49-F238E27FC236}">
                <a16:creationId xmlns:a16="http://schemas.microsoft.com/office/drawing/2014/main" id="{3B07DB3F-88D4-4949-9C4B-3D78CB2090B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57204" y="6000906"/>
            <a:ext cx="1828795" cy="556812"/>
          </a:xfrm>
          <a:prstGeom prst="rect">
            <a:avLst/>
          </a:prstGeom>
        </p:spPr>
      </p:pic>
    </p:spTree>
    <p:extLst>
      <p:ext uri="{BB962C8B-B14F-4D97-AF65-F5344CB8AC3E}">
        <p14:creationId xmlns:p14="http://schemas.microsoft.com/office/powerpoint/2010/main" val="4091398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graphic">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D8E279F-2BBA-1D44-B270-AA9874F04DB2}"/>
              </a:ext>
            </a:extLst>
          </p:cNvPr>
          <p:cNvSpPr/>
          <p:nvPr userDrawn="1"/>
        </p:nvSpPr>
        <p:spPr>
          <a:xfrm>
            <a:off x="4259484" y="0"/>
            <a:ext cx="7932516" cy="6858000"/>
          </a:xfrm>
          <a:prstGeom prst="rect">
            <a:avLst/>
          </a:prstGeom>
          <a:solidFill>
            <a:srgbClr val="DDEF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1485297-9C41-6C4E-8A84-CACB42015762}"/>
              </a:ext>
            </a:extLst>
          </p:cNvPr>
          <p:cNvSpPr>
            <a:spLocks noGrp="1"/>
          </p:cNvSpPr>
          <p:nvPr>
            <p:ph type="title"/>
          </p:nvPr>
        </p:nvSpPr>
        <p:spPr>
          <a:xfrm>
            <a:off x="460435" y="685800"/>
            <a:ext cx="3335388" cy="839788"/>
          </a:xfrm>
        </p:spPr>
        <p:txBody>
          <a:bodyPr anchor="t" anchorCtr="0">
            <a:normAutofit/>
          </a:bodyPr>
          <a:lstStyle>
            <a:lvl1pPr>
              <a:defRPr sz="2400">
                <a:solidFill>
                  <a:srgbClr val="00205C"/>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3407C06-6CF8-2F41-BC67-54F13BB0A8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9C0C6F6-8639-BE4B-BAD3-FFDBE27818CB}"/>
              </a:ext>
            </a:extLst>
          </p:cNvPr>
          <p:cNvSpPr>
            <a:spLocks noGrp="1"/>
          </p:cNvSpPr>
          <p:nvPr>
            <p:ph type="body" sz="half" idx="2"/>
          </p:nvPr>
        </p:nvSpPr>
        <p:spPr>
          <a:xfrm>
            <a:off x="457200" y="1828801"/>
            <a:ext cx="3335388" cy="3952232"/>
          </a:xfrm>
        </p:spPr>
        <p:txBody>
          <a:bodyPr anchor="t" anchorCtr="0">
            <a:normAutofit/>
          </a:bodyPr>
          <a:lstStyle>
            <a:lvl1pPr marL="0" indent="0">
              <a:spcBef>
                <a:spcPts val="0"/>
              </a:spcBef>
              <a:buFontTx/>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1CF08247-7496-3348-B3C4-9BDDB676BE73}"/>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pic>
        <p:nvPicPr>
          <p:cNvPr id="10" name="Picture 9" descr="World Health Organization logo ">
            <a:extLst>
              <a:ext uri="{FF2B5EF4-FFF2-40B4-BE49-F238E27FC236}">
                <a16:creationId xmlns:a16="http://schemas.microsoft.com/office/drawing/2014/main" id="{895724E3-FDE3-2149-BB91-FE058CAA94B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57204" y="6000906"/>
            <a:ext cx="1828795" cy="556812"/>
          </a:xfrm>
          <a:prstGeom prst="rect">
            <a:avLst/>
          </a:prstGeom>
        </p:spPr>
      </p:pic>
    </p:spTree>
    <p:extLst>
      <p:ext uri="{BB962C8B-B14F-4D97-AF65-F5344CB8AC3E}">
        <p14:creationId xmlns:p14="http://schemas.microsoft.com/office/powerpoint/2010/main" val="1941698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Picture with Caption">
    <p:bg>
      <p:bgPr>
        <a:solidFill>
          <a:srgbClr val="DDEFF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47DDD-7B22-4B4B-AF9B-229B49A9A4C0}"/>
              </a:ext>
            </a:extLst>
          </p:cNvPr>
          <p:cNvSpPr>
            <a:spLocks noGrp="1"/>
          </p:cNvSpPr>
          <p:nvPr>
            <p:ph type="title"/>
          </p:nvPr>
        </p:nvSpPr>
        <p:spPr>
          <a:xfrm>
            <a:off x="457200" y="685800"/>
            <a:ext cx="3337560" cy="857150"/>
          </a:xfrm>
        </p:spPr>
        <p:txBody>
          <a:bodyPr anchor="t" anchorCtr="0">
            <a:normAutofit/>
          </a:bodyPr>
          <a:lstStyle>
            <a:lvl1pPr>
              <a:defRPr sz="2400">
                <a:solidFill>
                  <a:srgbClr val="00205C"/>
                </a:solidFill>
              </a:defRPr>
            </a:lvl1pPr>
          </a:lstStyle>
          <a:p>
            <a:r>
              <a:rPr lang="en-US"/>
              <a:t>Click to edit Master title style</a:t>
            </a:r>
          </a:p>
        </p:txBody>
      </p:sp>
      <p:sp>
        <p:nvSpPr>
          <p:cNvPr id="4" name="Text Placeholder 3">
            <a:extLst>
              <a:ext uri="{FF2B5EF4-FFF2-40B4-BE49-F238E27FC236}">
                <a16:creationId xmlns:a16="http://schemas.microsoft.com/office/drawing/2014/main" id="{DF4C8B99-BBF3-CC4A-B7FE-B15092480002}"/>
              </a:ext>
            </a:extLst>
          </p:cNvPr>
          <p:cNvSpPr>
            <a:spLocks noGrp="1"/>
          </p:cNvSpPr>
          <p:nvPr>
            <p:ph type="body" sz="half" idx="2"/>
          </p:nvPr>
        </p:nvSpPr>
        <p:spPr>
          <a:xfrm>
            <a:off x="457200" y="1828800"/>
            <a:ext cx="3337560" cy="3881120"/>
          </a:xfrm>
        </p:spPr>
        <p:txBody>
          <a:bodyPr>
            <a:normAutofit/>
          </a:bodyPr>
          <a:lstStyle>
            <a:lvl1pPr marL="0" indent="0">
              <a:buNone/>
              <a:defRPr sz="14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D551B503-85CA-F24C-915F-EDB0C0315185}"/>
              </a:ext>
            </a:extLst>
          </p:cNvPr>
          <p:cNvSpPr>
            <a:spLocks noGrp="1"/>
          </p:cNvSpPr>
          <p:nvPr>
            <p:ph type="sldNum" sz="quarter" idx="12"/>
          </p:nvPr>
        </p:nvSpPr>
        <p:spPr/>
        <p:txBody>
          <a:bodyPr/>
          <a:lstStyle>
            <a:lvl1pPr>
              <a:defRPr>
                <a:solidFill>
                  <a:srgbClr val="00205C"/>
                </a:solidFill>
              </a:defRPr>
            </a:lvl1pPr>
          </a:lstStyle>
          <a:p>
            <a:fld id="{714BF2E0-EE3B-6A4E-9FB9-82DE86E1F02F}" type="slidenum">
              <a:rPr lang="en-US" smtClean="0"/>
              <a:pPr/>
              <a:t>‹#›</a:t>
            </a:fld>
            <a:endParaRPr lang="en-US"/>
          </a:p>
        </p:txBody>
      </p:sp>
      <p:cxnSp>
        <p:nvCxnSpPr>
          <p:cNvPr id="9" name="Straight Connector 8">
            <a:extLst>
              <a:ext uri="{FF2B5EF4-FFF2-40B4-BE49-F238E27FC236}">
                <a16:creationId xmlns:a16="http://schemas.microsoft.com/office/drawing/2014/main" id="{ED472D18-BE55-9E45-89BD-2847F7014DC6}"/>
              </a:ext>
              <a:ext uri="{C183D7F6-B498-43B3-948B-1728B52AA6E4}">
                <adec:decorative xmlns:adec="http://schemas.microsoft.com/office/drawing/2017/decorative" val="1"/>
              </a:ext>
            </a:extLst>
          </p:cNvPr>
          <p:cNvCxnSpPr>
            <a:cxnSpLocks/>
          </p:cNvCxnSpPr>
          <p:nvPr userDrawn="1"/>
        </p:nvCxnSpPr>
        <p:spPr>
          <a:xfrm>
            <a:off x="457200" y="457200"/>
            <a:ext cx="3337560" cy="0"/>
          </a:xfrm>
          <a:prstGeom prst="line">
            <a:avLst/>
          </a:prstGeom>
          <a:ln w="19050">
            <a:solidFill>
              <a:srgbClr val="00205C"/>
            </a:solidFill>
          </a:ln>
        </p:spPr>
        <p:style>
          <a:lnRef idx="1">
            <a:schemeClr val="accent1"/>
          </a:lnRef>
          <a:fillRef idx="0">
            <a:schemeClr val="accent1"/>
          </a:fillRef>
          <a:effectRef idx="0">
            <a:schemeClr val="accent1"/>
          </a:effectRef>
          <a:fontRef idx="minor">
            <a:schemeClr val="tx1"/>
          </a:fontRef>
        </p:style>
      </p:cxnSp>
      <p:pic>
        <p:nvPicPr>
          <p:cNvPr id="8" name="Picture 7" descr="World Health Organization logo ">
            <a:extLst>
              <a:ext uri="{FF2B5EF4-FFF2-40B4-BE49-F238E27FC236}">
                <a16:creationId xmlns:a16="http://schemas.microsoft.com/office/drawing/2014/main" id="{1484C8C0-9FE5-7B48-A8C7-062291516AD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457204" y="6000906"/>
            <a:ext cx="1828795" cy="556812"/>
          </a:xfrm>
          <a:prstGeom prst="rect">
            <a:avLst/>
          </a:prstGeom>
        </p:spPr>
      </p:pic>
    </p:spTree>
    <p:extLst>
      <p:ext uri="{BB962C8B-B14F-4D97-AF65-F5344CB8AC3E}">
        <p14:creationId xmlns:p14="http://schemas.microsoft.com/office/powerpoint/2010/main" val="1682913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2117" y="0"/>
            <a:ext cx="12192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Tree>
    <p:extLst>
      <p:ext uri="{BB962C8B-B14F-4D97-AF65-F5344CB8AC3E}">
        <p14:creationId xmlns:p14="http://schemas.microsoft.com/office/powerpoint/2010/main" val="2481640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solidFill>
                  <a:srgbClr val="000066"/>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02493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13894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527A5-2D13-5665-9B43-795F82F6E38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754521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6"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image" Target="../media/image4.png"/><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81342D1-2D03-6345-A214-DB5C9B4F3A94}"/>
              </a:ext>
            </a:extLst>
          </p:cNvPr>
          <p:cNvSpPr>
            <a:spLocks noGrp="1"/>
          </p:cNvSpPr>
          <p:nvPr>
            <p:ph type="title"/>
          </p:nvPr>
        </p:nvSpPr>
        <p:spPr>
          <a:xfrm>
            <a:off x="457200" y="685800"/>
            <a:ext cx="11277600" cy="1004888"/>
          </a:xfrm>
          <a:prstGeom prst="rect">
            <a:avLst/>
          </a:prstGeom>
        </p:spPr>
        <p:txBody>
          <a:bodyPr vert="horz" lIns="0" tIns="0" rIns="0" bIns="0" rtlCol="0" anchor="t" anchorCtr="0">
            <a:normAutofit/>
          </a:bodyPr>
          <a:lstStyle/>
          <a:p>
            <a:r>
              <a:rPr lang="en-US"/>
              <a:t>Click to edit Master title style</a:t>
            </a:r>
          </a:p>
        </p:txBody>
      </p:sp>
      <p:sp>
        <p:nvSpPr>
          <p:cNvPr id="3" name="Text Placeholder 2">
            <a:extLst>
              <a:ext uri="{FF2B5EF4-FFF2-40B4-BE49-F238E27FC236}">
                <a16:creationId xmlns:a16="http://schemas.microsoft.com/office/drawing/2014/main" id="{DF3F734F-57A1-F647-8BF4-103A6F49AE55}"/>
              </a:ext>
            </a:extLst>
          </p:cNvPr>
          <p:cNvSpPr>
            <a:spLocks noGrp="1"/>
          </p:cNvSpPr>
          <p:nvPr>
            <p:ph type="body" idx="1"/>
          </p:nvPr>
        </p:nvSpPr>
        <p:spPr>
          <a:xfrm>
            <a:off x="457200" y="1825625"/>
            <a:ext cx="11277600" cy="4346575"/>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3B1056B-352D-9345-9A93-0EC73276E8A5}"/>
              </a:ext>
            </a:extLst>
          </p:cNvPr>
          <p:cNvSpPr>
            <a:spLocks noGrp="1"/>
          </p:cNvSpPr>
          <p:nvPr>
            <p:ph type="sldNum" sz="quarter" idx="4"/>
          </p:nvPr>
        </p:nvSpPr>
        <p:spPr>
          <a:xfrm>
            <a:off x="11354764" y="6397384"/>
            <a:ext cx="380035" cy="320675"/>
          </a:xfrm>
          <a:prstGeom prst="rect">
            <a:avLst/>
          </a:prstGeom>
        </p:spPr>
        <p:txBody>
          <a:bodyPr vert="horz" lIns="0" tIns="0" rIns="0" bIns="0" rtlCol="0" anchor="t" anchorCtr="0"/>
          <a:lstStyle>
            <a:lvl1pPr algn="r">
              <a:defRPr sz="900" b="0" i="0">
                <a:solidFill>
                  <a:schemeClr val="tx1">
                    <a:tint val="75000"/>
                  </a:schemeClr>
                </a:solidFill>
                <a:latin typeface="+mn-lt"/>
              </a:defRPr>
            </a:lvl1pPr>
          </a:lstStyle>
          <a:p>
            <a:fld id="{714BF2E0-EE3B-6A4E-9FB9-82DE86E1F02F}" type="slidenum">
              <a:rPr lang="en-US" smtClean="0"/>
              <a:pPr/>
              <a:t>‹#›</a:t>
            </a:fld>
            <a:endParaRPr lang="en-US"/>
          </a:p>
        </p:txBody>
      </p:sp>
      <p:sp>
        <p:nvSpPr>
          <p:cNvPr id="4" name="Footer Placeholder 4">
            <a:extLst>
              <a:ext uri="{FF2B5EF4-FFF2-40B4-BE49-F238E27FC236}">
                <a16:creationId xmlns:a16="http://schemas.microsoft.com/office/drawing/2014/main" id="{76FCB857-0D21-D10D-9A97-7D80B6C37AEF}"/>
              </a:ext>
            </a:extLst>
          </p:cNvPr>
          <p:cNvSpPr>
            <a:spLocks noGrp="1"/>
          </p:cNvSpPr>
          <p:nvPr>
            <p:ph type="ftr" sz="quarter" idx="3"/>
          </p:nvPr>
        </p:nvSpPr>
        <p:spPr>
          <a:xfrm>
            <a:off x="6200172" y="6397384"/>
            <a:ext cx="5154592" cy="324091"/>
          </a:xfrm>
          <a:prstGeom prst="rect">
            <a:avLst/>
          </a:prstGeom>
        </p:spPr>
        <p:txBody>
          <a:bodyPr vert="horz" lIns="0" tIns="0" rIns="0" bIns="0" rtlCol="0" anchor="t" anchorCtr="0"/>
          <a:lstStyle>
            <a:lvl1pPr algn="r">
              <a:defRPr sz="900" b="0" i="0">
                <a:solidFill>
                  <a:schemeClr val="tx1">
                    <a:tint val="75000"/>
                  </a:schemeClr>
                </a:solidFill>
                <a:latin typeface="+mn-lt"/>
              </a:defRPr>
            </a:lvl1pPr>
          </a:lstStyle>
          <a:p>
            <a:endParaRPr lang="en-US"/>
          </a:p>
        </p:txBody>
      </p:sp>
    </p:spTree>
    <p:extLst>
      <p:ext uri="{BB962C8B-B14F-4D97-AF65-F5344CB8AC3E}">
        <p14:creationId xmlns:p14="http://schemas.microsoft.com/office/powerpoint/2010/main" val="1415773443"/>
      </p:ext>
    </p:extLst>
  </p:cSld>
  <p:clrMap bg1="lt1" tx1="dk1" bg2="lt2" tx2="dk2" accent1="accent1" accent2="accent2" accent3="accent3" accent4="accent4" accent5="accent5" accent6="accent6" hlink="hlink" folHlink="folHlink"/>
  <p:sldLayoutIdLst>
    <p:sldLayoutId id="2147483665" r:id="rId1"/>
    <p:sldLayoutId id="2147483650" r:id="rId2"/>
    <p:sldLayoutId id="2147483654" r:id="rId3"/>
    <p:sldLayoutId id="2147483656" r:id="rId4"/>
    <p:sldLayoutId id="2147483722" r:id="rId5"/>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mn-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88">
          <p15:clr>
            <a:srgbClr val="F26B43"/>
          </p15:clr>
        </p15:guide>
        <p15:guide id="4" orient="horz" pos="288">
          <p15:clr>
            <a:srgbClr val="F26B43"/>
          </p15:clr>
        </p15:guide>
        <p15:guide id="5" pos="7392">
          <p15:clr>
            <a:srgbClr val="F26B43"/>
          </p15:clr>
        </p15:guide>
        <p15:guide id="6" orient="horz" pos="3888">
          <p15:clr>
            <a:srgbClr val="F26B43"/>
          </p15:clr>
        </p15:guide>
        <p15:guide id="7" orient="horz" pos="4032">
          <p15:clr>
            <a:srgbClr val="F26B43"/>
          </p15:clr>
        </p15:guide>
        <p15:guide id="8" orient="horz" pos="432">
          <p15:clr>
            <a:srgbClr val="F26B43"/>
          </p15:clr>
        </p15:guide>
        <p15:guide id="9" pos="2592">
          <p15:clr>
            <a:srgbClr val="F26B43"/>
          </p15:clr>
        </p15:guide>
        <p15:guide id="10" pos="2688">
          <p15:clr>
            <a:srgbClr val="F26B43"/>
          </p15:clr>
        </p15:guide>
        <p15:guide id="11" pos="4992">
          <p15:clr>
            <a:srgbClr val="F26B43"/>
          </p15:clr>
        </p15:guide>
        <p15:guide id="12" pos="5088">
          <p15:clr>
            <a:srgbClr val="F26B43"/>
          </p15:clr>
        </p15:guide>
        <p15:guide id="13" orient="horz" pos="115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12192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590552" y="1381125"/>
            <a:ext cx="11055349"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p:txBody>
      </p:sp>
      <p:sp>
        <p:nvSpPr>
          <p:cNvPr id="1029" name="Rectangle 12"/>
          <p:cNvSpPr>
            <a:spLocks noChangeArrowheads="1"/>
          </p:cNvSpPr>
          <p:nvPr/>
        </p:nvSpPr>
        <p:spPr bwMode="auto">
          <a:xfrm>
            <a:off x="2117" y="6318000"/>
            <a:ext cx="12192000" cy="540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
        <p:nvSpPr>
          <p:cNvPr id="1030" name="Rectangle 13"/>
          <p:cNvSpPr>
            <a:spLocks noChangeArrowheads="1"/>
          </p:cNvSpPr>
          <p:nvPr/>
        </p:nvSpPr>
        <p:spPr bwMode="auto">
          <a:xfrm>
            <a:off x="1236135" y="6481064"/>
            <a:ext cx="8088618" cy="431800"/>
          </a:xfrm>
          <a:prstGeom prst="rect">
            <a:avLst/>
          </a:prstGeom>
          <a:noFill/>
          <a:ln w="9525">
            <a:noFill/>
            <a:miter lim="800000"/>
            <a:headEnd/>
            <a:tailEnd/>
          </a:ln>
        </p:spPr>
        <p:txBody>
          <a:bodyPr lIns="0" tIns="0" rIns="0" bIns="0"/>
          <a:lstStyle/>
          <a:p>
            <a:pPr marL="0" marR="0" indent="0" algn="l" defTabSz="912813" rtl="0" eaLnBrk="1" fontAlgn="base" latinLnBrk="0" hangingPunct="1">
              <a:lnSpc>
                <a:spcPct val="100000"/>
              </a:lnSpc>
              <a:spcBef>
                <a:spcPct val="0"/>
              </a:spcBef>
              <a:spcAft>
                <a:spcPct val="0"/>
              </a:spcAft>
              <a:buClrTx/>
              <a:buSzTx/>
              <a:buFontTx/>
              <a:buNone/>
              <a:tabLst/>
              <a:defRPr/>
            </a:pPr>
            <a:r>
              <a:rPr lang="fr-FR" sz="1200" b="0" dirty="0">
                <a:solidFill>
                  <a:srgbClr val="96CCEE"/>
                </a:solidFill>
                <a:latin typeface="Arial Narrow" pitchFamily="34" charset="0"/>
              </a:rPr>
              <a:t>Genre et introduction de la dose de naissance du vaccin anti-hépatite B </a:t>
            </a:r>
            <a:r>
              <a:rPr lang="en-US" sz="1200" b="0" baseline="0" dirty="0">
                <a:solidFill>
                  <a:schemeClr val="bg1"/>
                </a:solidFill>
                <a:latin typeface="Arial Narrow" pitchFamily="34" charset="0"/>
              </a:rPr>
              <a:t>, </a:t>
            </a:r>
            <a:r>
              <a:rPr lang="en-GB" sz="1200" b="0" dirty="0">
                <a:solidFill>
                  <a:srgbClr val="96CCEE"/>
                </a:solidFill>
                <a:latin typeface="Arial Narrow" pitchFamily="34" charset="0"/>
              </a:rPr>
              <a:t>Module 8</a:t>
            </a:r>
            <a:endParaRPr lang="en-GB" sz="1200" dirty="0">
              <a:solidFill>
                <a:srgbClr val="96CCEE"/>
              </a:solidFill>
              <a:latin typeface="Arial Narrow" pitchFamily="34" charset="0"/>
            </a:endParaRPr>
          </a:p>
        </p:txBody>
      </p:sp>
      <p:pic>
        <p:nvPicPr>
          <p:cNvPr id="1032" name="Picture 17"/>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p:blipFill>
        <p:spPr bwMode="auto">
          <a:xfrm>
            <a:off x="9689910" y="6341221"/>
            <a:ext cx="1994088" cy="504000"/>
          </a:xfrm>
          <a:prstGeom prst="rect">
            <a:avLst/>
          </a:prstGeom>
          <a:noFill/>
          <a:ln w="9525">
            <a:noFill/>
            <a:miter lim="800000"/>
            <a:headEnd/>
            <a:tailEnd/>
          </a:ln>
        </p:spPr>
      </p:pic>
      <p:pic>
        <p:nvPicPr>
          <p:cNvPr id="9" name="Picture 8"/>
          <p:cNvPicPr>
            <a:picLocks/>
          </p:cNvPicPr>
          <p:nvPr userDrawn="1"/>
        </p:nvPicPr>
        <p:blipFill>
          <a:blip r:embed="rId16" cstate="email">
            <a:extLst>
              <a:ext uri="{28A0092B-C50C-407E-A947-70E740481C1C}">
                <a14:useLocalDpi xmlns:a14="http://schemas.microsoft.com/office/drawing/2010/main" val="0"/>
              </a:ext>
            </a:extLst>
          </a:blip>
          <a:srcRect/>
          <a:stretch/>
        </p:blipFill>
        <p:spPr>
          <a:xfrm>
            <a:off x="140552" y="97125"/>
            <a:ext cx="900000" cy="1044000"/>
          </a:xfrm>
          <a:prstGeom prst="rect">
            <a:avLst/>
          </a:prstGeom>
        </p:spPr>
      </p:pic>
      <p:sp>
        <p:nvSpPr>
          <p:cNvPr id="11" name="Rectangle 14"/>
          <p:cNvSpPr>
            <a:spLocks noChangeArrowheads="1"/>
          </p:cNvSpPr>
          <p:nvPr userDrawn="1"/>
        </p:nvSpPr>
        <p:spPr bwMode="auto">
          <a:xfrm>
            <a:off x="508002" y="6466551"/>
            <a:ext cx="622300" cy="331787"/>
          </a:xfrm>
          <a:prstGeom prst="rect">
            <a:avLst/>
          </a:prstGeom>
          <a:noFill/>
          <a:ln w="9525">
            <a:noFill/>
            <a:miter lim="800000"/>
            <a:headEnd/>
            <a:tailEnd/>
          </a:ln>
        </p:spPr>
        <p:txBody>
          <a:bodyPr lIns="0" tIns="0" rIns="0" bIns="0"/>
          <a:lstStyle/>
          <a:p>
            <a:pPr algn="r" defTabSz="912813">
              <a:defRPr/>
            </a:pPr>
            <a:fld id="{557AAF42-5488-448E-9A70-C5E1434ABC2A}" type="slidenum">
              <a:rPr lang="en-US" sz="1500" b="1">
                <a:solidFill>
                  <a:srgbClr val="72BBE8"/>
                </a:solidFill>
                <a:latin typeface="Arial Narrow" pitchFamily="34" charset="0"/>
                <a:ea typeface="ＭＳ Ｐゴシック" pitchFamily="34" charset="-128"/>
              </a:rPr>
              <a:pPr algn="r" defTabSz="912813">
                <a:defRPr/>
              </a:pPr>
              <a:t>‹#›</a:t>
            </a:fld>
            <a:r>
              <a:rPr lang="en-GB" sz="1500" b="1" dirty="0">
                <a:solidFill>
                  <a:srgbClr val="72BBE8"/>
                </a:solidFill>
                <a:latin typeface="Arial Narrow" pitchFamily="34" charset="0"/>
                <a:ea typeface="ＭＳ Ｐゴシック" pitchFamily="34" charset="-128"/>
              </a:rPr>
              <a:t> </a:t>
            </a:r>
            <a:r>
              <a:rPr lang="en-GB" sz="2100" b="1" baseline="14000" dirty="0">
                <a:solidFill>
                  <a:srgbClr val="FFFFFF"/>
                </a:solidFill>
                <a:latin typeface="Arial Narrow" pitchFamily="34" charset="0"/>
                <a:ea typeface="ＭＳ Ｐゴシック" pitchFamily="34" charset="-128"/>
              </a:rPr>
              <a:t>|</a:t>
            </a:r>
          </a:p>
        </p:txBody>
      </p:sp>
    </p:spTree>
    <p:extLst>
      <p:ext uri="{BB962C8B-B14F-4D97-AF65-F5344CB8AC3E}">
        <p14:creationId xmlns:p14="http://schemas.microsoft.com/office/powerpoint/2010/main" val="2081072260"/>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Lst>
  <p:hf hdr="0" ftr="0" dt="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hyperlink" Target="https://www.who.int/teams/immunization-vaccines-and-biologicals/gender" TargetMode="External"/><Relationship Id="rId7" Type="http://schemas.openxmlformats.org/officeDocument/2006/relationships/hyperlink" Target="https://genderpro.gwu.edu/capacity-building-programme" TargetMode="External"/><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hyperlink" Target="https://www.gavi.org/our-alliance/strategy/gender-and-immunisation" TargetMode="External"/><Relationship Id="rId11" Type="http://schemas.openxmlformats.org/officeDocument/2006/relationships/image" Target="../media/image25.png"/><Relationship Id="rId5" Type="http://schemas.openxmlformats.org/officeDocument/2006/relationships/hyperlink" Target="https://www.ige.health/" TargetMode="External"/><Relationship Id="rId10" Type="http://schemas.openxmlformats.org/officeDocument/2006/relationships/image" Target="../media/image24.png"/><Relationship Id="rId4" Type="http://schemas.openxmlformats.org/officeDocument/2006/relationships/hyperlink" Target="https://www.unicef.org/gender-equality" TargetMode="External"/><Relationship Id="rId9" Type="http://schemas.openxmlformats.org/officeDocument/2006/relationships/image" Target="../media/image23.png"/></Relationships>
</file>

<file path=ppt/slides/_rels/slide18.xml.rels><?xml version="1.0" encoding="UTF-8" standalone="yes"?>
<Relationships xmlns="http://schemas.openxmlformats.org/package/2006/relationships"><Relationship Id="rId8" Type="http://schemas.openxmlformats.org/officeDocument/2006/relationships/hyperlink" Target="https://demandhub.org/gender-immunization-demand/" TargetMode="External"/><Relationship Id="rId13" Type="http://schemas.openxmlformats.org/officeDocument/2006/relationships/hyperlink" Target="https://usaidmomentum.org/resource/gender-and-immunization-opportunities-for-action/" TargetMode="External"/><Relationship Id="rId3" Type="http://schemas.openxmlformats.org/officeDocument/2006/relationships/hyperlink" Target="https://www.who.int/fr/publications/i/item/9789240033948" TargetMode="External"/><Relationship Id="rId7" Type="http://schemas.openxmlformats.org/officeDocument/2006/relationships/hyperlink" Target="https://www.paho.org/en/documents/gender-mainstreaming-health-practical-guide" TargetMode="External"/><Relationship Id="rId12" Type="http://schemas.openxmlformats.org/officeDocument/2006/relationships/hyperlink" Target="https://polioeradication.org/gender-and-polio" TargetMode="Externa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hyperlink" Target="https://www.who.int/publications/i/item/9789241501057" TargetMode="External"/><Relationship Id="rId11" Type="http://schemas.openxmlformats.org/officeDocument/2006/relationships/hyperlink" Target="https://www.unicef.org/rosa/reports/gender-responsive-communication-development-0" TargetMode="External"/><Relationship Id="rId5" Type="http://schemas.openxmlformats.org/officeDocument/2006/relationships/hyperlink" Target="https://www.who.int/publications/i/item/9789240008458" TargetMode="External"/><Relationship Id="rId15" Type="http://schemas.openxmlformats.org/officeDocument/2006/relationships/image" Target="../media/image12.png"/><Relationship Id="rId10" Type="http://schemas.openxmlformats.org/officeDocument/2006/relationships/hyperlink" Target="https://www.unicef.org/rosa/media/12346/file" TargetMode="External"/><Relationship Id="rId4" Type="http://schemas.openxmlformats.org/officeDocument/2006/relationships/hyperlink" Target="https://www.technet-21.org/en/topics/programme-management/gender-and-immunization" TargetMode="External"/><Relationship Id="rId9" Type="http://schemas.openxmlformats.org/officeDocument/2006/relationships/hyperlink" Target="https://demandhub.org/gender-and-immunization-demand-final-report-and-recommendations/" TargetMode="External"/><Relationship Id="rId14" Type="http://schemas.openxmlformats.org/officeDocument/2006/relationships/hyperlink" Target="https://learn.immunizationacademy.com/en/courses/9/detail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hyperlink" Target="https://www.who.int/publications/i/item/9789240033948"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hyperlink" Target="https://www.who.int/news-room/questions-and-answers/item/gender-and-health" TargetMode="Externa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hyperlink" Target="https://pmc.ncbi.nlm.nih.gov/articles/PMC9520633/"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www.who.int/fr/publications/i/item/9789240033948"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4"/>
          <p:cNvSpPr>
            <a:spLocks noChangeArrowheads="1"/>
          </p:cNvSpPr>
          <p:nvPr/>
        </p:nvSpPr>
        <p:spPr bwMode="auto">
          <a:xfrm>
            <a:off x="6414052" y="188916"/>
            <a:ext cx="5035826"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Formation de base</a:t>
            </a:r>
          </a:p>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pour l’introduction de la </a:t>
            </a:r>
            <a:b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b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dose de naissance du vaccin anti-hépatite B</a:t>
            </a:r>
            <a:endParaRPr kumimoji="0" lang="fr" sz="2400" b="1" i="0" u="none" strike="noStrike" kern="1200" cap="none" spc="0" normalizeH="0" baseline="0" noProof="0" dirty="0">
              <a:ln>
                <a:noFill/>
              </a:ln>
              <a:solidFill>
                <a:srgbClr val="FFFFFF"/>
              </a:solidFill>
              <a:effectLst/>
              <a:uLnTx/>
              <a:uFillTx/>
              <a:latin typeface="Arial" charset="0"/>
              <a:ea typeface="ＭＳ Ｐゴシック" charset="0"/>
              <a:cs typeface="Arial"/>
            </a:endParaRPr>
          </a:p>
        </p:txBody>
      </p:sp>
      <p:sp>
        <p:nvSpPr>
          <p:cNvPr id="3076" name="Rectangle 5"/>
          <p:cNvSpPr>
            <a:spLocks noChangeArrowheads="1"/>
          </p:cNvSpPr>
          <p:nvPr/>
        </p:nvSpPr>
        <p:spPr bwMode="auto">
          <a:xfrm>
            <a:off x="6414052" y="2139777"/>
            <a:ext cx="5221356" cy="1905000"/>
          </a:xfrm>
          <a:prstGeom prst="rect">
            <a:avLst/>
          </a:prstGeom>
          <a:noFill/>
          <a:ln w="9525">
            <a:noFill/>
            <a:miter lim="800000"/>
            <a:headEnd/>
            <a:tailEnd/>
          </a:ln>
        </p:spPr>
        <p:txBody>
          <a:bodyPr lIns="0" tIns="0" rIns="0" bIns="0" anchor="t"/>
          <a:lstStyle/>
          <a:p>
            <a:pPr marL="0" marR="0" lvl="0" indent="0" algn="ctr" defTabSz="912813" rtl="0" eaLnBrk="0" fontAlgn="base" latinLnBrk="0" hangingPunct="0">
              <a:lnSpc>
                <a:spcPct val="90000"/>
              </a:lnSpc>
              <a:spcBef>
                <a:spcPts val="600"/>
              </a:spcBef>
              <a:spcAft>
                <a:spcPct val="0"/>
              </a:spcAft>
              <a:buClr>
                <a:srgbClr val="1E7FB8"/>
              </a:buClr>
              <a:buSzTx/>
              <a:buFontTx/>
              <a:buNone/>
              <a:tabLst/>
              <a:defRPr/>
            </a:pPr>
            <a:r>
              <a:rPr kumimoji="0" lang="fr" sz="32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Module 8</a:t>
            </a:r>
          </a:p>
          <a:p>
            <a:pPr marL="0" marR="0" lvl="0" indent="0" algn="ctr" defTabSz="912813" rtl="0" eaLnBrk="0" fontAlgn="base" latinLnBrk="0" hangingPunct="0">
              <a:lnSpc>
                <a:spcPct val="90000"/>
              </a:lnSpc>
              <a:spcBef>
                <a:spcPts val="600"/>
              </a:spcBef>
              <a:spcAft>
                <a:spcPct val="0"/>
              </a:spcAft>
              <a:buClr>
                <a:srgbClr val="1E7FB8"/>
              </a:buClr>
              <a:buSzTx/>
              <a:buFontTx/>
              <a:buNone/>
              <a:tabLst/>
              <a:defRPr/>
            </a:pPr>
            <a:endParaRPr kumimoji="0" lang="fr" sz="3200" b="1" i="0" u="none" strike="noStrike" kern="1200" cap="none" spc="0" normalizeH="0" baseline="0" noProof="0" dirty="0">
              <a:ln>
                <a:noFill/>
              </a:ln>
              <a:solidFill>
                <a:srgbClr val="FFFFFF"/>
              </a:solidFill>
              <a:effectLst/>
              <a:uLnTx/>
              <a:uFillTx/>
              <a:latin typeface="Arial" pitchFamily="34" charset="0"/>
              <a:ea typeface="MS PGothic" pitchFamily="34" charset="-128"/>
              <a:cs typeface="Arial"/>
            </a:endParaRPr>
          </a:p>
          <a:p>
            <a:pPr marL="0" marR="0" lvl="0" indent="0" algn="ctr" defTabSz="912813" rtl="0" eaLnBrk="0" fontAlgn="base" latinLnBrk="0" hangingPunct="0">
              <a:lnSpc>
                <a:spcPct val="90000"/>
              </a:lnSpc>
              <a:spcBef>
                <a:spcPts val="600"/>
              </a:spcBef>
              <a:spcAft>
                <a:spcPct val="0"/>
              </a:spcAft>
              <a:buClr>
                <a:srgbClr val="1E7FB8"/>
              </a:buClr>
              <a:buSzTx/>
              <a:buFontTx/>
              <a:buNone/>
              <a:tabLst/>
              <a:defRPr/>
            </a:pPr>
            <a:r>
              <a:rPr kumimoji="0" lang="fr" sz="32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Genre et introduction de la </a:t>
            </a:r>
            <a:r>
              <a:rPr lang="fr" sz="3200" b="1" i="0" u="none" baseline="0" dirty="0">
                <a:solidFill>
                  <a:srgbClr val="FFFFFF"/>
                </a:solidFill>
                <a:latin typeface="Arial" pitchFamily="34" charset="0"/>
                <a:ea typeface="MS PGothic" pitchFamily="34" charset="-128"/>
                <a:cs typeface="Arial"/>
              </a:rPr>
              <a:t>dose </a:t>
            </a:r>
            <a:r>
              <a:rPr kumimoji="0" lang="fr" sz="32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de naissance du vaccin anti-hépatite B</a:t>
            </a:r>
            <a:endParaRPr kumimoji="0" lang="fr" sz="2000" b="1" i="0" u="none" strike="noStrike" kern="1200" cap="none" spc="0" normalizeH="0" baseline="0" noProof="0" dirty="0">
              <a:ln>
                <a:noFill/>
              </a:ln>
              <a:solidFill>
                <a:srgbClr val="FFFFFF"/>
              </a:solidFill>
              <a:effectLst/>
              <a:uLnTx/>
              <a:uFillTx/>
              <a:latin typeface="Arial" pitchFamily="34" charset="0"/>
              <a:ea typeface="MS PGothic" pitchFamily="34" charset="-128"/>
              <a:cs typeface="Arial"/>
            </a:endParaRPr>
          </a:p>
        </p:txBody>
      </p:sp>
      <p:pic>
        <p:nvPicPr>
          <p:cNvPr id="1027" name="Picture 3"/>
          <p:cNvPicPr>
            <a:picLocks noChangeArrowheads="1"/>
          </p:cNvPicPr>
          <p:nvPr/>
        </p:nvPicPr>
        <p:blipFill rotWithShape="1">
          <a:blip r:embed="rId3" cstate="email">
            <a:duotone>
              <a:prstClr val="black"/>
              <a:srgbClr val="00205C">
                <a:tint val="45000"/>
                <a:satMod val="400000"/>
              </a:srgbClr>
            </a:duotone>
            <a:extLst>
              <a:ext uri="{28A0092B-C50C-407E-A947-70E740481C1C}">
                <a14:useLocalDpi xmlns:a14="http://schemas.microsoft.com/office/drawing/2010/main" val="0"/>
              </a:ext>
            </a:extLst>
          </a:blip>
          <a:srcRect/>
          <a:stretch/>
        </p:blipFill>
        <p:spPr bwMode="auto">
          <a:xfrm>
            <a:off x="-1" y="0"/>
            <a:ext cx="5406887" cy="6858000"/>
          </a:xfrm>
          <a:prstGeom prst="rect">
            <a:avLst/>
          </a:prstGeom>
          <a:gradFill>
            <a:gsLst>
              <a:gs pos="0">
                <a:srgbClr val="99FFCC"/>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a:effectLst/>
        </p:spPr>
      </p:pic>
      <p:pic>
        <p:nvPicPr>
          <p:cNvPr id="5" name="Picture 4" descr="Blue text on a black background&#10;&#10;Description automatically generated">
            <a:extLst>
              <a:ext uri="{FF2B5EF4-FFF2-40B4-BE49-F238E27FC236}">
                <a16:creationId xmlns:a16="http://schemas.microsoft.com/office/drawing/2014/main" id="{D0D9F82F-FDEE-BF6F-F4AC-D671A3B52E90}"/>
              </a:ext>
            </a:extLst>
          </p:cNvPr>
          <p:cNvPicPr>
            <a:picLocks noChangeAspect="1"/>
          </p:cNvPicPr>
          <p:nvPr/>
        </p:nvPicPr>
        <p:blipFill>
          <a:blip r:embed="rId4" cstate="email">
            <a:biLevel thresh="25000"/>
            <a:extLst>
              <a:ext uri="{28A0092B-C50C-407E-A947-70E740481C1C}">
                <a14:useLocalDpi xmlns:a14="http://schemas.microsoft.com/office/drawing/2010/main" val="0"/>
              </a:ext>
            </a:extLst>
          </a:blip>
          <a:stretch>
            <a:fillRect/>
          </a:stretch>
        </p:blipFill>
        <p:spPr>
          <a:xfrm>
            <a:off x="7081630" y="5567327"/>
            <a:ext cx="3886200" cy="982488"/>
          </a:xfrm>
          <a:prstGeom prst="rect">
            <a:avLst/>
          </a:prstGeom>
        </p:spPr>
      </p:pic>
      <p:sp>
        <p:nvSpPr>
          <p:cNvPr id="2" name="TextBox 2">
            <a:extLst>
              <a:ext uri="{FF2B5EF4-FFF2-40B4-BE49-F238E27FC236}">
                <a16:creationId xmlns:a16="http://schemas.microsoft.com/office/drawing/2014/main" id="{C4E3C01C-B285-F1FA-1A7A-5F1E32891AB3}"/>
              </a:ext>
            </a:extLst>
          </p:cNvPr>
          <p:cNvSpPr txBox="1"/>
          <p:nvPr/>
        </p:nvSpPr>
        <p:spPr>
          <a:xfrm>
            <a:off x="11189704" y="114548"/>
            <a:ext cx="975360" cy="276999"/>
          </a:xfrm>
          <a:prstGeom prst="rect">
            <a:avLst/>
          </a:prstGeom>
          <a:noFill/>
        </p:spPr>
        <p:txBody>
          <a:bodyPr wrap="square" rtlCol="0">
            <a:spAutoFit/>
          </a:bodyPr>
          <a:ls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a:lstStyle>
          <a:p>
            <a:r>
              <a:rPr lang="en-US" sz="1200" dirty="0">
                <a:solidFill>
                  <a:schemeClr val="bg1"/>
                </a:solidFill>
                <a:latin typeface="+mj-lt"/>
              </a:rPr>
              <a:t>ver. 11/24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03FAB2-C294-472C-8149-12DA9A442FD4}"/>
              </a:ext>
            </a:extLst>
          </p:cNvPr>
          <p:cNvSpPr>
            <a:spLocks noGrp="1"/>
          </p:cNvSpPr>
          <p:nvPr>
            <p:ph type="title"/>
          </p:nvPr>
        </p:nvSpPr>
        <p:spPr>
          <a:xfrm>
            <a:off x="1431235" y="37930"/>
            <a:ext cx="10760765" cy="1238250"/>
          </a:xfrm>
          <a:noFill/>
        </p:spPr>
        <p:txBody>
          <a:bodyPr>
            <a:normAutofit/>
          </a:bodyPr>
          <a:lstStyle/>
          <a:p>
            <a:pPr algn="l" rtl="0"/>
            <a:r>
              <a:rPr lang="fr" b="1" i="0" u="none" baseline="0" dirty="0"/>
              <a:t>Obstacles liés au genre à l’offre </a:t>
            </a:r>
            <a:br>
              <a:rPr lang="fr" dirty="0"/>
            </a:br>
            <a:r>
              <a:rPr lang="fr" b="1" i="0" u="none" baseline="0" dirty="0"/>
              <a:t>(prestation de services) </a:t>
            </a:r>
          </a:p>
        </p:txBody>
      </p:sp>
      <p:sp>
        <p:nvSpPr>
          <p:cNvPr id="6" name="Content Placeholder 5">
            <a:extLst>
              <a:ext uri="{FF2B5EF4-FFF2-40B4-BE49-F238E27FC236}">
                <a16:creationId xmlns:a16="http://schemas.microsoft.com/office/drawing/2014/main" id="{E904E168-8E61-47B6-8B61-B791AB2709EF}"/>
              </a:ext>
            </a:extLst>
          </p:cNvPr>
          <p:cNvSpPr txBox="1">
            <a:spLocks noGrp="1"/>
          </p:cNvSpPr>
          <p:nvPr>
            <p:ph idx="1"/>
          </p:nvPr>
        </p:nvSpPr>
        <p:spPr>
          <a:xfrm>
            <a:off x="338760" y="1431392"/>
            <a:ext cx="6883491" cy="4544834"/>
          </a:xfrm>
          <a:prstGeom prst="rect">
            <a:avLst/>
          </a:prstGeom>
          <a:noFill/>
        </p:spPr>
        <p:txBody>
          <a:bodyPr wrap="square" rtlCol="0">
            <a:spAutoFit/>
          </a:bodyPr>
          <a:lstStyle/>
          <a:p>
            <a:pPr marL="285744" indent="-285744" algn="l" defTabSz="914377" rtl="0">
              <a:lnSpc>
                <a:spcPct val="100000"/>
              </a:lnSpc>
              <a:spcBef>
                <a:spcPts val="800"/>
              </a:spcBef>
              <a:spcAft>
                <a:spcPts val="800"/>
              </a:spcAft>
              <a:buSzTx/>
              <a:buFont typeface="Arial" panose="020B0604020202020204" pitchFamily="34" charset="0"/>
              <a:buChar char="•"/>
              <a:defRPr/>
            </a:pPr>
            <a:r>
              <a:rPr lang="fr" sz="2200" b="0" i="0" u="none" baseline="0" dirty="0">
                <a:solidFill>
                  <a:srgbClr val="002060"/>
                </a:solidFill>
                <a:latin typeface="+mj-lt"/>
                <a:cs typeface="Calibri" panose="020F0502020204030204" pitchFamily="34" charset="0"/>
              </a:rPr>
              <a:t>Préférence culturelle/religieuse pour les agents de vaccination de sexe féminin</a:t>
            </a:r>
          </a:p>
          <a:p>
            <a:pPr marL="285744" indent="-285744" algn="l" defTabSz="914377" rtl="0">
              <a:lnSpc>
                <a:spcPct val="100000"/>
              </a:lnSpc>
              <a:spcBef>
                <a:spcPts val="800"/>
              </a:spcBef>
              <a:spcAft>
                <a:spcPts val="800"/>
              </a:spcAft>
              <a:buSzTx/>
              <a:buFont typeface="Arial" panose="020B0604020202020204" pitchFamily="34" charset="0"/>
              <a:buChar char="•"/>
              <a:defRPr/>
            </a:pPr>
            <a:r>
              <a:rPr lang="fr" sz="2200" b="0" i="0" u="none" baseline="0" dirty="0">
                <a:solidFill>
                  <a:srgbClr val="002060"/>
                </a:solidFill>
                <a:latin typeface="+mj-lt"/>
                <a:cs typeface="Calibri" panose="020F0502020204030204" pitchFamily="34" charset="0"/>
              </a:rPr>
              <a:t>Mauvaises conditions de travail/discrimination fondée sur le genre/harcèlement en milieu de travail </a:t>
            </a:r>
            <a:r>
              <a:rPr lang="fr" sz="2200" b="0" i="0" u="none" baseline="0" dirty="0">
                <a:solidFill>
                  <a:srgbClr val="002060"/>
                </a:solidFill>
                <a:latin typeface="+mj-lt"/>
                <a:cs typeface="Calibri" panose="020F0502020204030204" pitchFamily="34" charset="0"/>
                <a:sym typeface="Wingdings" panose="05000000000000000000" pitchFamily="2" charset="2"/>
              </a:rPr>
              <a:t> </a:t>
            </a:r>
            <a:r>
              <a:rPr lang="fr" sz="2200" b="0" i="0" u="none" baseline="0" dirty="0">
                <a:solidFill>
                  <a:srgbClr val="002060"/>
                </a:solidFill>
                <a:latin typeface="+mj-lt"/>
                <a:cs typeface="Calibri" panose="020F0502020204030204" pitchFamily="34" charset="0"/>
              </a:rPr>
              <a:t>et fréquent renouvellement du personnel</a:t>
            </a:r>
          </a:p>
          <a:p>
            <a:pPr marL="285744" indent="-285744" algn="l" defTabSz="914377" rtl="0">
              <a:lnSpc>
                <a:spcPct val="100000"/>
              </a:lnSpc>
              <a:spcBef>
                <a:spcPts val="800"/>
              </a:spcBef>
              <a:spcAft>
                <a:spcPts val="800"/>
              </a:spcAft>
              <a:buSzTx/>
              <a:buFont typeface="Arial" panose="020B0604020202020204" pitchFamily="34" charset="0"/>
              <a:buChar char="•"/>
              <a:defRPr/>
            </a:pPr>
            <a:r>
              <a:rPr lang="fr" sz="2200" b="0" i="0" u="none" baseline="0" dirty="0">
                <a:solidFill>
                  <a:srgbClr val="002060"/>
                </a:solidFill>
                <a:latin typeface="+mj-lt"/>
                <a:cs typeface="Calibri" panose="020F0502020204030204" pitchFamily="34" charset="0"/>
              </a:rPr>
              <a:t>Horaires de travail peu pratiques </a:t>
            </a:r>
          </a:p>
          <a:p>
            <a:pPr marL="285744" indent="-285744" algn="l" defTabSz="914377" rtl="0">
              <a:lnSpc>
                <a:spcPct val="100000"/>
              </a:lnSpc>
              <a:spcBef>
                <a:spcPts val="800"/>
              </a:spcBef>
              <a:spcAft>
                <a:spcPts val="800"/>
              </a:spcAft>
              <a:buSzTx/>
              <a:buFont typeface="Arial" panose="020B0604020202020204" pitchFamily="34" charset="0"/>
              <a:buChar char="•"/>
              <a:defRPr/>
            </a:pPr>
            <a:r>
              <a:rPr lang="fr" sz="2200" b="0" i="0" u="none" baseline="0" dirty="0">
                <a:solidFill>
                  <a:srgbClr val="002060"/>
                </a:solidFill>
                <a:latin typeface="+mj-lt"/>
                <a:cs typeface="Calibri" panose="020F0502020204030204" pitchFamily="34" charset="0"/>
              </a:rPr>
              <a:t>Expérience médiocre en matière de traitement/service (p. ex., envers les jeunes mères ou les soignants masculins)</a:t>
            </a:r>
          </a:p>
          <a:p>
            <a:pPr marL="285744" indent="-285744" algn="l" defTabSz="914377" rtl="0">
              <a:lnSpc>
                <a:spcPct val="100000"/>
              </a:lnSpc>
              <a:spcBef>
                <a:spcPts val="800"/>
              </a:spcBef>
              <a:spcAft>
                <a:spcPts val="800"/>
              </a:spcAft>
              <a:buSzTx/>
              <a:buFont typeface="Arial" panose="020B0604020202020204" pitchFamily="34" charset="0"/>
              <a:buChar char="•"/>
              <a:defRPr/>
            </a:pPr>
            <a:r>
              <a:rPr lang="fr" sz="2200" b="0" i="0" u="none" baseline="0" dirty="0">
                <a:solidFill>
                  <a:srgbClr val="002060"/>
                </a:solidFill>
                <a:latin typeface="+mj-lt"/>
                <a:cs typeface="Calibri" panose="020F0502020204030204" pitchFamily="34" charset="0"/>
              </a:rPr>
              <a:t>Représentation restreinte des femmes à des postes de direction et dans la prise de décisions</a:t>
            </a:r>
          </a:p>
        </p:txBody>
      </p:sp>
      <p:sp>
        <p:nvSpPr>
          <p:cNvPr id="5" name="Slide Number Placeholder 4">
            <a:extLst>
              <a:ext uri="{FF2B5EF4-FFF2-40B4-BE49-F238E27FC236}">
                <a16:creationId xmlns:a16="http://schemas.microsoft.com/office/drawing/2014/main" id="{C92B642F-9FCA-4166-A802-3D0726F22DF9}"/>
              </a:ext>
            </a:extLst>
          </p:cNvPr>
          <p:cNvSpPr>
            <a:spLocks noGrp="1"/>
          </p:cNvSpPr>
          <p:nvPr>
            <p:ph type="sldNum" sz="quarter" idx="4294967295"/>
          </p:nvPr>
        </p:nvSpPr>
        <p:spPr>
          <a:xfrm>
            <a:off x="11812588" y="6397625"/>
            <a:ext cx="379412" cy="320675"/>
          </a:xfrm>
          <a:prstGeom prst="rect">
            <a:avLst/>
          </a:prstGeom>
        </p:spPr>
        <p:txBody>
          <a:bodyPr/>
          <a:lstStyle/>
          <a:p>
            <a:pPr algn="l" defTabSz="914377" rtl="0"/>
            <a:fld id="{A9A282EC-7EB1-1842-AEDA-969B9A13090D}" type="slidenum">
              <a:rPr>
                <a:solidFill>
                  <a:srgbClr val="000000">
                    <a:tint val="75000"/>
                  </a:srgbClr>
                </a:solidFill>
                <a:sym typeface="Arial"/>
              </a:rPr>
              <a:pPr defTabSz="914377"/>
              <a:t>10</a:t>
            </a:fld>
            <a:endParaRPr lang="fr">
              <a:solidFill>
                <a:srgbClr val="000000">
                  <a:tint val="75000"/>
                </a:srgbClr>
              </a:solidFill>
              <a:sym typeface="Arial"/>
            </a:endParaRPr>
          </a:p>
        </p:txBody>
      </p:sp>
      <p:pic>
        <p:nvPicPr>
          <p:cNvPr id="3" name="Picture 2" descr="A picture containing person, wall, indoor, floor&#10;&#10;Description automatically generated">
            <a:extLst>
              <a:ext uri="{FF2B5EF4-FFF2-40B4-BE49-F238E27FC236}">
                <a16:creationId xmlns:a16="http://schemas.microsoft.com/office/drawing/2014/main" id="{4192412A-9729-6CC5-0A08-5DC446EDD72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5895"/>
          <a:stretch/>
        </p:blipFill>
        <p:spPr>
          <a:xfrm>
            <a:off x="7544464" y="873923"/>
            <a:ext cx="4457830" cy="5234528"/>
          </a:xfrm>
          <a:prstGeom prst="rect">
            <a:avLst/>
          </a:prstGeom>
          <a:ln>
            <a:noFill/>
          </a:ln>
          <a:effectLst>
            <a:softEdge rad="112500"/>
          </a:effectLst>
        </p:spPr>
      </p:pic>
      <p:sp>
        <p:nvSpPr>
          <p:cNvPr id="4" name="Footer Placeholder 3">
            <a:extLst>
              <a:ext uri="{FF2B5EF4-FFF2-40B4-BE49-F238E27FC236}">
                <a16:creationId xmlns:a16="http://schemas.microsoft.com/office/drawing/2014/main" id="{8AB692AA-D982-45BC-B149-6C6D94E2B7B3}"/>
              </a:ext>
            </a:extLst>
          </p:cNvPr>
          <p:cNvSpPr>
            <a:spLocks noGrp="1"/>
          </p:cNvSpPr>
          <p:nvPr>
            <p:ph type="ftr" sz="quarter" idx="4294967295"/>
          </p:nvPr>
        </p:nvSpPr>
        <p:spPr>
          <a:xfrm>
            <a:off x="8426129" y="6108451"/>
            <a:ext cx="4043982" cy="133962"/>
          </a:xfrm>
          <a:prstGeom prst="rect">
            <a:avLst/>
          </a:prstGeom>
        </p:spPr>
        <p:txBody>
          <a:bodyPr/>
          <a:lstStyle/>
          <a:p>
            <a:pPr algn="l" defTabSz="914377" rtl="0"/>
            <a:r>
              <a:rPr lang="fr" sz="800" b="0" i="0" u="none" baseline="0" dirty="0">
                <a:solidFill>
                  <a:srgbClr val="002060"/>
                </a:solidFill>
                <a:latin typeface="Helvetica Neue"/>
                <a:sym typeface="Arial"/>
              </a:rPr>
              <a:t>Vaccination contre la Covid-19 en Angola. © OMS/Booming - Carlos Cesar</a:t>
            </a:r>
            <a:endParaRPr lang="fr" sz="800" dirty="0">
              <a:solidFill>
                <a:srgbClr val="002060"/>
              </a:solidFill>
              <a:sym typeface="Arial"/>
            </a:endParaRPr>
          </a:p>
        </p:txBody>
      </p:sp>
    </p:spTree>
    <p:extLst>
      <p:ext uri="{BB962C8B-B14F-4D97-AF65-F5344CB8AC3E}">
        <p14:creationId xmlns:p14="http://schemas.microsoft.com/office/powerpoint/2010/main" val="3550656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9" name="Title 8">
            <a:extLst>
              <a:ext uri="{FF2B5EF4-FFF2-40B4-BE49-F238E27FC236}">
                <a16:creationId xmlns:a16="http://schemas.microsoft.com/office/drawing/2014/main" id="{B2AFB9A0-B0BB-8132-3EBC-C05768E4238A}"/>
              </a:ext>
            </a:extLst>
          </p:cNvPr>
          <p:cNvSpPr>
            <a:spLocks noGrp="1"/>
          </p:cNvSpPr>
          <p:nvPr>
            <p:ph type="title"/>
          </p:nvPr>
        </p:nvSpPr>
        <p:spPr/>
        <p:txBody>
          <a:bodyPr/>
          <a:lstStyle/>
          <a:p>
            <a:pPr rtl="0"/>
            <a:r>
              <a:rPr lang="fr" b="1" i="0" u="none" baseline="0"/>
              <a:t>Partagez vos avis et votre expérience…</a:t>
            </a:r>
          </a:p>
        </p:txBody>
      </p:sp>
      <p:sp>
        <p:nvSpPr>
          <p:cNvPr id="255" name="Google Shape;255;p30"/>
          <p:cNvSpPr txBox="1">
            <a:spLocks noGrp="1"/>
          </p:cNvSpPr>
          <p:nvPr>
            <p:ph idx="1"/>
          </p:nvPr>
        </p:nvSpPr>
        <p:spPr>
          <a:xfrm>
            <a:off x="622853" y="1491456"/>
            <a:ext cx="6875118" cy="4611688"/>
          </a:xfrm>
          <a:prstGeom prst="rect">
            <a:avLst/>
          </a:prstGeom>
          <a:noFill/>
          <a:ln>
            <a:noFill/>
          </a:ln>
        </p:spPr>
        <p:txBody>
          <a:bodyPr spcFirstLastPara="1" vert="horz" wrap="square" lIns="0" tIns="0" rIns="0" bIns="0" rtlCol="0" anchor="t" anchorCtr="0">
            <a:noAutofit/>
          </a:bodyPr>
          <a:lstStyle/>
          <a:p>
            <a:pPr marL="0" lvl="0" indent="0" algn="l" defTabSz="914377" rtl="0" fontAlgn="base">
              <a:lnSpc>
                <a:spcPct val="90000"/>
              </a:lnSpc>
              <a:spcAft>
                <a:spcPct val="0"/>
              </a:spcAft>
              <a:buNone/>
              <a:defRPr/>
            </a:pPr>
            <a:r>
              <a:rPr lang="fr" sz="2800" b="0" i="0" u="none" baseline="0" dirty="0">
                <a:solidFill>
                  <a:srgbClr val="002060"/>
                </a:solidFill>
                <a:sym typeface="Arial"/>
              </a:rPr>
              <a:t>Êtes-vous confronté(e) à des obstacles liés au genre dans l’exercice de votre travail ?</a:t>
            </a:r>
          </a:p>
          <a:p>
            <a:pPr marL="0" lvl="0" indent="0" algn="l" defTabSz="914377" rtl="0" fontAlgn="base">
              <a:lnSpc>
                <a:spcPct val="90000"/>
              </a:lnSpc>
              <a:spcAft>
                <a:spcPct val="0"/>
              </a:spcAft>
              <a:buNone/>
              <a:defRPr/>
            </a:pPr>
            <a:endParaRPr lang="fr" sz="2800" dirty="0">
              <a:solidFill>
                <a:srgbClr val="002060"/>
              </a:solidFill>
              <a:sym typeface="Arial"/>
            </a:endParaRPr>
          </a:p>
          <a:p>
            <a:pPr marL="0" lvl="0" indent="0" algn="l" defTabSz="914377" rtl="0" fontAlgn="base">
              <a:lnSpc>
                <a:spcPct val="90000"/>
              </a:lnSpc>
              <a:spcAft>
                <a:spcPct val="0"/>
              </a:spcAft>
              <a:buNone/>
              <a:defRPr/>
            </a:pPr>
            <a:endParaRPr lang="fr" sz="2800" dirty="0">
              <a:solidFill>
                <a:srgbClr val="002060"/>
              </a:solidFill>
              <a:sym typeface="Arial"/>
            </a:endParaRPr>
          </a:p>
          <a:p>
            <a:pPr marL="0" lvl="0" indent="0" algn="l" defTabSz="914377" rtl="0" fontAlgn="base">
              <a:lnSpc>
                <a:spcPct val="90000"/>
              </a:lnSpc>
              <a:spcAft>
                <a:spcPct val="0"/>
              </a:spcAft>
              <a:buNone/>
              <a:defRPr/>
            </a:pPr>
            <a:r>
              <a:rPr lang="fr" sz="2800" b="0" i="0" u="none" baseline="0" dirty="0">
                <a:solidFill>
                  <a:srgbClr val="002060"/>
                </a:solidFill>
                <a:sym typeface="Arial"/>
              </a:rPr>
              <a:t>Avez-vous des suggestions ou des idées pour y remédier ? </a:t>
            </a:r>
            <a:endParaRPr lang="fr" sz="2800" dirty="0">
              <a:solidFill>
                <a:srgbClr val="002060"/>
              </a:solidFill>
            </a:endParaRPr>
          </a:p>
          <a:p>
            <a:pPr marL="228594" lvl="0" indent="-228594" algn="l" defTabSz="914377" rtl="0" fontAlgn="base">
              <a:lnSpc>
                <a:spcPct val="90000"/>
              </a:lnSpc>
              <a:spcAft>
                <a:spcPct val="0"/>
              </a:spcAft>
              <a:buFont typeface="Wingdings" panose="05000000000000000000" pitchFamily="2" charset="2"/>
              <a:buChar char="ü"/>
              <a:defRPr/>
            </a:pPr>
            <a:endParaRPr lang="fr" dirty="0">
              <a:solidFill>
                <a:srgbClr val="002060"/>
              </a:solidFill>
              <a:latin typeface="Segoe UI"/>
              <a:sym typeface="Arial"/>
            </a:endParaRPr>
          </a:p>
          <a:p>
            <a:endParaRPr lang="fr" dirty="0">
              <a:solidFill>
                <a:srgbClr val="002060"/>
              </a:solidFill>
            </a:endParaRPr>
          </a:p>
          <a:p>
            <a:pPr marL="340995" indent="-340995" algn="l" rtl="0">
              <a:spcBef>
                <a:spcPts val="400"/>
              </a:spcBef>
              <a:buSzPts val="1600"/>
            </a:pPr>
            <a:endParaRPr lang="fr" sz="2000" dirty="0">
              <a:solidFill>
                <a:srgbClr val="002060"/>
              </a:solidFill>
            </a:endParaRPr>
          </a:p>
        </p:txBody>
      </p:sp>
      <p:pic>
        <p:nvPicPr>
          <p:cNvPr id="11" name="Elemento grafico 10" descr="Domande con riempimento a tinta unita">
            <a:extLst>
              <a:ext uri="{FF2B5EF4-FFF2-40B4-BE49-F238E27FC236}">
                <a16:creationId xmlns:a16="http://schemas.microsoft.com/office/drawing/2014/main" id="{288B0D26-0D3B-04E7-2FC5-F9C681322DE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58965" y="3429000"/>
            <a:ext cx="2014539" cy="2014539"/>
          </a:xfrm>
          <a:prstGeom prst="rect">
            <a:avLst/>
          </a:prstGeom>
        </p:spPr>
      </p:pic>
      <p:pic>
        <p:nvPicPr>
          <p:cNvPr id="14" name="Google Shape;151;p18">
            <a:extLst>
              <a:ext uri="{FF2B5EF4-FFF2-40B4-BE49-F238E27FC236}">
                <a16:creationId xmlns:a16="http://schemas.microsoft.com/office/drawing/2014/main" id="{1C9EAC62-A063-15B1-7E8F-B83B1DBD28C6}"/>
              </a:ext>
            </a:extLst>
          </p:cNvPr>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9473504" y="1108459"/>
            <a:ext cx="2727587" cy="3491598"/>
          </a:xfrm>
          <a:prstGeom prst="rect">
            <a:avLst/>
          </a:prstGeom>
          <a:noFill/>
          <a:ln>
            <a:noFill/>
          </a:ln>
        </p:spPr>
      </p:pic>
    </p:spTree>
    <p:extLst>
      <p:ext uri="{BB962C8B-B14F-4D97-AF65-F5344CB8AC3E}">
        <p14:creationId xmlns:p14="http://schemas.microsoft.com/office/powerpoint/2010/main" val="1394931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0"/>
          <p:cNvSpPr txBox="1">
            <a:spLocks noGrp="1"/>
          </p:cNvSpPr>
          <p:nvPr>
            <p:ph type="title"/>
          </p:nvPr>
        </p:nvSpPr>
        <p:spPr>
          <a:xfrm>
            <a:off x="318052" y="974385"/>
            <a:ext cx="3723861" cy="876760"/>
          </a:xfrm>
          <a:prstGeom prst="rect">
            <a:avLst/>
          </a:prstGeom>
          <a:noFill/>
          <a:ln>
            <a:noFill/>
          </a:ln>
          <a:effectLst>
            <a:outerShdw blurRad="63500" dist="17961" dir="2700000" algn="ctr" rotWithShape="0">
              <a:srgbClr val="96CCEE">
                <a:alpha val="74901"/>
              </a:srgbClr>
            </a:outerShdw>
          </a:effectLst>
        </p:spPr>
        <p:txBody>
          <a:bodyPr spcFirstLastPara="1" vert="horz" wrap="square" lIns="0" tIns="0" rIns="0" bIns="0" rtlCol="0" anchor="b" anchorCtr="0">
            <a:noAutofit/>
          </a:bodyPr>
          <a:lstStyle/>
          <a:p>
            <a:pPr algn="l" rtl="0"/>
            <a:r>
              <a:rPr lang="fr-FR" sz="2200" b="0" i="0" u="none" baseline="0" dirty="0"/>
              <a:t>Obstacle potentiel lié au genre</a:t>
            </a:r>
            <a:r>
              <a:rPr lang="fr" sz="2200" b="0" i="0" u="none" baseline="0" dirty="0"/>
              <a:t> : </a:t>
            </a:r>
            <a:r>
              <a:rPr kumimoji="0" lang="fr" sz="2200" b="1" i="0" u="none" strike="noStrike" kern="1200" cap="none" spc="0" normalizeH="0" baseline="0" dirty="0">
                <a:ln>
                  <a:noFill/>
                </a:ln>
                <a:solidFill>
                  <a:prstClr val="black"/>
                </a:solidFill>
                <a:effectLst/>
                <a:uLnTx/>
                <a:uFillTx/>
                <a:latin typeface="Calibri" pitchFamily="34" charset="0"/>
                <a:ea typeface="ＭＳ Ｐゴシック" pitchFamily="34" charset="-128"/>
                <a:cs typeface="Arial" charset="0"/>
                <a:sym typeface="Arial"/>
              </a:rPr>
              <a:t>Les femmes ont une mobilité et un contrôle restreints sur les ressources, tout en ne disposant que de peu de temps</a:t>
            </a:r>
            <a:endParaRPr sz="2200" dirty="0"/>
          </a:p>
        </p:txBody>
      </p:sp>
      <p:sp>
        <p:nvSpPr>
          <p:cNvPr id="255" name="Google Shape;255;p30"/>
          <p:cNvSpPr txBox="1">
            <a:spLocks noGrp="1"/>
          </p:cNvSpPr>
          <p:nvPr>
            <p:ph type="body" idx="1"/>
          </p:nvPr>
        </p:nvSpPr>
        <p:spPr>
          <a:xfrm>
            <a:off x="4630476" y="1894643"/>
            <a:ext cx="7104323" cy="4027645"/>
          </a:xfrm>
          <a:prstGeom prst="rect">
            <a:avLst/>
          </a:prstGeom>
          <a:noFill/>
          <a:ln>
            <a:noFill/>
          </a:ln>
        </p:spPr>
        <p:txBody>
          <a:bodyPr spcFirstLastPara="1" vert="horz" wrap="square" lIns="0" tIns="0" rIns="0" bIns="0" rtlCol="0" anchor="t" anchorCtr="0">
            <a:noAutofit/>
          </a:bodyPr>
          <a:lstStyle/>
          <a:p>
            <a:pPr algn="l" defTabSz="914377" rtl="0" fontAlgn="base">
              <a:lnSpc>
                <a:spcPct val="90000"/>
              </a:lnSpc>
              <a:spcAft>
                <a:spcPct val="0"/>
              </a:spcAft>
              <a:defRPr/>
            </a:pPr>
            <a:r>
              <a:rPr lang="fr" sz="2800" b="0" i="0" u="none" baseline="0" dirty="0">
                <a:solidFill>
                  <a:prstClr val="black"/>
                </a:solidFill>
                <a:sym typeface="Arial"/>
              </a:rPr>
              <a:t>Rendre les vaccins disponibles sur les lieux et aux événements fréquentés par les femmes </a:t>
            </a:r>
          </a:p>
          <a:p>
            <a:pPr lvl="0" algn="l" defTabSz="914377" rtl="0" fontAlgn="base">
              <a:lnSpc>
                <a:spcPct val="90000"/>
              </a:lnSpc>
              <a:spcAft>
                <a:spcPct val="0"/>
              </a:spcAft>
              <a:defRPr/>
            </a:pPr>
            <a:r>
              <a:rPr lang="fr" sz="2800" b="0" i="0" u="none" baseline="0" dirty="0">
                <a:solidFill>
                  <a:prstClr val="black"/>
                </a:solidFill>
                <a:sym typeface="Arial"/>
              </a:rPr>
              <a:t>Envisager des heures de vaccination étendues/flexibles</a:t>
            </a:r>
          </a:p>
          <a:p>
            <a:pPr algn="l" rtl="0"/>
            <a:r>
              <a:rPr lang="fr" sz="2800" b="0" i="0" u="none" baseline="0" dirty="0"/>
              <a:t>Veiller à ce que les vaccins et les services de vaccination soient offerts gratuitement</a:t>
            </a:r>
          </a:p>
          <a:p>
            <a:pPr algn="l" rtl="0"/>
            <a:r>
              <a:rPr lang="fr" sz="2800" b="0" i="0" u="none" baseline="0" dirty="0"/>
              <a:t>Veiller à adapter les plans de communication à la communauté et à impliquer de manière significative les femmes et les filles dans leur élaboration</a:t>
            </a:r>
          </a:p>
          <a:p>
            <a:pPr marL="227965" lvl="0" indent="-227965" algn="l" defTabSz="914377" rtl="0" fontAlgn="base">
              <a:lnSpc>
                <a:spcPct val="90000"/>
              </a:lnSpc>
              <a:spcAft>
                <a:spcPct val="0"/>
              </a:spcAft>
              <a:buFont typeface="Wingdings" panose="05000000000000000000" pitchFamily="2" charset="2"/>
              <a:buChar char="ü"/>
              <a:defRPr/>
            </a:pPr>
            <a:endParaRPr lang="fr" dirty="0">
              <a:solidFill>
                <a:prstClr val="black"/>
              </a:solidFill>
              <a:latin typeface="Segoe UI"/>
              <a:cs typeface="Segoe UI"/>
            </a:endParaRPr>
          </a:p>
          <a:p>
            <a:endParaRPr lang="fr" dirty="0"/>
          </a:p>
          <a:p>
            <a:pPr marL="340995" indent="-340995" algn="l" rtl="0">
              <a:spcBef>
                <a:spcPts val="400"/>
              </a:spcBef>
              <a:buSzPts val="1600"/>
            </a:pPr>
            <a:endParaRPr lang="fr" sz="2000" dirty="0"/>
          </a:p>
        </p:txBody>
      </p:sp>
      <p:sp>
        <p:nvSpPr>
          <p:cNvPr id="256" name="Google Shape;256;p30"/>
          <p:cNvSpPr txBox="1">
            <a:spLocks noGrp="1"/>
          </p:cNvSpPr>
          <p:nvPr>
            <p:ph type="body" sz="half" idx="2"/>
          </p:nvPr>
        </p:nvSpPr>
        <p:spPr>
          <a:xfrm>
            <a:off x="178718" y="2080592"/>
            <a:ext cx="3863195" cy="4637468"/>
          </a:xfrm>
          <a:prstGeom prst="roundRect">
            <a:avLst/>
          </a:prstGeom>
          <a:solidFill>
            <a:srgbClr val="D0D8E8"/>
          </a:solidFill>
          <a:ln>
            <a:noFill/>
          </a:ln>
        </p:spPr>
        <p:txBody>
          <a:bodyPr spcFirstLastPara="1" vert="horz" wrap="square" lIns="0" tIns="0" rIns="0" bIns="0" rtlCol="0" anchor="t" anchorCtr="0">
            <a:noAutofit/>
          </a:bodyPr>
          <a:lstStyle/>
          <a:p>
            <a:pPr algn="ctr" rtl="0"/>
            <a:r>
              <a:rPr lang="fr" sz="2200" b="1" i="0" u="none" baseline="0" dirty="0">
                <a:solidFill>
                  <a:schemeClr val="tx2"/>
                </a:solidFill>
              </a:rPr>
              <a:t>Scénario</a:t>
            </a:r>
            <a:r>
              <a:rPr lang="fr" sz="2200" b="0" i="0" u="none" baseline="0" dirty="0"/>
              <a:t> : Une évaluation de l’égalité des genres réalisée par un partenaire local a révélé que, bien que les mères soient considérées comme les principales personnes s’occupant des enfants, elles manquent souvent de ressources pour accéder aux services de santé pour elles-mêmes et pour emmener leurs jeunes enfants dans les centres de soins. </a:t>
            </a:r>
          </a:p>
        </p:txBody>
      </p:sp>
      <p:sp>
        <p:nvSpPr>
          <p:cNvPr id="2" name="Slide Number Placeholder 1">
            <a:extLst>
              <a:ext uri="{FF2B5EF4-FFF2-40B4-BE49-F238E27FC236}">
                <a16:creationId xmlns:a16="http://schemas.microsoft.com/office/drawing/2014/main" id="{ED14417C-9E52-FCBE-E580-955C0924D7D8}"/>
              </a:ext>
            </a:extLst>
          </p:cNvPr>
          <p:cNvSpPr>
            <a:spLocks noGrp="1"/>
          </p:cNvSpPr>
          <p:nvPr>
            <p:ph type="sldNum" sz="quarter" idx="12"/>
          </p:nvPr>
        </p:nvSpPr>
        <p:spPr/>
        <p:txBody>
          <a:bodyPr/>
          <a:lstStyle/>
          <a:p>
            <a:pPr algn="r" rtl="0"/>
            <a:fld id="{714BF2E0-EE3B-6A4E-9FB9-82DE86E1F02F}" type="slidenum">
              <a:rPr/>
              <a:pPr/>
              <a:t>12</a:t>
            </a:fld>
            <a:endParaRPr lang="fr"/>
          </a:p>
        </p:txBody>
      </p:sp>
      <p:sp>
        <p:nvSpPr>
          <p:cNvPr id="4" name="TextBox 3">
            <a:extLst>
              <a:ext uri="{FF2B5EF4-FFF2-40B4-BE49-F238E27FC236}">
                <a16:creationId xmlns:a16="http://schemas.microsoft.com/office/drawing/2014/main" id="{44FEAEB3-5E9C-6C35-0FEF-3A35745E46EC}"/>
              </a:ext>
            </a:extLst>
          </p:cNvPr>
          <p:cNvSpPr txBox="1"/>
          <p:nvPr/>
        </p:nvSpPr>
        <p:spPr>
          <a:xfrm>
            <a:off x="4630476" y="458658"/>
            <a:ext cx="7243472" cy="1384995"/>
          </a:xfrm>
          <a:prstGeom prst="rect">
            <a:avLst/>
          </a:prstGeom>
          <a:noFill/>
        </p:spPr>
        <p:txBody>
          <a:bodyPr wrap="square">
            <a:spAutoFit/>
          </a:bodyPr>
          <a:lstStyle/>
          <a:p>
            <a:pPr marL="9525" algn="l" rtl="0">
              <a:spcBef>
                <a:spcPts val="1200"/>
              </a:spcBef>
              <a:buSzPts val="1500"/>
            </a:pPr>
            <a:r>
              <a:rPr lang="fr" sz="2800" b="1" i="1" u="none" baseline="0" dirty="0">
                <a:solidFill>
                  <a:schemeClr val="accent1"/>
                </a:solidFill>
                <a:cs typeface="Arial"/>
                <a:sym typeface="Arial"/>
              </a:rPr>
              <a:t>Comment pouvons-nous adapter les plans et les services de vaccination des enfants pour lever cet obstacle lié au genre ?</a:t>
            </a:r>
            <a:endParaRPr lang="fr" sz="2800" dirty="0">
              <a:solidFill>
                <a:schemeClr val="accen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5">
                                            <p:txEl>
                                              <p:pRg st="0" end="0"/>
                                            </p:txEl>
                                          </p:spTgt>
                                        </p:tgtEl>
                                        <p:attrNameLst>
                                          <p:attrName>style.visibility</p:attrName>
                                        </p:attrNameLst>
                                      </p:cBhvr>
                                      <p:to>
                                        <p:strVal val="visible"/>
                                      </p:to>
                                    </p:set>
                                    <p:animEffect transition="in" filter="fade">
                                      <p:cBhvr>
                                        <p:cTn id="7" dur="500"/>
                                        <p:tgtEl>
                                          <p:spTgt spid="25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55">
                                            <p:txEl>
                                              <p:pRg st="1" end="1"/>
                                            </p:txEl>
                                          </p:spTgt>
                                        </p:tgtEl>
                                        <p:attrNameLst>
                                          <p:attrName>style.visibility</p:attrName>
                                        </p:attrNameLst>
                                      </p:cBhvr>
                                      <p:to>
                                        <p:strVal val="visible"/>
                                      </p:to>
                                    </p:set>
                                    <p:animEffect transition="in" filter="fade">
                                      <p:cBhvr>
                                        <p:cTn id="10" dur="500"/>
                                        <p:tgtEl>
                                          <p:spTgt spid="25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55">
                                            <p:txEl>
                                              <p:pRg st="2" end="2"/>
                                            </p:txEl>
                                          </p:spTgt>
                                        </p:tgtEl>
                                        <p:attrNameLst>
                                          <p:attrName>style.visibility</p:attrName>
                                        </p:attrNameLst>
                                      </p:cBhvr>
                                      <p:to>
                                        <p:strVal val="visible"/>
                                      </p:to>
                                    </p:set>
                                    <p:animEffect transition="in" filter="fade">
                                      <p:cBhvr>
                                        <p:cTn id="13" dur="500"/>
                                        <p:tgtEl>
                                          <p:spTgt spid="25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55">
                                            <p:txEl>
                                              <p:pRg st="3" end="3"/>
                                            </p:txEl>
                                          </p:spTgt>
                                        </p:tgtEl>
                                        <p:attrNameLst>
                                          <p:attrName>style.visibility</p:attrName>
                                        </p:attrNameLst>
                                      </p:cBhvr>
                                      <p:to>
                                        <p:strVal val="visible"/>
                                      </p:to>
                                    </p:set>
                                    <p:animEffect transition="in" filter="fade">
                                      <p:cBhvr>
                                        <p:cTn id="16" dur="500"/>
                                        <p:tgtEl>
                                          <p:spTgt spid="2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0"/>
          <p:cNvSpPr txBox="1">
            <a:spLocks noGrp="1"/>
          </p:cNvSpPr>
          <p:nvPr>
            <p:ph type="title"/>
          </p:nvPr>
        </p:nvSpPr>
        <p:spPr>
          <a:xfrm>
            <a:off x="457201" y="1456263"/>
            <a:ext cx="3672506" cy="876760"/>
          </a:xfrm>
          <a:prstGeom prst="rect">
            <a:avLst/>
          </a:prstGeom>
          <a:noFill/>
          <a:ln>
            <a:noFill/>
          </a:ln>
          <a:effectLst>
            <a:outerShdw blurRad="63500" dist="17961" dir="2700000" algn="ctr" rotWithShape="0">
              <a:srgbClr val="96CCEE">
                <a:alpha val="74901"/>
              </a:srgbClr>
            </a:outerShdw>
          </a:effectLst>
        </p:spPr>
        <p:txBody>
          <a:bodyPr spcFirstLastPara="1" vert="horz" wrap="square" lIns="0" tIns="0" rIns="0" bIns="0" rtlCol="0" anchor="b" anchorCtr="0">
            <a:noAutofit/>
          </a:bodyPr>
          <a:lstStyle/>
          <a:p>
            <a:pPr algn="l" rtl="0"/>
            <a:r>
              <a:rPr lang="fr-FR" sz="2200" b="0" i="0" u="none" baseline="0" dirty="0"/>
              <a:t>Obstacle potentiel lié au genre</a:t>
            </a:r>
            <a:r>
              <a:rPr lang="fr" sz="2200" b="0" i="0" u="none" baseline="0" dirty="0"/>
              <a:t> : </a:t>
            </a:r>
            <a:r>
              <a:rPr lang="fr" sz="2200" b="1" i="0" u="none" baseline="0" dirty="0">
                <a:solidFill>
                  <a:prstClr val="black"/>
                </a:solidFill>
                <a:latin typeface="Calibri" pitchFamily="34" charset="0"/>
                <a:ea typeface="ＭＳ Ｐゴシック" pitchFamily="34" charset="-128"/>
                <a:cs typeface="Arial" charset="0"/>
              </a:rPr>
              <a:t>Les femmes ont une autonomie restreinte dans la prise de décision et la dynamique du foyer </a:t>
            </a:r>
            <a:br>
              <a:rPr lang="fr" sz="2200" b="1" dirty="0">
                <a:solidFill>
                  <a:prstClr val="black"/>
                </a:solidFill>
                <a:latin typeface="Calibri" pitchFamily="34" charset="0"/>
                <a:ea typeface="ＭＳ Ｐゴシック" pitchFamily="34" charset="-128"/>
                <a:cs typeface="Arial" charset="0"/>
              </a:rPr>
            </a:br>
            <a:br>
              <a:rPr kumimoji="0" lang="fr" sz="1800" b="1" i="0" u="none" strike="noStrike" kern="1200" cap="none" spc="0" normalizeH="0" baseline="0" dirty="0">
                <a:ln>
                  <a:noFill/>
                </a:ln>
                <a:solidFill>
                  <a:prstClr val="black"/>
                </a:solidFill>
                <a:effectLst/>
                <a:uLnTx/>
                <a:uFillTx/>
                <a:latin typeface="Calibri" pitchFamily="34" charset="0"/>
                <a:ea typeface="ＭＳ Ｐゴシック" pitchFamily="34" charset="-128"/>
                <a:cs typeface="Arial" charset="0"/>
                <a:sym typeface="Arial"/>
              </a:rPr>
            </a:br>
            <a:endParaRPr lang="fr" sz="1800" dirty="0"/>
          </a:p>
        </p:txBody>
      </p:sp>
      <p:sp>
        <p:nvSpPr>
          <p:cNvPr id="255" name="Google Shape;255;p30"/>
          <p:cNvSpPr txBox="1">
            <a:spLocks noGrp="1"/>
          </p:cNvSpPr>
          <p:nvPr>
            <p:ph type="body" idx="1"/>
          </p:nvPr>
        </p:nvSpPr>
        <p:spPr>
          <a:xfrm>
            <a:off x="4630476" y="1894643"/>
            <a:ext cx="7104323" cy="4027645"/>
          </a:xfrm>
          <a:prstGeom prst="rect">
            <a:avLst/>
          </a:prstGeom>
          <a:noFill/>
          <a:ln>
            <a:noFill/>
          </a:ln>
        </p:spPr>
        <p:txBody>
          <a:bodyPr spcFirstLastPara="1" vert="horz" wrap="square" lIns="0" tIns="0" rIns="0" bIns="0" rtlCol="0" anchor="t" anchorCtr="0">
            <a:noAutofit/>
          </a:bodyPr>
          <a:lstStyle/>
          <a:p>
            <a:pPr lvl="0" algn="l" defTabSz="914377" rtl="0" fontAlgn="base">
              <a:spcAft>
                <a:spcPct val="0"/>
              </a:spcAft>
              <a:defRPr/>
            </a:pPr>
            <a:r>
              <a:rPr lang="fr" sz="2800" b="0" i="0" u="none" baseline="0" dirty="0">
                <a:solidFill>
                  <a:prstClr val="black"/>
                </a:solidFill>
                <a:sym typeface="Arial"/>
              </a:rPr>
              <a:t>Promouvoir la prise de décision conjointe au sein des ménages, y compris avec les conjoints/grands-parents</a:t>
            </a:r>
          </a:p>
          <a:p>
            <a:pPr algn="l" defTabSz="914377" rtl="0" fontAlgn="base">
              <a:spcAft>
                <a:spcPct val="0"/>
              </a:spcAft>
              <a:defRPr/>
            </a:pPr>
            <a:r>
              <a:rPr lang="fr" sz="2800" b="0" i="0" u="none" baseline="0" dirty="0">
                <a:solidFill>
                  <a:prstClr val="black"/>
                </a:solidFill>
                <a:sym typeface="Arial"/>
              </a:rPr>
              <a:t>Mobiliser et éduquer les hommes/pères afin qu’ils comprennent les enjeux et puissent devenir des défenseurs des soins maternels et de la vaccination</a:t>
            </a:r>
            <a:endParaRPr lang="fr" sz="2800" dirty="0">
              <a:solidFill>
                <a:prstClr val="black"/>
              </a:solidFill>
              <a:cs typeface="Segoe UI"/>
            </a:endParaRPr>
          </a:p>
          <a:p>
            <a:pPr algn="l" rtl="0"/>
            <a:r>
              <a:rPr lang="fr" sz="2800" b="0" i="0" u="none" baseline="0" dirty="0"/>
              <a:t>Veiller à adapter les plans de communication à la communauté et à impliquer les femmes et les filles dans leur élaboration</a:t>
            </a:r>
          </a:p>
          <a:p>
            <a:pPr marL="228594" lvl="0" indent="-228594" algn="l" defTabSz="914377" rtl="0" fontAlgn="base">
              <a:spcAft>
                <a:spcPct val="0"/>
              </a:spcAft>
              <a:buFont typeface="Wingdings" panose="05000000000000000000" pitchFamily="2" charset="2"/>
              <a:buChar char="ü"/>
              <a:defRPr/>
            </a:pPr>
            <a:endParaRPr lang="fr" dirty="0">
              <a:solidFill>
                <a:prstClr val="black"/>
              </a:solidFill>
              <a:latin typeface="Segoe UI"/>
              <a:sym typeface="Arial"/>
            </a:endParaRPr>
          </a:p>
          <a:p>
            <a:endParaRPr lang="fr" dirty="0"/>
          </a:p>
          <a:p>
            <a:pPr marL="340995" indent="-340995" algn="l" rtl="0">
              <a:spcBef>
                <a:spcPts val="400"/>
              </a:spcBef>
              <a:buSzPts val="1600"/>
            </a:pPr>
            <a:endParaRPr lang="fr" sz="2000" dirty="0"/>
          </a:p>
        </p:txBody>
      </p:sp>
      <p:sp>
        <p:nvSpPr>
          <p:cNvPr id="256" name="Google Shape;256;p30"/>
          <p:cNvSpPr txBox="1">
            <a:spLocks noGrp="1"/>
          </p:cNvSpPr>
          <p:nvPr>
            <p:ph type="body" idx="2"/>
          </p:nvPr>
        </p:nvSpPr>
        <p:spPr>
          <a:xfrm>
            <a:off x="220942" y="2036465"/>
            <a:ext cx="3816000" cy="4681594"/>
          </a:xfrm>
          <a:prstGeom prst="roundRect">
            <a:avLst/>
          </a:prstGeom>
          <a:solidFill>
            <a:srgbClr val="D0D8E8"/>
          </a:solidFill>
          <a:ln>
            <a:noFill/>
          </a:ln>
        </p:spPr>
        <p:txBody>
          <a:bodyPr spcFirstLastPara="1" vert="horz" wrap="square" lIns="0" tIns="0" rIns="0" bIns="0" rtlCol="0" anchor="t" anchorCtr="0">
            <a:noAutofit/>
          </a:bodyPr>
          <a:lstStyle/>
          <a:p>
            <a:pPr algn="ctr" rtl="0"/>
            <a:r>
              <a:rPr lang="fr" sz="2400" b="1" i="0" u="none" baseline="0" dirty="0">
                <a:solidFill>
                  <a:schemeClr val="tx2"/>
                </a:solidFill>
              </a:rPr>
              <a:t>Scénario</a:t>
            </a:r>
            <a:r>
              <a:rPr lang="fr" sz="2400" b="0" i="0" u="none" baseline="0" dirty="0"/>
              <a:t> : Une femme enceinte souhaitait accoucher au centre de santé. Cependant, le père/mari s’y est opposé parce qu’il ne pensait pas que c’était nécessaire (aucun avantage).</a:t>
            </a:r>
            <a:endParaRPr lang="fr" sz="2400" dirty="0">
              <a:effectLst/>
            </a:endParaRPr>
          </a:p>
          <a:p>
            <a:endParaRPr lang="fr" sz="2000" dirty="0"/>
          </a:p>
        </p:txBody>
      </p:sp>
      <p:sp>
        <p:nvSpPr>
          <p:cNvPr id="2" name="Slide Number Placeholder 1">
            <a:extLst>
              <a:ext uri="{FF2B5EF4-FFF2-40B4-BE49-F238E27FC236}">
                <a16:creationId xmlns:a16="http://schemas.microsoft.com/office/drawing/2014/main" id="{ED14417C-9E52-FCBE-E580-955C0924D7D8}"/>
              </a:ext>
            </a:extLst>
          </p:cNvPr>
          <p:cNvSpPr>
            <a:spLocks noGrp="1"/>
          </p:cNvSpPr>
          <p:nvPr>
            <p:ph type="sldNum" sz="quarter" idx="12"/>
          </p:nvPr>
        </p:nvSpPr>
        <p:spPr/>
        <p:txBody>
          <a:bodyPr/>
          <a:lstStyle/>
          <a:p>
            <a:pPr algn="r" rtl="0"/>
            <a:fld id="{714BF2E0-EE3B-6A4E-9FB9-82DE86E1F02F}" type="slidenum">
              <a:rPr/>
              <a:pPr/>
              <a:t>13</a:t>
            </a:fld>
            <a:endParaRPr lang="fr" dirty="0"/>
          </a:p>
        </p:txBody>
      </p:sp>
      <p:sp>
        <p:nvSpPr>
          <p:cNvPr id="4" name="TextBox 3">
            <a:extLst>
              <a:ext uri="{FF2B5EF4-FFF2-40B4-BE49-F238E27FC236}">
                <a16:creationId xmlns:a16="http://schemas.microsoft.com/office/drawing/2014/main" id="{44FEAEB3-5E9C-6C35-0FEF-3A35745E46EC}"/>
              </a:ext>
            </a:extLst>
          </p:cNvPr>
          <p:cNvSpPr txBox="1"/>
          <p:nvPr/>
        </p:nvSpPr>
        <p:spPr>
          <a:xfrm>
            <a:off x="4630476" y="272100"/>
            <a:ext cx="7368746" cy="1384995"/>
          </a:xfrm>
          <a:prstGeom prst="rect">
            <a:avLst/>
          </a:prstGeom>
          <a:noFill/>
        </p:spPr>
        <p:txBody>
          <a:bodyPr wrap="square">
            <a:spAutoFit/>
          </a:bodyPr>
          <a:lstStyle/>
          <a:p>
            <a:pPr marL="9525" algn="l" rtl="0">
              <a:spcBef>
                <a:spcPts val="1200"/>
              </a:spcBef>
              <a:buSzPts val="1500"/>
            </a:pPr>
            <a:r>
              <a:rPr lang="fr" sz="2800" b="1" i="1" u="none" baseline="0" dirty="0">
                <a:solidFill>
                  <a:schemeClr val="accent1"/>
                </a:solidFill>
                <a:cs typeface="Arial"/>
                <a:sym typeface="Arial"/>
              </a:rPr>
              <a:t>Comment pouvons-nous adapter les plans et les services de vaccination des enfants pour lever cet obstacle lié au genre ?</a:t>
            </a:r>
            <a:endParaRPr lang="fr" sz="2800" dirty="0">
              <a:solidFill>
                <a:schemeClr val="accent1"/>
              </a:solidFill>
            </a:endParaRPr>
          </a:p>
        </p:txBody>
      </p:sp>
    </p:spTree>
    <p:extLst>
      <p:ext uri="{BB962C8B-B14F-4D97-AF65-F5344CB8AC3E}">
        <p14:creationId xmlns:p14="http://schemas.microsoft.com/office/powerpoint/2010/main" val="82098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5">
                                            <p:txEl>
                                              <p:pRg st="0" end="0"/>
                                            </p:txEl>
                                          </p:spTgt>
                                        </p:tgtEl>
                                        <p:attrNameLst>
                                          <p:attrName>style.visibility</p:attrName>
                                        </p:attrNameLst>
                                      </p:cBhvr>
                                      <p:to>
                                        <p:strVal val="visible"/>
                                      </p:to>
                                    </p:set>
                                    <p:animEffect transition="in" filter="fade">
                                      <p:cBhvr>
                                        <p:cTn id="7" dur="500"/>
                                        <p:tgtEl>
                                          <p:spTgt spid="25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55">
                                            <p:txEl>
                                              <p:pRg st="1" end="1"/>
                                            </p:txEl>
                                          </p:spTgt>
                                        </p:tgtEl>
                                        <p:attrNameLst>
                                          <p:attrName>style.visibility</p:attrName>
                                        </p:attrNameLst>
                                      </p:cBhvr>
                                      <p:to>
                                        <p:strVal val="visible"/>
                                      </p:to>
                                    </p:set>
                                    <p:animEffect transition="in" filter="fade">
                                      <p:cBhvr>
                                        <p:cTn id="10" dur="500"/>
                                        <p:tgtEl>
                                          <p:spTgt spid="25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55">
                                            <p:txEl>
                                              <p:pRg st="2" end="2"/>
                                            </p:txEl>
                                          </p:spTgt>
                                        </p:tgtEl>
                                        <p:attrNameLst>
                                          <p:attrName>style.visibility</p:attrName>
                                        </p:attrNameLst>
                                      </p:cBhvr>
                                      <p:to>
                                        <p:strVal val="visible"/>
                                      </p:to>
                                    </p:set>
                                    <p:animEffect transition="in" filter="fade">
                                      <p:cBhvr>
                                        <p:cTn id="13" dur="500"/>
                                        <p:tgtEl>
                                          <p:spTgt spid="2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re 1"/>
          <p:cNvSpPr>
            <a:spLocks noGrp="1"/>
          </p:cNvSpPr>
          <p:nvPr>
            <p:ph type="title"/>
          </p:nvPr>
        </p:nvSpPr>
        <p:spPr/>
        <p:txBody>
          <a:bodyPr/>
          <a:lstStyle/>
          <a:p>
            <a:pPr rtl="0">
              <a:defRPr/>
            </a:pPr>
            <a:r>
              <a:rPr lang="fr" sz="3600" b="1" i="0" u="none" baseline="0"/>
              <a:t>Principaux éléments à retenir</a:t>
            </a:r>
            <a:endParaRPr lang="fr" sz="3600" dirty="0"/>
          </a:p>
        </p:txBody>
      </p:sp>
      <p:sp>
        <p:nvSpPr>
          <p:cNvPr id="2" name="Content Placeholder 1">
            <a:extLst>
              <a:ext uri="{FF2B5EF4-FFF2-40B4-BE49-F238E27FC236}">
                <a16:creationId xmlns:a16="http://schemas.microsoft.com/office/drawing/2014/main" id="{D7364375-F5B0-84D6-D785-FBD11CD4A817}"/>
              </a:ext>
            </a:extLst>
          </p:cNvPr>
          <p:cNvSpPr>
            <a:spLocks noGrp="1"/>
          </p:cNvSpPr>
          <p:nvPr>
            <p:ph idx="1"/>
          </p:nvPr>
        </p:nvSpPr>
        <p:spPr>
          <a:xfrm>
            <a:off x="568325" y="1659420"/>
            <a:ext cx="11055349" cy="4611688"/>
          </a:xfrm>
        </p:spPr>
        <p:txBody>
          <a:bodyPr/>
          <a:lstStyle/>
          <a:p>
            <a:pPr algn="l" rtl="0"/>
            <a:r>
              <a:rPr lang="fr" b="0" i="0" u="none" baseline="0" dirty="0"/>
              <a:t>Les obstacles liés au genre et l’inégalité entre les genres peuvent empêcher les adultes, hommes comme femmes, et les enfants, garçons comme filles, de se faire vacciner.</a:t>
            </a:r>
          </a:p>
          <a:p>
            <a:pPr algn="l" rtl="0"/>
            <a:r>
              <a:rPr lang="fr" b="0" i="0" u="none" baseline="0" dirty="0"/>
              <a:t>Les obstacles liés au genre à la vaccination affectent aussi bien la demande de vaccination que la fourniture ou l’offre de ces services.</a:t>
            </a:r>
          </a:p>
          <a:p>
            <a:pPr algn="l" rtl="0"/>
            <a:r>
              <a:rPr lang="fr" b="0" i="0" u="none" baseline="0" dirty="0"/>
              <a:t>Veillez à ce que les services de vaccination tiennent compte de la dimension de genre afin d’améliorer les performances du programme.</a:t>
            </a:r>
          </a:p>
        </p:txBody>
      </p:sp>
    </p:spTree>
    <p:extLst>
      <p:ext uri="{BB962C8B-B14F-4D97-AF65-F5344CB8AC3E}">
        <p14:creationId xmlns:p14="http://schemas.microsoft.com/office/powerpoint/2010/main" val="511455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520F9C3-F162-2F72-2447-59907DD98FA6}"/>
              </a:ext>
            </a:extLst>
          </p:cNvPr>
          <p:cNvSpPr>
            <a:spLocks noGrp="1"/>
          </p:cNvSpPr>
          <p:nvPr>
            <p:ph type="title"/>
          </p:nvPr>
        </p:nvSpPr>
        <p:spPr/>
        <p:txBody>
          <a:bodyPr/>
          <a:lstStyle/>
          <a:p>
            <a:pPr rtl="0"/>
            <a:r>
              <a:rPr lang="fr" b="1" i="0" u="none" baseline="0"/>
              <a:t>Des questions ? Commentaires ?</a:t>
            </a:r>
          </a:p>
        </p:txBody>
      </p:sp>
      <p:sp>
        <p:nvSpPr>
          <p:cNvPr id="4" name="Slide Number Placeholder 3">
            <a:extLst>
              <a:ext uri="{FF2B5EF4-FFF2-40B4-BE49-F238E27FC236}">
                <a16:creationId xmlns:a16="http://schemas.microsoft.com/office/drawing/2014/main" id="{69722EC3-FE68-99B0-2CD5-86EF15B7ACE0}"/>
              </a:ext>
            </a:extLst>
          </p:cNvPr>
          <p:cNvSpPr>
            <a:spLocks noGrp="1"/>
          </p:cNvSpPr>
          <p:nvPr>
            <p:ph type="sldNum" sz="quarter" idx="4294967295"/>
          </p:nvPr>
        </p:nvSpPr>
        <p:spPr>
          <a:xfrm>
            <a:off x="11812588" y="6397625"/>
            <a:ext cx="379412" cy="3206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BF2E0-EE3B-6A4E-9FB9-82DE86E1F02F}" type="slidenum">
              <a:rPr kumimoji="0" sz="900" b="0" i="0" u="none" strike="noStrike" kern="1200" cap="none" spc="0" normalizeH="0" baseline="0">
                <a:ln>
                  <a:noFill/>
                </a:ln>
                <a:solidFill>
                  <a:srgbClr val="00205C"/>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 sz="900" b="0" i="0" u="none" strike="noStrike" kern="1200" cap="none" spc="0" normalizeH="0" baseline="0" noProof="0">
              <a:ln>
                <a:noFill/>
              </a:ln>
              <a:solidFill>
                <a:srgbClr val="00205C"/>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0865844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re 1"/>
          <p:cNvSpPr>
            <a:spLocks noGrp="1"/>
          </p:cNvSpPr>
          <p:nvPr>
            <p:ph type="title"/>
          </p:nvPr>
        </p:nvSpPr>
        <p:spPr/>
        <p:txBody>
          <a:bodyPr/>
          <a:lstStyle/>
          <a:p>
            <a:pPr rtl="0">
              <a:defRPr/>
            </a:pPr>
            <a:r>
              <a:rPr lang="fr" sz="3600" b="1" i="0" u="none" baseline="0"/>
              <a:t>Fin du module</a:t>
            </a:r>
            <a:endParaRPr lang="fr" sz="3600" dirty="0"/>
          </a:p>
        </p:txBody>
      </p:sp>
      <p:pic>
        <p:nvPicPr>
          <p:cNvPr id="5" name="Picture 4">
            <a:extLst>
              <a:ext uri="{FF2B5EF4-FFF2-40B4-BE49-F238E27FC236}">
                <a16:creationId xmlns:a16="http://schemas.microsoft.com/office/drawing/2014/main" id="{E7988BF4-62FB-468E-936E-165F5BB119A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27825" y="1470407"/>
            <a:ext cx="1994628" cy="4206113"/>
          </a:xfrm>
          <a:prstGeom prst="rect">
            <a:avLst/>
          </a:prstGeom>
        </p:spPr>
      </p:pic>
      <p:sp>
        <p:nvSpPr>
          <p:cNvPr id="2" name="Speech Bubble: Rectangle with Corners Rounded 1">
            <a:extLst>
              <a:ext uri="{FF2B5EF4-FFF2-40B4-BE49-F238E27FC236}">
                <a16:creationId xmlns:a16="http://schemas.microsoft.com/office/drawing/2014/main" id="{05D4518F-4E07-5305-843C-D406E89FC3F5}"/>
              </a:ext>
            </a:extLst>
          </p:cNvPr>
          <p:cNvSpPr/>
          <p:nvPr/>
        </p:nvSpPr>
        <p:spPr bwMode="auto">
          <a:xfrm>
            <a:off x="5754800" y="2314967"/>
            <a:ext cx="3595039" cy="1191816"/>
          </a:xfrm>
          <a:prstGeom prst="wedgeRoundRectCallout">
            <a:avLst>
              <a:gd name="adj1" fmla="val -81338"/>
              <a:gd name="adj2" fmla="val -26240"/>
              <a:gd name="adj3" fmla="val 16667"/>
            </a:avLst>
          </a:prstGeom>
          <a:noFill/>
          <a:ln w="28575"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spAutoFit/>
          </a:bodyPr>
          <a:lstStyle/>
          <a:p>
            <a:pPr algn="ctr" defTabSz="1042988" rtl="0" fontAlgn="base">
              <a:spcBef>
                <a:spcPct val="50000"/>
              </a:spcBef>
              <a:spcAft>
                <a:spcPct val="0"/>
              </a:spcAft>
            </a:pPr>
            <a:r>
              <a:rPr lang="fr" sz="3200" b="1" i="0" u="none" baseline="0">
                <a:cs typeface="Arial" charset="0"/>
              </a:rPr>
              <a:t>Merci de votre attention !</a:t>
            </a:r>
          </a:p>
        </p:txBody>
      </p:sp>
    </p:spTree>
    <p:extLst>
      <p:ext uri="{BB962C8B-B14F-4D97-AF65-F5344CB8AC3E}">
        <p14:creationId xmlns:p14="http://schemas.microsoft.com/office/powerpoint/2010/main" val="996143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txBox="1">
            <a:spLocks noChangeArrowheads="1"/>
          </p:cNvSpPr>
          <p:nvPr/>
        </p:nvSpPr>
        <p:spPr bwMode="auto">
          <a:xfrm>
            <a:off x="1449355" y="-195943"/>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sz="2400">
                <a:solidFill>
                  <a:schemeClr val="tx1"/>
                </a:solidFill>
                <a:latin typeface="Limon F3" charset="0"/>
                <a:ea typeface="MS PGothic" pitchFamily="34" charset="-128"/>
              </a:defRPr>
            </a:lvl1pPr>
            <a:lvl2pPr marL="37931725" indent="-37474525" eaLnBrk="0" hangingPunct="0">
              <a:defRPr sz="2400">
                <a:solidFill>
                  <a:schemeClr val="tx1"/>
                </a:solidFill>
                <a:latin typeface="Limon F3" charset="0"/>
                <a:ea typeface="MS PGothic" pitchFamily="34" charset="-128"/>
              </a:defRPr>
            </a:lvl2pPr>
            <a:lvl3pPr eaLnBrk="0" hangingPunct="0">
              <a:defRPr sz="2400">
                <a:solidFill>
                  <a:schemeClr val="tx1"/>
                </a:solidFill>
                <a:latin typeface="Limon F3" charset="0"/>
                <a:ea typeface="MS PGothic" pitchFamily="34" charset="-128"/>
              </a:defRPr>
            </a:lvl3pPr>
            <a:lvl4pPr eaLnBrk="0" hangingPunct="0">
              <a:defRPr sz="2400">
                <a:solidFill>
                  <a:schemeClr val="tx1"/>
                </a:solidFill>
                <a:latin typeface="Limon F3" charset="0"/>
                <a:ea typeface="MS PGothic" pitchFamily="34" charset="-128"/>
              </a:defRPr>
            </a:lvl4pPr>
            <a:lvl5pPr eaLnBrk="0" hangingPunct="0">
              <a:defRPr sz="2400">
                <a:solidFill>
                  <a:schemeClr val="tx1"/>
                </a:solidFill>
                <a:latin typeface="Limon F3" charset="0"/>
                <a:ea typeface="MS PGothic" pitchFamily="34" charset="-128"/>
              </a:defRPr>
            </a:lvl5pPr>
            <a:lvl6pPr marL="457200" eaLnBrk="0" fontAlgn="base" hangingPunct="0">
              <a:spcBef>
                <a:spcPct val="0"/>
              </a:spcBef>
              <a:spcAft>
                <a:spcPct val="0"/>
              </a:spcAft>
              <a:defRPr sz="2400">
                <a:solidFill>
                  <a:schemeClr val="tx1"/>
                </a:solidFill>
                <a:latin typeface="Limon F3" charset="0"/>
                <a:ea typeface="MS PGothic" pitchFamily="34" charset="-128"/>
              </a:defRPr>
            </a:lvl6pPr>
            <a:lvl7pPr marL="914400" eaLnBrk="0" fontAlgn="base" hangingPunct="0">
              <a:spcBef>
                <a:spcPct val="0"/>
              </a:spcBef>
              <a:spcAft>
                <a:spcPct val="0"/>
              </a:spcAft>
              <a:defRPr sz="2400">
                <a:solidFill>
                  <a:schemeClr val="tx1"/>
                </a:solidFill>
                <a:latin typeface="Limon F3" charset="0"/>
                <a:ea typeface="MS PGothic" pitchFamily="34" charset="-128"/>
              </a:defRPr>
            </a:lvl7pPr>
            <a:lvl8pPr marL="1371600" eaLnBrk="0" fontAlgn="base" hangingPunct="0">
              <a:spcBef>
                <a:spcPct val="0"/>
              </a:spcBef>
              <a:spcAft>
                <a:spcPct val="0"/>
              </a:spcAft>
              <a:defRPr sz="2400">
                <a:solidFill>
                  <a:schemeClr val="tx1"/>
                </a:solidFill>
                <a:latin typeface="Limon F3" charset="0"/>
                <a:ea typeface="MS PGothic" pitchFamily="34" charset="-128"/>
              </a:defRPr>
            </a:lvl8pPr>
            <a:lvl9pPr marL="1828800" eaLnBrk="0" fontAlgn="base" hangingPunct="0">
              <a:spcBef>
                <a:spcPct val="0"/>
              </a:spcBef>
              <a:spcAft>
                <a:spcPct val="0"/>
              </a:spcAft>
              <a:defRPr sz="2400">
                <a:solidFill>
                  <a:schemeClr val="tx1"/>
                </a:solidFill>
                <a:latin typeface="Limon F3" charset="0"/>
                <a:ea typeface="MS PGothic" pitchFamily="34" charset="-128"/>
              </a:defRPr>
            </a:lvl9pPr>
          </a:lstStyle>
          <a:p>
            <a:pPr algn="ctr" rtl="0" eaLnBrk="1" hangingPunct="1">
              <a:defRPr/>
            </a:pPr>
            <a:endParaRPr lang="fr" sz="3500" b="1">
              <a:solidFill>
                <a:srgbClr val="000066"/>
              </a:solidFill>
              <a:latin typeface="Arial" pitchFamily="34" charset="0"/>
            </a:endParaRPr>
          </a:p>
        </p:txBody>
      </p:sp>
      <p:sp>
        <p:nvSpPr>
          <p:cNvPr id="7" name="Titolo 6">
            <a:extLst>
              <a:ext uri="{FF2B5EF4-FFF2-40B4-BE49-F238E27FC236}">
                <a16:creationId xmlns:a16="http://schemas.microsoft.com/office/drawing/2014/main" id="{E9BC21A7-0AE9-73A4-024C-421A7CC2A732}"/>
              </a:ext>
            </a:extLst>
          </p:cNvPr>
          <p:cNvSpPr>
            <a:spLocks noGrp="1"/>
          </p:cNvSpPr>
          <p:nvPr>
            <p:ph type="title"/>
          </p:nvPr>
        </p:nvSpPr>
        <p:spPr>
          <a:xfrm>
            <a:off x="1245704" y="0"/>
            <a:ext cx="10946296" cy="1238250"/>
          </a:xfrm>
        </p:spPr>
        <p:txBody>
          <a:bodyPr/>
          <a:lstStyle/>
          <a:p>
            <a:pPr rtl="0"/>
            <a:r>
              <a:rPr lang="fr" b="1" i="0" u="none" baseline="0" dirty="0"/>
              <a:t>Ressources supplémentaires sur le genre, la santé et la vaccination</a:t>
            </a:r>
            <a:endParaRPr lang="fr" dirty="0"/>
          </a:p>
        </p:txBody>
      </p:sp>
      <p:sp>
        <p:nvSpPr>
          <p:cNvPr id="10" name="Content Placeholder 2">
            <a:extLst>
              <a:ext uri="{FF2B5EF4-FFF2-40B4-BE49-F238E27FC236}">
                <a16:creationId xmlns:a16="http://schemas.microsoft.com/office/drawing/2014/main" id="{8B7BD6FB-A965-9BD7-104A-E7F20EBF4EE1}"/>
              </a:ext>
            </a:extLst>
          </p:cNvPr>
          <p:cNvSpPr txBox="1">
            <a:spLocks/>
          </p:cNvSpPr>
          <p:nvPr/>
        </p:nvSpPr>
        <p:spPr>
          <a:xfrm>
            <a:off x="3455032" y="1472966"/>
            <a:ext cx="8409024" cy="6002380"/>
          </a:xfrm>
          <a:prstGeom prst="rect">
            <a:avLst/>
          </a:prstGeom>
        </p:spPr>
        <p:txBody>
          <a:bodyPr vert="horz" lIns="0" tIns="0" rIns="0" bIns="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1400" b="0" i="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44" indent="-285744" algn="l" rtl="0">
              <a:spcBef>
                <a:spcPts val="800"/>
              </a:spcBef>
              <a:spcAft>
                <a:spcPts val="1800"/>
              </a:spcAft>
            </a:pPr>
            <a:r>
              <a:rPr lang="fr" sz="2000" b="1" i="0" u="none" baseline="0" dirty="0"/>
              <a:t>Page d'accueil IVB de l’OMS sur le genre et la vaccination  </a:t>
            </a:r>
            <a:r>
              <a:rPr lang="fr" sz="2000" b="0" i="0" u="none" baseline="0" dirty="0">
                <a:hlinkClick r:id="rId3"/>
              </a:rPr>
              <a:t>https://www.who.int/teams/immunization-vaccines-and-biologicals/gender</a:t>
            </a:r>
            <a:r>
              <a:rPr lang="fr" sz="2000" b="0" i="0" u="none" baseline="0" dirty="0"/>
              <a:t> </a:t>
            </a:r>
          </a:p>
          <a:p>
            <a:pPr marL="285744" indent="-285744" algn="l" rtl="0">
              <a:spcBef>
                <a:spcPts val="800"/>
              </a:spcBef>
              <a:spcAft>
                <a:spcPts val="1800"/>
              </a:spcAft>
            </a:pPr>
            <a:r>
              <a:rPr lang="fr" sz="2000" b="1" i="0" u="none" baseline="0" dirty="0"/>
              <a:t>UNICEF – Égalité de genre  </a:t>
            </a:r>
            <a:r>
              <a:rPr lang="fr" sz="2000" b="0" i="0" u="none" baseline="0" dirty="0">
                <a:hlinkClick r:id="rId4"/>
              </a:rPr>
              <a:t>https://www.unicef.org/gender-equality</a:t>
            </a:r>
            <a:r>
              <a:rPr lang="fr" sz="2000" b="0" i="0" u="none" baseline="0" dirty="0"/>
              <a:t> </a:t>
            </a:r>
          </a:p>
          <a:p>
            <a:pPr marL="285744" indent="-285744" algn="l" rtl="0">
              <a:spcBef>
                <a:spcPts val="800"/>
              </a:spcBef>
              <a:spcAft>
                <a:spcPts val="1800"/>
              </a:spcAft>
            </a:pPr>
            <a:r>
              <a:rPr lang="fr" sz="2000" b="1" i="0" u="none" baseline="0" dirty="0"/>
              <a:t>Vaccination, genre et équité </a:t>
            </a:r>
            <a:r>
              <a:rPr lang="fr" sz="2000" b="0" i="0" u="none" baseline="0" dirty="0">
                <a:hlinkClick r:id="rId5"/>
              </a:rPr>
              <a:t>https://www.ige.health/</a:t>
            </a:r>
            <a:r>
              <a:rPr lang="fr" sz="2000" b="0" i="0" u="none" baseline="0" dirty="0"/>
              <a:t> </a:t>
            </a:r>
          </a:p>
          <a:p>
            <a:pPr marL="285744" indent="-285744" algn="l" rtl="0">
              <a:spcBef>
                <a:spcPts val="800"/>
              </a:spcBef>
              <a:spcAft>
                <a:spcPts val="1800"/>
              </a:spcAft>
            </a:pPr>
            <a:r>
              <a:rPr lang="fr" sz="2000" b="1" i="0" u="none" baseline="0" dirty="0"/>
              <a:t>GAVI – Genre et vaccination </a:t>
            </a:r>
            <a:r>
              <a:rPr lang="fr" sz="2000" b="0" i="0" u="none" baseline="0" dirty="0">
                <a:hlinkClick r:id="rId6"/>
              </a:rPr>
              <a:t>https://www.gavi.org/our-alliance/strategy/gender-and-immunization</a:t>
            </a:r>
            <a:r>
              <a:rPr lang="fr" sz="2000" b="0" i="0" u="none" baseline="0" dirty="0"/>
              <a:t> </a:t>
            </a:r>
          </a:p>
          <a:p>
            <a:pPr marL="285744" indent="-285744" algn="l" rtl="0">
              <a:spcBef>
                <a:spcPts val="800"/>
              </a:spcBef>
              <a:spcAft>
                <a:spcPts val="1800"/>
              </a:spcAft>
            </a:pPr>
            <a:r>
              <a:rPr lang="fr" sz="2000" b="1" i="0" u="none" baseline="0" dirty="0"/>
              <a:t>Cours de renforcement des capacités Gender//PRO – Secteur de la vaccination </a:t>
            </a:r>
            <a:r>
              <a:rPr lang="fr" sz="2000" b="0" i="0" u="none" baseline="0" dirty="0"/>
              <a:t>(cours longs et brefs) </a:t>
            </a:r>
            <a:r>
              <a:rPr lang="fr" sz="2000" b="0" i="0" u="none" baseline="0" dirty="0">
                <a:hlinkClick r:id="rId7"/>
              </a:rPr>
              <a:t>https://genderpro.gwu.edu/capacity-building-programme</a:t>
            </a:r>
            <a:r>
              <a:rPr lang="fr" sz="2000" b="0" i="0" u="none" baseline="0" dirty="0"/>
              <a:t> </a:t>
            </a:r>
          </a:p>
        </p:txBody>
      </p:sp>
      <p:pic>
        <p:nvPicPr>
          <p:cNvPr id="12" name="Picture 4">
            <a:extLst>
              <a:ext uri="{FF2B5EF4-FFF2-40B4-BE49-F238E27FC236}">
                <a16:creationId xmlns:a16="http://schemas.microsoft.com/office/drawing/2014/main" id="{AFEB65E4-24CF-2F6D-9920-2967E4DC97C0}"/>
              </a:ext>
            </a:extLst>
          </p:cNvPr>
          <p:cNvPicPr>
            <a:picLocks noChangeAspect="1"/>
          </p:cNvPicPr>
          <p:nvPr/>
        </p:nvPicPr>
        <p:blipFill>
          <a:blip r:embed="rId8" cstate="email">
            <a:extLst>
              <a:ext uri="{28A0092B-C50C-407E-A947-70E740481C1C}">
                <a14:useLocalDpi xmlns:a14="http://schemas.microsoft.com/office/drawing/2010/main" val="0"/>
              </a:ext>
            </a:extLst>
          </a:blip>
          <a:srcRect/>
          <a:stretch/>
        </p:blipFill>
        <p:spPr>
          <a:xfrm>
            <a:off x="289984" y="1629733"/>
            <a:ext cx="2797773" cy="708272"/>
          </a:xfrm>
          <a:prstGeom prst="rect">
            <a:avLst/>
          </a:prstGeom>
        </p:spPr>
      </p:pic>
      <p:pic>
        <p:nvPicPr>
          <p:cNvPr id="13" name="Picture 6">
            <a:extLst>
              <a:ext uri="{FF2B5EF4-FFF2-40B4-BE49-F238E27FC236}">
                <a16:creationId xmlns:a16="http://schemas.microsoft.com/office/drawing/2014/main" id="{9093BA46-CDCE-7E97-9A7A-F79B2CC2FFB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71654" y="2588894"/>
            <a:ext cx="1995496" cy="1080000"/>
          </a:xfrm>
          <a:prstGeom prst="rect">
            <a:avLst/>
          </a:prstGeom>
        </p:spPr>
      </p:pic>
      <p:pic>
        <p:nvPicPr>
          <p:cNvPr id="14" name="Picture 8">
            <a:extLst>
              <a:ext uri="{FF2B5EF4-FFF2-40B4-BE49-F238E27FC236}">
                <a16:creationId xmlns:a16="http://schemas.microsoft.com/office/drawing/2014/main" id="{E33EB0EF-0C88-F9F8-5216-806402EFCB2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34401" y="3833409"/>
            <a:ext cx="2070001" cy="1080000"/>
          </a:xfrm>
          <a:prstGeom prst="rect">
            <a:avLst/>
          </a:prstGeom>
        </p:spPr>
      </p:pic>
      <p:pic>
        <p:nvPicPr>
          <p:cNvPr id="4" name="Immagine 3">
            <a:extLst>
              <a:ext uri="{FF2B5EF4-FFF2-40B4-BE49-F238E27FC236}">
                <a16:creationId xmlns:a16="http://schemas.microsoft.com/office/drawing/2014/main" id="{FDD81037-DED3-F79B-06B9-037F33BF354C}"/>
              </a:ext>
            </a:extLst>
          </p:cNvPr>
          <p:cNvPicPr>
            <a:picLocks noChangeAspect="1"/>
          </p:cNvPicPr>
          <p:nvPr/>
        </p:nvPicPr>
        <p:blipFill rotWithShape="1">
          <a:blip r:embed="rId11" cstate="email">
            <a:extLst>
              <a:ext uri="{28A0092B-C50C-407E-A947-70E740481C1C}">
                <a14:useLocalDpi xmlns:a14="http://schemas.microsoft.com/office/drawing/2010/main" val="0"/>
              </a:ext>
            </a:extLst>
          </a:blip>
          <a:srcRect/>
          <a:stretch/>
        </p:blipFill>
        <p:spPr>
          <a:xfrm>
            <a:off x="471654" y="5098906"/>
            <a:ext cx="2317313" cy="521122"/>
          </a:xfrm>
          <a:prstGeom prst="rect">
            <a:avLst/>
          </a:prstGeom>
        </p:spPr>
      </p:pic>
    </p:spTree>
    <p:extLst>
      <p:ext uri="{BB962C8B-B14F-4D97-AF65-F5344CB8AC3E}">
        <p14:creationId xmlns:p14="http://schemas.microsoft.com/office/powerpoint/2010/main" val="191795035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11153-A043-5561-0C88-E8BD955061DA}"/>
              </a:ext>
            </a:extLst>
          </p:cNvPr>
          <p:cNvSpPr>
            <a:spLocks noGrp="1"/>
          </p:cNvSpPr>
          <p:nvPr>
            <p:ph type="title"/>
          </p:nvPr>
        </p:nvSpPr>
        <p:spPr/>
        <p:txBody>
          <a:bodyPr/>
          <a:lstStyle/>
          <a:p>
            <a:pPr rtl="0"/>
            <a:r>
              <a:rPr lang="fr" b="1" i="0" u="none" baseline="0"/>
              <a:t>Références</a:t>
            </a:r>
          </a:p>
        </p:txBody>
      </p:sp>
      <p:sp>
        <p:nvSpPr>
          <p:cNvPr id="3" name="Content Placeholder 2">
            <a:extLst>
              <a:ext uri="{FF2B5EF4-FFF2-40B4-BE49-F238E27FC236}">
                <a16:creationId xmlns:a16="http://schemas.microsoft.com/office/drawing/2014/main" id="{2CA1FF14-AAC1-808F-856D-F428E5323E8B}"/>
              </a:ext>
            </a:extLst>
          </p:cNvPr>
          <p:cNvSpPr>
            <a:spLocks noGrp="1"/>
          </p:cNvSpPr>
          <p:nvPr>
            <p:ph idx="4294967295"/>
          </p:nvPr>
        </p:nvSpPr>
        <p:spPr>
          <a:xfrm>
            <a:off x="227945" y="1394097"/>
            <a:ext cx="11739339" cy="4767849"/>
          </a:xfrm>
          <a:solidFill>
            <a:schemeClr val="bg1"/>
          </a:solidFill>
        </p:spPr>
        <p:txBody>
          <a:bodyPr>
            <a:noAutofit/>
          </a:bodyPr>
          <a:lstStyle/>
          <a:p>
            <a:pPr marL="340995" indent="-340995" rtl="0">
              <a:spcBef>
                <a:spcPts val="1000"/>
              </a:spcBef>
            </a:pPr>
            <a:r>
              <a:rPr lang="fr" sz="1300" b="0" i="0" u="none" baseline="0" dirty="0">
                <a:solidFill>
                  <a:schemeClr val="tx1"/>
                </a:solidFill>
                <a:latin typeface="+mj-lt"/>
                <a:ea typeface="MS PGothic"/>
              </a:rPr>
              <a:t>L’importance des questions de genre dans le programme pour la vaccination à l’horizon 2030. Organisation mondiale de la Santé. 2021</a:t>
            </a:r>
            <a:r>
              <a:rPr kumimoji="0" lang="fr" sz="1300" b="0" i="0" u="none" strike="noStrike" kern="1200" cap="none" spc="0" normalizeH="0" baseline="0" dirty="0">
                <a:ln>
                  <a:noFill/>
                </a:ln>
                <a:solidFill>
                  <a:schemeClr val="tx1"/>
                </a:solidFill>
                <a:effectLst/>
                <a:uLnTx/>
                <a:uFillTx/>
                <a:latin typeface="+mj-lt"/>
                <a:ea typeface="MS PGothic"/>
                <a:cs typeface="Calibri"/>
              </a:rPr>
              <a:t> </a:t>
            </a:r>
            <a:r>
              <a:rPr kumimoji="0" lang="en-CA" sz="1300" b="0" i="0" u="none" strike="noStrike" kern="1200" cap="none" spc="0" normalizeH="0" baseline="0" dirty="0">
                <a:ln>
                  <a:noFill/>
                </a:ln>
                <a:solidFill>
                  <a:srgbClr val="1A1A1A"/>
                </a:solidFill>
                <a:effectLst/>
                <a:uLnTx/>
                <a:uFillTx/>
                <a:latin typeface="+mj-lt"/>
                <a:ea typeface="MS PGothic"/>
                <a:cs typeface="Calibri"/>
                <a:hlinkClick r:id="rId3"/>
              </a:rPr>
              <a:t>https://www.who.int/fr/publications/i/item/9789240033948 </a:t>
            </a:r>
            <a:endParaRPr lang="en-CA" sz="1300" b="0" i="0" u="none" strike="noStrike" kern="1200" cap="none" spc="0" normalizeH="0" baseline="0" dirty="0">
              <a:ln>
                <a:noFill/>
              </a:ln>
              <a:solidFill>
                <a:srgbClr val="1A1A1A"/>
              </a:solidFill>
              <a:effectLst/>
              <a:uLnTx/>
              <a:uFillTx/>
              <a:latin typeface="+mj-lt"/>
              <a:ea typeface="MS PGothic"/>
              <a:cs typeface="Calibri"/>
            </a:endParaRPr>
          </a:p>
          <a:p>
            <a:pPr marL="340995" indent="-340995">
              <a:spcBef>
                <a:spcPts val="1000"/>
              </a:spcBef>
            </a:pPr>
            <a:r>
              <a:rPr lang="fr" sz="1300" b="0" i="0" u="none" baseline="0" dirty="0">
                <a:solidFill>
                  <a:schemeClr val="tx1"/>
                </a:solidFill>
                <a:effectLst/>
                <a:latin typeface="+mj-lt"/>
                <a:ea typeface="MS PGothic"/>
              </a:rPr>
              <a:t>Webinar </a:t>
            </a:r>
            <a:r>
              <a:rPr lang="fr" sz="1300" b="0" i="0" u="none" baseline="0" dirty="0" err="1">
                <a:solidFill>
                  <a:schemeClr val="tx1"/>
                </a:solidFill>
                <a:effectLst/>
                <a:latin typeface="+mj-lt"/>
                <a:ea typeface="MS PGothic"/>
              </a:rPr>
              <a:t>series</a:t>
            </a:r>
            <a:r>
              <a:rPr lang="fr" sz="1300" b="0" i="0" u="none" baseline="0" dirty="0">
                <a:solidFill>
                  <a:schemeClr val="tx1"/>
                </a:solidFill>
                <a:effectLst/>
                <a:latin typeface="+mj-lt"/>
                <a:ea typeface="MS PGothic"/>
              </a:rPr>
              <a:t> on IA2030 </a:t>
            </a:r>
            <a:r>
              <a:rPr lang="fr" sz="1300" b="0" i="0" u="none" baseline="0" dirty="0" err="1">
                <a:solidFill>
                  <a:schemeClr val="tx1"/>
                </a:solidFill>
                <a:latin typeface="+mj-lt"/>
                <a:ea typeface="MS PGothic"/>
              </a:rPr>
              <a:t>Why</a:t>
            </a:r>
            <a:r>
              <a:rPr lang="fr" sz="1300" b="0" i="0" u="none" baseline="0" dirty="0">
                <a:solidFill>
                  <a:schemeClr val="tx1"/>
                </a:solidFill>
                <a:latin typeface="+mj-lt"/>
                <a:ea typeface="MS PGothic"/>
              </a:rPr>
              <a:t> </a:t>
            </a:r>
            <a:r>
              <a:rPr lang="fr" sz="1300" b="0" i="0" u="none" baseline="0" dirty="0" err="1">
                <a:solidFill>
                  <a:schemeClr val="tx1"/>
                </a:solidFill>
                <a:latin typeface="+mj-lt"/>
                <a:ea typeface="MS PGothic"/>
              </a:rPr>
              <a:t>Gender</a:t>
            </a:r>
            <a:r>
              <a:rPr lang="fr" sz="1300" b="0" i="0" u="none" baseline="0" dirty="0">
                <a:solidFill>
                  <a:schemeClr val="tx1"/>
                </a:solidFill>
                <a:latin typeface="+mj-lt"/>
                <a:ea typeface="MS PGothic"/>
              </a:rPr>
              <a:t> </a:t>
            </a:r>
            <a:r>
              <a:rPr lang="fr" sz="1300" b="0" i="0" u="none" baseline="0" dirty="0" err="1">
                <a:solidFill>
                  <a:schemeClr val="tx1"/>
                </a:solidFill>
                <a:latin typeface="+mj-lt"/>
                <a:ea typeface="MS PGothic"/>
              </a:rPr>
              <a:t>Matters</a:t>
            </a:r>
            <a:r>
              <a:rPr lang="fr" sz="1300" b="0" i="0" u="none" baseline="0" dirty="0">
                <a:solidFill>
                  <a:schemeClr val="tx1"/>
                </a:solidFill>
                <a:effectLst/>
                <a:latin typeface="+mj-lt"/>
                <a:ea typeface="MS PGothic"/>
              </a:rPr>
              <a:t>:</a:t>
            </a:r>
            <a:r>
              <a:rPr lang="fr" sz="1300" dirty="0">
                <a:solidFill>
                  <a:schemeClr val="tx1"/>
                </a:solidFill>
                <a:latin typeface="+mj-lt"/>
                <a:ea typeface="MS PGothic"/>
              </a:rPr>
              <a:t> </a:t>
            </a:r>
            <a:r>
              <a:rPr lang="en-CA" sz="1300" dirty="0">
                <a:solidFill>
                  <a:schemeClr val="tx1"/>
                </a:solidFill>
                <a:latin typeface="+mj-lt"/>
                <a:ea typeface="MS PGothic"/>
              </a:rPr>
              <a:t>(</a:t>
            </a:r>
            <a:r>
              <a:rPr lang="en-CA" sz="1300" dirty="0" err="1">
                <a:solidFill>
                  <a:schemeClr val="tx1"/>
                </a:solidFill>
                <a:latin typeface="+mj-lt"/>
                <a:ea typeface="MS PGothic"/>
              </a:rPr>
              <a:t>diffusée</a:t>
            </a:r>
            <a:r>
              <a:rPr lang="en-CA" sz="1300" dirty="0">
                <a:solidFill>
                  <a:schemeClr val="tx1"/>
                </a:solidFill>
                <a:latin typeface="+mj-lt"/>
                <a:ea typeface="MS PGothic"/>
              </a:rPr>
              <a:t> </a:t>
            </a:r>
            <a:r>
              <a:rPr lang="en-CA" sz="1300" dirty="0" err="1">
                <a:solidFill>
                  <a:schemeClr val="tx1"/>
                </a:solidFill>
                <a:latin typeface="+mj-lt"/>
                <a:ea typeface="MS PGothic"/>
              </a:rPr>
              <a:t>en</a:t>
            </a:r>
            <a:r>
              <a:rPr lang="en-CA" sz="1300" dirty="0">
                <a:solidFill>
                  <a:schemeClr val="tx1"/>
                </a:solidFill>
                <a:latin typeface="+mj-lt"/>
                <a:ea typeface="MS PGothic"/>
              </a:rPr>
              <a:t> </a:t>
            </a:r>
            <a:r>
              <a:rPr lang="en-CA" sz="1300" dirty="0" err="1">
                <a:solidFill>
                  <a:schemeClr val="tx1"/>
                </a:solidFill>
                <a:latin typeface="+mj-lt"/>
                <a:ea typeface="MS PGothic"/>
              </a:rPr>
              <a:t>anglais</a:t>
            </a:r>
            <a:r>
              <a:rPr lang="en-CA" sz="1300" dirty="0">
                <a:solidFill>
                  <a:schemeClr val="tx1"/>
                </a:solidFill>
                <a:latin typeface="+mj-lt"/>
                <a:ea typeface="MS PGothic"/>
              </a:rPr>
              <a:t>, avec </a:t>
            </a:r>
            <a:r>
              <a:rPr lang="en-CA" sz="1300" dirty="0" err="1">
                <a:solidFill>
                  <a:schemeClr val="tx1"/>
                </a:solidFill>
                <a:latin typeface="+mj-lt"/>
                <a:ea typeface="MS PGothic"/>
              </a:rPr>
              <a:t>traduction</a:t>
            </a:r>
            <a:r>
              <a:rPr lang="en-CA" sz="1300" dirty="0">
                <a:solidFill>
                  <a:schemeClr val="tx1"/>
                </a:solidFill>
                <a:latin typeface="+mj-lt"/>
                <a:ea typeface="MS PGothic"/>
              </a:rPr>
              <a:t> </a:t>
            </a:r>
            <a:r>
              <a:rPr lang="en-CA" sz="1300" dirty="0" err="1">
                <a:solidFill>
                  <a:schemeClr val="tx1"/>
                </a:solidFill>
                <a:latin typeface="+mj-lt"/>
                <a:ea typeface="MS PGothic"/>
              </a:rPr>
              <a:t>simultanée</a:t>
            </a:r>
            <a:r>
              <a:rPr lang="en-CA" sz="1300" dirty="0">
                <a:solidFill>
                  <a:schemeClr val="tx1"/>
                </a:solidFill>
                <a:latin typeface="+mj-lt"/>
                <a:ea typeface="MS PGothic"/>
              </a:rPr>
              <a:t> </a:t>
            </a:r>
            <a:r>
              <a:rPr lang="en-CA" sz="1300" dirty="0" err="1">
                <a:solidFill>
                  <a:schemeClr val="tx1"/>
                </a:solidFill>
                <a:latin typeface="+mj-lt"/>
                <a:ea typeface="MS PGothic"/>
              </a:rPr>
              <a:t>en</a:t>
            </a:r>
            <a:r>
              <a:rPr lang="en-CA" sz="1300" dirty="0">
                <a:solidFill>
                  <a:schemeClr val="tx1"/>
                </a:solidFill>
                <a:latin typeface="+mj-lt"/>
                <a:ea typeface="MS PGothic"/>
              </a:rPr>
              <a:t> français; </a:t>
            </a:r>
            <a:r>
              <a:rPr lang="en-CA" sz="1300" dirty="0" err="1">
                <a:solidFill>
                  <a:schemeClr val="tx1"/>
                </a:solidFill>
                <a:latin typeface="+mj-lt"/>
                <a:ea typeface="MS PGothic"/>
              </a:rPr>
              <a:t>matériels</a:t>
            </a:r>
            <a:r>
              <a:rPr lang="en-CA" sz="1300" dirty="0">
                <a:solidFill>
                  <a:schemeClr val="tx1"/>
                </a:solidFill>
                <a:latin typeface="+mj-lt"/>
                <a:ea typeface="MS PGothic"/>
              </a:rPr>
              <a:t> </a:t>
            </a:r>
            <a:r>
              <a:rPr lang="en-CA" sz="1300" dirty="0" err="1">
                <a:solidFill>
                  <a:schemeClr val="tx1"/>
                </a:solidFill>
                <a:latin typeface="+mj-lt"/>
                <a:ea typeface="MS PGothic"/>
              </a:rPr>
              <a:t>disponsibles</a:t>
            </a:r>
            <a:r>
              <a:rPr lang="en-CA" sz="1300" dirty="0">
                <a:solidFill>
                  <a:schemeClr val="tx1"/>
                </a:solidFill>
                <a:latin typeface="+mj-lt"/>
                <a:ea typeface="MS PGothic"/>
              </a:rPr>
              <a:t> </a:t>
            </a:r>
            <a:br>
              <a:rPr lang="en-CA" sz="1300" dirty="0">
                <a:solidFill>
                  <a:schemeClr val="tx1"/>
                </a:solidFill>
                <a:latin typeface="+mj-lt"/>
                <a:ea typeface="MS PGothic"/>
              </a:rPr>
            </a:br>
            <a:r>
              <a:rPr lang="en-CA" sz="1300" dirty="0" err="1">
                <a:solidFill>
                  <a:schemeClr val="tx1"/>
                </a:solidFill>
                <a:latin typeface="+mj-lt"/>
                <a:ea typeface="MS PGothic"/>
              </a:rPr>
              <a:t>en</a:t>
            </a:r>
            <a:r>
              <a:rPr lang="en-CA" sz="1300" dirty="0">
                <a:solidFill>
                  <a:schemeClr val="tx1"/>
                </a:solidFill>
                <a:latin typeface="+mj-lt"/>
                <a:ea typeface="MS PGothic"/>
              </a:rPr>
              <a:t> français)</a:t>
            </a:r>
            <a:r>
              <a:rPr lang="en-CA" sz="1300" dirty="0">
                <a:solidFill>
                  <a:schemeClr val="tx1"/>
                </a:solidFill>
                <a:latin typeface="+mj-lt"/>
                <a:ea typeface="MS PGothic"/>
                <a:cs typeface="+mn-lt"/>
              </a:rPr>
              <a:t> </a:t>
            </a:r>
            <a:r>
              <a:rPr lang="fr" sz="1300" dirty="0">
                <a:solidFill>
                  <a:schemeClr val="tx1"/>
                </a:solidFill>
                <a:latin typeface="+mj-lt"/>
                <a:ea typeface="+mn-lt"/>
                <a:cs typeface="+mn-lt"/>
                <a:hlinkClick r:id="rId4">
                  <a:extLst>
                    <a:ext uri="{A12FA001-AC4F-418D-AE19-62706E023703}">
                      <ahyp:hlinkClr xmlns:ahyp="http://schemas.microsoft.com/office/drawing/2018/hyperlinkcolor" val="tx"/>
                    </a:ext>
                  </a:extLst>
                </a:hlinkClick>
              </a:rPr>
              <a:t>https://www.technet-21.org/en/topics/programme-management/gender-and-immunization</a:t>
            </a:r>
            <a:r>
              <a:rPr lang="fr" sz="1300" dirty="0">
                <a:solidFill>
                  <a:schemeClr val="tx1"/>
                </a:solidFill>
                <a:latin typeface="+mj-lt"/>
                <a:ea typeface="MS PGothic"/>
              </a:rPr>
              <a:t> </a:t>
            </a:r>
            <a:endParaRPr lang="fr" sz="1300" dirty="0">
              <a:solidFill>
                <a:schemeClr val="tx1"/>
              </a:solidFill>
              <a:latin typeface="+mj-lt"/>
            </a:endParaRPr>
          </a:p>
          <a:p>
            <a:pPr marL="340995" indent="-340995">
              <a:spcBef>
                <a:spcPts val="1000"/>
              </a:spcBef>
            </a:pPr>
            <a:r>
              <a:rPr lang="fr" sz="1300" b="0" i="0" u="none" kern="1200" baseline="0" dirty="0" err="1">
                <a:solidFill>
                  <a:schemeClr val="dk1"/>
                </a:solidFill>
                <a:effectLst/>
                <a:latin typeface="+mj-lt"/>
                <a:ea typeface="+mn-ea"/>
                <a:cs typeface="+mn-cs"/>
              </a:rPr>
              <a:t>Incorporating</a:t>
            </a:r>
            <a:r>
              <a:rPr lang="fr" sz="1300" b="0" i="0" u="none" kern="1200" baseline="0" dirty="0">
                <a:solidFill>
                  <a:schemeClr val="dk1"/>
                </a:solidFill>
                <a:effectLst/>
                <a:latin typeface="+mj-lt"/>
                <a:ea typeface="+mn-ea"/>
                <a:cs typeface="+mn-cs"/>
              </a:rPr>
              <a:t> </a:t>
            </a:r>
            <a:r>
              <a:rPr lang="fr" sz="1300" b="0" i="0" u="none" kern="1200" baseline="0" dirty="0" err="1">
                <a:solidFill>
                  <a:schemeClr val="dk1"/>
                </a:solidFill>
                <a:effectLst/>
                <a:latin typeface="+mj-lt"/>
                <a:ea typeface="+mn-ea"/>
                <a:cs typeface="+mn-cs"/>
              </a:rPr>
              <a:t>intersectional</a:t>
            </a:r>
            <a:r>
              <a:rPr lang="fr" sz="1300" b="0" i="0" u="none" kern="1200" baseline="0" dirty="0">
                <a:solidFill>
                  <a:schemeClr val="dk1"/>
                </a:solidFill>
                <a:effectLst/>
                <a:latin typeface="+mj-lt"/>
                <a:ea typeface="+mn-ea"/>
                <a:cs typeface="+mn-cs"/>
              </a:rPr>
              <a:t> </a:t>
            </a:r>
            <a:r>
              <a:rPr lang="fr" sz="1300" b="0" i="0" u="none" kern="1200" baseline="0" dirty="0" err="1">
                <a:solidFill>
                  <a:schemeClr val="dk1"/>
                </a:solidFill>
                <a:effectLst/>
                <a:latin typeface="+mj-lt"/>
                <a:ea typeface="+mn-ea"/>
                <a:cs typeface="+mn-cs"/>
              </a:rPr>
              <a:t>gender</a:t>
            </a:r>
            <a:r>
              <a:rPr lang="fr" sz="1300" b="0" i="0" u="none" kern="1200" baseline="0" dirty="0">
                <a:solidFill>
                  <a:schemeClr val="dk1"/>
                </a:solidFill>
                <a:effectLst/>
                <a:latin typeface="+mj-lt"/>
                <a:ea typeface="+mn-ea"/>
                <a:cs typeface="+mn-cs"/>
              </a:rPr>
              <a:t> </a:t>
            </a:r>
            <a:r>
              <a:rPr lang="fr" sz="1300" b="0" i="0" u="none" kern="1200" baseline="0" dirty="0" err="1">
                <a:solidFill>
                  <a:schemeClr val="dk1"/>
                </a:solidFill>
                <a:effectLst/>
                <a:latin typeface="+mj-lt"/>
                <a:ea typeface="+mn-ea"/>
                <a:cs typeface="+mn-cs"/>
              </a:rPr>
              <a:t>analysis</a:t>
            </a:r>
            <a:r>
              <a:rPr lang="fr" sz="1300" b="0" i="0" u="none" kern="1200" baseline="0" dirty="0">
                <a:solidFill>
                  <a:schemeClr val="dk1"/>
                </a:solidFill>
                <a:effectLst/>
                <a:latin typeface="+mj-lt"/>
                <a:ea typeface="+mn-ea"/>
                <a:cs typeface="+mn-cs"/>
              </a:rPr>
              <a:t> </a:t>
            </a:r>
            <a:r>
              <a:rPr lang="fr" sz="1300" b="0" i="0" u="none" kern="1200" baseline="0" dirty="0" err="1">
                <a:solidFill>
                  <a:schemeClr val="dk1"/>
                </a:solidFill>
                <a:effectLst/>
                <a:latin typeface="+mj-lt"/>
                <a:ea typeface="+mn-ea"/>
                <a:cs typeface="+mn-cs"/>
              </a:rPr>
              <a:t>into</a:t>
            </a:r>
            <a:r>
              <a:rPr lang="fr" sz="1300" b="0" i="0" u="none" kern="1200" baseline="0" dirty="0">
                <a:solidFill>
                  <a:schemeClr val="dk1"/>
                </a:solidFill>
                <a:effectLst/>
                <a:latin typeface="+mj-lt"/>
                <a:ea typeface="+mn-ea"/>
                <a:cs typeface="+mn-cs"/>
              </a:rPr>
              <a:t> </a:t>
            </a:r>
            <a:r>
              <a:rPr lang="fr" sz="1300" b="0" i="0" u="none" kern="1200" baseline="0" dirty="0" err="1">
                <a:solidFill>
                  <a:schemeClr val="dk1"/>
                </a:solidFill>
                <a:effectLst/>
                <a:latin typeface="+mj-lt"/>
                <a:ea typeface="+mn-ea"/>
                <a:cs typeface="+mn-cs"/>
              </a:rPr>
              <a:t>research</a:t>
            </a:r>
            <a:r>
              <a:rPr lang="fr" sz="1300" b="0" i="0" u="none" kern="1200" baseline="0" dirty="0">
                <a:solidFill>
                  <a:schemeClr val="dk1"/>
                </a:solidFill>
                <a:effectLst/>
                <a:latin typeface="+mj-lt"/>
                <a:ea typeface="+mn-ea"/>
                <a:cs typeface="+mn-cs"/>
              </a:rPr>
              <a:t> on </a:t>
            </a:r>
            <a:r>
              <a:rPr lang="fr" sz="1300" b="0" i="0" u="none" kern="1200" baseline="0" dirty="0" err="1">
                <a:solidFill>
                  <a:schemeClr val="dk1"/>
                </a:solidFill>
                <a:effectLst/>
                <a:latin typeface="+mj-lt"/>
                <a:ea typeface="+mn-ea"/>
                <a:cs typeface="+mn-cs"/>
              </a:rPr>
              <a:t>infectious</a:t>
            </a:r>
            <a:r>
              <a:rPr lang="fr" sz="1300" b="0" i="0" u="none" kern="1200" baseline="0" dirty="0">
                <a:solidFill>
                  <a:schemeClr val="dk1"/>
                </a:solidFill>
                <a:effectLst/>
                <a:latin typeface="+mj-lt"/>
                <a:ea typeface="+mn-ea"/>
                <a:cs typeface="+mn-cs"/>
              </a:rPr>
              <a:t> </a:t>
            </a:r>
            <a:r>
              <a:rPr lang="fr" sz="1300" b="0" i="0" u="none" kern="1200" baseline="0" dirty="0" err="1">
                <a:solidFill>
                  <a:schemeClr val="dk1"/>
                </a:solidFill>
                <a:effectLst/>
                <a:latin typeface="+mj-lt"/>
                <a:ea typeface="+mn-ea"/>
                <a:cs typeface="+mn-cs"/>
              </a:rPr>
              <a:t>diseases</a:t>
            </a:r>
            <a:r>
              <a:rPr lang="fr" sz="1300" b="0" i="0" u="none" kern="1200" baseline="0" dirty="0">
                <a:solidFill>
                  <a:schemeClr val="dk1"/>
                </a:solidFill>
                <a:effectLst/>
                <a:latin typeface="+mj-lt"/>
                <a:ea typeface="+mn-ea"/>
                <a:cs typeface="+mn-cs"/>
              </a:rPr>
              <a:t> of </a:t>
            </a:r>
            <a:r>
              <a:rPr lang="fr" sz="1300" b="0" i="0" u="none" kern="1200" baseline="0" dirty="0" err="1">
                <a:solidFill>
                  <a:schemeClr val="dk1"/>
                </a:solidFill>
                <a:effectLst/>
                <a:latin typeface="+mj-lt"/>
                <a:ea typeface="+mn-ea"/>
                <a:cs typeface="+mn-cs"/>
              </a:rPr>
              <a:t>poverty</a:t>
            </a:r>
            <a:r>
              <a:rPr lang="fr" sz="1300" b="0" i="0" u="none" kern="1200" baseline="0" dirty="0">
                <a:solidFill>
                  <a:schemeClr val="dk1"/>
                </a:solidFill>
                <a:effectLst/>
                <a:latin typeface="+mj-lt"/>
                <a:ea typeface="+mn-ea"/>
                <a:cs typeface="+mn-cs"/>
              </a:rPr>
              <a:t>: a toolkit for </a:t>
            </a:r>
            <a:r>
              <a:rPr lang="fr" sz="1300" b="0" i="0" u="none" kern="1200" baseline="0" dirty="0" err="1">
                <a:solidFill>
                  <a:schemeClr val="dk1"/>
                </a:solidFill>
                <a:effectLst/>
                <a:latin typeface="+mj-lt"/>
                <a:ea typeface="+mn-ea"/>
                <a:cs typeface="+mn-cs"/>
              </a:rPr>
              <a:t>health</a:t>
            </a:r>
            <a:r>
              <a:rPr lang="fr" sz="1300" b="0" i="0" u="none" kern="1200" baseline="0" dirty="0">
                <a:solidFill>
                  <a:schemeClr val="dk1"/>
                </a:solidFill>
                <a:effectLst/>
                <a:latin typeface="+mj-lt"/>
                <a:ea typeface="+mn-ea"/>
                <a:cs typeface="+mn-cs"/>
              </a:rPr>
              <a:t> </a:t>
            </a:r>
            <a:r>
              <a:rPr lang="fr" sz="1300" b="0" i="0" u="none" kern="1200" baseline="0" dirty="0" err="1">
                <a:solidFill>
                  <a:schemeClr val="dk1"/>
                </a:solidFill>
                <a:effectLst/>
                <a:latin typeface="+mj-lt"/>
                <a:ea typeface="+mn-ea"/>
                <a:cs typeface="+mn-cs"/>
              </a:rPr>
              <a:t>researchers</a:t>
            </a:r>
            <a:r>
              <a:rPr lang="fr" sz="1300" b="0" i="0" u="none" kern="1200" baseline="0" dirty="0">
                <a:solidFill>
                  <a:schemeClr val="dk1"/>
                </a:solidFill>
                <a:effectLst/>
                <a:latin typeface="+mj-lt"/>
                <a:ea typeface="+mn-ea"/>
                <a:cs typeface="+mn-cs"/>
              </a:rPr>
              <a:t>. Geneva: World Health Organization; 2020 </a:t>
            </a:r>
            <a:r>
              <a:rPr lang="fr" sz="1300" b="0" i="0" u="none" kern="1200" baseline="0" dirty="0">
                <a:solidFill>
                  <a:schemeClr val="dk1"/>
                </a:solidFill>
                <a:effectLst/>
                <a:latin typeface="+mj-lt"/>
                <a:ea typeface="+mn-ea"/>
                <a:cs typeface="+mn-cs"/>
                <a:hlinkClick r:id="rId5">
                  <a:extLst>
                    <a:ext uri="{A12FA001-AC4F-418D-AE19-62706E023703}">
                      <ahyp:hlinkClr xmlns:ahyp="http://schemas.microsoft.com/office/drawing/2018/hyperlinkcolor" val="tx"/>
                    </a:ext>
                  </a:extLst>
                </a:hlinkClick>
              </a:rPr>
              <a:t>https://www.who.int/publications/i/item/9789240008458</a:t>
            </a:r>
            <a:endParaRPr lang="fr" sz="1300" dirty="0">
              <a:solidFill>
                <a:schemeClr val="dk1"/>
              </a:solidFill>
              <a:latin typeface="+mj-lt"/>
            </a:endParaRPr>
          </a:p>
          <a:p>
            <a:pPr marL="340995" indent="-340995" rtl="0">
              <a:spcBef>
                <a:spcPts val="1000"/>
              </a:spcBef>
            </a:pPr>
            <a:r>
              <a:rPr lang="fr" sz="1300" b="0" i="0" u="none" baseline="0" dirty="0" err="1">
                <a:solidFill>
                  <a:schemeClr val="tx1"/>
                </a:solidFill>
                <a:effectLst/>
                <a:latin typeface="+mj-lt"/>
              </a:rPr>
              <a:t>Gender</a:t>
            </a:r>
            <a:r>
              <a:rPr lang="fr" sz="1300" b="0" i="0" u="none" baseline="0" dirty="0">
                <a:solidFill>
                  <a:schemeClr val="tx1"/>
                </a:solidFill>
                <a:effectLst/>
                <a:latin typeface="+mj-lt"/>
              </a:rPr>
              <a:t> </a:t>
            </a:r>
            <a:r>
              <a:rPr lang="fr" sz="1300" b="0" i="0" u="none" baseline="0" dirty="0" err="1">
                <a:solidFill>
                  <a:schemeClr val="tx1"/>
                </a:solidFill>
                <a:effectLst/>
                <a:latin typeface="+mj-lt"/>
              </a:rPr>
              <a:t>mainstreaming</a:t>
            </a:r>
            <a:r>
              <a:rPr lang="fr" sz="1300" b="0" i="0" u="none" baseline="0" dirty="0">
                <a:solidFill>
                  <a:schemeClr val="tx1"/>
                </a:solidFill>
                <a:effectLst/>
                <a:latin typeface="+mj-lt"/>
              </a:rPr>
              <a:t> for </a:t>
            </a:r>
            <a:r>
              <a:rPr lang="fr" sz="1300" b="0" i="0" u="none" baseline="0" dirty="0" err="1">
                <a:solidFill>
                  <a:schemeClr val="tx1"/>
                </a:solidFill>
                <a:effectLst/>
                <a:latin typeface="+mj-lt"/>
              </a:rPr>
              <a:t>health</a:t>
            </a:r>
            <a:r>
              <a:rPr lang="fr" sz="1300" b="0" i="0" u="none" baseline="0" dirty="0">
                <a:solidFill>
                  <a:schemeClr val="tx1"/>
                </a:solidFill>
                <a:effectLst/>
                <a:latin typeface="+mj-lt"/>
              </a:rPr>
              <a:t> managers: a </a:t>
            </a:r>
            <a:r>
              <a:rPr lang="fr" sz="1300" b="0" i="0" u="none" baseline="0" dirty="0" err="1">
                <a:solidFill>
                  <a:schemeClr val="tx1"/>
                </a:solidFill>
                <a:effectLst/>
                <a:latin typeface="+mj-lt"/>
              </a:rPr>
              <a:t>practical</a:t>
            </a:r>
            <a:r>
              <a:rPr lang="fr" sz="1300" b="0" i="0" u="none" baseline="0" dirty="0">
                <a:solidFill>
                  <a:schemeClr val="tx1"/>
                </a:solidFill>
                <a:effectLst/>
                <a:latin typeface="+mj-lt"/>
              </a:rPr>
              <a:t> </a:t>
            </a:r>
            <a:r>
              <a:rPr lang="fr" sz="1300" b="0" i="0" u="none" baseline="0" dirty="0" err="1">
                <a:solidFill>
                  <a:schemeClr val="tx1"/>
                </a:solidFill>
                <a:effectLst/>
                <a:latin typeface="+mj-lt"/>
              </a:rPr>
              <a:t>approach</a:t>
            </a:r>
            <a:r>
              <a:rPr lang="fr" sz="1300" b="0" i="0" u="none" baseline="0" dirty="0">
                <a:solidFill>
                  <a:schemeClr val="tx1"/>
                </a:solidFill>
                <a:effectLst/>
                <a:latin typeface="+mj-lt"/>
              </a:rPr>
              <a:t>. 2011 </a:t>
            </a:r>
            <a:r>
              <a:rPr lang="fr" sz="1300" b="0" i="0" u="none" baseline="0" dirty="0">
                <a:effectLst/>
                <a:latin typeface="+mj-lt"/>
                <a:hlinkClick r:id="rId6"/>
              </a:rPr>
              <a:t>https://www.who.int/publications/i/item/9789241501057</a:t>
            </a:r>
            <a:r>
              <a:rPr lang="fr" sz="1300" b="0" i="0" u="none" baseline="0" dirty="0">
                <a:effectLst/>
                <a:latin typeface="+mj-lt"/>
              </a:rPr>
              <a:t>  </a:t>
            </a:r>
            <a:r>
              <a:rPr lang="fr" sz="1300" b="0" i="0" u="none" baseline="0" dirty="0">
                <a:solidFill>
                  <a:schemeClr val="tx1"/>
                </a:solidFill>
                <a:effectLst/>
                <a:latin typeface="+mj-lt"/>
              </a:rPr>
              <a:t>and </a:t>
            </a:r>
            <a:r>
              <a:rPr lang="fr" sz="1300" b="0" i="0" u="none" baseline="0" dirty="0" err="1">
                <a:solidFill>
                  <a:schemeClr val="tx1"/>
                </a:solidFill>
                <a:effectLst/>
                <a:latin typeface="+mj-lt"/>
              </a:rPr>
              <a:t>Gender</a:t>
            </a:r>
            <a:r>
              <a:rPr lang="fr" sz="1300" b="0" i="0" u="none" baseline="0" dirty="0">
                <a:solidFill>
                  <a:schemeClr val="tx1"/>
                </a:solidFill>
                <a:effectLst/>
                <a:latin typeface="+mj-lt"/>
              </a:rPr>
              <a:t> </a:t>
            </a:r>
            <a:r>
              <a:rPr lang="fr" sz="1300" b="0" i="0" u="none" baseline="0" dirty="0" err="1">
                <a:solidFill>
                  <a:schemeClr val="tx1"/>
                </a:solidFill>
                <a:effectLst/>
                <a:latin typeface="+mj-lt"/>
              </a:rPr>
              <a:t>mainstreaming</a:t>
            </a:r>
            <a:r>
              <a:rPr lang="fr" sz="1300" b="0" i="0" u="none" baseline="0" dirty="0">
                <a:solidFill>
                  <a:schemeClr val="tx1"/>
                </a:solidFill>
                <a:effectLst/>
                <a:latin typeface="+mj-lt"/>
              </a:rPr>
              <a:t> in </a:t>
            </a:r>
            <a:r>
              <a:rPr lang="fr" sz="1300" b="0" i="0" u="none" baseline="0" dirty="0" err="1">
                <a:solidFill>
                  <a:schemeClr val="tx1"/>
                </a:solidFill>
                <a:effectLst/>
                <a:latin typeface="+mj-lt"/>
              </a:rPr>
              <a:t>health</a:t>
            </a:r>
            <a:r>
              <a:rPr lang="fr" sz="1300" b="0" i="0" u="none" baseline="0" dirty="0">
                <a:solidFill>
                  <a:schemeClr val="tx1"/>
                </a:solidFill>
                <a:effectLst/>
                <a:latin typeface="+mj-lt"/>
              </a:rPr>
              <a:t>: a </a:t>
            </a:r>
            <a:r>
              <a:rPr lang="fr" sz="1300" b="0" i="0" u="none" baseline="0" dirty="0" err="1">
                <a:solidFill>
                  <a:schemeClr val="tx1"/>
                </a:solidFill>
                <a:effectLst/>
                <a:latin typeface="+mj-lt"/>
              </a:rPr>
              <a:t>practical</a:t>
            </a:r>
            <a:r>
              <a:rPr lang="fr" sz="1300" b="0" i="0" u="none" baseline="0" dirty="0">
                <a:solidFill>
                  <a:schemeClr val="tx1"/>
                </a:solidFill>
                <a:effectLst/>
                <a:latin typeface="+mj-lt"/>
              </a:rPr>
              <a:t> guide. 2010 </a:t>
            </a:r>
            <a:r>
              <a:rPr lang="fr" sz="1300" b="0" i="0" u="none" baseline="0" dirty="0">
                <a:effectLst/>
                <a:latin typeface="+mj-lt"/>
                <a:hlinkClick r:id="rId7"/>
              </a:rPr>
              <a:t>https://www.paho.org/en/documents/gender-mainstreaming-health-practical-guide</a:t>
            </a:r>
            <a:endParaRPr lang="fr" sz="1300" dirty="0">
              <a:effectLst/>
              <a:latin typeface="+mj-lt"/>
              <a:ea typeface="Calibri" panose="020F0502020204030204" pitchFamily="34" charset="0"/>
              <a:cs typeface="Arial" panose="020B0604020202020204" pitchFamily="34" charset="0"/>
            </a:endParaRPr>
          </a:p>
          <a:p>
            <a:pPr marL="285750" indent="-285750">
              <a:spcBef>
                <a:spcPts val="1000"/>
              </a:spcBef>
            </a:pPr>
            <a:r>
              <a:rPr lang="fr" sz="1300" dirty="0">
                <a:solidFill>
                  <a:schemeClr val="tx1"/>
                </a:solidFill>
                <a:latin typeface="+mj-lt"/>
                <a:ea typeface="MS PGothic"/>
              </a:rPr>
              <a:t>Genre et Demand de Vaccination</a:t>
            </a:r>
            <a:r>
              <a:rPr lang="fr" sz="1300" b="0" i="0" u="none" baseline="0" dirty="0">
                <a:solidFill>
                  <a:schemeClr val="tx1"/>
                </a:solidFill>
                <a:effectLst/>
                <a:latin typeface="+mj-lt"/>
                <a:ea typeface="MS PGothic"/>
              </a:rPr>
              <a:t>. </a:t>
            </a:r>
            <a:r>
              <a:rPr lang="fr" sz="1300" b="0" i="0" u="none" baseline="0" dirty="0">
                <a:solidFill>
                  <a:schemeClr val="tx1"/>
                </a:solidFill>
                <a:latin typeface="+mj-lt"/>
                <a:ea typeface="MS PGothic"/>
              </a:rPr>
              <a:t>UNICEF</a:t>
            </a:r>
            <a:r>
              <a:rPr lang="fr" sz="1300" dirty="0">
                <a:solidFill>
                  <a:schemeClr val="tx1"/>
                </a:solidFill>
                <a:latin typeface="+mj-lt"/>
                <a:ea typeface="MS PGothic"/>
              </a:rPr>
              <a:t> et Gavi</a:t>
            </a:r>
            <a:r>
              <a:rPr lang="fr" sz="1300" b="0" i="0" u="none" baseline="0" dirty="0">
                <a:solidFill>
                  <a:schemeClr val="tx1"/>
                </a:solidFill>
                <a:latin typeface="+mj-lt"/>
                <a:ea typeface="MS PGothic"/>
              </a:rPr>
              <a:t>. </a:t>
            </a:r>
            <a:r>
              <a:rPr lang="fr" sz="1300" dirty="0">
                <a:solidFill>
                  <a:schemeClr val="tx1"/>
                </a:solidFill>
                <a:latin typeface="+mj-lt"/>
                <a:ea typeface="MS PGothic"/>
              </a:rPr>
              <a:t>2022</a:t>
            </a:r>
            <a:r>
              <a:rPr lang="fr" sz="1300" b="0" i="0" u="none" baseline="0" dirty="0">
                <a:latin typeface="+mj-lt"/>
                <a:ea typeface="MS PGothic"/>
              </a:rPr>
              <a:t> </a:t>
            </a:r>
            <a:r>
              <a:rPr lang="fr" sz="1300" dirty="0">
                <a:latin typeface="+mj-lt"/>
                <a:ea typeface="MS PGothic"/>
              </a:rPr>
              <a:t> </a:t>
            </a:r>
            <a:r>
              <a:rPr lang="fr" sz="1300" dirty="0">
                <a:latin typeface="+mj-lt"/>
                <a:ea typeface="MS PGothic"/>
                <a:hlinkClick r:id="rId8"/>
              </a:rPr>
              <a:t>https://demandhub.org/gender-immunization-demand/</a:t>
            </a:r>
            <a:r>
              <a:rPr lang="fr" sz="1300" dirty="0">
                <a:latin typeface="+mj-lt"/>
                <a:ea typeface="MS PGothic"/>
              </a:rPr>
              <a:t> </a:t>
            </a:r>
            <a:endParaRPr lang="fr" sz="1300" b="0" i="0" u="none" baseline="0" dirty="0">
              <a:effectLst/>
              <a:latin typeface="+mj-lt"/>
              <a:ea typeface="+mn-lt"/>
              <a:cs typeface="+mn-lt"/>
              <a:hlinkClick r:id="rId9"/>
            </a:endParaRPr>
          </a:p>
          <a:p>
            <a:pPr marL="285750" indent="-285750" rtl="0">
              <a:spcBef>
                <a:spcPts val="1000"/>
              </a:spcBef>
            </a:pPr>
            <a:r>
              <a:rPr lang="fr" sz="1300" b="0" i="0" u="none" baseline="0" dirty="0" err="1">
                <a:solidFill>
                  <a:schemeClr val="tx1"/>
                </a:solidFill>
                <a:effectLst/>
                <a:latin typeface="+mj-lt"/>
              </a:rPr>
              <a:t>Immunization</a:t>
            </a:r>
            <a:r>
              <a:rPr lang="fr" sz="1300" b="0" i="0" u="none" baseline="0" dirty="0">
                <a:solidFill>
                  <a:schemeClr val="tx1"/>
                </a:solidFill>
                <a:effectLst/>
                <a:latin typeface="+mj-lt"/>
              </a:rPr>
              <a:t> and </a:t>
            </a:r>
            <a:r>
              <a:rPr lang="fr" sz="1300" b="0" i="0" u="none" baseline="0" dirty="0" err="1">
                <a:solidFill>
                  <a:schemeClr val="tx1"/>
                </a:solidFill>
                <a:effectLst/>
                <a:latin typeface="+mj-lt"/>
              </a:rPr>
              <a:t>gender</a:t>
            </a:r>
            <a:r>
              <a:rPr lang="fr" sz="1300" b="0" i="0" u="none" baseline="0" dirty="0">
                <a:solidFill>
                  <a:schemeClr val="tx1"/>
                </a:solidFill>
                <a:effectLst/>
                <a:latin typeface="+mj-lt"/>
              </a:rPr>
              <a:t>: a </a:t>
            </a:r>
            <a:r>
              <a:rPr lang="fr" sz="1300" b="0" i="0" u="none" baseline="0" dirty="0" err="1">
                <a:solidFill>
                  <a:schemeClr val="tx1"/>
                </a:solidFill>
                <a:effectLst/>
                <a:latin typeface="+mj-lt"/>
              </a:rPr>
              <a:t>practical</a:t>
            </a:r>
            <a:r>
              <a:rPr lang="fr" sz="1300" b="0" i="0" u="none" baseline="0" dirty="0">
                <a:solidFill>
                  <a:schemeClr val="tx1"/>
                </a:solidFill>
                <a:effectLst/>
                <a:latin typeface="+mj-lt"/>
              </a:rPr>
              <a:t> guide to </a:t>
            </a:r>
            <a:r>
              <a:rPr lang="fr" sz="1300" b="0" i="0" u="none" baseline="0" dirty="0" err="1">
                <a:solidFill>
                  <a:schemeClr val="tx1"/>
                </a:solidFill>
                <a:effectLst/>
                <a:latin typeface="+mj-lt"/>
              </a:rPr>
              <a:t>integrate</a:t>
            </a:r>
            <a:r>
              <a:rPr lang="fr" sz="1300" b="0" i="0" u="none" baseline="0" dirty="0">
                <a:solidFill>
                  <a:schemeClr val="tx1"/>
                </a:solidFill>
                <a:effectLst/>
                <a:latin typeface="+mj-lt"/>
              </a:rPr>
              <a:t> a </a:t>
            </a:r>
            <a:r>
              <a:rPr lang="fr" sz="1300" b="0" i="0" u="none" baseline="0" dirty="0" err="1">
                <a:solidFill>
                  <a:schemeClr val="tx1"/>
                </a:solidFill>
                <a:effectLst/>
                <a:latin typeface="+mj-lt"/>
              </a:rPr>
              <a:t>gender</a:t>
            </a:r>
            <a:r>
              <a:rPr lang="fr" sz="1300" b="0" i="0" u="none" baseline="0" dirty="0">
                <a:solidFill>
                  <a:schemeClr val="tx1"/>
                </a:solidFill>
                <a:effectLst/>
                <a:latin typeface="+mj-lt"/>
              </a:rPr>
              <a:t> </a:t>
            </a:r>
            <a:r>
              <a:rPr lang="fr" sz="1300" b="0" i="0" u="none" baseline="0" dirty="0" err="1">
                <a:solidFill>
                  <a:schemeClr val="tx1"/>
                </a:solidFill>
                <a:effectLst/>
                <a:latin typeface="+mj-lt"/>
              </a:rPr>
              <a:t>lens</a:t>
            </a:r>
            <a:r>
              <a:rPr lang="fr" sz="1300" b="0" i="0" u="none" baseline="0" dirty="0">
                <a:solidFill>
                  <a:schemeClr val="tx1"/>
                </a:solidFill>
                <a:effectLst/>
                <a:latin typeface="+mj-lt"/>
              </a:rPr>
              <a:t> </a:t>
            </a:r>
            <a:r>
              <a:rPr lang="fr" sz="1300" b="0" i="0" u="none" baseline="0" dirty="0" err="1">
                <a:solidFill>
                  <a:schemeClr val="tx1"/>
                </a:solidFill>
                <a:effectLst/>
                <a:latin typeface="+mj-lt"/>
              </a:rPr>
              <a:t>into</a:t>
            </a:r>
            <a:r>
              <a:rPr lang="fr" sz="1300" b="0" i="0" u="none" baseline="0" dirty="0">
                <a:solidFill>
                  <a:schemeClr val="tx1"/>
                </a:solidFill>
                <a:effectLst/>
                <a:latin typeface="+mj-lt"/>
              </a:rPr>
              <a:t> </a:t>
            </a:r>
            <a:r>
              <a:rPr lang="fr" sz="1300" b="0" i="0" u="none" baseline="0" dirty="0" err="1">
                <a:solidFill>
                  <a:schemeClr val="tx1"/>
                </a:solidFill>
                <a:effectLst/>
                <a:latin typeface="+mj-lt"/>
              </a:rPr>
              <a:t>immunization</a:t>
            </a:r>
            <a:r>
              <a:rPr lang="fr" sz="1300" b="0" i="0" u="none" baseline="0" dirty="0">
                <a:solidFill>
                  <a:schemeClr val="tx1"/>
                </a:solidFill>
                <a:effectLst/>
                <a:latin typeface="+mj-lt"/>
              </a:rPr>
              <a:t> programmes</a:t>
            </a:r>
            <a:r>
              <a:rPr lang="fr" sz="1300" b="1" i="0" u="none" baseline="0" dirty="0">
                <a:latin typeface="+mj-lt"/>
              </a:rPr>
              <a:t>. </a:t>
            </a:r>
            <a:r>
              <a:rPr lang="fr" sz="1300" b="0" i="0" u="none" baseline="0" dirty="0">
                <a:solidFill>
                  <a:schemeClr val="tx1"/>
                </a:solidFill>
                <a:effectLst/>
                <a:latin typeface="+mj-lt"/>
              </a:rPr>
              <a:t>2019. </a:t>
            </a:r>
            <a:r>
              <a:rPr lang="fr" sz="1300" b="0" i="0" u="none" baseline="0" dirty="0">
                <a:solidFill>
                  <a:schemeClr val="tx1"/>
                </a:solidFill>
                <a:effectLst/>
                <a:latin typeface="+mj-lt"/>
                <a:hlinkClick r:id="rId10"/>
              </a:rPr>
              <a:t>h</a:t>
            </a:r>
            <a:r>
              <a:rPr lang="fr" sz="1300" b="0" i="0" u="none" baseline="0" dirty="0">
                <a:latin typeface="+mj-lt"/>
                <a:hlinkClick r:id="rId10"/>
              </a:rPr>
              <a:t>ttps://www.unicef.org/rosa/media/12346/file</a:t>
            </a:r>
            <a:r>
              <a:rPr lang="fr" sz="1300" b="0" i="0" u="none" baseline="0" dirty="0">
                <a:latin typeface="+mj-lt"/>
              </a:rPr>
              <a:t> </a:t>
            </a:r>
          </a:p>
          <a:p>
            <a:pPr marL="285750" indent="-285750" rtl="0">
              <a:spcBef>
                <a:spcPts val="1000"/>
              </a:spcBef>
            </a:pPr>
            <a:r>
              <a:rPr lang="fr" sz="1300" b="0" i="0" u="none" baseline="0" dirty="0" err="1">
                <a:solidFill>
                  <a:schemeClr val="tx1"/>
                </a:solidFill>
                <a:effectLst/>
                <a:latin typeface="+mj-lt"/>
              </a:rPr>
              <a:t>Gender</a:t>
            </a:r>
            <a:r>
              <a:rPr lang="fr" sz="1300" b="0" i="0" u="none" baseline="0" dirty="0">
                <a:solidFill>
                  <a:schemeClr val="tx1"/>
                </a:solidFill>
                <a:effectLst/>
                <a:latin typeface="+mj-lt"/>
              </a:rPr>
              <a:t>-responsive communication for </a:t>
            </a:r>
            <a:r>
              <a:rPr lang="fr" sz="1300" b="0" i="0" u="none" baseline="0" dirty="0" err="1">
                <a:solidFill>
                  <a:schemeClr val="tx1"/>
                </a:solidFill>
                <a:effectLst/>
                <a:latin typeface="+mj-lt"/>
              </a:rPr>
              <a:t>development</a:t>
            </a:r>
            <a:r>
              <a:rPr lang="fr" sz="1300" b="0" i="0" u="none" baseline="0" dirty="0">
                <a:solidFill>
                  <a:schemeClr val="tx1"/>
                </a:solidFill>
                <a:effectLst/>
                <a:latin typeface="+mj-lt"/>
              </a:rPr>
              <a:t>: guidance, </a:t>
            </a:r>
            <a:r>
              <a:rPr lang="fr" sz="1300" b="0" i="0" u="none" baseline="0" dirty="0" err="1">
                <a:solidFill>
                  <a:schemeClr val="tx1"/>
                </a:solidFill>
                <a:effectLst/>
                <a:latin typeface="+mj-lt"/>
              </a:rPr>
              <a:t>tools</a:t>
            </a:r>
            <a:r>
              <a:rPr lang="fr" sz="1300" b="0" i="0" u="none" baseline="0" dirty="0">
                <a:solidFill>
                  <a:schemeClr val="tx1"/>
                </a:solidFill>
                <a:effectLst/>
                <a:latin typeface="+mj-lt"/>
              </a:rPr>
              <a:t> and </a:t>
            </a:r>
            <a:r>
              <a:rPr lang="fr" sz="1300" b="0" i="0" u="none" baseline="0" dirty="0" err="1">
                <a:solidFill>
                  <a:schemeClr val="tx1"/>
                </a:solidFill>
                <a:effectLst/>
                <a:latin typeface="+mj-lt"/>
              </a:rPr>
              <a:t>resources</a:t>
            </a:r>
            <a:r>
              <a:rPr lang="fr" sz="1300" b="0" i="0" u="none" baseline="0" dirty="0">
                <a:solidFill>
                  <a:schemeClr val="tx1"/>
                </a:solidFill>
                <a:effectLst/>
                <a:latin typeface="+mj-lt"/>
              </a:rPr>
              <a:t> (UNICEF ROSA 2018) </a:t>
            </a:r>
            <a:r>
              <a:rPr lang="fr" sz="1300" b="0" i="0" u="none" baseline="0" dirty="0">
                <a:solidFill>
                  <a:schemeClr val="tx1"/>
                </a:solidFill>
                <a:effectLst/>
                <a:latin typeface="+mj-lt"/>
                <a:hlinkClick r:id="rId11"/>
              </a:rPr>
              <a:t>https://www.unicef.org/rosa/reports/gender-responsive-communication-development-0</a:t>
            </a:r>
            <a:endParaRPr lang="fr" sz="1300" i="0" noProof="0" dirty="0">
              <a:solidFill>
                <a:schemeClr val="tx1"/>
              </a:solidFill>
              <a:effectLst/>
              <a:latin typeface="+mj-lt"/>
            </a:endParaRPr>
          </a:p>
          <a:p>
            <a:pPr marL="285750" indent="-285750" rtl="0">
              <a:spcBef>
                <a:spcPts val="1000"/>
              </a:spcBef>
            </a:pPr>
            <a:r>
              <a:rPr lang="fr" sz="1300" b="0" i="0" u="none" baseline="0" dirty="0">
                <a:solidFill>
                  <a:schemeClr val="tx1"/>
                </a:solidFill>
                <a:effectLst/>
                <a:latin typeface="+mj-lt"/>
              </a:rPr>
              <a:t>Global Polio Eradication Initiative (GPEI) </a:t>
            </a:r>
            <a:r>
              <a:rPr lang="fr" sz="1300" b="0" i="0" u="none" baseline="0" dirty="0" err="1">
                <a:solidFill>
                  <a:schemeClr val="tx1"/>
                </a:solidFill>
                <a:effectLst/>
                <a:latin typeface="+mj-lt"/>
              </a:rPr>
              <a:t>Gender</a:t>
            </a:r>
            <a:r>
              <a:rPr lang="fr" sz="1300" b="0" i="0" u="none" baseline="0" dirty="0">
                <a:solidFill>
                  <a:schemeClr val="tx1"/>
                </a:solidFill>
                <a:effectLst/>
                <a:latin typeface="+mj-lt"/>
              </a:rPr>
              <a:t> </a:t>
            </a:r>
            <a:r>
              <a:rPr lang="fr" sz="1300" b="0" i="0" u="none" baseline="0" dirty="0" err="1">
                <a:solidFill>
                  <a:schemeClr val="tx1"/>
                </a:solidFill>
                <a:effectLst/>
                <a:latin typeface="+mj-lt"/>
              </a:rPr>
              <a:t>Equality</a:t>
            </a:r>
            <a:r>
              <a:rPr lang="fr" sz="1300" b="0" i="0" u="none" baseline="0" dirty="0">
                <a:solidFill>
                  <a:schemeClr val="tx1"/>
                </a:solidFill>
                <a:effectLst/>
                <a:latin typeface="+mj-lt"/>
              </a:rPr>
              <a:t> </a:t>
            </a:r>
            <a:r>
              <a:rPr lang="fr" sz="1300" b="0" i="0" u="none" baseline="0" dirty="0" err="1">
                <a:solidFill>
                  <a:schemeClr val="tx1"/>
                </a:solidFill>
                <a:effectLst/>
                <a:latin typeface="+mj-lt"/>
              </a:rPr>
              <a:t>Strategy</a:t>
            </a:r>
            <a:r>
              <a:rPr lang="fr" sz="1300" b="0" i="0" u="none" baseline="0" dirty="0">
                <a:solidFill>
                  <a:schemeClr val="tx1"/>
                </a:solidFill>
                <a:effectLst/>
                <a:latin typeface="+mj-lt"/>
              </a:rPr>
              <a:t> 2019-2023 </a:t>
            </a:r>
            <a:r>
              <a:rPr lang="fr" sz="1300" b="0" i="0" u="none" baseline="0" dirty="0">
                <a:solidFill>
                  <a:schemeClr val="tx1"/>
                </a:solidFill>
                <a:effectLst/>
                <a:latin typeface="+mj-lt"/>
                <a:hlinkClick r:id="rId12"/>
              </a:rPr>
              <a:t>https://polioeradication.org/gender-and-polio</a:t>
            </a:r>
            <a:r>
              <a:rPr lang="fr" sz="1300" b="0" i="0" u="none" baseline="0" dirty="0">
                <a:solidFill>
                  <a:schemeClr val="tx1"/>
                </a:solidFill>
                <a:effectLst/>
                <a:latin typeface="+mj-lt"/>
              </a:rPr>
              <a:t>  </a:t>
            </a:r>
            <a:r>
              <a:rPr lang="fr" sz="1300" b="0" i="0" u="none" baseline="0" dirty="0">
                <a:solidFill>
                  <a:schemeClr val="tx1"/>
                </a:solidFill>
                <a:latin typeface="+mj-lt"/>
              </a:rPr>
              <a:t>(2019) and </a:t>
            </a:r>
            <a:r>
              <a:rPr lang="fr" sz="1300" b="0" i="0" u="none" baseline="0" dirty="0" err="1">
                <a:solidFill>
                  <a:schemeClr val="tx1"/>
                </a:solidFill>
                <a:effectLst/>
                <a:latin typeface="+mj-lt"/>
              </a:rPr>
              <a:t>Technical</a:t>
            </a:r>
            <a:r>
              <a:rPr lang="fr" sz="1300" b="0" i="0" u="none" baseline="0" dirty="0">
                <a:solidFill>
                  <a:schemeClr val="tx1"/>
                </a:solidFill>
                <a:effectLst/>
                <a:latin typeface="+mj-lt"/>
              </a:rPr>
              <a:t> Brief: </a:t>
            </a:r>
            <a:r>
              <a:rPr lang="fr" sz="1300" b="0" i="0" u="none" baseline="0" dirty="0" err="1">
                <a:solidFill>
                  <a:schemeClr val="tx1"/>
                </a:solidFill>
                <a:effectLst/>
                <a:latin typeface="+mj-lt"/>
              </a:rPr>
              <a:t>Gender</a:t>
            </a:r>
            <a:r>
              <a:rPr lang="fr" sz="1300" b="0" i="0" u="none" baseline="0" dirty="0">
                <a:solidFill>
                  <a:schemeClr val="tx1"/>
                </a:solidFill>
                <a:effectLst/>
                <a:latin typeface="+mj-lt"/>
              </a:rPr>
              <a:t> </a:t>
            </a:r>
            <a:r>
              <a:rPr lang="fr" sz="1300" b="0" i="0" u="none" baseline="0" dirty="0">
                <a:solidFill>
                  <a:schemeClr val="tx1"/>
                </a:solidFill>
                <a:effectLst/>
                <a:latin typeface="+mj-lt"/>
                <a:hlinkClick r:id="rId12"/>
              </a:rPr>
              <a:t>https://polioeradication.org/gender-and-polio</a:t>
            </a:r>
            <a:r>
              <a:rPr lang="fr" sz="1300" b="0" i="0" u="none" baseline="0" dirty="0">
                <a:solidFill>
                  <a:schemeClr val="tx1"/>
                </a:solidFill>
                <a:effectLst/>
                <a:latin typeface="+mj-lt"/>
              </a:rPr>
              <a:t>  (2018)</a:t>
            </a:r>
          </a:p>
          <a:p>
            <a:pPr marL="285750" indent="-285750" rtl="0">
              <a:spcBef>
                <a:spcPts val="1000"/>
              </a:spcBef>
            </a:pPr>
            <a:r>
              <a:rPr lang="fr" sz="1300" b="0" i="0" u="none" baseline="0" dirty="0" err="1">
                <a:solidFill>
                  <a:schemeClr val="tx1"/>
                </a:solidFill>
                <a:latin typeface="+mj-lt"/>
              </a:rPr>
              <a:t>Gender</a:t>
            </a:r>
            <a:r>
              <a:rPr lang="fr" sz="1300" b="0" i="0" u="none" baseline="0" dirty="0">
                <a:solidFill>
                  <a:schemeClr val="tx1"/>
                </a:solidFill>
                <a:latin typeface="+mj-lt"/>
              </a:rPr>
              <a:t> and </a:t>
            </a:r>
            <a:r>
              <a:rPr lang="fr" sz="1300" b="0" i="0" u="none" baseline="0" dirty="0" err="1">
                <a:solidFill>
                  <a:schemeClr val="tx1"/>
                </a:solidFill>
                <a:latin typeface="+mj-lt"/>
              </a:rPr>
              <a:t>Immunization</a:t>
            </a:r>
            <a:r>
              <a:rPr lang="fr" sz="1300" b="0" i="0" u="none" baseline="0" dirty="0">
                <a:solidFill>
                  <a:schemeClr val="tx1"/>
                </a:solidFill>
                <a:latin typeface="+mj-lt"/>
              </a:rPr>
              <a:t>: </a:t>
            </a:r>
            <a:r>
              <a:rPr lang="fr" sz="1300" b="0" i="0" u="none" baseline="0" dirty="0" err="1">
                <a:solidFill>
                  <a:schemeClr val="tx1"/>
                </a:solidFill>
                <a:latin typeface="+mj-lt"/>
              </a:rPr>
              <a:t>Opportunities</a:t>
            </a:r>
            <a:r>
              <a:rPr lang="fr" sz="1300" b="0" i="0" u="none" baseline="0" dirty="0">
                <a:solidFill>
                  <a:schemeClr val="tx1"/>
                </a:solidFill>
                <a:latin typeface="+mj-lt"/>
              </a:rPr>
              <a:t> for Action. USAID. 2024. </a:t>
            </a:r>
            <a:r>
              <a:rPr lang="fr" sz="1300" b="0" i="0" u="none" baseline="0" dirty="0">
                <a:solidFill>
                  <a:schemeClr val="tx1"/>
                </a:solidFill>
                <a:latin typeface="+mj-lt"/>
                <a:hlinkClick r:id="rId13">
                  <a:extLst>
                    <a:ext uri="{A12FA001-AC4F-418D-AE19-62706E023703}">
                      <ahyp:hlinkClr xmlns:ahyp="http://schemas.microsoft.com/office/drawing/2018/hyperlinkcolor" val="tx"/>
                    </a:ext>
                  </a:extLst>
                </a:hlinkClick>
              </a:rPr>
              <a:t>https://usaidmomentum.org/resource/gender-and-immunization-opportunities-for-action/</a:t>
            </a:r>
            <a:endParaRPr lang="fr" sz="1300" i="0" noProof="0" dirty="0">
              <a:solidFill>
                <a:schemeClr val="tx1"/>
              </a:solidFill>
              <a:latin typeface="+mj-lt"/>
            </a:endParaRPr>
          </a:p>
          <a:p>
            <a:pPr marL="285750" indent="-285750" rtl="0">
              <a:spcBef>
                <a:spcPts val="1000"/>
              </a:spcBef>
            </a:pPr>
            <a:r>
              <a:rPr lang="fr" sz="1300" b="0" i="0" u="none" baseline="0" dirty="0">
                <a:solidFill>
                  <a:schemeClr val="tx1"/>
                </a:solidFill>
                <a:effectLst/>
                <a:latin typeface="+mj-lt"/>
                <a:ea typeface="MS PGothic"/>
              </a:rPr>
              <a:t>Immunization Academy’s Improving Service Delivery and Increasing Vaccine Demand Using a Gender Lens </a:t>
            </a:r>
            <a:r>
              <a:rPr lang="fr" sz="1300" b="0" i="0" u="none" baseline="0" dirty="0">
                <a:solidFill>
                  <a:schemeClr val="tx1"/>
                </a:solidFill>
                <a:effectLst/>
                <a:latin typeface="+mj-lt"/>
                <a:ea typeface="MS PGothic"/>
                <a:hlinkClick r:id="rId14">
                  <a:extLst>
                    <a:ext uri="{A12FA001-AC4F-418D-AE19-62706E023703}">
                      <ahyp:hlinkClr xmlns:ahyp="http://schemas.microsoft.com/office/drawing/2018/hyperlinkcolor" val="tx"/>
                    </a:ext>
                  </a:extLst>
                </a:hlinkClick>
              </a:rPr>
              <a:t>https://learn.immunizationacademy.com/en/courses/9/details</a:t>
            </a:r>
            <a:endParaRPr lang="fr" sz="1300" i="0" noProof="0" dirty="0">
              <a:solidFill>
                <a:schemeClr val="tx1"/>
              </a:solidFill>
              <a:effectLst/>
              <a:latin typeface="+mj-lt"/>
              <a:ea typeface="MS PGothic"/>
            </a:endParaRPr>
          </a:p>
        </p:txBody>
      </p:sp>
      <p:pic>
        <p:nvPicPr>
          <p:cNvPr id="5" name="Picture 4" descr="A blue background with yellow and red circles and a group of people&#10;&#10;AI-generated content may be incorrect.">
            <a:extLst>
              <a:ext uri="{FF2B5EF4-FFF2-40B4-BE49-F238E27FC236}">
                <a16:creationId xmlns:a16="http://schemas.microsoft.com/office/drawing/2014/main" id="{858865CA-66D8-BBD8-845A-DE0C03447EBE}"/>
              </a:ext>
            </a:extLst>
          </p:cNvPr>
          <p:cNvPicPr>
            <a:picLocks noChangeAspect="1"/>
          </p:cNvPicPr>
          <p:nvPr/>
        </p:nvPicPr>
        <p:blipFill>
          <a:blip r:embed="rId15"/>
          <a:stretch>
            <a:fillRect/>
          </a:stretch>
        </p:blipFill>
        <p:spPr>
          <a:xfrm>
            <a:off x="10764325" y="270147"/>
            <a:ext cx="1202959" cy="1689661"/>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68094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p:cNvSpPr>
            <a:spLocks noGrp="1" noChangeArrowheads="1"/>
          </p:cNvSpPr>
          <p:nvPr>
            <p:ph type="title"/>
          </p:nvPr>
        </p:nvSpPr>
        <p:spPr/>
        <p:txBody>
          <a:bodyPr/>
          <a:lstStyle/>
          <a:p>
            <a:pPr rtl="0">
              <a:defRPr/>
            </a:pPr>
            <a:r>
              <a:rPr lang="fr" b="1" i="0" u="none" baseline="0">
                <a:ea typeface="ＭＳ Ｐゴシック" charset="0"/>
              </a:rPr>
              <a:t>Objectifs d’apprentissage</a:t>
            </a:r>
          </a:p>
        </p:txBody>
      </p:sp>
      <p:sp>
        <p:nvSpPr>
          <p:cNvPr id="2" name="Content Placeholder 1">
            <a:extLst>
              <a:ext uri="{FF2B5EF4-FFF2-40B4-BE49-F238E27FC236}">
                <a16:creationId xmlns:a16="http://schemas.microsoft.com/office/drawing/2014/main" id="{10115FF3-6D85-B579-16CF-AAE2796411B2}"/>
              </a:ext>
            </a:extLst>
          </p:cNvPr>
          <p:cNvSpPr>
            <a:spLocks noGrp="1"/>
          </p:cNvSpPr>
          <p:nvPr>
            <p:ph idx="1"/>
          </p:nvPr>
        </p:nvSpPr>
        <p:spPr>
          <a:xfrm>
            <a:off x="1885091" y="1331706"/>
            <a:ext cx="9927497" cy="4611688"/>
          </a:xfrm>
        </p:spPr>
        <p:txBody>
          <a:bodyPr/>
          <a:lstStyle/>
          <a:p>
            <a:pPr>
              <a:spcAft>
                <a:spcPts val="600"/>
              </a:spcAft>
              <a:buClr>
                <a:schemeClr val="tx1"/>
              </a:buClr>
              <a:buFont typeface="Arial" panose="020B0604020202020204" pitchFamily="34" charset="0"/>
              <a:buChar char="•"/>
            </a:pPr>
            <a:r>
              <a:rPr lang="fr" sz="2400" b="0" i="0" u="none" baseline="0" dirty="0">
                <a:solidFill>
                  <a:srgbClr val="00205C"/>
                </a:solidFill>
              </a:rPr>
              <a:t>À la fin du module, vous serez en mesure de :</a:t>
            </a:r>
          </a:p>
          <a:p>
            <a:pPr lvl="1">
              <a:spcBef>
                <a:spcPts val="1800"/>
              </a:spcBef>
              <a:spcAft>
                <a:spcPts val="600"/>
              </a:spcAft>
              <a:buClr>
                <a:schemeClr val="tx1"/>
              </a:buClr>
              <a:buFont typeface="Arial" panose="020B0604020202020204" pitchFamily="34" charset="0"/>
              <a:buChar char="•"/>
            </a:pPr>
            <a:r>
              <a:rPr lang="fr" sz="2400" b="0" i="0" u="none" baseline="0" dirty="0">
                <a:solidFill>
                  <a:srgbClr val="00205C"/>
                </a:solidFill>
              </a:rPr>
              <a:t>Comprendre les concepts de base relatifs au sexe et au genre et leur incidence sur la santé</a:t>
            </a:r>
          </a:p>
          <a:p>
            <a:pPr lvl="1">
              <a:spcBef>
                <a:spcPts val="1800"/>
              </a:spcBef>
              <a:spcAft>
                <a:spcPts val="600"/>
              </a:spcAft>
              <a:buClr>
                <a:schemeClr val="tx1"/>
              </a:buClr>
              <a:buFont typeface="Arial" panose="020B0604020202020204" pitchFamily="34" charset="0"/>
              <a:buChar char="•"/>
            </a:pPr>
            <a:r>
              <a:rPr lang="fr" sz="2400" b="0" i="0" u="none" baseline="0" dirty="0">
                <a:solidFill>
                  <a:srgbClr val="00205C"/>
                </a:solidFill>
              </a:rPr>
              <a:t>Identifier les obstacles sexospécifiques et réfléchir à la manière dont ils pourraient affecter le succès de l’introduction de la dose de naissance du vaccin anti-hépatite B</a:t>
            </a:r>
          </a:p>
          <a:p>
            <a:pPr lvl="1">
              <a:spcBef>
                <a:spcPts val="1800"/>
              </a:spcBef>
              <a:spcAft>
                <a:spcPts val="600"/>
              </a:spcAft>
              <a:buClr>
                <a:schemeClr val="tx1"/>
              </a:buClr>
              <a:buFont typeface="Arial" panose="020B0604020202020204" pitchFamily="34" charset="0"/>
              <a:buChar char="•"/>
            </a:pPr>
            <a:r>
              <a:rPr lang="fr" sz="2400" b="0" i="0" u="none" baseline="0" dirty="0">
                <a:solidFill>
                  <a:srgbClr val="00205C"/>
                </a:solidFill>
              </a:rPr>
              <a:t> Veiller à ce que les programmes de vaccination tiennent compte des questions de genre</a:t>
            </a:r>
          </a:p>
          <a:p>
            <a:pPr>
              <a:spcAft>
                <a:spcPts val="600"/>
              </a:spcAft>
              <a:buClr>
                <a:schemeClr val="tx1"/>
              </a:buClr>
              <a:buFont typeface="Arial" panose="020B0604020202020204" pitchFamily="34" charset="0"/>
              <a:buChar char="•"/>
            </a:pPr>
            <a:r>
              <a:rPr lang="fr" sz="2400" b="0" i="0" u="none" baseline="0" dirty="0">
                <a:solidFill>
                  <a:srgbClr val="00205C"/>
                </a:solidFill>
                <a:cs typeface="Arial" panose="020B0604020202020204" pitchFamily="34" charset="0"/>
              </a:rPr>
              <a:t>Durée : 20 minutes</a:t>
            </a:r>
            <a:endParaRPr lang="fr" sz="2400" dirty="0">
              <a:solidFill>
                <a:srgbClr val="00205C"/>
              </a:solidFill>
              <a:latin typeface="Calibri" panose="020F0502020204030204" pitchFamily="34" charset="0"/>
            </a:endParaRPr>
          </a:p>
          <a:p>
            <a:pPr>
              <a:spcAft>
                <a:spcPts val="600"/>
              </a:spcAft>
              <a:buFont typeface="Arial" panose="020B0604020202020204" pitchFamily="34" charset="0"/>
              <a:buChar char="•"/>
            </a:pPr>
            <a:endParaRPr lang="fr" dirty="0">
              <a:solidFill>
                <a:srgbClr val="00205C"/>
              </a:solidFill>
            </a:endParaRPr>
          </a:p>
        </p:txBody>
      </p:sp>
      <p:sp>
        <p:nvSpPr>
          <p:cNvPr id="6" name="Slide Number Placeholder 5">
            <a:extLst>
              <a:ext uri="{FF2B5EF4-FFF2-40B4-BE49-F238E27FC236}">
                <a16:creationId xmlns:a16="http://schemas.microsoft.com/office/drawing/2014/main" id="{FBAB9E17-DB26-30F1-159D-2A5D02AABFD1}"/>
              </a:ext>
            </a:extLst>
          </p:cNvPr>
          <p:cNvSpPr>
            <a:spLocks noGrp="1"/>
          </p:cNvSpPr>
          <p:nvPr>
            <p:ph type="sldNum" sz="quarter" idx="4294967295"/>
          </p:nvPr>
        </p:nvSpPr>
        <p:spPr>
          <a:xfrm>
            <a:off x="11812588" y="6397625"/>
            <a:ext cx="379412" cy="320675"/>
          </a:xfrm>
          <a:prstGeom prst="rect">
            <a:avLst/>
          </a:prstGeom>
        </p:spPr>
        <p:txBody>
          <a:bodyPr/>
          <a:lstStyle/>
          <a:p>
            <a:pPr algn="l" rtl="0"/>
            <a:fld id="{714BF2E0-EE3B-6A4E-9FB9-82DE86E1F02F}" type="slidenum">
              <a:rPr/>
              <a:pPr/>
              <a:t>2</a:t>
            </a:fld>
            <a:endParaRPr lang="fr"/>
          </a:p>
        </p:txBody>
      </p:sp>
      <p:sp>
        <p:nvSpPr>
          <p:cNvPr id="4099" name="Rectangle 14"/>
          <p:cNvSpPr>
            <a:spLocks noChangeArrowheads="1"/>
          </p:cNvSpPr>
          <p:nvPr/>
        </p:nvSpPr>
        <p:spPr bwMode="auto">
          <a:xfrm>
            <a:off x="1844245" y="1328496"/>
            <a:ext cx="8963455" cy="4611688"/>
          </a:xfrm>
          <a:prstGeom prst="rect">
            <a:avLst/>
          </a:prstGeom>
          <a:noFill/>
          <a:ln w="9525">
            <a:noFill/>
            <a:miter lim="800000"/>
            <a:headEnd/>
            <a:tailEnd/>
          </a:ln>
        </p:spPr>
        <p:txBody>
          <a:bodyPr lIns="0" tIns="0" rIns="0" bIns="0" anchor="t"/>
          <a:lstStyle/>
          <a:p>
            <a:pPr marL="804545" lvl="1" indent="-280670" algn="l" defTabSz="912813" rtl="0" eaLnBrk="0" hangingPunct="0">
              <a:spcBef>
                <a:spcPct val="20000"/>
              </a:spcBef>
              <a:buClr>
                <a:srgbClr val="1E7FB8"/>
              </a:buClr>
              <a:buFont typeface="Arial" pitchFamily="34" charset="0"/>
              <a:buChar char="–"/>
            </a:pPr>
            <a:endParaRPr lang="fr" sz="2400" dirty="0"/>
          </a:p>
        </p:txBody>
      </p:sp>
      <p:pic>
        <p:nvPicPr>
          <p:cNvPr id="4100" name="Picture 6" descr="C:\Users\sfellache\Desktop\ammp\sandclock.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0283" y="4932122"/>
            <a:ext cx="823913" cy="1008062"/>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0258" y="1596867"/>
            <a:ext cx="1223962" cy="10160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5B1F9CFA-F461-36B5-ABA7-01B0192FF637}"/>
              </a:ext>
            </a:extLst>
          </p:cNvPr>
          <p:cNvGrpSpPr>
            <a:grpSpLocks/>
          </p:cNvGrpSpPr>
          <p:nvPr/>
        </p:nvGrpSpPr>
        <p:grpSpPr bwMode="auto">
          <a:xfrm>
            <a:off x="2123867" y="2626358"/>
            <a:ext cx="6362038" cy="1121833"/>
            <a:chOff x="-23" y="1210"/>
            <a:chExt cx="3432" cy="816"/>
          </a:xfrm>
        </p:grpSpPr>
        <p:sp>
          <p:nvSpPr>
            <p:cNvPr id="6" name="Rectangle à coins arrondis 5">
              <a:extLst>
                <a:ext uri="{FF2B5EF4-FFF2-40B4-BE49-F238E27FC236}">
                  <a16:creationId xmlns:a16="http://schemas.microsoft.com/office/drawing/2014/main" id="{8308A329-D0B2-47E7-8DD5-819225FF01C6}"/>
                </a:ext>
              </a:extLst>
            </p:cNvPr>
            <p:cNvSpPr/>
            <p:nvPr/>
          </p:nvSpPr>
          <p:spPr bwMode="auto">
            <a:xfrm>
              <a:off x="199" y="1293"/>
              <a:ext cx="3210" cy="733"/>
            </a:xfrm>
            <a:prstGeom prst="wedgeRoundRectCallout">
              <a:avLst>
                <a:gd name="adj1" fmla="val 69870"/>
                <a:gd name="adj2" fmla="val -7207"/>
                <a:gd name="adj3" fmla="val 16667"/>
              </a:avLst>
            </a:prstGeom>
            <a:ln w="25400">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1440" tIns="45720" rIns="91440" bIns="45720" anchor="ctr"/>
            <a:lstStyle/>
            <a:p>
              <a:pPr algn="l" rtl="0"/>
              <a:r>
                <a:rPr lang="fr" sz="2200" b="1" i="0" u="none" baseline="0" dirty="0">
                  <a:solidFill>
                    <a:srgbClr val="000000"/>
                  </a:solidFill>
                  <a:latin typeface="Calibri" panose="020F0502020204030204"/>
                  <a:ea typeface="MS PGothic" panose="020B0600070205080204" pitchFamily="34" charset="-128"/>
                  <a:cs typeface="Arial" panose="020B0604020202020204" pitchFamily="34" charset="0"/>
                </a:rPr>
                <a:t>Quels sont les obstacles liés au genre qui ont une incidence sur l’introduction de la dose de naissance du vaccin anti-hépatite B ?</a:t>
              </a:r>
            </a:p>
          </p:txBody>
        </p:sp>
        <p:sp>
          <p:nvSpPr>
            <p:cNvPr id="9" name="Ellipse 8">
              <a:extLst>
                <a:ext uri="{FF2B5EF4-FFF2-40B4-BE49-F238E27FC236}">
                  <a16:creationId xmlns:a16="http://schemas.microsoft.com/office/drawing/2014/main" id="{73B5BB7E-095B-4D41-B9A6-24E6399758BA}"/>
                </a:ext>
              </a:extLst>
            </p:cNvPr>
            <p:cNvSpPr>
              <a:spLocks noChangeArrowheads="1"/>
            </p:cNvSpPr>
            <p:nvPr/>
          </p:nvSpPr>
          <p:spPr bwMode="auto">
            <a:xfrm>
              <a:off x="-23" y="1210"/>
              <a:ext cx="286" cy="366"/>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marL="0" marR="0" lvl="0" indent="0" algn="ctr" defTabSz="1042988" rtl="0" eaLnBrk="1" fontAlgn="auto" latinLnBrk="0" hangingPunct="1">
                <a:lnSpc>
                  <a:spcPct val="100000"/>
                </a:lnSpc>
                <a:spcBef>
                  <a:spcPts val="0"/>
                </a:spcBef>
                <a:spcAft>
                  <a:spcPts val="0"/>
                </a:spcAft>
                <a:buClrTx/>
                <a:buSzTx/>
                <a:buFontTx/>
                <a:buNone/>
                <a:tabLst/>
                <a:defRPr/>
              </a:pPr>
              <a:r>
                <a:rPr kumimoji="0" lang="fr" sz="2200" b="0" i="0" u="none" strike="noStrike" kern="1200" cap="none" spc="0" normalizeH="0" baseline="0">
                  <a:ln>
                    <a:noFill/>
                  </a:ln>
                  <a:solidFill>
                    <a:srgbClr val="FFFFFF"/>
                  </a:solidFill>
                  <a:effectLst/>
                  <a:uLnTx/>
                  <a:uFillTx/>
                  <a:latin typeface="Calibri" panose="020F0502020204030204"/>
                  <a:ea typeface="+mn-ea"/>
                  <a:cs typeface="+mn-cs"/>
                </a:rPr>
                <a:t>2</a:t>
              </a:r>
            </a:p>
          </p:txBody>
        </p:sp>
      </p:grpSp>
      <p:grpSp>
        <p:nvGrpSpPr>
          <p:cNvPr id="4" name="Group 21">
            <a:extLst>
              <a:ext uri="{FF2B5EF4-FFF2-40B4-BE49-F238E27FC236}">
                <a16:creationId xmlns:a16="http://schemas.microsoft.com/office/drawing/2014/main" id="{DD5EBCA1-C089-FD7F-46CC-930054DA60A8}"/>
              </a:ext>
            </a:extLst>
          </p:cNvPr>
          <p:cNvGrpSpPr>
            <a:grpSpLocks/>
          </p:cNvGrpSpPr>
          <p:nvPr/>
        </p:nvGrpSpPr>
        <p:grpSpPr bwMode="auto">
          <a:xfrm>
            <a:off x="2123867" y="3835337"/>
            <a:ext cx="6352309" cy="1112328"/>
            <a:chOff x="382" y="1980"/>
            <a:chExt cx="3644" cy="963"/>
          </a:xfrm>
        </p:grpSpPr>
        <p:sp>
          <p:nvSpPr>
            <p:cNvPr id="12298" name="Rectangle à coins arrondis 6">
              <a:extLst>
                <a:ext uri="{FF2B5EF4-FFF2-40B4-BE49-F238E27FC236}">
                  <a16:creationId xmlns:a16="http://schemas.microsoft.com/office/drawing/2014/main" id="{D37105C3-25F3-9FC6-312B-0D6451184195}"/>
                </a:ext>
              </a:extLst>
            </p:cNvPr>
            <p:cNvSpPr>
              <a:spLocks noChangeArrowheads="1"/>
            </p:cNvSpPr>
            <p:nvPr/>
          </p:nvSpPr>
          <p:spPr bwMode="auto">
            <a:xfrm>
              <a:off x="616" y="2151"/>
              <a:ext cx="3410" cy="792"/>
            </a:xfrm>
            <a:prstGeom prst="wedgeRoundRectCallout">
              <a:avLst>
                <a:gd name="adj1" fmla="val 66833"/>
                <a:gd name="adj2" fmla="val -57057"/>
                <a:gd name="adj3" fmla="val 16667"/>
              </a:avLst>
            </a:prstGeom>
            <a:solidFill>
              <a:schemeClr val="bg1"/>
            </a:solidFill>
            <a:ln w="25400">
              <a:solidFill>
                <a:srgbClr val="C00000"/>
              </a:solidFill>
              <a:miter lim="800000"/>
              <a:headEnd/>
              <a:tailEnd/>
            </a:ln>
          </p:spPr>
          <p:txBody>
            <a:bodyPr lIns="91440" tIns="45720" rIns="91440" bIns="4572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 sz="2200" b="1" i="0" u="none" baseline="0" dirty="0">
                  <a:solidFill>
                    <a:srgbClr val="000000"/>
                  </a:solidFill>
                  <a:latin typeface="Calibri" panose="020F0502020204030204"/>
                  <a:ea typeface="MS PGothic"/>
                  <a:cs typeface="Arial"/>
                </a:rPr>
                <a:t>Comment rendre les programmes de vaccination sensibles au genre ?</a:t>
              </a:r>
              <a:endParaRPr kumimoji="0" lang="fr" altLang="en-US" sz="2200" b="1" i="0" u="none" strike="noStrike" kern="1200" cap="none" spc="0" normalizeH="0" baseline="0" noProof="0" dirty="0">
                <a:ln>
                  <a:noFill/>
                </a:ln>
                <a:solidFill>
                  <a:srgbClr val="000000"/>
                </a:solidFill>
                <a:effectLst/>
                <a:uLnTx/>
                <a:uFillTx/>
                <a:latin typeface="Calibri" panose="020F0502020204030204"/>
                <a:ea typeface="MS PGothic"/>
                <a:cs typeface="Arial"/>
              </a:endParaRPr>
            </a:p>
          </p:txBody>
        </p:sp>
        <p:sp>
          <p:nvSpPr>
            <p:cNvPr id="10" name="Ellipse 9">
              <a:extLst>
                <a:ext uri="{FF2B5EF4-FFF2-40B4-BE49-F238E27FC236}">
                  <a16:creationId xmlns:a16="http://schemas.microsoft.com/office/drawing/2014/main" id="{6DD87F81-474A-4CF8-9829-48EF74247D03}"/>
                </a:ext>
              </a:extLst>
            </p:cNvPr>
            <p:cNvSpPr>
              <a:spLocks noChangeArrowheads="1"/>
            </p:cNvSpPr>
            <p:nvPr/>
          </p:nvSpPr>
          <p:spPr bwMode="auto">
            <a:xfrm>
              <a:off x="382" y="1980"/>
              <a:ext cx="304" cy="435"/>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marL="0" marR="0" lvl="0" indent="0" algn="ctr" defTabSz="1042988" rtl="0" eaLnBrk="1" fontAlgn="auto" latinLnBrk="0" hangingPunct="1">
                <a:lnSpc>
                  <a:spcPct val="100000"/>
                </a:lnSpc>
                <a:spcBef>
                  <a:spcPts val="0"/>
                </a:spcBef>
                <a:spcAft>
                  <a:spcPts val="0"/>
                </a:spcAft>
                <a:buClrTx/>
                <a:buSzTx/>
                <a:buFontTx/>
                <a:buNone/>
                <a:tabLst/>
                <a:defRPr/>
              </a:pPr>
              <a:r>
                <a:rPr kumimoji="0" lang="fr" sz="2200" b="0" i="0" u="none" strike="noStrike" kern="1200" cap="none" spc="0" normalizeH="0" baseline="0">
                  <a:ln>
                    <a:noFill/>
                  </a:ln>
                  <a:solidFill>
                    <a:srgbClr val="FFFFFF"/>
                  </a:solidFill>
                  <a:effectLst/>
                  <a:uLnTx/>
                  <a:uFillTx/>
                  <a:latin typeface="Calibri" panose="020F0502020204030204"/>
                  <a:ea typeface="+mn-ea"/>
                  <a:cs typeface="+mn-cs"/>
                </a:rPr>
                <a:t>3</a:t>
              </a:r>
            </a:p>
          </p:txBody>
        </p:sp>
      </p:grpSp>
      <p:sp>
        <p:nvSpPr>
          <p:cNvPr id="7173" name="Rectangle 15">
            <a:extLst>
              <a:ext uri="{FF2B5EF4-FFF2-40B4-BE49-F238E27FC236}">
                <a16:creationId xmlns:a16="http://schemas.microsoft.com/office/drawing/2014/main" id="{6F3B8625-E91A-4F1F-824E-781BED1FDB09}"/>
              </a:ext>
            </a:extLst>
          </p:cNvPr>
          <p:cNvSpPr>
            <a:spLocks noGrp="1" noChangeArrowheads="1"/>
          </p:cNvSpPr>
          <p:nvPr>
            <p:ph type="title"/>
          </p:nvPr>
        </p:nvSpPr>
        <p:spPr/>
        <p:txBody>
          <a:bodyPr/>
          <a:lstStyle/>
          <a:p>
            <a:pPr rtl="0">
              <a:defRPr/>
            </a:pPr>
            <a:r>
              <a:rPr lang="fr" b="1" i="0" u="none" baseline="0">
                <a:ea typeface="ＭＳ Ｐゴシック" charset="0"/>
              </a:rPr>
              <a:t>Principaux points à aborder dans ce module</a:t>
            </a:r>
          </a:p>
        </p:txBody>
      </p:sp>
      <p:sp>
        <p:nvSpPr>
          <p:cNvPr id="3" name="Slide Number Placeholder 2">
            <a:extLst>
              <a:ext uri="{FF2B5EF4-FFF2-40B4-BE49-F238E27FC236}">
                <a16:creationId xmlns:a16="http://schemas.microsoft.com/office/drawing/2014/main" id="{C682AEAE-7A39-2148-736D-AD0A32832705}"/>
              </a:ext>
            </a:extLst>
          </p:cNvPr>
          <p:cNvSpPr>
            <a:spLocks noGrp="1"/>
          </p:cNvSpPr>
          <p:nvPr>
            <p:ph type="sldNum" sz="quarter" idx="4294967295"/>
          </p:nvPr>
        </p:nvSpPr>
        <p:spPr>
          <a:xfrm>
            <a:off x="11812588" y="6397625"/>
            <a:ext cx="379412" cy="32067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4BF2E0-EE3B-6A4E-9FB9-82DE86E1F02F}" type="slidenum">
              <a:rPr kumimoji="0" sz="900" b="0" i="0" u="none" strike="noStrike" kern="1200" cap="none" spc="0" normalizeH="0" baseline="0">
                <a:ln>
                  <a:noFill/>
                </a:ln>
                <a:solidFill>
                  <a:srgbClr val="00205C"/>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 sz="900" b="0" i="0" u="none" strike="noStrike" kern="1200" cap="none" spc="0" normalizeH="0" baseline="0" noProof="0">
              <a:ln>
                <a:noFill/>
              </a:ln>
              <a:solidFill>
                <a:srgbClr val="00205C"/>
              </a:solidFill>
              <a:effectLst/>
              <a:uLnTx/>
              <a:uFillTx/>
              <a:latin typeface="Calibri" panose="020F0502020204030204"/>
              <a:ea typeface="+mn-ea"/>
              <a:cs typeface="+mn-cs"/>
            </a:endParaRPr>
          </a:p>
        </p:txBody>
      </p:sp>
      <p:cxnSp>
        <p:nvCxnSpPr>
          <p:cNvPr id="12293" name="Connecteur droit 19">
            <a:extLst>
              <a:ext uri="{FF2B5EF4-FFF2-40B4-BE49-F238E27FC236}">
                <a16:creationId xmlns:a16="http://schemas.microsoft.com/office/drawing/2014/main" id="{1CFA554A-A1D7-F658-19D7-7DB294E415BF}"/>
              </a:ext>
            </a:extLst>
          </p:cNvPr>
          <p:cNvCxnSpPr>
            <a:cxnSpLocks noChangeShapeType="1"/>
          </p:cNvCxnSpPr>
          <p:nvPr/>
        </p:nvCxnSpPr>
        <p:spPr bwMode="auto">
          <a:xfrm>
            <a:off x="3714055" y="1075860"/>
            <a:ext cx="502920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7" name="Group 16">
            <a:extLst>
              <a:ext uri="{FF2B5EF4-FFF2-40B4-BE49-F238E27FC236}">
                <a16:creationId xmlns:a16="http://schemas.microsoft.com/office/drawing/2014/main" id="{DBA9E0EA-300E-1FF8-29E0-7D692162FB7B}"/>
              </a:ext>
            </a:extLst>
          </p:cNvPr>
          <p:cNvGrpSpPr>
            <a:grpSpLocks/>
          </p:cNvGrpSpPr>
          <p:nvPr/>
        </p:nvGrpSpPr>
        <p:grpSpPr bwMode="auto">
          <a:xfrm>
            <a:off x="2124141" y="1279911"/>
            <a:ext cx="6353156" cy="1166814"/>
            <a:chOff x="477" y="640"/>
            <a:chExt cx="3455" cy="735"/>
          </a:xfrm>
        </p:grpSpPr>
        <p:sp>
          <p:nvSpPr>
            <p:cNvPr id="12296" name="Rectangle à coins arrondis 3">
              <a:extLst>
                <a:ext uri="{FF2B5EF4-FFF2-40B4-BE49-F238E27FC236}">
                  <a16:creationId xmlns:a16="http://schemas.microsoft.com/office/drawing/2014/main" id="{ACBA09BE-2612-2E12-EDAD-AD556AA5B1DD}"/>
                </a:ext>
              </a:extLst>
            </p:cNvPr>
            <p:cNvSpPr>
              <a:spLocks noChangeArrowheads="1"/>
            </p:cNvSpPr>
            <p:nvPr/>
          </p:nvSpPr>
          <p:spPr bwMode="auto">
            <a:xfrm>
              <a:off x="700" y="761"/>
              <a:ext cx="3232" cy="614"/>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 sz="2200" b="1" i="0" u="none" baseline="0" dirty="0">
                  <a:solidFill>
                    <a:srgbClr val="000000"/>
                  </a:solidFill>
                  <a:latin typeface="Calibri" panose="020F0502020204030204"/>
                </a:rPr>
                <a:t>Qu’est-ce que le sexe, qu’est-ce que le genre et comment leur interaction influence-t-elle la santé ?</a:t>
              </a:r>
              <a:endParaRPr kumimoji="0" lang="fr" altLang="en-US" sz="2200" b="1" i="0" u="none" strike="noStrike" kern="1200" cap="none" spc="0" normalizeH="0" baseline="0" noProof="0" dirty="0">
                <a:ln>
                  <a:noFill/>
                </a:ln>
                <a:solidFill>
                  <a:srgbClr val="000000"/>
                </a:solidFill>
                <a:effectLst/>
                <a:uLnTx/>
                <a:uFillTx/>
                <a:latin typeface="Calibri" panose="020F0502020204030204"/>
                <a:ea typeface="MS PGothic" panose="020B0600070205080204" pitchFamily="34" charset="-128"/>
                <a:cs typeface="Arial" panose="020B0604020202020204" pitchFamily="34" charset="0"/>
              </a:endParaRPr>
            </a:p>
          </p:txBody>
        </p:sp>
        <p:sp>
          <p:nvSpPr>
            <p:cNvPr id="17" name="Ellipse 16">
              <a:extLst>
                <a:ext uri="{FF2B5EF4-FFF2-40B4-BE49-F238E27FC236}">
                  <a16:creationId xmlns:a16="http://schemas.microsoft.com/office/drawing/2014/main" id="{C719239B-686B-4DD0-9AF5-7DD3EEA14934}"/>
                </a:ext>
              </a:extLst>
            </p:cNvPr>
            <p:cNvSpPr>
              <a:spLocks noChangeArrowheads="1"/>
            </p:cNvSpPr>
            <p:nvPr/>
          </p:nvSpPr>
          <p:spPr bwMode="auto">
            <a:xfrm>
              <a:off x="477" y="640"/>
              <a:ext cx="28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nchor="ctr"/>
            <a:lstStyle/>
            <a:p>
              <a:pPr marL="0" marR="0" lvl="0" indent="0" algn="ctr" defTabSz="1042988" rtl="0" eaLnBrk="1" fontAlgn="auto" latinLnBrk="0" hangingPunct="1">
                <a:lnSpc>
                  <a:spcPct val="100000"/>
                </a:lnSpc>
                <a:spcBef>
                  <a:spcPts val="0"/>
                </a:spcBef>
                <a:spcAft>
                  <a:spcPts val="0"/>
                </a:spcAft>
                <a:buClrTx/>
                <a:buSzTx/>
                <a:buFontTx/>
                <a:buNone/>
                <a:tabLst/>
                <a:defRPr/>
              </a:pPr>
              <a:r>
                <a:rPr kumimoji="0" lang="fr" sz="2200" b="0" i="0" u="none" strike="noStrike" kern="1200" cap="none" spc="0" normalizeH="0" baseline="0">
                  <a:ln>
                    <a:noFill/>
                  </a:ln>
                  <a:solidFill>
                    <a:srgbClr val="FFFFFF"/>
                  </a:solidFill>
                  <a:effectLst/>
                  <a:uLnTx/>
                  <a:uFillTx/>
                  <a:latin typeface="Calibri" panose="020F0502020204030204"/>
                  <a:ea typeface="+mn-ea"/>
                  <a:cs typeface="+mn-cs"/>
                </a:rPr>
                <a:t>1</a:t>
              </a:r>
            </a:p>
          </p:txBody>
        </p:sp>
      </p:grpSp>
      <p:pic>
        <p:nvPicPr>
          <p:cNvPr id="12295" name="Picture 7">
            <a:extLst>
              <a:ext uri="{FF2B5EF4-FFF2-40B4-BE49-F238E27FC236}">
                <a16:creationId xmlns:a16="http://schemas.microsoft.com/office/drawing/2014/main" id="{2D8313D3-7996-B281-3E9E-78F188D3D3E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689799" y="1638685"/>
            <a:ext cx="1900238" cy="392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76288B-4258-3EA7-6ABD-872B47989320}"/>
              </a:ext>
            </a:extLst>
          </p:cNvPr>
          <p:cNvSpPr>
            <a:spLocks noGrp="1"/>
          </p:cNvSpPr>
          <p:nvPr>
            <p:ph type="title"/>
          </p:nvPr>
        </p:nvSpPr>
        <p:spPr>
          <a:xfrm>
            <a:off x="363071" y="24589"/>
            <a:ext cx="9350772" cy="1238250"/>
          </a:xfrm>
        </p:spPr>
        <p:txBody>
          <a:bodyPr/>
          <a:lstStyle/>
          <a:p>
            <a:pPr rtl="0"/>
            <a:r>
              <a:rPr lang="fr" b="1" i="0" u="none" baseline="0" dirty="0"/>
              <a:t>Conseils pour les animateurs </a:t>
            </a:r>
            <a:br>
              <a:rPr lang="fr" b="1" i="0" u="none" baseline="0" dirty="0"/>
            </a:br>
            <a:r>
              <a:rPr lang="fr" b="1" i="0" u="none" baseline="0" dirty="0">
                <a:highlight>
                  <a:srgbClr val="FFFF00"/>
                </a:highlight>
              </a:rPr>
              <a:t>(</a:t>
            </a:r>
            <a:r>
              <a:rPr lang="fr" b="1" i="1" u="none" baseline="0" dirty="0">
                <a:highlight>
                  <a:srgbClr val="FFFF00"/>
                </a:highlight>
              </a:rPr>
              <a:t>ne pas afficher cette diapositive</a:t>
            </a:r>
            <a:r>
              <a:rPr lang="fr" b="1" i="0" u="none" baseline="0" dirty="0">
                <a:highlight>
                  <a:srgbClr val="FFFF00"/>
                </a:highlight>
              </a:rPr>
              <a:t>)</a:t>
            </a:r>
          </a:p>
        </p:txBody>
      </p:sp>
      <p:sp>
        <p:nvSpPr>
          <p:cNvPr id="4" name="Segnaposto numero diapositiva 3">
            <a:extLst>
              <a:ext uri="{FF2B5EF4-FFF2-40B4-BE49-F238E27FC236}">
                <a16:creationId xmlns:a16="http://schemas.microsoft.com/office/drawing/2014/main" id="{6E495714-BAA5-68BC-A114-4A50A6508E08}"/>
              </a:ext>
            </a:extLst>
          </p:cNvPr>
          <p:cNvSpPr>
            <a:spLocks noGrp="1"/>
          </p:cNvSpPr>
          <p:nvPr>
            <p:ph type="sldNum" sz="quarter" idx="4294967295"/>
          </p:nvPr>
        </p:nvSpPr>
        <p:spPr>
          <a:xfrm>
            <a:off x="8737600" y="6356353"/>
            <a:ext cx="2844800" cy="365125"/>
          </a:xfrm>
          <a:prstGeom prst="rect">
            <a:avLst/>
          </a:prstGeom>
        </p:spPr>
        <p:txBody>
          <a:bodyPr/>
          <a:lstStyle/>
          <a:p>
            <a:pPr algn="l" rtl="0"/>
            <a:fld id="{714BF2E0-EE3B-6A4E-9FB9-82DE86E1F02F}" type="slidenum">
              <a:rPr/>
              <a:pPr/>
              <a:t>4</a:t>
            </a:fld>
            <a:endParaRPr lang="fr" dirty="0"/>
          </a:p>
        </p:txBody>
      </p:sp>
      <p:pic>
        <p:nvPicPr>
          <p:cNvPr id="5" name="Picture 4">
            <a:extLst>
              <a:ext uri="{FF2B5EF4-FFF2-40B4-BE49-F238E27FC236}">
                <a16:creationId xmlns:a16="http://schemas.microsoft.com/office/drawing/2014/main" id="{1C248E82-E458-BF9E-044A-EA6B1E7B1A0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20032" y="2748238"/>
            <a:ext cx="1599765" cy="3373458"/>
          </a:xfrm>
          <a:prstGeom prst="rect">
            <a:avLst/>
          </a:prstGeom>
        </p:spPr>
      </p:pic>
      <p:sp>
        <p:nvSpPr>
          <p:cNvPr id="3" name="Segnaposto contenuto 2">
            <a:extLst>
              <a:ext uri="{FF2B5EF4-FFF2-40B4-BE49-F238E27FC236}">
                <a16:creationId xmlns:a16="http://schemas.microsoft.com/office/drawing/2014/main" id="{3D5DF47E-381C-FC0B-BA54-1BCA2C6AD1EA}"/>
              </a:ext>
            </a:extLst>
          </p:cNvPr>
          <p:cNvSpPr>
            <a:spLocks noGrp="1"/>
          </p:cNvSpPr>
          <p:nvPr>
            <p:ph idx="4294967295"/>
          </p:nvPr>
        </p:nvSpPr>
        <p:spPr>
          <a:xfrm>
            <a:off x="363071" y="1478140"/>
            <a:ext cx="10543468" cy="4865687"/>
          </a:xfrm>
          <a:noFill/>
          <a:ln w="19050">
            <a:noFill/>
          </a:ln>
        </p:spPr>
        <p:style>
          <a:lnRef idx="2">
            <a:schemeClr val="accent1"/>
          </a:lnRef>
          <a:fillRef idx="1">
            <a:schemeClr val="lt1"/>
          </a:fillRef>
          <a:effectRef idx="0">
            <a:schemeClr val="accent1"/>
          </a:effectRef>
          <a:fontRef idx="minor">
            <a:schemeClr val="dk1"/>
          </a:fontRef>
        </p:style>
        <p:txBody>
          <a:bodyPr vert="horz" lIns="0" tIns="0" rIns="0" bIns="0" rtlCol="0" anchor="t">
            <a:normAutofit fontScale="92500" lnSpcReduction="10000"/>
          </a:bodyPr>
          <a:lstStyle/>
          <a:p>
            <a:pPr algn="l" rtl="0"/>
            <a:r>
              <a:rPr lang="fr" sz="2000" b="0" i="0" u="none" baseline="0" dirty="0">
                <a:effectLst/>
              </a:rPr>
              <a:t>Si </a:t>
            </a:r>
            <a:r>
              <a:rPr lang="fr" sz="2000" b="0" i="0" u="none" baseline="0" dirty="0"/>
              <a:t>le</a:t>
            </a:r>
            <a:r>
              <a:rPr lang="fr" sz="2000" b="0" i="0" u="none" baseline="0" dirty="0">
                <a:effectLst/>
              </a:rPr>
              <a:t> sujet du genre est nouveau pour vous, prenez le temps de réfléchir à votre compréhension du concept et à ce que vous en pensez</a:t>
            </a:r>
            <a:r>
              <a:rPr lang="fr" sz="2000" b="0" i="0" u="none" baseline="0" dirty="0"/>
              <a:t>. </a:t>
            </a:r>
          </a:p>
          <a:p>
            <a:pPr algn="l" rtl="0"/>
            <a:r>
              <a:rPr lang="fr" sz="2000" b="0" i="0" u="none" baseline="0" dirty="0"/>
              <a:t>L’apprentissage sur le genre est un processus continu. Demandez</a:t>
            </a:r>
            <a:r>
              <a:rPr lang="fr" sz="2000" b="0" i="0" u="none" baseline="0" dirty="0">
                <a:effectLst/>
              </a:rPr>
              <a:t> de l’aide si </a:t>
            </a:r>
            <a:br>
              <a:rPr lang="fr" sz="2000" b="0" i="0" u="none" baseline="0" dirty="0">
                <a:effectLst/>
              </a:rPr>
            </a:br>
            <a:r>
              <a:rPr lang="fr" sz="2000" b="0" i="0" u="none" baseline="0" dirty="0">
                <a:effectLst/>
              </a:rPr>
              <a:t>nécessaire et </a:t>
            </a:r>
            <a:r>
              <a:rPr lang="fr" sz="2000" b="0" i="0" u="none" baseline="0" dirty="0"/>
              <a:t>envisagez la possibilité d’organiser une formation supplémentaire </a:t>
            </a:r>
            <a:br>
              <a:rPr lang="fr" sz="2000" b="0" i="0" u="none" baseline="0" dirty="0"/>
            </a:br>
            <a:r>
              <a:rPr lang="fr" sz="2000" b="0" i="0" u="none" baseline="0" dirty="0"/>
              <a:t>sur le genre* pour vous-même et votre personnel après l’atelier.</a:t>
            </a:r>
            <a:endParaRPr lang="fr" sz="2000" dirty="0">
              <a:ea typeface="Calibri"/>
              <a:cs typeface="Calibri"/>
            </a:endParaRPr>
          </a:p>
          <a:p>
            <a:pPr algn="l" rtl="0"/>
            <a:r>
              <a:rPr lang="fr" sz="2000" b="0" i="0" u="none" baseline="0" dirty="0"/>
              <a:t>Cette </a:t>
            </a:r>
            <a:r>
              <a:rPr lang="fr" sz="2000" b="0" i="0" u="none" baseline="0" dirty="0">
                <a:hlinkClick r:id="rId4"/>
              </a:rPr>
              <a:t>ressource</a:t>
            </a:r>
            <a:r>
              <a:rPr lang="fr" sz="2000" b="0" i="0" u="none" baseline="0" dirty="0"/>
              <a:t> est un ouvrage de référence utile qui peut servir de guide pour </a:t>
            </a:r>
            <a:br>
              <a:rPr lang="fr" sz="2000" b="0" i="0" u="none" baseline="0" dirty="0"/>
            </a:br>
            <a:r>
              <a:rPr lang="fr" sz="2000" b="0" i="0" u="none" baseline="0" dirty="0"/>
              <a:t>d’autres formations.</a:t>
            </a:r>
          </a:p>
          <a:p>
            <a:pPr algn="l" rtl="0"/>
            <a:r>
              <a:rPr lang="fr" sz="2000" b="0" i="0" u="none" baseline="0" dirty="0">
                <a:solidFill>
                  <a:srgbClr val="211E1E"/>
                </a:solidFill>
                <a:effectLst/>
              </a:rPr>
              <a:t>L’apprentissage sur le genre peut être difficile parce qu’il remet en question les idées </a:t>
            </a:r>
            <a:br>
              <a:rPr lang="fr" sz="2000" b="0" i="0" u="none" baseline="0" dirty="0">
                <a:solidFill>
                  <a:srgbClr val="211E1E"/>
                </a:solidFill>
                <a:effectLst/>
              </a:rPr>
            </a:br>
            <a:r>
              <a:rPr lang="fr" sz="2000" b="0" i="0" u="none" baseline="0" dirty="0">
                <a:solidFill>
                  <a:srgbClr val="211E1E"/>
                </a:solidFill>
                <a:effectLst/>
              </a:rPr>
              <a:t>reçues et exige des participants qu’ils réfléchissent à </a:t>
            </a:r>
            <a:r>
              <a:rPr lang="fr" sz="2000" b="0" i="0" u="none" baseline="0" dirty="0"/>
              <a:t>leurs croyances individuelles et culturelles sur le genre </a:t>
            </a:r>
            <a:r>
              <a:rPr lang="fr" sz="2000" b="0" i="0" u="none" baseline="0" dirty="0">
                <a:solidFill>
                  <a:srgbClr val="FF0000"/>
                </a:solidFill>
              </a:rPr>
              <a:t>et la dynamique du genre.</a:t>
            </a:r>
            <a:endParaRPr lang="fr" sz="2000" dirty="0">
              <a:solidFill>
                <a:srgbClr val="FF0000"/>
              </a:solidFill>
              <a:ea typeface="Calibri"/>
              <a:cs typeface="Calibri"/>
            </a:endParaRPr>
          </a:p>
          <a:p>
            <a:pPr algn="l" rtl="0"/>
            <a:r>
              <a:rPr lang="fr" sz="2000" b="0" i="0" u="none" baseline="0" dirty="0"/>
              <a:t>Ce processus nécessite de prendre en compte la manière dont les normes, les rôles et les relations affectent les programmes, les politiques et, en fin de compte, les résultats en matière de santé.</a:t>
            </a:r>
          </a:p>
          <a:p>
            <a:pPr algn="l" rtl="0"/>
            <a:r>
              <a:rPr lang="fr" sz="2000" b="0" i="0" u="none" baseline="0" dirty="0"/>
              <a:t>Sachez que ces idées peuvent être nouvelles pour les participants et qu’il </a:t>
            </a:r>
            <a:r>
              <a:rPr lang="fr" sz="2000" b="0" i="0" u="none" baseline="0" dirty="0">
                <a:effectLst/>
              </a:rPr>
              <a:t>faut en tenir compte. </a:t>
            </a:r>
            <a:endParaRPr lang="fr" sz="2000" i="1" dirty="0">
              <a:effectLst/>
            </a:endParaRPr>
          </a:p>
          <a:p>
            <a:pPr marL="0" indent="0" algn="l" rtl="0">
              <a:buNone/>
            </a:pPr>
            <a:endParaRPr lang="fr" sz="2000" dirty="0">
              <a:effectLst/>
            </a:endParaRPr>
          </a:p>
          <a:p>
            <a:endParaRPr lang="fr" sz="2000" dirty="0">
              <a:effectLst/>
              <a:latin typeface="RotisSerif"/>
            </a:endParaRPr>
          </a:p>
          <a:p>
            <a:endParaRPr lang="fr" sz="2000" b="1" dirty="0"/>
          </a:p>
          <a:p>
            <a:endParaRPr lang="fr" sz="2000" dirty="0"/>
          </a:p>
        </p:txBody>
      </p:sp>
      <p:pic>
        <p:nvPicPr>
          <p:cNvPr id="7" name="Picture 6">
            <a:extLst>
              <a:ext uri="{FF2B5EF4-FFF2-40B4-BE49-F238E27FC236}">
                <a16:creationId xmlns:a16="http://schemas.microsoft.com/office/drawing/2014/main" id="{3674F977-FAC7-C293-1670-E66F228432AF}"/>
              </a:ext>
            </a:extLst>
          </p:cNvPr>
          <p:cNvPicPr>
            <a:picLocks noChangeAspect="1"/>
          </p:cNvPicPr>
          <p:nvPr/>
        </p:nvPicPr>
        <p:blipFill>
          <a:blip r:embed="rId5"/>
          <a:stretch>
            <a:fillRect/>
          </a:stretch>
        </p:blipFill>
        <p:spPr>
          <a:xfrm>
            <a:off x="9606482" y="270147"/>
            <a:ext cx="1668075" cy="2342803"/>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53640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a:r>
              <a:rPr lang="fr" b="1" i="0" u="none" baseline="0"/>
              <a:t>      Quelle est la différence entre le sexe et le genre ? </a:t>
            </a:r>
          </a:p>
        </p:txBody>
      </p:sp>
      <p:sp>
        <p:nvSpPr>
          <p:cNvPr id="13" name="Freeform 7">
            <a:extLst>
              <a:ext uri="{FF2B5EF4-FFF2-40B4-BE49-F238E27FC236}">
                <a16:creationId xmlns:a16="http://schemas.microsoft.com/office/drawing/2014/main" id="{01F354FE-68A6-C414-A825-BF601275937A}"/>
              </a:ext>
            </a:extLst>
          </p:cNvPr>
          <p:cNvSpPr/>
          <p:nvPr/>
        </p:nvSpPr>
        <p:spPr>
          <a:xfrm>
            <a:off x="6856806" y="1116853"/>
            <a:ext cx="4032000" cy="1092140"/>
          </a:xfrm>
          <a:custGeom>
            <a:avLst/>
            <a:gdLst>
              <a:gd name="connsiteX0" fmla="*/ 0 w 3612639"/>
              <a:gd name="connsiteY0" fmla="*/ 0 h 973895"/>
              <a:gd name="connsiteX1" fmla="*/ 3612639 w 3612639"/>
              <a:gd name="connsiteY1" fmla="*/ 0 h 973895"/>
              <a:gd name="connsiteX2" fmla="*/ 3612639 w 3612639"/>
              <a:gd name="connsiteY2" fmla="*/ 973895 h 973895"/>
              <a:gd name="connsiteX3" fmla="*/ 0 w 3612639"/>
              <a:gd name="connsiteY3" fmla="*/ 973895 h 973895"/>
              <a:gd name="connsiteX4" fmla="*/ 0 w 3612639"/>
              <a:gd name="connsiteY4" fmla="*/ 0 h 973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639" h="973895">
                <a:moveTo>
                  <a:pt x="0" y="0"/>
                </a:moveTo>
                <a:lnTo>
                  <a:pt x="3612639" y="0"/>
                </a:lnTo>
                <a:lnTo>
                  <a:pt x="3612639" y="973895"/>
                </a:lnTo>
                <a:lnTo>
                  <a:pt x="0" y="973895"/>
                </a:lnTo>
                <a:lnTo>
                  <a:pt x="0" y="0"/>
                </a:lnTo>
                <a:close/>
              </a:path>
            </a:pathLst>
          </a:custGeom>
          <a:solidFill>
            <a:srgbClr val="0070C0"/>
          </a:solidFill>
          <a:ln w="19050" cap="flat" cmpd="sng" algn="ctr">
            <a:solidFill>
              <a:srgbClr val="FFFFFF"/>
            </a:solidFill>
            <a:prstDash val="solid"/>
            <a:miter lim="800000"/>
          </a:ln>
          <a:effectLst/>
        </p:spPr>
        <p:txBody>
          <a:bodyPr spcFirstLastPara="0" vert="horz" wrap="square" lIns="170688" tIns="97536" rIns="170688" bIns="97536"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fr" sz="2000" b="0" i="0" u="none" strike="noStrike" kern="0" cap="none" spc="0" normalizeH="0" baseline="0" dirty="0">
                <a:ln>
                  <a:noFill/>
                </a:ln>
                <a:solidFill>
                  <a:srgbClr val="009CDE">
                    <a:lumMod val="40000"/>
                    <a:lumOff val="60000"/>
                  </a:srgbClr>
                </a:solidFill>
                <a:effectLst/>
                <a:uLnTx/>
                <a:uFillTx/>
                <a:ea typeface="+mn-ea"/>
                <a:cs typeface="+mn-cs"/>
              </a:rPr>
              <a:t> </a:t>
            </a:r>
            <a:r>
              <a:rPr kumimoji="0" lang="fr" sz="2000" b="1" i="0" u="none" strike="noStrike" kern="0" cap="none" spc="0" normalizeH="0" baseline="0" dirty="0">
                <a:ln>
                  <a:noFill/>
                </a:ln>
                <a:solidFill>
                  <a:srgbClr val="FFFFFF"/>
                </a:solidFill>
                <a:effectLst/>
                <a:uLnTx/>
                <a:uFillTx/>
                <a:ea typeface="+mn-ea"/>
                <a:cs typeface="+mn-cs"/>
              </a:rPr>
              <a:t>Genre</a:t>
            </a:r>
          </a:p>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fr" sz="2000" b="1" i="1" u="none" strike="noStrike" kern="0" cap="none" spc="0" normalizeH="0" baseline="0" dirty="0">
                <a:ln>
                  <a:noFill/>
                </a:ln>
                <a:solidFill>
                  <a:srgbClr val="FFFFFF"/>
                </a:solidFill>
                <a:effectLst/>
                <a:uLnTx/>
                <a:uFillTx/>
                <a:ea typeface="+mn-ea"/>
                <a:cs typeface="+mn-cs"/>
              </a:rPr>
              <a:t>Création sociale</a:t>
            </a:r>
            <a:endParaRPr kumimoji="0" lang="fr" sz="2000" b="0" i="0" u="none" strike="noStrike" kern="0" cap="none" spc="0" normalizeH="0" baseline="0" noProof="0" dirty="0">
              <a:ln>
                <a:noFill/>
              </a:ln>
              <a:solidFill>
                <a:srgbClr val="FFFFFF"/>
              </a:solidFill>
              <a:effectLst/>
              <a:uLnTx/>
              <a:uFillTx/>
              <a:ea typeface="+mn-ea"/>
              <a:cs typeface="+mn-cs"/>
            </a:endParaRPr>
          </a:p>
        </p:txBody>
      </p:sp>
      <p:sp>
        <p:nvSpPr>
          <p:cNvPr id="14" name="Freeform 8">
            <a:extLst>
              <a:ext uri="{FF2B5EF4-FFF2-40B4-BE49-F238E27FC236}">
                <a16:creationId xmlns:a16="http://schemas.microsoft.com/office/drawing/2014/main" id="{5BB805F0-841C-5E9B-7132-02FCAF1A4B23}"/>
              </a:ext>
            </a:extLst>
          </p:cNvPr>
          <p:cNvSpPr/>
          <p:nvPr/>
        </p:nvSpPr>
        <p:spPr>
          <a:xfrm>
            <a:off x="6866765" y="2297341"/>
            <a:ext cx="4022041" cy="2113501"/>
          </a:xfrm>
          <a:custGeom>
            <a:avLst/>
            <a:gdLst>
              <a:gd name="connsiteX0" fmla="*/ 0 w 3612639"/>
              <a:gd name="connsiteY0" fmla="*/ 0 h 1751996"/>
              <a:gd name="connsiteX1" fmla="*/ 3612639 w 3612639"/>
              <a:gd name="connsiteY1" fmla="*/ 0 h 1751996"/>
              <a:gd name="connsiteX2" fmla="*/ 3612639 w 3612639"/>
              <a:gd name="connsiteY2" fmla="*/ 1751996 h 1751996"/>
              <a:gd name="connsiteX3" fmla="*/ 0 w 3612639"/>
              <a:gd name="connsiteY3" fmla="*/ 1751996 h 1751996"/>
              <a:gd name="connsiteX4" fmla="*/ 0 w 3612639"/>
              <a:gd name="connsiteY4" fmla="*/ 0 h 175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639" h="1751996">
                <a:moveTo>
                  <a:pt x="0" y="0"/>
                </a:moveTo>
                <a:lnTo>
                  <a:pt x="3612639" y="0"/>
                </a:lnTo>
                <a:lnTo>
                  <a:pt x="3612639" y="1751996"/>
                </a:lnTo>
                <a:lnTo>
                  <a:pt x="0" y="1751996"/>
                </a:lnTo>
                <a:lnTo>
                  <a:pt x="0" y="0"/>
                </a:lnTo>
                <a:close/>
              </a:path>
            </a:pathLst>
          </a:custGeom>
          <a:solidFill>
            <a:srgbClr val="134A8A"/>
          </a:solidFill>
          <a:ln w="19050" cap="flat" cmpd="sng" algn="ctr">
            <a:solidFill>
              <a:srgbClr val="FFFFFF"/>
            </a:solidFill>
            <a:prstDash val="solid"/>
            <a:miter lim="800000"/>
          </a:ln>
          <a:effectLst/>
        </p:spPr>
        <p:txBody>
          <a:bodyPr spcFirstLastPara="0" vert="horz" wrap="square" lIns="96012" tIns="96012" rIns="128016" bIns="144018" numCol="1" spcCol="1270" anchor="t" anchorCtr="0">
            <a:noAutofit/>
          </a:bodyPr>
          <a:lstStyle/>
          <a:p>
            <a:pPr marL="171450" marR="0" lvl="1" indent="-171450" algn="l" defTabSz="800100" rtl="0" eaLnBrk="1" fontAlgn="auto" latinLnBrk="0" hangingPunct="1">
              <a:lnSpc>
                <a:spcPct val="90000"/>
              </a:lnSpc>
              <a:spcBef>
                <a:spcPts val="600"/>
              </a:spcBef>
              <a:spcAft>
                <a:spcPct val="15000"/>
              </a:spcAft>
              <a:buClrTx/>
              <a:buSzTx/>
              <a:buFontTx/>
              <a:buChar char="•"/>
              <a:tabLst/>
              <a:defRPr/>
            </a:pPr>
            <a:r>
              <a:rPr kumimoji="0" lang="fr" b="0" i="0" u="none" strike="noStrike" kern="0" cap="none" spc="0" normalizeH="0" baseline="0" dirty="0">
                <a:ln>
                  <a:noFill/>
                </a:ln>
                <a:solidFill>
                  <a:srgbClr val="FFFFFF"/>
                </a:solidFill>
                <a:effectLst/>
                <a:uLnTx/>
                <a:uFillTx/>
                <a:ea typeface="+mn-ea"/>
                <a:cs typeface="+mn-cs"/>
              </a:rPr>
              <a:t>Normes, rôles et relations </a:t>
            </a:r>
            <a:endParaRPr kumimoji="0" lang="fr" b="0" i="0" u="none" strike="noStrike" kern="0" cap="none" spc="0" normalizeH="0" baseline="0" noProof="0" dirty="0">
              <a:ln>
                <a:noFill/>
              </a:ln>
              <a:solidFill>
                <a:srgbClr val="FFFFFF"/>
              </a:solidFill>
              <a:effectLst/>
              <a:uLnTx/>
              <a:uFillTx/>
              <a:ea typeface="+mn-ea"/>
              <a:cs typeface="+mn-cs"/>
            </a:endParaRPr>
          </a:p>
          <a:p>
            <a:pPr marL="171450" marR="0" lvl="1" indent="-171450" algn="l" defTabSz="800100" rtl="0" eaLnBrk="1" fontAlgn="auto" latinLnBrk="0" hangingPunct="1">
              <a:lnSpc>
                <a:spcPct val="90000"/>
              </a:lnSpc>
              <a:spcBef>
                <a:spcPts val="600"/>
              </a:spcBef>
              <a:spcAft>
                <a:spcPct val="15000"/>
              </a:spcAft>
              <a:buClrTx/>
              <a:buSzTx/>
              <a:buFontTx/>
              <a:buChar char="•"/>
              <a:tabLst/>
              <a:defRPr/>
            </a:pPr>
            <a:r>
              <a:rPr kumimoji="0" lang="fr" b="0" i="0" u="none" strike="noStrike" kern="0" cap="none" spc="0" normalizeH="0" baseline="0" dirty="0">
                <a:ln>
                  <a:noFill/>
                </a:ln>
                <a:solidFill>
                  <a:srgbClr val="FFFFFF"/>
                </a:solidFill>
                <a:effectLst/>
                <a:uLnTx/>
                <a:uFillTx/>
                <a:ea typeface="+mn-ea"/>
                <a:cs typeface="+mn-cs"/>
              </a:rPr>
              <a:t>Varie d’une société à l’autre et peut évoluer</a:t>
            </a:r>
            <a:endParaRPr kumimoji="0" lang="fr" b="0" i="0" u="none" strike="noStrike" kern="0" cap="none" spc="0" normalizeH="0" baseline="0" noProof="0" dirty="0">
              <a:ln>
                <a:noFill/>
              </a:ln>
              <a:solidFill>
                <a:srgbClr val="FFFFFF"/>
              </a:solidFill>
              <a:effectLst/>
              <a:uLnTx/>
              <a:uFillTx/>
              <a:ea typeface="+mn-ea"/>
              <a:cs typeface="+mn-cs"/>
            </a:endParaRPr>
          </a:p>
          <a:p>
            <a:pPr marL="171450" marR="0" lvl="1" indent="-171450" algn="l" defTabSz="800100" rtl="0" eaLnBrk="1" fontAlgn="auto" latinLnBrk="0" hangingPunct="1">
              <a:lnSpc>
                <a:spcPct val="90000"/>
              </a:lnSpc>
              <a:spcBef>
                <a:spcPts val="600"/>
              </a:spcBef>
              <a:spcAft>
                <a:spcPct val="15000"/>
              </a:spcAft>
              <a:buClrTx/>
              <a:buSzTx/>
              <a:buFontTx/>
              <a:buChar char="•"/>
              <a:tabLst/>
              <a:defRPr/>
            </a:pPr>
            <a:r>
              <a:rPr kumimoji="0" lang="fr" b="0" i="0" u="none" strike="noStrike" kern="0" cap="none" spc="0" normalizeH="0" baseline="0" dirty="0">
                <a:ln>
                  <a:noFill/>
                </a:ln>
                <a:solidFill>
                  <a:srgbClr val="FFFFFF"/>
                </a:solidFill>
                <a:effectLst/>
                <a:uLnTx/>
                <a:uFillTx/>
                <a:ea typeface="+mn-ea"/>
                <a:cs typeface="+mn-cs"/>
              </a:rPr>
              <a:t>Hiérarchique et reflète souvent des relations de pouvoir inégales entre les hommes et les femmes</a:t>
            </a:r>
            <a:endParaRPr kumimoji="0" lang="fr" b="0" i="0" u="none" strike="noStrike" kern="0" cap="none" spc="0" normalizeH="0" baseline="0" noProof="0" dirty="0">
              <a:ln>
                <a:noFill/>
              </a:ln>
              <a:solidFill>
                <a:srgbClr val="FFFFFF"/>
              </a:solidFill>
              <a:effectLst/>
              <a:uLnTx/>
              <a:uFillTx/>
              <a:ea typeface="+mn-ea"/>
              <a:cs typeface="+mn-cs"/>
            </a:endParaRPr>
          </a:p>
        </p:txBody>
      </p:sp>
      <p:sp>
        <p:nvSpPr>
          <p:cNvPr id="15" name="Freeform 9">
            <a:extLst>
              <a:ext uri="{FF2B5EF4-FFF2-40B4-BE49-F238E27FC236}">
                <a16:creationId xmlns:a16="http://schemas.microsoft.com/office/drawing/2014/main" id="{D9FDF070-40EC-DF92-DC3B-0D794A89D6C6}"/>
              </a:ext>
            </a:extLst>
          </p:cNvPr>
          <p:cNvSpPr/>
          <p:nvPr/>
        </p:nvSpPr>
        <p:spPr>
          <a:xfrm>
            <a:off x="1393464" y="1116853"/>
            <a:ext cx="4032000" cy="1099423"/>
          </a:xfrm>
          <a:custGeom>
            <a:avLst/>
            <a:gdLst>
              <a:gd name="connsiteX0" fmla="*/ 0 w 3612639"/>
              <a:gd name="connsiteY0" fmla="*/ 0 h 973895"/>
              <a:gd name="connsiteX1" fmla="*/ 3612639 w 3612639"/>
              <a:gd name="connsiteY1" fmla="*/ 0 h 973895"/>
              <a:gd name="connsiteX2" fmla="*/ 3612639 w 3612639"/>
              <a:gd name="connsiteY2" fmla="*/ 973895 h 973895"/>
              <a:gd name="connsiteX3" fmla="*/ 0 w 3612639"/>
              <a:gd name="connsiteY3" fmla="*/ 973895 h 973895"/>
              <a:gd name="connsiteX4" fmla="*/ 0 w 3612639"/>
              <a:gd name="connsiteY4" fmla="*/ 0 h 973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639" h="973895">
                <a:moveTo>
                  <a:pt x="0" y="0"/>
                </a:moveTo>
                <a:lnTo>
                  <a:pt x="3612639" y="0"/>
                </a:lnTo>
                <a:lnTo>
                  <a:pt x="3612639" y="973895"/>
                </a:lnTo>
                <a:lnTo>
                  <a:pt x="0" y="973895"/>
                </a:lnTo>
                <a:lnTo>
                  <a:pt x="0" y="0"/>
                </a:lnTo>
                <a:close/>
              </a:path>
            </a:pathLst>
          </a:custGeom>
          <a:solidFill>
            <a:srgbClr val="0070C0"/>
          </a:solidFill>
          <a:ln w="19050" cap="flat" cmpd="sng" algn="ctr">
            <a:solidFill>
              <a:srgbClr val="FFFFFF"/>
            </a:solidFill>
            <a:prstDash val="solid"/>
            <a:miter lim="800000"/>
          </a:ln>
          <a:effectLst/>
        </p:spPr>
        <p:txBody>
          <a:bodyPr spcFirstLastPara="0" vert="horz" wrap="square" lIns="170688" tIns="97536" rIns="170688" bIns="97536"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fr" sz="2000" b="1" i="0" u="none" strike="noStrike" kern="0" cap="none" spc="0" normalizeH="0" baseline="0">
                <a:ln>
                  <a:noFill/>
                </a:ln>
                <a:solidFill>
                  <a:srgbClr val="FFFFFF"/>
                </a:solidFill>
                <a:effectLst/>
                <a:uLnTx/>
                <a:uFillTx/>
                <a:ea typeface="+mn-ea"/>
                <a:cs typeface="+mn-cs"/>
              </a:rPr>
              <a:t>Sexe</a:t>
            </a:r>
            <a:r>
              <a:rPr kumimoji="0" lang="fr" sz="2000" b="0" i="0" u="none" strike="noStrike" kern="0" cap="none" spc="0" normalizeH="0" baseline="0">
                <a:ln>
                  <a:noFill/>
                </a:ln>
                <a:solidFill>
                  <a:srgbClr val="009CDE">
                    <a:lumMod val="40000"/>
                    <a:lumOff val="60000"/>
                  </a:srgbClr>
                </a:solidFill>
                <a:effectLst/>
                <a:uLnTx/>
                <a:uFillTx/>
                <a:ea typeface="+mn-ea"/>
                <a:cs typeface="+mn-cs"/>
              </a:rPr>
              <a:t> </a:t>
            </a:r>
          </a:p>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fr" sz="2000" b="1" i="1" u="none" strike="noStrike" kern="0" cap="none" spc="0" normalizeH="0" baseline="0">
                <a:ln>
                  <a:noFill/>
                </a:ln>
                <a:solidFill>
                  <a:srgbClr val="FFFFFF"/>
                </a:solidFill>
                <a:effectLst/>
                <a:uLnTx/>
                <a:uFillTx/>
                <a:ea typeface="+mn-ea"/>
                <a:cs typeface="+mn-cs"/>
              </a:rPr>
              <a:t>Caractéristiques biologiques</a:t>
            </a:r>
            <a:endParaRPr kumimoji="0" lang="fr" sz="2000" b="0" i="0" u="none" strike="noStrike" kern="0" cap="none" spc="0" normalizeH="0" baseline="0" noProof="0" dirty="0">
              <a:ln>
                <a:noFill/>
              </a:ln>
              <a:solidFill>
                <a:srgbClr val="FFFFFF"/>
              </a:solidFill>
              <a:effectLst/>
              <a:uLnTx/>
              <a:uFillTx/>
              <a:ea typeface="+mn-ea"/>
              <a:cs typeface="+mn-cs"/>
            </a:endParaRPr>
          </a:p>
        </p:txBody>
      </p:sp>
      <p:sp>
        <p:nvSpPr>
          <p:cNvPr id="16" name="Freeform 10">
            <a:extLst>
              <a:ext uri="{FF2B5EF4-FFF2-40B4-BE49-F238E27FC236}">
                <a16:creationId xmlns:a16="http://schemas.microsoft.com/office/drawing/2014/main" id="{F6D5C0CD-9FE2-7D26-282A-3D442D58DEFC}"/>
              </a:ext>
            </a:extLst>
          </p:cNvPr>
          <p:cNvSpPr/>
          <p:nvPr/>
        </p:nvSpPr>
        <p:spPr>
          <a:xfrm>
            <a:off x="1382385" y="2288843"/>
            <a:ext cx="4032000" cy="2126045"/>
          </a:xfrm>
          <a:custGeom>
            <a:avLst/>
            <a:gdLst>
              <a:gd name="connsiteX0" fmla="*/ 0 w 3612639"/>
              <a:gd name="connsiteY0" fmla="*/ 0 h 1751996"/>
              <a:gd name="connsiteX1" fmla="*/ 3612639 w 3612639"/>
              <a:gd name="connsiteY1" fmla="*/ 0 h 1751996"/>
              <a:gd name="connsiteX2" fmla="*/ 3612639 w 3612639"/>
              <a:gd name="connsiteY2" fmla="*/ 1751996 h 1751996"/>
              <a:gd name="connsiteX3" fmla="*/ 0 w 3612639"/>
              <a:gd name="connsiteY3" fmla="*/ 1751996 h 1751996"/>
              <a:gd name="connsiteX4" fmla="*/ 0 w 3612639"/>
              <a:gd name="connsiteY4" fmla="*/ 0 h 1751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2639" h="1751996">
                <a:moveTo>
                  <a:pt x="0" y="0"/>
                </a:moveTo>
                <a:lnTo>
                  <a:pt x="3612639" y="0"/>
                </a:lnTo>
                <a:lnTo>
                  <a:pt x="3612639" y="1751996"/>
                </a:lnTo>
                <a:lnTo>
                  <a:pt x="0" y="1751996"/>
                </a:lnTo>
                <a:lnTo>
                  <a:pt x="0" y="0"/>
                </a:lnTo>
                <a:close/>
              </a:path>
            </a:pathLst>
          </a:custGeom>
          <a:solidFill>
            <a:srgbClr val="134A8A"/>
          </a:solidFill>
          <a:ln w="19050" cap="flat" cmpd="sng" algn="ctr">
            <a:solidFill>
              <a:srgbClr val="FFFFFF"/>
            </a:solidFill>
            <a:prstDash val="solid"/>
            <a:miter lim="800000"/>
          </a:ln>
          <a:effectLst/>
        </p:spPr>
        <p:txBody>
          <a:bodyPr spcFirstLastPara="0" vert="horz" wrap="square" lIns="96012" tIns="96012" rIns="128016" bIns="144018" numCol="1" spcCol="1270" anchor="t" anchorCtr="0">
            <a:noAutofit/>
          </a:bodyPr>
          <a:lstStyle/>
          <a:p>
            <a:pPr marL="171450" marR="0" lvl="1" indent="-171450" algn="l" defTabSz="800100" rtl="0" eaLnBrk="1" fontAlgn="auto" latinLnBrk="0" hangingPunct="1">
              <a:lnSpc>
                <a:spcPct val="90000"/>
              </a:lnSpc>
              <a:spcBef>
                <a:spcPts val="600"/>
              </a:spcBef>
              <a:spcAft>
                <a:spcPct val="15000"/>
              </a:spcAft>
              <a:buClrTx/>
              <a:buSzTx/>
              <a:buFontTx/>
              <a:buChar char="•"/>
              <a:tabLst/>
              <a:defRPr/>
            </a:pPr>
            <a:r>
              <a:rPr kumimoji="0" lang="fr" b="0" i="0" u="none" strike="noStrike" kern="0" cap="none" spc="0" normalizeH="0" baseline="0" dirty="0">
                <a:ln>
                  <a:noFill/>
                </a:ln>
                <a:solidFill>
                  <a:srgbClr val="FFFFFF"/>
                </a:solidFill>
                <a:effectLst/>
                <a:uLnTx/>
                <a:uFillTx/>
                <a:ea typeface="+mn-ea"/>
                <a:cs typeface="+mn-cs"/>
              </a:rPr>
              <a:t>Attributs biologiques</a:t>
            </a:r>
            <a:endParaRPr kumimoji="0" lang="fr" b="0" i="0" u="none" strike="noStrike" kern="0" cap="none" spc="0" normalizeH="0" baseline="0" noProof="0" dirty="0">
              <a:ln>
                <a:noFill/>
              </a:ln>
              <a:solidFill>
                <a:srgbClr val="FFFFFF"/>
              </a:solidFill>
              <a:effectLst/>
              <a:uLnTx/>
              <a:uFillTx/>
              <a:ea typeface="+mn-ea"/>
              <a:cs typeface="+mn-cs"/>
            </a:endParaRPr>
          </a:p>
          <a:p>
            <a:pPr marL="171450" marR="0" lvl="1" indent="-171450" algn="l" defTabSz="800100" rtl="0" eaLnBrk="1" fontAlgn="auto" latinLnBrk="0" hangingPunct="1">
              <a:lnSpc>
                <a:spcPct val="90000"/>
              </a:lnSpc>
              <a:spcBef>
                <a:spcPts val="600"/>
              </a:spcBef>
              <a:spcAft>
                <a:spcPct val="15000"/>
              </a:spcAft>
              <a:buClrTx/>
              <a:buSzTx/>
              <a:buFontTx/>
              <a:buChar char="•"/>
              <a:tabLst/>
              <a:defRPr/>
            </a:pPr>
            <a:r>
              <a:rPr kumimoji="0" lang="fr" b="0" i="0" u="none" strike="noStrike" kern="0" cap="none" spc="0" normalizeH="0" baseline="0" dirty="0">
                <a:ln>
                  <a:noFill/>
                </a:ln>
                <a:solidFill>
                  <a:srgbClr val="FFFFFF"/>
                </a:solidFill>
                <a:effectLst/>
                <a:uLnTx/>
                <a:uFillTx/>
                <a:ea typeface="+mn-ea"/>
                <a:cs typeface="+mn-cs"/>
              </a:rPr>
              <a:t>Caractéristiques physiques et physiologiques </a:t>
            </a:r>
            <a:endParaRPr kumimoji="0" lang="fr" b="0" i="0" u="none" strike="noStrike" kern="0" cap="none" spc="0" normalizeH="0" baseline="0" noProof="0" dirty="0">
              <a:ln>
                <a:noFill/>
              </a:ln>
              <a:solidFill>
                <a:srgbClr val="FFFFFF"/>
              </a:solidFill>
              <a:effectLst/>
              <a:uLnTx/>
              <a:uFillTx/>
              <a:ea typeface="+mn-ea"/>
              <a:cs typeface="+mn-cs"/>
            </a:endParaRPr>
          </a:p>
          <a:p>
            <a:pPr marL="171450" marR="0" lvl="1" indent="-171450" algn="l" defTabSz="800100" rtl="0" eaLnBrk="1" fontAlgn="auto" latinLnBrk="0" hangingPunct="1">
              <a:lnSpc>
                <a:spcPct val="90000"/>
              </a:lnSpc>
              <a:spcBef>
                <a:spcPts val="600"/>
              </a:spcBef>
              <a:spcAft>
                <a:spcPct val="15000"/>
              </a:spcAft>
              <a:buClrTx/>
              <a:buSzTx/>
              <a:buFontTx/>
              <a:buChar char="•"/>
              <a:tabLst/>
              <a:defRPr/>
            </a:pPr>
            <a:r>
              <a:rPr kumimoji="0" lang="fr" b="0" i="0" u="none" strike="noStrike" kern="0" cap="none" spc="0" normalizeH="0" baseline="0" dirty="0">
                <a:ln>
                  <a:noFill/>
                </a:ln>
                <a:solidFill>
                  <a:srgbClr val="FFFFFF"/>
                </a:solidFill>
                <a:effectLst/>
                <a:uLnTx/>
                <a:uFillTx/>
                <a:ea typeface="+mn-ea"/>
                <a:cs typeface="+mn-cs"/>
              </a:rPr>
              <a:t>Généralement attribuées à la naissance en fonction de l'apparence de l'anatomie/des organes génitaux externes</a:t>
            </a:r>
          </a:p>
        </p:txBody>
      </p:sp>
      <p:pic>
        <p:nvPicPr>
          <p:cNvPr id="17" name="Picture 26" descr="A picture containing invertebrate&#10;&#10;Description automatically generated">
            <a:extLst>
              <a:ext uri="{FF2B5EF4-FFF2-40B4-BE49-F238E27FC236}">
                <a16:creationId xmlns:a16="http://schemas.microsoft.com/office/drawing/2014/main" id="{A44E4FF3-9858-BD50-C908-E60E8BE07F4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382385" y="4497637"/>
            <a:ext cx="4032000" cy="1757388"/>
          </a:xfrm>
          <a:prstGeom prst="rect">
            <a:avLst/>
          </a:prstGeom>
          <a:ln>
            <a:solidFill>
              <a:srgbClr val="FFFFFF"/>
            </a:solidFill>
          </a:ln>
        </p:spPr>
      </p:pic>
      <p:pic>
        <p:nvPicPr>
          <p:cNvPr id="18" name="Picture 2">
            <a:extLst>
              <a:ext uri="{FF2B5EF4-FFF2-40B4-BE49-F238E27FC236}">
                <a16:creationId xmlns:a16="http://schemas.microsoft.com/office/drawing/2014/main" id="{D0541E6C-027D-3C45-2020-1AEFD13FD9C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66765" y="4494399"/>
            <a:ext cx="4031999" cy="1757388"/>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5">
            <a:extLst>
              <a:ext uri="{FF2B5EF4-FFF2-40B4-BE49-F238E27FC236}">
                <a16:creationId xmlns:a16="http://schemas.microsoft.com/office/drawing/2014/main" id="{99FE0A0C-75D0-8980-7D9A-5DDDB7B135CD}"/>
              </a:ext>
            </a:extLst>
          </p:cNvPr>
          <p:cNvSpPr txBox="1"/>
          <p:nvPr/>
        </p:nvSpPr>
        <p:spPr>
          <a:xfrm>
            <a:off x="4806924" y="6451790"/>
            <a:ext cx="4973180" cy="26161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100" b="0" i="0" u="none" strike="noStrike" kern="1200" cap="none" spc="0" normalizeH="0" baseline="0" dirty="0">
                <a:ln>
                  <a:noFill/>
                </a:ln>
                <a:solidFill>
                  <a:srgbClr val="000000"/>
                </a:solidFill>
                <a:effectLst/>
                <a:uLnTx/>
                <a:uFillTx/>
                <a:latin typeface="Poppins"/>
                <a:ea typeface="+mn-ea"/>
                <a:cs typeface="+mn-cs"/>
              </a:rPr>
              <a:t>Référence : </a:t>
            </a:r>
            <a:r>
              <a:rPr kumimoji="0" lang="fr" sz="1100" b="0" i="0" u="none" strike="noStrike" kern="1200" cap="none" spc="0" normalizeH="0" baseline="0" dirty="0">
                <a:ln>
                  <a:noFill/>
                </a:ln>
                <a:solidFill>
                  <a:srgbClr val="000000"/>
                </a:solidFill>
                <a:effectLst/>
                <a:uLnTx/>
                <a:uFillTx/>
                <a:latin typeface="Poppins"/>
                <a:ea typeface="+mn-ea"/>
                <a:cs typeface="+mn-cs"/>
                <a:hlinkClick r:id="rId5"/>
              </a:rPr>
              <a:t>Questions-réponses sur le genre et la santé</a:t>
            </a:r>
            <a:r>
              <a:rPr kumimoji="0" lang="fr" sz="1100" b="0" i="0" u="none" strike="noStrike" kern="1200" cap="none" spc="0" normalizeH="0" baseline="0" dirty="0">
                <a:ln>
                  <a:noFill/>
                </a:ln>
                <a:solidFill>
                  <a:srgbClr val="000000"/>
                </a:solidFill>
                <a:effectLst/>
                <a:uLnTx/>
                <a:uFillTx/>
                <a:latin typeface="Poppins"/>
                <a:ea typeface="+mn-ea"/>
                <a:cs typeface="+mn-cs"/>
              </a:rPr>
              <a:t> (en anglais)</a:t>
            </a:r>
            <a:endParaRPr kumimoji="0" lang="fr" sz="1100" b="0" i="0" u="none" strike="noStrike" kern="1200" cap="none" spc="0" normalizeH="0" baseline="0" noProof="0" dirty="0">
              <a:ln>
                <a:noFill/>
              </a:ln>
              <a:solidFill>
                <a:srgbClr val="000000"/>
              </a:solidFill>
              <a:effectLst/>
              <a:uLnTx/>
              <a:uFillTx/>
              <a:latin typeface="Poppins"/>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0E2207-0B15-F2C3-47EC-27BE48BAFF17}"/>
              </a:ext>
            </a:extLst>
          </p:cNvPr>
          <p:cNvSpPr>
            <a:spLocks noGrp="1"/>
          </p:cNvSpPr>
          <p:nvPr>
            <p:ph type="title"/>
          </p:nvPr>
        </p:nvSpPr>
        <p:spPr>
          <a:xfrm>
            <a:off x="1313831" y="0"/>
            <a:ext cx="10030031" cy="1512460"/>
          </a:xfrm>
        </p:spPr>
        <p:txBody>
          <a:bodyPr>
            <a:normAutofit/>
          </a:bodyPr>
          <a:lstStyle/>
          <a:p>
            <a:pPr rtl="0"/>
            <a:r>
              <a:rPr lang="fr" b="1" i="0" u="none" baseline="0" dirty="0"/>
              <a:t>Faits intéressants à connaître : Le sexe, le genre et l’hépatite B  </a:t>
            </a:r>
            <a:endParaRPr lang="fr" dirty="0"/>
          </a:p>
        </p:txBody>
      </p:sp>
      <p:sp>
        <p:nvSpPr>
          <p:cNvPr id="3" name="Content Placeholder 2">
            <a:extLst>
              <a:ext uri="{FF2B5EF4-FFF2-40B4-BE49-F238E27FC236}">
                <a16:creationId xmlns:a16="http://schemas.microsoft.com/office/drawing/2014/main" id="{172A4620-6C23-4C1D-AC90-55640156BA53}"/>
              </a:ext>
            </a:extLst>
          </p:cNvPr>
          <p:cNvSpPr>
            <a:spLocks noGrp="1"/>
          </p:cNvSpPr>
          <p:nvPr>
            <p:ph idx="1"/>
          </p:nvPr>
        </p:nvSpPr>
        <p:spPr>
          <a:xfrm>
            <a:off x="388488" y="1512460"/>
            <a:ext cx="11415023" cy="4611688"/>
          </a:xfrm>
        </p:spPr>
        <p:txBody>
          <a:bodyPr>
            <a:normAutofit fontScale="92500"/>
          </a:bodyPr>
          <a:lstStyle/>
          <a:p>
            <a:pPr algn="l" rtl="0">
              <a:buFont typeface="Arial" panose="020B0604020202020204" pitchFamily="34" charset="0"/>
              <a:buChar char="•"/>
            </a:pPr>
            <a:r>
              <a:rPr lang="fr" sz="2400" b="0" i="0" u="none" baseline="0" dirty="0"/>
              <a:t>Les garçons et les filles présentent des risques similaires de transmission de la mère à l’enfant (TME), mais certains des facteurs de risque </a:t>
            </a:r>
            <a:r>
              <a:rPr lang="fr-FR" sz="2400" b="0" i="0" u="none" baseline="0" dirty="0"/>
              <a:t>d'exposition au virus de l'hépatite B et de susceptibilité à l'infection diffèrent entre les hommes et les femmes.</a:t>
            </a:r>
          </a:p>
          <a:p>
            <a:pPr algn="l" rtl="0">
              <a:buFont typeface="Arial" panose="020B0604020202020204" pitchFamily="34" charset="0"/>
              <a:buChar char="•"/>
            </a:pPr>
            <a:r>
              <a:rPr lang="fr-FR" sz="2400" b="0" i="0" u="none" baseline="0" dirty="0"/>
              <a:t>Le </a:t>
            </a:r>
            <a:r>
              <a:rPr lang="fr-FR" sz="2400" b="1" i="0" u="none" baseline="0" dirty="0"/>
              <a:t>sexe </a:t>
            </a:r>
            <a:r>
              <a:rPr lang="fr-FR" sz="2400" b="0" i="0" u="none" baseline="0" dirty="0"/>
              <a:t>: des études ont montré que certaines différences immunologiques entre les hommes et les femmes entraînent des conséquences différentes de l'infection. Il a également été démontré que les femmes présentaient une réponse anticorps plus élevée à la vaccination contre l'hépatite B.</a:t>
            </a:r>
          </a:p>
          <a:p>
            <a:pPr algn="l" rtl="0">
              <a:buFont typeface="Arial" panose="020B0604020202020204" pitchFamily="34" charset="0"/>
              <a:buChar char="•"/>
            </a:pPr>
            <a:r>
              <a:rPr lang="fr-FR" sz="2400" dirty="0"/>
              <a:t>Le </a:t>
            </a:r>
            <a:r>
              <a:rPr lang="fr-FR" sz="2400" b="1" dirty="0"/>
              <a:t>genre</a:t>
            </a:r>
            <a:r>
              <a:rPr lang="fr-FR" sz="2400" dirty="0"/>
              <a:t> : L'accès au diagnostic et aux soins est influencé par l'éducation, le comportement, les croyances, les modèles et l'adaptation des services de santé en fonction du sexe. La stigmatisation et la marginalisation de certains groupes à haut risque d'infection par le virus de l'hépatite B constituent un obstacle important.</a:t>
            </a:r>
            <a:endParaRPr lang="fr" sz="2400" b="0" i="0" u="none" baseline="0" dirty="0"/>
          </a:p>
          <a:p>
            <a:pPr>
              <a:buFont typeface="Arial" panose="020B0604020202020204" pitchFamily="34" charset="0"/>
              <a:buChar char="•"/>
            </a:pPr>
            <a:endParaRPr lang="fr" sz="2400" dirty="0"/>
          </a:p>
        </p:txBody>
      </p:sp>
      <p:sp>
        <p:nvSpPr>
          <p:cNvPr id="4" name="TextBox 3">
            <a:extLst>
              <a:ext uri="{FF2B5EF4-FFF2-40B4-BE49-F238E27FC236}">
                <a16:creationId xmlns:a16="http://schemas.microsoft.com/office/drawing/2014/main" id="{23A58DB5-B69D-C205-2C64-005A307D7464}"/>
              </a:ext>
            </a:extLst>
          </p:cNvPr>
          <p:cNvSpPr txBox="1"/>
          <p:nvPr/>
        </p:nvSpPr>
        <p:spPr>
          <a:xfrm>
            <a:off x="239156" y="5990440"/>
            <a:ext cx="1187367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b="1" dirty="0">
                <a:solidFill>
                  <a:srgbClr val="1B1B1B"/>
                </a:solidFill>
              </a:rPr>
              <a:t>Reference: </a:t>
            </a:r>
            <a:r>
              <a:rPr lang="en-GB" sz="1000" b="1" dirty="0">
                <a:solidFill>
                  <a:srgbClr val="1B1B1B"/>
                </a:solidFill>
                <a:hlinkClick r:id="rId3"/>
              </a:rPr>
              <a:t>Brown R, Goulder P, Matthews PC. Sexual Dimorphism in Chronic Hepatitis B Virus (HBV) Infection: Evidence to Inform Elimination Efforts. Wellcome Open Res. 2022 Apr 26;7:32.</a:t>
            </a:r>
            <a:r>
              <a:rPr lang="en-GB" sz="1000" b="1" dirty="0">
                <a:solidFill>
                  <a:srgbClr val="1B1B1B"/>
                </a:solidFill>
              </a:rPr>
              <a:t> </a:t>
            </a:r>
            <a:endParaRPr lang="en-US" sz="1000" dirty="0"/>
          </a:p>
          <a:p>
            <a:pPr algn="l"/>
            <a:endParaRPr lang="en-GB" dirty="0">
              <a:solidFill>
                <a:srgbClr val="000000"/>
              </a:solidFill>
            </a:endParaRPr>
          </a:p>
        </p:txBody>
      </p:sp>
    </p:spTree>
    <p:extLst>
      <p:ext uri="{BB962C8B-B14F-4D97-AF65-F5344CB8AC3E}">
        <p14:creationId xmlns:p14="http://schemas.microsoft.com/office/powerpoint/2010/main" val="15947912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935A2-EC6D-AD53-4A22-B072680ACDAA}"/>
              </a:ext>
            </a:extLst>
          </p:cNvPr>
          <p:cNvSpPr>
            <a:spLocks noGrp="1"/>
          </p:cNvSpPr>
          <p:nvPr>
            <p:ph type="title"/>
          </p:nvPr>
        </p:nvSpPr>
        <p:spPr/>
        <p:txBody>
          <a:bodyPr/>
          <a:lstStyle/>
          <a:p>
            <a:pPr rtl="0"/>
            <a:r>
              <a:rPr lang="fr" b="1" i="0" u="none" baseline="0"/>
              <a:t>        Le genre est l’un des nombreux facteurs liés à l’inégalité</a:t>
            </a:r>
            <a:endParaRPr lang="fr" dirty="0"/>
          </a:p>
        </p:txBody>
      </p:sp>
      <p:pic>
        <p:nvPicPr>
          <p:cNvPr id="1026" name="Picture 2">
            <a:extLst>
              <a:ext uri="{FF2B5EF4-FFF2-40B4-BE49-F238E27FC236}">
                <a16:creationId xmlns:a16="http://schemas.microsoft.com/office/drawing/2014/main" id="{C3F8E4E3-74BD-D9B5-D7BF-C34B4C51A9F6}"/>
              </a:ext>
            </a:extLst>
          </p:cNvPr>
          <p:cNvPicPr>
            <a:picLocks noGrp="1" noChangeAspect="1" noChangeArrowheads="1"/>
          </p:cNvPicPr>
          <p:nvPr>
            <p:ph idx="4294967295"/>
          </p:nvPr>
        </p:nvPicPr>
        <p:blipFill rotWithShape="1">
          <a:blip r:embed="rId3" cstate="email">
            <a:extLst>
              <a:ext uri="{28A0092B-C50C-407E-A947-70E740481C1C}">
                <a14:useLocalDpi xmlns:a14="http://schemas.microsoft.com/office/drawing/2010/main" val="0"/>
              </a:ext>
            </a:extLst>
          </a:blip>
          <a:srcRect/>
          <a:stretch/>
        </p:blipFill>
        <p:spPr bwMode="auto">
          <a:xfrm>
            <a:off x="6909106" y="1238250"/>
            <a:ext cx="5014031" cy="496688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B1FA318-8CDD-0C74-9282-DD4FF4124845}"/>
              </a:ext>
            </a:extLst>
          </p:cNvPr>
          <p:cNvSpPr txBox="1"/>
          <p:nvPr/>
        </p:nvSpPr>
        <p:spPr>
          <a:xfrm>
            <a:off x="347847" y="1333227"/>
            <a:ext cx="6561259" cy="5539978"/>
          </a:xfrm>
          <a:prstGeom prst="rect">
            <a:avLst/>
          </a:prstGeom>
          <a:noFill/>
        </p:spPr>
        <p:txBody>
          <a:bodyPr wrap="square" rtlCol="0">
            <a:spAutoFit/>
          </a:bodyPr>
          <a:lstStyle/>
          <a:p>
            <a:pPr marL="285750" indent="-285750" algn="l" rtl="0">
              <a:buFont typeface="Arial" panose="020B0604020202020204" pitchFamily="34" charset="0"/>
              <a:buChar char="•"/>
            </a:pPr>
            <a:r>
              <a:rPr lang="fr" sz="2400" b="0" i="0" u="none" baseline="0" dirty="0"/>
              <a:t>Le genre est associé à de nombreuses autres caractéristiques qui façonnent les inégalités sociales et la santé.</a:t>
            </a:r>
          </a:p>
          <a:p>
            <a:endParaRPr lang="fr" sz="2400" dirty="0"/>
          </a:p>
          <a:p>
            <a:pPr marL="285750" indent="-285750" algn="l" rtl="0">
              <a:buFont typeface="Arial" panose="020B0604020202020204" pitchFamily="34" charset="0"/>
              <a:buChar char="•"/>
            </a:pPr>
            <a:r>
              <a:rPr lang="fr" sz="2400" b="0" i="0" u="none" baseline="0" dirty="0"/>
              <a:t>Par exemple, un père riche peut avoir une meilleure éducation et la confiance nécessaire pour emmener son enfant se faire vacciner, alors qu’un père issu d’une classe économique défavorisée peut penser qu’il fera l’objet de moqueries.</a:t>
            </a:r>
          </a:p>
          <a:p>
            <a:endParaRPr lang="fr" sz="2400" dirty="0"/>
          </a:p>
          <a:p>
            <a:pPr algn="l" rtl="0"/>
            <a:r>
              <a:rPr lang="fr" sz="2400" b="1" i="0" u="none" baseline="0" dirty="0"/>
              <a:t>Exercice :</a:t>
            </a:r>
            <a:r>
              <a:rPr lang="fr" sz="2400" b="0" i="0" u="none" baseline="0" dirty="0"/>
              <a:t> Pouvez-vous citer d’autres exemples ?</a:t>
            </a:r>
          </a:p>
          <a:p>
            <a:pPr marL="285750" indent="-285750" algn="l" rtl="0">
              <a:buFont typeface="Arial" panose="020B0604020202020204" pitchFamily="34" charset="0"/>
              <a:buChar char="•"/>
            </a:pPr>
            <a:endParaRPr lang="fr" sz="2400" dirty="0"/>
          </a:p>
          <a:p>
            <a:pPr marL="285750" indent="-285750" algn="l" rtl="0">
              <a:buFont typeface="Arial" panose="020B0604020202020204" pitchFamily="34" charset="0"/>
              <a:buChar char="•"/>
            </a:pPr>
            <a:endParaRPr lang="fr" dirty="0"/>
          </a:p>
        </p:txBody>
      </p:sp>
    </p:spTree>
    <p:extLst>
      <p:ext uri="{BB962C8B-B14F-4D97-AF65-F5344CB8AC3E}">
        <p14:creationId xmlns:p14="http://schemas.microsoft.com/office/powerpoint/2010/main" val="4232071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6"/>
          <p:cNvSpPr txBox="1">
            <a:spLocks noGrp="1"/>
          </p:cNvSpPr>
          <p:nvPr>
            <p:ph type="title"/>
          </p:nvPr>
        </p:nvSpPr>
        <p:spPr>
          <a:xfrm>
            <a:off x="291548" y="0"/>
            <a:ext cx="11608904" cy="1238250"/>
          </a:xfrm>
          <a:prstGeom prst="rect">
            <a:avLst/>
          </a:prstGeom>
          <a:noFill/>
          <a:ln>
            <a:noFill/>
          </a:ln>
          <a:effectLst>
            <a:outerShdw blurRad="63500" dist="17961" dir="2700000" algn="ctr" rotWithShape="0">
              <a:srgbClr val="96CCEE">
                <a:alpha val="74901"/>
              </a:srgbClr>
            </a:outerShdw>
          </a:effectLst>
        </p:spPr>
        <p:txBody>
          <a:bodyPr spcFirstLastPara="1" vert="horz" wrap="square" lIns="0" tIns="0" rIns="0" bIns="0" rtlCol="0" anchor="ctr" anchorCtr="0">
            <a:noAutofit/>
          </a:bodyPr>
          <a:lstStyle/>
          <a:p>
            <a:pPr rtl="0"/>
            <a:r>
              <a:rPr lang="fr" b="1" i="0" u="none" baseline="0" dirty="0"/>
              <a:t>         Quels sont les obstacles </a:t>
            </a:r>
            <a:r>
              <a:rPr lang="fr-FR" dirty="0"/>
              <a:t>liés au genre dans l’accès à la vaccination</a:t>
            </a:r>
            <a:r>
              <a:rPr lang="fr" b="1" i="0" u="none" baseline="0" dirty="0"/>
              <a:t>? </a:t>
            </a:r>
            <a:endParaRPr dirty="0"/>
          </a:p>
        </p:txBody>
      </p:sp>
      <p:sp>
        <p:nvSpPr>
          <p:cNvPr id="7" name="TextBox 5">
            <a:extLst>
              <a:ext uri="{FF2B5EF4-FFF2-40B4-BE49-F238E27FC236}">
                <a16:creationId xmlns:a16="http://schemas.microsoft.com/office/drawing/2014/main" id="{AE84B176-0CED-5E95-8E77-CEDDED4A360C}"/>
              </a:ext>
            </a:extLst>
          </p:cNvPr>
          <p:cNvSpPr txBox="1"/>
          <p:nvPr/>
        </p:nvSpPr>
        <p:spPr>
          <a:xfrm>
            <a:off x="5316403" y="6047096"/>
            <a:ext cx="7392431"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 sz="1000" b="0" i="0" u="none" strike="noStrike" kern="1200" cap="none" spc="0" normalizeH="0" baseline="0" dirty="0">
                <a:ln>
                  <a:noFill/>
                </a:ln>
                <a:solidFill>
                  <a:srgbClr val="000000"/>
                </a:solidFill>
                <a:effectLst/>
                <a:uLnTx/>
                <a:uFillTx/>
                <a:ea typeface="+mn-ea"/>
                <a:cs typeface="+mn-cs"/>
                <a:hlinkClick r:id="rId3"/>
              </a:rPr>
              <a:t>Source : L’importance des questions de genre dans le Programme pour la vaccination à l’horizon 2030. Genève, 2022. </a:t>
            </a:r>
            <a:endParaRPr kumimoji="0" lang="fr" sz="1000" b="0" i="0" u="none" strike="noStrike" kern="1200" cap="none" spc="0" normalizeH="0" baseline="0" dirty="0">
              <a:ln>
                <a:noFill/>
              </a:ln>
              <a:solidFill>
                <a:srgbClr val="000000"/>
              </a:solidFill>
              <a:effectLst/>
              <a:uLnTx/>
              <a:uFillTx/>
              <a:ea typeface="+mn-ea"/>
              <a:cs typeface="+mn-cs"/>
            </a:endParaRPr>
          </a:p>
        </p:txBody>
      </p:sp>
      <p:sp>
        <p:nvSpPr>
          <p:cNvPr id="15" name="Arrow: Right 8">
            <a:extLst>
              <a:ext uri="{FF2B5EF4-FFF2-40B4-BE49-F238E27FC236}">
                <a16:creationId xmlns:a16="http://schemas.microsoft.com/office/drawing/2014/main" id="{229101F2-702D-0EC8-0681-59CE7BA2CA84}"/>
              </a:ext>
            </a:extLst>
          </p:cNvPr>
          <p:cNvSpPr/>
          <p:nvPr/>
        </p:nvSpPr>
        <p:spPr>
          <a:xfrm>
            <a:off x="516836" y="4038825"/>
            <a:ext cx="4385423" cy="1761390"/>
          </a:xfrm>
          <a:prstGeom prst="rightArrow">
            <a:avLst/>
          </a:prstGeom>
          <a:solidFill>
            <a:srgbClr val="EF4A2C"/>
          </a:solidFill>
          <a:ln w="12700" cap="flat" cmpd="sng" algn="ctr">
            <a:noFill/>
            <a:prstDash val="solid"/>
            <a:miter lim="800000"/>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fr" sz="1800" b="1" i="0" u="none" strike="noStrike" kern="0" cap="none" spc="0" normalizeH="0" baseline="0" dirty="0">
                <a:ln>
                  <a:noFill/>
                </a:ln>
                <a:solidFill>
                  <a:srgbClr val="FFFFFF"/>
                </a:solidFill>
                <a:effectLst/>
                <a:uLnTx/>
                <a:uFillTx/>
                <a:latin typeface="Poppins"/>
                <a:ea typeface="Calibri" panose="020F0502020204030204" pitchFamily="34" charset="0"/>
                <a:cs typeface="Times New Roman" panose="02020603050405020304" pitchFamily="18" charset="0"/>
                <a:sym typeface="Arial"/>
              </a:rPr>
              <a:t>CÔTÉ DE L’OFFRE  </a:t>
            </a:r>
            <a:endParaRPr kumimoji="0" lang="fr" sz="1800" b="0" i="0" u="none" strike="noStrike" kern="0" cap="none" spc="0" normalizeH="0" baseline="0" noProof="0" dirty="0">
              <a:ln>
                <a:noFill/>
              </a:ln>
              <a:solidFill>
                <a:srgbClr val="FFFFFF"/>
              </a:solidFill>
              <a:effectLst/>
              <a:uLnTx/>
              <a:uFillTx/>
              <a:latin typeface="Poppins"/>
              <a:ea typeface="Calibri" panose="020F0502020204030204" pitchFamily="34" charset="0"/>
              <a:cs typeface="Times New Roman" panose="02020603050405020304" pitchFamily="18" charset="0"/>
              <a:sym typeface="Arial"/>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fr" sz="1800" b="1" i="0" u="none" strike="noStrike" kern="0" cap="none" spc="0" normalizeH="0" baseline="0" dirty="0">
                <a:ln>
                  <a:noFill/>
                </a:ln>
                <a:solidFill>
                  <a:srgbClr val="FFFFFF"/>
                </a:solidFill>
                <a:effectLst/>
                <a:uLnTx/>
                <a:uFillTx/>
                <a:latin typeface="Poppins"/>
                <a:ea typeface="Calibri" panose="020F0502020204030204" pitchFamily="34" charset="0"/>
                <a:cs typeface="Times New Roman" panose="02020603050405020304" pitchFamily="18" charset="0"/>
                <a:sym typeface="Arial"/>
              </a:rPr>
              <a:t>(Prestation de services)</a:t>
            </a:r>
            <a:endParaRPr kumimoji="0" lang="fr" sz="1800" b="0" i="0" u="none" strike="noStrike" kern="0" cap="none" spc="0" normalizeH="0" baseline="0" noProof="0" dirty="0">
              <a:ln>
                <a:noFill/>
              </a:ln>
              <a:solidFill>
                <a:srgbClr val="FFFFFF"/>
              </a:solidFill>
              <a:effectLst/>
              <a:uLnTx/>
              <a:uFillTx/>
              <a:latin typeface="Poppins"/>
              <a:ea typeface="+mn-ea"/>
              <a:cs typeface="+mn-cs"/>
              <a:sym typeface="Arial"/>
            </a:endParaRPr>
          </a:p>
        </p:txBody>
      </p:sp>
      <p:sp>
        <p:nvSpPr>
          <p:cNvPr id="16" name="Arrow: Right 9">
            <a:extLst>
              <a:ext uri="{FF2B5EF4-FFF2-40B4-BE49-F238E27FC236}">
                <a16:creationId xmlns:a16="http://schemas.microsoft.com/office/drawing/2014/main" id="{9C1B24DA-857D-FE6C-2B98-959AD2AB4A7F}"/>
              </a:ext>
            </a:extLst>
          </p:cNvPr>
          <p:cNvSpPr/>
          <p:nvPr/>
        </p:nvSpPr>
        <p:spPr>
          <a:xfrm flipH="1">
            <a:off x="6776496" y="4038825"/>
            <a:ext cx="4898668" cy="1761390"/>
          </a:xfrm>
          <a:prstGeom prst="rightArrow">
            <a:avLst/>
          </a:prstGeom>
          <a:solidFill>
            <a:srgbClr val="008ACD"/>
          </a:solidFill>
          <a:ln w="12700" cap="flat" cmpd="sng" algn="ctr">
            <a:noFill/>
            <a:prstDash val="solid"/>
            <a:miter lim="800000"/>
          </a:ln>
          <a:effectLst/>
        </p:spPr>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fr" sz="1800" b="1" i="0" u="none" strike="noStrike" kern="0" cap="none" spc="0" normalizeH="0" baseline="0" dirty="0">
                <a:ln>
                  <a:noFill/>
                </a:ln>
                <a:solidFill>
                  <a:srgbClr val="FFFFFF"/>
                </a:solidFill>
                <a:effectLst/>
                <a:uLnTx/>
                <a:uFillTx/>
                <a:latin typeface="Poppins"/>
                <a:ea typeface="Calibri" panose="020F0502020204030204" pitchFamily="34" charset="0"/>
                <a:cs typeface="Times New Roman" panose="02020603050405020304" pitchFamily="18" charset="0"/>
                <a:sym typeface="Arial"/>
              </a:rPr>
              <a:t>CÔTÉ DE LA DEMANDE </a:t>
            </a:r>
            <a:endParaRPr kumimoji="0" lang="fr" sz="1800" b="0" i="0" u="none" strike="noStrike" kern="0" cap="none" spc="0" normalizeH="0" baseline="0" noProof="0" dirty="0">
              <a:ln>
                <a:noFill/>
              </a:ln>
              <a:solidFill>
                <a:srgbClr val="FFFFFF"/>
              </a:solidFill>
              <a:effectLst/>
              <a:uLnTx/>
              <a:uFillTx/>
              <a:latin typeface="Poppins"/>
              <a:ea typeface="Calibri" panose="020F0502020204030204" pitchFamily="34" charset="0"/>
              <a:cs typeface="Times New Roman" panose="02020603050405020304" pitchFamily="18" charset="0"/>
              <a:sym typeface="Arial"/>
            </a:endParaRP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fr" sz="1800" b="1" i="0" u="none" strike="noStrike" kern="0" cap="none" spc="0" normalizeH="0" baseline="0" dirty="0">
                <a:ln>
                  <a:noFill/>
                </a:ln>
                <a:solidFill>
                  <a:srgbClr val="FFFFFF"/>
                </a:solidFill>
                <a:effectLst/>
                <a:uLnTx/>
                <a:uFillTx/>
                <a:latin typeface="Poppins"/>
                <a:ea typeface="Calibri" panose="020F0502020204030204" pitchFamily="34" charset="0"/>
                <a:cs typeface="Times New Roman" panose="02020603050405020304" pitchFamily="18" charset="0"/>
                <a:sym typeface="Arial"/>
              </a:rPr>
              <a:t>(Recours aux soins de santé)</a:t>
            </a:r>
            <a:endParaRPr kumimoji="0" lang="fr" sz="1800" b="0" i="0" u="none" strike="noStrike" kern="0" cap="none" spc="0" normalizeH="0" baseline="0" noProof="0" dirty="0">
              <a:ln>
                <a:noFill/>
              </a:ln>
              <a:solidFill>
                <a:srgbClr val="FFFFFF"/>
              </a:solidFill>
              <a:effectLst/>
              <a:uLnTx/>
              <a:uFillTx/>
              <a:latin typeface="Poppins"/>
              <a:ea typeface="+mn-ea"/>
              <a:cs typeface="+mn-cs"/>
              <a:sym typeface="Arial"/>
            </a:endParaRPr>
          </a:p>
        </p:txBody>
      </p:sp>
      <p:pic>
        <p:nvPicPr>
          <p:cNvPr id="17" name="Picture 10">
            <a:extLst>
              <a:ext uri="{FF2B5EF4-FFF2-40B4-BE49-F238E27FC236}">
                <a16:creationId xmlns:a16="http://schemas.microsoft.com/office/drawing/2014/main" id="{4303585B-076A-2946-F9AF-5B91A018C138}"/>
              </a:ext>
            </a:extLst>
          </p:cNvPr>
          <p:cNvPicPr>
            <a:picLocks noChangeAspect="1"/>
          </p:cNvPicPr>
          <p:nvPr/>
        </p:nvPicPr>
        <p:blipFill>
          <a:blip r:embed="rId4"/>
          <a:stretch>
            <a:fillRect/>
          </a:stretch>
        </p:blipFill>
        <p:spPr>
          <a:xfrm>
            <a:off x="5071175" y="4157095"/>
            <a:ext cx="1536404" cy="1524850"/>
          </a:xfrm>
          <a:prstGeom prst="rect">
            <a:avLst/>
          </a:prstGeom>
        </p:spPr>
      </p:pic>
      <p:sp>
        <p:nvSpPr>
          <p:cNvPr id="3" name="Content Placeholder 2">
            <a:extLst>
              <a:ext uri="{FF2B5EF4-FFF2-40B4-BE49-F238E27FC236}">
                <a16:creationId xmlns:a16="http://schemas.microsoft.com/office/drawing/2014/main" id="{2EB181A0-CD3E-945A-748E-F18FD5E94A23}"/>
              </a:ext>
            </a:extLst>
          </p:cNvPr>
          <p:cNvSpPr txBox="1">
            <a:spLocks/>
          </p:cNvSpPr>
          <p:nvPr/>
        </p:nvSpPr>
        <p:spPr>
          <a:xfrm>
            <a:off x="767231" y="1558519"/>
            <a:ext cx="11055349" cy="4611688"/>
          </a:xfrm>
          <a:prstGeom prst="rect">
            <a:avLst/>
          </a:prstGeom>
        </p:spPr>
        <p:txBody>
          <a:bodyPr>
            <a:normAutofit/>
          </a:bodyPr>
          <a:lst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buFont typeface="Arial" panose="020B0604020202020204" pitchFamily="34" charset="0"/>
              <a:buChar char="•"/>
            </a:pPr>
            <a:r>
              <a:rPr lang="fr" sz="2800" b="0" i="0" u="none" baseline="0" dirty="0"/>
              <a:t>Le genre affecte à la fois l’</a:t>
            </a:r>
            <a:r>
              <a:rPr lang="fr" sz="2800" b="1" i="0" u="none" baseline="0" dirty="0"/>
              <a:t>offre</a:t>
            </a:r>
            <a:r>
              <a:rPr lang="fr" sz="2800" b="0" i="0" u="none" baseline="0" dirty="0"/>
              <a:t> et la </a:t>
            </a:r>
            <a:r>
              <a:rPr lang="fr" sz="2800" b="1" i="0" u="none" baseline="0" dirty="0"/>
              <a:t>demande</a:t>
            </a:r>
            <a:r>
              <a:rPr lang="fr" sz="2800" b="0" i="0" u="none" baseline="0" dirty="0"/>
              <a:t> en matière de vaccination</a:t>
            </a:r>
          </a:p>
          <a:p>
            <a:pPr>
              <a:buFont typeface="Arial" panose="020B0604020202020204" pitchFamily="34" charset="0"/>
              <a:buChar char="•"/>
            </a:pPr>
            <a:r>
              <a:rPr lang="fr" sz="2800" b="0" i="0" u="none" baseline="0" dirty="0"/>
              <a:t>Les obstacles sexospécifiques opèrent à plusieurs niveaux, de l’individu et du ménage à la communauté et aux systèmes de santé</a:t>
            </a:r>
          </a:p>
          <a:p>
            <a:pPr algn="r">
              <a:buFont typeface="Arial" panose="020B0604020202020204" pitchFamily="34" charset="0"/>
              <a:buChar char="•"/>
            </a:pPr>
            <a:endParaRPr lang="fr" sz="2800" kern="0" dirty="0"/>
          </a:p>
        </p:txBody>
      </p:sp>
    </p:spTree>
    <p:extLst>
      <p:ext uri="{BB962C8B-B14F-4D97-AF65-F5344CB8AC3E}">
        <p14:creationId xmlns:p14="http://schemas.microsoft.com/office/powerpoint/2010/main" val="2684551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D998F-6C85-42B0-A980-A26E0420C40E}"/>
              </a:ext>
            </a:extLst>
          </p:cNvPr>
          <p:cNvSpPr>
            <a:spLocks noGrp="1"/>
          </p:cNvSpPr>
          <p:nvPr>
            <p:ph type="title"/>
          </p:nvPr>
        </p:nvSpPr>
        <p:spPr>
          <a:xfrm>
            <a:off x="834886" y="0"/>
            <a:ext cx="11357113" cy="1238250"/>
          </a:xfrm>
          <a:noFill/>
        </p:spPr>
        <p:txBody>
          <a:bodyPr>
            <a:normAutofit/>
          </a:bodyPr>
          <a:lstStyle/>
          <a:p>
            <a:pPr algn="ctr" rtl="0"/>
            <a:r>
              <a:rPr lang="fr" b="1" i="0" u="none" baseline="0" dirty="0"/>
              <a:t>Obstacles liés au genre à la demande </a:t>
            </a:r>
            <a:br>
              <a:rPr lang="fr" dirty="0"/>
            </a:br>
            <a:r>
              <a:rPr lang="fr" b="1" i="0" u="none" baseline="0" dirty="0"/>
              <a:t>(comportements favorisant la santé)</a:t>
            </a:r>
          </a:p>
        </p:txBody>
      </p:sp>
      <p:sp>
        <p:nvSpPr>
          <p:cNvPr id="5" name="Slide Number Placeholder 4">
            <a:extLst>
              <a:ext uri="{FF2B5EF4-FFF2-40B4-BE49-F238E27FC236}">
                <a16:creationId xmlns:a16="http://schemas.microsoft.com/office/drawing/2014/main" id="{90AE559C-22A7-4424-9B1D-CEE025B23976}"/>
              </a:ext>
            </a:extLst>
          </p:cNvPr>
          <p:cNvSpPr>
            <a:spLocks noGrp="1"/>
          </p:cNvSpPr>
          <p:nvPr>
            <p:ph type="sldNum" sz="quarter" idx="4294967295"/>
          </p:nvPr>
        </p:nvSpPr>
        <p:spPr>
          <a:xfrm>
            <a:off x="8737600" y="6356353"/>
            <a:ext cx="2844800" cy="365125"/>
          </a:xfrm>
          <a:prstGeom prst="rect">
            <a:avLst/>
          </a:prstGeom>
        </p:spPr>
        <p:txBody>
          <a:bodyPr/>
          <a:lstStyle/>
          <a:p>
            <a:pPr algn="l" defTabSz="914377" rtl="0"/>
            <a:fld id="{A9A282EC-7EB1-1842-AEDA-969B9A13090D}" type="slidenum">
              <a:rPr>
                <a:solidFill>
                  <a:srgbClr val="000000">
                    <a:tint val="75000"/>
                  </a:srgbClr>
                </a:solidFill>
                <a:sym typeface="Arial"/>
              </a:rPr>
              <a:pPr defTabSz="914377"/>
              <a:t>9</a:t>
            </a:fld>
            <a:endParaRPr lang="fr">
              <a:solidFill>
                <a:srgbClr val="000000">
                  <a:tint val="75000"/>
                </a:srgbClr>
              </a:solidFill>
              <a:sym typeface="Arial"/>
            </a:endParaRPr>
          </a:p>
        </p:txBody>
      </p:sp>
      <p:sp>
        <p:nvSpPr>
          <p:cNvPr id="6" name="Content Placeholder 5">
            <a:extLst>
              <a:ext uri="{FF2B5EF4-FFF2-40B4-BE49-F238E27FC236}">
                <a16:creationId xmlns:a16="http://schemas.microsoft.com/office/drawing/2014/main" id="{C8E798F7-3520-4677-BBEF-41E65622618D}"/>
              </a:ext>
            </a:extLst>
          </p:cNvPr>
          <p:cNvSpPr txBox="1">
            <a:spLocks noGrp="1"/>
          </p:cNvSpPr>
          <p:nvPr>
            <p:ph idx="4294967295"/>
          </p:nvPr>
        </p:nvSpPr>
        <p:spPr>
          <a:xfrm>
            <a:off x="5675525" y="1487439"/>
            <a:ext cx="6310680" cy="4616648"/>
          </a:xfrm>
          <a:prstGeom prst="rect">
            <a:avLst/>
          </a:prstGeom>
          <a:noFill/>
        </p:spPr>
        <p:txBody>
          <a:bodyPr wrap="square" rtlCol="0">
            <a:spAutoFit/>
          </a:bodyPr>
          <a:lstStyle/>
          <a:p>
            <a:pPr marL="0" indent="0" algn="l" defTabSz="914377" rtl="0">
              <a:lnSpc>
                <a:spcPct val="100000"/>
              </a:lnSpc>
              <a:spcBef>
                <a:spcPts val="1200"/>
              </a:spcBef>
              <a:spcAft>
                <a:spcPts val="0"/>
              </a:spcAft>
              <a:buSzTx/>
              <a:buNone/>
              <a:defRPr/>
            </a:pPr>
            <a:r>
              <a:rPr lang="fr" sz="2000" b="1" i="1" u="none" baseline="0" dirty="0">
                <a:solidFill>
                  <a:srgbClr val="002060"/>
                </a:solidFill>
                <a:latin typeface="+mj-lt"/>
                <a:cs typeface="Calibri" panose="020F0502020204030204" pitchFamily="34" charset="0"/>
              </a:rPr>
              <a:t>Exemples...</a:t>
            </a:r>
          </a:p>
          <a:p>
            <a:pPr marL="285744" indent="-285744" algn="l" defTabSz="914377" rtl="0">
              <a:lnSpc>
                <a:spcPct val="100000"/>
              </a:lnSpc>
              <a:spcBef>
                <a:spcPts val="1200"/>
              </a:spcBef>
              <a:spcAft>
                <a:spcPts val="0"/>
              </a:spcAft>
              <a:buSzTx/>
              <a:buFont typeface="Arial" panose="020B0604020202020204" pitchFamily="34" charset="0"/>
              <a:buChar char="•"/>
              <a:defRPr/>
            </a:pPr>
            <a:r>
              <a:rPr lang="fr" sz="2000" b="0" i="0" u="none" baseline="0" dirty="0">
                <a:solidFill>
                  <a:srgbClr val="002060"/>
                </a:solidFill>
                <a:latin typeface="+mj-lt"/>
                <a:cs typeface="Calibri" panose="020F0502020204030204" pitchFamily="34" charset="0"/>
              </a:rPr>
              <a:t>Autonomie restreinte en ce qui concerne la prise de décision</a:t>
            </a:r>
          </a:p>
          <a:p>
            <a:pPr marL="285744" indent="-285744" algn="l" defTabSz="914377" rtl="0">
              <a:lnSpc>
                <a:spcPct val="100000"/>
              </a:lnSpc>
              <a:spcBef>
                <a:spcPts val="1200"/>
              </a:spcBef>
              <a:spcAft>
                <a:spcPts val="0"/>
              </a:spcAft>
              <a:buSzTx/>
              <a:buFont typeface="Arial" panose="020B0604020202020204" pitchFamily="34" charset="0"/>
              <a:buChar char="•"/>
              <a:defRPr/>
            </a:pPr>
            <a:r>
              <a:rPr lang="fr" sz="2000" b="0" i="0" u="none" baseline="0" dirty="0">
                <a:solidFill>
                  <a:srgbClr val="002060"/>
                </a:solidFill>
                <a:latin typeface="+mj-lt"/>
                <a:cs typeface="Calibri" panose="020F0502020204030204" pitchFamily="34" charset="0"/>
              </a:rPr>
              <a:t>Manque de contrôle sur le temps/les ressources (y compris les téléphones mobiles)</a:t>
            </a:r>
          </a:p>
          <a:p>
            <a:pPr marL="285744" indent="-285744" algn="l" defTabSz="914377" rtl="0">
              <a:lnSpc>
                <a:spcPct val="100000"/>
              </a:lnSpc>
              <a:spcBef>
                <a:spcPts val="1200"/>
              </a:spcBef>
              <a:spcAft>
                <a:spcPts val="0"/>
              </a:spcAft>
              <a:buSzTx/>
              <a:buFont typeface="Arial" panose="020B0604020202020204" pitchFamily="34" charset="0"/>
              <a:buChar char="•"/>
              <a:defRPr/>
            </a:pPr>
            <a:r>
              <a:rPr lang="fr" sz="2000" b="0" i="0" u="none" baseline="0" dirty="0">
                <a:solidFill>
                  <a:srgbClr val="002060"/>
                </a:solidFill>
                <a:latin typeface="+mj-lt"/>
                <a:cs typeface="Calibri" panose="020F0502020204030204" pitchFamily="34" charset="0"/>
              </a:rPr>
              <a:t>Restrictions de mobilité (socioculturelles, sécurité)</a:t>
            </a:r>
          </a:p>
          <a:p>
            <a:pPr marL="285744" indent="-285744" algn="l" defTabSz="914377" rtl="0">
              <a:lnSpc>
                <a:spcPct val="100000"/>
              </a:lnSpc>
              <a:spcBef>
                <a:spcPts val="1200"/>
              </a:spcBef>
              <a:spcAft>
                <a:spcPts val="0"/>
              </a:spcAft>
              <a:buSzTx/>
              <a:buFont typeface="Arial" panose="020B0604020202020204" pitchFamily="34" charset="0"/>
              <a:buChar char="•"/>
              <a:defRPr/>
            </a:pPr>
            <a:r>
              <a:rPr lang="fr" sz="2000" b="0" i="0" u="none" baseline="0" dirty="0">
                <a:solidFill>
                  <a:srgbClr val="002060"/>
                </a:solidFill>
                <a:latin typeface="+mj-lt"/>
                <a:cs typeface="Calibri" panose="020F0502020204030204" pitchFamily="34" charset="0"/>
              </a:rPr>
              <a:t>Faible niveau d’éducation et connaissances limitées en santé</a:t>
            </a:r>
          </a:p>
          <a:p>
            <a:pPr marL="285744" indent="-285744" algn="l" defTabSz="914377" rtl="0">
              <a:lnSpc>
                <a:spcPct val="100000"/>
              </a:lnSpc>
              <a:spcBef>
                <a:spcPts val="1200"/>
              </a:spcBef>
              <a:spcAft>
                <a:spcPts val="0"/>
              </a:spcAft>
              <a:buSzTx/>
              <a:buFont typeface="Arial" panose="020B0604020202020204" pitchFamily="34" charset="0"/>
              <a:buChar char="•"/>
              <a:defRPr/>
            </a:pPr>
            <a:r>
              <a:rPr lang="fr" sz="2000" b="0" i="0" u="none" baseline="0" dirty="0">
                <a:solidFill>
                  <a:srgbClr val="002060"/>
                </a:solidFill>
                <a:latin typeface="+mj-lt"/>
                <a:cs typeface="Calibri" panose="020F0502020204030204" pitchFamily="34" charset="0"/>
              </a:rPr>
              <a:t>Violence </a:t>
            </a:r>
            <a:r>
              <a:rPr lang="en-US" sz="2000" b="0" i="0" u="none" baseline="0" dirty="0" err="1">
                <a:solidFill>
                  <a:srgbClr val="002060"/>
                </a:solidFill>
                <a:latin typeface="+mj-lt"/>
                <a:cs typeface="Calibri" panose="020F0502020204030204" pitchFamily="34" charset="0"/>
              </a:rPr>
              <a:t>fondée</a:t>
            </a:r>
            <a:r>
              <a:rPr lang="en-US" sz="2000" b="0" i="0" u="none" baseline="0" dirty="0">
                <a:solidFill>
                  <a:srgbClr val="002060"/>
                </a:solidFill>
                <a:latin typeface="+mj-lt"/>
                <a:cs typeface="Calibri" panose="020F0502020204030204" pitchFamily="34" charset="0"/>
              </a:rPr>
              <a:t> sur le genre</a:t>
            </a:r>
            <a:r>
              <a:rPr lang="fr" sz="2000" b="0" i="0" u="none" baseline="0" dirty="0">
                <a:solidFill>
                  <a:srgbClr val="002060"/>
                </a:solidFill>
                <a:latin typeface="+mj-lt"/>
                <a:cs typeface="Calibri" panose="020F0502020204030204" pitchFamily="34" charset="0"/>
              </a:rPr>
              <a:t> et pratiques dangereuses (y compris le mariage des enfants)</a:t>
            </a:r>
          </a:p>
          <a:p>
            <a:pPr marL="285744" indent="-285744" algn="l" defTabSz="914377" rtl="0">
              <a:lnSpc>
                <a:spcPct val="100000"/>
              </a:lnSpc>
              <a:spcBef>
                <a:spcPts val="1200"/>
              </a:spcBef>
              <a:spcAft>
                <a:spcPts val="0"/>
              </a:spcAft>
              <a:buSzTx/>
              <a:buFont typeface="Arial" panose="020B0604020202020204" pitchFamily="34" charset="0"/>
              <a:buChar char="•"/>
              <a:defRPr/>
            </a:pPr>
            <a:r>
              <a:rPr lang="fr" sz="2000" b="0" i="0" u="none" baseline="0" dirty="0">
                <a:solidFill>
                  <a:srgbClr val="002060"/>
                </a:solidFill>
                <a:latin typeface="+mj-lt"/>
                <a:cs typeface="Calibri" panose="020F0502020204030204" pitchFamily="34" charset="0"/>
              </a:rPr>
              <a:t>Manque d’implication des hommes/pères dans les soins au nourrisson</a:t>
            </a:r>
          </a:p>
        </p:txBody>
      </p:sp>
      <p:pic>
        <p:nvPicPr>
          <p:cNvPr id="3" name="Picture 2" descr="A picture containing person, indoor, ceiling, several&#10;&#10;Description automatically generated">
            <a:extLst>
              <a:ext uri="{FF2B5EF4-FFF2-40B4-BE49-F238E27FC236}">
                <a16:creationId xmlns:a16="http://schemas.microsoft.com/office/drawing/2014/main" id="{94DA3896-1AF8-EE57-CAC0-6675C28E027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6202" b="-2204"/>
          <a:stretch/>
        </p:blipFill>
        <p:spPr>
          <a:xfrm>
            <a:off x="365552" y="1238250"/>
            <a:ext cx="5104179" cy="5134630"/>
          </a:xfrm>
          <a:prstGeom prst="rect">
            <a:avLst/>
          </a:prstGeom>
          <a:ln>
            <a:noFill/>
          </a:ln>
          <a:effectLst>
            <a:softEdge rad="112500"/>
          </a:effectLst>
        </p:spPr>
      </p:pic>
      <p:sp>
        <p:nvSpPr>
          <p:cNvPr id="4" name="Footer Placeholder 3">
            <a:extLst>
              <a:ext uri="{FF2B5EF4-FFF2-40B4-BE49-F238E27FC236}">
                <a16:creationId xmlns:a16="http://schemas.microsoft.com/office/drawing/2014/main" id="{ADCFD93E-69FF-4137-B6D3-523E79370949}"/>
              </a:ext>
            </a:extLst>
          </p:cNvPr>
          <p:cNvSpPr>
            <a:spLocks noGrp="1"/>
          </p:cNvSpPr>
          <p:nvPr>
            <p:ph type="ftr" sz="quarter" idx="4294967295"/>
          </p:nvPr>
        </p:nvSpPr>
        <p:spPr>
          <a:xfrm>
            <a:off x="540836" y="5940164"/>
            <a:ext cx="2201863" cy="111125"/>
          </a:xfrm>
          <a:prstGeom prst="rect">
            <a:avLst/>
          </a:prstGeom>
        </p:spPr>
        <p:txBody>
          <a:bodyPr/>
          <a:lstStyle/>
          <a:p>
            <a:pPr algn="l" defTabSz="914377" rtl="0"/>
            <a:r>
              <a:rPr lang="fr" sz="800" b="0" i="0" u="none" baseline="0">
                <a:solidFill>
                  <a:srgbClr val="FFFFFF">
                    <a:lumMod val="65000"/>
                  </a:srgbClr>
                </a:solidFill>
                <a:latin typeface="Helvetica Neue"/>
                <a:sym typeface="Arial"/>
              </a:rPr>
              <a:t>© OMS/Blink Media - Ricci Shryock</a:t>
            </a:r>
            <a:endParaRPr lang="fr" sz="800" dirty="0">
              <a:solidFill>
                <a:srgbClr val="FFFFFF">
                  <a:lumMod val="65000"/>
                </a:srgbClr>
              </a:solidFill>
              <a:sym typeface="Arial"/>
            </a:endParaRPr>
          </a:p>
        </p:txBody>
      </p:sp>
    </p:spTree>
    <p:extLst>
      <p:ext uri="{BB962C8B-B14F-4D97-AF65-F5344CB8AC3E}">
        <p14:creationId xmlns:p14="http://schemas.microsoft.com/office/powerpoint/2010/main" val="279565417"/>
      </p:ext>
    </p:extLst>
  </p:cSld>
  <p:clrMapOvr>
    <a:masterClrMapping/>
  </p:clrMapOvr>
</p:sld>
</file>

<file path=ppt/theme/theme1.xml><?xml version="1.0" encoding="utf-8"?>
<a:theme xmlns:a="http://schemas.openxmlformats.org/drawingml/2006/main" name="Office Theme">
  <a:themeElements>
    <a:clrScheme name="WHO_palette">
      <a:dk1>
        <a:srgbClr val="000000"/>
      </a:dk1>
      <a:lt1>
        <a:srgbClr val="FFFFFF"/>
      </a:lt1>
      <a:dk2>
        <a:srgbClr val="00205C"/>
      </a:dk2>
      <a:lt2>
        <a:srgbClr val="E7E6E6"/>
      </a:lt2>
      <a:accent1>
        <a:srgbClr val="0099DD"/>
      </a:accent1>
      <a:accent2>
        <a:srgbClr val="F16829"/>
      </a:accent2>
      <a:accent3>
        <a:srgbClr val="F3A81C"/>
      </a:accent3>
      <a:accent4>
        <a:srgbClr val="A6228C"/>
      </a:accent4>
      <a:accent5>
        <a:srgbClr val="5B2C86"/>
      </a:accent5>
      <a:accent6>
        <a:srgbClr val="80BC5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HO_presentation_template_R1_V06" id="{1BDC1073-AB81-8147-89C3-A79EC2A6301F}" vid="{9D092595-E6B8-C345-B470-402B85CA4A40}"/>
    </a:ext>
  </a:extLst>
</a:theme>
</file>

<file path=ppt/theme/theme2.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7EDB27E50806848838E854E99034A00" ma:contentTypeVersion="18" ma:contentTypeDescription="Create a new document." ma:contentTypeScope="" ma:versionID="92d878932c2e9590bfa137065a2d2a38">
  <xsd:schema xmlns:xsd="http://www.w3.org/2001/XMLSchema" xmlns:xs="http://www.w3.org/2001/XMLSchema" xmlns:p="http://schemas.microsoft.com/office/2006/metadata/properties" xmlns:ns2="995131ef-4b84-4a89-8ec0-1848db7ea1dd" xmlns:ns3="33fc9297-1dc9-4d84-ab5d-dd00c9b88de2" targetNamespace="http://schemas.microsoft.com/office/2006/metadata/properties" ma:root="true" ma:fieldsID="f3c989fd52259bff1cccb0d03e122edc" ns2:_="" ns3:_="">
    <xsd:import namespace="995131ef-4b84-4a89-8ec0-1848db7ea1dd"/>
    <xsd:import namespace="33fc9297-1dc9-4d84-ab5d-dd00c9b88d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5131ef-4b84-4a89-8ec0-1848db7ea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fc9297-1dc9-4d84-ab5d-dd00c9b88de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f26c2ce-6988-43d3-a671-b487ed6b79aa}" ma:internalName="TaxCatchAll" ma:showField="CatchAllData" ma:web="33fc9297-1dc9-4d84-ab5d-dd00c9b88de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95131ef-4b84-4a89-8ec0-1848db7ea1dd">
      <Terms xmlns="http://schemas.microsoft.com/office/infopath/2007/PartnerControls"/>
    </lcf76f155ced4ddcb4097134ff3c332f>
    <TaxCatchAll xmlns="33fc9297-1dc9-4d84-ab5d-dd00c9b88de2" xsi:nil="true"/>
    <SharedWithUsers xmlns="33fc9297-1dc9-4d84-ab5d-dd00c9b88de2">
      <UserInfo>
        <DisplayName>SharingLinks.3e9cdcb1-d0bd-4f3f-ba91-4a4f6e27fbd6.Flexible.66e87071-3fba-43ab-ad8b-69d6f9cc551c</DisplayName>
        <AccountId>793</AccountId>
        <AccountType/>
      </UserInfo>
      <UserInfo>
        <DisplayName>GOODMAN, Tracey S.</DisplayName>
        <AccountId>46</AccountId>
        <AccountType/>
      </UserInfo>
    </SharedWithUsers>
  </documentManagement>
</p:properties>
</file>

<file path=customXml/itemProps1.xml><?xml version="1.0" encoding="utf-8"?>
<ds:datastoreItem xmlns:ds="http://schemas.openxmlformats.org/officeDocument/2006/customXml" ds:itemID="{8493A8AC-0138-4F7A-8E1E-F9CF148E40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95131ef-4b84-4a89-8ec0-1848db7ea1dd"/>
    <ds:schemaRef ds:uri="33fc9297-1dc9-4d84-ab5d-dd00c9b88de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EAAE073-15C6-4297-9457-7C9F8A75D7C4}">
  <ds:schemaRefs>
    <ds:schemaRef ds:uri="http://schemas.microsoft.com/sharepoint/v3/contenttype/forms"/>
  </ds:schemaRefs>
</ds:datastoreItem>
</file>

<file path=customXml/itemProps3.xml><?xml version="1.0" encoding="utf-8"?>
<ds:datastoreItem xmlns:ds="http://schemas.openxmlformats.org/officeDocument/2006/customXml" ds:itemID="{C7F73142-980B-4AF5-84F5-2B9AB6814D1B}">
  <ds:schemaRefs>
    <ds:schemaRef ds:uri="995131ef-4b84-4a89-8ec0-1848db7ea1dd"/>
    <ds:schemaRef ds:uri="http://schemas.microsoft.com/office/2006/documentManagement/types"/>
    <ds:schemaRef ds:uri="http://purl.org/dc/elements/1.1/"/>
    <ds:schemaRef ds:uri="33fc9297-1dc9-4d84-ab5d-dd00c9b88de2"/>
    <ds:schemaRef ds:uri="http://schemas.microsoft.com/office/infopath/2007/PartnerControls"/>
    <ds:schemaRef ds:uri="http://schemas.openxmlformats.org/package/2006/metadata/core-properties"/>
    <ds:schemaRef ds:uri="http://www.w3.org/XML/1998/namespace"/>
    <ds:schemaRef ds:uri="http://purl.org/dc/dcmitype/"/>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18699</TotalTime>
  <Words>2233</Words>
  <Application>Microsoft Office PowerPoint</Application>
  <PresentationFormat>Widescreen</PresentationFormat>
  <Paragraphs>163</Paragraphs>
  <Slides>18</Slides>
  <Notes>17</Notes>
  <HiddenSlides>1</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18</vt:i4>
      </vt:variant>
    </vt:vector>
  </HeadingPairs>
  <TitlesOfParts>
    <vt:vector size="30" baseType="lpstr">
      <vt:lpstr>Aptos</vt:lpstr>
      <vt:lpstr>Arial</vt:lpstr>
      <vt:lpstr>Arial Narrow</vt:lpstr>
      <vt:lpstr>Calibri</vt:lpstr>
      <vt:lpstr>Helvetica Neue</vt:lpstr>
      <vt:lpstr>Noto Sans</vt:lpstr>
      <vt:lpstr>Poppins</vt:lpstr>
      <vt:lpstr>RotisSerif</vt:lpstr>
      <vt:lpstr>Segoe UI</vt:lpstr>
      <vt:lpstr>Wingdings</vt:lpstr>
      <vt:lpstr>Office Theme</vt:lpstr>
      <vt:lpstr>PPTtemplate</vt:lpstr>
      <vt:lpstr>PowerPoint Presentation</vt:lpstr>
      <vt:lpstr>Objectifs d’apprentissage</vt:lpstr>
      <vt:lpstr>Principaux points à aborder dans ce module</vt:lpstr>
      <vt:lpstr>Conseils pour les animateurs  (ne pas afficher cette diapositive)</vt:lpstr>
      <vt:lpstr>      Quelle est la différence entre le sexe et le genre ? </vt:lpstr>
      <vt:lpstr>Faits intéressants à connaître : Le sexe, le genre et l’hépatite B  </vt:lpstr>
      <vt:lpstr>        Le genre est l’un des nombreux facteurs liés à l’inégalité</vt:lpstr>
      <vt:lpstr>         Quels sont les obstacles liés au genre dans l’accès à la vaccination? </vt:lpstr>
      <vt:lpstr>Obstacles liés au genre à la demande  (comportements favorisant la santé)</vt:lpstr>
      <vt:lpstr>Obstacles liés au genre à l’offre  (prestation de services) </vt:lpstr>
      <vt:lpstr>Partagez vos avis et votre expérience…</vt:lpstr>
      <vt:lpstr>Obstacle potentiel lié au genre : Les femmes ont une mobilité et un contrôle restreints sur les ressources, tout en ne disposant que de peu de temps</vt:lpstr>
      <vt:lpstr>Obstacle potentiel lié au genre : Les femmes ont une autonomie restreinte dans la prise de décision et la dynamique du foyer   </vt:lpstr>
      <vt:lpstr>Principaux éléments à retenir</vt:lpstr>
      <vt:lpstr>Des questions ? Commentaires ?</vt:lpstr>
      <vt:lpstr>Fin du module</vt:lpstr>
      <vt:lpstr>Ressources supplémentaires sur le genre, la santé et la vaccination</vt:lpstr>
      <vt:lpstr>Références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 title presentation}</dc:title>
  <dc:subject/>
  <dc:creator>{Enter autor's name}</dc:creator>
  <cp:keywords/>
  <dc:description/>
  <cp:lastModifiedBy>SHENDALE, Stephanie</cp:lastModifiedBy>
  <cp:revision>224</cp:revision>
  <dcterms:created xsi:type="dcterms:W3CDTF">2022-05-27T09:31:14Z</dcterms:created>
  <dcterms:modified xsi:type="dcterms:W3CDTF">2025-02-13T12:03:35Z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0x01010037EDB27E50806848838E854E99034A00</vt:lpwstr>
  </property>
  <property fmtid="{D5CDD505-2E9C-101B-9397-08002B2CF9AE}" pid="3" name="MediaServiceImageTags">
    <vt:lpwstr/>
  </property>
</Properties>
</file>