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18"/>
  </p:notesMasterIdLst>
  <p:handoutMasterIdLst>
    <p:handoutMasterId r:id="rId19"/>
  </p:handoutMasterIdLst>
  <p:sldIdLst>
    <p:sldId id="336" r:id="rId6"/>
    <p:sldId id="279" r:id="rId7"/>
    <p:sldId id="342" r:id="rId8"/>
    <p:sldId id="341" r:id="rId9"/>
    <p:sldId id="356" r:id="rId10"/>
    <p:sldId id="354" r:id="rId11"/>
    <p:sldId id="355" r:id="rId12"/>
    <p:sldId id="331" r:id="rId13"/>
    <p:sldId id="346" r:id="rId14"/>
    <p:sldId id="352" r:id="rId15"/>
    <p:sldId id="351" r:id="rId16"/>
    <p:sldId id="344" r:id="rId17"/>
  </p:sldIdLst>
  <p:sldSz cx="12192000" cy="6858000"/>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1" clrIdx="0"/>
  <p:cmAuthor id="1" name="SHENDALE, Stephanie" initials="shendales" lastIdx="1" clrIdx="1"/>
  <p:cmAuthor id="2" name="Trang" initials="Trang Ng" lastIdx="2" clrIdx="2"/>
  <p:cmAuthor id="3" name="ASV" initials="ASV"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99CCFF"/>
    <a:srgbClr val="187AB7"/>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F027EA-3F98-73F4-A891-9FC8B77FC5C0}" v="1" dt="2025-02-13T10:28:05.2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01" autoAdjust="0"/>
    <p:restoredTop sz="81302" autoAdjust="0"/>
  </p:normalViewPr>
  <p:slideViewPr>
    <p:cSldViewPr>
      <p:cViewPr varScale="1">
        <p:scale>
          <a:sx n="84" d="100"/>
          <a:sy n="84" d="100"/>
        </p:scale>
        <p:origin x="714" y="90"/>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3" d="100"/>
          <a:sy n="73" d="100"/>
        </p:scale>
        <p:origin x="-2202" y="-102"/>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7af1828e-f8ee-4826-8c8d-83dce2496567" providerId="ADAL" clId="{A169D1F5-A4A7-4DC5-B050-DE23D173F8E8}"/>
    <pc:docChg chg="custSel modSld modMainMaster">
      <pc:chgData name="SHENDALE, Stephanie" userId="7af1828e-f8ee-4826-8c8d-83dce2496567" providerId="ADAL" clId="{A169D1F5-A4A7-4DC5-B050-DE23D173F8E8}" dt="2025-01-31T17:18:45.416" v="6" actId="1036"/>
      <pc:docMkLst>
        <pc:docMk/>
      </pc:docMkLst>
      <pc:sldChg chg="modSp">
        <pc:chgData name="SHENDALE, Stephanie" userId="7af1828e-f8ee-4826-8c8d-83dce2496567" providerId="ADAL" clId="{A169D1F5-A4A7-4DC5-B050-DE23D173F8E8}" dt="2025-01-31T17:18:45.416" v="6" actId="1036"/>
        <pc:sldMkLst>
          <pc:docMk/>
          <pc:sldMk cId="0" sldId="344"/>
        </pc:sldMkLst>
        <pc:picChg chg="mod">
          <ac:chgData name="SHENDALE, Stephanie" userId="7af1828e-f8ee-4826-8c8d-83dce2496567" providerId="ADAL" clId="{A169D1F5-A4A7-4DC5-B050-DE23D173F8E8}" dt="2025-01-31T17:18:45.416" v="6" actId="1036"/>
          <ac:picMkLst>
            <pc:docMk/>
            <pc:sldMk cId="0" sldId="344"/>
            <ac:picMk id="5" creationId="{1EBC2777-3721-659C-01EC-56CA5CA2CA64}"/>
          </ac:picMkLst>
        </pc:picChg>
        <pc:picChg chg="mod">
          <ac:chgData name="SHENDALE, Stephanie" userId="7af1828e-f8ee-4826-8c8d-83dce2496567" providerId="ADAL" clId="{A169D1F5-A4A7-4DC5-B050-DE23D173F8E8}" dt="2025-01-31T17:18:45.416" v="6" actId="1036"/>
          <ac:picMkLst>
            <pc:docMk/>
            <pc:sldMk cId="0" sldId="344"/>
            <ac:picMk id="6" creationId="{28F21DF7-E2CE-60AA-A5EC-581ED22B7FD1}"/>
          </ac:picMkLst>
        </pc:picChg>
        <pc:picChg chg="mod">
          <ac:chgData name="SHENDALE, Stephanie" userId="7af1828e-f8ee-4826-8c8d-83dce2496567" providerId="ADAL" clId="{A169D1F5-A4A7-4DC5-B050-DE23D173F8E8}" dt="2025-01-31T17:18:45.416" v="6" actId="1036"/>
          <ac:picMkLst>
            <pc:docMk/>
            <pc:sldMk cId="0" sldId="344"/>
            <ac:picMk id="8" creationId="{E2F29B4C-EF8A-F92D-0D01-1603559D4678}"/>
          </ac:picMkLst>
        </pc:picChg>
      </pc:sldChg>
      <pc:sldMasterChg chg="addSp delSp modSp mod">
        <pc:chgData name="SHENDALE, Stephanie" userId="7af1828e-f8ee-4826-8c8d-83dce2496567" providerId="ADAL" clId="{A169D1F5-A4A7-4DC5-B050-DE23D173F8E8}" dt="2025-01-31T17:00:16.622" v="1"/>
        <pc:sldMasterMkLst>
          <pc:docMk/>
          <pc:sldMasterMk cId="1957722951" sldId="2147483660"/>
        </pc:sldMasterMkLst>
        <pc:picChg chg="del">
          <ac:chgData name="SHENDALE, Stephanie" userId="7af1828e-f8ee-4826-8c8d-83dce2496567" providerId="ADAL" clId="{A169D1F5-A4A7-4DC5-B050-DE23D173F8E8}" dt="2025-01-31T17:00:16.195" v="0" actId="478"/>
          <ac:picMkLst>
            <pc:docMk/>
            <pc:sldMasterMk cId="1957722951" sldId="2147483660"/>
            <ac:picMk id="2" creationId="{DD15E3A0-A85C-A609-61B2-90F86808E8E9}"/>
          </ac:picMkLst>
        </pc:picChg>
        <pc:picChg chg="add mod">
          <ac:chgData name="SHENDALE, Stephanie" userId="7af1828e-f8ee-4826-8c8d-83dce2496567" providerId="ADAL" clId="{A169D1F5-A4A7-4DC5-B050-DE23D173F8E8}" dt="2025-01-31T17:00:16.622" v="1"/>
          <ac:picMkLst>
            <pc:docMk/>
            <pc:sldMasterMk cId="1957722951" sldId="2147483660"/>
            <ac:picMk id="3" creationId="{966CFA57-8D87-350C-C33D-EBC3429D6C09}"/>
          </ac:picMkLst>
        </pc:picChg>
      </pc:sldMasterChg>
    </pc:docChg>
  </pc:docChgLst>
  <pc:docChgLst>
    <pc:chgData name="SHENDALE, Stephanie" userId="S::shendales@who.int::7af1828e-f8ee-4826-8c8d-83dce2496567" providerId="AD" clId="Web-{13F027EA-3F98-73F4-A891-9FC8B77FC5C0}"/>
    <pc:docChg chg="modSld">
      <pc:chgData name="SHENDALE, Stephanie" userId="S::shendales@who.int::7af1828e-f8ee-4826-8c8d-83dce2496567" providerId="AD" clId="Web-{13F027EA-3F98-73F4-A891-9FC8B77FC5C0}" dt="2025-02-13T10:28:05.284" v="0" actId="20577"/>
      <pc:docMkLst>
        <pc:docMk/>
      </pc:docMkLst>
      <pc:sldChg chg="modSp">
        <pc:chgData name="SHENDALE, Stephanie" userId="S::shendales@who.int::7af1828e-f8ee-4826-8c8d-83dce2496567" providerId="AD" clId="Web-{13F027EA-3F98-73F4-A891-9FC8B77FC5C0}" dt="2025-02-13T10:28:05.284" v="0" actId="20577"/>
        <pc:sldMkLst>
          <pc:docMk/>
          <pc:sldMk cId="0" sldId="344"/>
        </pc:sldMkLst>
        <pc:spChg chg="mod">
          <ac:chgData name="SHENDALE, Stephanie" userId="S::shendales@who.int::7af1828e-f8ee-4826-8c8d-83dce2496567" providerId="AD" clId="Web-{13F027EA-3F98-73F4-A891-9FC8B77FC5C0}" dt="2025-02-13T10:28:05.284" v="0" actId="20577"/>
          <ac:spMkLst>
            <pc:docMk/>
            <pc:sldMk cId="0" sldId="344"/>
            <ac:spMk id="4" creationId="{EEE06963-AA37-2CA2-7FD2-11C4905887FA}"/>
          </ac:spMkLst>
        </pc:spChg>
      </pc:sld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3"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200" b="0" noProof="0" dirty="0">
              <a:solidFill>
                <a:srgbClr val="000066"/>
              </a:solidFill>
              <a:ea typeface="ＭＳ Ｐゴシック" pitchFamily="34" charset="-128"/>
            </a:rPr>
            <a:t>V</a:t>
          </a:r>
          <a:r>
            <a:rPr lang="fr-FR" sz="2200" noProof="0" dirty="0">
              <a:solidFill>
                <a:srgbClr val="000066"/>
              </a:solidFill>
              <a:latin typeface="Arial" pitchFamily="34" charset="0"/>
            </a:rPr>
            <a:t>érifier la qualité du </a:t>
          </a:r>
          <a:r>
            <a:rPr lang="fr-FR" sz="2200" b="0" noProof="0" dirty="0">
              <a:solidFill>
                <a:srgbClr val="000066"/>
              </a:solidFill>
              <a:ea typeface="ＭＳ Ｐゴシック" pitchFamily="34" charset="-128"/>
            </a:rPr>
            <a:t>vaccin </a:t>
          </a:r>
          <a:endParaRPr lang="fr-FR" sz="2200" noProof="0" dirty="0">
            <a:solidFill>
              <a:srgbClr val="000066"/>
            </a:solidFill>
          </a:endParaRP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200" b="0" noProof="0" dirty="0">
              <a:solidFill>
                <a:srgbClr val="000066"/>
              </a:solidFill>
              <a:latin typeface="Arial" pitchFamily="34" charset="0"/>
            </a:rPr>
            <a:t>Associations vaccinales</a:t>
          </a:r>
          <a:endParaRPr lang="en-US" sz="2200" dirty="0">
            <a:solidFill>
              <a:srgbClr val="000066"/>
            </a:solidFill>
          </a:endParaRP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en-US" sz="2200" noProof="0" dirty="0">
              <a:solidFill>
                <a:srgbClr val="000066"/>
              </a:solidFill>
            </a:rPr>
            <a:t>Communication avec les </a:t>
          </a:r>
          <a:r>
            <a:rPr lang="en-US" sz="2200" noProof="0" dirty="0" err="1">
              <a:solidFill>
                <a:srgbClr val="000066"/>
              </a:solidFill>
            </a:rPr>
            <a:t>soignants</a:t>
          </a:r>
          <a:endParaRPr lang="fr-FR" sz="2200" dirty="0">
            <a:solidFill>
              <a:srgbClr val="000066"/>
            </a:solidFill>
          </a:endParaRP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200" b="0" noProof="0" dirty="0">
              <a:solidFill>
                <a:srgbClr val="000066"/>
              </a:solidFill>
              <a:latin typeface="Arial" pitchFamily="34" charset="0"/>
            </a:rPr>
            <a:t>Administrer le vaccin</a:t>
          </a:r>
          <a:endParaRPr lang="fr-FR" sz="2200" noProof="0" dirty="0">
            <a:solidFill>
              <a:srgbClr val="000066"/>
            </a:solidFill>
          </a:endParaRP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200" b="0" noProof="0" dirty="0">
              <a:solidFill>
                <a:srgbClr val="000066"/>
              </a:solidFill>
              <a:ea typeface="ＭＳ Ｐゴシック" pitchFamily="34" charset="-128"/>
            </a:rPr>
            <a:t>Pr</a:t>
          </a:r>
          <a:r>
            <a:rPr lang="fr-FR" sz="2200" noProof="0" dirty="0">
              <a:solidFill>
                <a:srgbClr val="000066"/>
              </a:solidFill>
              <a:latin typeface="Arial" pitchFamily="34" charset="0"/>
            </a:rPr>
            <a:t>é</a:t>
          </a:r>
          <a:r>
            <a:rPr lang="fr-FR" sz="2200" b="0" noProof="0" dirty="0">
              <a:solidFill>
                <a:srgbClr val="000066"/>
              </a:solidFill>
              <a:ea typeface="ＭＳ Ｐゴシック" pitchFamily="34" charset="-128"/>
            </a:rPr>
            <a:t>parer la vaccination</a:t>
          </a:r>
          <a:r>
            <a:rPr lang="en-US" sz="2200" b="0" dirty="0">
              <a:solidFill>
                <a:srgbClr val="000066"/>
              </a:solidFill>
              <a:ea typeface="ＭＳ Ｐゴシック" pitchFamily="34" charset="-128"/>
            </a:rPr>
            <a:t> </a:t>
          </a:r>
          <a:endParaRPr lang="fr-FR" sz="2200" noProof="0" dirty="0">
            <a:solidFill>
              <a:srgbClr val="000066"/>
            </a:solidFill>
          </a:endParaRP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D0D98229-F2D9-43DB-B4D6-C821A3E3A81B}">
      <dgm:prSet custT="1"/>
      <dgm:spPr>
        <a:solidFill>
          <a:srgbClr val="99CCFF"/>
        </a:solidFill>
      </dgm:spPr>
      <dgm:t>
        <a:bodyPr/>
        <a:lstStyle/>
        <a:p>
          <a:pPr algn="l" rtl="1"/>
          <a:r>
            <a:rPr lang="fr-FR" sz="2200" b="0" noProof="0" dirty="0">
              <a:solidFill>
                <a:srgbClr val="000066"/>
              </a:solidFill>
              <a:latin typeface="Arial" pitchFamily="34" charset="0"/>
            </a:rPr>
            <a:t>Messages cl</a:t>
          </a:r>
          <a:r>
            <a:rPr lang="fr-FR" sz="2200" noProof="0" dirty="0">
              <a:solidFill>
                <a:srgbClr val="000066"/>
              </a:solidFill>
              <a:latin typeface="Arial" pitchFamily="34" charset="0"/>
            </a:rPr>
            <a:t>és</a:t>
          </a:r>
          <a:endParaRPr lang="fr-FR" sz="2200" noProof="0" dirty="0"/>
        </a:p>
      </dgm:t>
    </dgm:pt>
    <dgm:pt modelId="{A1FE95B8-DBF8-469F-BD98-B1C5D38309E4}" type="parTrans" cxnId="{4A293AF2-EEE9-4F50-8653-BB51EC75358B}">
      <dgm:prSet/>
      <dgm:spPr/>
      <dgm:t>
        <a:bodyPr/>
        <a:lstStyle/>
        <a:p>
          <a:endParaRPr lang="en-US"/>
        </a:p>
      </dgm:t>
    </dgm:pt>
    <dgm:pt modelId="{4FAC9C65-48F8-4D48-9667-B5F7F313DB52}" type="sibTrans" cxnId="{4A293AF2-EEE9-4F50-8653-BB51EC75358B}">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1 with solid fill"/>
        </a:ext>
      </dgm:extLst>
    </dgm:pt>
    <dgm:pt modelId="{477597E3-7AEA-4F1F-B645-D97263337423}" type="pres">
      <dgm:prSet presAssocID="{BF6C85F4-172C-4BFA-81B2-2487B03CE2B0}" presName="txShp" presStyleLbl="node1" presStyleIdx="0" presStyleCnt="6">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adge with solid fill"/>
        </a:ext>
      </dgm:extLst>
    </dgm:pt>
    <dgm:pt modelId="{9DCBE6D7-4F13-4335-9DFA-EE53204581AA}" type="pres">
      <dgm:prSet presAssocID="{412B8040-CAA4-4A6A-B232-1F0B7F0238B8}" presName="txShp" presStyleLbl="node1" presStyleIdx="1" presStyleCnt="6" custScaleY="14177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adge 3 with solid fill"/>
        </a:ext>
      </dgm:extLst>
    </dgm:pt>
    <dgm:pt modelId="{D745E2D4-77A4-456A-8861-34AEA5D71FF6}" type="pres">
      <dgm:prSet presAssocID="{B5FE3B2D-3667-439B-BFAB-2864BB025C9E}" presName="txShp" presStyleLbl="node1" presStyleIdx="2" presStyleCnt="6">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adge 4 with solid fill"/>
        </a:ext>
      </dgm:extLst>
    </dgm:pt>
    <dgm:pt modelId="{F1F63506-866C-4891-98C8-5903837F9FB0}" type="pres">
      <dgm:prSet presAssocID="{D86558A5-B275-43CD-8F58-E6560C5B8485}" presName="txShp" presStyleLbl="node1" presStyleIdx="3" presStyleCnt="6">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6"/>
      <dgm:spPr>
        <a:xfrm>
          <a:off x="1517954" y="3296315"/>
          <a:ext cx="586861" cy="586861"/>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rgbClr val="FFFFFF">
              <a:hueOff val="0"/>
              <a:satOff val="0"/>
              <a:lumOff val="0"/>
              <a:alphaOff val="0"/>
            </a:srgbClr>
          </a:solidFill>
          <a:prstDash val="solid"/>
        </a:ln>
        <a:effectLst/>
      </dgm:spPr>
      <dgm:extLst>
        <a:ext uri="{E40237B7-FDA0-4F09-8148-C483321AD2D9}">
          <dgm14:cNvPr xmlns:dgm14="http://schemas.microsoft.com/office/drawing/2010/diagram" id="0" name="" descr="Badge 5 with solid fill"/>
        </a:ext>
      </dgm:extLst>
    </dgm:pt>
    <dgm:pt modelId="{DF27FA9A-ACB0-43AB-87CA-E5A2434CF5C4}" type="pres">
      <dgm:prSet presAssocID="{7B27792E-2595-4EDB-963B-02F3374EC946}" presName="txShp" presStyleLbl="node1" presStyleIdx="4" presStyleCnt="6">
        <dgm:presLayoutVars>
          <dgm:bulletEnabled val="1"/>
        </dgm:presLayoutVars>
      </dgm:prSet>
      <dgm:spPr/>
    </dgm:pt>
    <dgm:pt modelId="{7B79B274-2C9C-43C2-A0AA-CB3CDC762AC0}" type="pres">
      <dgm:prSet presAssocID="{B2734011-D58A-4B1F-B966-4EADDD18CF81}" presName="spacing" presStyleCnt="0"/>
      <dgm:spPr/>
    </dgm:pt>
    <dgm:pt modelId="{4314BCB0-3252-4BE5-8001-8D063D1FE798}" type="pres">
      <dgm:prSet presAssocID="{D0D98229-F2D9-43DB-B4D6-C821A3E3A81B}" presName="composite" presStyleCnt="0"/>
      <dgm:spPr/>
    </dgm:pt>
    <dgm:pt modelId="{0822E03D-7CE9-48AD-9DE6-7163875495DB}" type="pres">
      <dgm:prSet presAssocID="{D0D98229-F2D9-43DB-B4D6-C821A3E3A81B}" presName="imgShp" presStyleLbl="fgImgPlac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Badge 6 with solid fill"/>
        </a:ext>
      </dgm:extLst>
    </dgm:pt>
    <dgm:pt modelId="{B4A9ABEA-4FF0-4038-BBD3-23A7DDAC129F}" type="pres">
      <dgm:prSet presAssocID="{D0D98229-F2D9-43DB-B4D6-C821A3E3A81B}" presName="txShp" presStyleLbl="node1" presStyleIdx="5" presStyleCnt="6">
        <dgm:presLayoutVars>
          <dgm:bulletEnabled val="1"/>
        </dgm:presLayoutVars>
      </dgm:prSet>
      <dgm:spPr/>
    </dgm:pt>
  </dgm:ptLst>
  <dgm:cxnLst>
    <dgm:cxn modelId="{58649A08-18E2-4F1F-B6BC-C7FD133AE443}" type="presOf" srcId="{B5FE3B2D-3667-439B-BFAB-2864BB025C9E}" destId="{D745E2D4-77A4-456A-8861-34AEA5D71FF6}" srcOrd="0" destOrd="0" presId="urn:microsoft.com/office/officeart/2005/8/layout/vList3#3"/>
    <dgm:cxn modelId="{3AA7E220-8B51-41F8-BA70-DB3CB8D7C547}" srcId="{C20782F2-65F0-4586-811F-87914CCFF221}" destId="{D86558A5-B275-43CD-8F58-E6560C5B8485}" srcOrd="3" destOrd="0" parTransId="{2BE00EDF-7BA2-4E5F-9A89-D5987B800345}" sibTransId="{D3C75EBF-91BF-4BCB-B32A-D78B3DA50DBE}"/>
    <dgm:cxn modelId="{708F9A5F-2BCB-4127-8DC0-5EB5C442E5CE}" srcId="{C20782F2-65F0-4586-811F-87914CCFF221}" destId="{412B8040-CAA4-4A6A-B232-1F0B7F0238B8}" srcOrd="1" destOrd="0" parTransId="{04B4B864-52A6-45DF-B10B-C166316AFB37}" sibTransId="{27246DF4-A83E-4C40-A3CD-A832D2659C1E}"/>
    <dgm:cxn modelId="{96273986-CF10-40A1-B7B1-B8A5267A957F}" srcId="{C20782F2-65F0-4586-811F-87914CCFF221}" destId="{BF6C85F4-172C-4BFA-81B2-2487B03CE2B0}" srcOrd="0" destOrd="0" parTransId="{3914F957-FBB4-4387-BFD5-F7205D37D0DE}" sibTransId="{ABC947C1-81F1-40C3-B274-6CD06BCB4314}"/>
    <dgm:cxn modelId="{40DB718A-610F-4C48-9A56-3D2799477519}" type="presOf" srcId="{D86558A5-B275-43CD-8F58-E6560C5B8485}" destId="{F1F63506-866C-4891-98C8-5903837F9FB0}" srcOrd="0" destOrd="0" presId="urn:microsoft.com/office/officeart/2005/8/layout/vList3#3"/>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F8D155A8-41CD-4409-8E73-D6AF97A65112}" type="presOf" srcId="{D0D98229-F2D9-43DB-B4D6-C821A3E3A81B}" destId="{B4A9ABEA-4FF0-4038-BBD3-23A7DDAC129F}" srcOrd="0" destOrd="0" presId="urn:microsoft.com/office/officeart/2005/8/layout/vList3#3"/>
    <dgm:cxn modelId="{CF525ECB-146C-4F19-8CAF-70E616C3A904}" type="presOf" srcId="{7B27792E-2595-4EDB-963B-02F3374EC946}" destId="{DF27FA9A-ACB0-43AB-87CA-E5A2434CF5C4}" srcOrd="0" destOrd="0" presId="urn:microsoft.com/office/officeart/2005/8/layout/vList3#3"/>
    <dgm:cxn modelId="{312AD7E5-ABB8-4E6E-BEA5-5803AC762691}" type="presOf" srcId="{C20782F2-65F0-4586-811F-87914CCFF221}" destId="{04730451-531F-40CA-935E-50D7DC1D439C}" srcOrd="0" destOrd="0" presId="urn:microsoft.com/office/officeart/2005/8/layout/vList3#3"/>
    <dgm:cxn modelId="{7E9288E7-9334-498B-B1BC-EE8892F265BE}" type="presOf" srcId="{BF6C85F4-172C-4BFA-81B2-2487B03CE2B0}" destId="{477597E3-7AEA-4F1F-B645-D97263337423}" srcOrd="0" destOrd="0" presId="urn:microsoft.com/office/officeart/2005/8/layout/vList3#3"/>
    <dgm:cxn modelId="{4A293AF2-EEE9-4F50-8653-BB51EC75358B}" srcId="{C20782F2-65F0-4586-811F-87914CCFF221}" destId="{D0D98229-F2D9-43DB-B4D6-C821A3E3A81B}" srcOrd="5" destOrd="0" parTransId="{A1FE95B8-DBF8-469F-BD98-B1C5D38309E4}" sibTransId="{4FAC9C65-48F8-4D48-9667-B5F7F313DB52}"/>
    <dgm:cxn modelId="{4AA546FE-538E-4C6F-B71E-F47491DC315C}" type="presOf" srcId="{412B8040-CAA4-4A6A-B232-1F0B7F0238B8}" destId="{9DCBE6D7-4F13-4335-9DFA-EE53204581AA}" srcOrd="0" destOrd="0" presId="urn:microsoft.com/office/officeart/2005/8/layout/vList3#3"/>
    <dgm:cxn modelId="{21E34D4B-7019-49F1-810B-BD3B2D6F76A8}" type="presParOf" srcId="{04730451-531F-40CA-935E-50D7DC1D439C}" destId="{5D47328A-F47D-4E5E-B71D-FA244501A4EB}" srcOrd="0" destOrd="0" presId="urn:microsoft.com/office/officeart/2005/8/layout/vList3#3"/>
    <dgm:cxn modelId="{1961A0AF-B08D-42C1-83AC-B885C4B66FF3}" type="presParOf" srcId="{5D47328A-F47D-4E5E-B71D-FA244501A4EB}" destId="{23DEEC19-A378-4D81-8767-0BDAC67C97EB}" srcOrd="0" destOrd="0" presId="urn:microsoft.com/office/officeart/2005/8/layout/vList3#3"/>
    <dgm:cxn modelId="{8768B79F-9DE7-47A0-A8E1-5AC6063F32AF}" type="presParOf" srcId="{5D47328A-F47D-4E5E-B71D-FA244501A4EB}" destId="{477597E3-7AEA-4F1F-B645-D97263337423}" srcOrd="1" destOrd="0" presId="urn:microsoft.com/office/officeart/2005/8/layout/vList3#3"/>
    <dgm:cxn modelId="{E4496FBC-45D1-4396-AF60-8B0FC6907020}" type="presParOf" srcId="{04730451-531F-40CA-935E-50D7DC1D439C}" destId="{3DF69134-80FB-4C21-BB58-6E6D3BF2F2D6}" srcOrd="1" destOrd="0" presId="urn:microsoft.com/office/officeart/2005/8/layout/vList3#3"/>
    <dgm:cxn modelId="{074A7909-5A50-4A03-967B-2EF58E55B079}" type="presParOf" srcId="{04730451-531F-40CA-935E-50D7DC1D439C}" destId="{D2C315C6-1B57-4F0A-845D-E28B1F352146}" srcOrd="2" destOrd="0" presId="urn:microsoft.com/office/officeart/2005/8/layout/vList3#3"/>
    <dgm:cxn modelId="{7B8DC994-6735-4CA3-B64A-FCEEA96BD9E5}" type="presParOf" srcId="{D2C315C6-1B57-4F0A-845D-E28B1F352146}" destId="{199CF6AE-1498-4802-AC90-E4BBC3B3AB5F}" srcOrd="0" destOrd="0" presId="urn:microsoft.com/office/officeart/2005/8/layout/vList3#3"/>
    <dgm:cxn modelId="{A056DFF7-B934-44B1-96FA-CB095BC63E57}" type="presParOf" srcId="{D2C315C6-1B57-4F0A-845D-E28B1F352146}" destId="{9DCBE6D7-4F13-4335-9DFA-EE53204581AA}" srcOrd="1" destOrd="0" presId="urn:microsoft.com/office/officeart/2005/8/layout/vList3#3"/>
    <dgm:cxn modelId="{3BDA12BD-00BF-4462-9E3D-50E133816689}" type="presParOf" srcId="{04730451-531F-40CA-935E-50D7DC1D439C}" destId="{3B21C959-3BF3-4E66-B643-B9219A092BA3}" srcOrd="3" destOrd="0" presId="urn:microsoft.com/office/officeart/2005/8/layout/vList3#3"/>
    <dgm:cxn modelId="{745E121C-8E34-4FB3-A8B5-665702489491}" type="presParOf" srcId="{04730451-531F-40CA-935E-50D7DC1D439C}" destId="{805CA64B-1291-4E28-8C37-06C230439D63}" srcOrd="4" destOrd="0" presId="urn:microsoft.com/office/officeart/2005/8/layout/vList3#3"/>
    <dgm:cxn modelId="{08650A18-2315-41BE-9FA8-A476315877E8}" type="presParOf" srcId="{805CA64B-1291-4E28-8C37-06C230439D63}" destId="{9C6A5C11-F590-4280-B2F7-E84A457B00CC}" srcOrd="0" destOrd="0" presId="urn:microsoft.com/office/officeart/2005/8/layout/vList3#3"/>
    <dgm:cxn modelId="{D6FEDCB1-1DB4-44DC-B743-B9F37564D076}" type="presParOf" srcId="{805CA64B-1291-4E28-8C37-06C230439D63}" destId="{D745E2D4-77A4-456A-8861-34AEA5D71FF6}" srcOrd="1" destOrd="0" presId="urn:microsoft.com/office/officeart/2005/8/layout/vList3#3"/>
    <dgm:cxn modelId="{860C9DE8-EE5C-4A69-98D5-2920125C2DA6}" type="presParOf" srcId="{04730451-531F-40CA-935E-50D7DC1D439C}" destId="{B3A18F35-CDE0-490D-93F9-2A4B46661011}" srcOrd="5" destOrd="0" presId="urn:microsoft.com/office/officeart/2005/8/layout/vList3#3"/>
    <dgm:cxn modelId="{BFE400F8-8E64-44EA-A438-0AF31FBC56AD}" type="presParOf" srcId="{04730451-531F-40CA-935E-50D7DC1D439C}" destId="{D978978B-3679-477D-AE27-4A23AFB53867}" srcOrd="6" destOrd="0" presId="urn:microsoft.com/office/officeart/2005/8/layout/vList3#3"/>
    <dgm:cxn modelId="{AC01BD18-E312-451D-8A34-21BFB098335B}" type="presParOf" srcId="{D978978B-3679-477D-AE27-4A23AFB53867}" destId="{6A5A3110-8F81-4363-A3EA-350E618C6E6D}" srcOrd="0" destOrd="0" presId="urn:microsoft.com/office/officeart/2005/8/layout/vList3#3"/>
    <dgm:cxn modelId="{C7311288-9231-442C-B2EF-27B8B3449565}" type="presParOf" srcId="{D978978B-3679-477D-AE27-4A23AFB53867}" destId="{F1F63506-866C-4891-98C8-5903837F9FB0}" srcOrd="1" destOrd="0" presId="urn:microsoft.com/office/officeart/2005/8/layout/vList3#3"/>
    <dgm:cxn modelId="{1230947B-2FF6-43FC-93B0-145AAEDEA002}" type="presParOf" srcId="{04730451-531F-40CA-935E-50D7DC1D439C}" destId="{2867EEC3-81B2-48EF-B3B8-CED3D73709D4}" srcOrd="7" destOrd="0" presId="urn:microsoft.com/office/officeart/2005/8/layout/vList3#3"/>
    <dgm:cxn modelId="{F2381C06-5957-4AAB-ACED-DE580E032E8C}" type="presParOf" srcId="{04730451-531F-40CA-935E-50D7DC1D439C}" destId="{C69608B9-BE57-426F-89EB-A798F782767E}" srcOrd="8" destOrd="0" presId="urn:microsoft.com/office/officeart/2005/8/layout/vList3#3"/>
    <dgm:cxn modelId="{E4B19867-B21B-4B99-A376-C4AFB3DE1A3E}" type="presParOf" srcId="{C69608B9-BE57-426F-89EB-A798F782767E}" destId="{EE42DD9B-DF16-4705-9A29-F61685900F27}" srcOrd="0" destOrd="0" presId="urn:microsoft.com/office/officeart/2005/8/layout/vList3#3"/>
    <dgm:cxn modelId="{06547A28-3437-4D4A-A287-0CA168C483AD}" type="presParOf" srcId="{C69608B9-BE57-426F-89EB-A798F782767E}" destId="{DF27FA9A-ACB0-43AB-87CA-E5A2434CF5C4}" srcOrd="1" destOrd="0" presId="urn:microsoft.com/office/officeart/2005/8/layout/vList3#3"/>
    <dgm:cxn modelId="{035245A0-A6CB-410D-B82B-53E31D4B211A}" type="presParOf" srcId="{04730451-531F-40CA-935E-50D7DC1D439C}" destId="{7B79B274-2C9C-43C2-A0AA-CB3CDC762AC0}" srcOrd="9" destOrd="0" presId="urn:microsoft.com/office/officeart/2005/8/layout/vList3#3"/>
    <dgm:cxn modelId="{6B6EE806-D74D-4EC2-A118-7FA37572851E}" type="presParOf" srcId="{04730451-531F-40CA-935E-50D7DC1D439C}" destId="{4314BCB0-3252-4BE5-8001-8D063D1FE798}" srcOrd="10" destOrd="0" presId="urn:microsoft.com/office/officeart/2005/8/layout/vList3#3"/>
    <dgm:cxn modelId="{B870A40A-6540-4C5C-B968-8151F95FCFAC}" type="presParOf" srcId="{4314BCB0-3252-4BE5-8001-8D063D1FE798}" destId="{0822E03D-7CE9-48AD-9DE6-7163875495DB}" srcOrd="0" destOrd="0" presId="urn:microsoft.com/office/officeart/2005/8/layout/vList3#3"/>
    <dgm:cxn modelId="{B094B8DF-550C-451C-A188-67E6CC2125CA}" type="presParOf" srcId="{4314BCB0-3252-4BE5-8001-8D063D1FE798}" destId="{B4A9ABEA-4FF0-4038-BBD3-23A7DDAC129F}" srcOrd="1" destOrd="0" presId="urn:microsoft.com/office/officeart/2005/8/layout/vList3#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811385" y="2979"/>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a:lnSpc>
              <a:spcPct val="90000"/>
            </a:lnSpc>
            <a:spcBef>
              <a:spcPct val="0"/>
            </a:spcBef>
            <a:spcAft>
              <a:spcPct val="35000"/>
            </a:spcAft>
            <a:buNone/>
          </a:pPr>
          <a:r>
            <a:rPr lang="fr-FR" sz="2200" b="0" kern="1200" noProof="0" dirty="0">
              <a:solidFill>
                <a:srgbClr val="000066"/>
              </a:solidFill>
              <a:ea typeface="ＭＳ Ｐゴシック" pitchFamily="34" charset="-128"/>
            </a:rPr>
            <a:t>V</a:t>
          </a:r>
          <a:r>
            <a:rPr lang="fr-FR" sz="2200" kern="1200" noProof="0" dirty="0">
              <a:solidFill>
                <a:srgbClr val="000066"/>
              </a:solidFill>
              <a:latin typeface="Arial" pitchFamily="34" charset="0"/>
            </a:rPr>
            <a:t>érifier la qualité du </a:t>
          </a:r>
          <a:r>
            <a:rPr lang="fr-FR" sz="2200" b="0" kern="1200" noProof="0" dirty="0">
              <a:solidFill>
                <a:srgbClr val="000066"/>
              </a:solidFill>
              <a:ea typeface="ＭＳ Ｐゴシック" pitchFamily="34" charset="-128"/>
            </a:rPr>
            <a:t>vaccin </a:t>
          </a:r>
          <a:endParaRPr lang="fr-FR" sz="2200" kern="1200" noProof="0" dirty="0">
            <a:solidFill>
              <a:srgbClr val="000066"/>
            </a:solidFill>
          </a:endParaRPr>
        </a:p>
      </dsp:txBody>
      <dsp:txXfrm rot="10800000">
        <a:off x="1958100" y="2979"/>
        <a:ext cx="6462273" cy="586861"/>
      </dsp:txXfrm>
    </dsp:sp>
    <dsp:sp modelId="{23DEEC19-A378-4D81-8767-0BDAC67C97EB}">
      <dsp:nvSpPr>
        <dsp:cNvPr id="0" name=""/>
        <dsp:cNvSpPr/>
      </dsp:nvSpPr>
      <dsp:spPr>
        <a:xfrm>
          <a:off x="1517954" y="2979"/>
          <a:ext cx="586861" cy="586861"/>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811385" y="765023"/>
          <a:ext cx="6608988" cy="83202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b="0" kern="1200" noProof="0" dirty="0">
              <a:solidFill>
                <a:srgbClr val="000066"/>
              </a:solidFill>
              <a:ea typeface="ＭＳ Ｐゴシック" pitchFamily="34" charset="-128"/>
            </a:rPr>
            <a:t>Pr</a:t>
          </a:r>
          <a:r>
            <a:rPr lang="fr-FR" sz="2200" kern="1200" noProof="0" dirty="0">
              <a:solidFill>
                <a:srgbClr val="000066"/>
              </a:solidFill>
              <a:latin typeface="Arial" pitchFamily="34" charset="0"/>
            </a:rPr>
            <a:t>é</a:t>
          </a:r>
          <a:r>
            <a:rPr lang="fr-FR" sz="2200" b="0" kern="1200" noProof="0" dirty="0">
              <a:solidFill>
                <a:srgbClr val="000066"/>
              </a:solidFill>
              <a:ea typeface="ＭＳ Ｐゴシック" pitchFamily="34" charset="-128"/>
            </a:rPr>
            <a:t>parer la vaccination</a:t>
          </a:r>
          <a:r>
            <a:rPr lang="en-US" sz="2200" b="0" kern="1200" dirty="0">
              <a:solidFill>
                <a:srgbClr val="000066"/>
              </a:solidFill>
              <a:ea typeface="ＭＳ Ｐゴシック" pitchFamily="34" charset="-128"/>
            </a:rPr>
            <a:t> </a:t>
          </a:r>
          <a:endParaRPr lang="fr-FR" sz="2200" kern="1200" noProof="0" dirty="0">
            <a:solidFill>
              <a:srgbClr val="000066"/>
            </a:solidFill>
          </a:endParaRPr>
        </a:p>
      </dsp:txBody>
      <dsp:txXfrm rot="10800000">
        <a:off x="2019390" y="765023"/>
        <a:ext cx="6400983" cy="832022"/>
      </dsp:txXfrm>
    </dsp:sp>
    <dsp:sp modelId="{199CF6AE-1498-4802-AC90-E4BBC3B3AB5F}">
      <dsp:nvSpPr>
        <dsp:cNvPr id="0" name=""/>
        <dsp:cNvSpPr/>
      </dsp:nvSpPr>
      <dsp:spPr>
        <a:xfrm>
          <a:off x="1517954" y="887603"/>
          <a:ext cx="586861" cy="586861"/>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811385" y="1772228"/>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b="0" kern="1200" noProof="0" dirty="0">
              <a:solidFill>
                <a:srgbClr val="000066"/>
              </a:solidFill>
              <a:latin typeface="Arial" pitchFamily="34" charset="0"/>
            </a:rPr>
            <a:t>Administrer le vaccin</a:t>
          </a:r>
          <a:endParaRPr lang="fr-FR" sz="2200" kern="1200" noProof="0" dirty="0">
            <a:solidFill>
              <a:srgbClr val="000066"/>
            </a:solidFill>
          </a:endParaRPr>
        </a:p>
      </dsp:txBody>
      <dsp:txXfrm rot="10800000">
        <a:off x="1958100" y="1772228"/>
        <a:ext cx="6462273" cy="586861"/>
      </dsp:txXfrm>
    </dsp:sp>
    <dsp:sp modelId="{9C6A5C11-F590-4280-B2F7-E84A457B00CC}">
      <dsp:nvSpPr>
        <dsp:cNvPr id="0" name=""/>
        <dsp:cNvSpPr/>
      </dsp:nvSpPr>
      <dsp:spPr>
        <a:xfrm>
          <a:off x="1517954" y="1772228"/>
          <a:ext cx="586861" cy="586861"/>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811385" y="2534271"/>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b="0" kern="1200" noProof="0" dirty="0">
              <a:solidFill>
                <a:srgbClr val="000066"/>
              </a:solidFill>
              <a:latin typeface="Arial" pitchFamily="34" charset="0"/>
            </a:rPr>
            <a:t>Associations vaccinales</a:t>
          </a:r>
          <a:endParaRPr lang="en-US" sz="2200" kern="1200" dirty="0">
            <a:solidFill>
              <a:srgbClr val="000066"/>
            </a:solidFill>
          </a:endParaRPr>
        </a:p>
      </dsp:txBody>
      <dsp:txXfrm rot="10800000">
        <a:off x="1958100" y="2534271"/>
        <a:ext cx="6462273" cy="586861"/>
      </dsp:txXfrm>
    </dsp:sp>
    <dsp:sp modelId="{6A5A3110-8F81-4363-A3EA-350E618C6E6D}">
      <dsp:nvSpPr>
        <dsp:cNvPr id="0" name=""/>
        <dsp:cNvSpPr/>
      </dsp:nvSpPr>
      <dsp:spPr>
        <a:xfrm>
          <a:off x="1517954" y="2534271"/>
          <a:ext cx="586861" cy="586861"/>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811385" y="3296315"/>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en-US" sz="2200" kern="1200" noProof="0" dirty="0">
              <a:solidFill>
                <a:srgbClr val="000066"/>
              </a:solidFill>
            </a:rPr>
            <a:t>Communication avec les </a:t>
          </a:r>
          <a:r>
            <a:rPr lang="en-US" sz="2200" kern="1200" noProof="0" dirty="0" err="1">
              <a:solidFill>
                <a:srgbClr val="000066"/>
              </a:solidFill>
            </a:rPr>
            <a:t>soignants</a:t>
          </a:r>
          <a:endParaRPr lang="fr-FR" sz="2200" kern="1200" dirty="0">
            <a:solidFill>
              <a:srgbClr val="000066"/>
            </a:solidFill>
          </a:endParaRPr>
        </a:p>
      </dsp:txBody>
      <dsp:txXfrm rot="10800000">
        <a:off x="1958100" y="3296315"/>
        <a:ext cx="6462273" cy="586861"/>
      </dsp:txXfrm>
    </dsp:sp>
    <dsp:sp modelId="{EE42DD9B-DF16-4705-9A29-F61685900F27}">
      <dsp:nvSpPr>
        <dsp:cNvPr id="0" name=""/>
        <dsp:cNvSpPr/>
      </dsp:nvSpPr>
      <dsp:spPr>
        <a:xfrm>
          <a:off x="1517954" y="3296315"/>
          <a:ext cx="586861" cy="586861"/>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4A9ABEA-4FF0-4038-BBD3-23A7DDAC129F}">
      <dsp:nvSpPr>
        <dsp:cNvPr id="0" name=""/>
        <dsp:cNvSpPr/>
      </dsp:nvSpPr>
      <dsp:spPr>
        <a:xfrm rot="10800000">
          <a:off x="1811385" y="4058359"/>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b="0" kern="1200" noProof="0" dirty="0">
              <a:solidFill>
                <a:srgbClr val="000066"/>
              </a:solidFill>
              <a:latin typeface="Arial" pitchFamily="34" charset="0"/>
            </a:rPr>
            <a:t>Messages cl</a:t>
          </a:r>
          <a:r>
            <a:rPr lang="fr-FR" sz="2200" kern="1200" noProof="0" dirty="0">
              <a:solidFill>
                <a:srgbClr val="000066"/>
              </a:solidFill>
              <a:latin typeface="Arial" pitchFamily="34" charset="0"/>
            </a:rPr>
            <a:t>és</a:t>
          </a:r>
          <a:endParaRPr lang="fr-FR" sz="2200" kern="1200" noProof="0" dirty="0"/>
        </a:p>
      </dsp:txBody>
      <dsp:txXfrm rot="10800000">
        <a:off x="1958100" y="4058359"/>
        <a:ext cx="6462273" cy="586861"/>
      </dsp:txXfrm>
    </dsp:sp>
    <dsp:sp modelId="{0822E03D-7CE9-48AD-9DE6-7163875495DB}">
      <dsp:nvSpPr>
        <dsp:cNvPr id="0" name=""/>
        <dsp:cNvSpPr/>
      </dsp:nvSpPr>
      <dsp:spPr>
        <a:xfrm>
          <a:off x="1517954" y="4058359"/>
          <a:ext cx="586861" cy="586861"/>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dirty="0"/>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en-US" dirty="0"/>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en-US" dirty="0"/>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A939323-58C3-47A9-B119-1BA8EE6DFBEB}" type="slidenum">
              <a:rPr lang="en-US"/>
              <a:pPr>
                <a:defRPr/>
              </a:pPr>
              <a:t>‹#›</a:t>
            </a:fld>
            <a:endParaRPr lang="en-US" dirty="0"/>
          </a:p>
        </p:txBody>
      </p:sp>
    </p:spTree>
    <p:extLst>
      <p:ext uri="{BB962C8B-B14F-4D97-AF65-F5344CB8AC3E}">
        <p14:creationId xmlns:p14="http://schemas.microsoft.com/office/powerpoint/2010/main" val="19748995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dirty="0"/>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a:latin typeface="Arial" charset="0"/>
                <a:ea typeface="Arial" charset="0"/>
                <a:cs typeface="Arial" charset="0"/>
              </a:defRPr>
            </a:lvl1pPr>
          </a:lstStyle>
          <a:p>
            <a:pPr>
              <a:defRPr/>
            </a:pPr>
            <a:endParaRPr lang="fr-FR" dirty="0"/>
          </a:p>
        </p:txBody>
      </p:sp>
      <p:sp>
        <p:nvSpPr>
          <p:cNvPr id="24580" name="Rectangle 4"/>
          <p:cNvSpPr>
            <a:spLocks noGrp="1" noRot="1" noChangeAspect="1" noChangeArrowheads="1" noTextEdit="1"/>
          </p:cNvSpPr>
          <p:nvPr>
            <p:ph type="sldImg" idx="2"/>
          </p:nvPr>
        </p:nvSpPr>
        <p:spPr bwMode="auto">
          <a:xfrm>
            <a:off x="84138" y="742950"/>
            <a:ext cx="6604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a:latin typeface="Arial" charset="0"/>
                <a:ea typeface="Arial" charset="0"/>
                <a:cs typeface="Arial" charset="0"/>
              </a:defRPr>
            </a:lvl1pPr>
          </a:lstStyle>
          <a:p>
            <a:pPr>
              <a:defRPr/>
            </a:pPr>
            <a:endParaRPr lang="fr-FR" dirty="0"/>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AC8DA484-D47C-4A1F-84E1-B50B5922E540}" type="slidenum">
              <a:rPr lang="en-GB"/>
              <a:pPr>
                <a:defRPr/>
              </a:pPr>
              <a:t>‹#›</a:t>
            </a:fld>
            <a:endParaRPr lang="en-GB" dirty="0"/>
          </a:p>
        </p:txBody>
      </p:sp>
    </p:spTree>
    <p:extLst>
      <p:ext uri="{BB962C8B-B14F-4D97-AF65-F5344CB8AC3E}">
        <p14:creationId xmlns:p14="http://schemas.microsoft.com/office/powerpoint/2010/main" val="36006122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r>
              <a:rPr lang="fr-FR" dirty="0">
                <a:latin typeface=".VnRevueH" pitchFamily="34" charset="0"/>
              </a:rPr>
              <a:t>Ce module correspond au chapitre 2 du ‘Guide pour l’introduction et le renforcement </a:t>
            </a:r>
            <a:r>
              <a:rPr lang="fr-FR" sz="1200" kern="1200" dirty="0">
                <a:solidFill>
                  <a:schemeClr val="tx1"/>
                </a:solidFill>
                <a:latin typeface=".VnRevueH" pitchFamily="34" charset="0"/>
                <a:ea typeface="MS PGothic" pitchFamily="34" charset="-128"/>
                <a:cs typeface="ＭＳ Ｐゴシック" charset="0"/>
              </a:rPr>
              <a:t>de</a:t>
            </a:r>
            <a:r>
              <a:rPr lang="fr-FR" dirty="0">
                <a:latin typeface=".VnRevueH" pitchFamily="34" charset="0"/>
              </a:rPr>
              <a:t> la vaccination à la naissance contre l’hépatite B ’: Principes fondamentaux concernant l’administration du vaccin</a:t>
            </a:r>
            <a:endParaRPr lang="fr-FR" noProof="0" dirty="0">
              <a:latin typeface=".VnRevueH" pitchFamily="34" charset="0"/>
            </a:endParaRPr>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1</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84138" y="742950"/>
            <a:ext cx="6604000" cy="3714750"/>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dirty="0"/>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11</a:t>
            </a:fld>
            <a:endParaRPr lang="en-GB"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84138" y="742950"/>
            <a:ext cx="6604000" cy="3714750"/>
          </a:xfrm>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12</a:t>
            </a:fld>
            <a:endParaRPr lang="en-GB" dirty="0">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e l'image des diapositives 1"/>
          <p:cNvSpPr>
            <a:spLocks noGrp="1" noRot="1" noChangeAspect="1" noTextEdit="1"/>
          </p:cNvSpPr>
          <p:nvPr>
            <p:ph type="sldImg"/>
          </p:nvPr>
        </p:nvSpPr>
        <p:spPr>
          <a:xfrm>
            <a:off x="84138" y="742950"/>
            <a:ext cx="6604000" cy="3714750"/>
          </a:xfrm>
          <a:ln/>
        </p:spPr>
      </p:sp>
      <p:sp>
        <p:nvSpPr>
          <p:cNvPr id="25603" name="Espace réservé des commentaires 2"/>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dirty="0"/>
          </a:p>
        </p:txBody>
      </p:sp>
      <p:sp>
        <p:nvSpPr>
          <p:cNvPr id="2560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43E85910-DE24-4AC9-8B85-5B25323CD0F8}" type="slidenum">
              <a:rPr lang="fr-FR">
                <a:latin typeface="Arial" pitchFamily="34" charset="0"/>
              </a:rPr>
              <a:pPr eaLnBrk="1" hangingPunct="1"/>
              <a:t>2</a:t>
            </a:fld>
            <a:endParaRPr lang="fr-FR" dirty="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172890" indent="-172890" algn="just"/>
            <a:r>
              <a:rPr lang="fr-FR" b="1" baseline="0" noProof="0" dirty="0"/>
              <a:t>Remarque 1 :</a:t>
            </a:r>
            <a:r>
              <a:rPr lang="fr-FR" baseline="0" noProof="0" dirty="0"/>
              <a:t> La procédure à suivre pour effectuer ces contrôles sera développée dans le prochain module</a:t>
            </a:r>
          </a:p>
          <a:p>
            <a:pPr marL="172890" indent="-172890" algn="just"/>
            <a:r>
              <a:rPr lang="fr-FR" b="1" baseline="0" noProof="0" dirty="0"/>
              <a:t>Remarque 2 :</a:t>
            </a:r>
            <a:r>
              <a:rPr lang="fr-FR" baseline="0" noProof="0" dirty="0"/>
              <a:t> Le dernier contrôle s’applique si vous utilisez un flacon multi-doses et qu’une réglementation des flacons multi-doses est en vigueur dans votre pays</a:t>
            </a:r>
            <a:endParaRPr lang="fr-FR" noProof="0" dirty="0"/>
          </a:p>
        </p:txBody>
      </p:sp>
      <p:sp>
        <p:nvSpPr>
          <p:cNvPr id="4" name="Slide Number Placeholder 3"/>
          <p:cNvSpPr>
            <a:spLocks noGrp="1"/>
          </p:cNvSpPr>
          <p:nvPr>
            <p:ph type="sldNum" sz="quarter" idx="10"/>
          </p:nvPr>
        </p:nvSpPr>
        <p:spPr/>
        <p:txBody>
          <a:bodyPr/>
          <a:lstStyle/>
          <a:p>
            <a:pPr>
              <a:defRPr/>
            </a:pPr>
            <a:fld id="{44612494-D678-4E4F-B962-2F10D7CDD8B4}" type="slidenum">
              <a:rPr lang="en-GB" smtClean="0"/>
              <a:pPr>
                <a:defRPr/>
              </a:pPr>
              <a:t>4</a:t>
            </a:fld>
            <a:endParaRPr lang="en-GB" dirty="0"/>
          </a:p>
        </p:txBody>
      </p:sp>
    </p:spTree>
    <p:extLst>
      <p:ext uri="{BB962C8B-B14F-4D97-AF65-F5344CB8AC3E}">
        <p14:creationId xmlns:p14="http://schemas.microsoft.com/office/powerpoint/2010/main" val="4025590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r>
              <a:rPr lang="en-US" b="1" dirty="0"/>
              <a:t>NOTE:</a:t>
            </a:r>
            <a:r>
              <a:rPr lang="en-US" dirty="0"/>
              <a:t> specify which thigh if </a:t>
            </a:r>
            <a:r>
              <a:rPr lang="en-US" dirty="0" err="1"/>
              <a:t>programme</a:t>
            </a:r>
            <a:r>
              <a:rPr lang="en-US" baseline="0" dirty="0"/>
              <a:t> specifies</a:t>
            </a:r>
            <a:endParaRPr lang="en-US" dirty="0"/>
          </a:p>
        </p:txBody>
      </p:sp>
      <p:sp>
        <p:nvSpPr>
          <p:cNvPr id="4" name="Slide Number Placeholder 3"/>
          <p:cNvSpPr>
            <a:spLocks noGrp="1"/>
          </p:cNvSpPr>
          <p:nvPr>
            <p:ph type="sldNum" sz="quarter" idx="10"/>
          </p:nvPr>
        </p:nvSpPr>
        <p:spPr/>
        <p:txBody>
          <a:bodyPr/>
          <a:lstStyle/>
          <a:p>
            <a:pPr marL="0" marR="0" lvl="0" indent="0" algn="r" defTabSz="909638" rtl="0" eaLnBrk="1" fontAlgn="base" latinLnBrk="0" hangingPunct="1">
              <a:lnSpc>
                <a:spcPct val="100000"/>
              </a:lnSpc>
              <a:spcBef>
                <a:spcPct val="0"/>
              </a:spcBef>
              <a:spcAft>
                <a:spcPct val="0"/>
              </a:spcAft>
              <a:buClrTx/>
              <a:buSzTx/>
              <a:buFontTx/>
              <a:buNone/>
              <a:tabLst/>
              <a:defRPr/>
            </a:pPr>
            <a:fld id="{44612494-D678-4E4F-B962-2F10D7CDD8B4}" type="slidenum">
              <a:rPr kumimoji="0" lang="en-GB" sz="1200" b="0" i="0" u="none" strike="noStrike" kern="1200" cap="none" spc="0" normalizeH="0" baseline="0" noProof="0" smtClean="0">
                <a:ln>
                  <a:noFill/>
                </a:ln>
                <a:solidFill>
                  <a:srgbClr val="000000"/>
                </a:solidFill>
                <a:effectLst/>
                <a:uLnTx/>
                <a:uFillTx/>
                <a:latin typeface="Arial" pitchFamily="34" charset="0"/>
                <a:ea typeface="ＭＳ Ｐゴシック" pitchFamily="34" charset="-128"/>
                <a:cs typeface="+mn-cs"/>
              </a:rPr>
              <a:pPr marL="0" marR="0" lvl="0" indent="0" algn="r" defTabSz="909638" rtl="0" eaLnBrk="1" fontAlgn="base" latinLnBrk="0" hangingPunct="1">
                <a:lnSpc>
                  <a:spcPct val="100000"/>
                </a:lnSpc>
                <a:spcBef>
                  <a:spcPct val="0"/>
                </a:spcBef>
                <a:spcAft>
                  <a:spcPct val="0"/>
                </a:spcAft>
                <a:buClrTx/>
                <a:buSzTx/>
                <a:buFontTx/>
                <a:buNone/>
                <a:tabLst/>
                <a:defRPr/>
              </a:pPr>
              <a:t>6</a:t>
            </a:fld>
            <a:endParaRPr kumimoji="0" lang="en-GB" sz="120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7</a:t>
            </a:fld>
            <a:endParaRPr lang="en-GB" dirty="0"/>
          </a:p>
        </p:txBody>
      </p:sp>
    </p:spTree>
    <p:extLst>
      <p:ext uri="{BB962C8B-B14F-4D97-AF65-F5344CB8AC3E}">
        <p14:creationId xmlns:p14="http://schemas.microsoft.com/office/powerpoint/2010/main" val="34079163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a:xfrm>
            <a:off x="84138" y="742950"/>
            <a:ext cx="6604000" cy="3714750"/>
          </a:xfrm>
          <a:ln/>
        </p:spPr>
      </p:sp>
      <p:sp>
        <p:nvSpPr>
          <p:cNvPr id="358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endParaRPr lang="en-US" b="1" dirty="0">
              <a:ea typeface="ＭＳ Ｐゴシック" pitchFamily="34" charset="-128"/>
            </a:endParaRPr>
          </a:p>
        </p:txBody>
      </p:sp>
      <p:sp>
        <p:nvSpPr>
          <p:cNvPr id="35844" name="Espace réservé du numéro de diapositive 3"/>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algn="r" eaLnBrk="1" hangingPunct="1"/>
            <a:fld id="{CE62C06E-32C1-4475-A06D-AC7CF4C828E9}" type="slidenum">
              <a:rPr lang="en-GB" sz="1200">
                <a:latin typeface="Arial" pitchFamily="34" charset="0"/>
              </a:rPr>
              <a:pPr algn="r" eaLnBrk="1" hangingPunct="1"/>
              <a:t>8</a:t>
            </a:fld>
            <a:endParaRPr lang="en-GB" sz="1200" dirty="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b="1" dirty="0">
                <a:solidFill>
                  <a:schemeClr val="tx1"/>
                </a:solidFill>
              </a:rPr>
              <a:t>NOTE : </a:t>
            </a:r>
            <a:r>
              <a:rPr lang="fr-FR" dirty="0">
                <a:solidFill>
                  <a:schemeClr val="tx1"/>
                </a:solidFill>
              </a:rPr>
              <a:t>Modifier cette diapositive si des documents autres que la carte de vaccination sont fournis par le service maternité. Par exemple, si le service maternité fournit un formulaire dont les informations seront transférées sur la carte. </a:t>
            </a:r>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9</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a:spcBef>
                <a:spcPts val="1200"/>
              </a:spcBef>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AC8DA484-D47C-4A1F-84E1-B50B5922E540}" type="slidenum">
              <a:rPr lang="en-GB" smtClean="0"/>
              <a:pPr>
                <a:defRPr/>
              </a:pPr>
              <a:t>10</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dirty="0">
              <a:ln>
                <a:noFill/>
              </a:ln>
              <a:solidFill>
                <a:srgbClr val="000066"/>
              </a:solidFill>
              <a:effectLst/>
              <a:uLnTx/>
              <a:uFillTx/>
              <a:latin typeface="Arial" pitchFamily="34" charset="0"/>
              <a:ea typeface="ＭＳ Ｐゴシック" pitchFamily="34" charset="-128"/>
              <a:cs typeface="Arial"/>
            </a:endParaRPr>
          </a:p>
        </p:txBody>
      </p:sp>
    </p:spTree>
    <p:extLst>
      <p:ext uri="{BB962C8B-B14F-4D97-AF65-F5344CB8AC3E}">
        <p14:creationId xmlns:p14="http://schemas.microsoft.com/office/powerpoint/2010/main" val="1189674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09384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332772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en-US" sz="3400" b="1" dirty="0">
              <a:solidFill>
                <a:srgbClr val="000066"/>
              </a:solidFill>
              <a:latin typeface="Arial" pitchFamily="34" charset="0"/>
              <a:ea typeface="ＭＳ Ｐゴシック" pitchFamily="34" charset="-128"/>
            </a:endParaRPr>
          </a:p>
        </p:txBody>
      </p:sp>
    </p:spTree>
    <p:extLst>
      <p:ext uri="{BB962C8B-B14F-4D97-AF65-F5344CB8AC3E}">
        <p14:creationId xmlns:p14="http://schemas.microsoft.com/office/powerpoint/2010/main" val="3693979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411217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9242757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845323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00369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360345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14981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dirty="0"/>
              <a:t>Click to edit Master title style</a:t>
            </a:r>
            <a:endParaRPr lang="en-GB" dirty="0"/>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dirty="0"/>
              <a:t>Click to edit Master text styles</a:t>
            </a:r>
          </a:p>
        </p:txBody>
      </p:sp>
    </p:spTree>
    <p:extLst>
      <p:ext uri="{BB962C8B-B14F-4D97-AF65-F5344CB8AC3E}">
        <p14:creationId xmlns:p14="http://schemas.microsoft.com/office/powerpoint/2010/main" val="1113016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80817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123498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21473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03262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902986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25935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847101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19011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0070932"/>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dirty="0"/>
              <a:t>Click to edit Master title style</a:t>
            </a:r>
            <a:endParaRPr lang="en-GB" dirty="0"/>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dirty="0"/>
              <a:t>Click to edit Master text styles</a:t>
            </a:r>
          </a:p>
        </p:txBody>
      </p:sp>
    </p:spTree>
    <p:extLst>
      <p:ext uri="{BB962C8B-B14F-4D97-AF65-F5344CB8AC3E}">
        <p14:creationId xmlns:p14="http://schemas.microsoft.com/office/powerpoint/2010/main" val="2478836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64596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1800" b="0" i="0" u="none" strike="noStrike" kern="1200" cap="none" spc="0" normalizeH="0" baseline="0" noProof="0" dirty="0">
              <a:ln>
                <a:noFill/>
              </a:ln>
              <a:solidFill>
                <a:srgbClr val="000000"/>
              </a:solidFill>
              <a:effectLst/>
              <a:uLnTx/>
              <a:uFillTx/>
              <a:latin typeface="Limon F3" charset="0"/>
              <a:ea typeface="ＭＳ Ｐゴシック" pitchFamily="34" charset="-128"/>
              <a:cs typeface="Arial"/>
            </a:endParaRPr>
          </a:p>
        </p:txBody>
      </p:sp>
      <p:sp>
        <p:nvSpPr>
          <p:cNvPr id="1029" name="Rectangle 12"/>
          <p:cNvSpPr>
            <a:spLocks noChangeArrowheads="1"/>
          </p:cNvSpPr>
          <p:nvPr/>
        </p:nvSpPr>
        <p:spPr bwMode="auto">
          <a:xfrm>
            <a:off x="0" y="6318000"/>
            <a:ext cx="12192000" cy="540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fr-FR" sz="3400" b="1" i="0" u="none" strike="noStrike" kern="1200" cap="none" spc="0" normalizeH="0" baseline="0" noProof="0" dirty="0">
              <a:ln>
                <a:noFill/>
              </a:ln>
              <a:solidFill>
                <a:srgbClr val="000066"/>
              </a:solidFill>
              <a:effectLst/>
              <a:uLnTx/>
              <a:uFillTx/>
              <a:latin typeface="Arial" pitchFamily="34" charset="0"/>
              <a:ea typeface="ＭＳ Ｐゴシック" pitchFamily="34" charset="-128"/>
              <a:cs typeface="Arial"/>
            </a:endParaRPr>
          </a:p>
        </p:txBody>
      </p:sp>
      <p:sp>
        <p:nvSpPr>
          <p:cNvPr id="1030" name="Rectangle 13"/>
          <p:cNvSpPr>
            <a:spLocks noChangeArrowheads="1"/>
          </p:cNvSpPr>
          <p:nvPr/>
        </p:nvSpPr>
        <p:spPr bwMode="auto">
          <a:xfrm>
            <a:off x="1236133" y="6503986"/>
            <a:ext cx="6993467" cy="431800"/>
          </a:xfrm>
          <a:prstGeom prst="rect">
            <a:avLst/>
          </a:prstGeom>
          <a:noFill/>
          <a:ln w="9525">
            <a:noFill/>
            <a:miter lim="800000"/>
            <a:headEnd/>
            <a:tailEnd/>
          </a:ln>
        </p:spPr>
        <p:txBody>
          <a:bodyPr lIns="0" tIns="0" rIns="0" bIns="0"/>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fr-FR" sz="1200" b="0" i="0" u="none" strike="noStrike" kern="1200" cap="none" spc="0" normalizeH="0" baseline="0" dirty="0">
                <a:ln>
                  <a:noFill/>
                </a:ln>
                <a:solidFill>
                  <a:srgbClr val="96CCEE"/>
                </a:solidFill>
                <a:effectLst/>
                <a:uLnTx/>
                <a:uFillTx/>
                <a:latin typeface="Arial Narrow" pitchFamily="34" charset="0"/>
                <a:ea typeface="ＭＳ Ｐゴシック" pitchFamily="34" charset="-128"/>
                <a:cs typeface="Arial"/>
              </a:rPr>
              <a:t>Les fondamentaux de l’administration du vaccin, </a:t>
            </a:r>
            <a:r>
              <a:rPr kumimoji="0" lang="en-US" sz="1200" b="0" i="0" u="none" strike="noStrike" kern="1200" cap="none" spc="0" normalizeH="0" baseline="0" noProof="0" dirty="0">
                <a:ln>
                  <a:noFill/>
                </a:ln>
                <a:solidFill>
                  <a:srgbClr val="96CCEE"/>
                </a:solidFill>
                <a:effectLst/>
                <a:uLnTx/>
                <a:uFillTx/>
                <a:latin typeface="Arial Narrow" pitchFamily="34" charset="0"/>
                <a:ea typeface="ＭＳ Ｐゴシック" pitchFamily="34" charset="-128"/>
                <a:cs typeface="Arial"/>
              </a:rPr>
              <a:t>Module 3</a:t>
            </a:r>
            <a:endParaRPr kumimoji="0" lang="en-GB" sz="1200" b="0" i="0" u="none" strike="noStrike" kern="1200" cap="none" spc="0" normalizeH="0" baseline="0" noProof="0" dirty="0">
              <a:ln>
                <a:noFill/>
              </a:ln>
              <a:solidFill>
                <a:srgbClr val="96CCEE"/>
              </a:solidFill>
              <a:effectLst/>
              <a:uLnTx/>
              <a:uFillTx/>
              <a:latin typeface="Arial Narrow" pitchFamily="34" charset="0"/>
              <a:ea typeface="ＭＳ Ｐゴシック" pitchFamily="34" charset="-128"/>
              <a:cs typeface="Arial"/>
            </a:endParaRPr>
          </a:p>
        </p:txBody>
      </p:sp>
      <p:sp>
        <p:nvSpPr>
          <p:cNvPr id="1031" name="Rectangle 14"/>
          <p:cNvSpPr>
            <a:spLocks noChangeArrowheads="1"/>
          </p:cNvSpPr>
          <p:nvPr/>
        </p:nvSpPr>
        <p:spPr bwMode="auto">
          <a:xfrm>
            <a:off x="480485" y="6477000"/>
            <a:ext cx="622300" cy="331787"/>
          </a:xfrm>
          <a:prstGeom prst="rect">
            <a:avLst/>
          </a:prstGeom>
          <a:noFill/>
          <a:ln w="9525">
            <a:noFill/>
            <a:miter lim="800000"/>
            <a:headEnd/>
            <a:tailEnd/>
          </a:ln>
        </p:spPr>
        <p:txBody>
          <a:bodyPr lIns="0" tIns="0" rIns="0" bIns="0"/>
          <a:lstStyle/>
          <a:p>
            <a:pPr marL="0" marR="0" lvl="0" indent="0" algn="r" defTabSz="912813" rtl="0" eaLnBrk="1" fontAlgn="base" latinLnBrk="0" hangingPunct="1">
              <a:lnSpc>
                <a:spcPct val="100000"/>
              </a:lnSpc>
              <a:spcBef>
                <a:spcPct val="0"/>
              </a:spcBef>
              <a:spcAft>
                <a:spcPct val="0"/>
              </a:spcAft>
              <a:buClrTx/>
              <a:buSzTx/>
              <a:buFontTx/>
              <a:buNone/>
              <a:tabLst/>
              <a:defRPr/>
            </a:pPr>
            <a:fld id="{0E74DCFA-7F57-4E57-913E-D9B16E34975B}" type="slidenum">
              <a:rPr kumimoji="0" lang="en-US" sz="1500" b="1" i="0" u="none" strike="noStrike" kern="1200" cap="none" spc="0" normalizeH="0" baseline="0" noProof="0">
                <a:ln>
                  <a:noFill/>
                </a:ln>
                <a:solidFill>
                  <a:srgbClr val="72BBE8"/>
                </a:solidFill>
                <a:effectLst/>
                <a:uLnTx/>
                <a:uFillTx/>
                <a:latin typeface="Arial Narrow" pitchFamily="34" charset="0"/>
                <a:ea typeface="ＭＳ Ｐゴシック" pitchFamily="34" charset="-128"/>
                <a:cs typeface="Arial"/>
              </a:rPr>
              <a:pPr marL="0" marR="0" lvl="0" indent="0" algn="r" defTabSz="912813" rtl="0" eaLnBrk="1" fontAlgn="base" latinLnBrk="0" hangingPunct="1">
                <a:lnSpc>
                  <a:spcPct val="100000"/>
                </a:lnSpc>
                <a:spcBef>
                  <a:spcPct val="0"/>
                </a:spcBef>
                <a:spcAft>
                  <a:spcPct val="0"/>
                </a:spcAft>
                <a:buClrTx/>
                <a:buSzTx/>
                <a:buFontTx/>
                <a:buNone/>
                <a:tabLst/>
                <a:defRPr/>
              </a:pPr>
              <a:t>‹#›</a:t>
            </a:fld>
            <a:r>
              <a:rPr kumimoji="0" lang="en-GB" sz="1500" b="1" i="0" u="none" strike="noStrike" kern="1200" cap="none" spc="0" normalizeH="0" baseline="0" noProof="0" dirty="0">
                <a:ln>
                  <a:noFill/>
                </a:ln>
                <a:solidFill>
                  <a:srgbClr val="72BBE8"/>
                </a:solidFill>
                <a:effectLst/>
                <a:uLnTx/>
                <a:uFillTx/>
                <a:latin typeface="Arial Narrow" pitchFamily="34" charset="0"/>
                <a:ea typeface="ＭＳ Ｐゴシック" pitchFamily="34" charset="-128"/>
                <a:cs typeface="Arial"/>
              </a:rPr>
              <a:t> </a:t>
            </a:r>
            <a:r>
              <a:rPr kumimoji="0" lang="en-GB" sz="2100" b="1" i="0" u="none" strike="noStrike" kern="1200" cap="none" spc="0" normalizeH="0" baseline="14000" noProof="0" dirty="0">
                <a:ln>
                  <a:noFill/>
                </a:ln>
                <a:solidFill>
                  <a:srgbClr val="FFFFFF"/>
                </a:solidFill>
                <a:effectLst/>
                <a:uLnTx/>
                <a:uFillTx/>
                <a:latin typeface="Arial Narrow" pitchFamily="34" charset="0"/>
                <a:ea typeface="ＭＳ Ｐゴシック" pitchFamily="34" charset="-128"/>
                <a:cs typeface="Arial"/>
              </a:rPr>
              <a:t>|</a:t>
            </a:r>
          </a:p>
        </p:txBody>
      </p:sp>
      <p:pic>
        <p:nvPicPr>
          <p:cNvPr id="10" name="Picture 2"/>
          <p:cNvPicPr>
            <a:picLocks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1600" y="76200"/>
            <a:ext cx="900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7">
            <a:extLst>
              <a:ext uri="{FF2B5EF4-FFF2-40B4-BE49-F238E27FC236}">
                <a16:creationId xmlns:a16="http://schemas.microsoft.com/office/drawing/2014/main" id="{966CFA57-8D87-350C-C33D-EBC3429D6C0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spTree>
    <p:extLst>
      <p:ext uri="{BB962C8B-B14F-4D97-AF65-F5344CB8AC3E}">
        <p14:creationId xmlns:p14="http://schemas.microsoft.com/office/powerpoint/2010/main" val="19577229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ＭＳ Ｐゴシック" charset="0"/>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a:defRPr/>
            </a:pPr>
            <a:endParaRPr lang="fr-FR" dirty="0">
              <a:ea typeface="ＭＳ Ｐゴシック" pitchFamily="34" charset="-128"/>
            </a:endParaRPr>
          </a:p>
        </p:txBody>
      </p:sp>
      <p:sp>
        <p:nvSpPr>
          <p:cNvPr id="1029" name="Rectangle 12"/>
          <p:cNvSpPr>
            <a:spLocks noChangeArrowheads="1"/>
          </p:cNvSpPr>
          <p:nvPr/>
        </p:nvSpPr>
        <p:spPr bwMode="auto">
          <a:xfrm>
            <a:off x="0"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defRPr/>
            </a:pPr>
            <a:endParaRPr lang="fr-FR" sz="3400" b="1" dirty="0">
              <a:solidFill>
                <a:srgbClr val="000066"/>
              </a:solidFill>
              <a:latin typeface="Arial" pitchFamily="34" charset="0"/>
              <a:ea typeface="ＭＳ Ｐゴシック" pitchFamily="34" charset="-128"/>
            </a:endParaRPr>
          </a:p>
        </p:txBody>
      </p:sp>
      <p:sp>
        <p:nvSpPr>
          <p:cNvPr id="1030" name="Rectangle 13"/>
          <p:cNvSpPr>
            <a:spLocks noChangeArrowheads="1"/>
          </p:cNvSpPr>
          <p:nvPr/>
        </p:nvSpPr>
        <p:spPr bwMode="auto">
          <a:xfrm>
            <a:off x="1236133" y="6426200"/>
            <a:ext cx="6993467"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en-US" sz="1200" kern="1200" dirty="0" err="1">
                <a:solidFill>
                  <a:srgbClr val="96CCEE"/>
                </a:solidFill>
                <a:latin typeface="Arial Narrow" pitchFamily="34" charset="0"/>
                <a:ea typeface="ＭＳ Ｐゴシック" pitchFamily="34" charset="-128"/>
                <a:cs typeface="+mn-cs"/>
              </a:rPr>
              <a:t>HepB</a:t>
            </a:r>
            <a:r>
              <a:rPr lang="en-US" sz="1200" kern="1200" dirty="0">
                <a:solidFill>
                  <a:srgbClr val="96CCEE"/>
                </a:solidFill>
                <a:latin typeface="Arial Narrow" pitchFamily="34" charset="0"/>
                <a:ea typeface="ＭＳ Ｐゴシック" pitchFamily="34" charset="-128"/>
                <a:cs typeface="+mn-cs"/>
              </a:rPr>
              <a:t> birth dose vaccine </a:t>
            </a:r>
            <a:r>
              <a:rPr lang="en-US" sz="1200" kern="1200">
                <a:solidFill>
                  <a:srgbClr val="96CCEE"/>
                </a:solidFill>
                <a:latin typeface="Arial Narrow" pitchFamily="34" charset="0"/>
                <a:ea typeface="ＭＳ Ｐゴシック" pitchFamily="34" charset="-128"/>
                <a:cs typeface="+mn-cs"/>
              </a:rPr>
              <a:t>administration essentials, </a:t>
            </a:r>
            <a:r>
              <a:rPr lang="en-US" sz="1200" kern="1200" dirty="0">
                <a:solidFill>
                  <a:srgbClr val="96CCEE"/>
                </a:solidFill>
                <a:latin typeface="Arial Narrow" pitchFamily="34" charset="0"/>
                <a:ea typeface="ＭＳ Ｐゴシック" pitchFamily="34" charset="-128"/>
                <a:cs typeface="+mn-cs"/>
              </a:rPr>
              <a:t>Module 3</a:t>
            </a:r>
            <a:endParaRPr lang="en-GB" sz="1200" kern="1200" dirty="0">
              <a:solidFill>
                <a:srgbClr val="96CCEE"/>
              </a:solidFill>
              <a:latin typeface="Arial Narrow" pitchFamily="34" charset="0"/>
              <a:ea typeface="ＭＳ Ｐゴシック" pitchFamily="34" charset="-128"/>
              <a:cs typeface="+mn-cs"/>
            </a:endParaRPr>
          </a:p>
        </p:txBody>
      </p:sp>
      <p:sp>
        <p:nvSpPr>
          <p:cNvPr id="1031" name="Rectangle 14"/>
          <p:cNvSpPr>
            <a:spLocks noChangeArrowheads="1"/>
          </p:cNvSpPr>
          <p:nvPr/>
        </p:nvSpPr>
        <p:spPr bwMode="auto">
          <a:xfrm>
            <a:off x="480485" y="6399214"/>
            <a:ext cx="622300" cy="331787"/>
          </a:xfrm>
          <a:prstGeom prst="rect">
            <a:avLst/>
          </a:prstGeom>
          <a:noFill/>
          <a:ln w="9525">
            <a:noFill/>
            <a:miter lim="800000"/>
            <a:headEnd/>
            <a:tailEnd/>
          </a:ln>
        </p:spPr>
        <p:txBody>
          <a:bodyPr lIns="0" tIns="0" rIns="0" bIns="0"/>
          <a:lstStyle/>
          <a:p>
            <a:pPr algn="r" defTabSz="912813">
              <a:defRPr/>
            </a:pPr>
            <a:fld id="{0E74DCFA-7F57-4E57-913E-D9B16E34975B}" type="slidenum">
              <a:rPr lang="en-US" sz="1500" b="1">
                <a:solidFill>
                  <a:srgbClr val="72BBE8"/>
                </a:solidFill>
                <a:latin typeface="Arial Narrow" pitchFamily="34" charset="0"/>
                <a:ea typeface="ＭＳ Ｐゴシック" pitchFamily="34" charset="-128"/>
              </a:rPr>
              <a:pPr algn="r" defTabSz="912813">
                <a:defRPr/>
              </a:pPr>
              <a:t>‹#›</a:t>
            </a:fld>
            <a:r>
              <a:rPr lang="en-GB" sz="1500" b="1" dirty="0">
                <a:solidFill>
                  <a:srgbClr val="72BBE8"/>
                </a:solidFill>
                <a:latin typeface="Arial Narrow" pitchFamily="34" charset="0"/>
                <a:ea typeface="ＭＳ Ｐゴシック" pitchFamily="34" charset="-128"/>
              </a:rPr>
              <a:t> </a:t>
            </a:r>
            <a:r>
              <a:rPr lang="en-GB" sz="2100" b="1" baseline="14000" dirty="0">
                <a:solidFill>
                  <a:srgbClr val="FFFFFF"/>
                </a:solidFill>
                <a:latin typeface="Arial Narrow" pitchFamily="34" charset="0"/>
                <a:ea typeface="ＭＳ Ｐゴシック" pitchFamily="34" charset="-128"/>
              </a:rPr>
              <a:t>|</a:t>
            </a:r>
          </a:p>
        </p:txBody>
      </p:sp>
      <p:pic>
        <p:nvPicPr>
          <p:cNvPr id="10" name="Picture 2"/>
          <p:cNvPicPr>
            <a:picLocks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1600" y="76200"/>
            <a:ext cx="900000" cy="1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7" descr="WHO-EN-white-H">
            <a:extLst>
              <a:ext uri="{FF2B5EF4-FFF2-40B4-BE49-F238E27FC236}">
                <a16:creationId xmlns:a16="http://schemas.microsoft.com/office/drawing/2014/main" id="{DD15E3A0-A85C-A609-61B2-90F86808E8E9}"/>
              </a:ext>
            </a:extLst>
          </p:cNvPr>
          <p:cNvPicPr>
            <a:picLocks noChangeAspect="1" noChangeArrowheads="1"/>
          </p:cNvPicPr>
          <p:nvPr userDrawn="1"/>
        </p:nvPicPr>
        <p:blipFill>
          <a:blip r:embed="rId14" cstate="print"/>
          <a:srcRect/>
          <a:stretch>
            <a:fillRect/>
          </a:stretch>
        </p:blipFill>
        <p:spPr bwMode="auto">
          <a:xfrm>
            <a:off x="9999227" y="6324600"/>
            <a:ext cx="1646673" cy="504000"/>
          </a:xfrm>
          <a:prstGeom prst="rect">
            <a:avLst/>
          </a:prstGeom>
          <a:noFill/>
          <a:ln w="9525">
            <a:noFill/>
            <a:miter lim="800000"/>
            <a:headEnd/>
            <a:tailEnd/>
          </a:ln>
        </p:spPr>
      </p:pic>
    </p:spTree>
    <p:extLst>
      <p:ext uri="{BB962C8B-B14F-4D97-AF65-F5344CB8AC3E}">
        <p14:creationId xmlns:p14="http://schemas.microsoft.com/office/powerpoint/2010/main" val="169242839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ＭＳ Ｐゴシック" charset="0"/>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iris.who.int/handle/10665/250243" TargetMode="External"/><Relationship Id="rId7"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hyperlink" Target="https://www.who.int/publications/i/item/9789240091672" TargetMode="External"/><Relationship Id="rId4"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jpeg"/><Relationship Id="rId7"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5"/>
          <p:cNvSpPr>
            <a:spLocks noChangeArrowheads="1"/>
          </p:cNvSpPr>
          <p:nvPr/>
        </p:nvSpPr>
        <p:spPr bwMode="auto">
          <a:xfrm>
            <a:off x="6324600" y="2441013"/>
            <a:ext cx="4496594"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defTabSz="912813" eaLnBrk="0" hangingPunct="0">
              <a:spcBef>
                <a:spcPts val="600"/>
              </a:spcBef>
              <a:buClr>
                <a:srgbClr val="1E7FB8"/>
              </a:buClr>
            </a:pPr>
            <a:r>
              <a:rPr lang="en-US" sz="3200" b="1" dirty="0">
                <a:solidFill>
                  <a:schemeClr val="bg1"/>
                </a:solidFill>
                <a:latin typeface="Arial" pitchFamily="34" charset="0"/>
              </a:rPr>
              <a:t>Module 3</a:t>
            </a:r>
            <a:br>
              <a:rPr lang="en-US" sz="3200" b="1" dirty="0">
                <a:solidFill>
                  <a:schemeClr val="bg1"/>
                </a:solidFill>
                <a:latin typeface="Arial" pitchFamily="34" charset="0"/>
              </a:rPr>
            </a:br>
            <a:endParaRPr lang="en-US" sz="3200" b="1" dirty="0">
              <a:solidFill>
                <a:schemeClr val="bg1"/>
              </a:solidFill>
              <a:latin typeface="Arial" pitchFamily="34" charset="0"/>
            </a:endParaRPr>
          </a:p>
          <a:p>
            <a:pPr algn="ctr" defTabSz="912813" eaLnBrk="0" hangingPunct="0">
              <a:spcBef>
                <a:spcPts val="600"/>
              </a:spcBef>
              <a:buClr>
                <a:srgbClr val="1E7FB8"/>
              </a:buClr>
            </a:pPr>
            <a:r>
              <a:rPr lang="fr-FR" sz="3200" b="1" dirty="0">
                <a:solidFill>
                  <a:schemeClr val="bg1"/>
                </a:solidFill>
                <a:latin typeface="Arial" pitchFamily="34" charset="0"/>
              </a:rPr>
              <a:t>Les fondamentaux de l’administration du vaccin</a:t>
            </a:r>
          </a:p>
        </p:txBody>
      </p:sp>
      <p:sp>
        <p:nvSpPr>
          <p:cNvPr id="2" name="Rectangle 4">
            <a:extLst>
              <a:ext uri="{FF2B5EF4-FFF2-40B4-BE49-F238E27FC236}">
                <a16:creationId xmlns:a16="http://schemas.microsoft.com/office/drawing/2014/main" id="{7F6FC6EA-1DD5-EF92-1AC5-8BBFE26679F4}"/>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pic>
        <p:nvPicPr>
          <p:cNvPr id="3" name="Picture 2">
            <a:extLst>
              <a:ext uri="{FF2B5EF4-FFF2-40B4-BE49-F238E27FC236}">
                <a16:creationId xmlns:a16="http://schemas.microsoft.com/office/drawing/2014/main" id="{3AFC3F0D-7C42-BFEE-739C-F895BEAE07D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968000" cy="68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descr="Blue text on a black background&#10;&#10;Description automatically generated">
            <a:extLst>
              <a:ext uri="{FF2B5EF4-FFF2-40B4-BE49-F238E27FC236}">
                <a16:creationId xmlns:a16="http://schemas.microsoft.com/office/drawing/2014/main" id="{4F878FC5-41D2-4222-1218-9FD0D2C862A2}"/>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728691" y="5686596"/>
            <a:ext cx="3886200" cy="982488"/>
          </a:xfrm>
          <a:prstGeom prst="rect">
            <a:avLst/>
          </a:prstGeom>
        </p:spPr>
      </p:pic>
      <p:sp>
        <p:nvSpPr>
          <p:cNvPr id="5" name="TextBox 4">
            <a:extLst>
              <a:ext uri="{FF2B5EF4-FFF2-40B4-BE49-F238E27FC236}">
                <a16:creationId xmlns:a16="http://schemas.microsoft.com/office/drawing/2014/main" id="{5DE34318-D235-2283-14D8-DFFCF3C9D1C0}"/>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362200" y="0"/>
            <a:ext cx="8305800" cy="1238250"/>
          </a:xfrm>
        </p:spPr>
        <p:txBody>
          <a:bodyPr/>
          <a:lstStyle/>
          <a:p>
            <a:r>
              <a:rPr lang="fr-FR" dirty="0"/>
              <a:t>Messages clés</a:t>
            </a:r>
          </a:p>
        </p:txBody>
      </p:sp>
      <p:sp>
        <p:nvSpPr>
          <p:cNvPr id="9" name="Content Placeholder 2"/>
          <p:cNvSpPr>
            <a:spLocks noGrp="1"/>
          </p:cNvSpPr>
          <p:nvPr>
            <p:ph idx="1"/>
          </p:nvPr>
        </p:nvSpPr>
        <p:spPr>
          <a:xfrm>
            <a:off x="685800" y="1295400"/>
            <a:ext cx="10744200" cy="4800600"/>
          </a:xfrm>
        </p:spPr>
        <p:txBody>
          <a:bodyPr anchor="ctr"/>
          <a:lstStyle/>
          <a:p>
            <a:pPr algn="just">
              <a:spcBef>
                <a:spcPts val="600"/>
              </a:spcBef>
              <a:spcAft>
                <a:spcPts val="1200"/>
              </a:spcAft>
            </a:pPr>
            <a:r>
              <a:rPr lang="fr-FR" sz="2400" dirty="0"/>
              <a:t>Effectuer les contrôles de qualit</a:t>
            </a:r>
            <a:r>
              <a:rPr lang="fr-FR" sz="2400" dirty="0">
                <a:ea typeface="ＭＳ Ｐゴシック" pitchFamily="34" charset="-128"/>
              </a:rPr>
              <a:t>é sur le flacon de vaccin avant de préparer l’injection – soyez sûr d’utiliser un vaccin actif </a:t>
            </a:r>
            <a:r>
              <a:rPr lang="fr-FR" sz="2400" dirty="0"/>
              <a:t>!</a:t>
            </a:r>
          </a:p>
          <a:p>
            <a:pPr algn="just">
              <a:spcBef>
                <a:spcPts val="600"/>
              </a:spcBef>
              <a:spcAft>
                <a:spcPts val="1200"/>
              </a:spcAft>
            </a:pPr>
            <a:r>
              <a:rPr lang="en-US" sz="2400" dirty="0"/>
              <a:t>La DN du </a:t>
            </a:r>
            <a:r>
              <a:rPr lang="en-US" sz="2400" dirty="0" err="1"/>
              <a:t>HepB</a:t>
            </a:r>
            <a:r>
              <a:rPr lang="en-US" sz="2400" dirty="0"/>
              <a:t> </a:t>
            </a:r>
            <a:r>
              <a:rPr lang="fr-FR" sz="2400" dirty="0">
                <a:ea typeface="ＭＳ Ｐゴシック" pitchFamily="34" charset="-128"/>
              </a:rPr>
              <a:t>est une injection IM dans la partie antérolatérale de la cuisse</a:t>
            </a:r>
            <a:endParaRPr lang="en-US" sz="2400" dirty="0"/>
          </a:p>
          <a:p>
            <a:pPr algn="just">
              <a:spcBef>
                <a:spcPts val="600"/>
              </a:spcBef>
              <a:spcAft>
                <a:spcPts val="1200"/>
              </a:spcAft>
            </a:pPr>
            <a:r>
              <a:rPr lang="fr-FR" sz="2400" dirty="0"/>
              <a:t>La DN du </a:t>
            </a:r>
            <a:r>
              <a:rPr lang="fr-FR" sz="2400" dirty="0" err="1"/>
              <a:t>HepB</a:t>
            </a:r>
            <a:r>
              <a:rPr lang="fr-FR" sz="2400" dirty="0">
                <a:ea typeface="ＭＳ Ｐゴシック" pitchFamily="34" charset="-128"/>
              </a:rPr>
              <a:t> peut être </a:t>
            </a:r>
            <a:r>
              <a:rPr lang="fr-FR" sz="2400" dirty="0"/>
              <a:t>administrée en même temps que le BCG et l’OPV (les points d’injections doivent être différents)</a:t>
            </a:r>
          </a:p>
          <a:p>
            <a:pPr algn="just">
              <a:spcBef>
                <a:spcPts val="600"/>
              </a:spcBef>
              <a:spcAft>
                <a:spcPts val="1200"/>
              </a:spcAft>
            </a:pPr>
            <a:r>
              <a:rPr lang="fr-FR" sz="2400" dirty="0"/>
              <a:t>Il est important de dire aux parents pourquoi vous vaccinez l’enfant et, que cette vaccination est </a:t>
            </a:r>
            <a:r>
              <a:rPr lang="fr-FR" sz="2400" b="1" dirty="0"/>
              <a:t>seulement la première d’une s</a:t>
            </a:r>
            <a:r>
              <a:rPr lang="fr-FR" sz="2400" b="1" dirty="0">
                <a:ea typeface="ＭＳ Ｐゴシック" pitchFamily="34" charset="-128"/>
              </a:rPr>
              <a:t>érie</a:t>
            </a:r>
            <a:r>
              <a:rPr lang="fr-FR" sz="2400" dirty="0">
                <a:ea typeface="ＭＳ Ｐゴシック" pitchFamily="34" charset="-128"/>
              </a:rPr>
              <a:t> qui doit être donnée suivant un calendrier précis afin d’assurer la protection</a:t>
            </a:r>
            <a:endParaRPr lang="fr-F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3886200" y="0"/>
            <a:ext cx="8305800" cy="1238250"/>
          </a:xfrm>
        </p:spPr>
        <p:txBody>
          <a:bodyPr/>
          <a:lstStyle/>
          <a:p>
            <a:pPr>
              <a:defRPr/>
            </a:pPr>
            <a:r>
              <a:rPr lang="fr-FR" dirty="0"/>
              <a:t>Fin du module</a:t>
            </a:r>
            <a:r>
              <a:rPr lang="en-US" dirty="0"/>
              <a:t>	</a:t>
            </a:r>
            <a:endParaRPr lang="fr-FR" dirty="0"/>
          </a:p>
        </p:txBody>
      </p:sp>
      <p:sp>
        <p:nvSpPr>
          <p:cNvPr id="7" name="Rectangle à coins arrondis 6"/>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dirty="0">
                <a:solidFill>
                  <a:srgbClr val="000066"/>
                </a:solidFill>
              </a:rPr>
            </a:br>
            <a:r>
              <a:rPr lang="fr-FR" sz="2400" b="1" dirty="0">
                <a:solidFill>
                  <a:srgbClr val="000066"/>
                </a:solidFill>
              </a:rPr>
              <a:t> Merci de votre attention </a:t>
            </a:r>
            <a:r>
              <a:rPr lang="en-US" sz="2400" b="1" dirty="0">
                <a:solidFill>
                  <a:srgbClr val="000066"/>
                </a:solidFill>
              </a:rPr>
              <a:t>! </a:t>
            </a:r>
            <a:br>
              <a:rPr lang="en-US" sz="2400" b="1" dirty="0">
                <a:solidFill>
                  <a:srgbClr val="000066"/>
                </a:solidFill>
              </a:rPr>
            </a:br>
            <a:br>
              <a:rPr lang="en-US" sz="2400" b="1" dirty="0">
                <a:solidFill>
                  <a:srgbClr val="000066"/>
                </a:solidFill>
              </a:rPr>
            </a:br>
            <a:endParaRPr lang="en-US" sz="24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endParaRPr lang="en-US" sz="2000" b="1" dirty="0">
              <a:solidFill>
                <a:srgbClr val="000066"/>
              </a:solidFill>
            </a:endParaRPr>
          </a:p>
          <a:p>
            <a:pPr rtl="1">
              <a:defRPr/>
            </a:pPr>
            <a:r>
              <a:rPr lang="fr-FR" sz="2000" b="1" dirty="0">
                <a:solidFill>
                  <a:srgbClr val="000066"/>
                </a:solidFill>
              </a:rPr>
              <a:t> </a:t>
            </a:r>
          </a:p>
        </p:txBody>
      </p:sp>
      <p:pic>
        <p:nvPicPr>
          <p:cNvPr id="2" name="Picture 1" descr="A cartoon of a nurse&#10;&#10;Description automatically generated">
            <a:extLst>
              <a:ext uri="{FF2B5EF4-FFF2-40B4-BE49-F238E27FC236}">
                <a16:creationId xmlns:a16="http://schemas.microsoft.com/office/drawing/2014/main" id="{2628462B-CE86-110C-E37D-13AC8EE7ACEA}"/>
              </a:ext>
            </a:extLst>
          </p:cNvPr>
          <p:cNvPicPr>
            <a:picLocks noChangeAspect="1"/>
          </p:cNvPicPr>
          <p:nvPr/>
        </p:nvPicPr>
        <p:blipFill>
          <a:blip r:embed="rId3"/>
          <a:stretch>
            <a:fillRect/>
          </a:stretch>
        </p:blipFill>
        <p:spPr>
          <a:xfrm>
            <a:off x="1752600" y="1905000"/>
            <a:ext cx="1848311" cy="3862272"/>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nSpc>
                <a:spcPct val="90000"/>
              </a:lnSpc>
              <a:defRPr/>
            </a:pPr>
            <a:r>
              <a:rPr lang="fr-FR" kern="1200" dirty="0">
                <a:solidFill>
                  <a:srgbClr val="002060"/>
                </a:solidFill>
                <a:ea typeface="ＭＳ Ｐゴシック" pitchFamily="34" charset="-128"/>
              </a:rPr>
              <a:t>Références</a:t>
            </a:r>
            <a:endParaRPr lang="en-US" kern="1200" dirty="0">
              <a:solidFill>
                <a:srgbClr val="002060"/>
              </a:solidFill>
              <a:ea typeface="ＭＳ Ｐゴシック" pitchFamily="34" charset="-128"/>
            </a:endParaRPr>
          </a:p>
        </p:txBody>
      </p:sp>
      <p:sp>
        <p:nvSpPr>
          <p:cNvPr id="4" name="Content Placeholder 2">
            <a:extLst>
              <a:ext uri="{FF2B5EF4-FFF2-40B4-BE49-F238E27FC236}">
                <a16:creationId xmlns:a16="http://schemas.microsoft.com/office/drawing/2014/main" id="{EEE06963-AA37-2CA2-7FD2-11C4905887FA}"/>
              </a:ext>
            </a:extLst>
          </p:cNvPr>
          <p:cNvSpPr>
            <a:spLocks noGrp="1"/>
          </p:cNvSpPr>
          <p:nvPr>
            <p:ph idx="1"/>
          </p:nvPr>
        </p:nvSpPr>
        <p:spPr>
          <a:xfrm>
            <a:off x="463095" y="1534289"/>
            <a:ext cx="9032875" cy="4611688"/>
          </a:xfrm>
        </p:spPr>
        <p:txBody>
          <a:bodyPr/>
          <a:lstStyle/>
          <a:p>
            <a:r>
              <a:rPr lang="fr-FR" sz="2000" dirty="0"/>
              <a:t>OMS : Prévenir la transmission périnatale du virus de l’hépatite B: Guide pour l’introduction et le renforcement de la vaccination à la naissance contre l’hépatite B </a:t>
            </a:r>
            <a:r>
              <a:rPr lang="fr-FR" sz="2000" dirty="0">
                <a:hlinkClick r:id="rId3"/>
              </a:rPr>
              <a:t>https://iris.who.int/handle/10665/250243</a:t>
            </a:r>
            <a:r>
              <a:rPr lang="fr-FR" sz="2000" dirty="0"/>
              <a:t> </a:t>
            </a:r>
          </a:p>
          <a:p>
            <a:r>
              <a:rPr lang="fr-FR" sz="2000" dirty="0"/>
              <a:t>OMS : Les pratiques qui améliorent la couverture par la vaccination anti-hépatite B à la naissance </a:t>
            </a:r>
            <a:r>
              <a:rPr lang="fr-FR" sz="2000" dirty="0">
                <a:hlinkClick r:id="rId4"/>
              </a:rPr>
              <a:t>https://iris.who.int/bitstream/handle/10665/112532/WHO_IVB_12.11_fre.pdf</a:t>
            </a:r>
            <a:r>
              <a:rPr lang="fr-FR" sz="2000" dirty="0"/>
              <a:t>  </a:t>
            </a:r>
          </a:p>
          <a:p>
            <a:pPr>
              <a:spcBef>
                <a:spcPts val="1800"/>
              </a:spcBef>
            </a:pPr>
            <a:r>
              <a:rPr lang="en-GB" sz="2000" dirty="0"/>
              <a:t>OMS : </a:t>
            </a:r>
            <a:r>
              <a:rPr lang="en-US" sz="2000" dirty="0"/>
              <a:t>Global hepatitis report 2024: action for access in low- and middle-income countries </a:t>
            </a:r>
            <a:r>
              <a:rPr lang="en-US" sz="2000" i="1" dirty="0"/>
              <a:t>(disponible </a:t>
            </a:r>
            <a:r>
              <a:rPr lang="en-US" sz="2000" i="1" dirty="0" err="1"/>
              <a:t>en</a:t>
            </a:r>
            <a:r>
              <a:rPr lang="en-US" sz="2000" i="1" dirty="0"/>
              <a:t> anglaise) </a:t>
            </a:r>
            <a:r>
              <a:rPr lang="en-US" sz="2000" dirty="0">
                <a:hlinkClick r:id="rId5"/>
              </a:rPr>
              <a:t>https://www.who.int/publications/i/item/9789240091672</a:t>
            </a:r>
            <a:r>
              <a:rPr lang="en-US" sz="2000" dirty="0"/>
              <a:t> </a:t>
            </a:r>
          </a:p>
          <a:p>
            <a:pPr marL="340995" indent="-340995">
              <a:spcBef>
                <a:spcPts val="1800"/>
              </a:spcBef>
            </a:pPr>
            <a:endParaRPr lang="en-US" sz="2000" dirty="0"/>
          </a:p>
        </p:txBody>
      </p:sp>
      <p:pic>
        <p:nvPicPr>
          <p:cNvPr id="6" name="Picture 5">
            <a:extLst>
              <a:ext uri="{FF2B5EF4-FFF2-40B4-BE49-F238E27FC236}">
                <a16:creationId xmlns:a16="http://schemas.microsoft.com/office/drawing/2014/main" id="{28F21DF7-E2CE-60AA-A5EC-581ED22B7FD1}"/>
              </a:ext>
            </a:extLst>
          </p:cNvPr>
          <p:cNvPicPr>
            <a:picLocks noChangeAspect="1"/>
          </p:cNvPicPr>
          <p:nvPr/>
        </p:nvPicPr>
        <p:blipFill>
          <a:blip r:embed="rId6"/>
          <a:stretch>
            <a:fillRect/>
          </a:stretch>
        </p:blipFill>
        <p:spPr>
          <a:xfrm>
            <a:off x="9989373" y="244670"/>
            <a:ext cx="1339416" cy="1908000"/>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E2F29B4C-EF8A-F92D-0D01-1603559D4678}"/>
              </a:ext>
            </a:extLst>
          </p:cNvPr>
          <p:cNvPicPr>
            <a:picLocks noChangeAspect="1"/>
          </p:cNvPicPr>
          <p:nvPr/>
        </p:nvPicPr>
        <p:blipFill>
          <a:blip r:embed="rId7"/>
          <a:stretch>
            <a:fillRect/>
          </a:stretch>
        </p:blipFill>
        <p:spPr>
          <a:xfrm>
            <a:off x="9989373" y="2275247"/>
            <a:ext cx="1341801" cy="1908000"/>
          </a:xfrm>
          <a:prstGeom prst="rect">
            <a:avLst/>
          </a:prstGeom>
        </p:spPr>
      </p:pic>
      <p:pic>
        <p:nvPicPr>
          <p:cNvPr id="5" name="Picture 4" descr="Global hepatitis report 2024: action for access in low- and middle-income countries">
            <a:extLst>
              <a:ext uri="{FF2B5EF4-FFF2-40B4-BE49-F238E27FC236}">
                <a16:creationId xmlns:a16="http://schemas.microsoft.com/office/drawing/2014/main" id="{1EBC2777-3721-659C-01EC-56CA5CA2CA6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89373" y="4264200"/>
            <a:ext cx="1351500" cy="190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ChangeArrowheads="1"/>
          </p:cNvSpPr>
          <p:nvPr/>
        </p:nvSpPr>
        <p:spPr bwMode="auto">
          <a:xfrm>
            <a:off x="2362200" y="0"/>
            <a:ext cx="83058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eaLnBrk="0" hangingPunct="0"/>
            <a:r>
              <a:rPr lang="fr-FR" sz="3500" b="1" dirty="0">
                <a:solidFill>
                  <a:srgbClr val="000066"/>
                </a:solidFill>
                <a:ea typeface="ＭＳ Ｐゴシック" pitchFamily="34" charset="-128"/>
              </a:rPr>
              <a:t>Objectifs pédagogiques</a:t>
            </a:r>
          </a:p>
        </p:txBody>
      </p:sp>
      <p:sp>
        <p:nvSpPr>
          <p:cNvPr id="4099" name="Rectangle 14"/>
          <p:cNvSpPr>
            <a:spLocks noChangeArrowheads="1"/>
          </p:cNvSpPr>
          <p:nvPr/>
        </p:nvSpPr>
        <p:spPr bwMode="auto">
          <a:xfrm>
            <a:off x="1981200" y="1752600"/>
            <a:ext cx="762000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dirty="0">
                <a:solidFill>
                  <a:srgbClr val="000066"/>
                </a:solidFill>
                <a:latin typeface="Arial" pitchFamily="34" charset="0"/>
              </a:rPr>
              <a:t>À la fin de ce module, vous serez capable de :</a:t>
            </a:r>
          </a:p>
          <a:p>
            <a:pPr marL="804863" lvl="1" indent="-280988" defTabSz="912813" eaLnBrk="0" hangingPunct="0">
              <a:spcBef>
                <a:spcPts val="1200"/>
              </a:spcBef>
              <a:buClr>
                <a:srgbClr val="1E7FB8"/>
              </a:buClr>
              <a:buFont typeface="Arial" pitchFamily="34" charset="0"/>
              <a:buChar char="–"/>
            </a:pPr>
            <a:r>
              <a:rPr lang="fr-FR" sz="2400" dirty="0">
                <a:solidFill>
                  <a:srgbClr val="000066"/>
                </a:solidFill>
                <a:latin typeface="Arial" pitchFamily="34" charset="0"/>
              </a:rPr>
              <a:t>Indiquer 4 contrôles de vérification de qualit</a:t>
            </a:r>
            <a:r>
              <a:rPr lang="fr-FR" sz="2400" spc="-50" dirty="0">
                <a:latin typeface="Arial" pitchFamily="34" charset="0"/>
              </a:rPr>
              <a:t>é</a:t>
            </a:r>
            <a:r>
              <a:rPr lang="fr-FR" sz="2400" dirty="0">
                <a:solidFill>
                  <a:srgbClr val="000066"/>
                </a:solidFill>
                <a:latin typeface="Arial" pitchFamily="34" charset="0"/>
              </a:rPr>
              <a:t> du vaccin</a:t>
            </a:r>
          </a:p>
          <a:p>
            <a:pPr marL="804863" lvl="1" indent="-280988" defTabSz="912813" eaLnBrk="0" hangingPunct="0">
              <a:spcBef>
                <a:spcPts val="1200"/>
              </a:spcBef>
              <a:buClr>
                <a:srgbClr val="1E7FB8"/>
              </a:buClr>
              <a:buFont typeface="Arial" pitchFamily="34" charset="0"/>
              <a:buChar char="–"/>
            </a:pPr>
            <a:r>
              <a:rPr lang="fr-FR" sz="2400" dirty="0">
                <a:solidFill>
                  <a:srgbClr val="000066"/>
                </a:solidFill>
                <a:latin typeface="Arial" pitchFamily="34" charset="0"/>
              </a:rPr>
              <a:t>Décrire comment administrer le vaccin</a:t>
            </a:r>
          </a:p>
          <a:p>
            <a:pPr marL="804863" lvl="1" indent="-280988" defTabSz="912813" eaLnBrk="0" hangingPunct="0">
              <a:spcBef>
                <a:spcPts val="1200"/>
              </a:spcBef>
              <a:buClr>
                <a:srgbClr val="1E7FB8"/>
              </a:buClr>
              <a:buFont typeface="Arial" pitchFamily="34" charset="0"/>
              <a:buChar char="–"/>
            </a:pPr>
            <a:r>
              <a:rPr lang="fr-FR" sz="2400" dirty="0">
                <a:solidFill>
                  <a:srgbClr val="000066"/>
                </a:solidFill>
                <a:latin typeface="Arial" pitchFamily="34" charset="0"/>
              </a:rPr>
              <a:t>Expliquer comment communiquer avec les parents et les proches </a:t>
            </a:r>
          </a:p>
          <a:p>
            <a:pPr marL="341313" indent="-341313" defTabSz="912813" eaLnBrk="0" hangingPunct="0">
              <a:spcBef>
                <a:spcPct val="80000"/>
              </a:spcBef>
              <a:buClr>
                <a:srgbClr val="1E7FB8"/>
              </a:buClr>
              <a:buFont typeface="Wingdings" pitchFamily="2" charset="2"/>
              <a:buChar char="l"/>
            </a:pPr>
            <a:endParaRPr lang="fr-FR" sz="2400" dirty="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r>
              <a:rPr lang="fr-FR" sz="2400" dirty="0">
                <a:solidFill>
                  <a:srgbClr val="000066"/>
                </a:solidFill>
                <a:latin typeface="Arial" pitchFamily="34" charset="0"/>
              </a:rPr>
              <a:t>Durée : 20 minutes</a:t>
            </a:r>
          </a:p>
          <a:p>
            <a:pPr marL="804672" lvl="1" indent="-280988" defTabSz="912813" eaLnBrk="0" hangingPunct="0">
              <a:spcBef>
                <a:spcPct val="20000"/>
              </a:spcBef>
              <a:buClr>
                <a:srgbClr val="1E7FB8"/>
              </a:buClr>
              <a:buFont typeface="Arial" pitchFamily="34" charset="0"/>
              <a:buChar char="–"/>
            </a:pPr>
            <a:endParaRPr lang="fr-FR" altLang="ja-JP" sz="2100" dirty="0">
              <a:solidFill>
                <a:srgbClr val="000066"/>
              </a:solidFill>
              <a:latin typeface="Arial" pitchFamily="34" charset="0"/>
            </a:endParaRPr>
          </a:p>
          <a:p>
            <a:pPr marL="804672"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a:p>
            <a:pPr marL="341313" indent="-341313" defTabSz="912813" eaLnBrk="0" hangingPunct="0">
              <a:spcBef>
                <a:spcPct val="80000"/>
              </a:spcBef>
              <a:buClr>
                <a:srgbClr val="1E7FB8"/>
              </a:buClr>
              <a:buFont typeface="Wingdings" pitchFamily="2" charset="2"/>
              <a:buChar char="l"/>
            </a:pPr>
            <a:endParaRPr lang="fr-FR" sz="25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altLang="ja-JP" sz="2100" dirty="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dirty="0">
              <a:solidFill>
                <a:srgbClr val="000066"/>
              </a:solidFill>
              <a:latin typeface="Arial" pitchFamily="34" charset="0"/>
            </a:endParaRPr>
          </a:p>
        </p:txBody>
      </p:sp>
      <p:pic>
        <p:nvPicPr>
          <p:cNvPr id="4100" name="Picture 6" descr="C:\Users\sfellache\Desktop\ammp\sandclo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9141" y="5029200"/>
            <a:ext cx="631825" cy="77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9"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8594" y="1676400"/>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DAD4F5A5-E7A2-9B30-86C0-5884C94EC293}"/>
              </a:ext>
            </a:extLst>
          </p:cNvPr>
          <p:cNvPicPr>
            <a:picLocks noChangeAspect="1"/>
          </p:cNvPicPr>
          <p:nvPr/>
        </p:nvPicPr>
        <p:blipFill>
          <a:blip r:embed="rId5"/>
          <a:stretch>
            <a:fillRect/>
          </a:stretch>
        </p:blipFill>
        <p:spPr>
          <a:xfrm>
            <a:off x="10134600" y="266292"/>
            <a:ext cx="1765856" cy="25154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62401" y="762000"/>
            <a:ext cx="184731" cy="369332"/>
          </a:xfrm>
          <a:prstGeom prst="rect">
            <a:avLst/>
          </a:prstGeom>
          <a:noFill/>
        </p:spPr>
        <p:txBody>
          <a:bodyPr wrap="none" rtlCol="0">
            <a:spAutoFit/>
          </a:bodyPr>
          <a:lstStyle/>
          <a:p>
            <a:endParaRPr lang="en-US" dirty="0"/>
          </a:p>
        </p:txBody>
      </p:sp>
      <p:sp>
        <p:nvSpPr>
          <p:cNvPr id="7"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dirty="0">
                <a:solidFill>
                  <a:srgbClr val="000066"/>
                </a:solidFill>
                <a:ea typeface="ＭＳ Ｐゴシック" pitchFamily="34" charset="-128"/>
              </a:rPr>
              <a:t>Contenu pédagogique</a:t>
            </a:r>
          </a:p>
        </p:txBody>
      </p:sp>
      <p:graphicFrame>
        <p:nvGraphicFramePr>
          <p:cNvPr id="2" name="Content Placeholder 3">
            <a:extLst>
              <a:ext uri="{FF2B5EF4-FFF2-40B4-BE49-F238E27FC236}">
                <a16:creationId xmlns:a16="http://schemas.microsoft.com/office/drawing/2014/main" id="{794F4386-35B6-69CB-A4D8-44AAF347F4A0}"/>
              </a:ext>
            </a:extLst>
          </p:cNvPr>
          <p:cNvGraphicFramePr>
            <a:graphicFrameLocks noGrp="1"/>
          </p:cNvGraphicFramePr>
          <p:nvPr>
            <p:ph idx="1"/>
            <p:extLst>
              <p:ext uri="{D42A27DB-BD31-4B8C-83A1-F6EECF244321}">
                <p14:modId xmlns:p14="http://schemas.microsoft.com/office/powerpoint/2010/main" val="1380169151"/>
              </p:ext>
            </p:extLst>
          </p:nvPr>
        </p:nvGraphicFramePr>
        <p:xfrm>
          <a:off x="-381000" y="1447800"/>
          <a:ext cx="9938328"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descr="A cartoon of a nurse holding a stethoscope&#10;&#10;Description automatically generated">
            <a:extLst>
              <a:ext uri="{FF2B5EF4-FFF2-40B4-BE49-F238E27FC236}">
                <a16:creationId xmlns:a16="http://schemas.microsoft.com/office/drawing/2014/main" id="{2D206DD5-47D9-4404-F78D-377AF9EC6D27}"/>
              </a:ext>
            </a:extLst>
          </p:cNvPr>
          <p:cNvPicPr>
            <a:picLocks noChangeAspect="1"/>
          </p:cNvPicPr>
          <p:nvPr/>
        </p:nvPicPr>
        <p:blipFill>
          <a:blip r:embed="rId8"/>
          <a:stretch>
            <a:fillRect/>
          </a:stretch>
        </p:blipFill>
        <p:spPr>
          <a:xfrm>
            <a:off x="9067800" y="1905000"/>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2438400" y="0"/>
            <a:ext cx="8229600" cy="1238250"/>
          </a:xfrm>
        </p:spPr>
        <p:txBody>
          <a:bodyPr/>
          <a:lstStyle/>
          <a:p>
            <a:r>
              <a:rPr lang="fr-FR" kern="1200" dirty="0">
                <a:ea typeface="ＭＳ Ｐゴシック" pitchFamily="34" charset="-128"/>
              </a:rPr>
              <a:t>Les contrôles qualit</a:t>
            </a:r>
            <a:r>
              <a:rPr lang="fr-FR" sz="3600" dirty="0">
                <a:latin typeface="Arial" pitchFamily="34" charset="0"/>
              </a:rPr>
              <a:t>é du vaccin</a:t>
            </a:r>
            <a:endParaRPr lang="en-US" kern="1200" dirty="0">
              <a:ea typeface="ＭＳ Ｐゴシック" pitchFamily="34" charset="-128"/>
              <a:cs typeface="+mn-cs"/>
            </a:endParaRPr>
          </a:p>
        </p:txBody>
      </p:sp>
      <p:sp>
        <p:nvSpPr>
          <p:cNvPr id="9" name="Content Placeholder 2"/>
          <p:cNvSpPr>
            <a:spLocks noGrp="1"/>
          </p:cNvSpPr>
          <p:nvPr>
            <p:ph idx="1"/>
          </p:nvPr>
        </p:nvSpPr>
        <p:spPr>
          <a:xfrm>
            <a:off x="914400" y="1524000"/>
            <a:ext cx="10820400" cy="4800600"/>
          </a:xfrm>
        </p:spPr>
        <p:txBody>
          <a:bodyPr/>
          <a:lstStyle/>
          <a:p>
            <a:pPr marL="0" indent="0">
              <a:spcBef>
                <a:spcPts val="600"/>
              </a:spcBef>
              <a:buNone/>
            </a:pPr>
            <a:r>
              <a:rPr lang="fr-FR" sz="2300" dirty="0"/>
              <a:t>Avant d’administrer le vaccin et afin de vous assurez que le vaccin est actif, procéder aux contrôles suivants :</a:t>
            </a:r>
          </a:p>
          <a:p>
            <a:pPr marL="571500" indent="-457200">
              <a:spcBef>
                <a:spcPts val="600"/>
              </a:spcBef>
              <a:buFont typeface="+mj-lt"/>
              <a:buAutoNum type="arabicPeriod"/>
            </a:pPr>
            <a:r>
              <a:rPr lang="fr-FR" sz="2300" dirty="0"/>
              <a:t>Le vaccin est-il conservé à la bonne température ? </a:t>
            </a:r>
          </a:p>
          <a:p>
            <a:pPr marL="800100" indent="-342900">
              <a:spcBef>
                <a:spcPts val="0"/>
              </a:spcBef>
              <a:buNone/>
            </a:pPr>
            <a:r>
              <a:rPr lang="fr-FR" sz="2300" b="1" dirty="0">
                <a:solidFill>
                  <a:srgbClr val="187AB7"/>
                </a:solidFill>
              </a:rPr>
              <a:t>Contrôler les indicateurs de température</a:t>
            </a:r>
          </a:p>
          <a:p>
            <a:pPr marL="571500" indent="-457200">
              <a:spcBef>
                <a:spcPts val="1200"/>
              </a:spcBef>
              <a:buFont typeface="+mj-lt"/>
              <a:buAutoNum type="arabicPeriod" startAt="2"/>
            </a:pPr>
            <a:r>
              <a:rPr lang="fr-FR" sz="2300" dirty="0"/>
              <a:t>Le vaccin a-t-il été soumis à des températures trop élevées ? </a:t>
            </a:r>
            <a:r>
              <a:rPr lang="fr-FR" sz="2300" b="1" dirty="0">
                <a:solidFill>
                  <a:srgbClr val="187AB7"/>
                </a:solidFill>
              </a:rPr>
              <a:t>S’assurer que la PCV n’a pas atteint le point de rejet</a:t>
            </a:r>
          </a:p>
          <a:p>
            <a:pPr marL="457200" indent="-342900">
              <a:spcBef>
                <a:spcPts val="1200"/>
              </a:spcBef>
              <a:buFont typeface="+mj-lt"/>
              <a:buAutoNum type="arabicPeriod" startAt="2"/>
            </a:pPr>
            <a:r>
              <a:rPr lang="fr-FR" sz="2300" dirty="0"/>
              <a:t>Le vaccin a-t-il été soumis à des températures trop basses ? </a:t>
            </a:r>
          </a:p>
          <a:p>
            <a:pPr marL="800100" indent="-342900">
              <a:spcBef>
                <a:spcPts val="0"/>
              </a:spcBef>
              <a:buNone/>
            </a:pPr>
            <a:r>
              <a:rPr lang="fr-FR" sz="2300" b="1" dirty="0">
                <a:solidFill>
                  <a:srgbClr val="187AB7"/>
                </a:solidFill>
              </a:rPr>
              <a:t>En cas de suspicion de congélation, faire le test d’agitation</a:t>
            </a:r>
          </a:p>
          <a:p>
            <a:pPr marL="571500" indent="-457200">
              <a:spcBef>
                <a:spcPts val="1200"/>
              </a:spcBef>
              <a:buFont typeface="+mj-lt"/>
              <a:buAutoNum type="arabicPeriod" startAt="4"/>
            </a:pPr>
            <a:r>
              <a:rPr lang="fr-FR" sz="2300" dirty="0"/>
              <a:t>Le vaccin est trop vieux ? </a:t>
            </a:r>
            <a:r>
              <a:rPr lang="fr-FR" sz="2300" b="1" dirty="0">
                <a:solidFill>
                  <a:srgbClr val="187AB7"/>
                </a:solidFill>
              </a:rPr>
              <a:t>Contrôler la date d’expiration</a:t>
            </a:r>
          </a:p>
          <a:p>
            <a:pPr marL="457200" indent="-342900">
              <a:spcBef>
                <a:spcPts val="1200"/>
              </a:spcBef>
              <a:buFont typeface="+mj-lt"/>
              <a:buAutoNum type="arabicPeriod" startAt="4"/>
            </a:pPr>
            <a:r>
              <a:rPr lang="fr-FR" sz="2300" dirty="0"/>
              <a:t>Le flacon est déjà ouvert ? </a:t>
            </a:r>
            <a:r>
              <a:rPr lang="fr-FR" sz="2300" b="1" dirty="0">
                <a:solidFill>
                  <a:srgbClr val="187AB7"/>
                </a:solidFill>
              </a:rPr>
              <a:t>Assurez-vous que tous les critères de la politique relative aux flacons multi-doses </a:t>
            </a:r>
            <a:r>
              <a:rPr lang="fr-FR" sz="2300" b="1" spc="-80" dirty="0">
                <a:solidFill>
                  <a:srgbClr val="187AB7"/>
                </a:solidFill>
              </a:rPr>
              <a:t>sont respectés</a:t>
            </a:r>
            <a:endParaRPr lang="fr-FR" sz="2300" spc="-80" dirty="0">
              <a:solidFill>
                <a:srgbClr val="187AB7"/>
              </a:solidFill>
            </a:endParaRPr>
          </a:p>
        </p:txBody>
      </p:sp>
    </p:spTree>
    <p:extLst>
      <p:ext uri="{BB962C8B-B14F-4D97-AF65-F5344CB8AC3E}">
        <p14:creationId xmlns:p14="http://schemas.microsoft.com/office/powerpoint/2010/main" val="1444192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362200" y="0"/>
            <a:ext cx="8305800" cy="1238250"/>
          </a:xfrm>
        </p:spPr>
        <p:txBody>
          <a:bodyPr/>
          <a:lstStyle/>
          <a:p>
            <a:r>
              <a:rPr lang="fr-FR" dirty="0"/>
              <a:t>Préparer la vaccination</a:t>
            </a:r>
          </a:p>
        </p:txBody>
      </p:sp>
      <p:pic>
        <p:nvPicPr>
          <p:cNvPr id="6" name="Picture 5" descr="p4.jpg"/>
          <p:cNvPicPr/>
          <p:nvPr/>
        </p:nvPicPr>
        <p:blipFill>
          <a:blip r:embed="rId2" cstate="print"/>
          <a:stretch>
            <a:fillRect/>
          </a:stretch>
        </p:blipFill>
        <p:spPr>
          <a:xfrm>
            <a:off x="10363201" y="1498899"/>
            <a:ext cx="914400" cy="914399"/>
          </a:xfrm>
          <a:prstGeom prst="rect">
            <a:avLst/>
          </a:prstGeom>
        </p:spPr>
      </p:pic>
      <p:pic>
        <p:nvPicPr>
          <p:cNvPr id="7" name="Picture 6" descr="p4.jpg"/>
          <p:cNvPicPr/>
          <p:nvPr/>
        </p:nvPicPr>
        <p:blipFill>
          <a:blip r:embed="rId3" cstate="print"/>
          <a:stretch>
            <a:fillRect/>
          </a:stretch>
        </p:blipFill>
        <p:spPr>
          <a:xfrm>
            <a:off x="10127362" y="2770316"/>
            <a:ext cx="1295400" cy="609600"/>
          </a:xfrm>
          <a:prstGeom prst="rect">
            <a:avLst/>
          </a:prstGeom>
        </p:spPr>
      </p:pic>
      <p:pic>
        <p:nvPicPr>
          <p:cNvPr id="8" name="Picture 7" descr="p5.jpg"/>
          <p:cNvPicPr/>
          <p:nvPr/>
        </p:nvPicPr>
        <p:blipFill>
          <a:blip r:embed="rId4" cstate="print"/>
          <a:stretch>
            <a:fillRect/>
          </a:stretch>
        </p:blipFill>
        <p:spPr>
          <a:xfrm>
            <a:off x="10210800" y="4057426"/>
            <a:ext cx="816212" cy="731592"/>
          </a:xfrm>
          <a:prstGeom prst="rect">
            <a:avLst/>
          </a:prstGeom>
        </p:spPr>
      </p:pic>
      <p:pic>
        <p:nvPicPr>
          <p:cNvPr id="9" name="Picture 8" descr="p5.jpg"/>
          <p:cNvPicPr/>
          <p:nvPr/>
        </p:nvPicPr>
        <p:blipFill>
          <a:blip r:embed="rId5" cstate="print"/>
          <a:stretch>
            <a:fillRect/>
          </a:stretch>
        </p:blipFill>
        <p:spPr>
          <a:xfrm rot="1487550">
            <a:off x="9793152" y="3296067"/>
            <a:ext cx="1749693" cy="794806"/>
          </a:xfrm>
          <a:prstGeom prst="rect">
            <a:avLst/>
          </a:prstGeom>
        </p:spPr>
      </p:pic>
      <p:pic>
        <p:nvPicPr>
          <p:cNvPr id="10" name="Picture 9" descr="p6.jpg"/>
          <p:cNvPicPr/>
          <p:nvPr/>
        </p:nvPicPr>
        <p:blipFill>
          <a:blip r:embed="rId6" cstate="print"/>
          <a:stretch>
            <a:fillRect/>
          </a:stretch>
        </p:blipFill>
        <p:spPr>
          <a:xfrm rot="20091541">
            <a:off x="10470262" y="4971825"/>
            <a:ext cx="609600" cy="1066800"/>
          </a:xfrm>
          <a:prstGeom prst="rect">
            <a:avLst/>
          </a:prstGeom>
        </p:spPr>
      </p:pic>
      <p:sp>
        <p:nvSpPr>
          <p:cNvPr id="11" name="Content Placeholder 2"/>
          <p:cNvSpPr txBox="1">
            <a:spLocks/>
          </p:cNvSpPr>
          <p:nvPr/>
        </p:nvSpPr>
        <p:spPr>
          <a:xfrm>
            <a:off x="482681" y="1524000"/>
            <a:ext cx="9172730" cy="4800600"/>
          </a:xfrm>
          <a:prstGeom prst="rect">
            <a:avLst/>
          </a:prstGeom>
        </p:spPr>
        <p:txBody>
          <a:bodyPr/>
          <a:lstStyle/>
          <a:p>
            <a:pPr marL="341313" indent="-341313" algn="just" defTabSz="912813" eaLnBrk="0" hangingPunct="0">
              <a:spcBef>
                <a:spcPts val="600"/>
              </a:spcBef>
              <a:spcAft>
                <a:spcPts val="600"/>
              </a:spcAft>
              <a:buClr>
                <a:srgbClr val="1E7FB8"/>
              </a:buClr>
              <a:buFont typeface="Wingdings" pitchFamily="2" charset="2"/>
              <a:buChar char="l"/>
              <a:defRPr/>
            </a:pPr>
            <a:r>
              <a:rPr lang="fr-FR" sz="2200" kern="0" dirty="0">
                <a:solidFill>
                  <a:srgbClr val="000066"/>
                </a:solidFill>
                <a:latin typeface="+mn-lt"/>
                <a:cs typeface="MS PGothic" pitchFamily="34" charset="-128"/>
              </a:rPr>
              <a:t>Sortir le vaccin monovalent </a:t>
            </a:r>
            <a:r>
              <a:rPr lang="fr-FR" sz="2200" kern="0" dirty="0" err="1">
                <a:solidFill>
                  <a:srgbClr val="000066"/>
                </a:solidFill>
                <a:latin typeface="+mn-lt"/>
                <a:cs typeface="MS PGothic" pitchFamily="34" charset="-128"/>
              </a:rPr>
              <a:t>HépB</a:t>
            </a:r>
            <a:r>
              <a:rPr lang="fr-FR" sz="2200" kern="0" dirty="0">
                <a:solidFill>
                  <a:srgbClr val="000066"/>
                </a:solidFill>
                <a:latin typeface="+mn-lt"/>
                <a:cs typeface="MS PGothic" pitchFamily="34" charset="-128"/>
              </a:rPr>
              <a:t> de la chaîne du froid et effectuer les contrôles qualité</a:t>
            </a:r>
          </a:p>
          <a:p>
            <a:pPr marL="341313" indent="-341313" algn="just" defTabSz="912813" eaLnBrk="0" hangingPunct="0">
              <a:spcBef>
                <a:spcPts val="600"/>
              </a:spcBef>
              <a:spcAft>
                <a:spcPts val="600"/>
              </a:spcAft>
              <a:buClr>
                <a:srgbClr val="1E7FB8"/>
              </a:buClr>
              <a:buFont typeface="Wingdings" pitchFamily="2" charset="2"/>
              <a:buChar char="l"/>
              <a:defRPr/>
            </a:pPr>
            <a:r>
              <a:rPr lang="fr-FR" sz="2200" kern="0" dirty="0">
                <a:solidFill>
                  <a:srgbClr val="000066"/>
                </a:solidFill>
                <a:latin typeface="+mn-lt"/>
                <a:cs typeface="MS PGothic" pitchFamily="34" charset="-128"/>
              </a:rPr>
              <a:t>Bien agiter le flacon</a:t>
            </a:r>
          </a:p>
          <a:p>
            <a:pPr marL="341313" indent="-341313" algn="just" defTabSz="912813" eaLnBrk="0" hangingPunct="0">
              <a:spcBef>
                <a:spcPts val="600"/>
              </a:spcBef>
              <a:spcAft>
                <a:spcPts val="600"/>
              </a:spcAft>
              <a:buClr>
                <a:srgbClr val="1E7FB8"/>
              </a:buClr>
              <a:buFont typeface="Wingdings" pitchFamily="2" charset="2"/>
              <a:buChar char="l"/>
              <a:defRPr/>
            </a:pPr>
            <a:r>
              <a:rPr lang="fr-FR" sz="2200" kern="0" spc="-40" dirty="0">
                <a:solidFill>
                  <a:srgbClr val="002060"/>
                </a:solidFill>
                <a:latin typeface="+mn-lt"/>
                <a:ea typeface="Times New Roman"/>
                <a:cs typeface="MS PGothic" pitchFamily="34" charset="-128"/>
              </a:rPr>
              <a:t>Ouvrir l’emballage des seringues autobloquantes, </a:t>
            </a:r>
            <a:r>
              <a:rPr lang="fr-FR" sz="2200" kern="0" dirty="0">
                <a:solidFill>
                  <a:srgbClr val="002060"/>
                </a:solidFill>
                <a:latin typeface="+mn-lt"/>
                <a:ea typeface="Times New Roman"/>
                <a:cs typeface="MS PGothic" pitchFamily="34" charset="-128"/>
              </a:rPr>
              <a:t>retirer la seringue et l’aiguille de l’emballage plastique</a:t>
            </a:r>
          </a:p>
          <a:p>
            <a:pPr marL="341313" indent="-341313" algn="just" defTabSz="912813" eaLnBrk="0" hangingPunct="0">
              <a:spcBef>
                <a:spcPts val="600"/>
              </a:spcBef>
              <a:spcAft>
                <a:spcPts val="600"/>
              </a:spcAft>
              <a:buClr>
                <a:srgbClr val="1E7FB8"/>
              </a:buClr>
              <a:buFont typeface="Wingdings" pitchFamily="2" charset="2"/>
              <a:buChar char="l"/>
              <a:defRPr/>
            </a:pPr>
            <a:r>
              <a:rPr lang="fr-FR" sz="2200" kern="0" dirty="0">
                <a:solidFill>
                  <a:srgbClr val="002060"/>
                </a:solidFill>
                <a:latin typeface="+mn-lt"/>
                <a:ea typeface="Times New Roman"/>
                <a:cs typeface="MS PGothic" pitchFamily="34" charset="-128"/>
              </a:rPr>
              <a:t>Enlever le capuchon de l’aiguille lorsque vous êtes prêt à administrer le vaccin</a:t>
            </a:r>
          </a:p>
          <a:p>
            <a:pPr marL="341313" indent="-341313" algn="just" defTabSz="912813" eaLnBrk="0" hangingPunct="0">
              <a:spcBef>
                <a:spcPts val="600"/>
              </a:spcBef>
              <a:spcAft>
                <a:spcPts val="600"/>
              </a:spcAft>
              <a:buClr>
                <a:srgbClr val="1E7FB8"/>
              </a:buClr>
              <a:buFont typeface="Wingdings" pitchFamily="2" charset="2"/>
              <a:buChar char="l"/>
              <a:defRPr/>
            </a:pPr>
            <a:r>
              <a:rPr lang="fr-FR" sz="2200" kern="0" dirty="0">
                <a:solidFill>
                  <a:srgbClr val="002060"/>
                </a:solidFill>
                <a:latin typeface="+mn-lt"/>
                <a:ea typeface="Times New Roman"/>
                <a:cs typeface="MS PGothic" pitchFamily="34" charset="-128"/>
              </a:rPr>
              <a:t>Ne pas toucher l’aiguille</a:t>
            </a:r>
          </a:p>
          <a:p>
            <a:pPr marL="341313" indent="-341313" algn="just" defTabSz="912813" eaLnBrk="0" hangingPunct="0">
              <a:spcBef>
                <a:spcPts val="600"/>
              </a:spcBef>
              <a:spcAft>
                <a:spcPts val="600"/>
              </a:spcAft>
              <a:buClr>
                <a:srgbClr val="1E7FB8"/>
              </a:buClr>
              <a:buFont typeface="Wingdings" pitchFamily="2" charset="2"/>
              <a:buChar char="l"/>
              <a:defRPr/>
            </a:pPr>
            <a:r>
              <a:rPr lang="fr-FR" sz="2200" dirty="0">
                <a:solidFill>
                  <a:srgbClr val="002060"/>
                </a:solidFill>
                <a:latin typeface="+mn-lt"/>
                <a:ea typeface="Times New Roman"/>
                <a:cs typeface="MS PGothic" pitchFamily="34" charset="-128"/>
              </a:rPr>
              <a:t>Insérer l’aiguille dans le flacon de vaccin. Prélever une dose de 0,5ml de vaccin avec la seringue autobloquante</a:t>
            </a:r>
          </a:p>
          <a:p>
            <a:pPr marL="341313" indent="-341313" algn="just" defTabSz="912813" eaLnBrk="0" hangingPunct="0">
              <a:spcBef>
                <a:spcPts val="600"/>
              </a:spcBef>
              <a:spcAft>
                <a:spcPts val="600"/>
              </a:spcAft>
              <a:buClr>
                <a:srgbClr val="1E7FB8"/>
              </a:buClr>
              <a:buFont typeface="Wingdings" pitchFamily="2" charset="2"/>
              <a:buChar char="l"/>
              <a:defRPr/>
            </a:pPr>
            <a:endParaRPr lang="en-US" sz="2200" kern="0" dirty="0">
              <a:solidFill>
                <a:srgbClr val="002060"/>
              </a:solidFill>
              <a:latin typeface="+mn-lt"/>
              <a:ea typeface="Times New Roman"/>
              <a:cs typeface="MS PGothic" pitchFamily="34" charset="-128"/>
            </a:endParaRPr>
          </a:p>
          <a:p>
            <a:pPr marL="341313" indent="-341313" algn="just" defTabSz="912813" eaLnBrk="0" hangingPunct="0">
              <a:spcBef>
                <a:spcPts val="600"/>
              </a:spcBef>
              <a:spcAft>
                <a:spcPts val="600"/>
              </a:spcAft>
              <a:buClr>
                <a:srgbClr val="1E7FB8"/>
              </a:buClr>
              <a:buFont typeface="Wingdings" pitchFamily="2" charset="2"/>
              <a:buChar char="l"/>
              <a:defRPr/>
            </a:pPr>
            <a:endParaRPr lang="en-US" sz="2200" kern="0" dirty="0">
              <a:solidFill>
                <a:srgbClr val="002060"/>
              </a:solidFill>
              <a:latin typeface="+mn-lt"/>
              <a:ea typeface="Times New Roman"/>
              <a:cs typeface="MS PGothic" pitchFamily="34" charset="-128"/>
            </a:endParaRPr>
          </a:p>
          <a:p>
            <a:pPr marL="341313" indent="-341313" algn="just" defTabSz="912813" eaLnBrk="0" hangingPunct="0">
              <a:spcBef>
                <a:spcPts val="600"/>
              </a:spcBef>
              <a:spcAft>
                <a:spcPts val="600"/>
              </a:spcAft>
              <a:buClr>
                <a:srgbClr val="1E7FB8"/>
              </a:buClr>
              <a:buFont typeface="Wingdings" pitchFamily="2" charset="2"/>
              <a:buChar char="l"/>
              <a:defRPr/>
            </a:pPr>
            <a:endParaRPr lang="en-US" sz="2200" kern="0" dirty="0">
              <a:solidFill>
                <a:srgbClr val="000066"/>
              </a:solidFill>
              <a:latin typeface="+mn-lt"/>
              <a:cs typeface="MS PGothic" pitchFamily="34" charset="-128"/>
            </a:endParaRPr>
          </a:p>
          <a:p>
            <a:pPr marL="341313" indent="-341313" algn="just" defTabSz="912813" eaLnBrk="0" hangingPunct="0">
              <a:spcBef>
                <a:spcPts val="600"/>
              </a:spcBef>
              <a:spcAft>
                <a:spcPts val="600"/>
              </a:spcAft>
              <a:buClr>
                <a:srgbClr val="1E7FB8"/>
              </a:buClr>
              <a:buFont typeface="Wingdings" pitchFamily="2" charset="2"/>
              <a:buChar char="l"/>
              <a:defRPr/>
            </a:pPr>
            <a:endParaRPr lang="en-US" sz="2200" kern="0" dirty="0">
              <a:solidFill>
                <a:srgbClr val="000066"/>
              </a:solidFill>
              <a:latin typeface="+mn-lt"/>
              <a:cs typeface="MS PGothic"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437020" y="3945798"/>
            <a:ext cx="10824754" cy="1064391"/>
            <a:chOff x="193226" y="3886200"/>
            <a:chExt cx="8847721" cy="561307"/>
          </a:xfrm>
        </p:grpSpPr>
        <p:pic>
          <p:nvPicPr>
            <p:cNvPr id="24" name="Picture 23" descr="tải xuống (1).jpg"/>
            <p:cNvPicPr>
              <a:picLocks noChangeAspect="1"/>
            </p:cNvPicPr>
            <p:nvPr/>
          </p:nvPicPr>
          <p:blipFill>
            <a:blip r:embed="rId3" cstate="print"/>
            <a:stretch>
              <a:fillRect/>
            </a:stretch>
          </p:blipFill>
          <p:spPr>
            <a:xfrm>
              <a:off x="193226" y="3886200"/>
              <a:ext cx="591838" cy="561307"/>
            </a:xfrm>
            <a:prstGeom prst="rect">
              <a:avLst/>
            </a:prstGeom>
          </p:spPr>
        </p:pic>
        <p:pic>
          <p:nvPicPr>
            <p:cNvPr id="22" name="Picture 21" descr="43932768.png"/>
            <p:cNvPicPr>
              <a:picLocks noChangeAspect="1"/>
            </p:cNvPicPr>
            <p:nvPr/>
          </p:nvPicPr>
          <p:blipFill>
            <a:blip r:embed="rId4" cstate="print"/>
            <a:stretch>
              <a:fillRect/>
            </a:stretch>
          </p:blipFill>
          <p:spPr>
            <a:xfrm>
              <a:off x="693627" y="3934393"/>
              <a:ext cx="490094" cy="513114"/>
            </a:xfrm>
            <a:prstGeom prst="rect">
              <a:avLst/>
            </a:prstGeom>
            <a:ln>
              <a:solidFill>
                <a:schemeClr val="tx1"/>
              </a:solidFill>
            </a:ln>
          </p:spPr>
        </p:pic>
        <p:pic>
          <p:nvPicPr>
            <p:cNvPr id="21" name="Picture 20" descr="Immunization-Card.jpg"/>
            <p:cNvPicPr>
              <a:picLocks noChangeAspect="1"/>
            </p:cNvPicPr>
            <p:nvPr/>
          </p:nvPicPr>
          <p:blipFill>
            <a:blip r:embed="rId5" cstate="print"/>
            <a:stretch>
              <a:fillRect/>
            </a:stretch>
          </p:blipFill>
          <p:spPr>
            <a:xfrm>
              <a:off x="1143000" y="3886200"/>
              <a:ext cx="632668" cy="533400"/>
            </a:xfrm>
            <a:prstGeom prst="rect">
              <a:avLst/>
            </a:prstGeom>
          </p:spPr>
        </p:pic>
        <p:sp>
          <p:nvSpPr>
            <p:cNvPr id="33" name="TextBox 32"/>
            <p:cNvSpPr txBox="1"/>
            <p:nvPr/>
          </p:nvSpPr>
          <p:spPr>
            <a:xfrm>
              <a:off x="2078205" y="3934393"/>
              <a:ext cx="6962742" cy="438227"/>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fr-FR" sz="2400" b="0" i="0" u="none" strike="noStrike" kern="1200" cap="none" spc="0" normalizeH="0" baseline="0" noProof="0" dirty="0">
                  <a:ln>
                    <a:noFill/>
                  </a:ln>
                  <a:solidFill>
                    <a:srgbClr val="000066"/>
                  </a:solidFill>
                  <a:effectLst/>
                  <a:uLnTx/>
                  <a:uFillTx/>
                  <a:latin typeface="Arial"/>
                  <a:ea typeface="MS PGothic" pitchFamily="34" charset="-128"/>
                  <a:cs typeface="Arial"/>
                </a:rPr>
                <a:t>4. Remplir la carte de vaccination et la fiche de pointage des vaccinations</a:t>
              </a:r>
            </a:p>
          </p:txBody>
        </p:sp>
      </p:grpSp>
      <p:grpSp>
        <p:nvGrpSpPr>
          <p:cNvPr id="20" name="Group 19"/>
          <p:cNvGrpSpPr/>
          <p:nvPr/>
        </p:nvGrpSpPr>
        <p:grpSpPr>
          <a:xfrm>
            <a:off x="989296" y="2983064"/>
            <a:ext cx="10897904" cy="881964"/>
            <a:chOff x="457200" y="2971800"/>
            <a:chExt cx="8295725" cy="881964"/>
          </a:xfrm>
        </p:grpSpPr>
        <p:sp>
          <p:nvSpPr>
            <p:cNvPr id="32" name="TextBox 31"/>
            <p:cNvSpPr txBox="1"/>
            <p:nvPr/>
          </p:nvSpPr>
          <p:spPr>
            <a:xfrm>
              <a:off x="1746041" y="3022767"/>
              <a:ext cx="7006884" cy="830997"/>
            </a:xfrm>
            <a:prstGeom prst="rect">
              <a:avLst/>
            </a:prstGeom>
            <a:noFill/>
          </p:spPr>
          <p:txBody>
            <a:bodyPr wrap="square" rtlCol="0">
              <a:spAutoFit/>
            </a:bodyPr>
            <a:lstStyle/>
            <a:p>
              <a:pPr marL="361950" marR="0" lvl="0" indent="-361950" algn="l" defTabSz="914400" rtl="0" eaLnBrk="1" fontAlgn="base" latinLnBrk="0" hangingPunct="1">
                <a:lnSpc>
                  <a:spcPct val="100000"/>
                </a:lnSpc>
                <a:spcBef>
                  <a:spcPct val="0"/>
                </a:spcBef>
                <a:spcAft>
                  <a:spcPct val="0"/>
                </a:spcAft>
                <a:buClrTx/>
                <a:buSzTx/>
                <a:buFontTx/>
                <a:buNone/>
                <a:tabLst/>
                <a:defRPr/>
              </a:pPr>
              <a:r>
                <a:rPr kumimoji="0" lang="fr-FR" sz="2400" b="0" i="0" u="none" strike="noStrike" kern="1200" cap="none" spc="0" normalizeH="0" baseline="0" noProof="0" dirty="0">
                  <a:ln>
                    <a:noFill/>
                  </a:ln>
                  <a:solidFill>
                    <a:srgbClr val="000066"/>
                  </a:solidFill>
                  <a:effectLst/>
                  <a:uLnTx/>
                  <a:uFillTx/>
                  <a:latin typeface="Arial"/>
                  <a:ea typeface="MS PGothic" pitchFamily="34" charset="-128"/>
                  <a:cs typeface="Arial"/>
                </a:rPr>
                <a:t> 3. Après chaque injection, jeter les seringues utilisées immédiatement dans la boite de sécurité</a:t>
              </a:r>
            </a:p>
          </p:txBody>
        </p:sp>
        <p:pic>
          <p:nvPicPr>
            <p:cNvPr id="26" name="Picture 25" descr="safety-box.png"/>
            <p:cNvPicPr>
              <a:picLocks noChangeAspect="1"/>
            </p:cNvPicPr>
            <p:nvPr/>
          </p:nvPicPr>
          <p:blipFill>
            <a:blip r:embed="rId6" cstate="print"/>
            <a:stretch>
              <a:fillRect/>
            </a:stretch>
          </p:blipFill>
          <p:spPr>
            <a:xfrm>
              <a:off x="457200" y="2971800"/>
              <a:ext cx="453326" cy="724752"/>
            </a:xfrm>
            <a:prstGeom prst="rect">
              <a:avLst/>
            </a:prstGeom>
          </p:spPr>
        </p:pic>
      </p:grpSp>
      <p:grpSp>
        <p:nvGrpSpPr>
          <p:cNvPr id="19" name="Group 18"/>
          <p:cNvGrpSpPr/>
          <p:nvPr/>
        </p:nvGrpSpPr>
        <p:grpSpPr>
          <a:xfrm>
            <a:off x="466826" y="1547950"/>
            <a:ext cx="11191774" cy="461665"/>
            <a:chOff x="200657" y="1472855"/>
            <a:chExt cx="8639757" cy="461665"/>
          </a:xfrm>
        </p:grpSpPr>
        <p:sp>
          <p:nvSpPr>
            <p:cNvPr id="25" name="TextBox 24"/>
            <p:cNvSpPr txBox="1"/>
            <p:nvPr/>
          </p:nvSpPr>
          <p:spPr>
            <a:xfrm>
              <a:off x="1957958" y="1472855"/>
              <a:ext cx="6882456" cy="461665"/>
            </a:xfrm>
            <a:prstGeom prst="rect">
              <a:avLst/>
            </a:prstGeom>
            <a:noFill/>
          </p:spPr>
          <p:txBody>
            <a:bodyPr wrap="square" rtlCol="0">
              <a:spAutoFit/>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lang="fr-FR" sz="2400" dirty="0">
                  <a:solidFill>
                    <a:srgbClr val="000066"/>
                  </a:solidFill>
                  <a:latin typeface="+mn-lt"/>
                </a:rPr>
                <a:t>1. Préparer l’injection en utilisant des techniques aseptisées</a:t>
              </a:r>
              <a:endParaRPr kumimoji="0" lang="en-US" sz="2400" b="0" i="0" u="none" strike="noStrike" kern="1200" cap="none" spc="0" normalizeH="0" baseline="0" noProof="0" dirty="0">
                <a:ln>
                  <a:noFill/>
                </a:ln>
                <a:solidFill>
                  <a:srgbClr val="000066"/>
                </a:solidFill>
                <a:effectLst/>
                <a:uLnTx/>
                <a:uFillTx/>
                <a:latin typeface="Arial"/>
                <a:ea typeface="MS PGothic" pitchFamily="34" charset="-128"/>
                <a:cs typeface="Arial"/>
              </a:endParaRPr>
            </a:p>
          </p:txBody>
        </p:sp>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75858">
              <a:off x="200657" y="1590726"/>
              <a:ext cx="1008223" cy="161316"/>
            </a:xfrm>
            <a:prstGeom prst="rect">
              <a:avLst/>
            </a:prstGeom>
          </p:spPr>
        </p:pic>
      </p:grpSp>
      <p:grpSp>
        <p:nvGrpSpPr>
          <p:cNvPr id="35" name="Group 34"/>
          <p:cNvGrpSpPr/>
          <p:nvPr/>
        </p:nvGrpSpPr>
        <p:grpSpPr>
          <a:xfrm>
            <a:off x="437020" y="2145111"/>
            <a:ext cx="11366271" cy="1200329"/>
            <a:chOff x="140334" y="2033357"/>
            <a:chExt cx="8896758" cy="1200329"/>
          </a:xfrm>
        </p:grpSpPr>
        <p:sp>
          <p:nvSpPr>
            <p:cNvPr id="28" name="TextBox 27"/>
            <p:cNvSpPr txBox="1"/>
            <p:nvPr/>
          </p:nvSpPr>
          <p:spPr>
            <a:xfrm>
              <a:off x="1832203" y="2033357"/>
              <a:ext cx="7204889" cy="1200329"/>
            </a:xfrm>
            <a:prstGeom prst="rect">
              <a:avLst/>
            </a:prstGeom>
            <a:noFill/>
          </p:spPr>
          <p:txBody>
            <a:bodyPr wrap="square" lIns="91440" tIns="45720" rIns="91440" bIns="45720" rtlCol="0" anchor="t">
              <a:spAutoFit/>
            </a:bodyPr>
            <a:lstStyle/>
            <a:p>
              <a:pPr marL="361950" indent="-361950"/>
              <a:r>
                <a:rPr kumimoji="0" lang="en-US" sz="2400" b="0" i="0" u="none" strike="noStrike" kern="1200" cap="none" spc="0" normalizeH="0" baseline="0" noProof="0" dirty="0">
                  <a:ln>
                    <a:noFill/>
                  </a:ln>
                  <a:solidFill>
                    <a:srgbClr val="000066"/>
                  </a:solidFill>
                  <a:effectLst/>
                  <a:uLnTx/>
                  <a:uFillTx/>
                  <a:latin typeface="+mj-lt"/>
                  <a:ea typeface="MS PGothic"/>
                  <a:cs typeface="Arial"/>
                </a:rPr>
                <a:t> </a:t>
              </a:r>
              <a:r>
                <a:rPr lang="en-US" sz="2400" dirty="0">
                  <a:solidFill>
                    <a:srgbClr val="000066"/>
                  </a:solidFill>
                  <a:latin typeface="+mj-lt"/>
                </a:rPr>
                <a:t> 2. </a:t>
              </a:r>
              <a:r>
                <a:rPr lang="fr-FR" sz="2400" dirty="0">
                  <a:solidFill>
                    <a:srgbClr val="000066"/>
                  </a:solidFill>
                  <a:latin typeface="+mj-lt"/>
                </a:rPr>
                <a:t>L’injection IM se fera à </a:t>
              </a:r>
              <a:r>
                <a:rPr lang="fr-FR" sz="2400" b="1" dirty="0">
                  <a:solidFill>
                    <a:srgbClr val="000066"/>
                  </a:solidFill>
                  <a:latin typeface="+mj-lt"/>
                </a:rPr>
                <a:t>un angle de 90 degrés </a:t>
              </a:r>
              <a:r>
                <a:rPr lang="fr-FR" sz="2400" dirty="0">
                  <a:solidFill>
                    <a:srgbClr val="000066"/>
                  </a:solidFill>
                  <a:latin typeface="+mj-lt"/>
                </a:rPr>
                <a:t>dans la partie antérolatérale de la cuisse*</a:t>
              </a:r>
            </a:p>
            <a:p>
              <a:pPr marL="361950" marR="0" lvl="0" indent="-361950" algn="l" defTabSz="914400" rtl="0" eaLnBrk="1" fontAlgn="base" latinLnBrk="0" hangingPunct="1">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66"/>
                </a:solidFill>
                <a:effectLst/>
                <a:uLnTx/>
                <a:uFillTx/>
                <a:latin typeface="Arial"/>
                <a:ea typeface="MS PGothic"/>
                <a:cs typeface="Arial"/>
              </a:endParaRPr>
            </a:p>
          </p:txBody>
        </p:sp>
        <p:pic>
          <p:nvPicPr>
            <p:cNvPr id="29"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31074" t="39288" r="51435" b="45336"/>
            <a:stretch/>
          </p:blipFill>
          <p:spPr bwMode="auto">
            <a:xfrm>
              <a:off x="140334" y="2042697"/>
              <a:ext cx="1361364" cy="672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7" name="Group 36"/>
          <p:cNvGrpSpPr/>
          <p:nvPr/>
        </p:nvGrpSpPr>
        <p:grpSpPr>
          <a:xfrm>
            <a:off x="838200" y="5040340"/>
            <a:ext cx="10684232" cy="1200329"/>
            <a:chOff x="343713" y="4671409"/>
            <a:chExt cx="8614300" cy="1200329"/>
          </a:xfrm>
        </p:grpSpPr>
        <p:sp>
          <p:nvSpPr>
            <p:cNvPr id="34" name="TextBox 33"/>
            <p:cNvSpPr txBox="1"/>
            <p:nvPr/>
          </p:nvSpPr>
          <p:spPr>
            <a:xfrm>
              <a:off x="1879644" y="4671409"/>
              <a:ext cx="7078369" cy="1200329"/>
            </a:xfrm>
            <a:prstGeom prst="rect">
              <a:avLst/>
            </a:prstGeom>
            <a:noFill/>
          </p:spPr>
          <p:txBody>
            <a:bodyPr wrap="square" rtlCol="0">
              <a:spAutoFit/>
            </a:bodyPr>
            <a:lstStyle/>
            <a:p>
              <a:pPr marL="361950" marR="0" lvl="0" indent="-361950" algn="l" defTabSz="914400" rtl="0" eaLnBrk="1" fontAlgn="base" latinLnBrk="0" hangingPunct="1">
                <a:lnSpc>
                  <a:spcPct val="100000"/>
                </a:lnSpc>
                <a:spcBef>
                  <a:spcPct val="0"/>
                </a:spcBef>
                <a:spcAft>
                  <a:spcPct val="0"/>
                </a:spcAft>
                <a:buClrTx/>
                <a:buSzTx/>
                <a:buFontTx/>
                <a:buNone/>
                <a:tabLst/>
                <a:defRPr/>
              </a:pPr>
              <a:r>
                <a:rPr kumimoji="0" lang="fr-FR" sz="2400" b="0" i="0" u="none" strike="noStrike" kern="1200" cap="none" spc="0" normalizeH="0" baseline="0" noProof="0" dirty="0">
                  <a:ln>
                    <a:noFill/>
                  </a:ln>
                  <a:solidFill>
                    <a:srgbClr val="000066"/>
                  </a:solidFill>
                  <a:effectLst/>
                  <a:uLnTx/>
                  <a:uFillTx/>
                  <a:latin typeface="Arial"/>
                  <a:ea typeface="MS PGothic" pitchFamily="34" charset="-128"/>
                  <a:cs typeface="Arial"/>
                </a:rPr>
                <a:t>5. Donner à la mère/à l’aidant les informations essentielles : information sur la DN du </a:t>
              </a:r>
              <a:r>
                <a:rPr kumimoji="0" lang="fr-FR" sz="2400" b="0" i="0" u="none" strike="noStrike" kern="1200" cap="none" spc="0" normalizeH="0" baseline="0" noProof="0" dirty="0" err="1">
                  <a:ln>
                    <a:noFill/>
                  </a:ln>
                  <a:solidFill>
                    <a:srgbClr val="000066"/>
                  </a:solidFill>
                  <a:effectLst/>
                  <a:uLnTx/>
                  <a:uFillTx/>
                  <a:latin typeface="Arial"/>
                  <a:ea typeface="MS PGothic" pitchFamily="34" charset="-128"/>
                  <a:cs typeface="Arial"/>
                </a:rPr>
                <a:t>HepB</a:t>
              </a:r>
              <a:r>
                <a:rPr kumimoji="0" lang="fr-FR" sz="2400" b="0" i="0" u="none" strike="noStrike" kern="1200" cap="none" spc="0" normalizeH="0" baseline="0" noProof="0" dirty="0">
                  <a:ln>
                    <a:noFill/>
                  </a:ln>
                  <a:solidFill>
                    <a:srgbClr val="000066"/>
                  </a:solidFill>
                  <a:effectLst/>
                  <a:uLnTx/>
                  <a:uFillTx/>
                  <a:latin typeface="Arial"/>
                  <a:ea typeface="MS PGothic" pitchFamily="34" charset="-128"/>
                  <a:cs typeface="Arial"/>
                </a:rPr>
                <a:t>, les effets secondaires, l’importance des doses suivantes</a:t>
              </a:r>
            </a:p>
          </p:txBody>
        </p:sp>
        <p:pic>
          <p:nvPicPr>
            <p:cNvPr id="31" name="Picture 4"/>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33343" t="61381" r="59227" b="25653"/>
            <a:stretch/>
          </p:blipFill>
          <p:spPr bwMode="auto">
            <a:xfrm>
              <a:off x="343713" y="4671409"/>
              <a:ext cx="966716" cy="948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6" name="Title 1">
            <a:extLst>
              <a:ext uri="{FF2B5EF4-FFF2-40B4-BE49-F238E27FC236}">
                <a16:creationId xmlns:a16="http://schemas.microsoft.com/office/drawing/2014/main" id="{71CD95BC-2757-5F19-C5F4-7BD4D01F7371}"/>
              </a:ext>
            </a:extLst>
          </p:cNvPr>
          <p:cNvSpPr>
            <a:spLocks noGrp="1"/>
          </p:cNvSpPr>
          <p:nvPr>
            <p:ph type="title"/>
          </p:nvPr>
        </p:nvSpPr>
        <p:spPr>
          <a:xfrm>
            <a:off x="0" y="0"/>
            <a:ext cx="12192000" cy="1238250"/>
          </a:xfrm>
        </p:spPr>
        <p:txBody>
          <a:bodyPr/>
          <a:lstStyle/>
          <a:p>
            <a:r>
              <a:rPr lang="en-US" dirty="0">
                <a:latin typeface="+mn-lt"/>
              </a:rPr>
              <a:t> </a:t>
            </a:r>
            <a:br>
              <a:rPr lang="en-US" dirty="0">
                <a:latin typeface="+mn-lt"/>
              </a:rPr>
            </a:br>
            <a:r>
              <a:rPr lang="en-US" dirty="0">
                <a:latin typeface="+mn-lt"/>
              </a:rPr>
              <a:t> </a:t>
            </a:r>
            <a:r>
              <a:rPr lang="fr-FR" dirty="0"/>
              <a:t>Les étapes de la </a:t>
            </a:r>
            <a:br>
              <a:rPr lang="fr-FR" dirty="0"/>
            </a:br>
            <a:r>
              <a:rPr lang="fr-FR" dirty="0"/>
              <a:t>vaccination par la DN du </a:t>
            </a:r>
            <a:r>
              <a:rPr lang="fr-FR" dirty="0" err="1"/>
              <a:t>HepB</a:t>
            </a:r>
            <a:r>
              <a:rPr lang="fr-FR" dirty="0"/>
              <a:t> </a:t>
            </a:r>
            <a:br>
              <a:rPr lang="en-US" dirty="0"/>
            </a:br>
            <a:endParaRPr lang="en-US" dirty="0"/>
          </a:p>
        </p:txBody>
      </p:sp>
    </p:spTree>
    <p:extLst>
      <p:ext uri="{BB962C8B-B14F-4D97-AF65-F5344CB8AC3E}">
        <p14:creationId xmlns:p14="http://schemas.microsoft.com/office/powerpoint/2010/main" val="1920190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WIMS\HQ\GVA11\Home\shendales\Desktop\Pict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16600"/>
            <a:ext cx="4730134" cy="3384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0666"/>
          <a:stretch/>
        </p:blipFill>
        <p:spPr bwMode="auto">
          <a:xfrm>
            <a:off x="6032348" y="3048000"/>
            <a:ext cx="4617259" cy="2927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362200" y="0"/>
            <a:ext cx="8763000" cy="1238250"/>
          </a:xfrm>
        </p:spPr>
        <p:txBody>
          <a:bodyPr/>
          <a:lstStyle/>
          <a:p>
            <a:r>
              <a:rPr lang="fr-FR" dirty="0"/>
              <a:t>Site d’injection IM du vaccin </a:t>
            </a:r>
            <a:r>
              <a:rPr lang="fr-FR" dirty="0" err="1"/>
              <a:t>HepB</a:t>
            </a:r>
            <a:endParaRPr lang="fr-FR" dirty="0"/>
          </a:p>
        </p:txBody>
      </p:sp>
      <p:sp>
        <p:nvSpPr>
          <p:cNvPr id="3" name="Rectangle 2"/>
          <p:cNvSpPr/>
          <p:nvPr/>
        </p:nvSpPr>
        <p:spPr>
          <a:xfrm>
            <a:off x="1143000" y="4615934"/>
            <a:ext cx="4181476" cy="184666"/>
          </a:xfrm>
          <a:prstGeom prst="rect">
            <a:avLst/>
          </a:prstGeom>
        </p:spPr>
        <p:txBody>
          <a:bodyPr wrap="square">
            <a:spAutoFit/>
          </a:bodyPr>
          <a:lstStyle/>
          <a:p>
            <a:pPr algn="r"/>
            <a:r>
              <a:rPr lang="en-US" sz="600" dirty="0">
                <a:latin typeface="+mj-lt"/>
              </a:rPr>
              <a:t>Photo credit: Ministry of Health – </a:t>
            </a:r>
            <a:r>
              <a:rPr lang="en-US" sz="600" dirty="0" err="1">
                <a:latin typeface="+mj-lt"/>
              </a:rPr>
              <a:t>Manatū</a:t>
            </a:r>
            <a:r>
              <a:rPr lang="en-US" sz="600" dirty="0">
                <a:latin typeface="+mj-lt"/>
              </a:rPr>
              <a:t> </a:t>
            </a:r>
            <a:r>
              <a:rPr lang="en-US" sz="600" dirty="0" err="1">
                <a:latin typeface="+mj-lt"/>
              </a:rPr>
              <a:t>Hauora</a:t>
            </a:r>
            <a:r>
              <a:rPr lang="en-US" sz="600" dirty="0">
                <a:latin typeface="+mj-lt"/>
              </a:rPr>
              <a:t>, Government of New Zealand</a:t>
            </a:r>
          </a:p>
        </p:txBody>
      </p:sp>
      <p:sp>
        <p:nvSpPr>
          <p:cNvPr id="5" name="Rectangle 4"/>
          <p:cNvSpPr/>
          <p:nvPr/>
        </p:nvSpPr>
        <p:spPr bwMode="auto">
          <a:xfrm>
            <a:off x="2133600" y="1828801"/>
            <a:ext cx="91440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defTabSz="1042988">
              <a:spcBef>
                <a:spcPct val="50000"/>
              </a:spcBef>
            </a:pPr>
            <a:endParaRPr lang="en-GB" sz="3900" b="1">
              <a:solidFill>
                <a:srgbClr val="000066"/>
              </a:solidFill>
              <a:latin typeface="Arial" charset="0"/>
              <a:cs typeface="Arial" charset="0"/>
            </a:endParaRPr>
          </a:p>
        </p:txBody>
      </p:sp>
    </p:spTree>
    <p:extLst>
      <p:ext uri="{BB962C8B-B14F-4D97-AF65-F5344CB8AC3E}">
        <p14:creationId xmlns:p14="http://schemas.microsoft.com/office/powerpoint/2010/main" val="1857982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5"/>
          <p:cNvSpPr>
            <a:spLocks noChangeArrowheads="1"/>
          </p:cNvSpPr>
          <p:nvPr/>
        </p:nvSpPr>
        <p:spPr bwMode="auto">
          <a:xfrm>
            <a:off x="2495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fr-FR" dirty="0"/>
          </a:p>
        </p:txBody>
      </p:sp>
      <p:sp>
        <p:nvSpPr>
          <p:cNvPr id="5" name="Titre 1"/>
          <p:cNvSpPr txBox="1">
            <a:spLocks/>
          </p:cNvSpPr>
          <p:nvPr/>
        </p:nvSpPr>
        <p:spPr bwMode="auto">
          <a:xfrm>
            <a:off x="2362200" y="0"/>
            <a:ext cx="83058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algn="ctr" defTabSz="912813" eaLnBrk="0" hangingPunct="0">
              <a:defRPr/>
            </a:pPr>
            <a:r>
              <a:rPr lang="fr-FR" sz="3500" b="1" kern="0" dirty="0">
                <a:solidFill>
                  <a:srgbClr val="000066"/>
                </a:solidFill>
                <a:latin typeface="+mj-lt"/>
                <a:ea typeface="ＭＳ Ｐゴシック" pitchFamily="34" charset="-128"/>
                <a:cs typeface="ＭＳ Ｐゴシック" charset="0"/>
              </a:rPr>
              <a:t>Donner la DN du </a:t>
            </a:r>
            <a:r>
              <a:rPr lang="fr-FR" sz="3500" b="1" kern="0" dirty="0" err="1">
                <a:solidFill>
                  <a:srgbClr val="000066"/>
                </a:solidFill>
                <a:latin typeface="+mj-lt"/>
                <a:ea typeface="ＭＳ Ｐゴシック" pitchFamily="34" charset="-128"/>
                <a:cs typeface="ＭＳ Ｐゴシック" charset="0"/>
              </a:rPr>
              <a:t>HepB</a:t>
            </a:r>
            <a:r>
              <a:rPr lang="fr-FR" sz="3500" b="1" kern="0" dirty="0">
                <a:solidFill>
                  <a:srgbClr val="000066"/>
                </a:solidFill>
                <a:latin typeface="+mj-lt"/>
                <a:ea typeface="ＭＳ Ｐゴシック" pitchFamily="34" charset="-128"/>
                <a:cs typeface="ＭＳ Ｐゴシック" charset="0"/>
              </a:rPr>
              <a:t> en même temps que d’autres vaccins (association)</a:t>
            </a:r>
          </a:p>
        </p:txBody>
      </p:sp>
      <p:sp>
        <p:nvSpPr>
          <p:cNvPr id="6" name="Espace réservé du contenu 3"/>
          <p:cNvSpPr txBox="1">
            <a:spLocks/>
          </p:cNvSpPr>
          <p:nvPr/>
        </p:nvSpPr>
        <p:spPr bwMode="auto">
          <a:xfrm>
            <a:off x="762000" y="1676400"/>
            <a:ext cx="10668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262063" indent="-280988"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just">
              <a:spcBef>
                <a:spcPts val="1200"/>
              </a:spcBef>
              <a:spcAft>
                <a:spcPts val="1200"/>
              </a:spcAft>
              <a:buClr>
                <a:srgbClr val="1E7FB8"/>
              </a:buClr>
              <a:buFont typeface="Wingdings" pitchFamily="2" charset="2"/>
              <a:buChar char="l"/>
            </a:pPr>
            <a:r>
              <a:rPr lang="fr-FR" sz="2400" dirty="0">
                <a:solidFill>
                  <a:srgbClr val="000066"/>
                </a:solidFill>
                <a:latin typeface="Arial" pitchFamily="34" charset="0"/>
              </a:rPr>
              <a:t>La DN du </a:t>
            </a:r>
            <a:r>
              <a:rPr lang="fr-FR" sz="2400" dirty="0" err="1">
                <a:solidFill>
                  <a:srgbClr val="000066"/>
                </a:solidFill>
                <a:latin typeface="Arial" pitchFamily="34" charset="0"/>
              </a:rPr>
              <a:t>HepB</a:t>
            </a:r>
            <a:r>
              <a:rPr lang="fr-FR" sz="2400" dirty="0">
                <a:solidFill>
                  <a:srgbClr val="000066"/>
                </a:solidFill>
                <a:latin typeface="Arial" pitchFamily="34" charset="0"/>
              </a:rPr>
              <a:t> peut être administrée en même temps que le BCG (Bacille </a:t>
            </a:r>
            <a:r>
              <a:rPr lang="fr-FR" sz="2400" dirty="0">
                <a:solidFill>
                  <a:srgbClr val="002060"/>
                </a:solidFill>
                <a:latin typeface="Arial" pitchFamily="34" charset="0"/>
              </a:rPr>
              <a:t>Calmette-Guérin) et l’OPV (vaccin oral contre la polio)</a:t>
            </a:r>
          </a:p>
          <a:p>
            <a:pPr algn="just">
              <a:spcBef>
                <a:spcPts val="1200"/>
              </a:spcBef>
              <a:spcAft>
                <a:spcPts val="1200"/>
              </a:spcAft>
              <a:buClr>
                <a:srgbClr val="1E7FB8"/>
              </a:buClr>
              <a:buFont typeface="Wingdings" pitchFamily="2" charset="2"/>
              <a:buChar char="l"/>
            </a:pPr>
            <a:r>
              <a:rPr lang="fr-FR" sz="2400" dirty="0">
                <a:solidFill>
                  <a:srgbClr val="000066"/>
                </a:solidFill>
                <a:latin typeface="Arial" pitchFamily="34" charset="0"/>
              </a:rPr>
              <a:t>Si la DN du </a:t>
            </a:r>
            <a:r>
              <a:rPr lang="fr-FR" sz="2400" dirty="0" err="1">
                <a:solidFill>
                  <a:srgbClr val="000066"/>
                </a:solidFill>
                <a:latin typeface="Arial" pitchFamily="34" charset="0"/>
              </a:rPr>
              <a:t>HepB</a:t>
            </a:r>
            <a:r>
              <a:rPr lang="fr-FR" sz="2400" dirty="0">
                <a:solidFill>
                  <a:srgbClr val="000066"/>
                </a:solidFill>
                <a:latin typeface="Arial" pitchFamily="34" charset="0"/>
              </a:rPr>
              <a:t> est administrée en même temps que d’autres vaccins, les points d’injections doivent être différents</a:t>
            </a:r>
            <a:endParaRPr lang="en-US" sz="2400" dirty="0">
              <a:solidFill>
                <a:srgbClr val="000066"/>
              </a:solidFill>
              <a:latin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229600" cy="1219200"/>
          </a:xfrm>
        </p:spPr>
        <p:txBody>
          <a:bodyPr/>
          <a:lstStyle/>
          <a:p>
            <a:pPr lvl="1"/>
            <a:r>
              <a:rPr lang="fr-FR" dirty="0"/>
              <a:t>Communication </a:t>
            </a:r>
            <a:br>
              <a:rPr lang="fr-FR" dirty="0"/>
            </a:br>
            <a:r>
              <a:rPr lang="fr-FR" dirty="0"/>
              <a:t>avec les soignants</a:t>
            </a:r>
            <a:endParaRPr lang="en-US" dirty="0">
              <a:latin typeface="+mj-lt"/>
            </a:endParaRPr>
          </a:p>
        </p:txBody>
      </p:sp>
      <p:sp>
        <p:nvSpPr>
          <p:cNvPr id="3" name="Content Placeholder 2"/>
          <p:cNvSpPr>
            <a:spLocks noGrp="1"/>
          </p:cNvSpPr>
          <p:nvPr>
            <p:ph idx="1"/>
          </p:nvPr>
        </p:nvSpPr>
        <p:spPr>
          <a:xfrm>
            <a:off x="685800" y="1524000"/>
            <a:ext cx="10591800" cy="4611688"/>
          </a:xfrm>
        </p:spPr>
        <p:txBody>
          <a:bodyPr/>
          <a:lstStyle/>
          <a:p>
            <a:pPr algn="just">
              <a:spcBef>
                <a:spcPts val="600"/>
              </a:spcBef>
              <a:spcAft>
                <a:spcPts val="800"/>
              </a:spcAft>
            </a:pPr>
            <a:r>
              <a:rPr lang="fr-FR" sz="2300" dirty="0"/>
              <a:t>Accueillir les parents/soignants</a:t>
            </a:r>
          </a:p>
          <a:p>
            <a:pPr algn="just">
              <a:spcBef>
                <a:spcPts val="600"/>
              </a:spcBef>
              <a:spcAft>
                <a:spcPts val="800"/>
              </a:spcAft>
            </a:pPr>
            <a:r>
              <a:rPr lang="fr-FR" sz="2300" dirty="0"/>
              <a:t>Expliquer que vous allez administrer un vaccin et l’importance de cette vaccination</a:t>
            </a:r>
          </a:p>
          <a:p>
            <a:pPr algn="just">
              <a:spcBef>
                <a:spcPts val="600"/>
              </a:spcBef>
              <a:spcAft>
                <a:spcPts val="800"/>
              </a:spcAft>
            </a:pPr>
            <a:r>
              <a:rPr lang="fr-FR" sz="2300" dirty="0"/>
              <a:t>Expliquer que cette vaccination est sans risque : un enfant, une aiguille, une seringue, des r</a:t>
            </a:r>
            <a:r>
              <a:rPr lang="fr-FR" sz="2300" dirty="0">
                <a:latin typeface="Arial" pitchFamily="34" charset="0"/>
              </a:rPr>
              <a:t>éactions allergiques mineures (rougeur, douleur, induration, et parfois de la fièvre) et indiquer la procédure à suivre en cas de besoin</a:t>
            </a:r>
            <a:endParaRPr lang="fr-FR" sz="2300" dirty="0"/>
          </a:p>
          <a:p>
            <a:pPr marL="341313" lvl="1" indent="-341313" algn="just">
              <a:spcBef>
                <a:spcPts val="600"/>
              </a:spcBef>
              <a:spcAft>
                <a:spcPts val="800"/>
              </a:spcAft>
              <a:buFont typeface="Wingdings" pitchFamily="2" charset="2"/>
              <a:buChar char="l"/>
            </a:pPr>
            <a:r>
              <a:rPr lang="fr-FR" sz="2300" dirty="0"/>
              <a:t>Après la vaccination, expliquer pourquoi le calendrier de vaccination doit être strictement suivi</a:t>
            </a:r>
          </a:p>
          <a:p>
            <a:pPr marL="341313" lvl="1" indent="-341313" algn="just">
              <a:spcBef>
                <a:spcPts val="600"/>
              </a:spcBef>
              <a:spcAft>
                <a:spcPts val="800"/>
              </a:spcAft>
              <a:buFont typeface="Wingdings" pitchFamily="2" charset="2"/>
              <a:buChar char="l"/>
            </a:pPr>
            <a:r>
              <a:rPr lang="fr-FR" sz="2300" dirty="0"/>
              <a:t>Fournir une carte de vaccination et indiquer qu’il faudra la pr</a:t>
            </a:r>
            <a:r>
              <a:rPr lang="fr-FR" sz="2300" dirty="0">
                <a:latin typeface="Arial" pitchFamily="34" charset="0"/>
              </a:rPr>
              <a:t>ésenter à la prochaine visite au centre de santé*</a:t>
            </a:r>
            <a:endParaRPr lang="fr-FR" sz="2300" dirty="0"/>
          </a:p>
        </p:txBody>
      </p:sp>
    </p:spTree>
    <p:extLst>
      <p:ext uri="{BB962C8B-B14F-4D97-AF65-F5344CB8AC3E}">
        <p14:creationId xmlns:p14="http://schemas.microsoft.com/office/powerpoint/2010/main" val="1635444959"/>
      </p:ext>
    </p:extLst>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9B4F743-4840-4F9B-95B3-6508190E7D67}">
  <ds:schemaRefs>
    <ds:schemaRef ds:uri="http://schemas.microsoft.com/sharepoint/v3/contenttype/forms"/>
  </ds:schemaRefs>
</ds:datastoreItem>
</file>

<file path=customXml/itemProps2.xml><?xml version="1.0" encoding="utf-8"?>
<ds:datastoreItem xmlns:ds="http://schemas.openxmlformats.org/officeDocument/2006/customXml" ds:itemID="{33C12903-77F3-4924-8E9A-F3851F031E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131ef-4b84-4a89-8ec0-1848db7ea1dd"/>
    <ds:schemaRef ds:uri="33fc9297-1dc9-4d84-ab5d-dd00c9b88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0E3912-996D-4323-9C31-521E5FE63D48}">
  <ds:schemaRefs>
    <ds:schemaRef ds:uri="http://schemas.microsoft.com/office/2006/metadata/properties"/>
    <ds:schemaRef ds:uri="http://schemas.microsoft.com/office/infopath/2007/PartnerControls"/>
    <ds:schemaRef ds:uri="33fc9297-1dc9-4d84-ab5d-dd00c9b88de2"/>
    <ds:schemaRef ds:uri="995131ef-4b84-4a89-8ec0-1848db7ea1dd"/>
  </ds:schemaRefs>
</ds:datastoreItem>
</file>

<file path=docProps/app.xml><?xml version="1.0" encoding="utf-8"?>
<Properties xmlns="http://schemas.openxmlformats.org/officeDocument/2006/extended-properties" xmlns:vt="http://schemas.openxmlformats.org/officeDocument/2006/docPropsVTypes">
  <Template/>
  <TotalTime>51538</TotalTime>
  <Words>942</Words>
  <Application>Microsoft Office PowerPoint</Application>
  <PresentationFormat>Widescreen</PresentationFormat>
  <Paragraphs>90</Paragraphs>
  <Slides>12</Slides>
  <Notes>11</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1_PPTtemplate</vt:lpstr>
      <vt:lpstr>PPTtemplate</vt:lpstr>
      <vt:lpstr>PowerPoint Presentation</vt:lpstr>
      <vt:lpstr>PowerPoint Presentation</vt:lpstr>
      <vt:lpstr>PowerPoint Presentation</vt:lpstr>
      <vt:lpstr>Les contrôles qualité du vaccin</vt:lpstr>
      <vt:lpstr>Préparer la vaccination</vt:lpstr>
      <vt:lpstr>   Les étapes de la  vaccination par la DN du HepB  </vt:lpstr>
      <vt:lpstr>Site d’injection IM du vaccin HepB</vt:lpstr>
      <vt:lpstr>PowerPoint Presentation</vt:lpstr>
      <vt:lpstr>Communication  avec les soignants</vt:lpstr>
      <vt:lpstr>Messages clés</vt:lpstr>
      <vt:lpstr>Fin du module </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SHENDALE, Stephanie</cp:lastModifiedBy>
  <cp:revision>1284</cp:revision>
  <dcterms:created xsi:type="dcterms:W3CDTF">2016-03-22T16:27:39Z</dcterms:created>
  <dcterms:modified xsi:type="dcterms:W3CDTF">2025-02-13T10:28:05Z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0x01010037EDB27E50806848838E854E99034A00</vt:lpwstr>
  </property>
  <property fmtid="{D5CDD505-2E9C-101B-9397-08002B2CF9AE}" pid="3" name="MediaServiceImageTags">
    <vt:lpwstr/>
  </property>
</Properties>
</file>