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5"/>
  </p:notesMasterIdLst>
  <p:handoutMasterIdLst>
    <p:handoutMasterId r:id="rId16"/>
  </p:handoutMasterIdLst>
  <p:sldIdLst>
    <p:sldId id="357" r:id="rId5"/>
    <p:sldId id="279" r:id="rId6"/>
    <p:sldId id="361" r:id="rId7"/>
    <p:sldId id="354" r:id="rId8"/>
    <p:sldId id="358" r:id="rId9"/>
    <p:sldId id="365" r:id="rId10"/>
    <p:sldId id="359" r:id="rId11"/>
    <p:sldId id="360" r:id="rId12"/>
    <p:sldId id="364" r:id="rId13"/>
    <p:sldId id="363" r:id="rId14"/>
  </p:sldIdLst>
  <p:sldSz cx="12192000" cy="6858000"/>
  <p:notesSz cx="6769100" cy="9906000"/>
  <p:defaultTextStyle>
    <a:defPPr>
      <a:defRPr lang="en-GB"/>
    </a:defPPr>
    <a:lvl1pPr algn="l" rtl="0" fontAlgn="base">
      <a:spcBef>
        <a:spcPct val="0"/>
      </a:spcBef>
      <a:spcAft>
        <a:spcPct val="0"/>
      </a:spcAft>
      <a:defRPr kern="1200">
        <a:solidFill>
          <a:schemeClr val="tx1"/>
        </a:solidFill>
        <a:latin typeface="Limon F3" charset="0"/>
        <a:ea typeface="MS PGothic" pitchFamily="34" charset="-128"/>
        <a:cs typeface="+mn-cs"/>
      </a:defRPr>
    </a:lvl1pPr>
    <a:lvl2pPr marL="457200" algn="l" rtl="0" fontAlgn="base">
      <a:spcBef>
        <a:spcPct val="0"/>
      </a:spcBef>
      <a:spcAft>
        <a:spcPct val="0"/>
      </a:spcAft>
      <a:defRPr kern="1200">
        <a:solidFill>
          <a:schemeClr val="tx1"/>
        </a:solidFill>
        <a:latin typeface="Limon F3" charset="0"/>
        <a:ea typeface="MS PGothic" pitchFamily="34" charset="-128"/>
        <a:cs typeface="+mn-cs"/>
      </a:defRPr>
    </a:lvl2pPr>
    <a:lvl3pPr marL="914400" algn="l" rtl="0" fontAlgn="base">
      <a:spcBef>
        <a:spcPct val="0"/>
      </a:spcBef>
      <a:spcAft>
        <a:spcPct val="0"/>
      </a:spcAft>
      <a:defRPr kern="1200">
        <a:solidFill>
          <a:schemeClr val="tx1"/>
        </a:solidFill>
        <a:latin typeface="Limon F3" charset="0"/>
        <a:ea typeface="MS PGothic" pitchFamily="34" charset="-128"/>
        <a:cs typeface="+mn-cs"/>
      </a:defRPr>
    </a:lvl3pPr>
    <a:lvl4pPr marL="1371600" algn="l" rtl="0" fontAlgn="base">
      <a:spcBef>
        <a:spcPct val="0"/>
      </a:spcBef>
      <a:spcAft>
        <a:spcPct val="0"/>
      </a:spcAft>
      <a:defRPr kern="1200">
        <a:solidFill>
          <a:schemeClr val="tx1"/>
        </a:solidFill>
        <a:latin typeface="Limon F3" charset="0"/>
        <a:ea typeface="MS PGothic" pitchFamily="34" charset="-128"/>
        <a:cs typeface="+mn-cs"/>
      </a:defRPr>
    </a:lvl4pPr>
    <a:lvl5pPr marL="1828800" algn="l" rtl="0" fontAlgn="base">
      <a:spcBef>
        <a:spcPct val="0"/>
      </a:spcBef>
      <a:spcAft>
        <a:spcPct val="0"/>
      </a:spcAft>
      <a:defRPr kern="1200">
        <a:solidFill>
          <a:schemeClr val="tx1"/>
        </a:solidFill>
        <a:latin typeface="Limon F3" charset="0"/>
        <a:ea typeface="MS PGothic" pitchFamily="34" charset="-128"/>
        <a:cs typeface="+mn-cs"/>
      </a:defRPr>
    </a:lvl5pPr>
    <a:lvl6pPr marL="2286000" algn="l" defTabSz="914400" rtl="0" eaLnBrk="1" latinLnBrk="0" hangingPunct="1">
      <a:defRPr kern="1200">
        <a:solidFill>
          <a:schemeClr val="tx1"/>
        </a:solidFill>
        <a:latin typeface="Limon F3" charset="0"/>
        <a:ea typeface="MS PGothic" pitchFamily="34" charset="-128"/>
        <a:cs typeface="+mn-cs"/>
      </a:defRPr>
    </a:lvl6pPr>
    <a:lvl7pPr marL="2743200" algn="l" defTabSz="914400" rtl="0" eaLnBrk="1" latinLnBrk="0" hangingPunct="1">
      <a:defRPr kern="1200">
        <a:solidFill>
          <a:schemeClr val="tx1"/>
        </a:solidFill>
        <a:latin typeface="Limon F3" charset="0"/>
        <a:ea typeface="MS PGothic" pitchFamily="34" charset="-128"/>
        <a:cs typeface="+mn-cs"/>
      </a:defRPr>
    </a:lvl7pPr>
    <a:lvl8pPr marL="3200400" algn="l" defTabSz="914400" rtl="0" eaLnBrk="1" latinLnBrk="0" hangingPunct="1">
      <a:defRPr kern="1200">
        <a:solidFill>
          <a:schemeClr val="tx1"/>
        </a:solidFill>
        <a:latin typeface="Limon F3" charset="0"/>
        <a:ea typeface="MS PGothic" pitchFamily="34" charset="-128"/>
        <a:cs typeface="+mn-cs"/>
      </a:defRPr>
    </a:lvl8pPr>
    <a:lvl9pPr marL="3657600" algn="l" defTabSz="914400" rtl="0" eaLnBrk="1" latinLnBrk="0" hangingPunct="1">
      <a:defRPr kern="1200">
        <a:solidFill>
          <a:schemeClr val="tx1"/>
        </a:solidFill>
        <a:latin typeface="Limon F3" charset="0"/>
        <a:ea typeface="MS PGothic" pitchFamily="34" charset="-128"/>
        <a:cs typeface="+mn-cs"/>
      </a:defRPr>
    </a:lvl9pPr>
  </p:defaultTextStyle>
  <p:extLst>
    <p:ext uri="{EFAFB233-063F-42B5-8137-9DF3F51BA10A}">
      <p15:sldGuideLst xmlns:p15="http://schemas.microsoft.com/office/powerpoint/2012/main">
        <p15:guide id="1" orient="horz" pos="1008" userDrawn="1">
          <p15:clr>
            <a:srgbClr val="A4A3A4"/>
          </p15:clr>
        </p15:guide>
        <p15:guide id="2" pos="2240" userDrawn="1">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orothy" initials="D" lastIdx="2" clrIdx="0"/>
  <p:cmAuthor id="1" name="Hanh" initials="H" lastIdx="1" clrIdx="1"/>
  <p:cmAuthor id="2" name="bacsi" initials="b" lastIdx="1" clrIdx="2"/>
  <p:cmAuthor id="3" name="ASV" initials="AS" lastIdx="1" clrIdx="3"/>
  <p:cmAuthor id="4" name="SHENDALE, Stephanie" initials="shendales" lastIdx="2" clrIdx="4"/>
  <p:cmAuthor id="5" name="PATEL, Minal" initials="patelm" lastIdx="3"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FF"/>
    <a:srgbClr val="4F81BD"/>
    <a:srgbClr val="000066"/>
    <a:srgbClr val="003300"/>
    <a:srgbClr val="00FF00"/>
    <a:srgbClr val="FFCCFF"/>
    <a:srgbClr val="E1E1FF"/>
    <a:srgbClr val="CC0000"/>
    <a:srgbClr val="CCFFFF"/>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092E0F-7757-2453-FE1F-98EBD1808405}" v="2" dt="2025-02-12T09:39:02.710"/>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Aucun style, aucune grill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1008"/>
        <p:guide pos="2240"/>
      </p:guideLst>
    </p:cSldViewPr>
  </p:slideViewPr>
  <p:notesViewPr>
    <p:cSldViewPr snapToGrid="0">
      <p:cViewPr>
        <p:scale>
          <a:sx n="1" d="2"/>
          <a:sy n="1" d="2"/>
        </p:scale>
        <p:origin x="0" y="0"/>
      </p:cViewPr>
      <p:guideLst>
        <p:guide orient="horz" pos="3120"/>
        <p:guide pos="213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ENDALE, Stephanie" userId="S::shendales@who.int::7af1828e-f8ee-4826-8c8d-83dce2496567" providerId="AD" clId="Web-{A5092E0F-7757-2453-FE1F-98EBD1808405}"/>
    <pc:docChg chg="modSld">
      <pc:chgData name="SHENDALE, Stephanie" userId="S::shendales@who.int::7af1828e-f8ee-4826-8c8d-83dce2496567" providerId="AD" clId="Web-{A5092E0F-7757-2453-FE1F-98EBD1808405}" dt="2025-02-12T09:39:02.710" v="1" actId="20577"/>
      <pc:docMkLst>
        <pc:docMk/>
      </pc:docMkLst>
      <pc:sldChg chg="modSp">
        <pc:chgData name="SHENDALE, Stephanie" userId="S::shendales@who.int::7af1828e-f8ee-4826-8c8d-83dce2496567" providerId="AD" clId="Web-{A5092E0F-7757-2453-FE1F-98EBD1808405}" dt="2025-02-12T09:39:02.710" v="1" actId="20577"/>
        <pc:sldMkLst>
          <pc:docMk/>
          <pc:sldMk cId="0" sldId="363"/>
        </pc:sldMkLst>
        <pc:spChg chg="mod">
          <ac:chgData name="SHENDALE, Stephanie" userId="S::shendales@who.int::7af1828e-f8ee-4826-8c8d-83dce2496567" providerId="AD" clId="Web-{A5092E0F-7757-2453-FE1F-98EBD1808405}" dt="2025-02-12T09:39:02.710" v="1" actId="20577"/>
          <ac:spMkLst>
            <pc:docMk/>
            <pc:sldMk cId="0" sldId="363"/>
            <ac:spMk id="7" creationId="{698E93E6-D93F-0403-6DB0-101A69D24640}"/>
          </ac:spMkLst>
        </pc:spChg>
      </pc:sldChg>
    </pc:docChg>
  </pc:docChgLst>
  <pc:docChgLst>
    <pc:chgData name="SHENDALE, Stephanie" userId="S::shendales@who.int::7af1828e-f8ee-4826-8c8d-83dce2496567" providerId="AD" clId="Web-{8BC32311-C13F-721E-61F0-4DFF92FC189C}"/>
    <pc:docChg chg="modSld">
      <pc:chgData name="SHENDALE, Stephanie" userId="S::shendales@who.int::7af1828e-f8ee-4826-8c8d-83dce2496567" providerId="AD" clId="Web-{8BC32311-C13F-721E-61F0-4DFF92FC189C}" dt="2025-02-03T19:07:13.050" v="1" actId="20577"/>
      <pc:docMkLst>
        <pc:docMk/>
      </pc:docMkLst>
      <pc:sldChg chg="modSp">
        <pc:chgData name="SHENDALE, Stephanie" userId="S::shendales@who.int::7af1828e-f8ee-4826-8c8d-83dce2496567" providerId="AD" clId="Web-{8BC32311-C13F-721E-61F0-4DFF92FC189C}" dt="2025-02-03T19:07:13.050" v="1" actId="20577"/>
        <pc:sldMkLst>
          <pc:docMk/>
          <pc:sldMk cId="0" sldId="363"/>
        </pc:sldMkLst>
        <pc:spChg chg="mod">
          <ac:chgData name="SHENDALE, Stephanie" userId="S::shendales@who.int::7af1828e-f8ee-4826-8c8d-83dce2496567" providerId="AD" clId="Web-{8BC32311-C13F-721E-61F0-4DFF92FC189C}" dt="2025-02-03T19:07:13.050" v="1" actId="20577"/>
          <ac:spMkLst>
            <pc:docMk/>
            <pc:sldMk cId="0" sldId="363"/>
            <ac:spMk id="7" creationId="{698E93E6-D93F-0403-6DB0-101A69D24640}"/>
          </ac:spMkLst>
        </pc:spChg>
      </pc:sldChg>
    </pc:docChg>
  </pc:docChgLst>
  <pc:docChgLst>
    <pc:chgData name="SHENDALE, Stephanie" userId="7af1828e-f8ee-4826-8c8d-83dce2496567" providerId="ADAL" clId="{F0DB6DE9-DB96-40F5-BBFA-626486016C54}"/>
    <pc:docChg chg="custSel modSld sldOrd">
      <pc:chgData name="SHENDALE, Stephanie" userId="7af1828e-f8ee-4826-8c8d-83dce2496567" providerId="ADAL" clId="{F0DB6DE9-DB96-40F5-BBFA-626486016C54}" dt="2025-02-03T18:53:17.940" v="6"/>
      <pc:docMkLst>
        <pc:docMk/>
      </pc:docMkLst>
      <pc:sldChg chg="addSp delSp modSp mod">
        <pc:chgData name="SHENDALE, Stephanie" userId="7af1828e-f8ee-4826-8c8d-83dce2496567" providerId="ADAL" clId="{F0DB6DE9-DB96-40F5-BBFA-626486016C54}" dt="2025-02-03T18:53:17.940" v="6"/>
        <pc:sldMkLst>
          <pc:docMk/>
          <pc:sldMk cId="0" sldId="363"/>
        </pc:sldMkLst>
        <pc:spChg chg="del">
          <ac:chgData name="SHENDALE, Stephanie" userId="7af1828e-f8ee-4826-8c8d-83dce2496567" providerId="ADAL" clId="{F0DB6DE9-DB96-40F5-BBFA-626486016C54}" dt="2025-02-03T18:53:08.118" v="4" actId="478"/>
          <ac:spMkLst>
            <pc:docMk/>
            <pc:sldMk cId="0" sldId="363"/>
            <ac:spMk id="3" creationId="{00000000-0000-0000-0000-000000000000}"/>
          </ac:spMkLst>
        </pc:spChg>
        <pc:spChg chg="add del mod">
          <ac:chgData name="SHENDALE, Stephanie" userId="7af1828e-f8ee-4826-8c8d-83dce2496567" providerId="ADAL" clId="{F0DB6DE9-DB96-40F5-BBFA-626486016C54}" dt="2025-02-03T18:53:17.266" v="5" actId="478"/>
          <ac:spMkLst>
            <pc:docMk/>
            <pc:sldMk cId="0" sldId="363"/>
            <ac:spMk id="6" creationId="{521F9895-F4B2-B102-8CF2-F2C6F320250D}"/>
          </ac:spMkLst>
        </pc:spChg>
        <pc:spChg chg="add mod">
          <ac:chgData name="SHENDALE, Stephanie" userId="7af1828e-f8ee-4826-8c8d-83dce2496567" providerId="ADAL" clId="{F0DB6DE9-DB96-40F5-BBFA-626486016C54}" dt="2025-02-03T18:53:17.940" v="6"/>
          <ac:spMkLst>
            <pc:docMk/>
            <pc:sldMk cId="0" sldId="363"/>
            <ac:spMk id="7" creationId="{698E93E6-D93F-0403-6DB0-101A69D24640}"/>
          </ac:spMkLst>
        </pc:spChg>
        <pc:picChg chg="del">
          <ac:chgData name="SHENDALE, Stephanie" userId="7af1828e-f8ee-4826-8c8d-83dce2496567" providerId="ADAL" clId="{F0DB6DE9-DB96-40F5-BBFA-626486016C54}" dt="2025-02-03T18:53:05.508" v="3" actId="478"/>
          <ac:picMkLst>
            <pc:docMk/>
            <pc:sldMk cId="0" sldId="363"/>
            <ac:picMk id="4" creationId="{ADD3355A-3B80-2DA8-11D1-1726BDDC5388}"/>
          </ac:picMkLst>
        </pc:picChg>
        <pc:picChg chg="del">
          <ac:chgData name="SHENDALE, Stephanie" userId="7af1828e-f8ee-4826-8c8d-83dce2496567" providerId="ADAL" clId="{F0DB6DE9-DB96-40F5-BBFA-626486016C54}" dt="2025-02-03T18:53:04.057" v="2" actId="478"/>
          <ac:picMkLst>
            <pc:docMk/>
            <pc:sldMk cId="0" sldId="363"/>
            <ac:picMk id="5" creationId="{03931DB4-6A12-A574-2F9B-9D673934A5B6}"/>
          </ac:picMkLst>
        </pc:picChg>
        <pc:picChg chg="add mod">
          <ac:chgData name="SHENDALE, Stephanie" userId="7af1828e-f8ee-4826-8c8d-83dce2496567" providerId="ADAL" clId="{F0DB6DE9-DB96-40F5-BBFA-626486016C54}" dt="2025-02-03T18:53:17.940" v="6"/>
          <ac:picMkLst>
            <pc:docMk/>
            <pc:sldMk cId="0" sldId="363"/>
            <ac:picMk id="8" creationId="{029B11F4-24A0-9760-403C-1E9E2E1EEB42}"/>
          </ac:picMkLst>
        </pc:picChg>
        <pc:picChg chg="add mod">
          <ac:chgData name="SHENDALE, Stephanie" userId="7af1828e-f8ee-4826-8c8d-83dce2496567" providerId="ADAL" clId="{F0DB6DE9-DB96-40F5-BBFA-626486016C54}" dt="2025-02-03T18:53:17.940" v="6"/>
          <ac:picMkLst>
            <pc:docMk/>
            <pc:sldMk cId="0" sldId="363"/>
            <ac:picMk id="9" creationId="{8C9AAA8D-196B-B981-CC58-0606D286F9D7}"/>
          </ac:picMkLst>
        </pc:picChg>
        <pc:picChg chg="add mod">
          <ac:chgData name="SHENDALE, Stephanie" userId="7af1828e-f8ee-4826-8c8d-83dce2496567" providerId="ADAL" clId="{F0DB6DE9-DB96-40F5-BBFA-626486016C54}" dt="2025-02-03T18:53:17.940" v="6"/>
          <ac:picMkLst>
            <pc:docMk/>
            <pc:sldMk cId="0" sldId="363"/>
            <ac:picMk id="10" creationId="{8156580F-F18D-ED5C-4BAB-35441B99A869}"/>
          </ac:picMkLst>
        </pc:picChg>
      </pc:sldChg>
      <pc:sldChg chg="ord">
        <pc:chgData name="SHENDALE, Stephanie" userId="7af1828e-f8ee-4826-8c8d-83dce2496567" providerId="ADAL" clId="{F0DB6DE9-DB96-40F5-BBFA-626486016C54}" dt="2025-02-03T18:52:42.304" v="1"/>
        <pc:sldMkLst>
          <pc:docMk/>
          <pc:sldMk cId="0" sldId="365"/>
        </pc:sldMkLst>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 Id="rId5" Type="http://schemas.openxmlformats.org/officeDocument/2006/relationships/image" Target="../media/image12.png"/><Relationship Id="rId4" Type="http://schemas.openxmlformats.org/officeDocument/2006/relationships/image" Target="../media/image11.png"/></Relationships>
</file>

<file path=ppt/diagrams/_rels/drawing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 Id="rId5" Type="http://schemas.openxmlformats.org/officeDocument/2006/relationships/image" Target="../media/image12.png"/><Relationship Id="rId4" Type="http://schemas.openxmlformats.org/officeDocument/2006/relationships/image" Target="../media/image11.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20782F2-65F0-4586-811F-87914CCFF221}" type="doc">
      <dgm:prSet loTypeId="urn:microsoft.com/office/officeart/2005/8/layout/vList3#4" loCatId="list" qsTypeId="urn:microsoft.com/office/officeart/2005/8/quickstyle/simple1" qsCatId="simple" csTypeId="urn:microsoft.com/office/officeart/2005/8/colors/accent1_2" csCatId="accent1" phldr="1"/>
      <dgm:spPr/>
    </dgm:pt>
    <dgm:pt modelId="{BF6C85F4-172C-4BFA-81B2-2487B03CE2B0}">
      <dgm:prSet phldrT="[Text]" custT="1"/>
      <dgm:spPr>
        <a:solidFill>
          <a:srgbClr val="99CCFF"/>
        </a:solidFill>
      </dgm:spPr>
      <dgm:t>
        <a:bodyPr/>
        <a:lstStyle/>
        <a:p>
          <a:pPr algn="l"/>
          <a:r>
            <a:rPr lang="fr-FR" sz="2400" b="0" noProof="0">
              <a:solidFill>
                <a:srgbClr val="000066"/>
              </a:solidFill>
              <a:latin typeface="Arial" pitchFamily="34" charset="0"/>
            </a:rPr>
            <a:t>Importance de la vaccination dans les 24 heures suivant la naissance</a:t>
          </a:r>
          <a:endParaRPr lang="fr-FR" sz="2400" b="0" noProof="0"/>
        </a:p>
      </dgm:t>
    </dgm:pt>
    <dgm:pt modelId="{3914F957-FBB4-4387-BFD5-F7205D37D0DE}" type="parTrans" cxnId="{96273986-CF10-40A1-B7B1-B8A5267A957F}">
      <dgm:prSet/>
      <dgm:spPr/>
      <dgm:t>
        <a:bodyPr/>
        <a:lstStyle/>
        <a:p>
          <a:endParaRPr lang="en-US"/>
        </a:p>
      </dgm:t>
    </dgm:pt>
    <dgm:pt modelId="{ABC947C1-81F1-40C3-B274-6CD06BCB4314}" type="sibTrans" cxnId="{96273986-CF10-40A1-B7B1-B8A5267A957F}">
      <dgm:prSet/>
      <dgm:spPr/>
      <dgm:t>
        <a:bodyPr/>
        <a:lstStyle/>
        <a:p>
          <a:endParaRPr lang="en-US"/>
        </a:p>
      </dgm:t>
    </dgm:pt>
    <dgm:pt modelId="{D86558A5-B275-43CD-8F58-E6560C5B8485}">
      <dgm:prSet phldrT="[Text]" custT="1"/>
      <dgm:spPr>
        <a:solidFill>
          <a:srgbClr val="99CCFF"/>
        </a:solidFill>
      </dgm:spPr>
      <dgm:t>
        <a:bodyPr/>
        <a:lstStyle/>
        <a:p>
          <a:pPr algn="l" rtl="1"/>
          <a:r>
            <a:rPr lang="fr-FR" sz="2400" b="0" noProof="0">
              <a:solidFill>
                <a:srgbClr val="000066"/>
              </a:solidFill>
              <a:latin typeface="Arial" pitchFamily="34" charset="0"/>
            </a:rPr>
            <a:t>Nouveau calendrier vaccinal</a:t>
          </a:r>
          <a:endParaRPr lang="en-US" sz="2400" b="0"/>
        </a:p>
      </dgm:t>
    </dgm:pt>
    <dgm:pt modelId="{2BE00EDF-7BA2-4E5F-9A89-D5987B800345}" type="parTrans" cxnId="{3AA7E220-8B51-41F8-BA70-DB3CB8D7C547}">
      <dgm:prSet/>
      <dgm:spPr/>
      <dgm:t>
        <a:bodyPr/>
        <a:lstStyle/>
        <a:p>
          <a:endParaRPr lang="en-US"/>
        </a:p>
      </dgm:t>
    </dgm:pt>
    <dgm:pt modelId="{D3C75EBF-91BF-4BCB-B32A-D78B3DA50DBE}" type="sibTrans" cxnId="{3AA7E220-8B51-41F8-BA70-DB3CB8D7C547}">
      <dgm:prSet/>
      <dgm:spPr/>
      <dgm:t>
        <a:bodyPr/>
        <a:lstStyle/>
        <a:p>
          <a:endParaRPr lang="en-US"/>
        </a:p>
      </dgm:t>
    </dgm:pt>
    <dgm:pt modelId="{7B27792E-2595-4EDB-963B-02F3374EC946}">
      <dgm:prSet phldrT="[Text]" custT="1"/>
      <dgm:spPr>
        <a:solidFill>
          <a:srgbClr val="99CCFF"/>
        </a:solidFill>
      </dgm:spPr>
      <dgm:t>
        <a:bodyPr/>
        <a:lstStyle/>
        <a:p>
          <a:pPr algn="l" rtl="1"/>
          <a:r>
            <a:rPr lang="fr-FR" sz="2400" noProof="0">
              <a:solidFill>
                <a:srgbClr val="002060"/>
              </a:solidFill>
            </a:rPr>
            <a:t>Messages cl</a:t>
          </a:r>
          <a:r>
            <a:rPr lang="fr-FR" sz="2400" noProof="0">
              <a:solidFill>
                <a:srgbClr val="000066"/>
              </a:solidFill>
              <a:latin typeface="Arial" pitchFamily="34" charset="0"/>
            </a:rPr>
            <a:t>és</a:t>
          </a:r>
          <a:endParaRPr lang="en-US" sz="2400"/>
        </a:p>
      </dgm:t>
    </dgm:pt>
    <dgm:pt modelId="{EEB1A12D-4768-4A61-A24D-21E6D1B15292}" type="parTrans" cxnId="{51945AA4-3127-4DA1-85DA-062C5BB51232}">
      <dgm:prSet/>
      <dgm:spPr/>
      <dgm:t>
        <a:bodyPr/>
        <a:lstStyle/>
        <a:p>
          <a:endParaRPr lang="en-US"/>
        </a:p>
      </dgm:t>
    </dgm:pt>
    <dgm:pt modelId="{B2734011-D58A-4B1F-B966-4EADDD18CF81}" type="sibTrans" cxnId="{51945AA4-3127-4DA1-85DA-062C5BB51232}">
      <dgm:prSet/>
      <dgm:spPr/>
      <dgm:t>
        <a:bodyPr/>
        <a:lstStyle/>
        <a:p>
          <a:endParaRPr lang="en-US"/>
        </a:p>
      </dgm:t>
    </dgm:pt>
    <dgm:pt modelId="{B5FE3B2D-3667-439B-BFAB-2864BB025C9E}">
      <dgm:prSet custT="1"/>
      <dgm:spPr>
        <a:solidFill>
          <a:srgbClr val="99CCFF"/>
        </a:solidFill>
      </dgm:spPr>
      <dgm:t>
        <a:bodyPr/>
        <a:lstStyle/>
        <a:p>
          <a:pPr algn="l" rtl="1"/>
          <a:r>
            <a:rPr lang="fr-FR" sz="2400" b="0">
              <a:solidFill>
                <a:srgbClr val="000066"/>
              </a:solidFill>
              <a:latin typeface="Arial" pitchFamily="34" charset="0"/>
            </a:rPr>
            <a:t>Calendrier de </a:t>
          </a:r>
          <a:r>
            <a:rPr lang="fr-FR" sz="2400" b="0" noProof="0">
              <a:solidFill>
                <a:srgbClr val="000066"/>
              </a:solidFill>
              <a:latin typeface="Arial" pitchFamily="34" charset="0"/>
            </a:rPr>
            <a:t>vaccination de l’He</a:t>
          </a:r>
          <a:r>
            <a:rPr lang="fr-FR" sz="2400" err="1">
              <a:solidFill>
                <a:srgbClr val="000066"/>
              </a:solidFill>
              <a:latin typeface="Arial" pitchFamily="34" charset="0"/>
            </a:rPr>
            <a:t>pB</a:t>
          </a:r>
          <a:endParaRPr lang="en-US" sz="2400" b="0" noProof="0"/>
        </a:p>
      </dgm:t>
    </dgm:pt>
    <dgm:pt modelId="{96FFF9E4-5D68-438D-B704-8C8E671A3635}" type="parTrans" cxnId="{AEC8558C-292E-4C81-BDEA-D2556AE8732F}">
      <dgm:prSet/>
      <dgm:spPr/>
      <dgm:t>
        <a:bodyPr/>
        <a:lstStyle/>
        <a:p>
          <a:endParaRPr lang="en-US"/>
        </a:p>
      </dgm:t>
    </dgm:pt>
    <dgm:pt modelId="{4EB6CFC9-1C0B-4F93-B381-A90699FB339E}" type="sibTrans" cxnId="{AEC8558C-292E-4C81-BDEA-D2556AE8732F}">
      <dgm:prSet/>
      <dgm:spPr/>
      <dgm:t>
        <a:bodyPr/>
        <a:lstStyle/>
        <a:p>
          <a:endParaRPr lang="en-US"/>
        </a:p>
      </dgm:t>
    </dgm:pt>
    <dgm:pt modelId="{412B8040-CAA4-4A6A-B232-1F0B7F0238B8}">
      <dgm:prSet custT="1"/>
      <dgm:spPr>
        <a:solidFill>
          <a:srgbClr val="99CCFF"/>
        </a:solidFill>
      </dgm:spPr>
      <dgm:t>
        <a:bodyPr/>
        <a:lstStyle/>
        <a:p>
          <a:pPr algn="l" rtl="1"/>
          <a:r>
            <a:rPr lang="fr-FR" sz="2400" b="0" noProof="0">
              <a:solidFill>
                <a:srgbClr val="000066"/>
              </a:solidFill>
              <a:latin typeface="Arial" pitchFamily="34" charset="0"/>
            </a:rPr>
            <a:t>Critères d’</a:t>
          </a:r>
          <a:r>
            <a:rPr lang="fr-FR" sz="2400" noProof="0">
              <a:solidFill>
                <a:srgbClr val="000066"/>
              </a:solidFill>
              <a:latin typeface="Arial" pitchFamily="34" charset="0"/>
            </a:rPr>
            <a:t>éligibilité à la v</a:t>
          </a:r>
          <a:r>
            <a:rPr lang="fr-FR" sz="2400" b="0" noProof="0">
              <a:solidFill>
                <a:srgbClr val="000066"/>
              </a:solidFill>
              <a:latin typeface="Arial" pitchFamily="34" charset="0"/>
            </a:rPr>
            <a:t>accination</a:t>
          </a:r>
          <a:endParaRPr lang="en-US" sz="2400" b="0"/>
        </a:p>
      </dgm:t>
    </dgm:pt>
    <dgm:pt modelId="{04B4B864-52A6-45DF-B10B-C166316AFB37}" type="parTrans" cxnId="{708F9A5F-2BCB-4127-8DC0-5EB5C442E5CE}">
      <dgm:prSet/>
      <dgm:spPr/>
      <dgm:t>
        <a:bodyPr/>
        <a:lstStyle/>
        <a:p>
          <a:endParaRPr lang="en-US"/>
        </a:p>
      </dgm:t>
    </dgm:pt>
    <dgm:pt modelId="{27246DF4-A83E-4C40-A3CD-A832D2659C1E}" type="sibTrans" cxnId="{708F9A5F-2BCB-4127-8DC0-5EB5C442E5CE}">
      <dgm:prSet/>
      <dgm:spPr/>
      <dgm:t>
        <a:bodyPr/>
        <a:lstStyle/>
        <a:p>
          <a:endParaRPr lang="en-US"/>
        </a:p>
      </dgm:t>
    </dgm:pt>
    <dgm:pt modelId="{04730451-531F-40CA-935E-50D7DC1D439C}" type="pres">
      <dgm:prSet presAssocID="{C20782F2-65F0-4586-811F-87914CCFF221}" presName="linearFlow" presStyleCnt="0">
        <dgm:presLayoutVars>
          <dgm:dir/>
          <dgm:resizeHandles val="exact"/>
        </dgm:presLayoutVars>
      </dgm:prSet>
      <dgm:spPr/>
    </dgm:pt>
    <dgm:pt modelId="{5D47328A-F47D-4E5E-B71D-FA244501A4EB}" type="pres">
      <dgm:prSet presAssocID="{BF6C85F4-172C-4BFA-81B2-2487B03CE2B0}" presName="composite" presStyleCnt="0"/>
      <dgm:spPr/>
    </dgm:pt>
    <dgm:pt modelId="{23DEEC19-A378-4D81-8767-0BDAC67C97EB}" type="pres">
      <dgm:prSet presAssocID="{BF6C85F4-172C-4BFA-81B2-2487B03CE2B0}" presName="imgShp" presStyleLbl="fgImgPlace1" presStyleIdx="0" presStyleCnt="5"/>
      <dgm:spPr>
        <a:blipFill rotWithShape="0">
          <a:blip xmlns:r="http://schemas.openxmlformats.org/officeDocument/2006/relationships" r:embed="rId1"/>
          <a:stretch>
            <a:fillRect/>
          </a:stretch>
        </a:blipFill>
      </dgm:spPr>
    </dgm:pt>
    <dgm:pt modelId="{477597E3-7AEA-4F1F-B645-D97263337423}" type="pres">
      <dgm:prSet presAssocID="{BF6C85F4-172C-4BFA-81B2-2487B03CE2B0}" presName="txShp" presStyleLbl="node1" presStyleIdx="0" presStyleCnt="5" custScaleY="158246">
        <dgm:presLayoutVars>
          <dgm:bulletEnabled val="1"/>
        </dgm:presLayoutVars>
      </dgm:prSet>
      <dgm:spPr/>
    </dgm:pt>
    <dgm:pt modelId="{3DF69134-80FB-4C21-BB58-6E6D3BF2F2D6}" type="pres">
      <dgm:prSet presAssocID="{ABC947C1-81F1-40C3-B274-6CD06BCB4314}" presName="spacing" presStyleCnt="0"/>
      <dgm:spPr/>
    </dgm:pt>
    <dgm:pt modelId="{D2C315C6-1B57-4F0A-845D-E28B1F352146}" type="pres">
      <dgm:prSet presAssocID="{412B8040-CAA4-4A6A-B232-1F0B7F0238B8}" presName="composite" presStyleCnt="0"/>
      <dgm:spPr/>
    </dgm:pt>
    <dgm:pt modelId="{199CF6AE-1498-4802-AC90-E4BBC3B3AB5F}" type="pres">
      <dgm:prSet presAssocID="{412B8040-CAA4-4A6A-B232-1F0B7F0238B8}" presName="imgShp" presStyleLbl="fgImgPlace1" presStyleIdx="1" presStyleCnt="5"/>
      <dgm:spPr>
        <a:blipFill rotWithShape="0">
          <a:blip xmlns:r="http://schemas.openxmlformats.org/officeDocument/2006/relationships" r:embed="rId2"/>
          <a:stretch>
            <a:fillRect/>
          </a:stretch>
        </a:blipFill>
      </dgm:spPr>
    </dgm:pt>
    <dgm:pt modelId="{9DCBE6D7-4F13-4335-9DFA-EE53204581AA}" type="pres">
      <dgm:prSet presAssocID="{412B8040-CAA4-4A6A-B232-1F0B7F0238B8}" presName="txShp" presStyleLbl="node1" presStyleIdx="1" presStyleCnt="5">
        <dgm:presLayoutVars>
          <dgm:bulletEnabled val="1"/>
        </dgm:presLayoutVars>
      </dgm:prSet>
      <dgm:spPr/>
    </dgm:pt>
    <dgm:pt modelId="{3B21C959-3BF3-4E66-B643-B9219A092BA3}" type="pres">
      <dgm:prSet presAssocID="{27246DF4-A83E-4C40-A3CD-A832D2659C1E}" presName="spacing" presStyleCnt="0"/>
      <dgm:spPr/>
    </dgm:pt>
    <dgm:pt modelId="{805CA64B-1291-4E28-8C37-06C230439D63}" type="pres">
      <dgm:prSet presAssocID="{B5FE3B2D-3667-439B-BFAB-2864BB025C9E}" presName="composite" presStyleCnt="0"/>
      <dgm:spPr/>
    </dgm:pt>
    <dgm:pt modelId="{9C6A5C11-F590-4280-B2F7-E84A457B00CC}" type="pres">
      <dgm:prSet presAssocID="{B5FE3B2D-3667-439B-BFAB-2864BB025C9E}" presName="imgShp" presStyleLbl="fgImgPlace1" presStyleIdx="2" presStyleCnt="5"/>
      <dgm:spPr>
        <a:blipFill rotWithShape="0">
          <a:blip xmlns:r="http://schemas.openxmlformats.org/officeDocument/2006/relationships" r:embed="rId3"/>
          <a:stretch>
            <a:fillRect/>
          </a:stretch>
        </a:blipFill>
      </dgm:spPr>
    </dgm:pt>
    <dgm:pt modelId="{D745E2D4-77A4-456A-8861-34AEA5D71FF6}" type="pres">
      <dgm:prSet presAssocID="{B5FE3B2D-3667-439B-BFAB-2864BB025C9E}" presName="txShp" presStyleLbl="node1" presStyleIdx="2" presStyleCnt="5">
        <dgm:presLayoutVars>
          <dgm:bulletEnabled val="1"/>
        </dgm:presLayoutVars>
      </dgm:prSet>
      <dgm:spPr/>
    </dgm:pt>
    <dgm:pt modelId="{B3A18F35-CDE0-490D-93F9-2A4B46661011}" type="pres">
      <dgm:prSet presAssocID="{4EB6CFC9-1C0B-4F93-B381-A90699FB339E}" presName="spacing" presStyleCnt="0"/>
      <dgm:spPr/>
    </dgm:pt>
    <dgm:pt modelId="{D978978B-3679-477D-AE27-4A23AFB53867}" type="pres">
      <dgm:prSet presAssocID="{D86558A5-B275-43CD-8F58-E6560C5B8485}" presName="composite" presStyleCnt="0"/>
      <dgm:spPr/>
    </dgm:pt>
    <dgm:pt modelId="{6A5A3110-8F81-4363-A3EA-350E618C6E6D}" type="pres">
      <dgm:prSet presAssocID="{D86558A5-B275-43CD-8F58-E6560C5B8485}" presName="imgShp" presStyleLbl="fgImgPlace1" presStyleIdx="3" presStyleCnt="5"/>
      <dgm:spPr>
        <a:blipFill rotWithShape="0">
          <a:blip xmlns:r="http://schemas.openxmlformats.org/officeDocument/2006/relationships" r:embed="rId4"/>
          <a:stretch>
            <a:fillRect/>
          </a:stretch>
        </a:blipFill>
      </dgm:spPr>
    </dgm:pt>
    <dgm:pt modelId="{F1F63506-866C-4891-98C8-5903837F9FB0}" type="pres">
      <dgm:prSet presAssocID="{D86558A5-B275-43CD-8F58-E6560C5B8485}" presName="txShp" presStyleLbl="node1" presStyleIdx="3" presStyleCnt="5">
        <dgm:presLayoutVars>
          <dgm:bulletEnabled val="1"/>
        </dgm:presLayoutVars>
      </dgm:prSet>
      <dgm:spPr/>
    </dgm:pt>
    <dgm:pt modelId="{2867EEC3-81B2-48EF-B3B8-CED3D73709D4}" type="pres">
      <dgm:prSet presAssocID="{D3C75EBF-91BF-4BCB-B32A-D78B3DA50DBE}" presName="spacing" presStyleCnt="0"/>
      <dgm:spPr/>
    </dgm:pt>
    <dgm:pt modelId="{C69608B9-BE57-426F-89EB-A798F782767E}" type="pres">
      <dgm:prSet presAssocID="{7B27792E-2595-4EDB-963B-02F3374EC946}" presName="composite" presStyleCnt="0"/>
      <dgm:spPr/>
    </dgm:pt>
    <dgm:pt modelId="{EE42DD9B-DF16-4705-9A29-F61685900F27}" type="pres">
      <dgm:prSet presAssocID="{7B27792E-2595-4EDB-963B-02F3374EC946}" presName="imgShp" presStyleLbl="fgImgPlace1" presStyleIdx="4" presStyleCnt="5"/>
      <dgm:spPr>
        <a:blipFill rotWithShape="0">
          <a:blip xmlns:r="http://schemas.openxmlformats.org/officeDocument/2006/relationships" r:embed="rId5"/>
          <a:stretch>
            <a:fillRect/>
          </a:stretch>
        </a:blipFill>
      </dgm:spPr>
    </dgm:pt>
    <dgm:pt modelId="{DF27FA9A-ACB0-43AB-87CA-E5A2434CF5C4}" type="pres">
      <dgm:prSet presAssocID="{7B27792E-2595-4EDB-963B-02F3374EC946}" presName="txShp" presStyleLbl="node1" presStyleIdx="4" presStyleCnt="5">
        <dgm:presLayoutVars>
          <dgm:bulletEnabled val="1"/>
        </dgm:presLayoutVars>
      </dgm:prSet>
      <dgm:spPr/>
    </dgm:pt>
  </dgm:ptLst>
  <dgm:cxnLst>
    <dgm:cxn modelId="{B84E9B13-076B-4F8D-9BF5-E0F679C8478C}" type="presOf" srcId="{D86558A5-B275-43CD-8F58-E6560C5B8485}" destId="{F1F63506-866C-4891-98C8-5903837F9FB0}" srcOrd="0" destOrd="0" presId="urn:microsoft.com/office/officeart/2005/8/layout/vList3#4"/>
    <dgm:cxn modelId="{3AA7E220-8B51-41F8-BA70-DB3CB8D7C547}" srcId="{C20782F2-65F0-4586-811F-87914CCFF221}" destId="{D86558A5-B275-43CD-8F58-E6560C5B8485}" srcOrd="3" destOrd="0" parTransId="{2BE00EDF-7BA2-4E5F-9A89-D5987B800345}" sibTransId="{D3C75EBF-91BF-4BCB-B32A-D78B3DA50DBE}"/>
    <dgm:cxn modelId="{A9D93233-633A-43DC-AC48-3258FA2BDAB5}" type="presOf" srcId="{C20782F2-65F0-4586-811F-87914CCFF221}" destId="{04730451-531F-40CA-935E-50D7DC1D439C}" srcOrd="0" destOrd="0" presId="urn:microsoft.com/office/officeart/2005/8/layout/vList3#4"/>
    <dgm:cxn modelId="{708F9A5F-2BCB-4127-8DC0-5EB5C442E5CE}" srcId="{C20782F2-65F0-4586-811F-87914CCFF221}" destId="{412B8040-CAA4-4A6A-B232-1F0B7F0238B8}" srcOrd="1" destOrd="0" parTransId="{04B4B864-52A6-45DF-B10B-C166316AFB37}" sibTransId="{27246DF4-A83E-4C40-A3CD-A832D2659C1E}"/>
    <dgm:cxn modelId="{3567D576-DAEB-46EE-8CA8-6499326DAAD7}" type="presOf" srcId="{BF6C85F4-172C-4BFA-81B2-2487B03CE2B0}" destId="{477597E3-7AEA-4F1F-B645-D97263337423}" srcOrd="0" destOrd="0" presId="urn:microsoft.com/office/officeart/2005/8/layout/vList3#4"/>
    <dgm:cxn modelId="{96273986-CF10-40A1-B7B1-B8A5267A957F}" srcId="{C20782F2-65F0-4586-811F-87914CCFF221}" destId="{BF6C85F4-172C-4BFA-81B2-2487B03CE2B0}" srcOrd="0" destOrd="0" parTransId="{3914F957-FBB4-4387-BFD5-F7205D37D0DE}" sibTransId="{ABC947C1-81F1-40C3-B274-6CD06BCB4314}"/>
    <dgm:cxn modelId="{FC9A6B8B-3EC0-4916-BDD8-BDF4521A0D0B}" type="presOf" srcId="{412B8040-CAA4-4A6A-B232-1F0B7F0238B8}" destId="{9DCBE6D7-4F13-4335-9DFA-EE53204581AA}" srcOrd="0" destOrd="0" presId="urn:microsoft.com/office/officeart/2005/8/layout/vList3#4"/>
    <dgm:cxn modelId="{AEC8558C-292E-4C81-BDEA-D2556AE8732F}" srcId="{C20782F2-65F0-4586-811F-87914CCFF221}" destId="{B5FE3B2D-3667-439B-BFAB-2864BB025C9E}" srcOrd="2" destOrd="0" parTransId="{96FFF9E4-5D68-438D-B704-8C8E671A3635}" sibTransId="{4EB6CFC9-1C0B-4F93-B381-A90699FB339E}"/>
    <dgm:cxn modelId="{51945AA4-3127-4DA1-85DA-062C5BB51232}" srcId="{C20782F2-65F0-4586-811F-87914CCFF221}" destId="{7B27792E-2595-4EDB-963B-02F3374EC946}" srcOrd="4" destOrd="0" parTransId="{EEB1A12D-4768-4A61-A24D-21E6D1B15292}" sibTransId="{B2734011-D58A-4B1F-B966-4EADDD18CF81}"/>
    <dgm:cxn modelId="{CCE782B6-87A2-4C9E-94DC-6094F3D8EE09}" type="presOf" srcId="{B5FE3B2D-3667-439B-BFAB-2864BB025C9E}" destId="{D745E2D4-77A4-456A-8861-34AEA5D71FF6}" srcOrd="0" destOrd="0" presId="urn:microsoft.com/office/officeart/2005/8/layout/vList3#4"/>
    <dgm:cxn modelId="{64AD63D8-CB4D-43D4-ACA8-A65B762E6BC0}" type="presOf" srcId="{7B27792E-2595-4EDB-963B-02F3374EC946}" destId="{DF27FA9A-ACB0-43AB-87CA-E5A2434CF5C4}" srcOrd="0" destOrd="0" presId="urn:microsoft.com/office/officeart/2005/8/layout/vList3#4"/>
    <dgm:cxn modelId="{456B1DD5-9793-46A1-8749-E9CBDE878D11}" type="presParOf" srcId="{04730451-531F-40CA-935E-50D7DC1D439C}" destId="{5D47328A-F47D-4E5E-B71D-FA244501A4EB}" srcOrd="0" destOrd="0" presId="urn:microsoft.com/office/officeart/2005/8/layout/vList3#4"/>
    <dgm:cxn modelId="{3865F520-447F-4E30-B4BF-9E01352454BA}" type="presParOf" srcId="{5D47328A-F47D-4E5E-B71D-FA244501A4EB}" destId="{23DEEC19-A378-4D81-8767-0BDAC67C97EB}" srcOrd="0" destOrd="0" presId="urn:microsoft.com/office/officeart/2005/8/layout/vList3#4"/>
    <dgm:cxn modelId="{BC37DFC0-6D6B-4690-90CE-293B30F0DD19}" type="presParOf" srcId="{5D47328A-F47D-4E5E-B71D-FA244501A4EB}" destId="{477597E3-7AEA-4F1F-B645-D97263337423}" srcOrd="1" destOrd="0" presId="urn:microsoft.com/office/officeart/2005/8/layout/vList3#4"/>
    <dgm:cxn modelId="{8873FDFF-0497-4726-8DCB-80E191863B31}" type="presParOf" srcId="{04730451-531F-40CA-935E-50D7DC1D439C}" destId="{3DF69134-80FB-4C21-BB58-6E6D3BF2F2D6}" srcOrd="1" destOrd="0" presId="urn:microsoft.com/office/officeart/2005/8/layout/vList3#4"/>
    <dgm:cxn modelId="{88028331-B561-4A64-99D8-161B37E3782D}" type="presParOf" srcId="{04730451-531F-40CA-935E-50D7DC1D439C}" destId="{D2C315C6-1B57-4F0A-845D-E28B1F352146}" srcOrd="2" destOrd="0" presId="urn:microsoft.com/office/officeart/2005/8/layout/vList3#4"/>
    <dgm:cxn modelId="{58155C33-7539-4CE7-B1A6-F8CA31498339}" type="presParOf" srcId="{D2C315C6-1B57-4F0A-845D-E28B1F352146}" destId="{199CF6AE-1498-4802-AC90-E4BBC3B3AB5F}" srcOrd="0" destOrd="0" presId="urn:microsoft.com/office/officeart/2005/8/layout/vList3#4"/>
    <dgm:cxn modelId="{62122E61-B4CB-4AB6-89F3-19B1CF9B2FF0}" type="presParOf" srcId="{D2C315C6-1B57-4F0A-845D-E28B1F352146}" destId="{9DCBE6D7-4F13-4335-9DFA-EE53204581AA}" srcOrd="1" destOrd="0" presId="urn:microsoft.com/office/officeart/2005/8/layout/vList3#4"/>
    <dgm:cxn modelId="{8D81A455-0779-42CE-9B8E-FBF2CF81C084}" type="presParOf" srcId="{04730451-531F-40CA-935E-50D7DC1D439C}" destId="{3B21C959-3BF3-4E66-B643-B9219A092BA3}" srcOrd="3" destOrd="0" presId="urn:microsoft.com/office/officeart/2005/8/layout/vList3#4"/>
    <dgm:cxn modelId="{44AA020F-13FA-4109-A25D-1E257ED2C2CA}" type="presParOf" srcId="{04730451-531F-40CA-935E-50D7DC1D439C}" destId="{805CA64B-1291-4E28-8C37-06C230439D63}" srcOrd="4" destOrd="0" presId="urn:microsoft.com/office/officeart/2005/8/layout/vList3#4"/>
    <dgm:cxn modelId="{86FA8AEA-7E2C-4814-AB52-47443F0533F4}" type="presParOf" srcId="{805CA64B-1291-4E28-8C37-06C230439D63}" destId="{9C6A5C11-F590-4280-B2F7-E84A457B00CC}" srcOrd="0" destOrd="0" presId="urn:microsoft.com/office/officeart/2005/8/layout/vList3#4"/>
    <dgm:cxn modelId="{B706BBB0-E116-4BA6-B3C4-4BB3734BC2E7}" type="presParOf" srcId="{805CA64B-1291-4E28-8C37-06C230439D63}" destId="{D745E2D4-77A4-456A-8861-34AEA5D71FF6}" srcOrd="1" destOrd="0" presId="urn:microsoft.com/office/officeart/2005/8/layout/vList3#4"/>
    <dgm:cxn modelId="{20FFA3A7-CC0B-4F88-B835-62BDE5581571}" type="presParOf" srcId="{04730451-531F-40CA-935E-50D7DC1D439C}" destId="{B3A18F35-CDE0-490D-93F9-2A4B46661011}" srcOrd="5" destOrd="0" presId="urn:microsoft.com/office/officeart/2005/8/layout/vList3#4"/>
    <dgm:cxn modelId="{02728ED1-7980-43C2-BC09-8DCF86B64D75}" type="presParOf" srcId="{04730451-531F-40CA-935E-50D7DC1D439C}" destId="{D978978B-3679-477D-AE27-4A23AFB53867}" srcOrd="6" destOrd="0" presId="urn:microsoft.com/office/officeart/2005/8/layout/vList3#4"/>
    <dgm:cxn modelId="{16E0000E-E418-45C4-BE6C-B025E43C6F72}" type="presParOf" srcId="{D978978B-3679-477D-AE27-4A23AFB53867}" destId="{6A5A3110-8F81-4363-A3EA-350E618C6E6D}" srcOrd="0" destOrd="0" presId="urn:microsoft.com/office/officeart/2005/8/layout/vList3#4"/>
    <dgm:cxn modelId="{BB3FF06B-3713-4973-A8CB-306B26EEF664}" type="presParOf" srcId="{D978978B-3679-477D-AE27-4A23AFB53867}" destId="{F1F63506-866C-4891-98C8-5903837F9FB0}" srcOrd="1" destOrd="0" presId="urn:microsoft.com/office/officeart/2005/8/layout/vList3#4"/>
    <dgm:cxn modelId="{41EDFC50-765D-450D-B243-CA17BC836C41}" type="presParOf" srcId="{04730451-531F-40CA-935E-50D7DC1D439C}" destId="{2867EEC3-81B2-48EF-B3B8-CED3D73709D4}" srcOrd="7" destOrd="0" presId="urn:microsoft.com/office/officeart/2005/8/layout/vList3#4"/>
    <dgm:cxn modelId="{9AB05B71-1134-4A8E-B5CB-C47576A10C09}" type="presParOf" srcId="{04730451-531F-40CA-935E-50D7DC1D439C}" destId="{C69608B9-BE57-426F-89EB-A798F782767E}" srcOrd="8" destOrd="0" presId="urn:microsoft.com/office/officeart/2005/8/layout/vList3#4"/>
    <dgm:cxn modelId="{F4F57E26-2CCA-427D-BC37-18D65F4EDA65}" type="presParOf" srcId="{C69608B9-BE57-426F-89EB-A798F782767E}" destId="{EE42DD9B-DF16-4705-9A29-F61685900F27}" srcOrd="0" destOrd="0" presId="urn:microsoft.com/office/officeart/2005/8/layout/vList3#4"/>
    <dgm:cxn modelId="{E2F20BC9-246E-4329-ACAB-BAF90E896D05}" type="presParOf" srcId="{C69608B9-BE57-426F-89EB-A798F782767E}" destId="{DF27FA9A-ACB0-43AB-87CA-E5A2434CF5C4}" srcOrd="1" destOrd="0" presId="urn:microsoft.com/office/officeart/2005/8/layout/vList3#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7597E3-7AEA-4F1F-B645-D97263337423}">
      <dsp:nvSpPr>
        <dsp:cNvPr id="0" name=""/>
        <dsp:cNvSpPr/>
      </dsp:nvSpPr>
      <dsp:spPr>
        <a:xfrm rot="10800000">
          <a:off x="1701945" y="2189"/>
          <a:ext cx="6080760" cy="1078132"/>
        </a:xfrm>
        <a:prstGeom prst="homePlate">
          <a:avLst/>
        </a:prstGeom>
        <a:solidFill>
          <a:srgbClr val="99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0435" tIns="91440" rIns="170688" bIns="91440" numCol="1" spcCol="1270" anchor="ctr" anchorCtr="0">
          <a:noAutofit/>
        </a:bodyPr>
        <a:lstStyle/>
        <a:p>
          <a:pPr marL="0" lvl="0" indent="0" algn="l" defTabSz="1066800">
            <a:lnSpc>
              <a:spcPct val="90000"/>
            </a:lnSpc>
            <a:spcBef>
              <a:spcPct val="0"/>
            </a:spcBef>
            <a:spcAft>
              <a:spcPct val="35000"/>
            </a:spcAft>
            <a:buNone/>
          </a:pPr>
          <a:r>
            <a:rPr lang="fr-FR" sz="2400" b="0" kern="1200" noProof="0">
              <a:solidFill>
                <a:srgbClr val="000066"/>
              </a:solidFill>
              <a:latin typeface="Arial" pitchFamily="34" charset="0"/>
            </a:rPr>
            <a:t>Importance de la vaccination dans les 24 heures suivant la naissance</a:t>
          </a:r>
          <a:endParaRPr lang="fr-FR" sz="2400" b="0" kern="1200" noProof="0"/>
        </a:p>
      </dsp:txBody>
      <dsp:txXfrm rot="10800000">
        <a:off x="1971478" y="2189"/>
        <a:ext cx="5811227" cy="1078132"/>
      </dsp:txXfrm>
    </dsp:sp>
    <dsp:sp modelId="{23DEEC19-A378-4D81-8767-0BDAC67C97EB}">
      <dsp:nvSpPr>
        <dsp:cNvPr id="0" name=""/>
        <dsp:cNvSpPr/>
      </dsp:nvSpPr>
      <dsp:spPr>
        <a:xfrm>
          <a:off x="1361294" y="200604"/>
          <a:ext cx="681301" cy="681301"/>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DCBE6D7-4F13-4335-9DFA-EE53204581AA}">
      <dsp:nvSpPr>
        <dsp:cNvPr id="0" name=""/>
        <dsp:cNvSpPr/>
      </dsp:nvSpPr>
      <dsp:spPr>
        <a:xfrm rot="10800000">
          <a:off x="1701945" y="1283695"/>
          <a:ext cx="6080760" cy="681301"/>
        </a:xfrm>
        <a:prstGeom prst="homePlate">
          <a:avLst/>
        </a:prstGeom>
        <a:solidFill>
          <a:srgbClr val="99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0435" tIns="91440" rIns="170688" bIns="91440" numCol="1" spcCol="1270" anchor="ctr" anchorCtr="0">
          <a:noAutofit/>
        </a:bodyPr>
        <a:lstStyle/>
        <a:p>
          <a:pPr marL="0" lvl="0" indent="0" algn="l" defTabSz="1066800" rtl="1">
            <a:lnSpc>
              <a:spcPct val="90000"/>
            </a:lnSpc>
            <a:spcBef>
              <a:spcPct val="0"/>
            </a:spcBef>
            <a:spcAft>
              <a:spcPct val="35000"/>
            </a:spcAft>
            <a:buNone/>
          </a:pPr>
          <a:r>
            <a:rPr lang="fr-FR" sz="2400" b="0" kern="1200" noProof="0">
              <a:solidFill>
                <a:srgbClr val="000066"/>
              </a:solidFill>
              <a:latin typeface="Arial" pitchFamily="34" charset="0"/>
            </a:rPr>
            <a:t>Critères d’</a:t>
          </a:r>
          <a:r>
            <a:rPr lang="fr-FR" sz="2400" kern="1200" noProof="0">
              <a:solidFill>
                <a:srgbClr val="000066"/>
              </a:solidFill>
              <a:latin typeface="Arial" pitchFamily="34" charset="0"/>
            </a:rPr>
            <a:t>éligibilité à la v</a:t>
          </a:r>
          <a:r>
            <a:rPr lang="fr-FR" sz="2400" b="0" kern="1200" noProof="0">
              <a:solidFill>
                <a:srgbClr val="000066"/>
              </a:solidFill>
              <a:latin typeface="Arial" pitchFamily="34" charset="0"/>
            </a:rPr>
            <a:t>accination</a:t>
          </a:r>
          <a:endParaRPr lang="en-US" sz="2400" b="0" kern="1200"/>
        </a:p>
      </dsp:txBody>
      <dsp:txXfrm rot="10800000">
        <a:off x="1872270" y="1283695"/>
        <a:ext cx="5910435" cy="681301"/>
      </dsp:txXfrm>
    </dsp:sp>
    <dsp:sp modelId="{199CF6AE-1498-4802-AC90-E4BBC3B3AB5F}">
      <dsp:nvSpPr>
        <dsp:cNvPr id="0" name=""/>
        <dsp:cNvSpPr/>
      </dsp:nvSpPr>
      <dsp:spPr>
        <a:xfrm>
          <a:off x="1361294" y="1283695"/>
          <a:ext cx="681301" cy="681301"/>
        </a:xfrm>
        <a:prstGeom prst="ellipse">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745E2D4-77A4-456A-8861-34AEA5D71FF6}">
      <dsp:nvSpPr>
        <dsp:cNvPr id="0" name=""/>
        <dsp:cNvSpPr/>
      </dsp:nvSpPr>
      <dsp:spPr>
        <a:xfrm rot="10800000">
          <a:off x="1701945" y="2168370"/>
          <a:ext cx="6080760" cy="681301"/>
        </a:xfrm>
        <a:prstGeom prst="homePlate">
          <a:avLst/>
        </a:prstGeom>
        <a:solidFill>
          <a:srgbClr val="99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0435" tIns="91440" rIns="170688" bIns="91440" numCol="1" spcCol="1270" anchor="ctr" anchorCtr="0">
          <a:noAutofit/>
        </a:bodyPr>
        <a:lstStyle/>
        <a:p>
          <a:pPr marL="0" lvl="0" indent="0" algn="l" defTabSz="1066800" rtl="1">
            <a:lnSpc>
              <a:spcPct val="90000"/>
            </a:lnSpc>
            <a:spcBef>
              <a:spcPct val="0"/>
            </a:spcBef>
            <a:spcAft>
              <a:spcPct val="35000"/>
            </a:spcAft>
            <a:buNone/>
          </a:pPr>
          <a:r>
            <a:rPr lang="fr-FR" sz="2400" b="0" kern="1200">
              <a:solidFill>
                <a:srgbClr val="000066"/>
              </a:solidFill>
              <a:latin typeface="Arial" pitchFamily="34" charset="0"/>
            </a:rPr>
            <a:t>Calendrier de </a:t>
          </a:r>
          <a:r>
            <a:rPr lang="fr-FR" sz="2400" b="0" kern="1200" noProof="0">
              <a:solidFill>
                <a:srgbClr val="000066"/>
              </a:solidFill>
              <a:latin typeface="Arial" pitchFamily="34" charset="0"/>
            </a:rPr>
            <a:t>vaccination de l’He</a:t>
          </a:r>
          <a:r>
            <a:rPr lang="fr-FR" sz="2400" kern="1200" err="1">
              <a:solidFill>
                <a:srgbClr val="000066"/>
              </a:solidFill>
              <a:latin typeface="Arial" pitchFamily="34" charset="0"/>
            </a:rPr>
            <a:t>pB</a:t>
          </a:r>
          <a:endParaRPr lang="en-US" sz="2400" b="0" kern="1200" noProof="0"/>
        </a:p>
      </dsp:txBody>
      <dsp:txXfrm rot="10800000">
        <a:off x="1872270" y="2168370"/>
        <a:ext cx="5910435" cy="681301"/>
      </dsp:txXfrm>
    </dsp:sp>
    <dsp:sp modelId="{9C6A5C11-F590-4280-B2F7-E84A457B00CC}">
      <dsp:nvSpPr>
        <dsp:cNvPr id="0" name=""/>
        <dsp:cNvSpPr/>
      </dsp:nvSpPr>
      <dsp:spPr>
        <a:xfrm>
          <a:off x="1361294" y="2168370"/>
          <a:ext cx="681301" cy="681301"/>
        </a:xfrm>
        <a:prstGeom prst="ellipse">
          <a:avLst/>
        </a:prstGeom>
        <a:blipFill rotWithShape="0">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1F63506-866C-4891-98C8-5903837F9FB0}">
      <dsp:nvSpPr>
        <dsp:cNvPr id="0" name=""/>
        <dsp:cNvSpPr/>
      </dsp:nvSpPr>
      <dsp:spPr>
        <a:xfrm rot="10800000">
          <a:off x="1701945" y="3053045"/>
          <a:ext cx="6080760" cy="681301"/>
        </a:xfrm>
        <a:prstGeom prst="homePlate">
          <a:avLst/>
        </a:prstGeom>
        <a:solidFill>
          <a:srgbClr val="99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0435" tIns="91440" rIns="170688" bIns="91440" numCol="1" spcCol="1270" anchor="ctr" anchorCtr="0">
          <a:noAutofit/>
        </a:bodyPr>
        <a:lstStyle/>
        <a:p>
          <a:pPr marL="0" lvl="0" indent="0" algn="l" defTabSz="1066800" rtl="1">
            <a:lnSpc>
              <a:spcPct val="90000"/>
            </a:lnSpc>
            <a:spcBef>
              <a:spcPct val="0"/>
            </a:spcBef>
            <a:spcAft>
              <a:spcPct val="35000"/>
            </a:spcAft>
            <a:buNone/>
          </a:pPr>
          <a:r>
            <a:rPr lang="fr-FR" sz="2400" b="0" kern="1200" noProof="0">
              <a:solidFill>
                <a:srgbClr val="000066"/>
              </a:solidFill>
              <a:latin typeface="Arial" pitchFamily="34" charset="0"/>
            </a:rPr>
            <a:t>Nouveau calendrier vaccinal</a:t>
          </a:r>
          <a:endParaRPr lang="en-US" sz="2400" b="0" kern="1200"/>
        </a:p>
      </dsp:txBody>
      <dsp:txXfrm rot="10800000">
        <a:off x="1872270" y="3053045"/>
        <a:ext cx="5910435" cy="681301"/>
      </dsp:txXfrm>
    </dsp:sp>
    <dsp:sp modelId="{6A5A3110-8F81-4363-A3EA-350E618C6E6D}">
      <dsp:nvSpPr>
        <dsp:cNvPr id="0" name=""/>
        <dsp:cNvSpPr/>
      </dsp:nvSpPr>
      <dsp:spPr>
        <a:xfrm>
          <a:off x="1361294" y="3053045"/>
          <a:ext cx="681301" cy="681301"/>
        </a:xfrm>
        <a:prstGeom prst="ellipse">
          <a:avLst/>
        </a:prstGeom>
        <a:blipFill rotWithShape="0">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F27FA9A-ACB0-43AB-87CA-E5A2434CF5C4}">
      <dsp:nvSpPr>
        <dsp:cNvPr id="0" name=""/>
        <dsp:cNvSpPr/>
      </dsp:nvSpPr>
      <dsp:spPr>
        <a:xfrm rot="10800000">
          <a:off x="1701945" y="3937721"/>
          <a:ext cx="6080760" cy="681301"/>
        </a:xfrm>
        <a:prstGeom prst="homePlate">
          <a:avLst/>
        </a:prstGeom>
        <a:solidFill>
          <a:srgbClr val="99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0435" tIns="91440" rIns="170688" bIns="91440" numCol="1" spcCol="1270" anchor="ctr" anchorCtr="0">
          <a:noAutofit/>
        </a:bodyPr>
        <a:lstStyle/>
        <a:p>
          <a:pPr marL="0" lvl="0" indent="0" algn="l" defTabSz="1066800" rtl="1">
            <a:lnSpc>
              <a:spcPct val="90000"/>
            </a:lnSpc>
            <a:spcBef>
              <a:spcPct val="0"/>
            </a:spcBef>
            <a:spcAft>
              <a:spcPct val="35000"/>
            </a:spcAft>
            <a:buNone/>
          </a:pPr>
          <a:r>
            <a:rPr lang="fr-FR" sz="2400" kern="1200" noProof="0">
              <a:solidFill>
                <a:srgbClr val="002060"/>
              </a:solidFill>
            </a:rPr>
            <a:t>Messages cl</a:t>
          </a:r>
          <a:r>
            <a:rPr lang="fr-FR" sz="2400" kern="1200" noProof="0">
              <a:solidFill>
                <a:srgbClr val="000066"/>
              </a:solidFill>
              <a:latin typeface="Arial" pitchFamily="34" charset="0"/>
            </a:rPr>
            <a:t>és</a:t>
          </a:r>
          <a:endParaRPr lang="en-US" sz="2400" kern="1200"/>
        </a:p>
      </dsp:txBody>
      <dsp:txXfrm rot="10800000">
        <a:off x="1872270" y="3937721"/>
        <a:ext cx="5910435" cy="681301"/>
      </dsp:txXfrm>
    </dsp:sp>
    <dsp:sp modelId="{EE42DD9B-DF16-4705-9A29-F61685900F27}">
      <dsp:nvSpPr>
        <dsp:cNvPr id="0" name=""/>
        <dsp:cNvSpPr/>
      </dsp:nvSpPr>
      <dsp:spPr>
        <a:xfrm>
          <a:off x="1361294" y="3937721"/>
          <a:ext cx="681301" cy="681301"/>
        </a:xfrm>
        <a:prstGeom prst="ellipse">
          <a:avLst/>
        </a:prstGeom>
        <a:blipFill rotWithShape="0">
          <a:blip xmlns:r="http://schemas.openxmlformats.org/officeDocument/2006/relationships" r:embed="rId5"/>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4">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a:defRPr sz="1200" dirty="0">
                <a:latin typeface="Arial" pitchFamily="34" charset="0"/>
                <a:ea typeface="+mn-ea"/>
                <a:cs typeface="Arial" pitchFamily="34" charset="0"/>
              </a:defRPr>
            </a:lvl1pPr>
          </a:lstStyle>
          <a:p>
            <a:pPr>
              <a:defRPr/>
            </a:pPr>
            <a:endParaRPr lang="en-US"/>
          </a:p>
        </p:txBody>
      </p:sp>
      <p:sp>
        <p:nvSpPr>
          <p:cNvPr id="28675" name="Rectangle 3"/>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a:defRPr sz="1200" dirty="0">
                <a:latin typeface="Arial" pitchFamily="34" charset="0"/>
                <a:ea typeface="+mn-ea"/>
                <a:cs typeface="Arial" pitchFamily="34" charset="0"/>
              </a:defRPr>
            </a:lvl1pPr>
          </a:lstStyle>
          <a:p>
            <a:pPr>
              <a:defRPr/>
            </a:pPr>
            <a:endParaRPr lang="en-US"/>
          </a:p>
        </p:txBody>
      </p:sp>
      <p:sp>
        <p:nvSpPr>
          <p:cNvPr id="28676" name="Rectangle 4"/>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a:defRPr sz="1200" dirty="0">
                <a:latin typeface="Arial" pitchFamily="34" charset="0"/>
                <a:ea typeface="+mn-ea"/>
                <a:cs typeface="Arial" pitchFamily="34" charset="0"/>
              </a:defRPr>
            </a:lvl1pPr>
          </a:lstStyle>
          <a:p>
            <a:pPr>
              <a:defRPr/>
            </a:pPr>
            <a:endParaRPr lang="en-US"/>
          </a:p>
        </p:txBody>
      </p:sp>
      <p:sp>
        <p:nvSpPr>
          <p:cNvPr id="28677" name="Rectangle 5"/>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a:defRPr sz="1200" smtClean="0">
                <a:latin typeface="Arial" pitchFamily="34" charset="0"/>
                <a:ea typeface="ＭＳ Ｐゴシック" pitchFamily="34" charset="-128"/>
              </a:defRPr>
            </a:lvl1pPr>
          </a:lstStyle>
          <a:p>
            <a:pPr>
              <a:defRPr/>
            </a:pPr>
            <a:fld id="{ED34EBEA-2468-4A10-8BAA-B68F8207CF1C}" type="slidenum">
              <a:rPr lang="en-US"/>
              <a:pPr>
                <a:defRPr/>
              </a:pPr>
              <a:t>‹#›</a:t>
            </a:fld>
            <a:endParaRPr lang="en-US"/>
          </a:p>
        </p:txBody>
      </p:sp>
    </p:spTree>
    <p:extLst>
      <p:ext uri="{BB962C8B-B14F-4D97-AF65-F5344CB8AC3E}">
        <p14:creationId xmlns:p14="http://schemas.microsoft.com/office/powerpoint/2010/main" val="1893977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a:defRPr sz="1200" dirty="0">
                <a:latin typeface="Arial" pitchFamily="34" charset="0"/>
                <a:ea typeface="+mn-ea"/>
                <a:cs typeface="Arial" pitchFamily="34" charset="0"/>
              </a:defRPr>
            </a:lvl1pPr>
          </a:lstStyle>
          <a:p>
            <a:pPr>
              <a:defRPr/>
            </a:pPr>
            <a:endParaRPr lang="fr-FR"/>
          </a:p>
        </p:txBody>
      </p:sp>
      <p:sp>
        <p:nvSpPr>
          <p:cNvPr id="8195" name="Rectangle 3"/>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a:defRPr sz="1200" dirty="0">
                <a:latin typeface="Arial" pitchFamily="34" charset="0"/>
                <a:ea typeface="+mn-ea"/>
                <a:cs typeface="Arial" pitchFamily="34" charset="0"/>
              </a:defRPr>
            </a:lvl1pPr>
          </a:lstStyle>
          <a:p>
            <a:pPr>
              <a:defRPr/>
            </a:pPr>
            <a:endParaRPr lang="fr-FR"/>
          </a:p>
        </p:txBody>
      </p:sp>
      <p:sp>
        <p:nvSpPr>
          <p:cNvPr id="20484" name="Rectangle 4"/>
          <p:cNvSpPr>
            <a:spLocks noGrp="1" noRot="1" noChangeAspect="1" noChangeArrowheads="1" noTextEdit="1"/>
          </p:cNvSpPr>
          <p:nvPr>
            <p:ph type="sldImg" idx="2"/>
          </p:nvPr>
        </p:nvSpPr>
        <p:spPr bwMode="auto">
          <a:xfrm>
            <a:off x="84138" y="742950"/>
            <a:ext cx="6604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a:defRPr sz="1200" dirty="0">
                <a:latin typeface="Arial" pitchFamily="34" charset="0"/>
                <a:ea typeface="+mn-ea"/>
                <a:cs typeface="Arial" pitchFamily="34" charset="0"/>
              </a:defRPr>
            </a:lvl1pPr>
          </a:lstStyle>
          <a:p>
            <a:pPr>
              <a:defRPr/>
            </a:pPr>
            <a:endParaRPr lang="fr-FR"/>
          </a:p>
        </p:txBody>
      </p:sp>
      <p:sp>
        <p:nvSpPr>
          <p:cNvPr id="8199" name="Rectangle 7"/>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a:defRPr sz="1200" smtClean="0">
                <a:latin typeface="Arial" pitchFamily="34" charset="0"/>
                <a:ea typeface="ＭＳ Ｐゴシック" pitchFamily="34" charset="-128"/>
              </a:defRPr>
            </a:lvl1pPr>
          </a:lstStyle>
          <a:p>
            <a:pPr>
              <a:defRPr/>
            </a:pPr>
            <a:fld id="{EE2C9C1B-6521-4920-AB9A-77EB45BD0EF8}" type="slidenum">
              <a:rPr lang="en-GB"/>
              <a:pPr>
                <a:defRPr/>
              </a:pPr>
              <a:t>‹#›</a:t>
            </a:fld>
            <a:endParaRPr lang="en-GB"/>
          </a:p>
        </p:txBody>
      </p:sp>
    </p:spTree>
    <p:extLst>
      <p:ext uri="{BB962C8B-B14F-4D97-AF65-F5344CB8AC3E}">
        <p14:creationId xmlns:p14="http://schemas.microsoft.com/office/powerpoint/2010/main" val="271952352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ＭＳ Ｐゴシック"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ＭＳ Ｐゴシック"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ＭＳ Ｐゴシック"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ＭＳ Ｐゴシック"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4138" y="742950"/>
            <a:ext cx="6604000" cy="3714750"/>
          </a:xfrm>
        </p:spPr>
      </p:sp>
      <p:sp>
        <p:nvSpPr>
          <p:cNvPr id="3" name="Notes Placeholder 2"/>
          <p:cNvSpPr>
            <a:spLocks noGrp="1"/>
          </p:cNvSpPr>
          <p:nvPr>
            <p:ph type="body" idx="1"/>
          </p:nvPr>
        </p:nvSpPr>
        <p:spPr/>
        <p:txBody>
          <a:bodyPr>
            <a:normAutofit/>
          </a:bodyPr>
          <a:lstStyle/>
          <a:p>
            <a:r>
              <a:rPr lang="fr-FR" noProof="0"/>
              <a:t>Ce module correspond au chapitre 2 du ‘</a:t>
            </a:r>
            <a:r>
              <a:rPr lang="fr-FR" sz="1200" noProof="0"/>
              <a:t>Guide pour l’introduction et le renforcement de la vaccination à la naissance contre l’hépatite B </a:t>
            </a:r>
            <a:r>
              <a:rPr lang="fr-FR" baseline="0" noProof="0"/>
              <a:t>’: Principes fondamentaux concernant l’administration du vaccin</a:t>
            </a:r>
            <a:endParaRPr lang="fr-FR" noProof="0"/>
          </a:p>
        </p:txBody>
      </p:sp>
      <p:sp>
        <p:nvSpPr>
          <p:cNvPr id="4" name="Slide Number Placeholder 3"/>
          <p:cNvSpPr>
            <a:spLocks noGrp="1"/>
          </p:cNvSpPr>
          <p:nvPr>
            <p:ph type="sldNum" sz="quarter" idx="10"/>
          </p:nvPr>
        </p:nvSpPr>
        <p:spPr/>
        <p:txBody>
          <a:bodyPr/>
          <a:lstStyle/>
          <a:p>
            <a:pPr>
              <a:defRPr/>
            </a:pPr>
            <a:fld id="{EE2C9C1B-6521-4920-AB9A-77EB45BD0EF8}" type="slidenum">
              <a:rPr lang="en-GB" smtClean="0"/>
              <a:pPr>
                <a:defRPr/>
              </a:pPr>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4138" y="742950"/>
            <a:ext cx="6604000" cy="3714750"/>
          </a:xfrm>
        </p:spPr>
      </p:sp>
      <p:sp>
        <p:nvSpPr>
          <p:cNvPr id="3" name="Notes Placeholder 2"/>
          <p:cNvSpPr>
            <a:spLocks noGrp="1"/>
          </p:cNvSpPr>
          <p:nvPr>
            <p:ph type="body" idx="1"/>
          </p:nvPr>
        </p:nvSpPr>
        <p:spPr/>
        <p:txBody>
          <a:bodyPr>
            <a:normAutofit/>
          </a:bodyPr>
          <a:lstStyle/>
          <a:p>
            <a:endParaRPr lang="en-US" b="1"/>
          </a:p>
        </p:txBody>
      </p:sp>
      <p:sp>
        <p:nvSpPr>
          <p:cNvPr id="4" name="Slide Number Placeholder 3"/>
          <p:cNvSpPr>
            <a:spLocks noGrp="1"/>
          </p:cNvSpPr>
          <p:nvPr>
            <p:ph type="sldNum" sz="quarter" idx="10"/>
          </p:nvPr>
        </p:nvSpPr>
        <p:spPr/>
        <p:txBody>
          <a:bodyPr/>
          <a:lstStyle/>
          <a:p>
            <a:pPr>
              <a:defRPr/>
            </a:pPr>
            <a:fld id="{EE2C9C1B-6521-4920-AB9A-77EB45BD0EF8}" type="slidenum">
              <a:rPr lang="en-GB" smtClean="0"/>
              <a:pPr>
                <a:defRPr/>
              </a:pPr>
              <a:t>10</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p:cNvSpPr>
            <a:spLocks noGrp="1" noRot="1" noChangeAspect="1" noTextEdit="1"/>
          </p:cNvSpPr>
          <p:nvPr>
            <p:ph type="sldImg"/>
          </p:nvPr>
        </p:nvSpPr>
        <p:spPr>
          <a:xfrm>
            <a:off x="84138" y="742950"/>
            <a:ext cx="6604000" cy="3714750"/>
          </a:xfrm>
          <a:ln/>
        </p:spPr>
      </p:sp>
      <p:sp>
        <p:nvSpPr>
          <p:cNvPr id="21507"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p>
        </p:txBody>
      </p:sp>
      <p:sp>
        <p:nvSpPr>
          <p:cNvPr id="21508"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eaLnBrk="0" hangingPunct="0">
              <a:defRPr>
                <a:solidFill>
                  <a:schemeClr val="tx1"/>
                </a:solidFill>
                <a:latin typeface="Limon F3" charset="0"/>
                <a:ea typeface="MS PGothic" pitchFamily="34" charset="-128"/>
              </a:defRPr>
            </a:lvl1pPr>
            <a:lvl2pPr marL="742950" indent="-285750" defTabSz="909638" eaLnBrk="0" hangingPunct="0">
              <a:defRPr>
                <a:solidFill>
                  <a:schemeClr val="tx1"/>
                </a:solidFill>
                <a:latin typeface="Limon F3" charset="0"/>
                <a:ea typeface="MS PGothic" pitchFamily="34" charset="-128"/>
              </a:defRPr>
            </a:lvl2pPr>
            <a:lvl3pPr marL="1143000" indent="-228600" defTabSz="909638" eaLnBrk="0" hangingPunct="0">
              <a:defRPr>
                <a:solidFill>
                  <a:schemeClr val="tx1"/>
                </a:solidFill>
                <a:latin typeface="Limon F3" charset="0"/>
                <a:ea typeface="MS PGothic" pitchFamily="34" charset="-128"/>
              </a:defRPr>
            </a:lvl3pPr>
            <a:lvl4pPr marL="1600200" indent="-228600" defTabSz="909638" eaLnBrk="0" hangingPunct="0">
              <a:defRPr>
                <a:solidFill>
                  <a:schemeClr val="tx1"/>
                </a:solidFill>
                <a:latin typeface="Limon F3" charset="0"/>
                <a:ea typeface="MS PGothic" pitchFamily="34" charset="-128"/>
              </a:defRPr>
            </a:lvl4pPr>
            <a:lvl5pPr marL="2057400" indent="-228600" defTabSz="909638" eaLnBrk="0" hangingPunct="0">
              <a:defRPr>
                <a:solidFill>
                  <a:schemeClr val="tx1"/>
                </a:solidFill>
                <a:latin typeface="Limon F3" charset="0"/>
                <a:ea typeface="MS PGothic" pitchFamily="34" charset="-128"/>
              </a:defRPr>
            </a:lvl5pPr>
            <a:lvl6pPr marL="2514600" indent="-228600" defTabSz="90963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0963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0963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09638"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fld id="{80CE3266-EA6F-47A5-9188-E7A9FA36FC6B}" type="slidenum">
              <a:rPr lang="fr-FR">
                <a:latin typeface="Arial" pitchFamily="34" charset="0"/>
              </a:rPr>
              <a:pPr eaLnBrk="1" hangingPunct="1"/>
              <a:t>2</a:t>
            </a:fld>
            <a:endParaRPr lang="fr-FR">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4138" y="742950"/>
            <a:ext cx="6604000" cy="37147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E2C9C1B-6521-4920-AB9A-77EB45BD0EF8}" type="slidenum">
              <a:rPr lang="en-GB" smtClean="0"/>
              <a:pPr>
                <a:defRPr/>
              </a:pPr>
              <a:t>3</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xfrm>
            <a:off x="84138" y="742950"/>
            <a:ext cx="6604000" cy="3714750"/>
          </a:xfrm>
          <a:ln/>
        </p:spPr>
      </p:sp>
      <p:sp>
        <p:nvSpPr>
          <p:cNvPr id="256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fr-FR" b="1" noProof="0">
                <a:solidFill>
                  <a:srgbClr val="0070C0"/>
                </a:solidFill>
              </a:rPr>
              <a:t>*Remarque point 3:</a:t>
            </a:r>
            <a:r>
              <a:rPr lang="fr-FR" b="0" noProof="0">
                <a:solidFill>
                  <a:srgbClr val="0070C0"/>
                </a:solidFill>
              </a:rPr>
              <a:t> </a:t>
            </a:r>
          </a:p>
          <a:p>
            <a:pPr marL="171450" marR="0" indent="-171450" algn="just"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fr-FR" b="0" noProof="0"/>
              <a:t>En vous appuyant sur la réglementation</a:t>
            </a:r>
            <a:r>
              <a:rPr lang="fr-FR" b="0" baseline="0" noProof="0"/>
              <a:t> du pays, expliquer jusque quand la DN du </a:t>
            </a:r>
            <a:r>
              <a:rPr lang="fr-FR" b="0" baseline="0" noProof="0" err="1"/>
              <a:t>HepB</a:t>
            </a:r>
            <a:r>
              <a:rPr lang="fr-FR" b="0" baseline="0" noProof="0"/>
              <a:t> peut être administrée – ce point doit être adapté pour chaque pays suivant la réglementation en vigueur (par ex. jusque 2 semaines après la naissance, ou jusqu’</a:t>
            </a:r>
            <a:r>
              <a:rPr lang="fr-FR" sz="1200" b="0" i="0" u="none" strike="noStrike" kern="1200" baseline="0">
                <a:solidFill>
                  <a:schemeClr val="tx1"/>
                </a:solidFill>
                <a:latin typeface="Arial" pitchFamily="34" charset="0"/>
                <a:ea typeface="MS PGothic" pitchFamily="34" charset="-128"/>
                <a:cs typeface="ＭＳ Ｐゴシック" charset="0"/>
              </a:rPr>
              <a:t>à</a:t>
            </a:r>
            <a:r>
              <a:rPr lang="fr-FR" b="0" baseline="0" noProof="0"/>
              <a:t> la première dose associée). Les 2 options sont possibles et dépendent de la réglementation du pays</a:t>
            </a:r>
            <a:r>
              <a:rPr lang="fr-FR" sz="1200" b="0" i="0" u="none" strike="noStrike" kern="1200" baseline="0">
                <a:solidFill>
                  <a:schemeClr val="tx1"/>
                </a:solidFill>
                <a:latin typeface="Arial" pitchFamily="34" charset="0"/>
                <a:ea typeface="MS PGothic" pitchFamily="34" charset="-128"/>
                <a:cs typeface="ＭＳ Ｐゴシック" charset="0"/>
              </a:rPr>
              <a:t>.</a:t>
            </a:r>
            <a:endParaRPr lang="fr-FR" b="0" baseline="0" noProof="0"/>
          </a:p>
          <a:p>
            <a:pPr marL="171450" indent="-171450" algn="just">
              <a:buFont typeface="Arial" panose="020B0604020202020204" pitchFamily="34" charset="0"/>
              <a:buChar char="•"/>
            </a:pPr>
            <a:endParaRPr lang="fr-FR" b="0" baseline="0" noProof="0"/>
          </a:p>
          <a:p>
            <a:r>
              <a:rPr lang="fr-FR" sz="1200" b="0" i="0" u="none" strike="noStrike" kern="1200" baseline="0">
                <a:solidFill>
                  <a:schemeClr val="tx1"/>
                </a:solidFill>
                <a:latin typeface="Arial" pitchFamily="34" charset="0"/>
                <a:ea typeface="MS PGothic" pitchFamily="34" charset="-128"/>
                <a:cs typeface="ＭＳ Ｐゴシック" charset="0"/>
              </a:rPr>
              <a:t>Note aux formateurs : Certains pays stoppent l’administration de la DN du </a:t>
            </a:r>
            <a:r>
              <a:rPr lang="fr-FR" sz="1200" b="0" i="0" u="none" strike="noStrike" kern="1200" baseline="0" err="1">
                <a:solidFill>
                  <a:schemeClr val="tx1"/>
                </a:solidFill>
                <a:latin typeface="Arial" pitchFamily="34" charset="0"/>
                <a:ea typeface="MS PGothic" pitchFamily="34" charset="-128"/>
                <a:cs typeface="ＭＳ Ｐゴシック" charset="0"/>
              </a:rPr>
              <a:t>HepB</a:t>
            </a:r>
            <a:r>
              <a:rPr lang="fr-FR" sz="1200" b="0" i="0" u="none" strike="noStrike" kern="1200" baseline="0">
                <a:solidFill>
                  <a:schemeClr val="tx1"/>
                </a:solidFill>
                <a:latin typeface="Arial" pitchFamily="34" charset="0"/>
                <a:ea typeface="MS PGothic" pitchFamily="34" charset="-128"/>
                <a:cs typeface="ＭＳ Ｐゴシック" charset="0"/>
              </a:rPr>
              <a:t> après 2</a:t>
            </a:r>
            <a:r>
              <a:rPr lang="fr-FR" sz="1200"/>
              <a:t> </a:t>
            </a:r>
            <a:r>
              <a:rPr lang="fr-FR" sz="1200" b="0" i="0" u="none" strike="noStrike" kern="1200" baseline="0">
                <a:solidFill>
                  <a:schemeClr val="tx1"/>
                </a:solidFill>
                <a:latin typeface="Arial" pitchFamily="34" charset="0"/>
                <a:ea typeface="MS PGothic" pitchFamily="34" charset="-128"/>
                <a:cs typeface="ＭＳ Ｐゴシック" charset="0"/>
              </a:rPr>
              <a:t>semaines suivant la naissance afin de respecter l’écart de 4 semaines entre les doses (souvent administrée comme partie intégrante du vaccin associé à 6</a:t>
            </a:r>
            <a:r>
              <a:rPr lang="fr-FR" sz="1200"/>
              <a:t> </a:t>
            </a:r>
            <a:r>
              <a:rPr lang="fr-FR" sz="1200" b="0" i="0" u="none" strike="noStrike" kern="1200" baseline="0">
                <a:solidFill>
                  <a:schemeClr val="tx1"/>
                </a:solidFill>
                <a:latin typeface="Arial" pitchFamily="34" charset="0"/>
                <a:ea typeface="MS PGothic" pitchFamily="34" charset="-128"/>
                <a:cs typeface="ＭＳ Ｐゴシック" charset="0"/>
              </a:rPr>
              <a:t>semaines). Cependant, dans le cas du calendrier de 4</a:t>
            </a:r>
            <a:r>
              <a:rPr lang="fr-FR" sz="1200"/>
              <a:t> </a:t>
            </a:r>
            <a:r>
              <a:rPr lang="fr-FR" sz="1200" b="0" i="0" u="none" strike="noStrike" kern="1200" baseline="0">
                <a:solidFill>
                  <a:schemeClr val="tx1"/>
                </a:solidFill>
                <a:latin typeface="Arial" pitchFamily="34" charset="0"/>
                <a:ea typeface="MS PGothic" pitchFamily="34" charset="-128"/>
                <a:cs typeface="ＭＳ Ｐゴシック" charset="0"/>
              </a:rPr>
              <a:t>doses, un délai de 4 semaine entre l’administration de la DN et celle de la dose suivante n’est pas nécessaire car le calendrier vaccinal associé respecte les dosages requis. Par conséquent, la DN du </a:t>
            </a:r>
            <a:r>
              <a:rPr lang="fr-FR" sz="1200" b="0" i="0" u="none" strike="noStrike" kern="1200" baseline="0" err="1">
                <a:solidFill>
                  <a:schemeClr val="tx1"/>
                </a:solidFill>
                <a:latin typeface="Arial" pitchFamily="34" charset="0"/>
                <a:ea typeface="MS PGothic" pitchFamily="34" charset="-128"/>
                <a:cs typeface="ＭＳ Ｐゴシック" charset="0"/>
              </a:rPr>
              <a:t>HepB</a:t>
            </a:r>
            <a:r>
              <a:rPr lang="fr-FR" sz="1200" b="0" i="0" u="none" strike="noStrike" kern="1200" baseline="0">
                <a:solidFill>
                  <a:schemeClr val="tx1"/>
                </a:solidFill>
                <a:latin typeface="Arial" pitchFamily="34" charset="0"/>
                <a:ea typeface="MS PGothic" pitchFamily="34" charset="-128"/>
                <a:cs typeface="ＭＳ Ｐゴシック" charset="0"/>
              </a:rPr>
              <a:t> peut être donnée jusqu’au jour précédent l’administration prévue du vaccin associé. Les deux options sont acceptables et dépendent de la réglementation du pays.</a:t>
            </a:r>
            <a:endParaRPr lang="fr-FR" b="0" baseline="0" noProof="0"/>
          </a:p>
          <a:p>
            <a:pPr marL="171450" indent="-171450" algn="just">
              <a:buFont typeface="Arial" panose="020B0604020202020204" pitchFamily="34" charset="0"/>
              <a:buChar char="•"/>
            </a:pPr>
            <a:endParaRPr lang="en-US" b="0" baseline="0" noProof="0"/>
          </a:p>
          <a:p>
            <a:pPr marL="171450" indent="-171450" algn="just">
              <a:buFont typeface="Arial" panose="020B0604020202020204" pitchFamily="34" charset="0"/>
              <a:buChar char="•"/>
            </a:pPr>
            <a:r>
              <a:rPr lang="fr-FR" b="0" baseline="0" noProof="0"/>
              <a:t>Il est important de comprendre que ces instructions sont destinées au personnel de santé afin qu’il sache jusque quel âge administrer la DN du </a:t>
            </a:r>
            <a:r>
              <a:rPr lang="fr-FR" b="0" baseline="0" noProof="0" err="1"/>
              <a:t>HepB</a:t>
            </a:r>
            <a:r>
              <a:rPr lang="fr-FR" b="0" baseline="0" noProof="0"/>
              <a:t> ; le message aux mères et à la communauté est de vacciner </a:t>
            </a:r>
            <a:r>
              <a:rPr lang="fr-FR" b="1" baseline="0" noProof="0"/>
              <a:t>aussi rapidement que possible et de préférence dans les 24</a:t>
            </a:r>
            <a:r>
              <a:rPr lang="fr-FR" sz="1200"/>
              <a:t> </a:t>
            </a:r>
            <a:r>
              <a:rPr lang="fr-FR" b="1" baseline="0" noProof="0"/>
              <a:t>heures</a:t>
            </a:r>
            <a:endParaRPr lang="fr-FR" b="1" noProof="0"/>
          </a:p>
        </p:txBody>
      </p:sp>
      <p:sp>
        <p:nvSpPr>
          <p:cNvPr id="256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eaLnBrk="0" hangingPunct="0">
              <a:defRPr>
                <a:solidFill>
                  <a:schemeClr val="tx1"/>
                </a:solidFill>
                <a:latin typeface="Limon F3" charset="0"/>
                <a:ea typeface="MS PGothic" pitchFamily="34" charset="-128"/>
              </a:defRPr>
            </a:lvl1pPr>
            <a:lvl2pPr marL="742950" indent="-285750" defTabSz="909638" eaLnBrk="0" hangingPunct="0">
              <a:defRPr>
                <a:solidFill>
                  <a:schemeClr val="tx1"/>
                </a:solidFill>
                <a:latin typeface="Limon F3" charset="0"/>
                <a:ea typeface="MS PGothic" pitchFamily="34" charset="-128"/>
              </a:defRPr>
            </a:lvl2pPr>
            <a:lvl3pPr marL="1143000" indent="-228600" defTabSz="909638" eaLnBrk="0" hangingPunct="0">
              <a:defRPr>
                <a:solidFill>
                  <a:schemeClr val="tx1"/>
                </a:solidFill>
                <a:latin typeface="Limon F3" charset="0"/>
                <a:ea typeface="MS PGothic" pitchFamily="34" charset="-128"/>
              </a:defRPr>
            </a:lvl3pPr>
            <a:lvl4pPr marL="1600200" indent="-228600" defTabSz="909638" eaLnBrk="0" hangingPunct="0">
              <a:defRPr>
                <a:solidFill>
                  <a:schemeClr val="tx1"/>
                </a:solidFill>
                <a:latin typeface="Limon F3" charset="0"/>
                <a:ea typeface="MS PGothic" pitchFamily="34" charset="-128"/>
              </a:defRPr>
            </a:lvl4pPr>
            <a:lvl5pPr marL="2057400" indent="-228600" defTabSz="909638" eaLnBrk="0" hangingPunct="0">
              <a:defRPr>
                <a:solidFill>
                  <a:schemeClr val="tx1"/>
                </a:solidFill>
                <a:latin typeface="Limon F3" charset="0"/>
                <a:ea typeface="MS PGothic" pitchFamily="34" charset="-128"/>
              </a:defRPr>
            </a:lvl5pPr>
            <a:lvl6pPr marL="2514600" indent="-228600" defTabSz="90963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0963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0963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09638"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fld id="{8158021C-20FC-41B2-A388-47B3CEF6B7F3}" type="slidenum">
              <a:rPr lang="en-GB">
                <a:latin typeface="Arial" pitchFamily="34" charset="0"/>
              </a:rPr>
              <a:pPr eaLnBrk="1" hangingPunct="1"/>
              <a:t>4</a:t>
            </a:fld>
            <a:endParaRPr lang="en-GB">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xfrm>
            <a:off x="84138" y="742950"/>
            <a:ext cx="6604000" cy="3714750"/>
          </a:xfrm>
          <a:ln/>
        </p:spPr>
      </p:sp>
      <p:sp>
        <p:nvSpPr>
          <p:cNvPr id="256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indent="0" algn="just">
              <a:spcBef>
                <a:spcPts val="1200"/>
              </a:spcBef>
              <a:buNone/>
            </a:pPr>
            <a:r>
              <a:rPr lang="fr-FR" sz="1200" noProof="0"/>
              <a:t>Tous les nouveau-nés sont éligibles, il n’y</a:t>
            </a:r>
            <a:r>
              <a:rPr lang="fr-FR" sz="1200" baseline="0" noProof="0"/>
              <a:t> a techniquement aucune contre-indication à la vaccination par la DN du </a:t>
            </a:r>
            <a:r>
              <a:rPr lang="fr-FR" sz="1200" baseline="0" noProof="0" err="1"/>
              <a:t>HepB</a:t>
            </a:r>
            <a:r>
              <a:rPr lang="fr-FR" sz="1200" noProof="0"/>
              <a:t>.</a:t>
            </a:r>
          </a:p>
          <a:p>
            <a:pPr marL="0" indent="0" algn="just">
              <a:spcBef>
                <a:spcPts val="1200"/>
              </a:spcBef>
              <a:buNone/>
            </a:pPr>
            <a:endParaRPr lang="en-US" sz="1200" baseline="0"/>
          </a:p>
          <a:p>
            <a:pPr marL="0" indent="0" algn="just">
              <a:spcBef>
                <a:spcPts val="1200"/>
              </a:spcBef>
              <a:buNone/>
            </a:pPr>
            <a:r>
              <a:rPr lang="fr-FR" sz="1200" b="1" baseline="0" noProof="0"/>
              <a:t>Remarque 1 :</a:t>
            </a:r>
            <a:r>
              <a:rPr lang="fr-FR" sz="1200" baseline="0" noProof="0"/>
              <a:t>  Une réaction allergique à une vaccination précédente est une contre-indication mais elle n’est pas connue puisqu’il s’agit d’une dose de vaccination à la naissance.</a:t>
            </a:r>
          </a:p>
          <a:p>
            <a:pPr marL="0" indent="0" algn="just">
              <a:spcBef>
                <a:spcPts val="1200"/>
              </a:spcBef>
              <a:buNone/>
            </a:pPr>
            <a:r>
              <a:rPr lang="fr-FR" sz="1200" b="1" baseline="0" noProof="0"/>
              <a:t>Remarque 2 :</a:t>
            </a:r>
            <a:r>
              <a:rPr lang="fr-FR" sz="1200" baseline="0" noProof="0"/>
              <a:t>  Vacciner un nouveau-né de moins de 2000g est sans danger mais l’efficacité de la vaccination est réduite. Ainsi, si un bébé de moins de 2000g est vacciné, cette dose ne doit pas être comptabilisée et le bébé doit recevoir 3 doses supplémentaires.</a:t>
            </a:r>
          </a:p>
          <a:p>
            <a:pPr marL="0" indent="0" algn="just">
              <a:spcBef>
                <a:spcPts val="1200"/>
              </a:spcBef>
              <a:buFont typeface="Arial" pitchFamily="34" charset="0"/>
              <a:buChar char="•"/>
            </a:pPr>
            <a:endParaRPr lang="en-US" sz="2400"/>
          </a:p>
          <a:p>
            <a:endParaRPr lang="fr-FR" b="0"/>
          </a:p>
        </p:txBody>
      </p:sp>
      <p:sp>
        <p:nvSpPr>
          <p:cNvPr id="256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eaLnBrk="0" hangingPunct="0">
              <a:defRPr>
                <a:solidFill>
                  <a:schemeClr val="tx1"/>
                </a:solidFill>
                <a:latin typeface="Limon F3" charset="0"/>
                <a:ea typeface="MS PGothic" pitchFamily="34" charset="-128"/>
              </a:defRPr>
            </a:lvl1pPr>
            <a:lvl2pPr marL="742950" indent="-285750" defTabSz="909638" eaLnBrk="0" hangingPunct="0">
              <a:defRPr>
                <a:solidFill>
                  <a:schemeClr val="tx1"/>
                </a:solidFill>
                <a:latin typeface="Limon F3" charset="0"/>
                <a:ea typeface="MS PGothic" pitchFamily="34" charset="-128"/>
              </a:defRPr>
            </a:lvl2pPr>
            <a:lvl3pPr marL="1143000" indent="-228600" defTabSz="909638" eaLnBrk="0" hangingPunct="0">
              <a:defRPr>
                <a:solidFill>
                  <a:schemeClr val="tx1"/>
                </a:solidFill>
                <a:latin typeface="Limon F3" charset="0"/>
                <a:ea typeface="MS PGothic" pitchFamily="34" charset="-128"/>
              </a:defRPr>
            </a:lvl3pPr>
            <a:lvl4pPr marL="1600200" indent="-228600" defTabSz="909638" eaLnBrk="0" hangingPunct="0">
              <a:defRPr>
                <a:solidFill>
                  <a:schemeClr val="tx1"/>
                </a:solidFill>
                <a:latin typeface="Limon F3" charset="0"/>
                <a:ea typeface="MS PGothic" pitchFamily="34" charset="-128"/>
              </a:defRPr>
            </a:lvl4pPr>
            <a:lvl5pPr marL="2057400" indent="-228600" defTabSz="909638" eaLnBrk="0" hangingPunct="0">
              <a:defRPr>
                <a:solidFill>
                  <a:schemeClr val="tx1"/>
                </a:solidFill>
                <a:latin typeface="Limon F3" charset="0"/>
                <a:ea typeface="MS PGothic" pitchFamily="34" charset="-128"/>
              </a:defRPr>
            </a:lvl5pPr>
            <a:lvl6pPr marL="2514600" indent="-228600" defTabSz="909638"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09638"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09638"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09638"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fld id="{8158021C-20FC-41B2-A388-47B3CEF6B7F3}" type="slidenum">
              <a:rPr lang="en-GB">
                <a:latin typeface="Arial" pitchFamily="34" charset="0"/>
              </a:rPr>
              <a:pPr eaLnBrk="1" hangingPunct="1"/>
              <a:t>5</a:t>
            </a:fld>
            <a:endParaRPr lang="en-GB">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4138" y="742950"/>
            <a:ext cx="6604000" cy="3714750"/>
          </a:xfrm>
        </p:spPr>
      </p:sp>
      <p:sp>
        <p:nvSpPr>
          <p:cNvPr id="3" name="Notes Placeholder 2"/>
          <p:cNvSpPr>
            <a:spLocks noGrp="1"/>
          </p:cNvSpPr>
          <p:nvPr>
            <p:ph type="body" idx="1"/>
          </p:nvPr>
        </p:nvSpPr>
        <p:spPr/>
        <p:txBody>
          <a:bodyPr>
            <a:normAutofit/>
          </a:bodyPr>
          <a:lstStyle/>
          <a:p>
            <a:pPr marL="0" marR="0" indent="0" algn="just" defTabSz="914400" rtl="0" eaLnBrk="0" fontAlgn="base" latinLnBrk="0" hangingPunct="0">
              <a:lnSpc>
                <a:spcPct val="100000"/>
              </a:lnSpc>
              <a:spcBef>
                <a:spcPct val="30000"/>
              </a:spcBef>
              <a:spcAft>
                <a:spcPct val="0"/>
              </a:spcAft>
              <a:buClrTx/>
              <a:buSzTx/>
              <a:buFontTx/>
              <a:buNone/>
              <a:tabLst/>
              <a:defRPr/>
            </a:pPr>
            <a:r>
              <a:rPr lang="fr-FR" sz="1200" b="1" noProof="0">
                <a:solidFill>
                  <a:srgbClr val="FF0000"/>
                </a:solidFill>
              </a:rPr>
              <a:t>NOTE aux formateurs </a:t>
            </a:r>
            <a:r>
              <a:rPr lang="fr-FR" sz="1200" b="1" baseline="0" noProof="0">
                <a:solidFill>
                  <a:srgbClr val="FF0000"/>
                </a:solidFill>
              </a:rPr>
              <a:t>: la diapositive peut être adaptée au contexte pays --- décrire les deux scenarios OU présenter uniquement le calendrier utilisé dans le pays</a:t>
            </a:r>
          </a:p>
          <a:p>
            <a:pPr marL="0" marR="0" indent="0" algn="just" defTabSz="914400" rtl="0" eaLnBrk="0" fontAlgn="base" latinLnBrk="0" hangingPunct="0">
              <a:lnSpc>
                <a:spcPct val="100000"/>
              </a:lnSpc>
              <a:spcBef>
                <a:spcPct val="30000"/>
              </a:spcBef>
              <a:spcAft>
                <a:spcPct val="0"/>
              </a:spcAft>
              <a:buClrTx/>
              <a:buSzTx/>
              <a:buFontTx/>
              <a:buNone/>
              <a:tabLst/>
              <a:defRPr/>
            </a:pPr>
            <a:r>
              <a:rPr lang="fr-FR" sz="1200" b="1" baseline="0" noProof="0">
                <a:solidFill>
                  <a:srgbClr val="FF0000"/>
                </a:solidFill>
              </a:rPr>
              <a:t>(Si un vaccin combiné est utilisé, la diapositive peut être modifiée afin d’y inclure le calendrier vaccinal utilisé. Ex. avec Penta1, avec Penta2, </a:t>
            </a:r>
            <a:r>
              <a:rPr lang="fr-FR" sz="1200" b="1" baseline="0" noProof="0" err="1">
                <a:solidFill>
                  <a:srgbClr val="FF0000"/>
                </a:solidFill>
              </a:rPr>
              <a:t>etc</a:t>
            </a:r>
            <a:r>
              <a:rPr lang="fr-FR" sz="1200" b="1" baseline="0" noProof="0">
                <a:solidFill>
                  <a:srgbClr val="FF0000"/>
                </a:solidFill>
              </a:rPr>
              <a:t>…)</a:t>
            </a:r>
          </a:p>
          <a:p>
            <a:pPr marL="0" marR="0" indent="0" algn="just" defTabSz="914400" rtl="0" eaLnBrk="0" fontAlgn="base" latinLnBrk="0" hangingPunct="0">
              <a:lnSpc>
                <a:spcPct val="100000"/>
              </a:lnSpc>
              <a:spcBef>
                <a:spcPct val="30000"/>
              </a:spcBef>
              <a:spcAft>
                <a:spcPct val="0"/>
              </a:spcAft>
              <a:buClrTx/>
              <a:buSzTx/>
              <a:buFontTx/>
              <a:buNone/>
              <a:tabLst/>
              <a:defRPr/>
            </a:pPr>
            <a:endParaRPr lang="fr-FR" sz="1200" baseline="0" noProof="0">
              <a:solidFill>
                <a:srgbClr val="FF0000"/>
              </a:solidFill>
            </a:endParaRPr>
          </a:p>
          <a:p>
            <a:pPr marL="0" marR="0" indent="0" algn="just" defTabSz="914400" rtl="0" eaLnBrk="0" fontAlgn="base" latinLnBrk="0" hangingPunct="0">
              <a:lnSpc>
                <a:spcPct val="100000"/>
              </a:lnSpc>
              <a:spcBef>
                <a:spcPct val="30000"/>
              </a:spcBef>
              <a:spcAft>
                <a:spcPct val="0"/>
              </a:spcAft>
              <a:buClrTx/>
              <a:buSzTx/>
              <a:buFontTx/>
              <a:buNone/>
              <a:tabLst/>
              <a:defRPr/>
            </a:pPr>
            <a:r>
              <a:rPr lang="fr-FR" sz="1200" baseline="0" noProof="0">
                <a:solidFill>
                  <a:srgbClr val="FF0000"/>
                </a:solidFill>
              </a:rPr>
              <a:t>Il est important de souligner que :</a:t>
            </a:r>
            <a:endParaRPr lang="fr-FR" sz="1200" noProof="0">
              <a:solidFill>
                <a:srgbClr val="FF0000"/>
              </a:solidFill>
            </a:endParaRPr>
          </a:p>
          <a:p>
            <a:pPr algn="just">
              <a:buFont typeface="Arial" charset="0"/>
              <a:buNone/>
            </a:pPr>
            <a:r>
              <a:rPr lang="fr-FR"/>
              <a:t>* Lorsqu’un schéma</a:t>
            </a:r>
            <a:r>
              <a:rPr lang="fr-FR" baseline="0"/>
              <a:t> à trois doses est employé, il est habituellement recommandé de n</a:t>
            </a:r>
            <a:r>
              <a:rPr lang="fr-FR"/>
              <a:t>e pas comptabilis</a:t>
            </a:r>
            <a:r>
              <a:rPr lang="fr-FR" baseline="0"/>
              <a:t>er</a:t>
            </a:r>
            <a:r>
              <a:rPr lang="fr-FR"/>
              <a:t> le HepB1 afin de pouvoir</a:t>
            </a:r>
            <a:r>
              <a:rPr lang="fr-FR" baseline="0"/>
              <a:t> établir les rapports sur la couverture de la DN du </a:t>
            </a:r>
            <a:r>
              <a:rPr lang="fr-FR" baseline="0" err="1"/>
              <a:t>HepB</a:t>
            </a:r>
            <a:r>
              <a:rPr lang="fr-FR" baseline="0"/>
              <a:t> et du HepB3. </a:t>
            </a:r>
          </a:p>
          <a:p>
            <a:pPr algn="just">
              <a:buFont typeface="Arial" charset="0"/>
              <a:buNone/>
            </a:pPr>
            <a:r>
              <a:rPr lang="fr-FR" baseline="0"/>
              <a:t>** Par ailleurs, dans le schéma à 4-doses, la seconde dose s’appelle encore HepB1 afin d’éviter toute confusion avec le DTP1/Pentavalent 1</a:t>
            </a:r>
            <a:endParaRPr lang="fr-FR"/>
          </a:p>
        </p:txBody>
      </p:sp>
      <p:sp>
        <p:nvSpPr>
          <p:cNvPr id="4" name="Slide Number Placeholder 3"/>
          <p:cNvSpPr>
            <a:spLocks noGrp="1"/>
          </p:cNvSpPr>
          <p:nvPr>
            <p:ph type="sldNum" sz="quarter" idx="10"/>
          </p:nvPr>
        </p:nvSpPr>
        <p:spPr/>
        <p:txBody>
          <a:bodyPr/>
          <a:lstStyle/>
          <a:p>
            <a:pPr>
              <a:defRPr/>
            </a:pPr>
            <a:fld id="{EE2C9C1B-6521-4920-AB9A-77EB45BD0EF8}" type="slidenum">
              <a:rPr lang="en-GB" smtClean="0"/>
              <a:pPr>
                <a:defRPr/>
              </a:pPr>
              <a:t>6</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4138" y="742950"/>
            <a:ext cx="6604000" cy="371475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fr-FR" sz="1200" kern="1200" noProof="0">
                <a:solidFill>
                  <a:srgbClr val="000066"/>
                </a:solidFill>
                <a:latin typeface="Arial" pitchFamily="34" charset="0"/>
                <a:ea typeface="MS PGothic" pitchFamily="34" charset="-128"/>
                <a:cs typeface="ＭＳ Ｐゴシック" charset="0"/>
              </a:rPr>
              <a:t>Insérer le</a:t>
            </a:r>
            <a:r>
              <a:rPr lang="fr-FR" sz="1200" kern="1200" baseline="0" noProof="0">
                <a:solidFill>
                  <a:srgbClr val="000066"/>
                </a:solidFill>
                <a:latin typeface="Arial" pitchFamily="34" charset="0"/>
                <a:ea typeface="MS PGothic" pitchFamily="34" charset="-128"/>
                <a:cs typeface="ＭＳ Ｐゴシック" charset="0"/>
              </a:rPr>
              <a:t> nouveau calendrier vaccinal de votre pays et expliquer en détails le protocole choisi.</a:t>
            </a:r>
            <a:r>
              <a:rPr lang="fr-FR" sz="1200" b="0" kern="1200" cap="all" baseline="0" noProof="0">
                <a:solidFill>
                  <a:srgbClr val="000066"/>
                </a:solidFill>
                <a:latin typeface="Arial" pitchFamily="34" charset="0"/>
                <a:ea typeface="MS PGothic" pitchFamily="34" charset="-128"/>
                <a:cs typeface="ＭＳ Ｐゴシック" charset="0"/>
              </a:rPr>
              <a:t> </a:t>
            </a:r>
            <a:endParaRPr lang="fr-FR" b="0" noProof="0"/>
          </a:p>
          <a:p>
            <a:pPr marL="0" marR="0" indent="0" algn="l" defTabSz="914400" rtl="0" eaLnBrk="0" fontAlgn="base" latinLnBrk="0" hangingPunct="0">
              <a:lnSpc>
                <a:spcPct val="100000"/>
              </a:lnSpc>
              <a:spcBef>
                <a:spcPct val="30000"/>
              </a:spcBef>
              <a:spcAft>
                <a:spcPct val="0"/>
              </a:spcAft>
              <a:buClrTx/>
              <a:buSzTx/>
              <a:buFontTx/>
              <a:buNone/>
              <a:tabLst/>
              <a:defRPr/>
            </a:pPr>
            <a:r>
              <a:rPr lang="fr-FR" sz="1200" kern="1200" baseline="0" noProof="0">
                <a:solidFill>
                  <a:srgbClr val="000066"/>
                </a:solidFill>
                <a:latin typeface="Arial" pitchFamily="34" charset="0"/>
                <a:ea typeface="MS PGothic" pitchFamily="34" charset="-128"/>
                <a:cs typeface="ＭＳ Ｐゴシック" charset="0"/>
              </a:rPr>
              <a:t>Indiquer à nouveau que la DN du </a:t>
            </a:r>
            <a:r>
              <a:rPr lang="fr-FR" sz="1200" kern="1200" baseline="0" noProof="0" err="1">
                <a:solidFill>
                  <a:srgbClr val="000066"/>
                </a:solidFill>
                <a:latin typeface="Arial" pitchFamily="34" charset="0"/>
                <a:ea typeface="MS PGothic" pitchFamily="34" charset="-128"/>
                <a:cs typeface="ＭＳ Ｐゴシック" charset="0"/>
              </a:rPr>
              <a:t>HepB</a:t>
            </a:r>
            <a:r>
              <a:rPr lang="fr-FR" sz="1200" kern="1200" baseline="0" noProof="0">
                <a:solidFill>
                  <a:srgbClr val="000066"/>
                </a:solidFill>
                <a:latin typeface="Arial" pitchFamily="34" charset="0"/>
                <a:ea typeface="MS PGothic" pitchFamily="34" charset="-128"/>
                <a:cs typeface="ＭＳ Ｐゴシック" charset="0"/>
              </a:rPr>
              <a:t> doit être donnée dans les 24 heures. Cependant, si ce n’est pas le cas,</a:t>
            </a:r>
            <a:r>
              <a:rPr lang="fr-FR" sz="1200" noProof="0"/>
              <a:t> la DN du </a:t>
            </a:r>
            <a:r>
              <a:rPr lang="fr-FR" sz="1200" noProof="0" err="1"/>
              <a:t>HepB</a:t>
            </a:r>
            <a:r>
              <a:rPr lang="fr-FR" sz="1200" noProof="0"/>
              <a:t> doit être donnée aussi rapidement que possible avant la date</a:t>
            </a:r>
            <a:r>
              <a:rPr lang="fr-FR" sz="1200" baseline="0" noProof="0"/>
              <a:t> prévue d’administration de la dose suivante.</a:t>
            </a:r>
            <a:endParaRPr lang="fr-FR" sz="1200" noProof="0"/>
          </a:p>
          <a:p>
            <a:endParaRPr lang="en-US" sz="1200" kern="1200">
              <a:solidFill>
                <a:srgbClr val="000066"/>
              </a:solidFill>
              <a:latin typeface="Arial" pitchFamily="34" charset="0"/>
              <a:ea typeface="MS PGothic" pitchFamily="34" charset="-128"/>
              <a:cs typeface="ＭＳ Ｐゴシック" charset="0"/>
            </a:endParaRPr>
          </a:p>
        </p:txBody>
      </p:sp>
      <p:sp>
        <p:nvSpPr>
          <p:cNvPr id="4" name="Slide Number Placeholder 3"/>
          <p:cNvSpPr>
            <a:spLocks noGrp="1"/>
          </p:cNvSpPr>
          <p:nvPr>
            <p:ph type="sldNum" sz="quarter" idx="10"/>
          </p:nvPr>
        </p:nvSpPr>
        <p:spPr/>
        <p:txBody>
          <a:bodyPr/>
          <a:lstStyle/>
          <a:p>
            <a:pPr>
              <a:defRPr/>
            </a:pPr>
            <a:fld id="{EE2C9C1B-6521-4920-AB9A-77EB45BD0EF8}" type="slidenum">
              <a:rPr lang="en-GB" smtClean="0"/>
              <a:pPr>
                <a:defRPr/>
              </a:pPr>
              <a:t>7</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4138" y="742950"/>
            <a:ext cx="6604000" cy="37147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E2C9C1B-6521-4920-AB9A-77EB45BD0EF8}" type="slidenum">
              <a:rPr lang="en-GB" smtClean="0"/>
              <a:pPr>
                <a:defRPr/>
              </a:pPr>
              <a:t>8</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a:xfrm>
            <a:off x="84138" y="742950"/>
            <a:ext cx="6604000" cy="3714750"/>
          </a:xfrm>
          <a:ln/>
        </p:spPr>
      </p:sp>
      <p:sp>
        <p:nvSpPr>
          <p:cNvPr id="45059" name="Espace réservé des commentaires 2"/>
          <p:cNvSpPr>
            <a:spLocks noGrp="1"/>
          </p:cNvSpPr>
          <p:nvPr>
            <p:ph type="body" idx="1"/>
          </p:nvPr>
        </p:nvSpPr>
        <p:spPr>
          <a:noFill/>
          <a:ln/>
        </p:spPr>
        <p:txBody>
          <a:bodyPr/>
          <a:lstStyle/>
          <a:p>
            <a:pPr eaLnBrk="1" hangingPunct="1">
              <a:spcBef>
                <a:spcPct val="0"/>
              </a:spcBef>
            </a:pPr>
            <a:endParaRPr lang="en-US"/>
          </a:p>
        </p:txBody>
      </p:sp>
      <p:sp>
        <p:nvSpPr>
          <p:cNvPr id="45060" name="Espace réservé du numéro de diapositive 3"/>
          <p:cNvSpPr>
            <a:spLocks noGrp="1"/>
          </p:cNvSpPr>
          <p:nvPr>
            <p:ph type="sldNum" sz="quarter" idx="5"/>
          </p:nvPr>
        </p:nvSpPr>
        <p:spPr>
          <a:noFill/>
        </p:spPr>
        <p:txBody>
          <a:bodyPr/>
          <a:lstStyle/>
          <a:p>
            <a:fld id="{88F01694-C6EC-42BD-850F-67FD06B9D8C5}" type="slidenum">
              <a:rPr lang="en-GB" smtClean="0">
                <a:solidFill>
                  <a:srgbClr val="000000"/>
                </a:solidFill>
              </a:rPr>
              <a:pPr/>
              <a:t>9</a:t>
            </a:fld>
            <a:endParaRPr lang="en-GB">
              <a:solidFill>
                <a:srgbClr val="000000"/>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12"/>
          <p:cNvSpPr>
            <a:spLocks noChangeArrowheads="1"/>
          </p:cNvSpPr>
          <p:nvPr userDrawn="1"/>
        </p:nvSpPr>
        <p:spPr bwMode="auto">
          <a:xfrm>
            <a:off x="2117" y="0"/>
            <a:ext cx="12192000" cy="6858000"/>
          </a:xfrm>
          <a:prstGeom prst="rect">
            <a:avLst/>
          </a:prstGeom>
          <a:solidFill>
            <a:srgbClr val="1E7FB8"/>
          </a:solidFill>
          <a:ln w="9525">
            <a:noFill/>
            <a:miter lim="800000"/>
            <a:headEnd/>
            <a:tailEnd/>
          </a:ln>
        </p:spPr>
        <p:txBody>
          <a:bodyPr wrap="none" lIns="80147" tIns="40074" rIns="80147" bIns="40074" anchor="ctr"/>
          <a:lstStyle/>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en-US" sz="3400" b="1" i="0" u="none" strike="noStrike" kern="1200" cap="none" spc="0" normalizeH="0" baseline="0" noProof="0">
              <a:ln>
                <a:noFill/>
              </a:ln>
              <a:solidFill>
                <a:srgbClr val="000066"/>
              </a:solidFill>
              <a:effectLst/>
              <a:uLnTx/>
              <a:uFillTx/>
              <a:latin typeface="Arial" pitchFamily="34" charset="0"/>
              <a:ea typeface="ＭＳ Ｐゴシック" pitchFamily="34" charset="-128"/>
              <a:cs typeface="Arial"/>
            </a:endParaRPr>
          </a:p>
        </p:txBody>
      </p:sp>
      <p:sp>
        <p:nvSpPr>
          <p:cNvPr id="1026" name="Rectangle 3"/>
          <p:cNvSpPr>
            <a:spLocks noGrp="1" noChangeArrowheads="1"/>
          </p:cNvSpPr>
          <p:nvPr>
            <p:ph type="title"/>
          </p:nvPr>
        </p:nvSpPr>
        <p:spPr>
          <a:xfrm>
            <a:off x="914400" y="2130426"/>
            <a:ext cx="10363200" cy="1470025"/>
          </a:xfrm>
        </p:spPr>
        <p:txBody>
          <a:bodyPr/>
          <a:lstStyle>
            <a:lvl1pPr>
              <a:defRPr smtClean="0"/>
            </a:lvl1pPr>
          </a:lstStyle>
          <a:p>
            <a:pPr lvl="0"/>
            <a:r>
              <a:rPr lang="fr-FR" noProof="0"/>
              <a:t>Cliquez pour modifier le style du titre</a:t>
            </a:r>
          </a:p>
        </p:txBody>
      </p:sp>
      <p:sp>
        <p:nvSpPr>
          <p:cNvPr id="51203" name="Rectangle 4"/>
          <p:cNvSpPr>
            <a:spLocks noGrp="1" noChangeArrowheads="1"/>
          </p:cNvSpPr>
          <p:nvPr>
            <p:ph type="subTitle" idx="1"/>
          </p:nvPr>
        </p:nvSpPr>
        <p:spPr>
          <a:xfrm>
            <a:off x="1828800" y="3886200"/>
            <a:ext cx="8534400" cy="1752600"/>
          </a:xfrm>
        </p:spPr>
        <p:txBody>
          <a:bodyPr/>
          <a:lstStyle>
            <a:lvl1pPr marL="0" indent="0" algn="ctr">
              <a:buFont typeface="Wingdings" pitchFamily="2" charset="2"/>
              <a:buNone/>
              <a:defRPr smtClean="0"/>
            </a:lvl1pPr>
          </a:lstStyle>
          <a:p>
            <a:pPr lvl="0"/>
            <a:r>
              <a:rPr lang="fr-FR" noProof="0"/>
              <a:t>Cliquez pour modifier le style des sous-titres du masque</a:t>
            </a:r>
          </a:p>
        </p:txBody>
      </p:sp>
    </p:spTree>
    <p:extLst>
      <p:ext uri="{BB962C8B-B14F-4D97-AF65-F5344CB8AC3E}">
        <p14:creationId xmlns:p14="http://schemas.microsoft.com/office/powerpoint/2010/main" val="27107089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7874422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44000" y="1"/>
            <a:ext cx="3048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8970243"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4808032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lvl1pPr algn="l">
              <a:defRPr/>
            </a:lvl1pPr>
            <a:lvl2pPr algn="l">
              <a:defRPr/>
            </a:lvl2pPr>
            <a:lvl3pPr algn="l">
              <a:defRPr/>
            </a:lvl3pPr>
            <a:lvl4pPr algn="l">
              <a:defRPr/>
            </a:lvl4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5780719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09" y="4407379"/>
            <a:ext cx="10363924"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962909" y="2907056"/>
            <a:ext cx="10363924"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3630704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90054" y="1380816"/>
            <a:ext cx="5440788"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204601" y="1380816"/>
            <a:ext cx="5440788"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1701733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963" y="275012"/>
            <a:ext cx="10972076"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963" y="1534880"/>
            <a:ext cx="5386489"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609963" y="2174173"/>
            <a:ext cx="5386489"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739" y="1534880"/>
            <a:ext cx="5388300"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6193739" y="2174173"/>
            <a:ext cx="5388300"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25306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4464963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998521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963" y="273572"/>
            <a:ext cx="4010908"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4767478" y="273571"/>
            <a:ext cx="681456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963" y="1435531"/>
            <a:ext cx="4010908"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38161353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170" y="4800456"/>
            <a:ext cx="7315924"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2389170" y="613376"/>
            <a:ext cx="7315924"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2389170" y="5367757"/>
            <a:ext cx="7315924"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9737571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12192000" cy="1238250"/>
          </a:xfrm>
          <a:prstGeom prst="rect">
            <a:avLst/>
          </a:prstGeom>
          <a:noFill/>
          <a:ln>
            <a:noFill/>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p:cNvSpPr>
            <a:spLocks noGrp="1" noChangeArrowheads="1"/>
          </p:cNvSpPr>
          <p:nvPr>
            <p:ph type="body" idx="1"/>
          </p:nvPr>
        </p:nvSpPr>
        <p:spPr bwMode="auto">
          <a:xfrm>
            <a:off x="590551" y="1381125"/>
            <a:ext cx="11055349"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p:txBody>
      </p:sp>
      <p:sp>
        <p:nvSpPr>
          <p:cNvPr id="1028" name="Line 6"/>
          <p:cNvSpPr>
            <a:spLocks noChangeShapeType="1"/>
          </p:cNvSpPr>
          <p:nvPr/>
        </p:nvSpPr>
        <p:spPr bwMode="auto">
          <a:xfrm>
            <a:off x="0" y="1246188"/>
            <a:ext cx="12192000" cy="0"/>
          </a:xfrm>
          <a:prstGeom prst="line">
            <a:avLst/>
          </a:prstGeom>
          <a:noFill/>
          <a:ln w="38100">
            <a:solidFill>
              <a:srgbClr val="1E7FB8"/>
            </a:solidFill>
            <a:round/>
            <a:headEnd/>
            <a:tailEnd/>
          </a:ln>
        </p:spPr>
        <p:txBody>
          <a:bodyPr lIns="80147" tIns="40074" rIns="80147" bIns="40074"/>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sz="1800" b="0" i="0" u="none" strike="noStrike" kern="1200" cap="none" spc="0" normalizeH="0" baseline="0" noProof="0">
              <a:ln>
                <a:noFill/>
              </a:ln>
              <a:solidFill>
                <a:srgbClr val="000000"/>
              </a:solidFill>
              <a:effectLst/>
              <a:uLnTx/>
              <a:uFillTx/>
              <a:latin typeface="Limon F3" charset="0"/>
              <a:ea typeface="ＭＳ Ｐゴシック" pitchFamily="34" charset="-128"/>
              <a:cs typeface="Arial"/>
            </a:endParaRPr>
          </a:p>
        </p:txBody>
      </p:sp>
      <p:sp>
        <p:nvSpPr>
          <p:cNvPr id="1029" name="Rectangle 12"/>
          <p:cNvSpPr>
            <a:spLocks noChangeArrowheads="1"/>
          </p:cNvSpPr>
          <p:nvPr/>
        </p:nvSpPr>
        <p:spPr bwMode="auto">
          <a:xfrm>
            <a:off x="0" y="6318000"/>
            <a:ext cx="12192000" cy="540000"/>
          </a:xfrm>
          <a:prstGeom prst="rect">
            <a:avLst/>
          </a:prstGeom>
          <a:solidFill>
            <a:srgbClr val="1E7FB8"/>
          </a:solidFill>
          <a:ln w="9525">
            <a:noFill/>
            <a:miter lim="800000"/>
            <a:headEnd/>
            <a:tailEnd/>
          </a:ln>
        </p:spPr>
        <p:txBody>
          <a:bodyPr wrap="none" lIns="80147" tIns="40074" rIns="80147" bIns="40074" anchor="ctr"/>
          <a:lstStyle/>
          <a:p>
            <a:pPr marL="0" marR="0" lvl="0" indent="0" algn="l" defTabSz="914400" rtl="0" eaLnBrk="1" fontAlgn="base" latinLnBrk="0" hangingPunct="1">
              <a:lnSpc>
                <a:spcPct val="100000"/>
              </a:lnSpc>
              <a:spcBef>
                <a:spcPct val="50000"/>
              </a:spcBef>
              <a:spcAft>
                <a:spcPct val="0"/>
              </a:spcAft>
              <a:buClrTx/>
              <a:buSzTx/>
              <a:buFontTx/>
              <a:buNone/>
              <a:tabLst/>
              <a:defRPr/>
            </a:pPr>
            <a:endParaRPr kumimoji="0" lang="fr-FR" sz="3400" b="1" i="0" u="none" strike="noStrike" kern="1200" cap="none" spc="0" normalizeH="0" baseline="0" noProof="0">
              <a:ln>
                <a:noFill/>
              </a:ln>
              <a:solidFill>
                <a:srgbClr val="000066"/>
              </a:solidFill>
              <a:effectLst/>
              <a:uLnTx/>
              <a:uFillTx/>
              <a:latin typeface="Arial" pitchFamily="34" charset="0"/>
              <a:ea typeface="ＭＳ Ｐゴシック" pitchFamily="34" charset="-128"/>
              <a:cs typeface="Arial"/>
            </a:endParaRPr>
          </a:p>
        </p:txBody>
      </p:sp>
      <p:sp>
        <p:nvSpPr>
          <p:cNvPr id="1030" name="Rectangle 13"/>
          <p:cNvSpPr>
            <a:spLocks noChangeArrowheads="1"/>
          </p:cNvSpPr>
          <p:nvPr/>
        </p:nvSpPr>
        <p:spPr bwMode="auto">
          <a:xfrm>
            <a:off x="1236134" y="6503986"/>
            <a:ext cx="6993466" cy="431800"/>
          </a:xfrm>
          <a:prstGeom prst="rect">
            <a:avLst/>
          </a:prstGeom>
          <a:noFill/>
          <a:ln w="9525">
            <a:noFill/>
            <a:miter lim="800000"/>
            <a:headEnd/>
            <a:tailEnd/>
          </a:ln>
        </p:spPr>
        <p:txBody>
          <a:bodyPr lIns="0" tIns="0" rIns="0" bIns="0"/>
          <a:lstStyle/>
          <a:p>
            <a:pPr marL="0" marR="0" lvl="0" indent="0" algn="l" defTabSz="912813" rtl="0" eaLnBrk="1" fontAlgn="base" latinLnBrk="0" hangingPunct="1">
              <a:lnSpc>
                <a:spcPct val="100000"/>
              </a:lnSpc>
              <a:spcBef>
                <a:spcPct val="0"/>
              </a:spcBef>
              <a:spcAft>
                <a:spcPct val="0"/>
              </a:spcAft>
              <a:buClrTx/>
              <a:buSzTx/>
              <a:buFontTx/>
              <a:buNone/>
              <a:tabLst/>
              <a:defRPr/>
            </a:pPr>
            <a:r>
              <a:rPr kumimoji="0" lang="fr-FR" sz="1200" b="0" i="0" u="none" strike="noStrike" kern="1200" cap="none" spc="0" normalizeH="0" baseline="0" noProof="0">
                <a:ln>
                  <a:noFill/>
                </a:ln>
                <a:solidFill>
                  <a:srgbClr val="96CCEE"/>
                </a:solidFill>
                <a:effectLst/>
                <a:uLnTx/>
                <a:uFillTx/>
                <a:latin typeface="Arial Narrow" pitchFamily="34" charset="0"/>
                <a:ea typeface="ＭＳ Ｐゴシック" pitchFamily="34" charset="-128"/>
                <a:cs typeface="Arial"/>
              </a:rPr>
              <a:t>Éligibilité à la vaccination par la dose de naissance du vaccin </a:t>
            </a:r>
            <a:r>
              <a:rPr kumimoji="0" lang="fr-FR" sz="1200" b="0" i="0" u="none" strike="noStrike" kern="1200" cap="none" spc="0" normalizeH="0" baseline="0" noProof="0" err="1">
                <a:ln>
                  <a:noFill/>
                </a:ln>
                <a:solidFill>
                  <a:srgbClr val="96CCEE"/>
                </a:solidFill>
                <a:effectLst/>
                <a:uLnTx/>
                <a:uFillTx/>
                <a:latin typeface="Arial Narrow" pitchFamily="34" charset="0"/>
                <a:ea typeface="ＭＳ Ｐゴシック" pitchFamily="34" charset="-128"/>
                <a:cs typeface="Arial"/>
              </a:rPr>
              <a:t>HepB</a:t>
            </a:r>
            <a:r>
              <a:rPr kumimoji="0" lang="en-US" sz="1200" b="0" i="0" u="none" strike="noStrike" kern="1200" cap="none" spc="0" normalizeH="0" baseline="0" noProof="0">
                <a:ln>
                  <a:noFill/>
                </a:ln>
                <a:solidFill>
                  <a:srgbClr val="96CCEE"/>
                </a:solidFill>
                <a:effectLst/>
                <a:uLnTx/>
                <a:uFillTx/>
                <a:latin typeface="Arial Narrow" pitchFamily="34" charset="0"/>
                <a:ea typeface="ＭＳ Ｐゴシック" pitchFamily="34" charset="-128"/>
                <a:cs typeface="Arial"/>
              </a:rPr>
              <a:t>, Module 2 </a:t>
            </a:r>
            <a:endParaRPr kumimoji="0" lang="fr-FR" sz="1200" b="0" i="0" u="none" strike="noStrike" kern="1200" cap="none" spc="0" normalizeH="0" baseline="0" noProof="0">
              <a:ln>
                <a:noFill/>
              </a:ln>
              <a:solidFill>
                <a:srgbClr val="96CCEE"/>
              </a:solidFill>
              <a:effectLst/>
              <a:uLnTx/>
              <a:uFillTx/>
              <a:latin typeface="Arial Narrow" pitchFamily="34" charset="0"/>
              <a:ea typeface="ＭＳ Ｐゴシック" pitchFamily="34" charset="-128"/>
              <a:cs typeface="Arial"/>
            </a:endParaRPr>
          </a:p>
        </p:txBody>
      </p:sp>
      <p:sp>
        <p:nvSpPr>
          <p:cNvPr id="1031" name="Rectangle 14"/>
          <p:cNvSpPr>
            <a:spLocks noChangeArrowheads="1"/>
          </p:cNvSpPr>
          <p:nvPr/>
        </p:nvSpPr>
        <p:spPr bwMode="auto">
          <a:xfrm>
            <a:off x="480485" y="6477000"/>
            <a:ext cx="622300" cy="331787"/>
          </a:xfrm>
          <a:prstGeom prst="rect">
            <a:avLst/>
          </a:prstGeom>
          <a:noFill/>
          <a:ln w="9525">
            <a:noFill/>
            <a:miter lim="800000"/>
            <a:headEnd/>
            <a:tailEnd/>
          </a:ln>
        </p:spPr>
        <p:txBody>
          <a:bodyPr lIns="0" tIns="0" rIns="0" bIns="0"/>
          <a:lstStyle/>
          <a:p>
            <a:pPr marL="0" marR="0" lvl="0" indent="0" algn="r" defTabSz="912813" rtl="0" eaLnBrk="1" fontAlgn="base" latinLnBrk="0" hangingPunct="1">
              <a:lnSpc>
                <a:spcPct val="100000"/>
              </a:lnSpc>
              <a:spcBef>
                <a:spcPct val="0"/>
              </a:spcBef>
              <a:spcAft>
                <a:spcPct val="0"/>
              </a:spcAft>
              <a:buClrTx/>
              <a:buSzTx/>
              <a:buFontTx/>
              <a:buNone/>
              <a:tabLst/>
              <a:defRPr/>
            </a:pPr>
            <a:fld id="{557AAF42-5488-448E-9A70-C5E1434ABC2A}" type="slidenum">
              <a:rPr kumimoji="0" lang="en-US" sz="1500" b="1" i="0" u="none" strike="noStrike" kern="1200" cap="none" spc="0" normalizeH="0" baseline="0" noProof="0">
                <a:ln>
                  <a:noFill/>
                </a:ln>
                <a:solidFill>
                  <a:srgbClr val="72BBE8"/>
                </a:solidFill>
                <a:effectLst/>
                <a:uLnTx/>
                <a:uFillTx/>
                <a:latin typeface="Arial Narrow" pitchFamily="34" charset="0"/>
                <a:ea typeface="ＭＳ Ｐゴシック" pitchFamily="34" charset="-128"/>
                <a:cs typeface="Arial"/>
              </a:rPr>
              <a:pPr marL="0" marR="0" lvl="0" indent="0" algn="r" defTabSz="912813" rtl="0" eaLnBrk="1" fontAlgn="base" latinLnBrk="0" hangingPunct="1">
                <a:lnSpc>
                  <a:spcPct val="100000"/>
                </a:lnSpc>
                <a:spcBef>
                  <a:spcPct val="0"/>
                </a:spcBef>
                <a:spcAft>
                  <a:spcPct val="0"/>
                </a:spcAft>
                <a:buClrTx/>
                <a:buSzTx/>
                <a:buFontTx/>
                <a:buNone/>
                <a:tabLst/>
                <a:defRPr/>
              </a:pPr>
              <a:t>‹#›</a:t>
            </a:fld>
            <a:r>
              <a:rPr kumimoji="0" lang="en-GB" sz="1500" b="1" i="0" u="none" strike="noStrike" kern="1200" cap="none" spc="0" normalizeH="0" baseline="0" noProof="0">
                <a:ln>
                  <a:noFill/>
                </a:ln>
                <a:solidFill>
                  <a:srgbClr val="72BBE8"/>
                </a:solidFill>
                <a:effectLst/>
                <a:uLnTx/>
                <a:uFillTx/>
                <a:latin typeface="Arial Narrow" pitchFamily="34" charset="0"/>
                <a:ea typeface="ＭＳ Ｐゴシック" pitchFamily="34" charset="-128"/>
                <a:cs typeface="Arial"/>
              </a:rPr>
              <a:t> </a:t>
            </a:r>
            <a:r>
              <a:rPr kumimoji="0" lang="en-GB" sz="2100" b="1" i="0" u="none" strike="noStrike" kern="1200" cap="none" spc="0" normalizeH="0" baseline="14000" noProof="0">
                <a:ln>
                  <a:noFill/>
                </a:ln>
                <a:solidFill>
                  <a:srgbClr val="FFFFFF"/>
                </a:solidFill>
                <a:effectLst/>
                <a:uLnTx/>
                <a:uFillTx/>
                <a:latin typeface="Arial Narrow" pitchFamily="34" charset="0"/>
                <a:ea typeface="ＭＳ Ｐゴシック" pitchFamily="34" charset="-128"/>
                <a:cs typeface="Arial"/>
              </a:rPr>
              <a:t>|</a:t>
            </a:r>
          </a:p>
        </p:txBody>
      </p:sp>
      <p:pic>
        <p:nvPicPr>
          <p:cNvPr id="10" name="Picture 2"/>
          <p:cNvPicPr>
            <a:picLocks noChangeArrowheads="1"/>
          </p:cNvPicPr>
          <p:nvPr userDrawn="1"/>
        </p:nvPicPr>
        <p:blipFill rotWithShape="1">
          <a:blip r:embed="rId13" cstate="print">
            <a:extLst>
              <a:ext uri="{28A0092B-C50C-407E-A947-70E740481C1C}">
                <a14:useLocalDpi xmlns:a14="http://schemas.microsoft.com/office/drawing/2010/main" val="0"/>
              </a:ext>
            </a:extLst>
          </a:blip>
          <a:srcRect l="1577" r="3860"/>
          <a:stretch/>
        </p:blipFill>
        <p:spPr bwMode="auto">
          <a:xfrm>
            <a:off x="90602" y="76200"/>
            <a:ext cx="864000" cy="111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17">
            <a:extLst>
              <a:ext uri="{FF2B5EF4-FFF2-40B4-BE49-F238E27FC236}">
                <a16:creationId xmlns:a16="http://schemas.microsoft.com/office/drawing/2014/main" id="{A8C9148D-9713-DD02-F2CB-FF8EDA75AAC2}"/>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p:blipFill>
        <p:spPr bwMode="auto">
          <a:xfrm>
            <a:off x="9886311" y="6335252"/>
            <a:ext cx="1985639" cy="504000"/>
          </a:xfrm>
          <a:prstGeom prst="rect">
            <a:avLst/>
          </a:prstGeom>
          <a:noFill/>
          <a:ln w="9525">
            <a:noFill/>
            <a:miter lim="800000"/>
            <a:headEnd/>
            <a:tailEnd/>
          </a:ln>
        </p:spPr>
      </p:pic>
    </p:spTree>
    <p:extLst>
      <p:ext uri="{BB962C8B-B14F-4D97-AF65-F5344CB8AC3E}">
        <p14:creationId xmlns:p14="http://schemas.microsoft.com/office/powerpoint/2010/main" val="376849295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ＭＳ Ｐゴシック" charset="0"/>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ＭＳ Ｐゴシック"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ＭＳ Ｐゴシック"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ＭＳ Ｐゴシック"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ＭＳ Ｐゴシック"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S PGothic" pitchFamily="34" charset="-128"/>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MS PGothic" pitchFamily="34" charset="-128"/>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hyperlink" Target="https://iris.who.int/handle/10665/250243" TargetMode="External"/><Relationship Id="rId7"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hyperlink" Target="https://www.who.int/publications/i/item/9789240091672" TargetMode="External"/><Relationship Id="rId4" Type="http://schemas.openxmlformats.org/officeDocument/2006/relationships/hyperlink" Target="https://iris.who.int/bitstream/handle/10665/112532/WHO_IVB_12.11_fre.pdf"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8"/>
          <p:cNvSpPr>
            <a:spLocks noChangeArrowheads="1"/>
          </p:cNvSpPr>
          <p:nvPr/>
        </p:nvSpPr>
        <p:spPr bwMode="auto">
          <a:xfrm>
            <a:off x="6359286" y="2227262"/>
            <a:ext cx="4625009" cy="240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defTabSz="912813" eaLnBrk="0" hangingPunct="0">
              <a:spcBef>
                <a:spcPct val="80000"/>
              </a:spcBef>
              <a:buClr>
                <a:srgbClr val="1E7FB8"/>
              </a:buClr>
            </a:pPr>
            <a:r>
              <a:rPr lang="fr-FR" sz="3200" b="1">
                <a:solidFill>
                  <a:schemeClr val="bg1"/>
                </a:solidFill>
                <a:latin typeface="Arial" pitchFamily="34" charset="0"/>
              </a:rPr>
              <a:t>Module 2</a:t>
            </a:r>
            <a:br>
              <a:rPr lang="fr-FR" sz="3200" b="1">
                <a:solidFill>
                  <a:schemeClr val="bg1"/>
                </a:solidFill>
                <a:latin typeface="Arial" pitchFamily="34" charset="0"/>
              </a:rPr>
            </a:br>
            <a:endParaRPr lang="fr-FR" sz="3200" b="1">
              <a:solidFill>
                <a:schemeClr val="bg1"/>
              </a:solidFill>
              <a:latin typeface="Arial" pitchFamily="34" charset="0"/>
            </a:endParaRPr>
          </a:p>
          <a:p>
            <a:pPr algn="ctr" defTabSz="912813" eaLnBrk="0" hangingPunct="0">
              <a:spcBef>
                <a:spcPts val="600"/>
              </a:spcBef>
              <a:buClr>
                <a:srgbClr val="1E7FB8"/>
              </a:buClr>
            </a:pPr>
            <a:r>
              <a:rPr lang="fr-FR" sz="2800" b="1">
                <a:solidFill>
                  <a:schemeClr val="bg1"/>
                </a:solidFill>
                <a:latin typeface="Arial" pitchFamily="34" charset="0"/>
              </a:rPr>
              <a:t>Éligibilité à la vaccination par la dose de naissance du vaccin </a:t>
            </a:r>
            <a:r>
              <a:rPr lang="fr-FR" sz="2800" b="1" err="1">
                <a:solidFill>
                  <a:schemeClr val="bg1"/>
                </a:solidFill>
                <a:latin typeface="Arial" pitchFamily="34" charset="0"/>
              </a:rPr>
              <a:t>HepB</a:t>
            </a:r>
            <a:endParaRPr lang="fr-FR" sz="2800" b="1">
              <a:solidFill>
                <a:schemeClr val="bg1"/>
              </a:solidFill>
              <a:latin typeface="Arial" pitchFamily="34" charset="0"/>
            </a:endParaRPr>
          </a:p>
          <a:p>
            <a:pPr algn="ctr" defTabSz="912813" eaLnBrk="0" hangingPunct="0">
              <a:spcBef>
                <a:spcPts val="600"/>
              </a:spcBef>
              <a:buClr>
                <a:srgbClr val="1E7FB8"/>
              </a:buClr>
            </a:pPr>
            <a:endParaRPr lang="fr-FR" sz="2000" b="1">
              <a:solidFill>
                <a:schemeClr val="bg1"/>
              </a:solidFill>
              <a:latin typeface="Arial" pitchFamily="34" charset="0"/>
            </a:endParaRPr>
          </a:p>
        </p:txBody>
      </p:sp>
      <p:pic>
        <p:nvPicPr>
          <p:cNvPr id="3" name="Picture 2">
            <a:extLst>
              <a:ext uri="{FF2B5EF4-FFF2-40B4-BE49-F238E27FC236}">
                <a16:creationId xmlns:a16="http://schemas.microsoft.com/office/drawing/2014/main" id="{31352362-6E39-6AAB-2532-2441106ED2B9}"/>
              </a:ext>
            </a:extLst>
          </p:cNvPr>
          <p:cNvPicPr>
            <a:picLocks noChangeArrowheads="1"/>
          </p:cNvPicPr>
          <p:nvPr/>
        </p:nvPicPr>
        <p:blipFill rotWithShape="1">
          <a:blip r:embed="rId3">
            <a:extLst>
              <a:ext uri="{28A0092B-C50C-407E-A947-70E740481C1C}">
                <a14:useLocalDpi xmlns:a14="http://schemas.microsoft.com/office/drawing/2010/main" val="0"/>
              </a:ext>
            </a:extLst>
          </a:blip>
          <a:srcRect l="1577" r="3860"/>
          <a:stretch/>
        </p:blipFill>
        <p:spPr bwMode="auto">
          <a:xfrm>
            <a:off x="-29308" y="0"/>
            <a:ext cx="500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4">
            <a:extLst>
              <a:ext uri="{FF2B5EF4-FFF2-40B4-BE49-F238E27FC236}">
                <a16:creationId xmlns:a16="http://schemas.microsoft.com/office/drawing/2014/main" id="{70ED3756-B7B5-C98B-CD61-ADAC33256C48}"/>
              </a:ext>
            </a:extLst>
          </p:cNvPr>
          <p:cNvSpPr>
            <a:spLocks noChangeArrowheads="1"/>
          </p:cNvSpPr>
          <p:nvPr/>
        </p:nvSpPr>
        <p:spPr bwMode="auto">
          <a:xfrm>
            <a:off x="6153878" y="281280"/>
            <a:ext cx="5035826" cy="1470025"/>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marL="0" marR="0" lvl="0" indent="0" algn="ctr" defTabSz="912813" rtl="0" eaLnBrk="0" fontAlgn="base" latinLnBrk="0" hangingPunct="0">
              <a:lnSpc>
                <a:spcPct val="100000"/>
              </a:lnSpc>
              <a:spcBef>
                <a:spcPct val="0"/>
              </a:spcBef>
              <a:spcAft>
                <a:spcPct val="0"/>
              </a:spcAft>
              <a:buClrTx/>
              <a:buSzTx/>
              <a:buFontTx/>
              <a:buNone/>
              <a:tabLst/>
              <a:defRPr/>
            </a:pPr>
            <a:r>
              <a:rPr kumimoji="0" lang="fr" sz="2400" b="1" i="0" u="none" strike="noStrike" kern="1200" cap="none" spc="0" normalizeH="0" baseline="0">
                <a:ln>
                  <a:noFill/>
                </a:ln>
                <a:solidFill>
                  <a:srgbClr val="FFFFFF"/>
                </a:solidFill>
                <a:effectLst/>
                <a:uLnTx/>
                <a:uFillTx/>
                <a:latin typeface="Arial" pitchFamily="34" charset="0"/>
                <a:ea typeface="MS PGothic" pitchFamily="34" charset="-128"/>
                <a:cs typeface="Arial"/>
              </a:rPr>
              <a:t>Formation de base</a:t>
            </a:r>
          </a:p>
          <a:p>
            <a:pPr marL="0" marR="0" lvl="0" indent="0" algn="ctr" defTabSz="912813" rtl="0" eaLnBrk="0" fontAlgn="base" latinLnBrk="0" hangingPunct="0">
              <a:lnSpc>
                <a:spcPct val="100000"/>
              </a:lnSpc>
              <a:spcBef>
                <a:spcPct val="0"/>
              </a:spcBef>
              <a:spcAft>
                <a:spcPct val="0"/>
              </a:spcAft>
              <a:buClrTx/>
              <a:buSzTx/>
              <a:buFontTx/>
              <a:buNone/>
              <a:tabLst/>
              <a:defRPr/>
            </a:pPr>
            <a:r>
              <a:rPr kumimoji="0" lang="fr" sz="2400" b="1" i="0" u="none" strike="noStrike" kern="1200" cap="none" spc="0" normalizeH="0" baseline="0">
                <a:ln>
                  <a:noFill/>
                </a:ln>
                <a:solidFill>
                  <a:srgbClr val="FFFFFF"/>
                </a:solidFill>
                <a:effectLst/>
                <a:uLnTx/>
                <a:uFillTx/>
                <a:latin typeface="Arial" pitchFamily="34" charset="0"/>
                <a:ea typeface="MS PGothic" pitchFamily="34" charset="-128"/>
                <a:cs typeface="Arial"/>
              </a:rPr>
              <a:t>pour l’introduction de la </a:t>
            </a:r>
            <a:br>
              <a:rPr kumimoji="0" lang="fr" sz="2400" b="1" i="0" u="none" strike="noStrike" kern="1200" cap="none" spc="0" normalizeH="0" baseline="0">
                <a:ln>
                  <a:noFill/>
                </a:ln>
                <a:solidFill>
                  <a:srgbClr val="FFFFFF"/>
                </a:solidFill>
                <a:effectLst/>
                <a:uLnTx/>
                <a:uFillTx/>
                <a:latin typeface="Arial" pitchFamily="34" charset="0"/>
                <a:ea typeface="MS PGothic" pitchFamily="34" charset="-128"/>
                <a:cs typeface="Arial"/>
              </a:rPr>
            </a:br>
            <a:r>
              <a:rPr kumimoji="0" lang="fr" sz="2400" b="1" i="0" u="none" strike="noStrike" kern="1200" cap="none" spc="0" normalizeH="0" baseline="0">
                <a:ln>
                  <a:noFill/>
                </a:ln>
                <a:solidFill>
                  <a:srgbClr val="FFFFFF"/>
                </a:solidFill>
                <a:effectLst/>
                <a:uLnTx/>
                <a:uFillTx/>
                <a:latin typeface="Arial" pitchFamily="34" charset="0"/>
                <a:ea typeface="MS PGothic" pitchFamily="34" charset="-128"/>
                <a:cs typeface="Arial"/>
              </a:rPr>
              <a:t>dose de naissance du vaccin anti-hépatite B</a:t>
            </a:r>
            <a:endParaRPr kumimoji="0" lang="fr" sz="2400" b="1" i="0" u="none" strike="noStrike" kern="1200" cap="none" spc="0" normalizeH="0" baseline="0" noProof="0">
              <a:ln>
                <a:noFill/>
              </a:ln>
              <a:solidFill>
                <a:srgbClr val="FFFFFF"/>
              </a:solidFill>
              <a:effectLst/>
              <a:uLnTx/>
              <a:uFillTx/>
              <a:latin typeface="Arial" charset="0"/>
              <a:ea typeface="ＭＳ Ｐゴシック" charset="0"/>
              <a:cs typeface="Arial"/>
            </a:endParaRPr>
          </a:p>
        </p:txBody>
      </p:sp>
      <p:pic>
        <p:nvPicPr>
          <p:cNvPr id="5" name="Picture 4" descr="Blue text on a black background&#10;&#10;Description automatically generated">
            <a:extLst>
              <a:ext uri="{FF2B5EF4-FFF2-40B4-BE49-F238E27FC236}">
                <a16:creationId xmlns:a16="http://schemas.microsoft.com/office/drawing/2014/main" id="{4C76AD60-746B-6651-281D-2BD09E7DC611}"/>
              </a:ext>
            </a:extLst>
          </p:cNvPr>
          <p:cNvPicPr>
            <a:picLocks noChangeAspect="1"/>
          </p:cNvPicPr>
          <p:nvPr/>
        </p:nvPicPr>
        <p:blipFill>
          <a:blip r:embed="rId4" cstate="email">
            <a:biLevel thresh="25000"/>
            <a:extLst>
              <a:ext uri="{28A0092B-C50C-407E-A947-70E740481C1C}">
                <a14:useLocalDpi xmlns:a14="http://schemas.microsoft.com/office/drawing/2010/main" val="0"/>
              </a:ext>
            </a:extLst>
          </a:blip>
          <a:stretch>
            <a:fillRect/>
          </a:stretch>
        </p:blipFill>
        <p:spPr>
          <a:xfrm>
            <a:off x="6728691" y="5686596"/>
            <a:ext cx="3886200" cy="982488"/>
          </a:xfrm>
          <a:prstGeom prst="rect">
            <a:avLst/>
          </a:prstGeom>
        </p:spPr>
      </p:pic>
      <p:sp>
        <p:nvSpPr>
          <p:cNvPr id="6" name="TextBox 5">
            <a:extLst>
              <a:ext uri="{FF2B5EF4-FFF2-40B4-BE49-F238E27FC236}">
                <a16:creationId xmlns:a16="http://schemas.microsoft.com/office/drawing/2014/main" id="{1B709EE9-3438-A04D-7AB6-CD9470A61196}"/>
              </a:ext>
            </a:extLst>
          </p:cNvPr>
          <p:cNvSpPr txBox="1"/>
          <p:nvPr/>
        </p:nvSpPr>
        <p:spPr>
          <a:xfrm>
            <a:off x="11189704" y="114548"/>
            <a:ext cx="975360" cy="276999"/>
          </a:xfrm>
          <a:prstGeom prst="rect">
            <a:avLst/>
          </a:prstGeom>
          <a:noFill/>
        </p:spPr>
        <p:txBody>
          <a:bodyPr wrap="square" rtlCol="0">
            <a:spAutoFit/>
          </a:bodyPr>
          <a:lstStyle/>
          <a:p>
            <a:r>
              <a:rPr lang="en-US" sz="1200">
                <a:solidFill>
                  <a:schemeClr val="bg1"/>
                </a:solidFill>
                <a:latin typeface="+mj-lt"/>
              </a:rPr>
              <a:t>ver. 11/24</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Références</a:t>
            </a:r>
          </a:p>
        </p:txBody>
      </p:sp>
      <p:sp>
        <p:nvSpPr>
          <p:cNvPr id="7" name="Content Placeholder 2">
            <a:extLst>
              <a:ext uri="{FF2B5EF4-FFF2-40B4-BE49-F238E27FC236}">
                <a16:creationId xmlns:a16="http://schemas.microsoft.com/office/drawing/2014/main" id="{698E93E6-D93F-0403-6DB0-101A69D24640}"/>
              </a:ext>
            </a:extLst>
          </p:cNvPr>
          <p:cNvSpPr>
            <a:spLocks noGrp="1"/>
          </p:cNvSpPr>
          <p:nvPr>
            <p:ph idx="1"/>
          </p:nvPr>
        </p:nvSpPr>
        <p:spPr>
          <a:xfrm>
            <a:off x="463095" y="1573869"/>
            <a:ext cx="9032875" cy="4611688"/>
          </a:xfrm>
        </p:spPr>
        <p:txBody>
          <a:bodyPr/>
          <a:lstStyle/>
          <a:p>
            <a:pPr marL="340995" indent="-340995"/>
            <a:r>
              <a:rPr lang="fr-FR" sz="2000" dirty="0">
                <a:ea typeface="MS PGothic"/>
              </a:rPr>
              <a:t>OMS : Prévenir la transmission périnatale du virus de l’hépatite B: Guide pour l’introduction et le renforcement de la vaccination à la naissance contre l’hépatite B </a:t>
            </a:r>
            <a:r>
              <a:rPr lang="fr-FR" sz="2000" dirty="0">
                <a:ea typeface="MS PGothic"/>
                <a:hlinkClick r:id="rId3"/>
              </a:rPr>
              <a:t>https://iris.who.int/handle/10665/250243</a:t>
            </a:r>
            <a:r>
              <a:rPr lang="fr-FR" sz="2000" dirty="0">
                <a:ea typeface="MS PGothic"/>
              </a:rPr>
              <a:t> </a:t>
            </a:r>
            <a:endParaRPr lang="en-US" dirty="0">
              <a:ea typeface="MS PGothic"/>
            </a:endParaRPr>
          </a:p>
          <a:p>
            <a:pPr marL="340995" indent="-340995"/>
            <a:r>
              <a:rPr lang="fr-FR" sz="2000" dirty="0">
                <a:ea typeface="MS PGothic"/>
              </a:rPr>
              <a:t>OMS : Les pratiques qui améliorent la couverture par la vaccination anti-hépatite B à la naissance </a:t>
            </a:r>
            <a:r>
              <a:rPr lang="fr-FR" sz="2000" dirty="0">
                <a:ea typeface="MS PGothic"/>
                <a:hlinkClick r:id="rId4"/>
              </a:rPr>
              <a:t>https://iris.who.int/bitstream/handle/10665/112532/WHO_IVB_12.11_fre.pdf</a:t>
            </a:r>
            <a:r>
              <a:rPr lang="fr-FR" sz="2000" dirty="0">
                <a:ea typeface="MS PGothic"/>
              </a:rPr>
              <a:t>  </a:t>
            </a:r>
          </a:p>
          <a:p>
            <a:pPr marL="340995" indent="-340995">
              <a:spcBef>
                <a:spcPts val="1800"/>
              </a:spcBef>
            </a:pPr>
            <a:r>
              <a:rPr lang="en-GB" sz="2000" dirty="0">
                <a:ea typeface="MS PGothic"/>
              </a:rPr>
              <a:t>OMS : </a:t>
            </a:r>
            <a:r>
              <a:rPr lang="en-US" sz="2000" dirty="0">
                <a:ea typeface="MS PGothic"/>
              </a:rPr>
              <a:t>Global hepatitis report 2024: action for access in low- and middle-income countries </a:t>
            </a:r>
            <a:r>
              <a:rPr lang="en-US" sz="2000" i="1" dirty="0">
                <a:ea typeface="MS PGothic"/>
              </a:rPr>
              <a:t>(disponible </a:t>
            </a:r>
            <a:r>
              <a:rPr lang="en-US" sz="2000" i="1" dirty="0" err="1">
                <a:ea typeface="MS PGothic"/>
              </a:rPr>
              <a:t>en</a:t>
            </a:r>
            <a:r>
              <a:rPr lang="en-US" sz="2000" i="1" dirty="0">
                <a:ea typeface="MS PGothic"/>
              </a:rPr>
              <a:t> </a:t>
            </a:r>
            <a:r>
              <a:rPr lang="en-US" sz="2000" i="1" dirty="0" err="1">
                <a:ea typeface="MS PGothic"/>
              </a:rPr>
              <a:t>anglais</a:t>
            </a:r>
            <a:r>
              <a:rPr lang="en-US" sz="2000" i="1" dirty="0">
                <a:ea typeface="MS PGothic"/>
              </a:rPr>
              <a:t>) </a:t>
            </a:r>
            <a:r>
              <a:rPr lang="en-US" sz="2000" dirty="0">
                <a:ea typeface="MS PGothic"/>
                <a:hlinkClick r:id="rId5"/>
              </a:rPr>
              <a:t>https://www.who.int/publications/i/item/9789240091672</a:t>
            </a:r>
            <a:r>
              <a:rPr lang="en-US" sz="2000" dirty="0">
                <a:ea typeface="MS PGothic"/>
              </a:rPr>
              <a:t> </a:t>
            </a:r>
          </a:p>
          <a:p>
            <a:pPr marL="340995" indent="-340995">
              <a:spcBef>
                <a:spcPts val="1800"/>
              </a:spcBef>
            </a:pPr>
            <a:endParaRPr lang="en-US" sz="2000" dirty="0">
              <a:ea typeface="MS PGothic"/>
            </a:endParaRPr>
          </a:p>
        </p:txBody>
      </p:sp>
      <p:pic>
        <p:nvPicPr>
          <p:cNvPr id="8" name="Picture 7">
            <a:extLst>
              <a:ext uri="{FF2B5EF4-FFF2-40B4-BE49-F238E27FC236}">
                <a16:creationId xmlns:a16="http://schemas.microsoft.com/office/drawing/2014/main" id="{029B11F4-24A0-9760-403C-1E9E2E1EEB42}"/>
              </a:ext>
            </a:extLst>
          </p:cNvPr>
          <p:cNvPicPr>
            <a:picLocks noChangeAspect="1"/>
          </p:cNvPicPr>
          <p:nvPr/>
        </p:nvPicPr>
        <p:blipFill>
          <a:blip r:embed="rId6"/>
          <a:stretch>
            <a:fillRect/>
          </a:stretch>
        </p:blipFill>
        <p:spPr>
          <a:xfrm>
            <a:off x="9989373" y="284250"/>
            <a:ext cx="1339416" cy="1908000"/>
          </a:xfrm>
          <a:prstGeom prst="rect">
            <a:avLst/>
          </a:prstGeom>
          <a:effectLst>
            <a:outerShdw blurRad="50800" dist="38100" dir="2700000" algn="tl" rotWithShape="0">
              <a:prstClr val="black">
                <a:alpha val="40000"/>
              </a:prstClr>
            </a:outerShdw>
          </a:effectLst>
        </p:spPr>
      </p:pic>
      <p:pic>
        <p:nvPicPr>
          <p:cNvPr id="9" name="Picture 8">
            <a:extLst>
              <a:ext uri="{FF2B5EF4-FFF2-40B4-BE49-F238E27FC236}">
                <a16:creationId xmlns:a16="http://schemas.microsoft.com/office/drawing/2014/main" id="{8C9AAA8D-196B-B981-CC58-0606D286F9D7}"/>
              </a:ext>
            </a:extLst>
          </p:cNvPr>
          <p:cNvPicPr>
            <a:picLocks noChangeAspect="1"/>
          </p:cNvPicPr>
          <p:nvPr/>
        </p:nvPicPr>
        <p:blipFill>
          <a:blip r:embed="rId7"/>
          <a:stretch>
            <a:fillRect/>
          </a:stretch>
        </p:blipFill>
        <p:spPr>
          <a:xfrm>
            <a:off x="9989373" y="2275247"/>
            <a:ext cx="1341801" cy="1908000"/>
          </a:xfrm>
          <a:prstGeom prst="rect">
            <a:avLst/>
          </a:prstGeom>
        </p:spPr>
      </p:pic>
      <p:pic>
        <p:nvPicPr>
          <p:cNvPr id="10" name="Picture 9" descr="Global hepatitis report 2024: action for access in low- and middle-income countries">
            <a:extLst>
              <a:ext uri="{FF2B5EF4-FFF2-40B4-BE49-F238E27FC236}">
                <a16:creationId xmlns:a16="http://schemas.microsoft.com/office/drawing/2014/main" id="{8156580F-F18D-ED5C-4BAB-35441B99A86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989373" y="4264200"/>
            <a:ext cx="1351500" cy="190800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5"/>
          <p:cNvSpPr>
            <a:spLocks noChangeArrowheads="1"/>
          </p:cNvSpPr>
          <p:nvPr/>
        </p:nvSpPr>
        <p:spPr bwMode="auto">
          <a:xfrm>
            <a:off x="1703388" y="-892175"/>
            <a:ext cx="914400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rtl="1"/>
            <a:endParaRPr lang="en-GB" sz="3600" b="1">
              <a:solidFill>
                <a:srgbClr val="002060"/>
              </a:solidFill>
              <a:latin typeface="Calibri" pitchFamily="34" charset="0"/>
            </a:endParaRPr>
          </a:p>
          <a:p>
            <a:pPr algn="ctr"/>
            <a:endParaRPr lang="en-GB" sz="3600">
              <a:solidFill>
                <a:srgbClr val="002060"/>
              </a:solidFill>
              <a:latin typeface="Calibri" pitchFamily="34" charset="0"/>
            </a:endParaRPr>
          </a:p>
        </p:txBody>
      </p:sp>
      <p:sp>
        <p:nvSpPr>
          <p:cNvPr id="4099" name="Rectangle 14"/>
          <p:cNvSpPr>
            <a:spLocks noGrp="1" noChangeArrowheads="1"/>
          </p:cNvSpPr>
          <p:nvPr>
            <p:ph type="title"/>
          </p:nvPr>
        </p:nvSpPr>
        <p:spPr>
          <a:xfrm>
            <a:off x="2362200" y="0"/>
            <a:ext cx="8305800" cy="1238250"/>
          </a:xfrm>
        </p:spPr>
        <p:txBody>
          <a:bodyPr/>
          <a:lstStyle/>
          <a:p>
            <a:r>
              <a:rPr lang="fr-FR">
                <a:cs typeface="Arial" pitchFamily="34" charset="0"/>
              </a:rPr>
              <a:t>Objectifs pédagogiques</a:t>
            </a:r>
          </a:p>
        </p:txBody>
      </p:sp>
      <p:sp>
        <p:nvSpPr>
          <p:cNvPr id="4100" name="Rectangle 14"/>
          <p:cNvSpPr>
            <a:spLocks noChangeArrowheads="1"/>
          </p:cNvSpPr>
          <p:nvPr/>
        </p:nvSpPr>
        <p:spPr bwMode="auto">
          <a:xfrm>
            <a:off x="2008729" y="1752600"/>
            <a:ext cx="7439025"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marL="341313" indent="-341313" defTabSz="912813" eaLnBrk="0" hangingPunct="0">
              <a:spcBef>
                <a:spcPct val="80000"/>
              </a:spcBef>
              <a:buClr>
                <a:srgbClr val="1E7FB8"/>
              </a:buClr>
              <a:buFont typeface="Wingdings" pitchFamily="2" charset="2"/>
              <a:buChar char="l"/>
            </a:pPr>
            <a:r>
              <a:rPr lang="fr-FR" sz="2400">
                <a:solidFill>
                  <a:srgbClr val="000066"/>
                </a:solidFill>
                <a:latin typeface="Arial" pitchFamily="34" charset="0"/>
              </a:rPr>
              <a:t>À la fin de ce module, vous serez capable de  :</a:t>
            </a:r>
          </a:p>
          <a:p>
            <a:pPr marL="804863" lvl="1" indent="-280988" defTabSz="912813" eaLnBrk="0" hangingPunct="0">
              <a:spcBef>
                <a:spcPts val="1200"/>
              </a:spcBef>
              <a:buClr>
                <a:srgbClr val="1E7FB8"/>
              </a:buClr>
              <a:buFont typeface="Arial" pitchFamily="34" charset="0"/>
              <a:buChar char="–"/>
            </a:pPr>
            <a:r>
              <a:rPr lang="fr-FR" sz="2400">
                <a:solidFill>
                  <a:srgbClr val="000066"/>
                </a:solidFill>
                <a:latin typeface="Arial" pitchFamily="34" charset="0"/>
              </a:rPr>
              <a:t>Expliquer pourquoi il est important de vacciner les nouveau-nés aussi tôt que possible (dans les 24 heures)</a:t>
            </a:r>
          </a:p>
          <a:p>
            <a:pPr marL="804863" lvl="1" indent="-280988" defTabSz="912813" eaLnBrk="0" hangingPunct="0">
              <a:spcBef>
                <a:spcPts val="1200"/>
              </a:spcBef>
              <a:buClr>
                <a:srgbClr val="1E7FB8"/>
              </a:buClr>
              <a:buFont typeface="Arial" pitchFamily="34" charset="0"/>
              <a:buChar char="–"/>
            </a:pPr>
            <a:r>
              <a:rPr lang="fr-FR" sz="2400">
                <a:solidFill>
                  <a:srgbClr val="000066"/>
                </a:solidFill>
                <a:latin typeface="Arial" pitchFamily="34" charset="0"/>
              </a:rPr>
              <a:t>Énumérer les critères d’éligibilité à la vaccination par la DN du </a:t>
            </a:r>
            <a:r>
              <a:rPr lang="fr-FR" sz="2400" err="1">
                <a:solidFill>
                  <a:srgbClr val="000066"/>
                </a:solidFill>
                <a:latin typeface="Arial" pitchFamily="34" charset="0"/>
              </a:rPr>
              <a:t>HepB</a:t>
            </a:r>
            <a:endParaRPr lang="fr-FR" sz="2400">
              <a:solidFill>
                <a:srgbClr val="000066"/>
              </a:solidFill>
              <a:latin typeface="Arial" pitchFamily="34" charset="0"/>
            </a:endParaRPr>
          </a:p>
          <a:p>
            <a:pPr marL="804863" lvl="1" indent="-280988" defTabSz="912813" eaLnBrk="0" hangingPunct="0">
              <a:spcBef>
                <a:spcPts val="1200"/>
              </a:spcBef>
              <a:buClr>
                <a:srgbClr val="1E7FB8"/>
              </a:buClr>
              <a:buFont typeface="Arial" pitchFamily="34" charset="0"/>
              <a:buChar char="–"/>
            </a:pPr>
            <a:r>
              <a:rPr lang="fr-FR" sz="2400">
                <a:solidFill>
                  <a:srgbClr val="000066"/>
                </a:solidFill>
                <a:latin typeface="Arial" pitchFamily="34" charset="0"/>
              </a:rPr>
              <a:t>Décrire le nouveau calendrier vaccinal </a:t>
            </a:r>
          </a:p>
          <a:p>
            <a:pPr marL="341313" indent="-341313" defTabSz="912813" eaLnBrk="0" hangingPunct="0">
              <a:spcBef>
                <a:spcPct val="80000"/>
              </a:spcBef>
              <a:buClr>
                <a:srgbClr val="1E7FB8"/>
              </a:buClr>
              <a:buFont typeface="Wingdings" pitchFamily="2" charset="2"/>
              <a:buChar char="l"/>
            </a:pPr>
            <a:r>
              <a:rPr lang="fr-FR" sz="2400">
                <a:solidFill>
                  <a:srgbClr val="000066"/>
                </a:solidFill>
                <a:latin typeface="Arial" pitchFamily="34" charset="0"/>
              </a:rPr>
              <a:t>Durée : 20 minutes</a:t>
            </a:r>
          </a:p>
          <a:p>
            <a:pPr marL="804863" lvl="1" indent="-280988" defTabSz="912813" eaLnBrk="0" hangingPunct="0">
              <a:spcBef>
                <a:spcPct val="20000"/>
              </a:spcBef>
              <a:buClr>
                <a:srgbClr val="1E7FB8"/>
              </a:buClr>
            </a:pPr>
            <a:endParaRPr lang="fr-FR" altLang="ja-JP" sz="2100">
              <a:solidFill>
                <a:srgbClr val="000066"/>
              </a:solidFill>
              <a:latin typeface="Arial" pitchFamily="34" charset="0"/>
            </a:endParaRPr>
          </a:p>
          <a:p>
            <a:pPr marL="804863" lvl="1" indent="-280988" defTabSz="912813" eaLnBrk="0" hangingPunct="0">
              <a:spcBef>
                <a:spcPct val="20000"/>
              </a:spcBef>
              <a:buClr>
                <a:srgbClr val="1E7FB8"/>
              </a:buClr>
              <a:buFont typeface="Arial" pitchFamily="34" charset="0"/>
              <a:buChar char="–"/>
            </a:pPr>
            <a:endParaRPr lang="fr-FR" sz="2100">
              <a:solidFill>
                <a:srgbClr val="000066"/>
              </a:solidFill>
              <a:latin typeface="Arial" pitchFamily="34" charset="0"/>
            </a:endParaRPr>
          </a:p>
        </p:txBody>
      </p:sp>
      <p:pic>
        <p:nvPicPr>
          <p:cNvPr id="4101" name="Picture 6" descr="C:\Users\sfellache\Desktop\ammp\sandclock.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5429" y="4800600"/>
            <a:ext cx="669925" cy="819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Picture 10" descr="arrow"/>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9600" y="1524000"/>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E4E8A448-F830-556C-68BE-0F478190FB34}"/>
              </a:ext>
            </a:extLst>
          </p:cNvPr>
          <p:cNvPicPr>
            <a:picLocks noChangeAspect="1"/>
          </p:cNvPicPr>
          <p:nvPr/>
        </p:nvPicPr>
        <p:blipFill>
          <a:blip r:embed="rId5"/>
          <a:stretch>
            <a:fillRect/>
          </a:stretch>
        </p:blipFill>
        <p:spPr>
          <a:xfrm>
            <a:off x="10134600" y="266292"/>
            <a:ext cx="1765856" cy="2515416"/>
          </a:xfrm>
          <a:prstGeom prst="rect">
            <a:avLst/>
          </a:prstGeom>
          <a:effectLst>
            <a:outerShdw blurRad="50800" dist="38100" dir="2700000" algn="tl" rotWithShape="0">
              <a:prstClr val="black">
                <a:alpha val="40000"/>
              </a:prstClr>
            </a:outerShdw>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226434950"/>
              </p:ext>
            </p:extLst>
          </p:nvPr>
        </p:nvGraphicFramePr>
        <p:xfrm>
          <a:off x="-457200" y="1474788"/>
          <a:ext cx="9144000" cy="46212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3962401" y="762000"/>
            <a:ext cx="184731" cy="369332"/>
          </a:xfrm>
          <a:prstGeom prst="rect">
            <a:avLst/>
          </a:prstGeom>
          <a:noFill/>
        </p:spPr>
        <p:txBody>
          <a:bodyPr wrap="none" rtlCol="0">
            <a:spAutoFit/>
          </a:bodyPr>
          <a:lstStyle/>
          <a:p>
            <a:endParaRPr lang="en-US"/>
          </a:p>
        </p:txBody>
      </p:sp>
      <p:sp>
        <p:nvSpPr>
          <p:cNvPr id="7" name="Titre 17"/>
          <p:cNvSpPr>
            <a:spLocks/>
          </p:cNvSpPr>
          <p:nvPr/>
        </p:nvSpPr>
        <p:spPr bwMode="auto">
          <a:xfrm>
            <a:off x="2362200" y="0"/>
            <a:ext cx="83058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b="1">
                <a:solidFill>
                  <a:srgbClr val="000066"/>
                </a:solidFill>
                <a:latin typeface="Arial" pitchFamily="34" charset="0"/>
                <a:ea typeface="ＭＳ Ｐゴシック" pitchFamily="34" charset="-128"/>
              </a:rPr>
              <a:t>Contenu pédagogique</a:t>
            </a:r>
          </a:p>
        </p:txBody>
      </p:sp>
      <p:pic>
        <p:nvPicPr>
          <p:cNvPr id="2" name="Picture 1" descr="A cartoon of a nurse holding a stethoscope&#10;&#10;Description automatically generated">
            <a:extLst>
              <a:ext uri="{FF2B5EF4-FFF2-40B4-BE49-F238E27FC236}">
                <a16:creationId xmlns:a16="http://schemas.microsoft.com/office/drawing/2014/main" id="{D4D373BF-4206-E4E3-0949-C884F89C8AB0}"/>
              </a:ext>
            </a:extLst>
          </p:cNvPr>
          <p:cNvPicPr>
            <a:picLocks noChangeAspect="1"/>
          </p:cNvPicPr>
          <p:nvPr/>
        </p:nvPicPr>
        <p:blipFill>
          <a:blip r:embed="rId8"/>
          <a:stretch>
            <a:fillRect/>
          </a:stretch>
        </p:blipFill>
        <p:spPr>
          <a:xfrm>
            <a:off x="9081524" y="1729852"/>
            <a:ext cx="1905000" cy="393382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2438400" y="0"/>
            <a:ext cx="8229600" cy="1238250"/>
          </a:xfrm>
        </p:spPr>
        <p:txBody>
          <a:bodyPr/>
          <a:lstStyle/>
          <a:p>
            <a:pPr>
              <a:defRPr/>
            </a:pPr>
            <a:r>
              <a:rPr lang="fr-FR" sz="3200">
                <a:ea typeface="ＭＳ Ｐゴシック" pitchFamily="34" charset="-128"/>
                <a:cs typeface="Arial" pitchFamily="34" charset="0"/>
              </a:rPr>
              <a:t>Pourquoi vacciner dès que possible après la naissance ; dans les 24 heures ?</a:t>
            </a:r>
          </a:p>
        </p:txBody>
      </p:sp>
      <p:sp>
        <p:nvSpPr>
          <p:cNvPr id="8195" name="Content Placeholder 2"/>
          <p:cNvSpPr>
            <a:spLocks noGrp="1"/>
          </p:cNvSpPr>
          <p:nvPr>
            <p:ph idx="1"/>
          </p:nvPr>
        </p:nvSpPr>
        <p:spPr>
          <a:xfrm>
            <a:off x="685800" y="1676400"/>
            <a:ext cx="10448544" cy="4882060"/>
          </a:xfrm>
        </p:spPr>
        <p:txBody>
          <a:bodyPr/>
          <a:lstStyle/>
          <a:p>
            <a:pPr marL="342900" indent="-338138">
              <a:spcBef>
                <a:spcPts val="0"/>
              </a:spcBef>
              <a:spcAft>
                <a:spcPts val="1200"/>
              </a:spcAft>
            </a:pPr>
            <a:r>
              <a:rPr lang="fr-FR" sz="2200" spc="-50"/>
              <a:t>La </a:t>
            </a:r>
            <a:r>
              <a:rPr lang="fr-FR" sz="2200" spc="-50" err="1"/>
              <a:t>DN</a:t>
            </a:r>
            <a:r>
              <a:rPr lang="fr-FR" sz="2200" spc="-50"/>
              <a:t> du </a:t>
            </a:r>
            <a:r>
              <a:rPr lang="fr-FR" sz="2200" spc="-50" err="1"/>
              <a:t>HepB</a:t>
            </a:r>
            <a:r>
              <a:rPr lang="fr-FR" sz="2200" spc="-50"/>
              <a:t> protège les nouveau-nés qui pourraient avoir été exposés à l’infection à la naissance (de mère infectée)</a:t>
            </a:r>
          </a:p>
          <a:p>
            <a:pPr marL="342900" indent="-338138">
              <a:spcBef>
                <a:spcPts val="0"/>
              </a:spcBef>
              <a:spcAft>
                <a:spcPts val="1200"/>
              </a:spcAft>
            </a:pPr>
            <a:r>
              <a:rPr lang="fr-FR" sz="2200" spc="-50"/>
              <a:t>Administrer la DN du </a:t>
            </a:r>
            <a:r>
              <a:rPr lang="fr-FR" sz="2200" spc="-50" err="1"/>
              <a:t>HepB</a:t>
            </a:r>
            <a:r>
              <a:rPr lang="fr-FR" sz="2200" spc="-50"/>
              <a:t> aussi rapidement que possible (dans les </a:t>
            </a:r>
            <a:r>
              <a:rPr lang="fr-FR" sz="2200"/>
              <a:t>24 heures</a:t>
            </a:r>
            <a:r>
              <a:rPr lang="fr-FR" sz="2200" spc="-50"/>
              <a:t> après la naissance) réduit le risque de transmission de la mère à l’enfant</a:t>
            </a:r>
          </a:p>
          <a:p>
            <a:pPr marL="342900" indent="-338138">
              <a:spcBef>
                <a:spcPts val="0"/>
              </a:spcBef>
              <a:spcAft>
                <a:spcPts val="1200"/>
              </a:spcAft>
            </a:pPr>
            <a:r>
              <a:rPr lang="fr-FR" sz="2200" spc="-50"/>
              <a:t>Cependant, si la DN du </a:t>
            </a:r>
            <a:r>
              <a:rPr lang="fr-FR" sz="2200" spc="-50" err="1"/>
              <a:t>HepB</a:t>
            </a:r>
            <a:r>
              <a:rPr lang="fr-FR" sz="2200" spc="-50"/>
              <a:t> n’a pas été administrée dans les </a:t>
            </a:r>
            <a:r>
              <a:rPr lang="fr-FR" sz="2200"/>
              <a:t>24 heures</a:t>
            </a:r>
            <a:r>
              <a:rPr lang="fr-FR" sz="2200" spc="-50"/>
              <a:t> suivant la naissance, elle peut encore être efficace et devrait être dispensée jusqu’a </a:t>
            </a:r>
            <a:r>
              <a:rPr lang="fr-FR" sz="2200" i="1" spc="-50">
                <a:solidFill>
                  <a:srgbClr val="FF0000"/>
                </a:solidFill>
              </a:rPr>
              <a:t>&lt;&lt;insérer les recommandations du pays ici &gt;&gt;</a:t>
            </a:r>
          </a:p>
          <a:p>
            <a:pPr marL="342900" indent="-338138">
              <a:spcBef>
                <a:spcPts val="0"/>
              </a:spcBef>
              <a:spcAft>
                <a:spcPts val="1200"/>
              </a:spcAft>
            </a:pPr>
            <a:r>
              <a:rPr lang="fr-FR" sz="2200" spc="-50"/>
              <a:t>Mieux vaut vacciner en retard que pas du tout</a:t>
            </a:r>
          </a:p>
          <a:p>
            <a:pPr marL="342900" indent="-338138">
              <a:spcBef>
                <a:spcPts val="0"/>
              </a:spcBef>
              <a:spcAft>
                <a:spcPts val="1200"/>
              </a:spcAft>
            </a:pPr>
            <a:r>
              <a:rPr lang="fr-FR" sz="2200" spc="-50"/>
              <a:t>Une vaccination précoce aide également à protéger le nouveau-né d’une exposition au VHB qui pourrait avoir lieu après la naissance lors d’autres contacts avec des sujets infectés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2362200" y="0"/>
            <a:ext cx="8305800" cy="1238250"/>
          </a:xfrm>
        </p:spPr>
        <p:txBody>
          <a:bodyPr/>
          <a:lstStyle/>
          <a:p>
            <a:pPr>
              <a:defRPr/>
            </a:pPr>
            <a:r>
              <a:rPr lang="fr-FR">
                <a:ea typeface="ＭＳ Ｐゴシック" pitchFamily="34" charset="-128"/>
                <a:cs typeface="Arial" pitchFamily="34" charset="0"/>
              </a:rPr>
              <a:t>Critères d’éligibilité à la vaccination</a:t>
            </a:r>
          </a:p>
        </p:txBody>
      </p:sp>
      <p:sp>
        <p:nvSpPr>
          <p:cNvPr id="8195" name="Content Placeholder 2"/>
          <p:cNvSpPr>
            <a:spLocks noGrp="1"/>
          </p:cNvSpPr>
          <p:nvPr>
            <p:ph idx="1"/>
          </p:nvPr>
        </p:nvSpPr>
        <p:spPr>
          <a:xfrm>
            <a:off x="762000" y="1524000"/>
            <a:ext cx="10363200" cy="4800600"/>
          </a:xfrm>
        </p:spPr>
        <p:txBody>
          <a:bodyPr/>
          <a:lstStyle/>
          <a:p>
            <a:pPr>
              <a:spcBef>
                <a:spcPts val="300"/>
              </a:spcBef>
              <a:spcAft>
                <a:spcPts val="1200"/>
              </a:spcAft>
            </a:pPr>
            <a:r>
              <a:rPr lang="fr-FR" sz="2000"/>
              <a:t>Tous les nouveau-nés sont éligibles. Il n’existe pas de contre-indication à la vaccination par la DN du </a:t>
            </a:r>
            <a:r>
              <a:rPr lang="fr-FR" sz="2000" err="1"/>
              <a:t>HepB</a:t>
            </a:r>
            <a:r>
              <a:rPr lang="fr-FR" sz="2000"/>
              <a:t>.  Les conditions suivantes </a:t>
            </a:r>
            <a:r>
              <a:rPr lang="fr-FR" sz="2000" b="1"/>
              <a:t>ne sont PAS </a:t>
            </a:r>
            <a:r>
              <a:rPr lang="fr-FR" sz="2000"/>
              <a:t>des contre-indications et la DN du </a:t>
            </a:r>
            <a:r>
              <a:rPr lang="fr-FR" sz="2000" err="1"/>
              <a:t>HepB</a:t>
            </a:r>
            <a:r>
              <a:rPr lang="fr-FR" sz="2000"/>
              <a:t> doit toujours être administrée :</a:t>
            </a:r>
          </a:p>
          <a:p>
            <a:pPr marL="804672" lvl="1" indent="0">
              <a:spcBef>
                <a:spcPts val="300"/>
              </a:spcBef>
              <a:spcAft>
                <a:spcPts val="0"/>
              </a:spcAft>
            </a:pPr>
            <a:r>
              <a:rPr lang="fr-FR" sz="2000"/>
              <a:t> Prématurité</a:t>
            </a:r>
          </a:p>
          <a:p>
            <a:pPr marL="804672" lvl="1" indent="0">
              <a:spcBef>
                <a:spcPts val="300"/>
              </a:spcBef>
              <a:spcAft>
                <a:spcPts val="0"/>
              </a:spcAft>
            </a:pPr>
            <a:r>
              <a:rPr lang="fr-FR" sz="2000"/>
              <a:t> Faible poids à la naissance*</a:t>
            </a:r>
          </a:p>
          <a:p>
            <a:pPr marL="804672" lvl="1" indent="0">
              <a:spcBef>
                <a:spcPts val="300"/>
              </a:spcBef>
              <a:spcAft>
                <a:spcPts val="0"/>
              </a:spcAft>
            </a:pPr>
            <a:r>
              <a:rPr lang="fr-FR" sz="2000"/>
              <a:t> Infection HIV de la mère</a:t>
            </a:r>
          </a:p>
          <a:p>
            <a:pPr marL="804672" lvl="1" indent="0">
              <a:spcBef>
                <a:spcPts val="300"/>
              </a:spcBef>
              <a:spcAft>
                <a:spcPts val="0"/>
              </a:spcAft>
            </a:pPr>
            <a:r>
              <a:rPr lang="fr-FR" sz="2000"/>
              <a:t> Infection HIV de l’enfant</a:t>
            </a:r>
          </a:p>
          <a:p>
            <a:pPr marL="804672" lvl="1" indent="0">
              <a:spcBef>
                <a:spcPts val="300"/>
              </a:spcBef>
              <a:spcAft>
                <a:spcPts val="600"/>
              </a:spcAft>
            </a:pPr>
            <a:r>
              <a:rPr lang="fr-FR" sz="2000"/>
              <a:t> Jaunisse</a:t>
            </a:r>
          </a:p>
          <a:p>
            <a:pPr>
              <a:spcBef>
                <a:spcPts val="600"/>
              </a:spcBef>
              <a:spcAft>
                <a:spcPts val="1200"/>
              </a:spcAft>
            </a:pPr>
            <a:r>
              <a:rPr lang="fr-FR" sz="2000" spc="-20"/>
              <a:t>L’instabilité d’un nouveau-né (très malade) n’est par une contre-indication ; cependant, la vaccination peut être repoussée pour les nouveau-nés à risque et sera à l’appréciation du personnel de santé</a:t>
            </a:r>
          </a:p>
        </p:txBody>
      </p:sp>
      <p:sp>
        <p:nvSpPr>
          <p:cNvPr id="2" name="Rectangle 1"/>
          <p:cNvSpPr/>
          <p:nvPr/>
        </p:nvSpPr>
        <p:spPr>
          <a:xfrm>
            <a:off x="990600" y="5562600"/>
            <a:ext cx="10564792" cy="523220"/>
          </a:xfrm>
          <a:prstGeom prst="rect">
            <a:avLst/>
          </a:prstGeom>
        </p:spPr>
        <p:txBody>
          <a:bodyPr wrap="square">
            <a:spAutoFit/>
          </a:bodyPr>
          <a:lstStyle/>
          <a:p>
            <a:pPr algn="just">
              <a:spcBef>
                <a:spcPts val="1200"/>
              </a:spcBef>
            </a:pPr>
            <a:r>
              <a:rPr lang="en-US" sz="1400">
                <a:latin typeface="+mn-lt"/>
              </a:rPr>
              <a:t>*</a:t>
            </a:r>
            <a:r>
              <a:rPr lang="fr-FR" sz="1400">
                <a:latin typeface="+mn-lt"/>
              </a:rPr>
              <a:t>Note : vacciner un nouveau-né de moins de 2000g est sans danger mais le vaccin n’est pas aussi efficace.  Ainsi, si un bébé de moins de 2000g est vaccin</a:t>
            </a:r>
            <a:r>
              <a:rPr lang="fr-FR" sz="1400"/>
              <a:t>é</a:t>
            </a:r>
            <a:r>
              <a:rPr lang="fr-FR" sz="1400">
                <a:latin typeface="+mn-lt"/>
              </a:rPr>
              <a:t>, assurez vous que le b</a:t>
            </a:r>
            <a:r>
              <a:rPr lang="fr-FR" sz="1400"/>
              <a:t>é</a:t>
            </a:r>
            <a:r>
              <a:rPr lang="fr-FR" sz="1400">
                <a:latin typeface="+mn-lt"/>
              </a:rPr>
              <a:t>b</a:t>
            </a:r>
            <a:r>
              <a:rPr lang="fr-FR" sz="1400"/>
              <a:t>é</a:t>
            </a:r>
            <a:r>
              <a:rPr lang="fr-FR" sz="1400">
                <a:latin typeface="+mn-lt"/>
              </a:rPr>
              <a:t> recevra les 3 doses supplémentaires du calendrier vaccinal complet.</a:t>
            </a:r>
          </a:p>
        </p:txBody>
      </p:sp>
    </p:spTree>
    <p:extLst>
      <p:ext uri="{BB962C8B-B14F-4D97-AF65-F5344CB8AC3E}">
        <p14:creationId xmlns:p14="http://schemas.microsoft.com/office/powerpoint/2010/main" val="3897953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0"/>
            <a:ext cx="8305800" cy="1238250"/>
          </a:xfrm>
        </p:spPr>
        <p:txBody>
          <a:bodyPr/>
          <a:lstStyle/>
          <a:p>
            <a:r>
              <a:rPr lang="fr-FR">
                <a:ea typeface="ＭＳ Ｐゴシック" pitchFamily="34" charset="-128"/>
              </a:rPr>
              <a:t>Calendrier de vaccination </a:t>
            </a:r>
            <a:r>
              <a:rPr lang="fr-FR" err="1">
                <a:ea typeface="ＭＳ Ｐゴシック" pitchFamily="34" charset="-128"/>
              </a:rPr>
              <a:t>HepB</a:t>
            </a:r>
            <a:endParaRPr lang="en-US"/>
          </a:p>
        </p:txBody>
      </p:sp>
      <p:sp>
        <p:nvSpPr>
          <p:cNvPr id="3" name="Content Placeholder 2"/>
          <p:cNvSpPr>
            <a:spLocks noGrp="1"/>
          </p:cNvSpPr>
          <p:nvPr>
            <p:ph idx="1"/>
          </p:nvPr>
        </p:nvSpPr>
        <p:spPr>
          <a:xfrm>
            <a:off x="762000" y="3657600"/>
            <a:ext cx="10972800" cy="1524000"/>
          </a:xfrm>
        </p:spPr>
        <p:txBody>
          <a:bodyPr/>
          <a:lstStyle/>
          <a:p>
            <a:pPr marL="457200">
              <a:spcBef>
                <a:spcPts val="600"/>
              </a:spcBef>
              <a:buNone/>
            </a:pPr>
            <a:endParaRPr lang="en-US" sz="1000"/>
          </a:p>
          <a:p>
            <a:pPr marL="457200" algn="just">
              <a:lnSpc>
                <a:spcPct val="90000"/>
              </a:lnSpc>
              <a:spcBef>
                <a:spcPts val="0"/>
              </a:spcBef>
              <a:spcAft>
                <a:spcPts val="1200"/>
              </a:spcAft>
            </a:pPr>
            <a:r>
              <a:rPr lang="fr-FR" sz="2200"/>
              <a:t>Le vaccin contre l’hépatite B est administré en </a:t>
            </a:r>
            <a:r>
              <a:rPr lang="fr-FR" sz="2200">
                <a:solidFill>
                  <a:srgbClr val="002060"/>
                </a:solidFill>
              </a:rPr>
              <a:t>3 ou 4 </a:t>
            </a:r>
            <a:r>
              <a:rPr lang="fr-FR" sz="2200"/>
              <a:t>doses (souvent sous forme de vaccin associé)</a:t>
            </a:r>
          </a:p>
          <a:p>
            <a:pPr marL="457200" algn="just">
              <a:lnSpc>
                <a:spcPct val="90000"/>
              </a:lnSpc>
              <a:spcBef>
                <a:spcPts val="0"/>
              </a:spcBef>
              <a:spcAft>
                <a:spcPts val="600"/>
              </a:spcAft>
            </a:pPr>
            <a:r>
              <a:rPr lang="fr-FR" sz="2200"/>
              <a:t>Si la DN du </a:t>
            </a:r>
            <a:r>
              <a:rPr lang="fr-FR" sz="2200" err="1"/>
              <a:t>HepB</a:t>
            </a:r>
            <a:r>
              <a:rPr lang="fr-FR" sz="2200"/>
              <a:t> n’est pas administrée dans les 24 heures suivant la naissance,</a:t>
            </a:r>
            <a:r>
              <a:rPr lang="fr-FR" sz="2200" b="1"/>
              <a:t> </a:t>
            </a:r>
            <a:r>
              <a:rPr lang="fr-FR" sz="2200" b="1">
                <a:solidFill>
                  <a:srgbClr val="4F81BD"/>
                </a:solidFill>
              </a:rPr>
              <a:t>elle doit être donnée aussi rapidement que possible</a:t>
            </a:r>
          </a:p>
          <a:p>
            <a:pPr marL="236538" indent="-174625">
              <a:spcBef>
                <a:spcPts val="0"/>
              </a:spcBef>
              <a:buNone/>
              <a:tabLst>
                <a:tab pos="284163" algn="l"/>
              </a:tabLst>
            </a:pPr>
            <a:endParaRPr lang="fr-FR" sz="1400"/>
          </a:p>
          <a:p>
            <a:pPr marL="236538" indent="-174625">
              <a:spcBef>
                <a:spcPts val="0"/>
              </a:spcBef>
              <a:buNone/>
              <a:tabLst>
                <a:tab pos="284163" algn="l"/>
              </a:tabLst>
            </a:pPr>
            <a:r>
              <a:rPr lang="fr-FR" sz="1400"/>
              <a:t>*  Lorsqu’un schéma à 3 doses est employé, il est habituellement recommandé de ne pas comptabiliser le HepB1 afin de pouvoir établir les rapports sur la couverture de la DN du </a:t>
            </a:r>
            <a:r>
              <a:rPr lang="fr-FR" sz="1400" err="1"/>
              <a:t>HepB</a:t>
            </a:r>
            <a:r>
              <a:rPr lang="fr-FR" sz="1400"/>
              <a:t> et du HepB3 </a:t>
            </a:r>
          </a:p>
          <a:p>
            <a:pPr marL="236538" indent="-174625">
              <a:spcBef>
                <a:spcPts val="0"/>
              </a:spcBef>
              <a:buNone/>
              <a:tabLst>
                <a:tab pos="284163" algn="l"/>
              </a:tabLst>
            </a:pPr>
            <a:r>
              <a:rPr lang="fr-FR" sz="1400"/>
              <a:t>** Dans le schéma à 4-doses, la seconde dose s’appelle encore HepB1 afin d’éviter toute confusion avec le DTP1/Pentavalent1</a:t>
            </a:r>
          </a:p>
          <a:p>
            <a:pPr>
              <a:buNone/>
            </a:pPr>
            <a:endParaRPr lang="en-US" sz="2400"/>
          </a:p>
        </p:txBody>
      </p:sp>
      <p:graphicFrame>
        <p:nvGraphicFramePr>
          <p:cNvPr id="5" name="Table 4"/>
          <p:cNvGraphicFramePr>
            <a:graphicFrameLocks noGrp="1"/>
          </p:cNvGraphicFramePr>
          <p:nvPr>
            <p:extLst>
              <p:ext uri="{D42A27DB-BD31-4B8C-83A1-F6EECF244321}">
                <p14:modId xmlns:p14="http://schemas.microsoft.com/office/powerpoint/2010/main" val="1308033333"/>
              </p:ext>
            </p:extLst>
          </p:nvPr>
        </p:nvGraphicFramePr>
        <p:xfrm>
          <a:off x="1638300" y="1159184"/>
          <a:ext cx="8915400" cy="2269816"/>
        </p:xfrm>
        <a:graphic>
          <a:graphicData uri="http://schemas.openxmlformats.org/drawingml/2006/table">
            <a:tbl>
              <a:tblPr>
                <a:tableStyleId>{2D5ABB26-0587-4C30-8999-92F81FD0307C}</a:tableStyleId>
              </a:tblPr>
              <a:tblGrid>
                <a:gridCol w="948562">
                  <a:extLst>
                    <a:ext uri="{9D8B030D-6E8A-4147-A177-3AD203B41FA5}">
                      <a16:colId xmlns:a16="http://schemas.microsoft.com/office/drawing/2014/main" val="20000"/>
                    </a:ext>
                  </a:extLst>
                </a:gridCol>
                <a:gridCol w="4110122">
                  <a:extLst>
                    <a:ext uri="{9D8B030D-6E8A-4147-A177-3AD203B41FA5}">
                      <a16:colId xmlns:a16="http://schemas.microsoft.com/office/drawing/2014/main" val="20001"/>
                    </a:ext>
                  </a:extLst>
                </a:gridCol>
                <a:gridCol w="3856716">
                  <a:extLst>
                    <a:ext uri="{9D8B030D-6E8A-4147-A177-3AD203B41FA5}">
                      <a16:colId xmlns:a16="http://schemas.microsoft.com/office/drawing/2014/main" val="20002"/>
                    </a:ext>
                  </a:extLst>
                </a:gridCol>
              </a:tblGrid>
              <a:tr h="324000">
                <a:tc rowSpan="2">
                  <a:txBody>
                    <a:bodyPr/>
                    <a:lstStyle/>
                    <a:p>
                      <a:pPr marL="36830" algn="l">
                        <a:spcAft>
                          <a:spcPts val="0"/>
                        </a:spcAft>
                      </a:pPr>
                      <a:r>
                        <a:rPr lang="fr-FR" sz="1400" b="1" cap="small" noProof="0">
                          <a:solidFill>
                            <a:schemeClr val="bg1"/>
                          </a:solidFill>
                        </a:rPr>
                        <a:t>NOM DE LA DO</a:t>
                      </a:r>
                      <a:r>
                        <a:rPr lang="fr-FR" sz="1400" b="1" cap="small" baseline="0" noProof="0">
                          <a:solidFill>
                            <a:schemeClr val="bg1"/>
                          </a:solidFill>
                        </a:rPr>
                        <a:t>SE</a:t>
                      </a:r>
                      <a:endParaRPr lang="fr-FR" sz="1400" b="1" cap="small" noProof="0">
                        <a:solidFill>
                          <a:schemeClr val="bg1"/>
                        </a:solidFill>
                      </a:endParaRPr>
                    </a:p>
                  </a:txBody>
                  <a:tcPr marL="58804" marR="588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F81BD"/>
                    </a:solidFill>
                  </a:tcPr>
                </a:tc>
                <a:tc gridSpan="2">
                  <a:txBody>
                    <a:bodyPr/>
                    <a:lstStyle/>
                    <a:p>
                      <a:pPr marL="36830" algn="ctr">
                        <a:spcAft>
                          <a:spcPts val="0"/>
                        </a:spcAft>
                      </a:pPr>
                      <a:r>
                        <a:rPr lang="fr-FR" sz="1400" b="1" cap="small" noProof="0">
                          <a:solidFill>
                            <a:schemeClr val="bg1"/>
                          </a:solidFill>
                        </a:rPr>
                        <a:t>CALENDRIER D’ADMINISTRATION</a:t>
                      </a:r>
                      <a:r>
                        <a:rPr lang="fr-FR" sz="1400" b="1" cap="small" baseline="0" noProof="0">
                          <a:solidFill>
                            <a:schemeClr val="bg1"/>
                          </a:solidFill>
                        </a:rPr>
                        <a:t> DE LA DOSES</a:t>
                      </a:r>
                      <a:endParaRPr lang="fr-FR" sz="1400" b="1" cap="small" noProof="0">
                        <a:solidFill>
                          <a:schemeClr val="bg1"/>
                        </a:solidFill>
                        <a:latin typeface="Calibri"/>
                        <a:ea typeface="Arial"/>
                        <a:cs typeface="Arial"/>
                      </a:endParaRPr>
                    </a:p>
                  </a:txBody>
                  <a:tcPr marL="58804" marR="588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F81BD"/>
                    </a:solidFill>
                  </a:tcPr>
                </a:tc>
                <a:tc hMerge="1">
                  <a:txBody>
                    <a:bodyPr/>
                    <a:lstStyle/>
                    <a:p>
                      <a:endParaRPr lang="en-US"/>
                    </a:p>
                  </a:txBody>
                  <a:tcPr/>
                </a:tc>
                <a:extLst>
                  <a:ext uri="{0D108BD9-81ED-4DB2-BD59-A6C34878D82A}">
                    <a16:rowId xmlns:a16="http://schemas.microsoft.com/office/drawing/2014/main" val="10000"/>
                  </a:ext>
                </a:extLst>
              </a:tr>
              <a:tr h="250182">
                <a:tc vMerge="1">
                  <a:txBody>
                    <a:bodyPr/>
                    <a:lstStyle/>
                    <a:p>
                      <a:endParaRPr lang="en-US"/>
                    </a:p>
                  </a:txBody>
                  <a:tcPr/>
                </a:tc>
                <a:tc>
                  <a:txBody>
                    <a:bodyPr/>
                    <a:lstStyle/>
                    <a:p>
                      <a:pPr marL="36830" algn="just">
                        <a:spcAft>
                          <a:spcPts val="0"/>
                        </a:spcAft>
                      </a:pPr>
                      <a:r>
                        <a:rPr lang="fr-FR" sz="1400" b="1" cap="small" baseline="0" noProof="0">
                          <a:solidFill>
                            <a:schemeClr val="bg1"/>
                          </a:solidFill>
                        </a:rPr>
                        <a:t>SCHÉMA À 3 DOSES</a:t>
                      </a:r>
                      <a:endParaRPr lang="fr-FR" sz="1400" b="1" cap="small" noProof="0">
                        <a:solidFill>
                          <a:schemeClr val="bg1"/>
                        </a:solidFill>
                        <a:latin typeface="Calibri"/>
                        <a:ea typeface="Arial"/>
                        <a:cs typeface="Arial"/>
                      </a:endParaRPr>
                    </a:p>
                  </a:txBody>
                  <a:tcPr marL="58804" marR="588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F81BD"/>
                    </a:solidFill>
                  </a:tcPr>
                </a:tc>
                <a:tc>
                  <a:txBody>
                    <a:bodyPr/>
                    <a:lstStyle/>
                    <a:p>
                      <a:pPr marL="36830" algn="just">
                        <a:spcAft>
                          <a:spcPts val="0"/>
                        </a:spcAft>
                      </a:pPr>
                      <a:r>
                        <a:rPr lang="fr-FR" sz="1400" b="1" cap="small" noProof="0">
                          <a:solidFill>
                            <a:schemeClr val="bg1"/>
                          </a:solidFill>
                        </a:rPr>
                        <a:t>SCHÉMA</a:t>
                      </a:r>
                      <a:r>
                        <a:rPr lang="fr-FR" sz="1400" b="1" cap="small" baseline="0" noProof="0">
                          <a:solidFill>
                            <a:schemeClr val="bg1"/>
                          </a:solidFill>
                        </a:rPr>
                        <a:t> À</a:t>
                      </a:r>
                      <a:r>
                        <a:rPr lang="fr-FR" sz="1400" b="1" cap="small" noProof="0">
                          <a:solidFill>
                            <a:schemeClr val="bg1"/>
                          </a:solidFill>
                        </a:rPr>
                        <a:t> 4 DOSES **</a:t>
                      </a:r>
                      <a:endParaRPr lang="fr-FR" sz="1400" b="1" cap="small" noProof="0">
                        <a:solidFill>
                          <a:schemeClr val="bg1"/>
                        </a:solidFill>
                        <a:latin typeface="Calibri"/>
                        <a:ea typeface="Arial"/>
                        <a:cs typeface="Arial"/>
                      </a:endParaRPr>
                    </a:p>
                  </a:txBody>
                  <a:tcPr marL="58804" marR="588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F81BD"/>
                    </a:solidFill>
                  </a:tcPr>
                </a:tc>
                <a:extLst>
                  <a:ext uri="{0D108BD9-81ED-4DB2-BD59-A6C34878D82A}">
                    <a16:rowId xmlns:a16="http://schemas.microsoft.com/office/drawing/2014/main" val="10001"/>
                  </a:ext>
                </a:extLst>
              </a:tr>
              <a:tr h="500362">
                <a:tc>
                  <a:txBody>
                    <a:bodyPr/>
                    <a:lstStyle/>
                    <a:p>
                      <a:pPr algn="l">
                        <a:spcAft>
                          <a:spcPts val="0"/>
                        </a:spcAft>
                      </a:pPr>
                      <a:r>
                        <a:rPr lang="fr-FR" sz="1400" kern="1200" baseline="0" noProof="0">
                          <a:solidFill>
                            <a:srgbClr val="002060"/>
                          </a:solidFill>
                          <a:latin typeface="+mn-lt"/>
                          <a:ea typeface="+mn-ea"/>
                          <a:cs typeface="+mn-cs"/>
                        </a:rPr>
                        <a:t> DN du HepB</a:t>
                      </a:r>
                    </a:p>
                  </a:txBody>
                  <a:tcPr marL="58804" marR="588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Aft>
                          <a:spcPts val="0"/>
                        </a:spcAft>
                      </a:pPr>
                      <a:r>
                        <a:rPr lang="fr-FR" sz="1400" kern="1200" baseline="0" noProof="0">
                          <a:solidFill>
                            <a:srgbClr val="002060"/>
                          </a:solidFill>
                          <a:latin typeface="+mn-lt"/>
                          <a:ea typeface="+mn-ea"/>
                          <a:cs typeface="+mn-cs"/>
                        </a:rPr>
                        <a:t>Dès que possible après la naissance (≤24h)</a:t>
                      </a:r>
                    </a:p>
                  </a:txBody>
                  <a:tcPr marL="58804" marR="588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Aft>
                          <a:spcPts val="0"/>
                        </a:spcAft>
                      </a:pPr>
                      <a:r>
                        <a:rPr lang="fr-FR" sz="1400" kern="1200" baseline="0" noProof="0">
                          <a:solidFill>
                            <a:srgbClr val="002060"/>
                          </a:solidFill>
                          <a:latin typeface="+mn-lt"/>
                          <a:ea typeface="+mn-ea"/>
                          <a:cs typeface="+mn-cs"/>
                        </a:rPr>
                        <a:t>Dès que possible après la naissance (≤24h)</a:t>
                      </a:r>
                    </a:p>
                  </a:txBody>
                  <a:tcPr marL="58804" marR="588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98424">
                <a:tc>
                  <a:txBody>
                    <a:bodyPr/>
                    <a:lstStyle/>
                    <a:p>
                      <a:pPr algn="l">
                        <a:spcAft>
                          <a:spcPts val="0"/>
                        </a:spcAft>
                      </a:pPr>
                      <a:r>
                        <a:rPr lang="fr-FR" sz="1400" kern="1200" baseline="0" noProof="0">
                          <a:solidFill>
                            <a:srgbClr val="002060"/>
                          </a:solidFill>
                          <a:latin typeface="+mn-lt"/>
                          <a:ea typeface="+mn-ea"/>
                          <a:cs typeface="+mn-cs"/>
                        </a:rPr>
                        <a:t>HepB1</a:t>
                      </a:r>
                    </a:p>
                  </a:txBody>
                  <a:tcPr marL="58804" marR="588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Aft>
                          <a:spcPts val="0"/>
                        </a:spcAft>
                      </a:pPr>
                      <a:r>
                        <a:rPr lang="fr-FR" sz="1400" kern="1200" baseline="0" noProof="0">
                          <a:solidFill>
                            <a:srgbClr val="002060"/>
                          </a:solidFill>
                          <a:latin typeface="+mn-lt"/>
                          <a:ea typeface="+mn-ea"/>
                          <a:cs typeface="+mn-cs"/>
                        </a:rPr>
                        <a:t>Non administré (donc non comptabilisé*)</a:t>
                      </a:r>
                    </a:p>
                  </a:txBody>
                  <a:tcPr marL="58804" marR="588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Aft>
                          <a:spcPts val="0"/>
                        </a:spcAft>
                      </a:pPr>
                      <a:r>
                        <a:rPr lang="fr-FR" sz="1400" kern="1200" baseline="0" noProof="0">
                          <a:solidFill>
                            <a:srgbClr val="002060"/>
                          </a:solidFill>
                          <a:latin typeface="+mn-lt"/>
                          <a:ea typeface="+mn-ea"/>
                          <a:cs typeface="+mn-cs"/>
                        </a:rPr>
                        <a:t>Conformément au calendrier de vaccin associé</a:t>
                      </a:r>
                    </a:p>
                  </a:txBody>
                  <a:tcPr marL="58804" marR="588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98424">
                <a:tc>
                  <a:txBody>
                    <a:bodyPr/>
                    <a:lstStyle/>
                    <a:p>
                      <a:pPr algn="l">
                        <a:spcAft>
                          <a:spcPts val="0"/>
                        </a:spcAft>
                      </a:pPr>
                      <a:r>
                        <a:rPr lang="fr-FR" sz="1400" kern="1200" baseline="0" noProof="0">
                          <a:solidFill>
                            <a:srgbClr val="002060"/>
                          </a:solidFill>
                          <a:latin typeface="+mn-lt"/>
                          <a:ea typeface="+mn-ea"/>
                          <a:cs typeface="+mn-cs"/>
                        </a:rPr>
                        <a:t>HepB2</a:t>
                      </a:r>
                    </a:p>
                  </a:txBody>
                  <a:tcPr marL="58804" marR="588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Aft>
                          <a:spcPts val="0"/>
                        </a:spcAft>
                      </a:pPr>
                      <a:r>
                        <a:rPr lang="fr-FR" sz="1400" kern="1200" baseline="0" noProof="0">
                          <a:solidFill>
                            <a:srgbClr val="002060"/>
                          </a:solidFill>
                          <a:latin typeface="+mn-lt"/>
                          <a:ea typeface="+mn-ea"/>
                          <a:cs typeface="+mn-cs"/>
                        </a:rPr>
                        <a:t>4 semaines au moins après la DN du </a:t>
                      </a:r>
                      <a:r>
                        <a:rPr lang="fr-FR" sz="1400" kern="1200" baseline="0" noProof="0" err="1">
                          <a:solidFill>
                            <a:srgbClr val="002060"/>
                          </a:solidFill>
                          <a:latin typeface="+mn-lt"/>
                          <a:ea typeface="+mn-ea"/>
                          <a:cs typeface="+mn-cs"/>
                        </a:rPr>
                        <a:t>HepB</a:t>
                      </a:r>
                      <a:endParaRPr lang="fr-FR" sz="1400" kern="1200" baseline="0" noProof="0">
                        <a:solidFill>
                          <a:srgbClr val="002060"/>
                        </a:solidFill>
                        <a:latin typeface="+mn-lt"/>
                        <a:ea typeface="+mn-ea"/>
                        <a:cs typeface="+mn-cs"/>
                      </a:endParaRPr>
                    </a:p>
                  </a:txBody>
                  <a:tcPr marL="58804" marR="588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Aft>
                          <a:spcPts val="0"/>
                        </a:spcAft>
                      </a:pPr>
                      <a:r>
                        <a:rPr lang="fr-FR" sz="1400" kern="1200" baseline="0" noProof="0">
                          <a:solidFill>
                            <a:srgbClr val="002060"/>
                          </a:solidFill>
                          <a:latin typeface="+mn-lt"/>
                          <a:ea typeface="+mn-ea"/>
                          <a:cs typeface="+mn-cs"/>
                        </a:rPr>
                        <a:t>Conformément au calendrier de vaccin associé</a:t>
                      </a:r>
                    </a:p>
                  </a:txBody>
                  <a:tcPr marL="58804" marR="588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98424">
                <a:tc>
                  <a:txBody>
                    <a:bodyPr/>
                    <a:lstStyle/>
                    <a:p>
                      <a:pPr algn="l">
                        <a:spcAft>
                          <a:spcPts val="0"/>
                        </a:spcAft>
                      </a:pPr>
                      <a:r>
                        <a:rPr lang="fr-FR" sz="1400" kern="1200" baseline="0" noProof="0">
                          <a:solidFill>
                            <a:srgbClr val="002060"/>
                          </a:solidFill>
                          <a:latin typeface="+mn-lt"/>
                          <a:ea typeface="+mn-ea"/>
                          <a:cs typeface="+mn-cs"/>
                        </a:rPr>
                        <a:t>HepB3</a:t>
                      </a:r>
                    </a:p>
                  </a:txBody>
                  <a:tcPr marL="58804" marR="588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801472" rtl="0" eaLnBrk="1" fontAlgn="auto" latinLnBrk="0" hangingPunct="1">
                        <a:lnSpc>
                          <a:spcPct val="100000"/>
                        </a:lnSpc>
                        <a:spcBef>
                          <a:spcPts val="0"/>
                        </a:spcBef>
                        <a:spcAft>
                          <a:spcPts val="0"/>
                        </a:spcAft>
                        <a:buClrTx/>
                        <a:buSzTx/>
                        <a:buFontTx/>
                        <a:buNone/>
                        <a:tabLst/>
                        <a:defRPr/>
                      </a:pPr>
                      <a:r>
                        <a:rPr lang="fr-FR" sz="1400" kern="1200" baseline="0" noProof="0">
                          <a:solidFill>
                            <a:srgbClr val="002060"/>
                          </a:solidFill>
                          <a:latin typeface="+mn-lt"/>
                          <a:ea typeface="+mn-ea"/>
                          <a:cs typeface="+mn-cs"/>
                        </a:rPr>
                        <a:t>4 semaines minimum après le HepB2</a:t>
                      </a:r>
                    </a:p>
                  </a:txBody>
                  <a:tcPr marL="58804" marR="588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801472" rtl="0" eaLnBrk="1" fontAlgn="auto" latinLnBrk="0" hangingPunct="1">
                        <a:lnSpc>
                          <a:spcPct val="100000"/>
                        </a:lnSpc>
                        <a:spcBef>
                          <a:spcPts val="0"/>
                        </a:spcBef>
                        <a:spcAft>
                          <a:spcPts val="0"/>
                        </a:spcAft>
                        <a:buClrTx/>
                        <a:buSzTx/>
                        <a:buFontTx/>
                        <a:buNone/>
                        <a:tabLst/>
                        <a:defRPr/>
                      </a:pPr>
                      <a:r>
                        <a:rPr lang="fr-FR" sz="1400" kern="1200" baseline="0" noProof="0">
                          <a:solidFill>
                            <a:srgbClr val="002060"/>
                          </a:solidFill>
                          <a:latin typeface="+mn-lt"/>
                          <a:ea typeface="+mn-ea"/>
                          <a:cs typeface="+mn-cs"/>
                        </a:rPr>
                        <a:t>Conformément au calendrier de vaccin associé</a:t>
                      </a:r>
                    </a:p>
                  </a:txBody>
                  <a:tcPr marL="58804" marR="588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0"/>
            <a:ext cx="8305800" cy="1238250"/>
          </a:xfrm>
        </p:spPr>
        <p:txBody>
          <a:bodyPr/>
          <a:lstStyle/>
          <a:p>
            <a:r>
              <a:rPr lang="fr-FR"/>
              <a:t>Nouveau calendrier d’immunisation</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856866082"/>
              </p:ext>
            </p:extLst>
          </p:nvPr>
        </p:nvGraphicFramePr>
        <p:xfrm>
          <a:off x="1981200" y="2057400"/>
          <a:ext cx="8305800" cy="3886572"/>
        </p:xfrm>
        <a:graphic>
          <a:graphicData uri="http://schemas.openxmlformats.org/drawingml/2006/table">
            <a:tbl>
              <a:tblPr firstRow="1" bandRow="1">
                <a:tableStyleId>{2D5ABB26-0587-4C30-8999-92F81FD0307C}</a:tableStyleId>
              </a:tblPr>
              <a:tblGrid>
                <a:gridCol w="1906249">
                  <a:extLst>
                    <a:ext uri="{9D8B030D-6E8A-4147-A177-3AD203B41FA5}">
                      <a16:colId xmlns:a16="http://schemas.microsoft.com/office/drawing/2014/main" val="20000"/>
                    </a:ext>
                  </a:extLst>
                </a:gridCol>
                <a:gridCol w="6399551">
                  <a:extLst>
                    <a:ext uri="{9D8B030D-6E8A-4147-A177-3AD203B41FA5}">
                      <a16:colId xmlns:a16="http://schemas.microsoft.com/office/drawing/2014/main" val="20001"/>
                    </a:ext>
                  </a:extLst>
                </a:gridCol>
              </a:tblGrid>
              <a:tr h="427092">
                <a:tc>
                  <a:txBody>
                    <a:bodyPr/>
                    <a:lstStyle/>
                    <a:p>
                      <a:pPr algn="ctr">
                        <a:lnSpc>
                          <a:spcPct val="100000"/>
                        </a:lnSpc>
                        <a:spcBef>
                          <a:spcPts val="600"/>
                        </a:spcBef>
                        <a:spcAft>
                          <a:spcPts val="0"/>
                        </a:spcAft>
                      </a:pPr>
                      <a:r>
                        <a:rPr lang="fr-FR" sz="1600" b="1" noProof="0">
                          <a:solidFill>
                            <a:schemeClr val="bg1"/>
                          </a:solidFill>
                          <a:latin typeface="Arial"/>
                          <a:ea typeface="Times New Roman"/>
                          <a:cs typeface="Times New Roman"/>
                        </a:rPr>
                        <a:t>ÂGE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F81BD"/>
                    </a:solidFill>
                  </a:tcPr>
                </a:tc>
                <a:tc>
                  <a:txBody>
                    <a:bodyPr/>
                    <a:lstStyle/>
                    <a:p>
                      <a:pPr algn="ctr">
                        <a:lnSpc>
                          <a:spcPct val="100000"/>
                        </a:lnSpc>
                        <a:spcAft>
                          <a:spcPts val="600"/>
                        </a:spcAft>
                      </a:pPr>
                      <a:r>
                        <a:rPr lang="fr-FR" sz="1600" b="1" baseline="0" noProof="0">
                          <a:solidFill>
                            <a:schemeClr val="bg1"/>
                          </a:solidFill>
                        </a:rPr>
                        <a:t>NOUVEAU CALENDRIER</a:t>
                      </a:r>
                      <a:endParaRPr lang="fr-FR" sz="1600" b="1" noProof="0">
                        <a:solidFill>
                          <a:schemeClr val="bg1"/>
                        </a:solidFill>
                        <a:latin typeface="Arial"/>
                        <a:ea typeface="Times New Roman"/>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F81BD"/>
                    </a:solidFill>
                  </a:tcPr>
                </a:tc>
                <a:extLst>
                  <a:ext uri="{0D108BD9-81ED-4DB2-BD59-A6C34878D82A}">
                    <a16:rowId xmlns:a16="http://schemas.microsoft.com/office/drawing/2014/main" val="10000"/>
                  </a:ext>
                </a:extLst>
              </a:tr>
              <a:tr h="304800">
                <a:tc>
                  <a:txBody>
                    <a:bodyPr/>
                    <a:lstStyle/>
                    <a:p>
                      <a:pPr algn="ctr">
                        <a:lnSpc>
                          <a:spcPct val="100000"/>
                        </a:lnSpc>
                        <a:spcAft>
                          <a:spcPts val="0"/>
                        </a:spcAft>
                      </a:pPr>
                      <a:r>
                        <a:rPr lang="fr-FR" sz="1400" noProof="0"/>
                        <a:t>Naissance</a:t>
                      </a:r>
                      <a:endParaRPr lang="fr-FR" sz="1400" noProof="0">
                        <a:solidFill>
                          <a:srgbClr val="FF0000"/>
                        </a:solidFill>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endParaRPr lang="fr-FR" sz="1400" noProof="0"/>
                    </a:p>
                    <a:p>
                      <a:pPr algn="ctr">
                        <a:lnSpc>
                          <a:spcPct val="100000"/>
                        </a:lnSpc>
                        <a:spcAft>
                          <a:spcPts val="0"/>
                        </a:spcAft>
                      </a:pPr>
                      <a:r>
                        <a:rPr lang="fr-FR" sz="1400" noProof="0"/>
                        <a:t>DN du HepB + BCG + VPO zero</a:t>
                      </a:r>
                      <a:endParaRPr lang="fr-FR" sz="1400" noProof="0">
                        <a:solidFill>
                          <a:srgbClr val="000066"/>
                        </a:solidFill>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11480">
                <a:tc>
                  <a:txBody>
                    <a:bodyPr/>
                    <a:lstStyle/>
                    <a:p>
                      <a:pPr algn="ctr">
                        <a:lnSpc>
                          <a:spcPct val="100000"/>
                        </a:lnSpc>
                        <a:spcAft>
                          <a:spcPts val="0"/>
                        </a:spcAft>
                      </a:pPr>
                      <a:r>
                        <a:rPr lang="fr-FR" sz="1400" noProof="0"/>
                        <a:t>6 semaines</a:t>
                      </a:r>
                      <a:endParaRPr lang="fr-FR" sz="1400" noProof="0">
                        <a:solidFill>
                          <a:srgbClr val="FF0000"/>
                        </a:solidFill>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endParaRPr lang="fr-FR" sz="1400" noProof="0"/>
                    </a:p>
                    <a:p>
                      <a:pPr algn="ctr">
                        <a:lnSpc>
                          <a:spcPct val="100000"/>
                        </a:lnSpc>
                        <a:spcAft>
                          <a:spcPts val="0"/>
                        </a:spcAft>
                      </a:pPr>
                      <a:r>
                        <a:rPr lang="fr-FR" sz="1400" noProof="0"/>
                        <a:t>Penta 1 + Pneumo 1 + VPO1 + Rota1</a:t>
                      </a:r>
                      <a:endParaRPr lang="fr-FR" sz="1400" noProof="0">
                        <a:solidFill>
                          <a:srgbClr val="FF0000"/>
                        </a:solidFill>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65760">
                <a:tc>
                  <a:txBody>
                    <a:bodyPr/>
                    <a:lstStyle/>
                    <a:p>
                      <a:pPr algn="ctr">
                        <a:lnSpc>
                          <a:spcPct val="100000"/>
                        </a:lnSpc>
                        <a:spcAft>
                          <a:spcPts val="0"/>
                        </a:spcAft>
                      </a:pPr>
                      <a:r>
                        <a:rPr lang="fr-FR" sz="1400" noProof="0"/>
                        <a:t>10 semaines</a:t>
                      </a:r>
                      <a:endParaRPr lang="fr-FR" sz="1400" noProof="0">
                        <a:solidFill>
                          <a:srgbClr val="FF0000"/>
                        </a:solidFill>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endParaRPr lang="fr-FR" sz="1400" noProof="0"/>
                    </a:p>
                    <a:p>
                      <a:pPr algn="ctr">
                        <a:lnSpc>
                          <a:spcPct val="100000"/>
                        </a:lnSpc>
                        <a:spcAft>
                          <a:spcPts val="0"/>
                        </a:spcAft>
                      </a:pPr>
                      <a:r>
                        <a:rPr lang="fr-FR" sz="1400" noProof="0"/>
                        <a:t>Penta 2 + Pneumo 2 + VPO2 + Rota2</a:t>
                      </a:r>
                      <a:endParaRPr lang="fr-FR" sz="1400" noProof="0">
                        <a:solidFill>
                          <a:srgbClr val="FF0000"/>
                        </a:solidFill>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472440">
                <a:tc>
                  <a:txBody>
                    <a:bodyPr/>
                    <a:lstStyle/>
                    <a:p>
                      <a:pPr algn="ctr">
                        <a:lnSpc>
                          <a:spcPct val="100000"/>
                        </a:lnSpc>
                        <a:spcAft>
                          <a:spcPts val="0"/>
                        </a:spcAft>
                      </a:pPr>
                      <a:r>
                        <a:rPr lang="fr-FR" sz="1400" noProof="0"/>
                        <a:t>14 semaines</a:t>
                      </a:r>
                      <a:endParaRPr lang="fr-FR" sz="1400" noProof="0">
                        <a:solidFill>
                          <a:srgbClr val="FF0000"/>
                        </a:solidFill>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endParaRPr lang="fr-FR" sz="1400" noProof="0"/>
                    </a:p>
                    <a:p>
                      <a:pPr algn="ctr">
                        <a:lnSpc>
                          <a:spcPct val="100000"/>
                        </a:lnSpc>
                        <a:spcAft>
                          <a:spcPts val="0"/>
                        </a:spcAft>
                      </a:pPr>
                      <a:r>
                        <a:rPr lang="fr-FR" sz="1400" noProof="0"/>
                        <a:t>Penta 3 + Pneumo 3 + VPO3 + VPI</a:t>
                      </a:r>
                      <a:endParaRPr lang="fr-FR" sz="1400" noProof="0">
                        <a:solidFill>
                          <a:srgbClr val="FF0000"/>
                        </a:solidFill>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417502">
                <a:tc>
                  <a:txBody>
                    <a:bodyPr/>
                    <a:lstStyle/>
                    <a:p>
                      <a:pPr algn="ctr">
                        <a:lnSpc>
                          <a:spcPct val="100000"/>
                        </a:lnSpc>
                        <a:spcAft>
                          <a:spcPts val="0"/>
                        </a:spcAft>
                      </a:pPr>
                      <a:r>
                        <a:rPr lang="fr-FR" sz="1400" noProof="0"/>
                        <a:t>6 mois</a:t>
                      </a:r>
                      <a:endParaRPr lang="fr-FR" sz="1400" noProof="0">
                        <a:solidFill>
                          <a:srgbClr val="FF0000"/>
                        </a:solidFill>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endParaRPr lang="fr-FR" sz="1400" noProof="0"/>
                    </a:p>
                    <a:p>
                      <a:pPr algn="ctr">
                        <a:lnSpc>
                          <a:spcPct val="100000"/>
                        </a:lnSpc>
                        <a:spcAft>
                          <a:spcPts val="0"/>
                        </a:spcAft>
                      </a:pPr>
                      <a:r>
                        <a:rPr lang="fr-FR" sz="1400" noProof="0"/>
                        <a:t>Vitamin A 100 M UI</a:t>
                      </a:r>
                      <a:endParaRPr lang="fr-FR" sz="1400" noProof="0">
                        <a:solidFill>
                          <a:srgbClr val="FF0000"/>
                        </a:solidFill>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417502">
                <a:tc>
                  <a:txBody>
                    <a:bodyPr/>
                    <a:lstStyle/>
                    <a:p>
                      <a:pPr algn="ctr">
                        <a:lnSpc>
                          <a:spcPct val="100000"/>
                        </a:lnSpc>
                        <a:spcAft>
                          <a:spcPts val="0"/>
                        </a:spcAft>
                      </a:pPr>
                      <a:r>
                        <a:rPr lang="fr-FR" sz="1400" noProof="0"/>
                        <a:t>9 mois</a:t>
                      </a:r>
                      <a:endParaRPr lang="fr-FR" sz="1400" noProof="0">
                        <a:solidFill>
                          <a:srgbClr val="FF0000"/>
                        </a:solidFill>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endParaRPr lang="fr-FR" sz="1400" noProof="0"/>
                    </a:p>
                    <a:p>
                      <a:pPr algn="ctr">
                        <a:lnSpc>
                          <a:spcPct val="100000"/>
                        </a:lnSpc>
                        <a:spcAft>
                          <a:spcPts val="0"/>
                        </a:spcAft>
                      </a:pPr>
                      <a:r>
                        <a:rPr lang="fr-FR" sz="1400" noProof="0"/>
                        <a:t>RR1 + VAA + VPI2</a:t>
                      </a:r>
                      <a:endParaRPr lang="fr-FR" sz="1400" noProof="0">
                        <a:solidFill>
                          <a:srgbClr val="FF0000"/>
                        </a:solidFill>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417502">
                <a:tc>
                  <a:txBody>
                    <a:bodyPr/>
                    <a:lstStyle/>
                    <a:p>
                      <a:pPr algn="ctr">
                        <a:lnSpc>
                          <a:spcPct val="100000"/>
                        </a:lnSpc>
                        <a:spcAft>
                          <a:spcPts val="0"/>
                        </a:spcAft>
                      </a:pPr>
                      <a:r>
                        <a:rPr lang="fr-FR" sz="1400" noProof="0"/>
                        <a:t>12 mois</a:t>
                      </a:r>
                      <a:endParaRPr lang="fr-FR" sz="1400" noProof="0">
                        <a:solidFill>
                          <a:srgbClr val="FF0000"/>
                        </a:solidFill>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endParaRPr lang="fr-FR" sz="1400" noProof="0"/>
                    </a:p>
                    <a:p>
                      <a:pPr algn="ctr">
                        <a:lnSpc>
                          <a:spcPct val="100000"/>
                        </a:lnSpc>
                        <a:spcAft>
                          <a:spcPts val="0"/>
                        </a:spcAft>
                      </a:pPr>
                      <a:r>
                        <a:rPr lang="fr-FR" sz="1400" noProof="0"/>
                        <a:t>Vitamin A 200 M UI</a:t>
                      </a:r>
                      <a:endParaRPr lang="fr-FR" sz="1400" noProof="0">
                        <a:solidFill>
                          <a:srgbClr val="FF0000"/>
                        </a:solidFill>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417502">
                <a:tc>
                  <a:txBody>
                    <a:bodyPr/>
                    <a:lstStyle/>
                    <a:p>
                      <a:pPr algn="ctr">
                        <a:lnSpc>
                          <a:spcPct val="100000"/>
                        </a:lnSpc>
                        <a:spcAft>
                          <a:spcPts val="0"/>
                        </a:spcAft>
                      </a:pPr>
                      <a:r>
                        <a:rPr lang="fr-FR" sz="1400" noProof="0"/>
                        <a:t>15 mois</a:t>
                      </a:r>
                      <a:endParaRPr lang="fr-FR" sz="1400" noProof="0">
                        <a:solidFill>
                          <a:srgbClr val="FF0000"/>
                        </a:solidFill>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endParaRPr lang="fr-FR" sz="1400" noProof="0"/>
                    </a:p>
                    <a:p>
                      <a:pPr algn="ctr">
                        <a:lnSpc>
                          <a:spcPct val="100000"/>
                        </a:lnSpc>
                        <a:spcAft>
                          <a:spcPts val="0"/>
                        </a:spcAft>
                      </a:pPr>
                      <a:r>
                        <a:rPr lang="fr-FR" sz="1400" noProof="0"/>
                        <a:t>RR2</a:t>
                      </a:r>
                      <a:endParaRPr lang="fr-FR" sz="1400" noProof="0">
                        <a:solidFill>
                          <a:srgbClr val="FF0000"/>
                        </a:solidFill>
                        <a:latin typeface="Times New Roman"/>
                        <a:ea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
        <p:nvSpPr>
          <p:cNvPr id="4" name="TextBox 3"/>
          <p:cNvSpPr txBox="1"/>
          <p:nvPr/>
        </p:nvSpPr>
        <p:spPr>
          <a:xfrm>
            <a:off x="1676400" y="1219200"/>
            <a:ext cx="8915400" cy="707886"/>
          </a:xfrm>
          <a:prstGeom prst="rect">
            <a:avLst/>
          </a:prstGeom>
          <a:noFill/>
        </p:spPr>
        <p:txBody>
          <a:bodyPr wrap="square" rtlCol="0">
            <a:spAutoFit/>
          </a:bodyPr>
          <a:lstStyle/>
          <a:p>
            <a:pPr algn="ctr"/>
            <a:r>
              <a:rPr lang="fr-FR" sz="2000" b="1" i="1">
                <a:solidFill>
                  <a:srgbClr val="FF0000"/>
                </a:solidFill>
              </a:rPr>
              <a:t>Insérer le nouveau calendrier vaccinal de votre pays </a:t>
            </a:r>
            <a:br>
              <a:rPr lang="fr-FR" sz="2000" b="1" i="1">
                <a:solidFill>
                  <a:srgbClr val="FF0000"/>
                </a:solidFill>
              </a:rPr>
            </a:br>
            <a:r>
              <a:rPr lang="fr-FR" sz="2000" b="1" i="1">
                <a:solidFill>
                  <a:srgbClr val="FF0000"/>
                </a:solidFill>
              </a:rPr>
              <a:t>(Voir exemple ci-dessous)</a:t>
            </a:r>
            <a:endParaRPr lang="en-US" sz="2000" b="1" i="1">
              <a:solidFill>
                <a:srgbClr val="FF0000"/>
              </a:solidFill>
              <a:latin typeface="+mn-lt"/>
            </a:endParaRPr>
          </a:p>
        </p:txBody>
      </p:sp>
      <p:sp>
        <p:nvSpPr>
          <p:cNvPr id="10" name="Rectangle 9"/>
          <p:cNvSpPr/>
          <p:nvPr/>
        </p:nvSpPr>
        <p:spPr bwMode="auto">
          <a:xfrm>
            <a:off x="6705600" y="1905001"/>
            <a:ext cx="3276600" cy="692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defTabSz="1042988">
              <a:spcBef>
                <a:spcPct val="50000"/>
              </a:spcBef>
            </a:pPr>
            <a:endParaRPr lang="en-US" sz="3900" b="1">
              <a:solidFill>
                <a:srgbClr val="000066"/>
              </a:solidFill>
              <a:latin typeface="Arial" charset="0"/>
              <a:cs typeface="Arial"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0"/>
            <a:ext cx="8305800" cy="1238250"/>
          </a:xfrm>
        </p:spPr>
        <p:txBody>
          <a:bodyPr/>
          <a:lstStyle/>
          <a:p>
            <a:r>
              <a:rPr lang="fr-FR"/>
              <a:t>Messages clés</a:t>
            </a:r>
          </a:p>
        </p:txBody>
      </p:sp>
      <p:sp>
        <p:nvSpPr>
          <p:cNvPr id="3" name="Content Placeholder 2"/>
          <p:cNvSpPr>
            <a:spLocks noGrp="1"/>
          </p:cNvSpPr>
          <p:nvPr>
            <p:ph idx="1"/>
          </p:nvPr>
        </p:nvSpPr>
        <p:spPr>
          <a:xfrm>
            <a:off x="685800" y="1524000"/>
            <a:ext cx="9753600" cy="4648200"/>
          </a:xfrm>
        </p:spPr>
        <p:txBody>
          <a:bodyPr/>
          <a:lstStyle/>
          <a:p>
            <a:pPr>
              <a:spcBef>
                <a:spcPts val="600"/>
              </a:spcBef>
              <a:spcAft>
                <a:spcPts val="1200"/>
              </a:spcAft>
            </a:pPr>
            <a:r>
              <a:rPr lang="fr-FR" sz="2200" spc="100"/>
              <a:t>L’efficacité de la vaccination par la DN du </a:t>
            </a:r>
            <a:r>
              <a:rPr lang="fr-FR" sz="2200" spc="100" err="1"/>
              <a:t>HepB</a:t>
            </a:r>
            <a:r>
              <a:rPr lang="fr-FR" sz="2200" spc="100"/>
              <a:t> est optimum quand elle a lieu dès que possible, </a:t>
            </a:r>
            <a:r>
              <a:rPr lang="fr-FR" sz="2200" b="1" spc="100"/>
              <a:t>et de préférence dans les 24 heures suivant la naissance</a:t>
            </a:r>
            <a:endParaRPr lang="fr-FR" sz="2200" b="1"/>
          </a:p>
          <a:p>
            <a:pPr>
              <a:spcBef>
                <a:spcPts val="600"/>
              </a:spcBef>
              <a:spcAft>
                <a:spcPts val="1200"/>
              </a:spcAft>
            </a:pPr>
            <a:r>
              <a:rPr lang="fr-FR" sz="2200" spc="100"/>
              <a:t>Mieux vaut vacciner en retard que pas du tout</a:t>
            </a:r>
          </a:p>
          <a:p>
            <a:pPr>
              <a:spcBef>
                <a:spcPts val="600"/>
              </a:spcBef>
              <a:spcAft>
                <a:spcPts val="1200"/>
              </a:spcAft>
            </a:pPr>
            <a:r>
              <a:rPr lang="fr-FR" sz="2200" spc="100"/>
              <a:t>Tous les nouveau-nés sont éligibles à la DN du </a:t>
            </a:r>
            <a:r>
              <a:rPr lang="fr-FR" sz="2200" spc="100" err="1"/>
              <a:t>HepB</a:t>
            </a:r>
            <a:endParaRPr lang="fr-FR" sz="2200" spc="100"/>
          </a:p>
          <a:p>
            <a:pPr>
              <a:spcBef>
                <a:spcPts val="600"/>
              </a:spcBef>
              <a:spcAft>
                <a:spcPts val="1200"/>
              </a:spcAft>
            </a:pPr>
            <a:r>
              <a:rPr lang="fr-FR" sz="2200"/>
              <a:t>Administr</a:t>
            </a:r>
            <a:r>
              <a:rPr lang="fr-FR" sz="2200" spc="100"/>
              <a:t>ée seule, la </a:t>
            </a:r>
            <a:r>
              <a:rPr lang="fr-FR" sz="2200"/>
              <a:t>DN du </a:t>
            </a:r>
            <a:r>
              <a:rPr lang="fr-FR" sz="2200" err="1"/>
              <a:t>HepB</a:t>
            </a:r>
            <a:r>
              <a:rPr lang="fr-FR" sz="2200"/>
              <a:t> ne pr</a:t>
            </a:r>
            <a:r>
              <a:rPr lang="fr-FR" sz="2200" spc="100"/>
              <a:t>éviendra pas l’infection de la mère à l’enfant ; elle doit être suivie d’au moins 2 doses supplémentaires données en temps voulu</a:t>
            </a:r>
            <a:endParaRPr lang="fr-FR" sz="2200"/>
          </a:p>
          <a:p>
            <a:pPr>
              <a:spcBef>
                <a:spcPts val="600"/>
              </a:spcBef>
              <a:spcAft>
                <a:spcPts val="1200"/>
              </a:spcAft>
            </a:pPr>
            <a:r>
              <a:rPr lang="fr-FR" sz="2200"/>
              <a:t>Le </a:t>
            </a:r>
            <a:r>
              <a:rPr lang="fr-FR" sz="2200" spc="100"/>
              <a:t>calendrier </a:t>
            </a:r>
            <a:r>
              <a:rPr lang="fr-FR" sz="2200" spc="100">
                <a:highlight>
                  <a:srgbClr val="FFFF00"/>
                </a:highlight>
              </a:rPr>
              <a:t>(Penta)</a:t>
            </a:r>
            <a:r>
              <a:rPr lang="fr-FR" sz="2200" spc="100"/>
              <a:t> reste le même, sauf que le vaccin monovalent </a:t>
            </a:r>
            <a:r>
              <a:rPr lang="fr-FR" sz="2200" spc="100" err="1"/>
              <a:t>HepB</a:t>
            </a:r>
            <a:r>
              <a:rPr lang="fr-FR" sz="2200" spc="100"/>
              <a:t> est ajouté à la naissance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Titre 1"/>
          <p:cNvSpPr>
            <a:spLocks noGrp="1"/>
          </p:cNvSpPr>
          <p:nvPr>
            <p:ph type="title" idx="4294967295"/>
          </p:nvPr>
        </p:nvSpPr>
        <p:spPr>
          <a:xfrm>
            <a:off x="3886200" y="0"/>
            <a:ext cx="8305800" cy="1238250"/>
          </a:xfrm>
        </p:spPr>
        <p:txBody>
          <a:bodyPr/>
          <a:lstStyle/>
          <a:p>
            <a:pPr>
              <a:defRPr/>
            </a:pPr>
            <a:r>
              <a:rPr lang="fr-FR"/>
              <a:t>Fin du module</a:t>
            </a:r>
            <a:r>
              <a:rPr lang="en-US"/>
              <a:t>	</a:t>
            </a:r>
            <a:endParaRPr lang="fr-FR"/>
          </a:p>
        </p:txBody>
      </p:sp>
      <p:sp>
        <p:nvSpPr>
          <p:cNvPr id="7" name="Rectangle à coins arrondis 6"/>
          <p:cNvSpPr/>
          <p:nvPr/>
        </p:nvSpPr>
        <p:spPr bwMode="auto">
          <a:xfrm>
            <a:off x="5448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a:defRPr/>
            </a:pPr>
            <a:br>
              <a:rPr lang="en-US" sz="1400" b="1">
                <a:solidFill>
                  <a:srgbClr val="000066"/>
                </a:solidFill>
              </a:rPr>
            </a:br>
            <a:r>
              <a:rPr lang="fr-FR" sz="2400" b="1">
                <a:solidFill>
                  <a:srgbClr val="000066"/>
                </a:solidFill>
              </a:rPr>
              <a:t>Merci de votre attention </a:t>
            </a:r>
            <a:r>
              <a:rPr lang="en-US" sz="2400" b="1">
                <a:solidFill>
                  <a:srgbClr val="000066"/>
                </a:solidFill>
              </a:rPr>
              <a:t>! </a:t>
            </a:r>
            <a:br>
              <a:rPr lang="en-US" sz="2400" b="1">
                <a:solidFill>
                  <a:srgbClr val="000066"/>
                </a:solidFill>
              </a:rPr>
            </a:br>
            <a:br>
              <a:rPr lang="en-US" sz="2400" b="1">
                <a:solidFill>
                  <a:srgbClr val="000066"/>
                </a:solidFill>
              </a:rPr>
            </a:br>
            <a:endParaRPr lang="en-US" sz="2400" b="1">
              <a:solidFill>
                <a:srgbClr val="000066"/>
              </a:solidFill>
            </a:endParaRPr>
          </a:p>
          <a:p>
            <a:pPr rtl="1">
              <a:defRPr/>
            </a:pPr>
            <a:endParaRPr lang="en-US" sz="2000" b="1">
              <a:solidFill>
                <a:srgbClr val="000066"/>
              </a:solidFill>
            </a:endParaRPr>
          </a:p>
          <a:p>
            <a:pPr rtl="1">
              <a:defRPr/>
            </a:pPr>
            <a:endParaRPr lang="en-US" sz="2000" b="1">
              <a:solidFill>
                <a:srgbClr val="000066"/>
              </a:solidFill>
            </a:endParaRPr>
          </a:p>
          <a:p>
            <a:pPr rtl="1">
              <a:defRPr/>
            </a:pPr>
            <a:endParaRPr lang="en-US" sz="2000" b="1">
              <a:solidFill>
                <a:srgbClr val="000066"/>
              </a:solidFill>
            </a:endParaRPr>
          </a:p>
          <a:p>
            <a:pPr rtl="1">
              <a:defRPr/>
            </a:pPr>
            <a:endParaRPr lang="en-US" sz="2000" b="1">
              <a:solidFill>
                <a:srgbClr val="000066"/>
              </a:solidFill>
            </a:endParaRPr>
          </a:p>
          <a:p>
            <a:pPr rtl="1">
              <a:defRPr/>
            </a:pPr>
            <a:r>
              <a:rPr lang="fr-FR" sz="2000" b="1">
                <a:solidFill>
                  <a:srgbClr val="000066"/>
                </a:solidFill>
              </a:rPr>
              <a:t> </a:t>
            </a:r>
          </a:p>
        </p:txBody>
      </p:sp>
      <p:pic>
        <p:nvPicPr>
          <p:cNvPr id="2" name="Picture 1" descr="A cartoon of a nurse&#10;&#10;Description automatically generated">
            <a:extLst>
              <a:ext uri="{FF2B5EF4-FFF2-40B4-BE49-F238E27FC236}">
                <a16:creationId xmlns:a16="http://schemas.microsoft.com/office/drawing/2014/main" id="{3B9AF7FE-80A3-2AD3-BE52-7098340B71B0}"/>
              </a:ext>
            </a:extLst>
          </p:cNvPr>
          <p:cNvPicPr>
            <a:picLocks noChangeAspect="1"/>
          </p:cNvPicPr>
          <p:nvPr/>
        </p:nvPicPr>
        <p:blipFill>
          <a:blip r:embed="rId3"/>
          <a:stretch>
            <a:fillRect/>
          </a:stretch>
        </p:blipFill>
        <p:spPr>
          <a:xfrm>
            <a:off x="2209800" y="1905000"/>
            <a:ext cx="1848311" cy="3862272"/>
          </a:xfrm>
          <a:prstGeom prst="rect">
            <a:avLst/>
          </a:prstGeom>
        </p:spPr>
      </p:pic>
    </p:spTree>
    <p:extLst>
      <p:ext uri="{BB962C8B-B14F-4D97-AF65-F5344CB8AC3E}">
        <p14:creationId xmlns:p14="http://schemas.microsoft.com/office/powerpoint/2010/main" val="3158256984"/>
      </p:ext>
    </p:extLst>
  </p:cSld>
  <p:clrMapOvr>
    <a:masterClrMapping/>
  </p:clrMapOvr>
</p:sld>
</file>

<file path=ppt/theme/theme1.xml><?xml version="1.0" encoding="utf-8"?>
<a:theme xmlns:a="http://schemas.openxmlformats.org/drawingml/2006/main" name="1_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33fc9297-1dc9-4d84-ab5d-dd00c9b88de2" xsi:nil="true"/>
    <lcf76f155ced4ddcb4097134ff3c332f xmlns="995131ef-4b84-4a89-8ec0-1848db7ea1dd">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7EDB27E50806848838E854E99034A00" ma:contentTypeVersion="18" ma:contentTypeDescription="Create a new document." ma:contentTypeScope="" ma:versionID="92d878932c2e9590bfa137065a2d2a38">
  <xsd:schema xmlns:xsd="http://www.w3.org/2001/XMLSchema" xmlns:xs="http://www.w3.org/2001/XMLSchema" xmlns:p="http://schemas.microsoft.com/office/2006/metadata/properties" xmlns:ns2="995131ef-4b84-4a89-8ec0-1848db7ea1dd" xmlns:ns3="33fc9297-1dc9-4d84-ab5d-dd00c9b88de2" targetNamespace="http://schemas.microsoft.com/office/2006/metadata/properties" ma:root="true" ma:fieldsID="f3c989fd52259bff1cccb0d03e122edc" ns2:_="" ns3:_="">
    <xsd:import namespace="995131ef-4b84-4a89-8ec0-1848db7ea1dd"/>
    <xsd:import namespace="33fc9297-1dc9-4d84-ab5d-dd00c9b88de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95131ef-4b84-4a89-8ec0-1848db7ea1d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3fc9297-1dc9-4d84-ab5d-dd00c9b88de2"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f26c2ce-6988-43d3-a671-b487ed6b79aa}" ma:internalName="TaxCatchAll" ma:showField="CatchAllData" ma:web="33fc9297-1dc9-4d84-ab5d-dd00c9b88de2">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D37F211-BF4A-4500-8931-FFEAB79E4996}">
  <ds:schemaRefs>
    <ds:schemaRef ds:uri="33fc9297-1dc9-4d84-ab5d-dd00c9b88de2"/>
    <ds:schemaRef ds:uri="995131ef-4b84-4a89-8ec0-1848db7ea1dd"/>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5ECAA670-0D2E-4EFE-A037-22E1516CB8C8}">
  <ds:schemaRefs>
    <ds:schemaRef ds:uri="33fc9297-1dc9-4d84-ab5d-dd00c9b88de2"/>
    <ds:schemaRef ds:uri="995131ef-4b84-4a89-8ec0-1848db7ea1d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032B73AF-399F-4CCF-A375-57F016B68A4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10</Slides>
  <Notes>10</Notes>
  <HiddenSlides>0</HiddenSlide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1_PPTtemplate</vt:lpstr>
      <vt:lpstr>PowerPoint Presentation</vt:lpstr>
      <vt:lpstr>Objectifs pédagogiques</vt:lpstr>
      <vt:lpstr>PowerPoint Presentation</vt:lpstr>
      <vt:lpstr>Pourquoi vacciner dès que possible après la naissance ; dans les 24 heures ?</vt:lpstr>
      <vt:lpstr>Critères d’éligibilité à la vaccination</vt:lpstr>
      <vt:lpstr>Calendrier de vaccination HepB</vt:lpstr>
      <vt:lpstr>Nouveau calendrier d’immunisation</vt:lpstr>
      <vt:lpstr>Messages clés</vt:lpstr>
      <vt:lpstr>Fin du module </vt:lpstr>
      <vt:lpstr>Références</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revision>5</cp:revision>
  <dcterms:created xsi:type="dcterms:W3CDTF">2016-03-22T16:26:02Z</dcterms:created>
  <dcterms:modified xsi:type="dcterms:W3CDTF">2025-02-12T09:39:07Z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0x01010037EDB27E50806848838E854E99034A00</vt:lpwstr>
  </property>
  <property fmtid="{D5CDD505-2E9C-101B-9397-08002B2CF9AE}" pid="3" name="MediaServiceImageTags">
    <vt:lpwstr/>
  </property>
</Properties>
</file>