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diagrams/data1.xml" ContentType="application/vnd.openxmlformats-officedocument.drawingml.diagramData+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2.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14.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3.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1"/>
  </p:notesMasterIdLst>
  <p:handoutMasterIdLst>
    <p:handoutMasterId r:id="rId22"/>
  </p:handoutMasterIdLst>
  <p:sldIdLst>
    <p:sldId id="295" r:id="rId2"/>
    <p:sldId id="355" r:id="rId3"/>
    <p:sldId id="384" r:id="rId4"/>
    <p:sldId id="343" r:id="rId5"/>
    <p:sldId id="354" r:id="rId6"/>
    <p:sldId id="369" r:id="rId7"/>
    <p:sldId id="370" r:id="rId8"/>
    <p:sldId id="382" r:id="rId9"/>
    <p:sldId id="371" r:id="rId10"/>
    <p:sldId id="372" r:id="rId11"/>
    <p:sldId id="373" r:id="rId12"/>
    <p:sldId id="346" r:id="rId13"/>
    <p:sldId id="375" r:id="rId14"/>
    <p:sldId id="365" r:id="rId15"/>
    <p:sldId id="376" r:id="rId16"/>
    <p:sldId id="367" r:id="rId17"/>
    <p:sldId id="378" r:id="rId18"/>
    <p:sldId id="344" r:id="rId19"/>
    <p:sldId id="377" r:id="rId20"/>
  </p:sldIdLst>
  <p:sldSz cx="12192000" cy="6858000"/>
  <p:notesSz cx="6735763" cy="9799638"/>
  <p:defaultTextStyle>
    <a:defPPr>
      <a:defRPr lang="en-GB"/>
    </a:defPPr>
    <a:lvl1pPr algn="l" rtl="0" fontAlgn="base">
      <a:spcBef>
        <a:spcPct val="0"/>
      </a:spcBef>
      <a:spcAft>
        <a:spcPct val="0"/>
      </a:spcAft>
      <a:defRPr sz="3900" b="1" kern="1200">
        <a:solidFill>
          <a:srgbClr val="000066"/>
        </a:solidFill>
        <a:latin typeface="Arial" pitchFamily="34" charset="0"/>
        <a:ea typeface="MS PGothic" pitchFamily="34" charset="-128"/>
        <a:cs typeface="+mn-cs"/>
      </a:defRPr>
    </a:lvl1pPr>
    <a:lvl2pPr marL="457200" algn="l" rtl="0" fontAlgn="base">
      <a:spcBef>
        <a:spcPct val="0"/>
      </a:spcBef>
      <a:spcAft>
        <a:spcPct val="0"/>
      </a:spcAft>
      <a:defRPr sz="3900" b="1" kern="1200">
        <a:solidFill>
          <a:srgbClr val="000066"/>
        </a:solidFill>
        <a:latin typeface="Arial" pitchFamily="34" charset="0"/>
        <a:ea typeface="MS PGothic" pitchFamily="34" charset="-128"/>
        <a:cs typeface="+mn-cs"/>
      </a:defRPr>
    </a:lvl2pPr>
    <a:lvl3pPr marL="914400" algn="l" rtl="0" fontAlgn="base">
      <a:spcBef>
        <a:spcPct val="0"/>
      </a:spcBef>
      <a:spcAft>
        <a:spcPct val="0"/>
      </a:spcAft>
      <a:defRPr sz="3900" b="1" kern="1200">
        <a:solidFill>
          <a:srgbClr val="000066"/>
        </a:solidFill>
        <a:latin typeface="Arial" pitchFamily="34" charset="0"/>
        <a:ea typeface="MS PGothic" pitchFamily="34" charset="-128"/>
        <a:cs typeface="+mn-cs"/>
      </a:defRPr>
    </a:lvl3pPr>
    <a:lvl4pPr marL="1371600" algn="l" rtl="0" fontAlgn="base">
      <a:spcBef>
        <a:spcPct val="0"/>
      </a:spcBef>
      <a:spcAft>
        <a:spcPct val="0"/>
      </a:spcAft>
      <a:defRPr sz="3900" b="1" kern="1200">
        <a:solidFill>
          <a:srgbClr val="000066"/>
        </a:solidFill>
        <a:latin typeface="Arial" pitchFamily="34" charset="0"/>
        <a:ea typeface="MS PGothic" pitchFamily="34" charset="-128"/>
        <a:cs typeface="+mn-cs"/>
      </a:defRPr>
    </a:lvl4pPr>
    <a:lvl5pPr marL="1828800" algn="l" rtl="0" fontAlgn="base">
      <a:spcBef>
        <a:spcPct val="0"/>
      </a:spcBef>
      <a:spcAft>
        <a:spcPct val="0"/>
      </a:spcAft>
      <a:defRPr sz="3900" b="1" kern="1200">
        <a:solidFill>
          <a:srgbClr val="000066"/>
        </a:solidFill>
        <a:latin typeface="Arial" pitchFamily="34" charset="0"/>
        <a:ea typeface="MS PGothic" pitchFamily="34" charset="-128"/>
        <a:cs typeface="+mn-cs"/>
      </a:defRPr>
    </a:lvl5pPr>
    <a:lvl6pPr marL="2286000" algn="l" defTabSz="914400" rtl="0" eaLnBrk="1" latinLnBrk="0" hangingPunct="1">
      <a:defRPr sz="3900" b="1" kern="1200">
        <a:solidFill>
          <a:srgbClr val="000066"/>
        </a:solidFill>
        <a:latin typeface="Arial" pitchFamily="34" charset="0"/>
        <a:ea typeface="MS PGothic" pitchFamily="34" charset="-128"/>
        <a:cs typeface="+mn-cs"/>
      </a:defRPr>
    </a:lvl6pPr>
    <a:lvl7pPr marL="2743200" algn="l" defTabSz="914400" rtl="0" eaLnBrk="1" latinLnBrk="0" hangingPunct="1">
      <a:defRPr sz="3900" b="1" kern="1200">
        <a:solidFill>
          <a:srgbClr val="000066"/>
        </a:solidFill>
        <a:latin typeface="Arial" pitchFamily="34" charset="0"/>
        <a:ea typeface="MS PGothic" pitchFamily="34" charset="-128"/>
        <a:cs typeface="+mn-cs"/>
      </a:defRPr>
    </a:lvl7pPr>
    <a:lvl8pPr marL="3200400" algn="l" defTabSz="914400" rtl="0" eaLnBrk="1" latinLnBrk="0" hangingPunct="1">
      <a:defRPr sz="3900" b="1" kern="1200">
        <a:solidFill>
          <a:srgbClr val="000066"/>
        </a:solidFill>
        <a:latin typeface="Arial" pitchFamily="34" charset="0"/>
        <a:ea typeface="MS PGothic" pitchFamily="34" charset="-128"/>
        <a:cs typeface="+mn-cs"/>
      </a:defRPr>
    </a:lvl8pPr>
    <a:lvl9pPr marL="3657600" algn="l" defTabSz="914400" rtl="0" eaLnBrk="1" latinLnBrk="0" hangingPunct="1">
      <a:defRPr sz="3900" b="1" kern="1200">
        <a:solidFill>
          <a:srgbClr val="000066"/>
        </a:solidFill>
        <a:latin typeface="Arial" pitchFamily="34" charset="0"/>
        <a:ea typeface="MS PGothic" pitchFamily="34" charset="-128"/>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087">
          <p15:clr>
            <a:srgbClr val="A4A3A4"/>
          </p15:clr>
        </p15:guide>
        <p15:guide id="2" pos="212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mulya reddy" initials="" lastIdx="1" clrIdx="0"/>
  <p:cmAuthor id="1" name="Brad Gessner" initials="BG" lastIdx="3" clrIdx="1"/>
  <p:cmAuthor id="2" name="bacsi" initials="b" lastIdx="7" clrIdx="2"/>
  <p:cmAuthor id="3" name="Trang" initials="t" lastIdx="1" clrIdx="3"/>
  <p:cmAuthor id="4" name="PATEL, Minal" initials="patelm" lastIdx="6" clrIdx="4"/>
  <p:cmAuthor id="5" name="ASV" initials="AS" lastIdx="1"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99CCFF"/>
    <a:srgbClr val="3366CC"/>
    <a:srgbClr val="33CCFF"/>
    <a:srgbClr val="1E7FB8"/>
    <a:srgbClr val="FF6600"/>
    <a:srgbClr val="5F5F5F"/>
    <a:srgbClr val="FFECD9"/>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725439A-957A-4399-A814-88E9C5A2983B}" v="77" dt="2025-02-03T19:03:51.946"/>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65873" autoAdjust="0"/>
  </p:normalViewPr>
  <p:slideViewPr>
    <p:cSldViewPr>
      <p:cViewPr>
        <p:scale>
          <a:sx n="60" d="100"/>
          <a:sy n="60" d="100"/>
        </p:scale>
        <p:origin x="144" y="23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9" d="100"/>
          <a:sy n="49" d="100"/>
        </p:scale>
        <p:origin x="-2976" y="-108"/>
      </p:cViewPr>
      <p:guideLst>
        <p:guide orient="horz" pos="3087"/>
        <p:guide pos="212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28"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openxmlformats.org/officeDocument/2006/relationships/tableStyles" Target="tableStyles.xml"/><Relationship Id="rId30" Type="http://schemas.openxmlformats.org/officeDocument/2006/relationships/customXml" Target="../customXml/item2.xml"/></Relationships>
</file>

<file path=ppt/diagrams/_rels/data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 Id="rId5" Type="http://schemas.openxmlformats.org/officeDocument/2006/relationships/image" Target="../media/image12.png"/><Relationship Id="rId4" Type="http://schemas.openxmlformats.org/officeDocument/2006/relationships/image" Target="../media/image11.png"/></Relationships>
</file>

<file path=ppt/diagrams/_rels/drawing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 Id="rId5" Type="http://schemas.openxmlformats.org/officeDocument/2006/relationships/image" Target="../media/image12.png"/><Relationship Id="rId4" Type="http://schemas.openxmlformats.org/officeDocument/2006/relationships/image" Target="../media/image11.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20782F2-65F0-4586-811F-87914CCFF221}" type="doc">
      <dgm:prSet loTypeId="urn:microsoft.com/office/officeart/2005/8/layout/vList3#7" loCatId="list" qsTypeId="urn:microsoft.com/office/officeart/2005/8/quickstyle/simple1" qsCatId="simple" csTypeId="urn:microsoft.com/office/officeart/2005/8/colors/accent1_2" csCatId="accent1" phldr="1"/>
      <dgm:spPr/>
    </dgm:pt>
    <dgm:pt modelId="{BF6C85F4-172C-4BFA-81B2-2487B03CE2B0}">
      <dgm:prSet phldrT="[Text]" custT="1"/>
      <dgm:spPr>
        <a:solidFill>
          <a:srgbClr val="99CCFF"/>
        </a:solidFill>
      </dgm:spPr>
      <dgm:t>
        <a:bodyPr/>
        <a:lstStyle/>
        <a:p>
          <a:pPr algn="l"/>
          <a:r>
            <a:rPr lang="fr-FR" sz="2400" noProof="0" dirty="0">
              <a:solidFill>
                <a:srgbClr val="000066"/>
              </a:solidFill>
            </a:rPr>
            <a:t>Étapes du suivi de la couverture vaccinale de la DN du </a:t>
          </a:r>
          <a:r>
            <a:rPr lang="fr-FR" sz="2400" noProof="0" dirty="0" err="1">
              <a:solidFill>
                <a:srgbClr val="000066"/>
              </a:solidFill>
            </a:rPr>
            <a:t>HepB</a:t>
          </a:r>
          <a:endParaRPr lang="fr-FR" sz="2400" noProof="0" dirty="0">
            <a:solidFill>
              <a:srgbClr val="000066"/>
            </a:solidFill>
          </a:endParaRPr>
        </a:p>
      </dgm:t>
    </dgm:pt>
    <dgm:pt modelId="{3914F957-FBB4-4387-BFD5-F7205D37D0DE}" type="parTrans" cxnId="{96273986-CF10-40A1-B7B1-B8A5267A957F}">
      <dgm:prSet/>
      <dgm:spPr/>
      <dgm:t>
        <a:bodyPr/>
        <a:lstStyle/>
        <a:p>
          <a:endParaRPr lang="en-US"/>
        </a:p>
      </dgm:t>
    </dgm:pt>
    <dgm:pt modelId="{ABC947C1-81F1-40C3-B274-6CD06BCB4314}" type="sibTrans" cxnId="{96273986-CF10-40A1-B7B1-B8A5267A957F}">
      <dgm:prSet/>
      <dgm:spPr/>
      <dgm:t>
        <a:bodyPr/>
        <a:lstStyle/>
        <a:p>
          <a:endParaRPr lang="en-US"/>
        </a:p>
      </dgm:t>
    </dgm:pt>
    <dgm:pt modelId="{D86558A5-B275-43CD-8F58-E6560C5B8485}">
      <dgm:prSet phldrT="[Text]" custT="1"/>
      <dgm:spPr>
        <a:solidFill>
          <a:srgbClr val="99CCFF"/>
        </a:solidFill>
      </dgm:spPr>
      <dgm:t>
        <a:bodyPr/>
        <a:lstStyle/>
        <a:p>
          <a:pPr algn="l" rtl="1"/>
          <a:r>
            <a:rPr lang="fr-FR" sz="2400" noProof="0" dirty="0">
              <a:solidFill>
                <a:srgbClr val="000066"/>
              </a:solidFill>
            </a:rPr>
            <a:t>Types de MAPI, notification, préparation et communication </a:t>
          </a:r>
        </a:p>
      </dgm:t>
    </dgm:pt>
    <dgm:pt modelId="{2BE00EDF-7BA2-4E5F-9A89-D5987B800345}" type="parTrans" cxnId="{3AA7E220-8B51-41F8-BA70-DB3CB8D7C547}">
      <dgm:prSet/>
      <dgm:spPr/>
      <dgm:t>
        <a:bodyPr/>
        <a:lstStyle/>
        <a:p>
          <a:endParaRPr lang="en-US"/>
        </a:p>
      </dgm:t>
    </dgm:pt>
    <dgm:pt modelId="{D3C75EBF-91BF-4BCB-B32A-D78B3DA50DBE}" type="sibTrans" cxnId="{3AA7E220-8B51-41F8-BA70-DB3CB8D7C547}">
      <dgm:prSet/>
      <dgm:spPr/>
      <dgm:t>
        <a:bodyPr/>
        <a:lstStyle/>
        <a:p>
          <a:endParaRPr lang="en-US"/>
        </a:p>
      </dgm:t>
    </dgm:pt>
    <dgm:pt modelId="{7B27792E-2595-4EDB-963B-02F3374EC946}">
      <dgm:prSet phldrT="[Text]" custT="1"/>
      <dgm:spPr>
        <a:solidFill>
          <a:srgbClr val="99CCFF"/>
        </a:solidFill>
      </dgm:spPr>
      <dgm:t>
        <a:bodyPr/>
        <a:lstStyle/>
        <a:p>
          <a:pPr algn="l" rtl="1"/>
          <a:r>
            <a:rPr lang="fr-FR" sz="2400" noProof="0" dirty="0">
              <a:solidFill>
                <a:srgbClr val="000066"/>
              </a:solidFill>
            </a:rPr>
            <a:t>Messages clés</a:t>
          </a:r>
        </a:p>
      </dgm:t>
    </dgm:pt>
    <dgm:pt modelId="{EEB1A12D-4768-4A61-A24D-21E6D1B15292}" type="parTrans" cxnId="{51945AA4-3127-4DA1-85DA-062C5BB51232}">
      <dgm:prSet/>
      <dgm:spPr/>
      <dgm:t>
        <a:bodyPr/>
        <a:lstStyle/>
        <a:p>
          <a:endParaRPr lang="en-US"/>
        </a:p>
      </dgm:t>
    </dgm:pt>
    <dgm:pt modelId="{B2734011-D58A-4B1F-B966-4EADDD18CF81}" type="sibTrans" cxnId="{51945AA4-3127-4DA1-85DA-062C5BB51232}">
      <dgm:prSet/>
      <dgm:spPr/>
      <dgm:t>
        <a:bodyPr/>
        <a:lstStyle/>
        <a:p>
          <a:endParaRPr lang="en-US"/>
        </a:p>
      </dgm:t>
    </dgm:pt>
    <dgm:pt modelId="{B5FE3B2D-3667-439B-BFAB-2864BB025C9E}">
      <dgm:prSet custT="1"/>
      <dgm:spPr>
        <a:solidFill>
          <a:srgbClr val="99CCFF"/>
        </a:solidFill>
      </dgm:spPr>
      <dgm:t>
        <a:bodyPr/>
        <a:lstStyle/>
        <a:p>
          <a:pPr algn="l" rtl="1"/>
          <a:r>
            <a:rPr lang="fr-FR" sz="2400" b="0" noProof="0" dirty="0">
              <a:solidFill>
                <a:srgbClr val="000066"/>
              </a:solidFill>
            </a:rPr>
            <a:t>Évaluer la mise en place du programme : pourquoi et comment</a:t>
          </a:r>
          <a:endParaRPr lang="fr-FR" sz="2400" noProof="0" dirty="0">
            <a:solidFill>
              <a:srgbClr val="000066"/>
            </a:solidFill>
          </a:endParaRPr>
        </a:p>
      </dgm:t>
    </dgm:pt>
    <dgm:pt modelId="{96FFF9E4-5D68-438D-B704-8C8E671A3635}" type="parTrans" cxnId="{AEC8558C-292E-4C81-BDEA-D2556AE8732F}">
      <dgm:prSet/>
      <dgm:spPr/>
      <dgm:t>
        <a:bodyPr/>
        <a:lstStyle/>
        <a:p>
          <a:endParaRPr lang="en-US"/>
        </a:p>
      </dgm:t>
    </dgm:pt>
    <dgm:pt modelId="{4EB6CFC9-1C0B-4F93-B381-A90699FB339E}" type="sibTrans" cxnId="{AEC8558C-292E-4C81-BDEA-D2556AE8732F}">
      <dgm:prSet/>
      <dgm:spPr/>
      <dgm:t>
        <a:bodyPr/>
        <a:lstStyle/>
        <a:p>
          <a:endParaRPr lang="en-US"/>
        </a:p>
      </dgm:t>
    </dgm:pt>
    <dgm:pt modelId="{412B8040-CAA4-4A6A-B232-1F0B7F0238B8}">
      <dgm:prSet custT="1"/>
      <dgm:spPr>
        <a:solidFill>
          <a:srgbClr val="99CCFF"/>
        </a:solidFill>
      </dgm:spPr>
      <dgm:t>
        <a:bodyPr/>
        <a:lstStyle/>
        <a:p>
          <a:pPr algn="l" rtl="1"/>
          <a:r>
            <a:rPr lang="fr-FR" sz="2400" noProof="0" dirty="0">
              <a:solidFill>
                <a:srgbClr val="000066"/>
              </a:solidFill>
              <a:ea typeface="MS PGothic" pitchFamily="34" charset="-128"/>
            </a:rPr>
            <a:t>Formulaires révisés des données de suivi et de notification</a:t>
          </a:r>
          <a:endParaRPr lang="fr-FR" sz="2400" noProof="0" dirty="0">
            <a:solidFill>
              <a:srgbClr val="000066"/>
            </a:solidFill>
          </a:endParaRPr>
        </a:p>
      </dgm:t>
    </dgm:pt>
    <dgm:pt modelId="{04B4B864-52A6-45DF-B10B-C166316AFB37}" type="parTrans" cxnId="{708F9A5F-2BCB-4127-8DC0-5EB5C442E5CE}">
      <dgm:prSet/>
      <dgm:spPr/>
      <dgm:t>
        <a:bodyPr/>
        <a:lstStyle/>
        <a:p>
          <a:endParaRPr lang="en-US"/>
        </a:p>
      </dgm:t>
    </dgm:pt>
    <dgm:pt modelId="{27246DF4-A83E-4C40-A3CD-A832D2659C1E}" type="sibTrans" cxnId="{708F9A5F-2BCB-4127-8DC0-5EB5C442E5CE}">
      <dgm:prSet/>
      <dgm:spPr/>
      <dgm:t>
        <a:bodyPr/>
        <a:lstStyle/>
        <a:p>
          <a:endParaRPr lang="en-US"/>
        </a:p>
      </dgm:t>
    </dgm:pt>
    <dgm:pt modelId="{04730451-531F-40CA-935E-50D7DC1D439C}" type="pres">
      <dgm:prSet presAssocID="{C20782F2-65F0-4586-811F-87914CCFF221}" presName="linearFlow" presStyleCnt="0">
        <dgm:presLayoutVars>
          <dgm:dir/>
          <dgm:resizeHandles val="exact"/>
        </dgm:presLayoutVars>
      </dgm:prSet>
      <dgm:spPr/>
    </dgm:pt>
    <dgm:pt modelId="{5D47328A-F47D-4E5E-B71D-FA244501A4EB}" type="pres">
      <dgm:prSet presAssocID="{BF6C85F4-172C-4BFA-81B2-2487B03CE2B0}" presName="composite" presStyleCnt="0"/>
      <dgm:spPr/>
    </dgm:pt>
    <dgm:pt modelId="{23DEEC19-A378-4D81-8767-0BDAC67C97EB}" type="pres">
      <dgm:prSet presAssocID="{BF6C85F4-172C-4BFA-81B2-2487B03CE2B0}" presName="imgShp" presStyleLbl="fgImgPlace1" presStyleIdx="0" presStyleCnt="5"/>
      <dgm:spPr>
        <a:blipFill rotWithShape="0">
          <a:blip xmlns:r="http://schemas.openxmlformats.org/officeDocument/2006/relationships" r:embed="rId1"/>
          <a:stretch>
            <a:fillRect/>
          </a:stretch>
        </a:blipFill>
      </dgm:spPr>
    </dgm:pt>
    <dgm:pt modelId="{477597E3-7AEA-4F1F-B645-D97263337423}" type="pres">
      <dgm:prSet presAssocID="{BF6C85F4-172C-4BFA-81B2-2487B03CE2B0}" presName="txShp" presStyleLbl="node1" presStyleIdx="0" presStyleCnt="5">
        <dgm:presLayoutVars>
          <dgm:bulletEnabled val="1"/>
        </dgm:presLayoutVars>
      </dgm:prSet>
      <dgm:spPr/>
    </dgm:pt>
    <dgm:pt modelId="{3DF69134-80FB-4C21-BB58-6E6D3BF2F2D6}" type="pres">
      <dgm:prSet presAssocID="{ABC947C1-81F1-40C3-B274-6CD06BCB4314}" presName="spacing" presStyleCnt="0"/>
      <dgm:spPr/>
    </dgm:pt>
    <dgm:pt modelId="{D2C315C6-1B57-4F0A-845D-E28B1F352146}" type="pres">
      <dgm:prSet presAssocID="{412B8040-CAA4-4A6A-B232-1F0B7F0238B8}" presName="composite" presStyleCnt="0"/>
      <dgm:spPr/>
    </dgm:pt>
    <dgm:pt modelId="{199CF6AE-1498-4802-AC90-E4BBC3B3AB5F}" type="pres">
      <dgm:prSet presAssocID="{412B8040-CAA4-4A6A-B232-1F0B7F0238B8}" presName="imgShp" presStyleLbl="fgImgPlace1" presStyleIdx="1" presStyleCnt="5"/>
      <dgm:spPr>
        <a:blipFill rotWithShape="0">
          <a:blip xmlns:r="http://schemas.openxmlformats.org/officeDocument/2006/relationships" r:embed="rId2"/>
          <a:stretch>
            <a:fillRect/>
          </a:stretch>
        </a:blipFill>
      </dgm:spPr>
    </dgm:pt>
    <dgm:pt modelId="{9DCBE6D7-4F13-4335-9DFA-EE53204581AA}" type="pres">
      <dgm:prSet presAssocID="{412B8040-CAA4-4A6A-B232-1F0B7F0238B8}" presName="txShp" presStyleLbl="node1" presStyleIdx="1" presStyleCnt="5">
        <dgm:presLayoutVars>
          <dgm:bulletEnabled val="1"/>
        </dgm:presLayoutVars>
      </dgm:prSet>
      <dgm:spPr/>
    </dgm:pt>
    <dgm:pt modelId="{3B21C959-3BF3-4E66-B643-B9219A092BA3}" type="pres">
      <dgm:prSet presAssocID="{27246DF4-A83E-4C40-A3CD-A832D2659C1E}" presName="spacing" presStyleCnt="0"/>
      <dgm:spPr/>
    </dgm:pt>
    <dgm:pt modelId="{805CA64B-1291-4E28-8C37-06C230439D63}" type="pres">
      <dgm:prSet presAssocID="{B5FE3B2D-3667-439B-BFAB-2864BB025C9E}" presName="composite" presStyleCnt="0"/>
      <dgm:spPr/>
    </dgm:pt>
    <dgm:pt modelId="{9C6A5C11-F590-4280-B2F7-E84A457B00CC}" type="pres">
      <dgm:prSet presAssocID="{B5FE3B2D-3667-439B-BFAB-2864BB025C9E}" presName="imgShp" presStyleLbl="fgImgPlace1" presStyleIdx="2" presStyleCnt="5"/>
      <dgm:spPr>
        <a:blipFill rotWithShape="0">
          <a:blip xmlns:r="http://schemas.openxmlformats.org/officeDocument/2006/relationships" r:embed="rId3"/>
          <a:stretch>
            <a:fillRect/>
          </a:stretch>
        </a:blipFill>
      </dgm:spPr>
    </dgm:pt>
    <dgm:pt modelId="{D745E2D4-77A4-456A-8861-34AEA5D71FF6}" type="pres">
      <dgm:prSet presAssocID="{B5FE3B2D-3667-439B-BFAB-2864BB025C9E}" presName="txShp" presStyleLbl="node1" presStyleIdx="2" presStyleCnt="5" custLinFactNeighborY="17815">
        <dgm:presLayoutVars>
          <dgm:bulletEnabled val="1"/>
        </dgm:presLayoutVars>
      </dgm:prSet>
      <dgm:spPr/>
    </dgm:pt>
    <dgm:pt modelId="{B3A18F35-CDE0-490D-93F9-2A4B46661011}" type="pres">
      <dgm:prSet presAssocID="{4EB6CFC9-1C0B-4F93-B381-A90699FB339E}" presName="spacing" presStyleCnt="0"/>
      <dgm:spPr/>
    </dgm:pt>
    <dgm:pt modelId="{D978978B-3679-477D-AE27-4A23AFB53867}" type="pres">
      <dgm:prSet presAssocID="{D86558A5-B275-43CD-8F58-E6560C5B8485}" presName="composite" presStyleCnt="0"/>
      <dgm:spPr/>
    </dgm:pt>
    <dgm:pt modelId="{6A5A3110-8F81-4363-A3EA-350E618C6E6D}" type="pres">
      <dgm:prSet presAssocID="{D86558A5-B275-43CD-8F58-E6560C5B8485}" presName="imgShp" presStyleLbl="fgImgPlace1" presStyleIdx="3" presStyleCnt="5"/>
      <dgm:spPr>
        <a:blipFill rotWithShape="0">
          <a:blip xmlns:r="http://schemas.openxmlformats.org/officeDocument/2006/relationships" r:embed="rId4"/>
          <a:stretch>
            <a:fillRect/>
          </a:stretch>
        </a:blipFill>
      </dgm:spPr>
    </dgm:pt>
    <dgm:pt modelId="{F1F63506-866C-4891-98C8-5903837F9FB0}" type="pres">
      <dgm:prSet presAssocID="{D86558A5-B275-43CD-8F58-E6560C5B8485}" presName="txShp" presStyleLbl="node1" presStyleIdx="3" presStyleCnt="5">
        <dgm:presLayoutVars>
          <dgm:bulletEnabled val="1"/>
        </dgm:presLayoutVars>
      </dgm:prSet>
      <dgm:spPr/>
    </dgm:pt>
    <dgm:pt modelId="{2867EEC3-81B2-48EF-B3B8-CED3D73709D4}" type="pres">
      <dgm:prSet presAssocID="{D3C75EBF-91BF-4BCB-B32A-D78B3DA50DBE}" presName="spacing" presStyleCnt="0"/>
      <dgm:spPr/>
    </dgm:pt>
    <dgm:pt modelId="{C69608B9-BE57-426F-89EB-A798F782767E}" type="pres">
      <dgm:prSet presAssocID="{7B27792E-2595-4EDB-963B-02F3374EC946}" presName="composite" presStyleCnt="0"/>
      <dgm:spPr/>
    </dgm:pt>
    <dgm:pt modelId="{EE42DD9B-DF16-4705-9A29-F61685900F27}" type="pres">
      <dgm:prSet presAssocID="{7B27792E-2595-4EDB-963B-02F3374EC946}" presName="imgShp" presStyleLbl="fgImgPlace1" presStyleIdx="4" presStyleCnt="5"/>
      <dgm:spPr>
        <a:blipFill rotWithShape="0">
          <a:blip xmlns:r="http://schemas.openxmlformats.org/officeDocument/2006/relationships" r:embed="rId5"/>
          <a:stretch>
            <a:fillRect/>
          </a:stretch>
        </a:blipFill>
      </dgm:spPr>
    </dgm:pt>
    <dgm:pt modelId="{DF27FA9A-ACB0-43AB-87CA-E5A2434CF5C4}" type="pres">
      <dgm:prSet presAssocID="{7B27792E-2595-4EDB-963B-02F3374EC946}" presName="txShp" presStyleLbl="node1" presStyleIdx="4" presStyleCnt="5">
        <dgm:presLayoutVars>
          <dgm:bulletEnabled val="1"/>
        </dgm:presLayoutVars>
      </dgm:prSet>
      <dgm:spPr/>
    </dgm:pt>
  </dgm:ptLst>
  <dgm:cxnLst>
    <dgm:cxn modelId="{8DE39008-AE47-4F78-AF52-E9A98B4756F7}" type="presOf" srcId="{BF6C85F4-172C-4BFA-81B2-2487B03CE2B0}" destId="{477597E3-7AEA-4F1F-B645-D97263337423}" srcOrd="0" destOrd="0" presId="urn:microsoft.com/office/officeart/2005/8/layout/vList3#7"/>
    <dgm:cxn modelId="{3AA7E220-8B51-41F8-BA70-DB3CB8D7C547}" srcId="{C20782F2-65F0-4586-811F-87914CCFF221}" destId="{D86558A5-B275-43CD-8F58-E6560C5B8485}" srcOrd="3" destOrd="0" parTransId="{2BE00EDF-7BA2-4E5F-9A89-D5987B800345}" sibTransId="{D3C75EBF-91BF-4BCB-B32A-D78B3DA50DBE}"/>
    <dgm:cxn modelId="{708F9A5F-2BCB-4127-8DC0-5EB5C442E5CE}" srcId="{C20782F2-65F0-4586-811F-87914CCFF221}" destId="{412B8040-CAA4-4A6A-B232-1F0B7F0238B8}" srcOrd="1" destOrd="0" parTransId="{04B4B864-52A6-45DF-B10B-C166316AFB37}" sibTransId="{27246DF4-A83E-4C40-A3CD-A832D2659C1E}"/>
    <dgm:cxn modelId="{54C3234D-4F97-465C-BBC7-65B984E0B76D}" type="presOf" srcId="{D86558A5-B275-43CD-8F58-E6560C5B8485}" destId="{F1F63506-866C-4891-98C8-5903837F9FB0}" srcOrd="0" destOrd="0" presId="urn:microsoft.com/office/officeart/2005/8/layout/vList3#7"/>
    <dgm:cxn modelId="{5FF9EC78-728D-49C5-9263-DAB64AE9C982}" type="presOf" srcId="{7B27792E-2595-4EDB-963B-02F3374EC946}" destId="{DF27FA9A-ACB0-43AB-87CA-E5A2434CF5C4}" srcOrd="0" destOrd="0" presId="urn:microsoft.com/office/officeart/2005/8/layout/vList3#7"/>
    <dgm:cxn modelId="{E59F2A59-F5FB-4726-9497-6BDBE8B460E1}" type="presOf" srcId="{C20782F2-65F0-4586-811F-87914CCFF221}" destId="{04730451-531F-40CA-935E-50D7DC1D439C}" srcOrd="0" destOrd="0" presId="urn:microsoft.com/office/officeart/2005/8/layout/vList3#7"/>
    <dgm:cxn modelId="{E71FD17A-ED9E-4796-93F6-70DB91E94604}" type="presOf" srcId="{412B8040-CAA4-4A6A-B232-1F0B7F0238B8}" destId="{9DCBE6D7-4F13-4335-9DFA-EE53204581AA}" srcOrd="0" destOrd="0" presId="urn:microsoft.com/office/officeart/2005/8/layout/vList3#7"/>
    <dgm:cxn modelId="{96273986-CF10-40A1-B7B1-B8A5267A957F}" srcId="{C20782F2-65F0-4586-811F-87914CCFF221}" destId="{BF6C85F4-172C-4BFA-81B2-2487B03CE2B0}" srcOrd="0" destOrd="0" parTransId="{3914F957-FBB4-4387-BFD5-F7205D37D0DE}" sibTransId="{ABC947C1-81F1-40C3-B274-6CD06BCB4314}"/>
    <dgm:cxn modelId="{AEC8558C-292E-4C81-BDEA-D2556AE8732F}" srcId="{C20782F2-65F0-4586-811F-87914CCFF221}" destId="{B5FE3B2D-3667-439B-BFAB-2864BB025C9E}" srcOrd="2" destOrd="0" parTransId="{96FFF9E4-5D68-438D-B704-8C8E671A3635}" sibTransId="{4EB6CFC9-1C0B-4F93-B381-A90699FB339E}"/>
    <dgm:cxn modelId="{51945AA4-3127-4DA1-85DA-062C5BB51232}" srcId="{C20782F2-65F0-4586-811F-87914CCFF221}" destId="{7B27792E-2595-4EDB-963B-02F3374EC946}" srcOrd="4" destOrd="0" parTransId="{EEB1A12D-4768-4A61-A24D-21E6D1B15292}" sibTransId="{B2734011-D58A-4B1F-B966-4EADDD18CF81}"/>
    <dgm:cxn modelId="{71007CB8-7D4B-4391-B7E6-011F28755D1F}" type="presOf" srcId="{B5FE3B2D-3667-439B-BFAB-2864BB025C9E}" destId="{D745E2D4-77A4-456A-8861-34AEA5D71FF6}" srcOrd="0" destOrd="0" presId="urn:microsoft.com/office/officeart/2005/8/layout/vList3#7"/>
    <dgm:cxn modelId="{33E217B9-9A73-46EB-9300-550A2E6E91F9}" type="presParOf" srcId="{04730451-531F-40CA-935E-50D7DC1D439C}" destId="{5D47328A-F47D-4E5E-B71D-FA244501A4EB}" srcOrd="0" destOrd="0" presId="urn:microsoft.com/office/officeart/2005/8/layout/vList3#7"/>
    <dgm:cxn modelId="{A0623068-CFD7-4173-A0EF-98F74002DDE6}" type="presParOf" srcId="{5D47328A-F47D-4E5E-B71D-FA244501A4EB}" destId="{23DEEC19-A378-4D81-8767-0BDAC67C97EB}" srcOrd="0" destOrd="0" presId="urn:microsoft.com/office/officeart/2005/8/layout/vList3#7"/>
    <dgm:cxn modelId="{AC18C07C-7CB0-4E5B-83EE-A1AAA92639B5}" type="presParOf" srcId="{5D47328A-F47D-4E5E-B71D-FA244501A4EB}" destId="{477597E3-7AEA-4F1F-B645-D97263337423}" srcOrd="1" destOrd="0" presId="urn:microsoft.com/office/officeart/2005/8/layout/vList3#7"/>
    <dgm:cxn modelId="{937F445A-5B61-423A-985B-3856F1833632}" type="presParOf" srcId="{04730451-531F-40CA-935E-50D7DC1D439C}" destId="{3DF69134-80FB-4C21-BB58-6E6D3BF2F2D6}" srcOrd="1" destOrd="0" presId="urn:microsoft.com/office/officeart/2005/8/layout/vList3#7"/>
    <dgm:cxn modelId="{862470DD-7DB0-4CB7-90EC-24887B11D190}" type="presParOf" srcId="{04730451-531F-40CA-935E-50D7DC1D439C}" destId="{D2C315C6-1B57-4F0A-845D-E28B1F352146}" srcOrd="2" destOrd="0" presId="urn:microsoft.com/office/officeart/2005/8/layout/vList3#7"/>
    <dgm:cxn modelId="{9AD0761D-9358-4327-959F-72A39EDD37A7}" type="presParOf" srcId="{D2C315C6-1B57-4F0A-845D-E28B1F352146}" destId="{199CF6AE-1498-4802-AC90-E4BBC3B3AB5F}" srcOrd="0" destOrd="0" presId="urn:microsoft.com/office/officeart/2005/8/layout/vList3#7"/>
    <dgm:cxn modelId="{6F192239-EB86-40DC-968B-02EE398A29EF}" type="presParOf" srcId="{D2C315C6-1B57-4F0A-845D-E28B1F352146}" destId="{9DCBE6D7-4F13-4335-9DFA-EE53204581AA}" srcOrd="1" destOrd="0" presId="urn:microsoft.com/office/officeart/2005/8/layout/vList3#7"/>
    <dgm:cxn modelId="{C7B96D10-C21A-4A60-87A3-C772C2502067}" type="presParOf" srcId="{04730451-531F-40CA-935E-50D7DC1D439C}" destId="{3B21C959-3BF3-4E66-B643-B9219A092BA3}" srcOrd="3" destOrd="0" presId="urn:microsoft.com/office/officeart/2005/8/layout/vList3#7"/>
    <dgm:cxn modelId="{DB7702B6-8FA7-4CFE-8737-1F9BF49950FC}" type="presParOf" srcId="{04730451-531F-40CA-935E-50D7DC1D439C}" destId="{805CA64B-1291-4E28-8C37-06C230439D63}" srcOrd="4" destOrd="0" presId="urn:microsoft.com/office/officeart/2005/8/layout/vList3#7"/>
    <dgm:cxn modelId="{1F052343-0FE8-43F9-918B-58588E676F8E}" type="presParOf" srcId="{805CA64B-1291-4E28-8C37-06C230439D63}" destId="{9C6A5C11-F590-4280-B2F7-E84A457B00CC}" srcOrd="0" destOrd="0" presId="urn:microsoft.com/office/officeart/2005/8/layout/vList3#7"/>
    <dgm:cxn modelId="{5738B590-CAE2-4A52-804B-10AEC6A1FDAD}" type="presParOf" srcId="{805CA64B-1291-4E28-8C37-06C230439D63}" destId="{D745E2D4-77A4-456A-8861-34AEA5D71FF6}" srcOrd="1" destOrd="0" presId="urn:microsoft.com/office/officeart/2005/8/layout/vList3#7"/>
    <dgm:cxn modelId="{BD1B6AA3-6A89-42D8-B3C8-82F511E07010}" type="presParOf" srcId="{04730451-531F-40CA-935E-50D7DC1D439C}" destId="{B3A18F35-CDE0-490D-93F9-2A4B46661011}" srcOrd="5" destOrd="0" presId="urn:microsoft.com/office/officeart/2005/8/layout/vList3#7"/>
    <dgm:cxn modelId="{D3F4A070-8AD2-46C6-899E-364D7243F893}" type="presParOf" srcId="{04730451-531F-40CA-935E-50D7DC1D439C}" destId="{D978978B-3679-477D-AE27-4A23AFB53867}" srcOrd="6" destOrd="0" presId="urn:microsoft.com/office/officeart/2005/8/layout/vList3#7"/>
    <dgm:cxn modelId="{5FB78FF6-4AD2-4A70-88FA-2A3F35365535}" type="presParOf" srcId="{D978978B-3679-477D-AE27-4A23AFB53867}" destId="{6A5A3110-8F81-4363-A3EA-350E618C6E6D}" srcOrd="0" destOrd="0" presId="urn:microsoft.com/office/officeart/2005/8/layout/vList3#7"/>
    <dgm:cxn modelId="{A198362E-6D53-49BC-AD3A-55BF7B8C0E48}" type="presParOf" srcId="{D978978B-3679-477D-AE27-4A23AFB53867}" destId="{F1F63506-866C-4891-98C8-5903837F9FB0}" srcOrd="1" destOrd="0" presId="urn:microsoft.com/office/officeart/2005/8/layout/vList3#7"/>
    <dgm:cxn modelId="{B6E0C63C-6631-4CF5-9BFC-975E0761C46B}" type="presParOf" srcId="{04730451-531F-40CA-935E-50D7DC1D439C}" destId="{2867EEC3-81B2-48EF-B3B8-CED3D73709D4}" srcOrd="7" destOrd="0" presId="urn:microsoft.com/office/officeart/2005/8/layout/vList3#7"/>
    <dgm:cxn modelId="{200DE659-6DD5-4C06-87C4-C13F42001E00}" type="presParOf" srcId="{04730451-531F-40CA-935E-50D7DC1D439C}" destId="{C69608B9-BE57-426F-89EB-A798F782767E}" srcOrd="8" destOrd="0" presId="urn:microsoft.com/office/officeart/2005/8/layout/vList3#7"/>
    <dgm:cxn modelId="{96868FA0-271C-4A48-AE3C-835FD5610B4D}" type="presParOf" srcId="{C69608B9-BE57-426F-89EB-A798F782767E}" destId="{EE42DD9B-DF16-4705-9A29-F61685900F27}" srcOrd="0" destOrd="0" presId="urn:microsoft.com/office/officeart/2005/8/layout/vList3#7"/>
    <dgm:cxn modelId="{A51C78EA-8EB5-4542-8DCF-BCCC70AABD87}" type="presParOf" srcId="{C69608B9-BE57-426F-89EB-A798F782767E}" destId="{DF27FA9A-ACB0-43AB-87CA-E5A2434CF5C4}" srcOrd="1" destOrd="0" presId="urn:microsoft.com/office/officeart/2005/8/layout/vList3#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7597E3-7AEA-4F1F-B645-D97263337423}">
      <dsp:nvSpPr>
        <dsp:cNvPr id="0" name=""/>
        <dsp:cNvSpPr/>
      </dsp:nvSpPr>
      <dsp:spPr>
        <a:xfrm rot="10800000">
          <a:off x="1870905" y="128"/>
          <a:ext cx="6688836" cy="744495"/>
        </a:xfrm>
        <a:prstGeom prst="homePlate">
          <a:avLst/>
        </a:prstGeom>
        <a:solidFill>
          <a:srgbClr val="99CC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8302" tIns="91440" rIns="170688" bIns="91440" numCol="1" spcCol="1270" anchor="ctr" anchorCtr="0">
          <a:noAutofit/>
        </a:bodyPr>
        <a:lstStyle/>
        <a:p>
          <a:pPr marL="0" lvl="0" indent="0" algn="l" defTabSz="1066800">
            <a:lnSpc>
              <a:spcPct val="90000"/>
            </a:lnSpc>
            <a:spcBef>
              <a:spcPct val="0"/>
            </a:spcBef>
            <a:spcAft>
              <a:spcPct val="35000"/>
            </a:spcAft>
            <a:buNone/>
          </a:pPr>
          <a:r>
            <a:rPr lang="fr-FR" sz="2400" kern="1200" noProof="0" dirty="0">
              <a:solidFill>
                <a:srgbClr val="000066"/>
              </a:solidFill>
            </a:rPr>
            <a:t>Étapes du suivi de la couverture vaccinale de la DN du </a:t>
          </a:r>
          <a:r>
            <a:rPr lang="fr-FR" sz="2400" kern="1200" noProof="0" dirty="0" err="1">
              <a:solidFill>
                <a:srgbClr val="000066"/>
              </a:solidFill>
            </a:rPr>
            <a:t>HepB</a:t>
          </a:r>
          <a:endParaRPr lang="fr-FR" sz="2400" kern="1200" noProof="0" dirty="0">
            <a:solidFill>
              <a:srgbClr val="000066"/>
            </a:solidFill>
          </a:endParaRPr>
        </a:p>
      </dsp:txBody>
      <dsp:txXfrm rot="10800000">
        <a:off x="2057029" y="128"/>
        <a:ext cx="6502712" cy="744495"/>
      </dsp:txXfrm>
    </dsp:sp>
    <dsp:sp modelId="{23DEEC19-A378-4D81-8767-0BDAC67C97EB}">
      <dsp:nvSpPr>
        <dsp:cNvPr id="0" name=""/>
        <dsp:cNvSpPr/>
      </dsp:nvSpPr>
      <dsp:spPr>
        <a:xfrm>
          <a:off x="1498658" y="128"/>
          <a:ext cx="744495" cy="744495"/>
        </a:xfrm>
        <a:prstGeom prst="ellipse">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DCBE6D7-4F13-4335-9DFA-EE53204581AA}">
      <dsp:nvSpPr>
        <dsp:cNvPr id="0" name=""/>
        <dsp:cNvSpPr/>
      </dsp:nvSpPr>
      <dsp:spPr>
        <a:xfrm rot="10800000">
          <a:off x="1870905" y="966862"/>
          <a:ext cx="6688836" cy="744495"/>
        </a:xfrm>
        <a:prstGeom prst="homePlate">
          <a:avLst/>
        </a:prstGeom>
        <a:solidFill>
          <a:srgbClr val="99CC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8302" tIns="91440" rIns="170688" bIns="91440" numCol="1" spcCol="1270" anchor="ctr" anchorCtr="0">
          <a:noAutofit/>
        </a:bodyPr>
        <a:lstStyle/>
        <a:p>
          <a:pPr marL="0" lvl="0" indent="0" algn="l" defTabSz="1066800" rtl="1">
            <a:lnSpc>
              <a:spcPct val="90000"/>
            </a:lnSpc>
            <a:spcBef>
              <a:spcPct val="0"/>
            </a:spcBef>
            <a:spcAft>
              <a:spcPct val="35000"/>
            </a:spcAft>
            <a:buNone/>
          </a:pPr>
          <a:r>
            <a:rPr lang="fr-FR" sz="2400" kern="1200" noProof="0" dirty="0">
              <a:solidFill>
                <a:srgbClr val="000066"/>
              </a:solidFill>
              <a:ea typeface="MS PGothic" pitchFamily="34" charset="-128"/>
            </a:rPr>
            <a:t>Formulaires révisés des données de suivi et de notification</a:t>
          </a:r>
          <a:endParaRPr lang="fr-FR" sz="2400" kern="1200" noProof="0" dirty="0">
            <a:solidFill>
              <a:srgbClr val="000066"/>
            </a:solidFill>
          </a:endParaRPr>
        </a:p>
      </dsp:txBody>
      <dsp:txXfrm rot="10800000">
        <a:off x="2057029" y="966862"/>
        <a:ext cx="6502712" cy="744495"/>
      </dsp:txXfrm>
    </dsp:sp>
    <dsp:sp modelId="{199CF6AE-1498-4802-AC90-E4BBC3B3AB5F}">
      <dsp:nvSpPr>
        <dsp:cNvPr id="0" name=""/>
        <dsp:cNvSpPr/>
      </dsp:nvSpPr>
      <dsp:spPr>
        <a:xfrm>
          <a:off x="1498658" y="966862"/>
          <a:ext cx="744495" cy="744495"/>
        </a:xfrm>
        <a:prstGeom prst="ellipse">
          <a:avLst/>
        </a:prstGeom>
        <a:blipFill rotWithShape="0">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745E2D4-77A4-456A-8861-34AEA5D71FF6}">
      <dsp:nvSpPr>
        <dsp:cNvPr id="0" name=""/>
        <dsp:cNvSpPr/>
      </dsp:nvSpPr>
      <dsp:spPr>
        <a:xfrm rot="10800000">
          <a:off x="1870905" y="2066227"/>
          <a:ext cx="6688836" cy="744495"/>
        </a:xfrm>
        <a:prstGeom prst="homePlate">
          <a:avLst/>
        </a:prstGeom>
        <a:solidFill>
          <a:srgbClr val="99CC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8302" tIns="91440" rIns="170688" bIns="91440" numCol="1" spcCol="1270" anchor="ctr" anchorCtr="0">
          <a:noAutofit/>
        </a:bodyPr>
        <a:lstStyle/>
        <a:p>
          <a:pPr marL="0" lvl="0" indent="0" algn="l" defTabSz="1066800" rtl="1">
            <a:lnSpc>
              <a:spcPct val="90000"/>
            </a:lnSpc>
            <a:spcBef>
              <a:spcPct val="0"/>
            </a:spcBef>
            <a:spcAft>
              <a:spcPct val="35000"/>
            </a:spcAft>
            <a:buNone/>
          </a:pPr>
          <a:r>
            <a:rPr lang="fr-FR" sz="2400" b="0" kern="1200" noProof="0" dirty="0">
              <a:solidFill>
                <a:srgbClr val="000066"/>
              </a:solidFill>
            </a:rPr>
            <a:t>Évaluer la mise en place du programme : pourquoi et comment</a:t>
          </a:r>
          <a:endParaRPr lang="fr-FR" sz="2400" kern="1200" noProof="0" dirty="0">
            <a:solidFill>
              <a:srgbClr val="000066"/>
            </a:solidFill>
          </a:endParaRPr>
        </a:p>
      </dsp:txBody>
      <dsp:txXfrm rot="10800000">
        <a:off x="2057029" y="2066227"/>
        <a:ext cx="6502712" cy="744495"/>
      </dsp:txXfrm>
    </dsp:sp>
    <dsp:sp modelId="{9C6A5C11-F590-4280-B2F7-E84A457B00CC}">
      <dsp:nvSpPr>
        <dsp:cNvPr id="0" name=""/>
        <dsp:cNvSpPr/>
      </dsp:nvSpPr>
      <dsp:spPr>
        <a:xfrm>
          <a:off x="1498658" y="1933596"/>
          <a:ext cx="744495" cy="744495"/>
        </a:xfrm>
        <a:prstGeom prst="ellipse">
          <a:avLst/>
        </a:prstGeom>
        <a:blipFill rotWithShape="0">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1F63506-866C-4891-98C8-5903837F9FB0}">
      <dsp:nvSpPr>
        <dsp:cNvPr id="0" name=""/>
        <dsp:cNvSpPr/>
      </dsp:nvSpPr>
      <dsp:spPr>
        <a:xfrm rot="10800000">
          <a:off x="1870905" y="2900329"/>
          <a:ext cx="6688836" cy="744495"/>
        </a:xfrm>
        <a:prstGeom prst="homePlate">
          <a:avLst/>
        </a:prstGeom>
        <a:solidFill>
          <a:srgbClr val="99CC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8302" tIns="91440" rIns="170688" bIns="91440" numCol="1" spcCol="1270" anchor="ctr" anchorCtr="0">
          <a:noAutofit/>
        </a:bodyPr>
        <a:lstStyle/>
        <a:p>
          <a:pPr marL="0" lvl="0" indent="0" algn="l" defTabSz="1066800" rtl="1">
            <a:lnSpc>
              <a:spcPct val="90000"/>
            </a:lnSpc>
            <a:spcBef>
              <a:spcPct val="0"/>
            </a:spcBef>
            <a:spcAft>
              <a:spcPct val="35000"/>
            </a:spcAft>
            <a:buNone/>
          </a:pPr>
          <a:r>
            <a:rPr lang="fr-FR" sz="2400" kern="1200" noProof="0" dirty="0">
              <a:solidFill>
                <a:srgbClr val="000066"/>
              </a:solidFill>
            </a:rPr>
            <a:t>Types de MAPI, notification, préparation et communication </a:t>
          </a:r>
        </a:p>
      </dsp:txBody>
      <dsp:txXfrm rot="10800000">
        <a:off x="2057029" y="2900329"/>
        <a:ext cx="6502712" cy="744495"/>
      </dsp:txXfrm>
    </dsp:sp>
    <dsp:sp modelId="{6A5A3110-8F81-4363-A3EA-350E618C6E6D}">
      <dsp:nvSpPr>
        <dsp:cNvPr id="0" name=""/>
        <dsp:cNvSpPr/>
      </dsp:nvSpPr>
      <dsp:spPr>
        <a:xfrm>
          <a:off x="1498658" y="2900329"/>
          <a:ext cx="744495" cy="744495"/>
        </a:xfrm>
        <a:prstGeom prst="ellipse">
          <a:avLst/>
        </a:prstGeom>
        <a:blipFill rotWithShape="0">
          <a:blip xmlns:r="http://schemas.openxmlformats.org/officeDocument/2006/relationships" r:embed="rId4"/>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F27FA9A-ACB0-43AB-87CA-E5A2434CF5C4}">
      <dsp:nvSpPr>
        <dsp:cNvPr id="0" name=""/>
        <dsp:cNvSpPr/>
      </dsp:nvSpPr>
      <dsp:spPr>
        <a:xfrm rot="10800000">
          <a:off x="1870905" y="3867063"/>
          <a:ext cx="6688836" cy="744495"/>
        </a:xfrm>
        <a:prstGeom prst="homePlate">
          <a:avLst/>
        </a:prstGeom>
        <a:solidFill>
          <a:srgbClr val="99CC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8302" tIns="91440" rIns="170688" bIns="91440" numCol="1" spcCol="1270" anchor="ctr" anchorCtr="0">
          <a:noAutofit/>
        </a:bodyPr>
        <a:lstStyle/>
        <a:p>
          <a:pPr marL="0" lvl="0" indent="0" algn="l" defTabSz="1066800" rtl="1">
            <a:lnSpc>
              <a:spcPct val="90000"/>
            </a:lnSpc>
            <a:spcBef>
              <a:spcPct val="0"/>
            </a:spcBef>
            <a:spcAft>
              <a:spcPct val="35000"/>
            </a:spcAft>
            <a:buNone/>
          </a:pPr>
          <a:r>
            <a:rPr lang="fr-FR" sz="2400" kern="1200" noProof="0" dirty="0">
              <a:solidFill>
                <a:srgbClr val="000066"/>
              </a:solidFill>
            </a:rPr>
            <a:t>Messages clés</a:t>
          </a:r>
        </a:p>
      </dsp:txBody>
      <dsp:txXfrm rot="10800000">
        <a:off x="2057029" y="3867063"/>
        <a:ext cx="6502712" cy="744495"/>
      </dsp:txXfrm>
    </dsp:sp>
    <dsp:sp modelId="{EE42DD9B-DF16-4705-9A29-F61685900F27}">
      <dsp:nvSpPr>
        <dsp:cNvPr id="0" name=""/>
        <dsp:cNvSpPr/>
      </dsp:nvSpPr>
      <dsp:spPr>
        <a:xfrm>
          <a:off x="1498658" y="3867063"/>
          <a:ext cx="744495" cy="744495"/>
        </a:xfrm>
        <a:prstGeom prst="ellipse">
          <a:avLst/>
        </a:prstGeom>
        <a:blipFill rotWithShape="0">
          <a:blip xmlns:r="http://schemas.openxmlformats.org/officeDocument/2006/relationships" r:embed="rId5"/>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7">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0"/>
            <a:ext cx="2919413" cy="490538"/>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lvl1pPr defTabSz="904875">
              <a:defRPr sz="1200" b="0">
                <a:solidFill>
                  <a:schemeClr val="tx1"/>
                </a:solidFill>
                <a:latin typeface="Arial" charset="0"/>
                <a:ea typeface="MS PGothic" pitchFamily="34" charset="-128"/>
                <a:cs typeface="+mn-cs"/>
              </a:defRPr>
            </a:lvl1pPr>
          </a:lstStyle>
          <a:p>
            <a:pPr>
              <a:defRPr/>
            </a:pPr>
            <a:endParaRPr lang="en-US" dirty="0"/>
          </a:p>
        </p:txBody>
      </p:sp>
      <p:sp>
        <p:nvSpPr>
          <p:cNvPr id="37891" name="Rectangle 3"/>
          <p:cNvSpPr>
            <a:spLocks noGrp="1" noChangeArrowheads="1"/>
          </p:cNvSpPr>
          <p:nvPr>
            <p:ph type="dt" sz="quarter" idx="1"/>
          </p:nvPr>
        </p:nvSpPr>
        <p:spPr bwMode="auto">
          <a:xfrm>
            <a:off x="3814763" y="0"/>
            <a:ext cx="2919412" cy="490538"/>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lvl1pPr algn="r" defTabSz="904875">
              <a:defRPr sz="1200" b="0">
                <a:solidFill>
                  <a:schemeClr val="tx1"/>
                </a:solidFill>
                <a:latin typeface="Arial" charset="0"/>
                <a:ea typeface="MS PGothic" pitchFamily="34" charset="-128"/>
                <a:cs typeface="+mn-cs"/>
              </a:defRPr>
            </a:lvl1pPr>
          </a:lstStyle>
          <a:p>
            <a:pPr>
              <a:defRPr/>
            </a:pPr>
            <a:endParaRPr lang="en-US" dirty="0"/>
          </a:p>
        </p:txBody>
      </p:sp>
      <p:sp>
        <p:nvSpPr>
          <p:cNvPr id="37892" name="Rectangle 4"/>
          <p:cNvSpPr>
            <a:spLocks noGrp="1" noChangeArrowheads="1"/>
          </p:cNvSpPr>
          <p:nvPr>
            <p:ph type="ftr" sz="quarter" idx="2"/>
          </p:nvPr>
        </p:nvSpPr>
        <p:spPr bwMode="auto">
          <a:xfrm>
            <a:off x="0" y="9307513"/>
            <a:ext cx="2919413" cy="490537"/>
          </a:xfrm>
          <a:prstGeom prst="rect">
            <a:avLst/>
          </a:prstGeom>
          <a:noFill/>
          <a:ln w="9525">
            <a:noFill/>
            <a:miter lim="800000"/>
            <a:headEnd/>
            <a:tailEnd/>
          </a:ln>
        </p:spPr>
        <p:txBody>
          <a:bodyPr vert="horz" wrap="square" lIns="90628" tIns="45314" rIns="90628" bIns="45314" numCol="1" anchor="b" anchorCtr="0" compatLnSpc="1">
            <a:prstTxWarp prst="textNoShape">
              <a:avLst/>
            </a:prstTxWarp>
          </a:bodyPr>
          <a:lstStyle>
            <a:lvl1pPr defTabSz="904875">
              <a:defRPr sz="1200" b="0">
                <a:solidFill>
                  <a:schemeClr val="tx1"/>
                </a:solidFill>
                <a:latin typeface="Arial" charset="0"/>
                <a:ea typeface="MS PGothic" pitchFamily="34" charset="-128"/>
                <a:cs typeface="+mn-cs"/>
              </a:defRPr>
            </a:lvl1pPr>
          </a:lstStyle>
          <a:p>
            <a:pPr>
              <a:defRPr/>
            </a:pPr>
            <a:endParaRPr lang="en-US" dirty="0"/>
          </a:p>
        </p:txBody>
      </p:sp>
      <p:sp>
        <p:nvSpPr>
          <p:cNvPr id="37893" name="Rectangle 5"/>
          <p:cNvSpPr>
            <a:spLocks noGrp="1" noChangeArrowheads="1"/>
          </p:cNvSpPr>
          <p:nvPr>
            <p:ph type="sldNum" sz="quarter" idx="3"/>
          </p:nvPr>
        </p:nvSpPr>
        <p:spPr bwMode="auto">
          <a:xfrm>
            <a:off x="3814763" y="9307513"/>
            <a:ext cx="2919412" cy="490537"/>
          </a:xfrm>
          <a:prstGeom prst="rect">
            <a:avLst/>
          </a:prstGeom>
          <a:noFill/>
          <a:ln w="9525">
            <a:noFill/>
            <a:miter lim="800000"/>
            <a:headEnd/>
            <a:tailEnd/>
          </a:ln>
        </p:spPr>
        <p:txBody>
          <a:bodyPr vert="horz" wrap="square" lIns="90628" tIns="45314" rIns="90628" bIns="45314" numCol="1" anchor="b" anchorCtr="0" compatLnSpc="1">
            <a:prstTxWarp prst="textNoShape">
              <a:avLst/>
            </a:prstTxWarp>
          </a:bodyPr>
          <a:lstStyle>
            <a:lvl1pPr algn="r" defTabSz="904875">
              <a:defRPr sz="1200" b="0" smtClean="0">
                <a:solidFill>
                  <a:schemeClr val="tx1"/>
                </a:solidFill>
                <a:ea typeface="ＭＳ Ｐゴシック" pitchFamily="34" charset="-128"/>
              </a:defRPr>
            </a:lvl1pPr>
          </a:lstStyle>
          <a:p>
            <a:pPr>
              <a:defRPr/>
            </a:pPr>
            <a:fld id="{6035180A-7209-435A-8CB9-238217FC42F4}" type="slidenum">
              <a:rPr lang="en-US"/>
              <a:pPr>
                <a:defRPr/>
              </a:pPr>
              <a:t>‹#›</a:t>
            </a:fld>
            <a:endParaRPr lang="en-US" dirty="0"/>
          </a:p>
        </p:txBody>
      </p:sp>
    </p:spTree>
    <p:extLst>
      <p:ext uri="{BB962C8B-B14F-4D97-AF65-F5344CB8AC3E}">
        <p14:creationId xmlns:p14="http://schemas.microsoft.com/office/powerpoint/2010/main" val="22358984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19413" cy="490538"/>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lvl1pPr defTabSz="904875">
              <a:defRPr sz="1200" b="0">
                <a:solidFill>
                  <a:schemeClr val="tx1"/>
                </a:solidFill>
                <a:latin typeface="Arial" charset="0"/>
                <a:ea typeface="MS PGothic" pitchFamily="34" charset="-128"/>
                <a:cs typeface="+mn-cs"/>
              </a:defRPr>
            </a:lvl1pPr>
          </a:lstStyle>
          <a:p>
            <a:pPr>
              <a:defRPr/>
            </a:pPr>
            <a:endParaRPr lang="fr-FR" dirty="0"/>
          </a:p>
        </p:txBody>
      </p:sp>
      <p:sp>
        <p:nvSpPr>
          <p:cNvPr id="8195" name="Rectangle 3"/>
          <p:cNvSpPr>
            <a:spLocks noGrp="1" noChangeArrowheads="1"/>
          </p:cNvSpPr>
          <p:nvPr>
            <p:ph type="dt" idx="1"/>
          </p:nvPr>
        </p:nvSpPr>
        <p:spPr bwMode="auto">
          <a:xfrm>
            <a:off x="3814763" y="0"/>
            <a:ext cx="2919412" cy="490538"/>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lvl1pPr algn="r" defTabSz="904875">
              <a:defRPr sz="1200" b="0">
                <a:solidFill>
                  <a:schemeClr val="tx1"/>
                </a:solidFill>
                <a:latin typeface="Arial" charset="0"/>
                <a:ea typeface="MS PGothic" pitchFamily="34" charset="-128"/>
                <a:cs typeface="+mn-cs"/>
              </a:defRPr>
            </a:lvl1pPr>
          </a:lstStyle>
          <a:p>
            <a:pPr>
              <a:defRPr/>
            </a:pPr>
            <a:endParaRPr lang="fr-FR" dirty="0"/>
          </a:p>
        </p:txBody>
      </p:sp>
      <p:sp>
        <p:nvSpPr>
          <p:cNvPr id="18436" name="Rectangle 4"/>
          <p:cNvSpPr>
            <a:spLocks noGrp="1" noRot="1" noChangeAspect="1" noChangeArrowheads="1" noTextEdit="1"/>
          </p:cNvSpPr>
          <p:nvPr>
            <p:ph type="sldImg" idx="2"/>
          </p:nvPr>
        </p:nvSpPr>
        <p:spPr bwMode="auto">
          <a:xfrm>
            <a:off x="103188" y="735013"/>
            <a:ext cx="6532562" cy="3675062"/>
          </a:xfrm>
          <a:prstGeom prst="rect">
            <a:avLst/>
          </a:prstGeom>
          <a:noFill/>
          <a:ln w="9525">
            <a:solidFill>
              <a:srgbClr val="000000"/>
            </a:solidFill>
            <a:miter lim="800000"/>
            <a:headEnd/>
            <a:tailEnd/>
          </a:ln>
        </p:spPr>
      </p:sp>
      <p:sp>
        <p:nvSpPr>
          <p:cNvPr id="8197" name="Rectangle 5"/>
          <p:cNvSpPr>
            <a:spLocks noGrp="1" noChangeArrowheads="1"/>
          </p:cNvSpPr>
          <p:nvPr>
            <p:ph type="body" sz="quarter" idx="3"/>
          </p:nvPr>
        </p:nvSpPr>
        <p:spPr bwMode="auto">
          <a:xfrm>
            <a:off x="674688" y="4654550"/>
            <a:ext cx="5386387" cy="4410075"/>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p:cNvSpPr>
            <a:spLocks noGrp="1" noChangeArrowheads="1"/>
          </p:cNvSpPr>
          <p:nvPr>
            <p:ph type="ftr" sz="quarter" idx="4"/>
          </p:nvPr>
        </p:nvSpPr>
        <p:spPr bwMode="auto">
          <a:xfrm>
            <a:off x="0" y="9307513"/>
            <a:ext cx="2919413" cy="490537"/>
          </a:xfrm>
          <a:prstGeom prst="rect">
            <a:avLst/>
          </a:prstGeom>
          <a:noFill/>
          <a:ln w="9525">
            <a:noFill/>
            <a:miter lim="800000"/>
            <a:headEnd/>
            <a:tailEnd/>
          </a:ln>
        </p:spPr>
        <p:txBody>
          <a:bodyPr vert="horz" wrap="square" lIns="90628" tIns="45314" rIns="90628" bIns="45314" numCol="1" anchor="b" anchorCtr="0" compatLnSpc="1">
            <a:prstTxWarp prst="textNoShape">
              <a:avLst/>
            </a:prstTxWarp>
          </a:bodyPr>
          <a:lstStyle>
            <a:lvl1pPr defTabSz="904875">
              <a:defRPr sz="1200" b="0">
                <a:solidFill>
                  <a:schemeClr val="tx1"/>
                </a:solidFill>
                <a:latin typeface="Arial" charset="0"/>
                <a:ea typeface="MS PGothic" pitchFamily="34" charset="-128"/>
                <a:cs typeface="+mn-cs"/>
              </a:defRPr>
            </a:lvl1pPr>
          </a:lstStyle>
          <a:p>
            <a:pPr>
              <a:defRPr/>
            </a:pPr>
            <a:endParaRPr lang="fr-FR" dirty="0"/>
          </a:p>
        </p:txBody>
      </p:sp>
      <p:sp>
        <p:nvSpPr>
          <p:cNvPr id="8199" name="Rectangle 7"/>
          <p:cNvSpPr>
            <a:spLocks noGrp="1" noChangeArrowheads="1"/>
          </p:cNvSpPr>
          <p:nvPr>
            <p:ph type="sldNum" sz="quarter" idx="5"/>
          </p:nvPr>
        </p:nvSpPr>
        <p:spPr bwMode="auto">
          <a:xfrm>
            <a:off x="3814763" y="9307513"/>
            <a:ext cx="2919412" cy="490537"/>
          </a:xfrm>
          <a:prstGeom prst="rect">
            <a:avLst/>
          </a:prstGeom>
          <a:noFill/>
          <a:ln w="9525">
            <a:noFill/>
            <a:miter lim="800000"/>
            <a:headEnd/>
            <a:tailEnd/>
          </a:ln>
        </p:spPr>
        <p:txBody>
          <a:bodyPr vert="horz" wrap="square" lIns="90628" tIns="45314" rIns="90628" bIns="45314" numCol="1" anchor="b" anchorCtr="0" compatLnSpc="1">
            <a:prstTxWarp prst="textNoShape">
              <a:avLst/>
            </a:prstTxWarp>
          </a:bodyPr>
          <a:lstStyle>
            <a:lvl1pPr algn="r" defTabSz="904875">
              <a:defRPr sz="1200" b="0" smtClean="0">
                <a:solidFill>
                  <a:schemeClr val="tx1"/>
                </a:solidFill>
                <a:ea typeface="ＭＳ Ｐゴシック" pitchFamily="34" charset="-128"/>
              </a:defRPr>
            </a:lvl1pPr>
          </a:lstStyle>
          <a:p>
            <a:pPr>
              <a:defRPr/>
            </a:pPr>
            <a:fld id="{17A24C73-6F7C-4F44-AAFF-A2B1056CC828}" type="slidenum">
              <a:rPr lang="en-GB"/>
              <a:pPr>
                <a:defRPr/>
              </a:pPr>
              <a:t>‹#›</a:t>
            </a:fld>
            <a:endParaRPr lang="en-GB" dirty="0"/>
          </a:p>
        </p:txBody>
      </p:sp>
    </p:spTree>
    <p:extLst>
      <p:ext uri="{BB962C8B-B14F-4D97-AF65-F5344CB8AC3E}">
        <p14:creationId xmlns:p14="http://schemas.microsoft.com/office/powerpoint/2010/main" val="428311085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e l'image des diapositives 1"/>
          <p:cNvSpPr>
            <a:spLocks noGrp="1" noRot="1" noChangeAspect="1" noTextEdit="1"/>
          </p:cNvSpPr>
          <p:nvPr>
            <p:ph type="sldImg"/>
          </p:nvPr>
        </p:nvSpPr>
        <p:spPr>
          <a:xfrm>
            <a:off x="103188" y="735013"/>
            <a:ext cx="6532562" cy="3675062"/>
          </a:xfrm>
          <a:ln/>
        </p:spPr>
      </p:sp>
      <p:sp>
        <p:nvSpPr>
          <p:cNvPr id="19459" name="Espace réservé des commentaires 2"/>
          <p:cNvSpPr>
            <a:spLocks noGrp="1"/>
          </p:cNvSpPr>
          <p:nvPr>
            <p:ph type="body" idx="1"/>
          </p:nvPr>
        </p:nvSpPr>
        <p:spPr>
          <a:noFill/>
          <a:ln/>
        </p:spPr>
        <p:txBody>
          <a:bodyPr/>
          <a:lstStyle/>
          <a:p>
            <a:r>
              <a:rPr lang="fr-FR" dirty="0"/>
              <a:t>Ce module correspond au chapitre 9 du ‘Guide pour l’introduction et le renforcement de la vaccination à la naissance contre l’hépatite B ’: Suivi de la couverture vaccinale, de l’impact et des MAPI</a:t>
            </a:r>
          </a:p>
          <a:p>
            <a:endParaRPr lang="fr-FR" b="0" dirty="0">
              <a:latin typeface="Arial" pitchFamily="34" charset="0"/>
            </a:endParaRPr>
          </a:p>
        </p:txBody>
      </p:sp>
      <p:sp>
        <p:nvSpPr>
          <p:cNvPr id="19460" name="Espace réservé du numéro de diapositive 3"/>
          <p:cNvSpPr>
            <a:spLocks noGrp="1"/>
          </p:cNvSpPr>
          <p:nvPr>
            <p:ph type="sldNum" sz="quarter" idx="5"/>
          </p:nvPr>
        </p:nvSpPr>
        <p:spPr>
          <a:noFill/>
        </p:spPr>
        <p:txBody>
          <a:bodyPr/>
          <a:lstStyle/>
          <a:p>
            <a:fld id="{F6A0A0C2-2502-4BF3-8075-15EB5923890B}" type="slidenum">
              <a:rPr lang="en-GB">
                <a:ea typeface="MS PGothic" pitchFamily="34" charset="-128"/>
              </a:rPr>
              <a:pPr/>
              <a:t>1</a:t>
            </a:fld>
            <a:endParaRPr lang="en-GB" dirty="0">
              <a:ea typeface="MS PGothic" pitchFamily="34"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188" y="735013"/>
            <a:ext cx="6532562" cy="3675062"/>
          </a:xfrm>
        </p:spPr>
      </p:sp>
      <p:sp>
        <p:nvSpPr>
          <p:cNvPr id="3" name="Notes Placeholder 2"/>
          <p:cNvSpPr>
            <a:spLocks noGrp="1"/>
          </p:cNvSpPr>
          <p:nvPr>
            <p:ph type="body" idx="1"/>
          </p:nvPr>
        </p:nvSpPr>
        <p:spPr/>
        <p:txBody>
          <a:bodyPr>
            <a:normAutofit/>
          </a:bodyPr>
          <a:lstStyle/>
          <a:p>
            <a:r>
              <a:rPr lang="fr-FR" b="0" noProof="0" dirty="0"/>
              <a:t>Remarque 1 : Intégrer votre fiche de pointage ici et montrer où la DN du </a:t>
            </a:r>
            <a:r>
              <a:rPr lang="fr-FR" b="0" noProof="0" dirty="0" err="1"/>
              <a:t>HepB</a:t>
            </a:r>
            <a:r>
              <a:rPr lang="fr-FR" b="0" noProof="0" dirty="0"/>
              <a:t> a été</a:t>
            </a:r>
            <a:r>
              <a:rPr lang="fr-FR" b="0" baseline="0" noProof="0" dirty="0"/>
              <a:t> ajoutée</a:t>
            </a:r>
          </a:p>
          <a:p>
            <a:r>
              <a:rPr lang="fr-FR" b="0" baseline="0" noProof="0" dirty="0"/>
              <a:t>Remarque 2 : souligner si une distinction est faite entre l’administration en </a:t>
            </a:r>
            <a:r>
              <a:rPr lang="fr-FR" b="1" baseline="0" noProof="0" dirty="0"/>
              <a:t>temps voulu</a:t>
            </a:r>
            <a:r>
              <a:rPr lang="fr-FR" b="0" baseline="0" noProof="0" dirty="0"/>
              <a:t> et à un moment quelconque (couverture </a:t>
            </a:r>
            <a:r>
              <a:rPr lang="fr-FR" b="1" baseline="0" noProof="0" dirty="0"/>
              <a:t>totale</a:t>
            </a:r>
            <a:r>
              <a:rPr lang="fr-FR" b="0" baseline="0" noProof="0" dirty="0"/>
              <a:t>) de la DN du </a:t>
            </a:r>
            <a:r>
              <a:rPr lang="fr-FR" b="0" baseline="0" noProof="0" dirty="0" err="1"/>
              <a:t>HepB</a:t>
            </a:r>
            <a:r>
              <a:rPr lang="fr-FR" b="0" baseline="0" noProof="0" dirty="0"/>
              <a:t> </a:t>
            </a:r>
          </a:p>
          <a:p>
            <a:r>
              <a:rPr lang="fr-FR" b="0" baseline="0" noProof="0" dirty="0"/>
              <a:t>Remarque 3 : Souligner si une distinction est faite entre données des naissances à domicile et données des naissances en établissement de santé</a:t>
            </a:r>
            <a:endParaRPr lang="fr-FR" b="0" noProof="0" dirty="0"/>
          </a:p>
          <a:p>
            <a:endParaRPr lang="en-US" b="1" dirty="0"/>
          </a:p>
        </p:txBody>
      </p:sp>
      <p:sp>
        <p:nvSpPr>
          <p:cNvPr id="4" name="Slide Number Placeholder 3"/>
          <p:cNvSpPr>
            <a:spLocks noGrp="1"/>
          </p:cNvSpPr>
          <p:nvPr>
            <p:ph type="sldNum" sz="quarter" idx="10"/>
          </p:nvPr>
        </p:nvSpPr>
        <p:spPr/>
        <p:txBody>
          <a:bodyPr/>
          <a:lstStyle/>
          <a:p>
            <a:pPr>
              <a:defRPr/>
            </a:pPr>
            <a:fld id="{17A24C73-6F7C-4F44-AAFF-A2B1056CC828}" type="slidenum">
              <a:rPr lang="en-GB" smtClean="0"/>
              <a:pPr>
                <a:defRPr/>
              </a:pPr>
              <a:t>10</a:t>
            </a:fld>
            <a:endParaRPr lang="en-GB"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188" y="735013"/>
            <a:ext cx="6532562" cy="3675062"/>
          </a:xfrm>
        </p:spPr>
      </p:sp>
      <p:sp>
        <p:nvSpPr>
          <p:cNvPr id="3" name="Notes Placeholder 2"/>
          <p:cNvSpPr>
            <a:spLocks noGrp="1"/>
          </p:cNvSpPr>
          <p:nvPr>
            <p:ph type="body" idx="1"/>
          </p:nvPr>
        </p:nvSpPr>
        <p:spPr/>
        <p:txBody>
          <a:bodyPr>
            <a:normAutofit/>
          </a:bodyPr>
          <a:lstStyle/>
          <a:p>
            <a:r>
              <a:rPr lang="fr-FR" b="0" dirty="0"/>
              <a:t>Remarque 1 : Intégrer ici votre rapport mensuel et montrer où la DN du </a:t>
            </a:r>
            <a:r>
              <a:rPr lang="fr-FR" b="0" dirty="0" err="1"/>
              <a:t>HepB</a:t>
            </a:r>
            <a:r>
              <a:rPr lang="fr-FR" b="0" dirty="0"/>
              <a:t> a été ajoutée</a:t>
            </a:r>
            <a:endParaRPr lang="fr-FR" b="0" baseline="0" dirty="0"/>
          </a:p>
          <a:p>
            <a:r>
              <a:rPr lang="fr-FR" b="0" baseline="0" noProof="0" dirty="0"/>
              <a:t>Remarque 2 : souligner si une distinction est faite entre l’administration en </a:t>
            </a:r>
            <a:r>
              <a:rPr lang="fr-FR" b="1" baseline="0" noProof="0" dirty="0"/>
              <a:t>temps voulu</a:t>
            </a:r>
            <a:r>
              <a:rPr lang="fr-FR" b="0" baseline="0" noProof="0" dirty="0"/>
              <a:t> et à un moment quelconque (couverture </a:t>
            </a:r>
            <a:r>
              <a:rPr lang="fr-FR" b="1" baseline="0" noProof="0" dirty="0"/>
              <a:t>totale</a:t>
            </a:r>
            <a:r>
              <a:rPr lang="fr-FR" b="0" baseline="0" noProof="0" dirty="0"/>
              <a:t>) de la DN du </a:t>
            </a:r>
            <a:r>
              <a:rPr lang="fr-FR" b="0" baseline="0" noProof="0" dirty="0" err="1"/>
              <a:t>HepB</a:t>
            </a:r>
            <a:r>
              <a:rPr lang="fr-FR" b="0" baseline="0" noProof="0" dirty="0"/>
              <a:t> </a:t>
            </a:r>
          </a:p>
          <a:p>
            <a:r>
              <a:rPr lang="fr-FR" b="0" baseline="0" noProof="0" dirty="0"/>
              <a:t>Remarque 3 : Souligner si une distinction est faite entre données des naissances à domicile et données des naissances en établissement de santé</a:t>
            </a:r>
            <a:endParaRPr lang="fr-FR" b="0" noProof="0" dirty="0"/>
          </a:p>
        </p:txBody>
      </p:sp>
      <p:sp>
        <p:nvSpPr>
          <p:cNvPr id="4" name="Slide Number Placeholder 3"/>
          <p:cNvSpPr>
            <a:spLocks noGrp="1"/>
          </p:cNvSpPr>
          <p:nvPr>
            <p:ph type="sldNum" sz="quarter" idx="10"/>
          </p:nvPr>
        </p:nvSpPr>
        <p:spPr/>
        <p:txBody>
          <a:bodyPr/>
          <a:lstStyle/>
          <a:p>
            <a:pPr>
              <a:defRPr/>
            </a:pPr>
            <a:fld id="{17A24C73-6F7C-4F44-AAFF-A2B1056CC828}" type="slidenum">
              <a:rPr lang="en-GB" smtClean="0"/>
              <a:pPr>
                <a:defRPr/>
              </a:pPr>
              <a:t>11</a:t>
            </a:fld>
            <a:endParaRPr lang="en-GB"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188" y="735013"/>
            <a:ext cx="6532562" cy="3675062"/>
          </a:xfrm>
        </p:spPr>
      </p:sp>
      <p:sp>
        <p:nvSpPr>
          <p:cNvPr id="3" name="Notes Placeholder 2"/>
          <p:cNvSpPr>
            <a:spLocks noGrp="1"/>
          </p:cNvSpPr>
          <p:nvPr>
            <p:ph type="body" idx="1"/>
          </p:nvPr>
        </p:nvSpPr>
        <p:spPr/>
        <p:txBody>
          <a:bodyPr>
            <a:normAutofit/>
          </a:bodyPr>
          <a:lstStyle/>
          <a:p>
            <a:pPr algn="just"/>
            <a:r>
              <a:rPr lang="fr-FR" b="1" noProof="0" dirty="0"/>
              <a:t>Remarque 1 : </a:t>
            </a:r>
            <a:r>
              <a:rPr lang="fr-FR" b="0" noProof="0" dirty="0"/>
              <a:t>Cette diapositive montre les informations pouvant se dégager d’un tableau</a:t>
            </a:r>
            <a:r>
              <a:rPr lang="fr-FR" b="0" baseline="0" noProof="0" dirty="0"/>
              <a:t> de </a:t>
            </a:r>
            <a:r>
              <a:rPr lang="fr-FR" b="0" noProof="0" dirty="0"/>
              <a:t>suivi de la</a:t>
            </a:r>
            <a:r>
              <a:rPr lang="fr-FR" b="0" baseline="0" noProof="0" dirty="0"/>
              <a:t> couverture</a:t>
            </a:r>
            <a:r>
              <a:rPr lang="fr-FR" b="0" noProof="0" dirty="0"/>
              <a:t> </a:t>
            </a:r>
            <a:r>
              <a:rPr lang="fr-FR" b="0" baseline="0" noProof="0" dirty="0"/>
              <a:t>: </a:t>
            </a:r>
          </a:p>
          <a:p>
            <a:pPr marL="171450" indent="-171450" algn="just">
              <a:buFont typeface="Arial" panose="020B0604020202020204" pitchFamily="34" charset="0"/>
              <a:buChar char="•"/>
            </a:pPr>
            <a:r>
              <a:rPr lang="fr-FR" b="0" baseline="0" noProof="0" dirty="0"/>
              <a:t>Ligne noire – nombre de naissances chaque mois</a:t>
            </a:r>
          </a:p>
          <a:p>
            <a:pPr marL="171450" indent="-171450" algn="just">
              <a:buFont typeface="Arial" panose="020B0604020202020204" pitchFamily="34" charset="0"/>
              <a:buChar char="•"/>
            </a:pPr>
            <a:r>
              <a:rPr lang="fr-FR" b="0" baseline="0" noProof="0" dirty="0"/>
              <a:t>Ligne grise – nombre total des vaccinations par la DN du </a:t>
            </a:r>
            <a:r>
              <a:rPr lang="fr-FR" b="0" baseline="0" noProof="0" dirty="0" err="1"/>
              <a:t>HepB</a:t>
            </a:r>
            <a:r>
              <a:rPr lang="fr-FR" b="0" baseline="0" noProof="0" dirty="0"/>
              <a:t> – la différence est le nombre des vaccinations manquées</a:t>
            </a:r>
          </a:p>
          <a:p>
            <a:pPr marL="171450" indent="-171450" algn="just">
              <a:buFont typeface="Arial" panose="020B0604020202020204" pitchFamily="34" charset="0"/>
              <a:buChar char="•"/>
            </a:pPr>
            <a:r>
              <a:rPr lang="fr-FR" b="0" baseline="0" noProof="0" dirty="0"/>
              <a:t>Ligne orange – nombre de ceux recevant la DN du </a:t>
            </a:r>
            <a:r>
              <a:rPr lang="fr-FR" b="0" baseline="0" noProof="0" dirty="0" err="1"/>
              <a:t>HepB</a:t>
            </a:r>
            <a:r>
              <a:rPr lang="fr-FR" b="0" baseline="0" noProof="0" dirty="0"/>
              <a:t> en temps voulu – la différence entre la ligne orange et la ligne grise correspond au nombre de vaccinations administrées en retard (après 24h). </a:t>
            </a:r>
            <a:endParaRPr lang="fr-FR" b="0" noProof="0" dirty="0"/>
          </a:p>
          <a:p>
            <a:r>
              <a:rPr lang="fr-FR" b="1" noProof="0" dirty="0"/>
              <a:t>Remarque</a:t>
            </a:r>
            <a:r>
              <a:rPr lang="fr-FR" b="1" baseline="0" noProof="0" dirty="0"/>
              <a:t> </a:t>
            </a:r>
            <a:r>
              <a:rPr lang="fr-FR" b="1" noProof="0" dirty="0"/>
              <a:t>2 : </a:t>
            </a:r>
            <a:r>
              <a:rPr lang="fr-FR" b="0" noProof="0" dirty="0"/>
              <a:t>Inclure</a:t>
            </a:r>
            <a:r>
              <a:rPr lang="fr-FR" b="0" baseline="0" noProof="0" dirty="0"/>
              <a:t> une diapositive de votre propre tableau de suivi actualisé</a:t>
            </a:r>
            <a:endParaRPr lang="fr-FR" b="0" noProof="0" dirty="0"/>
          </a:p>
        </p:txBody>
      </p:sp>
      <p:sp>
        <p:nvSpPr>
          <p:cNvPr id="4" name="Slide Number Placeholder 3"/>
          <p:cNvSpPr>
            <a:spLocks noGrp="1"/>
          </p:cNvSpPr>
          <p:nvPr>
            <p:ph type="sldNum" sz="quarter" idx="10"/>
          </p:nvPr>
        </p:nvSpPr>
        <p:spPr/>
        <p:txBody>
          <a:bodyPr/>
          <a:lstStyle/>
          <a:p>
            <a:pPr>
              <a:defRPr/>
            </a:pPr>
            <a:fld id="{17A24C73-6F7C-4F44-AAFF-A2B1056CC828}" type="slidenum">
              <a:rPr lang="en-GB" smtClean="0"/>
              <a:pPr>
                <a:defRPr/>
              </a:pPr>
              <a:t>12</a:t>
            </a:fld>
            <a:endParaRPr lang="en-GB"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188" y="735013"/>
            <a:ext cx="6532562" cy="3675062"/>
          </a:xfrm>
        </p:spPr>
      </p:sp>
      <p:sp>
        <p:nvSpPr>
          <p:cNvPr id="3" name="Notes Placeholder 2"/>
          <p:cNvSpPr>
            <a:spLocks noGrp="1"/>
          </p:cNvSpPr>
          <p:nvPr>
            <p:ph type="body" idx="1"/>
          </p:nvPr>
        </p:nvSpPr>
        <p:spPr/>
        <p:txBody>
          <a:bodyPr>
            <a:normAutofit/>
          </a:bodyPr>
          <a:lstStyle/>
          <a:p>
            <a:r>
              <a:rPr lang="fr-FR" sz="1200" kern="1200" noProof="0" dirty="0">
                <a:solidFill>
                  <a:schemeClr val="tx1"/>
                </a:solidFill>
                <a:latin typeface="Arial" charset="0"/>
                <a:ea typeface="MS PGothic" pitchFamily="34" charset="-128"/>
                <a:cs typeface="MS PGothic" charset="0"/>
              </a:rPr>
              <a:t>Le suivi </a:t>
            </a:r>
            <a:r>
              <a:rPr lang="fr-FR" sz="1200" kern="1200" baseline="0" noProof="0" dirty="0">
                <a:solidFill>
                  <a:schemeClr val="tx1"/>
                </a:solidFill>
                <a:latin typeface="Arial" charset="0"/>
                <a:ea typeface="MS PGothic" pitchFamily="34" charset="-128"/>
                <a:cs typeface="MS PGothic" charset="0"/>
              </a:rPr>
              <a:t>de la DN du </a:t>
            </a:r>
            <a:r>
              <a:rPr lang="fr-FR" sz="1200" kern="1200" baseline="0" noProof="0" dirty="0" err="1">
                <a:solidFill>
                  <a:schemeClr val="tx1"/>
                </a:solidFill>
                <a:latin typeface="Arial" charset="0"/>
                <a:ea typeface="MS PGothic" pitchFamily="34" charset="-128"/>
                <a:cs typeface="MS PGothic" charset="0"/>
              </a:rPr>
              <a:t>HepB</a:t>
            </a:r>
            <a:r>
              <a:rPr lang="fr-FR" sz="1200" kern="1200" baseline="0" noProof="0" dirty="0">
                <a:solidFill>
                  <a:schemeClr val="tx1"/>
                </a:solidFill>
                <a:latin typeface="Arial" charset="0"/>
                <a:ea typeface="MS PGothic" pitchFamily="34" charset="-128"/>
                <a:cs typeface="MS PGothic" charset="0"/>
              </a:rPr>
              <a:t> présente des</a:t>
            </a:r>
            <a:r>
              <a:rPr lang="fr-FR" sz="1200" kern="1200" noProof="0" dirty="0">
                <a:solidFill>
                  <a:schemeClr val="tx1"/>
                </a:solidFill>
                <a:latin typeface="Arial" charset="0"/>
                <a:ea typeface="MS PGothic" pitchFamily="34" charset="-128"/>
                <a:cs typeface="MS PGothic" charset="0"/>
              </a:rPr>
              <a:t> caractéristiques uniques notamment : </a:t>
            </a:r>
          </a:p>
          <a:p>
            <a:pPr marL="228600" indent="-228600">
              <a:buAutoNum type="arabicParenR"/>
            </a:pPr>
            <a:r>
              <a:rPr lang="fr-FR" sz="1200" kern="1200" noProof="0" dirty="0">
                <a:solidFill>
                  <a:schemeClr val="tx1"/>
                </a:solidFill>
                <a:latin typeface="Arial" charset="0"/>
                <a:ea typeface="MS PGothic" pitchFamily="34" charset="-128"/>
                <a:cs typeface="MS PGothic" charset="0"/>
              </a:rPr>
              <a:t>les naissances vivantes plutôt que les nourrissons</a:t>
            </a:r>
            <a:r>
              <a:rPr lang="fr-FR" sz="1200" kern="1200" baseline="0" noProof="0" dirty="0">
                <a:solidFill>
                  <a:schemeClr val="tx1"/>
                </a:solidFill>
                <a:latin typeface="Arial" charset="0"/>
                <a:ea typeface="MS PGothic" pitchFamily="34" charset="-128"/>
                <a:cs typeface="MS PGothic" charset="0"/>
              </a:rPr>
              <a:t> survivants servent de d</a:t>
            </a:r>
            <a:r>
              <a:rPr lang="fr-FR" sz="1200" kern="1200" noProof="0" dirty="0">
                <a:solidFill>
                  <a:schemeClr val="tx1"/>
                </a:solidFill>
                <a:latin typeface="Arial" charset="0"/>
                <a:ea typeface="MS PGothic" pitchFamily="34" charset="-128"/>
                <a:cs typeface="MS PGothic" charset="0"/>
              </a:rPr>
              <a:t>énominateur pour le calcul de la couverture</a:t>
            </a:r>
          </a:p>
          <a:p>
            <a:pPr marL="228600" indent="-228600">
              <a:buAutoNum type="arabicParenR"/>
            </a:pPr>
            <a:r>
              <a:rPr lang="fr-FR" sz="1200" kern="1200" noProof="0" dirty="0">
                <a:solidFill>
                  <a:schemeClr val="tx1"/>
                </a:solidFill>
                <a:latin typeface="Arial" charset="0"/>
                <a:ea typeface="MS PGothic" pitchFamily="34" charset="-128"/>
                <a:cs typeface="MS PGothic" charset="0"/>
              </a:rPr>
              <a:t>C’est le seul antigène pour lequel l’indicateur de couverture recouvre un élément</a:t>
            </a:r>
            <a:r>
              <a:rPr lang="fr-FR" sz="1200" kern="1200" baseline="0" noProof="0" dirty="0">
                <a:solidFill>
                  <a:schemeClr val="tx1"/>
                </a:solidFill>
                <a:latin typeface="Arial" charset="0"/>
                <a:ea typeface="MS PGothic" pitchFamily="34" charset="-128"/>
                <a:cs typeface="MS PGothic" charset="0"/>
              </a:rPr>
              <a:t> temporel, défini comme « dans les 24 heures suivant la naissance ».</a:t>
            </a:r>
            <a:r>
              <a:rPr lang="fr-FR" sz="1200" kern="1200" noProof="0" dirty="0">
                <a:solidFill>
                  <a:schemeClr val="tx1"/>
                </a:solidFill>
                <a:latin typeface="Arial" charset="0"/>
                <a:ea typeface="MS PGothic" pitchFamily="34" charset="-128"/>
                <a:cs typeface="MS PGothic" charset="0"/>
              </a:rPr>
              <a:t> </a:t>
            </a:r>
            <a:endParaRPr lang="fr-FR" b="1" noProof="0" dirty="0">
              <a:solidFill>
                <a:srgbClr val="002060"/>
              </a:solidFill>
            </a:endParaRPr>
          </a:p>
          <a:p>
            <a:r>
              <a:rPr lang="fr-FR" sz="1000" b="1" i="1" noProof="0" dirty="0"/>
              <a:t>		</a:t>
            </a:r>
            <a:endParaRPr lang="fr-FR" sz="1200" b="1" i="1" noProof="0" dirty="0">
              <a:solidFill>
                <a:srgbClr val="FF0000"/>
              </a:solidFill>
            </a:endParaRPr>
          </a:p>
          <a:p>
            <a:pPr marL="0" indent="1588" algn="just">
              <a:spcBef>
                <a:spcPts val="0"/>
              </a:spcBef>
              <a:buNone/>
            </a:pPr>
            <a:r>
              <a:rPr lang="fr-FR" sz="1200" noProof="0" dirty="0"/>
              <a:t>Remarque : vous pouvez également faire ces calculs en séparant les naissances à domicile et les naissances dans des établissements de santé</a:t>
            </a:r>
            <a:endParaRPr lang="fr-FR" noProof="0" dirty="0"/>
          </a:p>
        </p:txBody>
      </p:sp>
      <p:sp>
        <p:nvSpPr>
          <p:cNvPr id="4" name="Slide Number Placeholder 3"/>
          <p:cNvSpPr>
            <a:spLocks noGrp="1"/>
          </p:cNvSpPr>
          <p:nvPr>
            <p:ph type="sldNum" sz="quarter" idx="10"/>
          </p:nvPr>
        </p:nvSpPr>
        <p:spPr/>
        <p:txBody>
          <a:bodyPr/>
          <a:lstStyle/>
          <a:p>
            <a:pPr>
              <a:defRPr/>
            </a:pPr>
            <a:fld id="{17A24C73-6F7C-4F44-AAFF-A2B1056CC828}" type="slidenum">
              <a:rPr lang="en-GB" smtClean="0"/>
              <a:pPr>
                <a:defRPr/>
              </a:pPr>
              <a:t>13</a:t>
            </a:fld>
            <a:endParaRPr lang="en-GB"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188" y="735013"/>
            <a:ext cx="6532562" cy="3675062"/>
          </a:xfrm>
        </p:spPr>
      </p:sp>
      <p:sp>
        <p:nvSpPr>
          <p:cNvPr id="3" name="Notes Placeholder 2"/>
          <p:cNvSpPr>
            <a:spLocks noGrp="1"/>
          </p:cNvSpPr>
          <p:nvPr>
            <p:ph type="body" idx="1"/>
          </p:nvPr>
        </p:nvSpPr>
        <p:spPr/>
        <p:txBody>
          <a:bodyPr>
            <a:normAutofit/>
          </a:bodyPr>
          <a:lstStyle/>
          <a:p>
            <a:r>
              <a:rPr lang="fr-FR" noProof="0" dirty="0"/>
              <a:t>Remarque*: Remplacer ou AJOUTER</a:t>
            </a:r>
            <a:r>
              <a:rPr lang="fr-FR" baseline="0" noProof="0" dirty="0"/>
              <a:t> à ce point des informations de contact / ou des instructions spécifiques portant sur le suivi à l’intention du personnel de santé</a:t>
            </a:r>
            <a:endParaRPr lang="fr-FR" noProof="0" dirty="0"/>
          </a:p>
        </p:txBody>
      </p:sp>
      <p:sp>
        <p:nvSpPr>
          <p:cNvPr id="4" name="Slide Number Placeholder 3"/>
          <p:cNvSpPr>
            <a:spLocks noGrp="1"/>
          </p:cNvSpPr>
          <p:nvPr>
            <p:ph type="sldNum" sz="quarter" idx="10"/>
          </p:nvPr>
        </p:nvSpPr>
        <p:spPr/>
        <p:txBody>
          <a:bodyPr/>
          <a:lstStyle/>
          <a:p>
            <a:pPr>
              <a:defRPr/>
            </a:pPr>
            <a:fld id="{17A24C73-6F7C-4F44-AAFF-A2B1056CC828}" type="slidenum">
              <a:rPr lang="en-GB" smtClean="0"/>
              <a:pPr>
                <a:defRPr/>
              </a:pPr>
              <a:t>14</a:t>
            </a:fld>
            <a:endParaRPr lang="en-GB"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188" y="735013"/>
            <a:ext cx="6532562" cy="3675062"/>
          </a:xfrm>
        </p:spPr>
      </p:sp>
      <p:sp>
        <p:nvSpPr>
          <p:cNvPr id="3" name="Notes Placeholder 2"/>
          <p:cNvSpPr>
            <a:spLocks noGrp="1"/>
          </p:cNvSpPr>
          <p:nvPr>
            <p:ph type="body" idx="1"/>
          </p:nvPr>
        </p:nvSpPr>
        <p:spPr/>
        <p:txBody>
          <a:bodyPr>
            <a:normAutofit/>
          </a:bodyPr>
          <a:lstStyle/>
          <a:p>
            <a:r>
              <a:rPr lang="fr-FR" b="0" noProof="0" dirty="0"/>
              <a:t>Cette diapositive explique l’importance d’apporter</a:t>
            </a:r>
            <a:r>
              <a:rPr lang="fr-FR" b="0" baseline="0" noProof="0" dirty="0"/>
              <a:t> une réponse aux MAPI </a:t>
            </a:r>
            <a:r>
              <a:rPr lang="fr-FR" b="0" noProof="0" dirty="0"/>
              <a:t>:</a:t>
            </a:r>
          </a:p>
          <a:p>
            <a:pPr algn="just">
              <a:spcBef>
                <a:spcPts val="600"/>
              </a:spcBef>
              <a:spcAft>
                <a:spcPts val="0"/>
              </a:spcAft>
            </a:pPr>
            <a:r>
              <a:rPr lang="fr-FR" sz="1200" kern="1200" noProof="0" dirty="0">
                <a:cs typeface="MS PGothic" charset="0"/>
              </a:rPr>
              <a:t>La suspicion d’un lien entre les décès néonatals et la vaccination peut fragiliser la confiance du public dans le vaccin et dans le programme de vaccine dans son ensemble</a:t>
            </a:r>
          </a:p>
          <a:p>
            <a:r>
              <a:rPr lang="fr-FR" sz="1200" b="0" kern="1200" noProof="0" dirty="0">
                <a:solidFill>
                  <a:schemeClr val="tx1"/>
                </a:solidFill>
                <a:latin typeface="Arial" charset="0"/>
                <a:ea typeface="MS PGothic" pitchFamily="34" charset="-128"/>
                <a:cs typeface="MS PGothic" charset="0"/>
              </a:rPr>
              <a:t>Ceci souligne l’importance d’effectuer un</a:t>
            </a:r>
            <a:r>
              <a:rPr lang="fr-FR" sz="1200" b="0" kern="1200" baseline="0" noProof="0" dirty="0">
                <a:solidFill>
                  <a:schemeClr val="tx1"/>
                </a:solidFill>
                <a:latin typeface="Arial" charset="0"/>
                <a:ea typeface="MS PGothic" pitchFamily="34" charset="-128"/>
                <a:cs typeface="MS PGothic" charset="0"/>
              </a:rPr>
              <a:t> suivi des MAPI, de rapidement préparer une riposte, d’avoir une stratégie de communication en place pour informer le public, de répondre aux préoccupations, et de corriger la diffusion d’informations erronées</a:t>
            </a:r>
            <a:r>
              <a:rPr lang="en-US" sz="1200" b="0" kern="1200" baseline="0" dirty="0">
                <a:solidFill>
                  <a:schemeClr val="tx1"/>
                </a:solidFill>
                <a:latin typeface="Arial" charset="0"/>
                <a:ea typeface="MS PGothic" pitchFamily="34" charset="-128"/>
                <a:cs typeface="MS PGothic" charset="0"/>
              </a:rPr>
              <a:t>. </a:t>
            </a:r>
            <a:endParaRPr lang="en-US" b="1" dirty="0"/>
          </a:p>
          <a:p>
            <a:endParaRPr lang="en-US" dirty="0"/>
          </a:p>
        </p:txBody>
      </p:sp>
      <p:sp>
        <p:nvSpPr>
          <p:cNvPr id="4" name="Slide Number Placeholder 3"/>
          <p:cNvSpPr>
            <a:spLocks noGrp="1"/>
          </p:cNvSpPr>
          <p:nvPr>
            <p:ph type="sldNum" sz="quarter" idx="10"/>
          </p:nvPr>
        </p:nvSpPr>
        <p:spPr/>
        <p:txBody>
          <a:bodyPr/>
          <a:lstStyle/>
          <a:p>
            <a:pPr>
              <a:defRPr/>
            </a:pPr>
            <a:fld id="{17A24C73-6F7C-4F44-AAFF-A2B1056CC828}" type="slidenum">
              <a:rPr lang="en-GB" smtClean="0"/>
              <a:pPr>
                <a:defRPr/>
              </a:pPr>
              <a:t>15</a:t>
            </a:fld>
            <a:endParaRPr lang="en-GB"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188" y="735013"/>
            <a:ext cx="6532562" cy="3675062"/>
          </a:xfrm>
        </p:spPr>
      </p:sp>
      <p:sp>
        <p:nvSpPr>
          <p:cNvPr id="3" name="Notes Placeholder 2"/>
          <p:cNvSpPr>
            <a:spLocks noGrp="1"/>
          </p:cNvSpPr>
          <p:nvPr>
            <p:ph type="body" idx="1"/>
          </p:nvPr>
        </p:nvSpPr>
        <p:spPr/>
        <p:txBody>
          <a:bodyPr>
            <a:normAutofit/>
          </a:bodyPr>
          <a:lstStyle/>
          <a:p>
            <a:pPr algn="just">
              <a:spcBef>
                <a:spcPts val="600"/>
              </a:spcBef>
              <a:spcAft>
                <a:spcPts val="600"/>
              </a:spcAft>
            </a:pPr>
            <a:r>
              <a:rPr lang="fr-FR" sz="1200" b="0" noProof="0" dirty="0">
                <a:solidFill>
                  <a:srgbClr val="002060"/>
                </a:solidFill>
                <a:latin typeface="Arial" pitchFamily="34" charset="0"/>
                <a:cs typeface="Arial" pitchFamily="34" charset="0"/>
              </a:rPr>
              <a:t>Remarque*:</a:t>
            </a:r>
            <a:r>
              <a:rPr lang="fr-FR" sz="1200" b="0" baseline="0" noProof="0" dirty="0">
                <a:solidFill>
                  <a:srgbClr val="002060"/>
                </a:solidFill>
                <a:latin typeface="Arial" pitchFamily="34" charset="0"/>
                <a:cs typeface="Arial" pitchFamily="34" charset="0"/>
              </a:rPr>
              <a:t> Montrer une copie du formulaire de notification des MAPI de votre pays</a:t>
            </a:r>
            <a:endParaRPr lang="fr-FR" sz="1200" b="0" noProof="0" dirty="0">
              <a:latin typeface="Arial" pitchFamily="34" charset="0"/>
              <a:cs typeface="Arial" pitchFamily="34" charset="0"/>
            </a:endParaRPr>
          </a:p>
          <a:p>
            <a:pPr algn="just">
              <a:spcBef>
                <a:spcPts val="600"/>
              </a:spcBef>
              <a:spcAft>
                <a:spcPts val="600"/>
              </a:spcAft>
            </a:pPr>
            <a:r>
              <a:rPr lang="fr-FR" sz="1200" noProof="0" dirty="0">
                <a:latin typeface="Arial" pitchFamily="34" charset="0"/>
                <a:cs typeface="Arial" pitchFamily="34" charset="0"/>
              </a:rPr>
              <a:t>Indiquer qui notifier</a:t>
            </a:r>
          </a:p>
          <a:p>
            <a:pPr algn="just">
              <a:spcBef>
                <a:spcPts val="600"/>
              </a:spcBef>
              <a:spcAft>
                <a:spcPts val="600"/>
              </a:spcAft>
            </a:pPr>
            <a:r>
              <a:rPr lang="fr-FR" sz="1200" noProof="0" dirty="0">
                <a:latin typeface="Arial" pitchFamily="34" charset="0"/>
                <a:cs typeface="Arial" pitchFamily="34" charset="0"/>
              </a:rPr>
              <a:t>Quand : immédiatement</a:t>
            </a:r>
          </a:p>
          <a:p>
            <a:pPr marL="0" marR="0" indent="0" algn="just" defTabSz="914400" rtl="0" eaLnBrk="0" fontAlgn="base" latinLnBrk="0" hangingPunct="0">
              <a:lnSpc>
                <a:spcPct val="100000"/>
              </a:lnSpc>
              <a:spcBef>
                <a:spcPts val="600"/>
              </a:spcBef>
              <a:spcAft>
                <a:spcPts val="600"/>
              </a:spcAft>
              <a:buClrTx/>
              <a:buSzTx/>
              <a:buFontTx/>
              <a:buNone/>
              <a:tabLst/>
              <a:defRPr/>
            </a:pPr>
            <a:r>
              <a:rPr lang="fr-FR" sz="1200" kern="1200" noProof="0" dirty="0">
                <a:solidFill>
                  <a:schemeClr val="tx1"/>
                </a:solidFill>
                <a:latin typeface="Arial" charset="0"/>
                <a:ea typeface="MS PGothic" pitchFamily="34" charset="-128"/>
                <a:cs typeface="MS PGothic" charset="0"/>
              </a:rPr>
              <a:t>Introduire le plan de communication de votre pays, ceci diminue l’impact négatif d’incidents </a:t>
            </a:r>
            <a:r>
              <a:rPr lang="fr-FR" sz="1200" kern="1200" baseline="0" noProof="0" dirty="0">
                <a:solidFill>
                  <a:schemeClr val="tx1"/>
                </a:solidFill>
                <a:latin typeface="Arial" charset="0"/>
                <a:ea typeface="MS PGothic" pitchFamily="34" charset="-128"/>
                <a:cs typeface="MS PGothic" charset="0"/>
              </a:rPr>
              <a:t>reli</a:t>
            </a:r>
            <a:r>
              <a:rPr lang="fr-FR" sz="1200" kern="1200" noProof="0" dirty="0">
                <a:solidFill>
                  <a:schemeClr val="tx1"/>
                </a:solidFill>
                <a:latin typeface="Arial" charset="0"/>
                <a:ea typeface="MS PGothic" pitchFamily="34" charset="-128"/>
                <a:cs typeface="MS PGothic" charset="0"/>
              </a:rPr>
              <a:t>é</a:t>
            </a:r>
            <a:r>
              <a:rPr lang="fr-FR" sz="1200" kern="1200" baseline="0" noProof="0" dirty="0">
                <a:solidFill>
                  <a:schemeClr val="tx1"/>
                </a:solidFill>
                <a:latin typeface="Arial" charset="0"/>
                <a:ea typeface="MS PGothic" pitchFamily="34" charset="-128"/>
                <a:cs typeface="MS PGothic" charset="0"/>
              </a:rPr>
              <a:t>s aux MAPI</a:t>
            </a:r>
          </a:p>
          <a:p>
            <a:pPr marL="0" marR="0" indent="0" algn="just" defTabSz="914400" rtl="0" eaLnBrk="0" fontAlgn="base" latinLnBrk="0" hangingPunct="0">
              <a:lnSpc>
                <a:spcPct val="100000"/>
              </a:lnSpc>
              <a:spcBef>
                <a:spcPts val="600"/>
              </a:spcBef>
              <a:spcAft>
                <a:spcPts val="600"/>
              </a:spcAft>
              <a:buClrTx/>
              <a:buSzTx/>
              <a:buFontTx/>
              <a:buNone/>
              <a:tabLst/>
              <a:defRPr/>
            </a:pPr>
            <a:endParaRPr lang="fr-FR" sz="1200" kern="1200" baseline="0" noProof="0" dirty="0">
              <a:solidFill>
                <a:schemeClr val="tx1"/>
              </a:solidFill>
              <a:latin typeface="Arial" charset="0"/>
              <a:ea typeface="MS PGothic" pitchFamily="34" charset="-128"/>
            </a:endParaRPr>
          </a:p>
          <a:p>
            <a:pPr marL="0" marR="0" indent="0" algn="just" defTabSz="914400" rtl="0" eaLnBrk="0" fontAlgn="base" latinLnBrk="0" hangingPunct="0">
              <a:lnSpc>
                <a:spcPct val="100000"/>
              </a:lnSpc>
              <a:spcBef>
                <a:spcPts val="600"/>
              </a:spcBef>
              <a:spcAft>
                <a:spcPts val="600"/>
              </a:spcAft>
              <a:buClrTx/>
              <a:buSzTx/>
              <a:buFontTx/>
              <a:buNone/>
              <a:tabLst/>
              <a:defRPr/>
            </a:pPr>
            <a:r>
              <a:rPr lang="fr-FR" sz="1200" kern="1200" baseline="0" noProof="0" dirty="0">
                <a:solidFill>
                  <a:schemeClr val="tx1"/>
                </a:solidFill>
                <a:latin typeface="Arial" charset="0"/>
                <a:ea typeface="MS PGothic" pitchFamily="34" charset="-128"/>
              </a:rPr>
              <a:t>Disponible en ligne: http://www.who.int/vaccine_safety/initiative/tools/AEFI_reporting_form_FR_Jan2016.pdf</a:t>
            </a:r>
          </a:p>
          <a:p>
            <a:pPr marL="0" marR="0" indent="0" algn="just" defTabSz="914400" rtl="0" eaLnBrk="0" fontAlgn="base" latinLnBrk="0" hangingPunct="0">
              <a:lnSpc>
                <a:spcPct val="100000"/>
              </a:lnSpc>
              <a:spcBef>
                <a:spcPts val="600"/>
              </a:spcBef>
              <a:spcAft>
                <a:spcPts val="600"/>
              </a:spcAft>
              <a:buClrTx/>
              <a:buSzTx/>
              <a:buFontTx/>
              <a:buNone/>
              <a:tabLst/>
              <a:defRPr/>
            </a:pPr>
            <a:endParaRPr lang="fr-FR" noProof="0" dirty="0"/>
          </a:p>
          <a:p>
            <a:pPr algn="just">
              <a:spcBef>
                <a:spcPts val="600"/>
              </a:spcBef>
              <a:spcAft>
                <a:spcPts val="600"/>
              </a:spcAft>
            </a:pPr>
            <a:endParaRPr lang="en-US" sz="1200"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pPr>
              <a:defRPr/>
            </a:pPr>
            <a:fld id="{17A24C73-6F7C-4F44-AAFF-A2B1056CC828}" type="slidenum">
              <a:rPr lang="en-GB" smtClean="0"/>
              <a:pPr>
                <a:defRPr/>
              </a:pPr>
              <a:t>16</a:t>
            </a:fld>
            <a:endParaRPr lang="en-GB"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188" y="735013"/>
            <a:ext cx="6532562" cy="3675062"/>
          </a:xfrm>
        </p:spPr>
      </p:sp>
      <p:sp>
        <p:nvSpPr>
          <p:cNvPr id="3" name="Notes Placeholder 2"/>
          <p:cNvSpPr>
            <a:spLocks noGrp="1"/>
          </p:cNvSpPr>
          <p:nvPr>
            <p:ph type="body" idx="1"/>
          </p:nvPr>
        </p:nvSpPr>
        <p:spPr/>
        <p:txBody>
          <a:bodyPr>
            <a:normAutofit/>
          </a:bodyPr>
          <a:lstStyle/>
          <a:p>
            <a:endParaRPr lang="en-US" dirty="0">
              <a:solidFill>
                <a:srgbClr val="002060"/>
              </a:solidFill>
            </a:endParaRPr>
          </a:p>
        </p:txBody>
      </p:sp>
      <p:sp>
        <p:nvSpPr>
          <p:cNvPr id="4" name="Slide Number Placeholder 3"/>
          <p:cNvSpPr>
            <a:spLocks noGrp="1"/>
          </p:cNvSpPr>
          <p:nvPr>
            <p:ph type="sldNum" sz="quarter" idx="10"/>
          </p:nvPr>
        </p:nvSpPr>
        <p:spPr/>
        <p:txBody>
          <a:bodyPr/>
          <a:lstStyle/>
          <a:p>
            <a:pPr>
              <a:defRPr/>
            </a:pPr>
            <a:fld id="{17A24C73-6F7C-4F44-AAFF-A2B1056CC828}" type="slidenum">
              <a:rPr lang="en-GB" smtClean="0"/>
              <a:pPr>
                <a:defRPr/>
              </a:pPr>
              <a:t>17</a:t>
            </a:fld>
            <a:endParaRPr lang="en-GB"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Espace réservé de l'image des diapositives 1"/>
          <p:cNvSpPr>
            <a:spLocks noGrp="1" noRot="1" noChangeAspect="1" noTextEdit="1"/>
          </p:cNvSpPr>
          <p:nvPr>
            <p:ph type="sldImg"/>
          </p:nvPr>
        </p:nvSpPr>
        <p:spPr>
          <a:xfrm>
            <a:off x="103188" y="735013"/>
            <a:ext cx="6532562" cy="3675062"/>
          </a:xfrm>
          <a:ln/>
        </p:spPr>
      </p:sp>
      <p:sp>
        <p:nvSpPr>
          <p:cNvPr id="45059" name="Espace réservé des commentaires 2"/>
          <p:cNvSpPr>
            <a:spLocks noGrp="1"/>
          </p:cNvSpPr>
          <p:nvPr>
            <p:ph type="body" idx="1"/>
          </p:nvPr>
        </p:nvSpPr>
        <p:spPr>
          <a:noFill/>
          <a:ln/>
        </p:spPr>
        <p:txBody>
          <a:bodyPr/>
          <a:lstStyle/>
          <a:p>
            <a:pPr eaLnBrk="1" hangingPunct="1">
              <a:spcBef>
                <a:spcPct val="0"/>
              </a:spcBef>
            </a:pPr>
            <a:endParaRPr lang="en-US" dirty="0"/>
          </a:p>
        </p:txBody>
      </p:sp>
      <p:sp>
        <p:nvSpPr>
          <p:cNvPr id="45060" name="Espace réservé du numéro de diapositive 3"/>
          <p:cNvSpPr>
            <a:spLocks noGrp="1"/>
          </p:cNvSpPr>
          <p:nvPr>
            <p:ph type="sldNum" sz="quarter" idx="5"/>
          </p:nvPr>
        </p:nvSpPr>
        <p:spPr>
          <a:noFill/>
        </p:spPr>
        <p:txBody>
          <a:bodyPr/>
          <a:lstStyle/>
          <a:p>
            <a:fld id="{88F01694-C6EC-42BD-850F-67FD06B9D8C5}" type="slidenum">
              <a:rPr lang="en-GB" smtClean="0">
                <a:solidFill>
                  <a:srgbClr val="000000"/>
                </a:solidFill>
              </a:rPr>
              <a:pPr/>
              <a:t>18</a:t>
            </a:fld>
            <a:endParaRPr lang="en-GB" dirty="0">
              <a:solidFill>
                <a:srgbClr val="000000"/>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xfrm>
            <a:off x="103188" y="735013"/>
            <a:ext cx="6532562" cy="3675062"/>
          </a:xfrm>
          <a:ln/>
        </p:spPr>
      </p:sp>
      <p:sp>
        <p:nvSpPr>
          <p:cNvPr id="33795" name="Notes Placeholder 2"/>
          <p:cNvSpPr>
            <a:spLocks noGrp="1"/>
          </p:cNvSpPr>
          <p:nvPr>
            <p:ph type="body" idx="1"/>
          </p:nvPr>
        </p:nvSpPr>
        <p:spPr>
          <a:noFill/>
          <a:ln/>
        </p:spPr>
        <p:txBody>
          <a:bodyPr/>
          <a:lstStyle/>
          <a:p>
            <a:pPr>
              <a:spcBef>
                <a:spcPts val="1200"/>
              </a:spcBef>
              <a:buNone/>
            </a:pPr>
            <a:endParaRPr lang="en-US" sz="1200" dirty="0"/>
          </a:p>
          <a:p>
            <a:endParaRPr lang="en-US" dirty="0">
              <a:latin typeface="Arial" pitchFamily="34" charset="0"/>
            </a:endParaRPr>
          </a:p>
        </p:txBody>
      </p:sp>
      <p:sp>
        <p:nvSpPr>
          <p:cNvPr id="33796" name="Slide Number Placeholder 3"/>
          <p:cNvSpPr>
            <a:spLocks noGrp="1"/>
          </p:cNvSpPr>
          <p:nvPr>
            <p:ph type="sldNum" sz="quarter" idx="5"/>
          </p:nvPr>
        </p:nvSpPr>
        <p:spPr>
          <a:noFill/>
        </p:spPr>
        <p:txBody>
          <a:bodyPr/>
          <a:lstStyle/>
          <a:p>
            <a:fld id="{A131C1D7-5C95-4A8A-8487-2A6FA40E1810}" type="slidenum">
              <a:rPr lang="en-GB">
                <a:ea typeface="MS PGothic" pitchFamily="34" charset="-128"/>
              </a:rPr>
              <a:pPr/>
              <a:t>19</a:t>
            </a:fld>
            <a:endParaRPr lang="en-GB" dirty="0">
              <a:ea typeface="MS PGothic" pitchFamily="3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Espace réservé de l'image des diapositives 1"/>
          <p:cNvSpPr>
            <a:spLocks noGrp="1" noRot="1" noChangeAspect="1" noTextEdit="1"/>
          </p:cNvSpPr>
          <p:nvPr>
            <p:ph type="sldImg"/>
          </p:nvPr>
        </p:nvSpPr>
        <p:spPr>
          <a:xfrm>
            <a:off x="103188" y="735013"/>
            <a:ext cx="6532562" cy="3675062"/>
          </a:xfrm>
          <a:ln/>
        </p:spPr>
      </p:sp>
      <p:sp>
        <p:nvSpPr>
          <p:cNvPr id="20483" name="Espace réservé des commentaires 2"/>
          <p:cNvSpPr>
            <a:spLocks noGrp="1"/>
          </p:cNvSpPr>
          <p:nvPr>
            <p:ph type="body" idx="1"/>
          </p:nvPr>
        </p:nvSpPr>
        <p:spPr>
          <a:noFill/>
          <a:ln/>
        </p:spPr>
        <p:txBody>
          <a:bodyPr/>
          <a:lstStyle/>
          <a:p>
            <a:pPr eaLnBrk="1" hangingPunct="1"/>
            <a:endParaRPr lang="fr-FR" dirty="0">
              <a:latin typeface="Arial" pitchFamily="34" charset="0"/>
            </a:endParaRPr>
          </a:p>
        </p:txBody>
      </p:sp>
      <p:sp>
        <p:nvSpPr>
          <p:cNvPr id="20484" name="Espace réservé du numéro de diapositive 3"/>
          <p:cNvSpPr>
            <a:spLocks noGrp="1"/>
          </p:cNvSpPr>
          <p:nvPr>
            <p:ph type="sldNum" sz="quarter" idx="5"/>
          </p:nvPr>
        </p:nvSpPr>
        <p:spPr>
          <a:noFill/>
        </p:spPr>
        <p:txBody>
          <a:bodyPr/>
          <a:lstStyle/>
          <a:p>
            <a:fld id="{5BBF5F91-5201-4DB7-A511-A68BF4522135}" type="slidenum">
              <a:rPr lang="fr-FR">
                <a:ea typeface="MS PGothic" pitchFamily="34" charset="-128"/>
              </a:rPr>
              <a:pPr/>
              <a:t>2</a:t>
            </a:fld>
            <a:endParaRPr lang="fr-FR" dirty="0">
              <a:ea typeface="MS PGothic" pitchFamily="34"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188" y="735013"/>
            <a:ext cx="6532562" cy="3675062"/>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17A24C73-6F7C-4F44-AAFF-A2B1056CC828}" type="slidenum">
              <a:rPr lang="en-GB" smtClean="0"/>
              <a:pPr>
                <a:defRPr/>
              </a:pPr>
              <a:t>3</a:t>
            </a:fld>
            <a:endParaRPr lang="en-GB"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Espace réservé de l'image des diapositives 1"/>
          <p:cNvSpPr>
            <a:spLocks noGrp="1" noRot="1" noChangeAspect="1" noTextEdit="1"/>
          </p:cNvSpPr>
          <p:nvPr>
            <p:ph type="sldImg"/>
          </p:nvPr>
        </p:nvSpPr>
        <p:spPr>
          <a:xfrm>
            <a:off x="103188" y="735013"/>
            <a:ext cx="6532562" cy="3675062"/>
          </a:xfrm>
          <a:ln/>
        </p:spPr>
      </p:sp>
      <p:sp>
        <p:nvSpPr>
          <p:cNvPr id="23555" name="Espace réservé des commentaires 2"/>
          <p:cNvSpPr>
            <a:spLocks noGrp="1"/>
          </p:cNvSpPr>
          <p:nvPr>
            <p:ph type="body" idx="1"/>
          </p:nvPr>
        </p:nvSpPr>
        <p:spPr>
          <a:noFill/>
          <a:ln/>
        </p:spPr>
        <p:txBody>
          <a:bodyPr/>
          <a:lstStyle/>
          <a:p>
            <a:r>
              <a:rPr lang="fr-FR" sz="1200" kern="1200" dirty="0">
                <a:solidFill>
                  <a:schemeClr val="tx1"/>
                </a:solidFill>
                <a:latin typeface="Arial" charset="0"/>
                <a:ea typeface="MS PGothic" pitchFamily="34" charset="-128"/>
                <a:cs typeface="MS PGothic" charset="0"/>
              </a:rPr>
              <a:t>Contrairement aux autres antigènes, la DN du </a:t>
            </a:r>
            <a:r>
              <a:rPr lang="fr-FR" sz="1200" kern="1200" dirty="0" err="1">
                <a:solidFill>
                  <a:schemeClr val="tx1"/>
                </a:solidFill>
                <a:latin typeface="Arial" charset="0"/>
                <a:ea typeface="MS PGothic" pitchFamily="34" charset="-128"/>
                <a:cs typeface="MS PGothic" charset="0"/>
              </a:rPr>
              <a:t>HepB</a:t>
            </a:r>
            <a:r>
              <a:rPr lang="fr-FR" sz="1200" kern="1200" dirty="0">
                <a:solidFill>
                  <a:schemeClr val="tx1"/>
                </a:solidFill>
                <a:latin typeface="Arial" charset="0"/>
                <a:ea typeface="MS PGothic" pitchFamily="34" charset="-128"/>
                <a:cs typeface="MS PGothic" charset="0"/>
              </a:rPr>
              <a:t> est administrée hors du cadre traditionnel du PEV. Des mécanismes doivent donc être mis en place pour qu’un suivi puisse être assuré par le programme</a:t>
            </a:r>
            <a:r>
              <a:rPr lang="fr-FR" sz="1200" kern="1200" baseline="0" dirty="0">
                <a:solidFill>
                  <a:schemeClr val="tx1"/>
                </a:solidFill>
                <a:latin typeface="Arial" charset="0"/>
                <a:ea typeface="MS PGothic" pitchFamily="34" charset="-128"/>
                <a:cs typeface="MS PGothic" charset="0"/>
              </a:rPr>
              <a:t> </a:t>
            </a:r>
            <a:r>
              <a:rPr lang="fr-FR" sz="1200" kern="1200" dirty="0">
                <a:solidFill>
                  <a:schemeClr val="tx1"/>
                </a:solidFill>
                <a:latin typeface="Arial" charset="0"/>
                <a:ea typeface="MS PGothic" pitchFamily="34" charset="-128"/>
                <a:cs typeface="MS PGothic" charset="0"/>
              </a:rPr>
              <a:t>de SMNE et le PEV.</a:t>
            </a:r>
          </a:p>
          <a:p>
            <a:pPr marL="171450" indent="-171450" algn="just">
              <a:buFont typeface="Arial" panose="020B0604020202020204" pitchFamily="34" charset="0"/>
              <a:buChar char="•"/>
            </a:pPr>
            <a:endParaRPr lang="en-US" sz="1200" dirty="0"/>
          </a:p>
          <a:p>
            <a:pPr marL="171450" indent="-171450" algn="just">
              <a:buFont typeface="Arial" panose="020B0604020202020204" pitchFamily="34" charset="0"/>
              <a:buChar char="•"/>
            </a:pPr>
            <a:r>
              <a:rPr lang="fr-FR" sz="1200" noProof="0" dirty="0"/>
              <a:t>Pour une gestion appropriée de la couverture vaccinale et des stocks, il est important de :</a:t>
            </a:r>
          </a:p>
          <a:p>
            <a:pPr algn="just"/>
            <a:endParaRPr lang="en-US" i="1" dirty="0">
              <a:latin typeface="Arial" pitchFamily="34" charset="0"/>
            </a:endParaRPr>
          </a:p>
        </p:txBody>
      </p:sp>
      <p:sp>
        <p:nvSpPr>
          <p:cNvPr id="23556" name="Espace réservé du numéro de diapositive 3"/>
          <p:cNvSpPr>
            <a:spLocks noGrp="1"/>
          </p:cNvSpPr>
          <p:nvPr>
            <p:ph type="sldNum" sz="quarter" idx="5"/>
          </p:nvPr>
        </p:nvSpPr>
        <p:spPr>
          <a:noFill/>
        </p:spPr>
        <p:txBody>
          <a:bodyPr/>
          <a:lstStyle/>
          <a:p>
            <a:fld id="{54C5359F-0DD4-428D-98CE-7D3CAE830FB7}" type="slidenum">
              <a:rPr lang="en-GB">
                <a:ea typeface="MS PGothic" pitchFamily="34" charset="-128"/>
              </a:rPr>
              <a:pPr/>
              <a:t>4</a:t>
            </a:fld>
            <a:endParaRPr lang="en-GB" dirty="0">
              <a:ea typeface="MS PGothic" pitchFamily="34"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188" y="735013"/>
            <a:ext cx="6532562" cy="3675062"/>
          </a:xfrm>
        </p:spPr>
      </p:sp>
      <p:sp>
        <p:nvSpPr>
          <p:cNvPr id="3" name="Notes Placeholder 2"/>
          <p:cNvSpPr>
            <a:spLocks noGrp="1"/>
          </p:cNvSpPr>
          <p:nvPr>
            <p:ph type="body" idx="1"/>
          </p:nvPr>
        </p:nvSpPr>
        <p:spPr/>
        <p:txBody>
          <a:bodyPr>
            <a:normAutofit/>
          </a:bodyPr>
          <a:lstStyle/>
          <a:p>
            <a:r>
              <a:rPr lang="fr-FR" b="1" noProof="0" dirty="0"/>
              <a:t>Remarque</a:t>
            </a:r>
            <a:r>
              <a:rPr lang="fr-FR" noProof="0" dirty="0"/>
              <a:t>*:</a:t>
            </a:r>
            <a:r>
              <a:rPr lang="fr-FR" baseline="0" noProof="0" dirty="0"/>
              <a:t> le pays devra modifier cette liste avec les outils et noms des outils qui conviennent</a:t>
            </a:r>
            <a:endParaRPr lang="fr-FR" noProof="0" dirty="0"/>
          </a:p>
        </p:txBody>
      </p:sp>
      <p:sp>
        <p:nvSpPr>
          <p:cNvPr id="4" name="Slide Number Placeholder 3"/>
          <p:cNvSpPr>
            <a:spLocks noGrp="1"/>
          </p:cNvSpPr>
          <p:nvPr>
            <p:ph type="sldNum" sz="quarter" idx="10"/>
          </p:nvPr>
        </p:nvSpPr>
        <p:spPr/>
        <p:txBody>
          <a:bodyPr/>
          <a:lstStyle/>
          <a:p>
            <a:pPr>
              <a:defRPr/>
            </a:pPr>
            <a:fld id="{17A24C73-6F7C-4F44-AAFF-A2B1056CC828}" type="slidenum">
              <a:rPr lang="en-GB" smtClean="0"/>
              <a:pPr>
                <a:defRPr/>
              </a:pPr>
              <a:t>5</a:t>
            </a:fld>
            <a:endParaRPr lang="en-GB"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188" y="735013"/>
            <a:ext cx="6532562" cy="3675062"/>
          </a:xfrm>
        </p:spPr>
      </p:sp>
      <p:sp>
        <p:nvSpPr>
          <p:cNvPr id="3" name="Notes Placeholder 2"/>
          <p:cNvSpPr>
            <a:spLocks noGrp="1"/>
          </p:cNvSpPr>
          <p:nvPr>
            <p:ph type="body" idx="1"/>
          </p:nvPr>
        </p:nvSpPr>
        <p:spPr/>
        <p:txBody>
          <a:bodyPr>
            <a:normAutofit/>
          </a:bodyPr>
          <a:lstStyle/>
          <a:p>
            <a:r>
              <a:rPr lang="fr-FR" sz="1200" b="1" noProof="0" dirty="0"/>
              <a:t>Remarque </a:t>
            </a:r>
            <a:r>
              <a:rPr lang="fr-FR" sz="1200" noProof="0" dirty="0"/>
              <a:t>: À adapter afin</a:t>
            </a:r>
            <a:r>
              <a:rPr lang="fr-FR" sz="1200" baseline="0" noProof="0" dirty="0"/>
              <a:t> de décrire les pratiques recommandées ou toute autre option</a:t>
            </a:r>
            <a:endParaRPr lang="fr-FR" sz="1200" noProof="0" dirty="0"/>
          </a:p>
        </p:txBody>
      </p:sp>
      <p:sp>
        <p:nvSpPr>
          <p:cNvPr id="4" name="Slide Number Placeholder 3"/>
          <p:cNvSpPr>
            <a:spLocks noGrp="1"/>
          </p:cNvSpPr>
          <p:nvPr>
            <p:ph type="sldNum" sz="quarter" idx="10"/>
          </p:nvPr>
        </p:nvSpPr>
        <p:spPr/>
        <p:txBody>
          <a:bodyPr/>
          <a:lstStyle/>
          <a:p>
            <a:pPr>
              <a:defRPr/>
            </a:pPr>
            <a:fld id="{17A24C73-6F7C-4F44-AAFF-A2B1056CC828}" type="slidenum">
              <a:rPr lang="en-GB" smtClean="0"/>
              <a:pPr>
                <a:defRPr/>
              </a:pPr>
              <a:t>6</a:t>
            </a:fld>
            <a:endParaRPr lang="en-GB"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188" y="735013"/>
            <a:ext cx="6532562" cy="3675062"/>
          </a:xfrm>
        </p:spPr>
      </p:sp>
      <p:sp>
        <p:nvSpPr>
          <p:cNvPr id="3" name="Notes Placeholder 2"/>
          <p:cNvSpPr>
            <a:spLocks noGrp="1"/>
          </p:cNvSpPr>
          <p:nvPr>
            <p:ph type="body" idx="1"/>
          </p:nvPr>
        </p:nvSpPr>
        <p:spPr/>
        <p:txBody>
          <a:bodyPr>
            <a:normAutofit/>
          </a:bodyPr>
          <a:lstStyle/>
          <a:p>
            <a:r>
              <a:rPr lang="fr-FR" noProof="0" dirty="0"/>
              <a:t>Remarque*:</a:t>
            </a:r>
            <a:r>
              <a:rPr lang="fr-FR" baseline="0" noProof="0" dirty="0"/>
              <a:t> Intégrer une copie de la nouvelle carte de vaccination de votre pays et souligner où la DN du </a:t>
            </a:r>
            <a:r>
              <a:rPr lang="fr-FR" baseline="0" noProof="0" dirty="0" err="1"/>
              <a:t>HepB</a:t>
            </a:r>
            <a:r>
              <a:rPr lang="fr-FR" baseline="0" noProof="0" dirty="0"/>
              <a:t> doit être renseignée. Employer le terme utilisé dans votre pays lorsqu’il est question de la carte de vaccination. </a:t>
            </a:r>
            <a:endParaRPr lang="fr-FR" noProof="0" dirty="0"/>
          </a:p>
        </p:txBody>
      </p:sp>
      <p:sp>
        <p:nvSpPr>
          <p:cNvPr id="4" name="Slide Number Placeholder 3"/>
          <p:cNvSpPr>
            <a:spLocks noGrp="1"/>
          </p:cNvSpPr>
          <p:nvPr>
            <p:ph type="sldNum" sz="quarter" idx="10"/>
          </p:nvPr>
        </p:nvSpPr>
        <p:spPr/>
        <p:txBody>
          <a:bodyPr/>
          <a:lstStyle/>
          <a:p>
            <a:pPr>
              <a:defRPr/>
            </a:pPr>
            <a:fld id="{17A24C73-6F7C-4F44-AAFF-A2B1056CC828}" type="slidenum">
              <a:rPr lang="en-GB" smtClean="0"/>
              <a:pPr>
                <a:defRPr/>
              </a:pPr>
              <a:t>7</a:t>
            </a:fld>
            <a:endParaRPr lang="en-GB"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188" y="735013"/>
            <a:ext cx="6532562" cy="3675062"/>
          </a:xfrm>
        </p:spPr>
      </p:sp>
      <p:sp>
        <p:nvSpPr>
          <p:cNvPr id="3" name="Notes Placeholder 2"/>
          <p:cNvSpPr>
            <a:spLocks noGrp="1"/>
          </p:cNvSpPr>
          <p:nvPr>
            <p:ph type="body" idx="1"/>
          </p:nvPr>
        </p:nvSpPr>
        <p:spPr/>
        <p:txBody>
          <a:bodyPr>
            <a:normAutofit/>
          </a:bodyPr>
          <a:lstStyle/>
          <a:p>
            <a:r>
              <a:rPr lang="fr-FR" b="1" noProof="0" dirty="0"/>
              <a:t>Remarque </a:t>
            </a:r>
            <a:r>
              <a:rPr lang="fr-FR" noProof="0" dirty="0"/>
              <a:t>:</a:t>
            </a:r>
            <a:r>
              <a:rPr lang="fr-FR" baseline="0" noProof="0" dirty="0"/>
              <a:t> Modifier si besoin est, en soulignant les mises à jour, définitions ou explications nécessaires relatives à l’introduction de la DN du </a:t>
            </a:r>
            <a:r>
              <a:rPr lang="fr-FR" baseline="0" noProof="0" dirty="0" err="1"/>
              <a:t>HepB</a:t>
            </a:r>
            <a:endParaRPr lang="fr-FR" noProof="0" dirty="0"/>
          </a:p>
        </p:txBody>
      </p:sp>
      <p:sp>
        <p:nvSpPr>
          <p:cNvPr id="4" name="Slide Number Placeholder 3"/>
          <p:cNvSpPr>
            <a:spLocks noGrp="1"/>
          </p:cNvSpPr>
          <p:nvPr>
            <p:ph type="sldNum" sz="quarter" idx="10"/>
          </p:nvPr>
        </p:nvSpPr>
        <p:spPr/>
        <p:txBody>
          <a:bodyPr/>
          <a:lstStyle/>
          <a:p>
            <a:pPr>
              <a:defRPr/>
            </a:pPr>
            <a:fld id="{17A24C73-6F7C-4F44-AAFF-A2B1056CC828}" type="slidenum">
              <a:rPr lang="en-GB" smtClean="0"/>
              <a:pPr>
                <a:defRPr/>
              </a:pPr>
              <a:t>8</a:t>
            </a:fld>
            <a:endParaRPr lang="en-GB"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188" y="735013"/>
            <a:ext cx="6532562" cy="3675062"/>
          </a:xfrm>
        </p:spPr>
      </p:sp>
      <p:sp>
        <p:nvSpPr>
          <p:cNvPr id="3" name="Notes Placeholder 2"/>
          <p:cNvSpPr>
            <a:spLocks noGrp="1"/>
          </p:cNvSpPr>
          <p:nvPr>
            <p:ph type="body" idx="1"/>
          </p:nvPr>
        </p:nvSpPr>
        <p:spPr/>
        <p:txBody>
          <a:bodyPr>
            <a:normAutofit/>
          </a:bodyPr>
          <a:lstStyle/>
          <a:p>
            <a:pPr algn="just">
              <a:spcBef>
                <a:spcPts val="0"/>
              </a:spcBef>
              <a:spcAft>
                <a:spcPts val="600"/>
              </a:spcAft>
              <a:buNone/>
            </a:pPr>
            <a:r>
              <a:rPr lang="fr-FR" noProof="0" dirty="0"/>
              <a:t>Remarque 1 :</a:t>
            </a:r>
            <a:r>
              <a:rPr lang="fr-FR" baseline="0" noProof="0" dirty="0"/>
              <a:t> Intégrer une photo ici ou dans la diapositive suivante illustrant les nouvelles entrées de la DN du </a:t>
            </a:r>
            <a:r>
              <a:rPr lang="fr-FR" baseline="0" noProof="0" dirty="0" err="1"/>
              <a:t>HepB</a:t>
            </a:r>
            <a:r>
              <a:rPr lang="fr-FR" baseline="0" noProof="0" dirty="0"/>
              <a:t> pour la vaccination et les registres des naissance</a:t>
            </a:r>
          </a:p>
          <a:p>
            <a:pPr algn="just">
              <a:spcBef>
                <a:spcPts val="0"/>
              </a:spcBef>
              <a:spcAft>
                <a:spcPts val="600"/>
              </a:spcAft>
              <a:buNone/>
            </a:pPr>
            <a:r>
              <a:rPr lang="fr-FR" baseline="0" noProof="0" dirty="0"/>
              <a:t>Remarque 2 : Si les registres des naissances ne sont pas modifiés – illustrer avec l’enregistrement linéaire ou le formulaire utilisé pour déclarer la DN du </a:t>
            </a:r>
            <a:r>
              <a:rPr lang="fr-FR" baseline="0" noProof="0" dirty="0" err="1"/>
              <a:t>HepB</a:t>
            </a:r>
            <a:r>
              <a:rPr lang="fr-FR" baseline="0" noProof="0" dirty="0"/>
              <a:t> au point focal de vaccination</a:t>
            </a:r>
            <a:endParaRPr lang="fr-FR" noProof="0" dirty="0"/>
          </a:p>
          <a:p>
            <a:pPr algn="just"/>
            <a:endParaRPr lang="en-US" dirty="0">
              <a:solidFill>
                <a:srgbClr val="002060"/>
              </a:solidFill>
            </a:endParaRPr>
          </a:p>
          <a:p>
            <a:pPr algn="just"/>
            <a:endParaRPr lang="en-US" dirty="0">
              <a:solidFill>
                <a:srgbClr val="002060"/>
              </a:solidFill>
            </a:endParaRPr>
          </a:p>
        </p:txBody>
      </p:sp>
      <p:sp>
        <p:nvSpPr>
          <p:cNvPr id="4" name="Slide Number Placeholder 3"/>
          <p:cNvSpPr>
            <a:spLocks noGrp="1"/>
          </p:cNvSpPr>
          <p:nvPr>
            <p:ph type="sldNum" sz="quarter" idx="10"/>
          </p:nvPr>
        </p:nvSpPr>
        <p:spPr/>
        <p:txBody>
          <a:bodyPr/>
          <a:lstStyle/>
          <a:p>
            <a:pPr>
              <a:defRPr/>
            </a:pPr>
            <a:fld id="{17A24C73-6F7C-4F44-AAFF-A2B1056CC828}" type="slidenum">
              <a:rPr lang="en-GB" smtClean="0"/>
              <a:pPr>
                <a:defRPr/>
              </a:pPr>
              <a:t>9</a:t>
            </a:fld>
            <a:endParaRPr lang="en-GB"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Rectangle 12"/>
          <p:cNvSpPr>
            <a:spLocks noChangeArrowheads="1"/>
          </p:cNvSpPr>
          <p:nvPr userDrawn="1"/>
        </p:nvSpPr>
        <p:spPr bwMode="auto">
          <a:xfrm>
            <a:off x="2117" y="0"/>
            <a:ext cx="12192000" cy="6858000"/>
          </a:xfrm>
          <a:prstGeom prst="rect">
            <a:avLst/>
          </a:prstGeom>
          <a:solidFill>
            <a:srgbClr val="1E7FB8"/>
          </a:solidFill>
          <a:ln w="9525">
            <a:noFill/>
            <a:miter lim="800000"/>
            <a:headEnd/>
            <a:tailEnd/>
          </a:ln>
        </p:spPr>
        <p:txBody>
          <a:bodyPr wrap="none" lIns="80147" tIns="40074" rIns="80147" bIns="40074" anchor="ctr"/>
          <a:lstStyle/>
          <a:p>
            <a:pPr marL="0" marR="0" lvl="0" indent="0" algn="l" defTabSz="914400" rtl="0" eaLnBrk="1" fontAlgn="base" latinLnBrk="0" hangingPunct="1">
              <a:lnSpc>
                <a:spcPct val="100000"/>
              </a:lnSpc>
              <a:spcBef>
                <a:spcPct val="50000"/>
              </a:spcBef>
              <a:spcAft>
                <a:spcPct val="0"/>
              </a:spcAft>
              <a:buClrTx/>
              <a:buSzTx/>
              <a:buFontTx/>
              <a:buNone/>
              <a:tabLst/>
              <a:defRPr/>
            </a:pPr>
            <a:endParaRPr kumimoji="0" lang="en-US" sz="3400" b="1" i="0" u="none" strike="noStrike" kern="1200" cap="none" spc="0" normalizeH="0" baseline="0" noProof="0" dirty="0">
              <a:ln>
                <a:noFill/>
              </a:ln>
              <a:solidFill>
                <a:srgbClr val="000066"/>
              </a:solidFill>
              <a:effectLst/>
              <a:uLnTx/>
              <a:uFillTx/>
              <a:latin typeface="Arial" pitchFamily="34" charset="0"/>
              <a:ea typeface="MS PGothic" pitchFamily="34" charset="-128"/>
              <a:cs typeface="Arial"/>
            </a:endParaRPr>
          </a:p>
        </p:txBody>
      </p:sp>
    </p:spTree>
    <p:extLst>
      <p:ext uri="{BB962C8B-B14F-4D97-AF65-F5344CB8AC3E}">
        <p14:creationId xmlns:p14="http://schemas.microsoft.com/office/powerpoint/2010/main" val="32293050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459427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44000" y="1"/>
            <a:ext cx="3048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8970243"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0640364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12192000" cy="1238250"/>
          </a:xfrm>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a:defRPr>
                <a:solidFill>
                  <a:srgbClr val="000066"/>
                </a:soli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0480497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09" y="4407379"/>
            <a:ext cx="10363924"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962909" y="2907056"/>
            <a:ext cx="10363924"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3407125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590054" y="1380816"/>
            <a:ext cx="5440788"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204601" y="1380816"/>
            <a:ext cx="5440788"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9588820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963" y="275012"/>
            <a:ext cx="10972076"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963" y="1534880"/>
            <a:ext cx="5386489"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609963" y="2174173"/>
            <a:ext cx="5386489"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739" y="1534880"/>
            <a:ext cx="5388300"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6193739" y="2174173"/>
            <a:ext cx="5388300"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795892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6919401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876336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963" y="273572"/>
            <a:ext cx="4010908"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4767478" y="273571"/>
            <a:ext cx="681456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963" y="1435531"/>
            <a:ext cx="4010908"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37571751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170" y="4800456"/>
            <a:ext cx="7315924"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2389170" y="613376"/>
            <a:ext cx="7315924"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dirty="0"/>
              <a:t>Click icon to add picture</a:t>
            </a:r>
            <a:endParaRPr lang="en-GB" noProof="0" dirty="0"/>
          </a:p>
        </p:txBody>
      </p:sp>
      <p:sp>
        <p:nvSpPr>
          <p:cNvPr id="4" name="Text Placeholder 3"/>
          <p:cNvSpPr>
            <a:spLocks noGrp="1"/>
          </p:cNvSpPr>
          <p:nvPr>
            <p:ph type="body" sz="half" idx="2"/>
          </p:nvPr>
        </p:nvSpPr>
        <p:spPr>
          <a:xfrm>
            <a:off x="2389170" y="5367757"/>
            <a:ext cx="7315924"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19549852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0" y="0"/>
            <a:ext cx="12192000" cy="1238250"/>
          </a:xfrm>
          <a:prstGeom prst="rect">
            <a:avLst/>
          </a:prstGeom>
          <a:noFill/>
          <a:ln>
            <a:noFill/>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p:cNvSpPr>
            <a:spLocks noGrp="1" noChangeArrowheads="1"/>
          </p:cNvSpPr>
          <p:nvPr>
            <p:ph type="body" idx="1"/>
          </p:nvPr>
        </p:nvSpPr>
        <p:spPr bwMode="auto">
          <a:xfrm>
            <a:off x="590551" y="1381125"/>
            <a:ext cx="11055349" cy="46116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sp>
        <p:nvSpPr>
          <p:cNvPr id="1028" name="Line 6"/>
          <p:cNvSpPr>
            <a:spLocks noChangeShapeType="1"/>
          </p:cNvSpPr>
          <p:nvPr/>
        </p:nvSpPr>
        <p:spPr bwMode="auto">
          <a:xfrm>
            <a:off x="0" y="1246188"/>
            <a:ext cx="12192000" cy="0"/>
          </a:xfrm>
          <a:prstGeom prst="line">
            <a:avLst/>
          </a:prstGeom>
          <a:noFill/>
          <a:ln w="38100">
            <a:solidFill>
              <a:srgbClr val="1E7FB8"/>
            </a:solidFill>
            <a:round/>
            <a:headEnd/>
            <a:tailEnd/>
          </a:ln>
        </p:spPr>
        <p:txBody>
          <a:bodyPr lIns="80147" tIns="40074" rIns="80147" bIns="40074"/>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3900" b="1" i="0" u="none" strike="noStrike" kern="1200" cap="none" spc="0" normalizeH="0" baseline="0" noProof="0" dirty="0">
              <a:ln>
                <a:noFill/>
              </a:ln>
              <a:solidFill>
                <a:srgbClr val="000066"/>
              </a:solidFill>
              <a:effectLst/>
              <a:uLnTx/>
              <a:uFillTx/>
              <a:latin typeface="Arial" pitchFamily="34" charset="0"/>
              <a:ea typeface="MS PGothic" pitchFamily="34" charset="-128"/>
              <a:cs typeface="Arial"/>
            </a:endParaRPr>
          </a:p>
        </p:txBody>
      </p:sp>
      <p:sp>
        <p:nvSpPr>
          <p:cNvPr id="1029" name="Rectangle 12"/>
          <p:cNvSpPr>
            <a:spLocks noChangeArrowheads="1"/>
          </p:cNvSpPr>
          <p:nvPr/>
        </p:nvSpPr>
        <p:spPr bwMode="auto">
          <a:xfrm>
            <a:off x="2117" y="6318000"/>
            <a:ext cx="12192000" cy="540000"/>
          </a:xfrm>
          <a:prstGeom prst="rect">
            <a:avLst/>
          </a:prstGeom>
          <a:solidFill>
            <a:srgbClr val="1E7FB8"/>
          </a:solidFill>
          <a:ln w="9525">
            <a:noFill/>
            <a:miter lim="800000"/>
            <a:headEnd/>
            <a:tailEnd/>
          </a:ln>
        </p:spPr>
        <p:txBody>
          <a:bodyPr wrap="none" lIns="80147" tIns="40074" rIns="80147" bIns="40074" anchor="ctr"/>
          <a:lstStyle/>
          <a:p>
            <a:pPr marL="0" marR="0" lvl="0" indent="0" algn="l" defTabSz="914400" rtl="0" eaLnBrk="1" fontAlgn="base" latinLnBrk="0" hangingPunct="1">
              <a:lnSpc>
                <a:spcPct val="100000"/>
              </a:lnSpc>
              <a:spcBef>
                <a:spcPct val="50000"/>
              </a:spcBef>
              <a:spcAft>
                <a:spcPct val="0"/>
              </a:spcAft>
              <a:buClrTx/>
              <a:buSzTx/>
              <a:buFontTx/>
              <a:buNone/>
              <a:tabLst/>
              <a:defRPr/>
            </a:pPr>
            <a:endParaRPr kumimoji="0" lang="en-US" sz="3400" b="1" i="0" u="none" strike="noStrike" kern="1200" cap="none" spc="0" normalizeH="0" baseline="0" noProof="0" dirty="0">
              <a:ln>
                <a:noFill/>
              </a:ln>
              <a:solidFill>
                <a:srgbClr val="000066"/>
              </a:solidFill>
              <a:effectLst/>
              <a:uLnTx/>
              <a:uFillTx/>
              <a:latin typeface="Arial" pitchFamily="34" charset="0"/>
              <a:ea typeface="MS PGothic" pitchFamily="34" charset="-128"/>
              <a:cs typeface="Arial"/>
            </a:endParaRPr>
          </a:p>
        </p:txBody>
      </p:sp>
      <p:sp>
        <p:nvSpPr>
          <p:cNvPr id="1030" name="Rectangle 13"/>
          <p:cNvSpPr>
            <a:spLocks noChangeArrowheads="1"/>
          </p:cNvSpPr>
          <p:nvPr/>
        </p:nvSpPr>
        <p:spPr bwMode="auto">
          <a:xfrm>
            <a:off x="1236134" y="6502400"/>
            <a:ext cx="6203951" cy="431800"/>
          </a:xfrm>
          <a:prstGeom prst="rect">
            <a:avLst/>
          </a:prstGeom>
          <a:noFill/>
          <a:ln w="9525">
            <a:noFill/>
            <a:miter lim="800000"/>
            <a:headEnd/>
            <a:tailEnd/>
          </a:ln>
        </p:spPr>
        <p:txBody>
          <a:bodyPr lIns="0" tIns="0" rIns="0" bIns="0"/>
          <a:lstStyle/>
          <a:p>
            <a:pPr marL="0" marR="0" lvl="0" indent="0" algn="l" defTabSz="912813" rtl="0" eaLnBrk="1" fontAlgn="base" latinLnBrk="0" hangingPunct="1">
              <a:lnSpc>
                <a:spcPct val="100000"/>
              </a:lnSpc>
              <a:spcBef>
                <a:spcPct val="0"/>
              </a:spcBef>
              <a:spcAft>
                <a:spcPct val="0"/>
              </a:spcAft>
              <a:buClrTx/>
              <a:buSzTx/>
              <a:buFontTx/>
              <a:buNone/>
              <a:tabLst/>
              <a:defRPr/>
            </a:pPr>
            <a:r>
              <a:rPr kumimoji="0" lang="fr-FR" sz="1200" b="0" i="0" u="none" strike="noStrike" kern="1200" cap="none" spc="0" normalizeH="0" baseline="0" noProof="0" dirty="0">
                <a:ln>
                  <a:noFill/>
                </a:ln>
                <a:solidFill>
                  <a:srgbClr val="96CCEE"/>
                </a:solidFill>
                <a:effectLst/>
                <a:uLnTx/>
                <a:uFillTx/>
                <a:latin typeface="Arial Narrow" pitchFamily="34" charset="0"/>
                <a:ea typeface="MS PGothic" pitchFamily="34" charset="-128"/>
                <a:cs typeface="Arial"/>
              </a:rPr>
              <a:t>Suivi de la couverture vaccinale et des MAPI, </a:t>
            </a:r>
            <a:r>
              <a:rPr kumimoji="0" lang="en-GB" sz="1200" b="0" i="0" u="none" strike="noStrike" kern="1200" cap="none" spc="0" normalizeH="0" baseline="0" noProof="0" dirty="0">
                <a:ln>
                  <a:noFill/>
                </a:ln>
                <a:solidFill>
                  <a:srgbClr val="96CCEE"/>
                </a:solidFill>
                <a:effectLst/>
                <a:uLnTx/>
                <a:uFillTx/>
                <a:latin typeface="Arial Narrow" pitchFamily="34" charset="0"/>
                <a:ea typeface="MS PGothic" pitchFamily="34" charset="-128"/>
                <a:cs typeface="Arial"/>
              </a:rPr>
              <a:t>Module 6 </a:t>
            </a:r>
            <a:r>
              <a:rPr kumimoji="0" lang="en-GB" sz="1200" b="1" i="0" u="none" strike="noStrike" kern="1200" cap="none" spc="0" normalizeH="0" baseline="0" noProof="0" dirty="0">
                <a:ln>
                  <a:noFill/>
                </a:ln>
                <a:solidFill>
                  <a:srgbClr val="96CCEE"/>
                </a:solidFill>
                <a:effectLst/>
                <a:uLnTx/>
                <a:uFillTx/>
                <a:latin typeface="Arial Narrow" pitchFamily="34" charset="0"/>
                <a:ea typeface="MS PGothic" pitchFamily="34" charset="-128"/>
                <a:cs typeface="Arial"/>
              </a:rPr>
              <a:t> </a:t>
            </a:r>
          </a:p>
        </p:txBody>
      </p:sp>
      <p:sp>
        <p:nvSpPr>
          <p:cNvPr id="1031" name="Rectangle 14"/>
          <p:cNvSpPr>
            <a:spLocks noChangeArrowheads="1"/>
          </p:cNvSpPr>
          <p:nvPr/>
        </p:nvSpPr>
        <p:spPr bwMode="auto">
          <a:xfrm>
            <a:off x="480485" y="6399214"/>
            <a:ext cx="622300" cy="331787"/>
          </a:xfrm>
          <a:prstGeom prst="rect">
            <a:avLst/>
          </a:prstGeom>
          <a:noFill/>
          <a:ln w="9525">
            <a:noFill/>
            <a:miter lim="800000"/>
            <a:headEnd/>
            <a:tailEnd/>
          </a:ln>
        </p:spPr>
        <p:txBody>
          <a:bodyPr lIns="0" tIns="0" rIns="0" bIns="0"/>
          <a:lstStyle/>
          <a:p>
            <a:pPr marL="0" marR="0" lvl="0" indent="0" algn="r" defTabSz="912813" rtl="0" eaLnBrk="1" fontAlgn="base" latinLnBrk="0" hangingPunct="1">
              <a:lnSpc>
                <a:spcPct val="100000"/>
              </a:lnSpc>
              <a:spcBef>
                <a:spcPct val="0"/>
              </a:spcBef>
              <a:spcAft>
                <a:spcPct val="0"/>
              </a:spcAft>
              <a:buClrTx/>
              <a:buSzTx/>
              <a:buFontTx/>
              <a:buNone/>
              <a:tabLst/>
              <a:defRPr/>
            </a:pPr>
            <a:endParaRPr kumimoji="0" lang="en-GB" sz="2100" b="1" i="0" u="none" strike="noStrike" kern="1200" cap="none" spc="0" normalizeH="0" baseline="14000" noProof="0" dirty="0">
              <a:ln>
                <a:noFill/>
              </a:ln>
              <a:solidFill>
                <a:srgbClr val="FFFFFF"/>
              </a:solidFill>
              <a:effectLst/>
              <a:uLnTx/>
              <a:uFillTx/>
              <a:latin typeface="Arial Narrow" pitchFamily="34" charset="0"/>
              <a:ea typeface="MS PGothic" pitchFamily="34" charset="-128"/>
              <a:cs typeface="Arial"/>
            </a:endParaRPr>
          </a:p>
        </p:txBody>
      </p:sp>
      <p:sp>
        <p:nvSpPr>
          <p:cNvPr id="10" name="Rectangle 14"/>
          <p:cNvSpPr>
            <a:spLocks noChangeArrowheads="1"/>
          </p:cNvSpPr>
          <p:nvPr userDrawn="1"/>
        </p:nvSpPr>
        <p:spPr bwMode="auto">
          <a:xfrm>
            <a:off x="551545" y="6457274"/>
            <a:ext cx="622300" cy="331787"/>
          </a:xfrm>
          <a:prstGeom prst="rect">
            <a:avLst/>
          </a:prstGeom>
          <a:noFill/>
          <a:ln w="9525">
            <a:noFill/>
            <a:miter lim="800000"/>
            <a:headEnd/>
            <a:tailEnd/>
          </a:ln>
        </p:spPr>
        <p:txBody>
          <a:bodyPr lIns="0" tIns="0" rIns="0" bIns="0"/>
          <a:lstStyle/>
          <a:p>
            <a:pPr marL="0" marR="0" lvl="0" indent="0" algn="r" defTabSz="912813" rtl="0" eaLnBrk="1" fontAlgn="base" latinLnBrk="0" hangingPunct="1">
              <a:lnSpc>
                <a:spcPct val="100000"/>
              </a:lnSpc>
              <a:spcBef>
                <a:spcPct val="0"/>
              </a:spcBef>
              <a:spcAft>
                <a:spcPct val="0"/>
              </a:spcAft>
              <a:buClrTx/>
              <a:buSzTx/>
              <a:buFontTx/>
              <a:buNone/>
              <a:tabLst/>
              <a:defRPr/>
            </a:pPr>
            <a:fld id="{0E74DCFA-7F57-4E57-913E-D9B16E34975B}" type="slidenum">
              <a:rPr kumimoji="0" lang="en-US" sz="1500" b="1" i="0" u="none" strike="noStrike" kern="1200" cap="none" spc="0" normalizeH="0" baseline="0" noProof="0">
                <a:ln>
                  <a:noFill/>
                </a:ln>
                <a:solidFill>
                  <a:srgbClr val="72BBE8"/>
                </a:solidFill>
                <a:effectLst/>
                <a:uLnTx/>
                <a:uFillTx/>
                <a:latin typeface="Arial Narrow" pitchFamily="34" charset="0"/>
                <a:ea typeface="ＭＳ Ｐゴシック" pitchFamily="34" charset="-128"/>
                <a:cs typeface="Arial"/>
              </a:rPr>
              <a:pPr marL="0" marR="0" lvl="0" indent="0" algn="r" defTabSz="912813" rtl="0" eaLnBrk="1" fontAlgn="base" latinLnBrk="0" hangingPunct="1">
                <a:lnSpc>
                  <a:spcPct val="100000"/>
                </a:lnSpc>
                <a:spcBef>
                  <a:spcPct val="0"/>
                </a:spcBef>
                <a:spcAft>
                  <a:spcPct val="0"/>
                </a:spcAft>
                <a:buClrTx/>
                <a:buSzTx/>
                <a:buFontTx/>
                <a:buNone/>
                <a:tabLst/>
                <a:defRPr/>
              </a:pPr>
              <a:t>‹#›</a:t>
            </a:fld>
            <a:r>
              <a:rPr kumimoji="0" lang="en-GB" sz="1500" b="1" i="0" u="none" strike="noStrike" kern="1200" cap="none" spc="0" normalizeH="0" baseline="0" noProof="0" dirty="0">
                <a:ln>
                  <a:noFill/>
                </a:ln>
                <a:solidFill>
                  <a:srgbClr val="72BBE8"/>
                </a:solidFill>
                <a:effectLst/>
                <a:uLnTx/>
                <a:uFillTx/>
                <a:latin typeface="Arial Narrow" pitchFamily="34" charset="0"/>
                <a:ea typeface="ＭＳ Ｐゴシック" pitchFamily="34" charset="-128"/>
                <a:cs typeface="Arial"/>
              </a:rPr>
              <a:t> </a:t>
            </a:r>
            <a:r>
              <a:rPr kumimoji="0" lang="en-GB" sz="2100" b="1" i="0" u="none" strike="noStrike" kern="1200" cap="none" spc="0" normalizeH="0" baseline="14000" noProof="0" dirty="0">
                <a:ln>
                  <a:noFill/>
                </a:ln>
                <a:solidFill>
                  <a:srgbClr val="FFFFFF"/>
                </a:solidFill>
                <a:effectLst/>
                <a:uLnTx/>
                <a:uFillTx/>
                <a:latin typeface="Arial Narrow" pitchFamily="34" charset="0"/>
                <a:ea typeface="ＭＳ Ｐゴシック" pitchFamily="34" charset="-128"/>
                <a:cs typeface="Arial"/>
              </a:rPr>
              <a:t>|</a:t>
            </a:r>
          </a:p>
        </p:txBody>
      </p:sp>
      <p:pic>
        <p:nvPicPr>
          <p:cNvPr id="2" name="Picture 3">
            <a:extLst>
              <a:ext uri="{FF2B5EF4-FFF2-40B4-BE49-F238E27FC236}">
                <a16:creationId xmlns:a16="http://schemas.microsoft.com/office/drawing/2014/main" id="{5E672BD0-C084-A6D8-8D3D-DDFF04EEF96C}"/>
              </a:ext>
            </a:extLst>
          </p:cNvPr>
          <p:cNvPicPr>
            <a:picLocks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01545" y="79125"/>
            <a:ext cx="900000" cy="108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17">
            <a:extLst>
              <a:ext uri="{FF2B5EF4-FFF2-40B4-BE49-F238E27FC236}">
                <a16:creationId xmlns:a16="http://schemas.microsoft.com/office/drawing/2014/main" id="{FC04AD6C-98CD-6F51-5825-17B726F340BD}"/>
              </a:ext>
            </a:extLst>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p:blipFill>
        <p:spPr bwMode="auto">
          <a:xfrm>
            <a:off x="9886311" y="6335252"/>
            <a:ext cx="1985639" cy="504000"/>
          </a:xfrm>
          <a:prstGeom prst="rect">
            <a:avLst/>
          </a:prstGeom>
          <a:noFill/>
          <a:ln w="9525">
            <a:noFill/>
            <a:miter lim="800000"/>
            <a:headEnd/>
            <a:tailEnd/>
          </a:ln>
        </p:spPr>
      </p:pic>
    </p:spTree>
    <p:extLst>
      <p:ext uri="{BB962C8B-B14F-4D97-AF65-F5344CB8AC3E}">
        <p14:creationId xmlns:p14="http://schemas.microsoft.com/office/powerpoint/2010/main" val="288165521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hyperlink" Target="https://www.who.int/europe/publications/i/item/9789289054935" TargetMode="External"/><Relationship Id="rId3" Type="http://schemas.openxmlformats.org/officeDocument/2006/relationships/image" Target="../media/image21.png"/><Relationship Id="rId7" Type="http://schemas.openxmlformats.org/officeDocument/2006/relationships/hyperlink" Target="https://www.who.int/teams/regulation-prequalification/regulation-and-safety/pharmacovigilance/guidance/operations/communication"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hyperlink" Target="https://www.who.int/fr/publications/i/item/9789241507769" TargetMode="External"/><Relationship Id="rId11" Type="http://schemas.openxmlformats.org/officeDocument/2006/relationships/image" Target="../media/image23.png"/><Relationship Id="rId5" Type="http://schemas.openxmlformats.org/officeDocument/2006/relationships/hyperlink" Target="https://iris.who.int/handle/10665/250243" TargetMode="External"/><Relationship Id="rId10" Type="http://schemas.openxmlformats.org/officeDocument/2006/relationships/image" Target="../media/image7.png"/><Relationship Id="rId4" Type="http://schemas.openxmlformats.org/officeDocument/2006/relationships/image" Target="../media/image22.png"/><Relationship Id="rId9" Type="http://schemas.openxmlformats.org/officeDocument/2006/relationships/hyperlink" Target="https://iris.who.int/bitstream/handle/10665/112532/WHO_IVB_12.11_fre.pdf"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5"/>
          <p:cNvSpPr>
            <a:spLocks noChangeArrowheads="1"/>
          </p:cNvSpPr>
          <p:nvPr/>
        </p:nvSpPr>
        <p:spPr bwMode="auto">
          <a:xfrm>
            <a:off x="6705600" y="2397125"/>
            <a:ext cx="3505200" cy="2327275"/>
          </a:xfrm>
          <a:prstGeom prst="rect">
            <a:avLst/>
          </a:prstGeom>
          <a:noFill/>
          <a:ln w="9525">
            <a:noFill/>
            <a:miter lim="800000"/>
            <a:headEnd/>
            <a:tailEnd/>
          </a:ln>
        </p:spPr>
        <p:txBody>
          <a:bodyPr lIns="0" tIns="0" rIns="0" bIns="0"/>
          <a:lstStyle/>
          <a:p>
            <a:pPr algn="ctr" defTabSz="912813" eaLnBrk="0" hangingPunct="0">
              <a:lnSpc>
                <a:spcPct val="90000"/>
              </a:lnSpc>
              <a:spcBef>
                <a:spcPct val="80000"/>
              </a:spcBef>
              <a:buClr>
                <a:srgbClr val="1E7FB8"/>
              </a:buClr>
            </a:pPr>
            <a:r>
              <a:rPr lang="fr-FR" sz="3200" dirty="0">
                <a:solidFill>
                  <a:schemeClr val="bg1"/>
                </a:solidFill>
              </a:rPr>
              <a:t>Module 6</a:t>
            </a:r>
          </a:p>
          <a:p>
            <a:pPr algn="ctr" defTabSz="912813" eaLnBrk="0" hangingPunct="0">
              <a:lnSpc>
                <a:spcPct val="90000"/>
              </a:lnSpc>
              <a:spcBef>
                <a:spcPts val="600"/>
              </a:spcBef>
              <a:buClr>
                <a:srgbClr val="1E7FB8"/>
              </a:buClr>
            </a:pPr>
            <a:endParaRPr lang="fr-FR" sz="3200" dirty="0">
              <a:solidFill>
                <a:schemeClr val="bg1"/>
              </a:solidFill>
            </a:endParaRPr>
          </a:p>
          <a:p>
            <a:pPr algn="ctr" defTabSz="912813" eaLnBrk="0" hangingPunct="0">
              <a:lnSpc>
                <a:spcPct val="90000"/>
              </a:lnSpc>
              <a:spcBef>
                <a:spcPts val="600"/>
              </a:spcBef>
              <a:buClr>
                <a:srgbClr val="1E7FB8"/>
              </a:buClr>
            </a:pPr>
            <a:r>
              <a:rPr lang="fr-FR" sz="3200" dirty="0">
                <a:solidFill>
                  <a:schemeClr val="bg1"/>
                </a:solidFill>
              </a:rPr>
              <a:t>Suivi de la couverture vaccinale et des MAPI</a:t>
            </a:r>
          </a:p>
        </p:txBody>
      </p:sp>
      <p:pic>
        <p:nvPicPr>
          <p:cNvPr id="2" name="Picture 3">
            <a:extLst>
              <a:ext uri="{FF2B5EF4-FFF2-40B4-BE49-F238E27FC236}">
                <a16:creationId xmlns:a16="http://schemas.microsoft.com/office/drawing/2014/main" id="{742EB7F5-5636-42FB-B0BF-75A60DCA620C}"/>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516" y="0"/>
            <a:ext cx="5040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3" descr="Blue text on a black background&#10;&#10;Description automatically generated">
            <a:extLst>
              <a:ext uri="{FF2B5EF4-FFF2-40B4-BE49-F238E27FC236}">
                <a16:creationId xmlns:a16="http://schemas.microsoft.com/office/drawing/2014/main" id="{2A2A27B9-205A-F9B0-964E-3FE4CC8B0B97}"/>
              </a:ext>
            </a:extLst>
          </p:cNvPr>
          <p:cNvPicPr>
            <a:picLocks noChangeAspect="1"/>
          </p:cNvPicPr>
          <p:nvPr/>
        </p:nvPicPr>
        <p:blipFill>
          <a:blip r:embed="rId4" cstate="email">
            <a:biLevel thresh="25000"/>
            <a:extLst>
              <a:ext uri="{28A0092B-C50C-407E-A947-70E740481C1C}">
                <a14:useLocalDpi xmlns:a14="http://schemas.microsoft.com/office/drawing/2010/main" val="0"/>
              </a:ext>
            </a:extLst>
          </a:blip>
          <a:stretch>
            <a:fillRect/>
          </a:stretch>
        </p:blipFill>
        <p:spPr>
          <a:xfrm>
            <a:off x="6728691" y="5686596"/>
            <a:ext cx="3886200" cy="982488"/>
          </a:xfrm>
          <a:prstGeom prst="rect">
            <a:avLst/>
          </a:prstGeom>
        </p:spPr>
      </p:pic>
      <p:sp>
        <p:nvSpPr>
          <p:cNvPr id="5" name="Rectangle 4">
            <a:extLst>
              <a:ext uri="{FF2B5EF4-FFF2-40B4-BE49-F238E27FC236}">
                <a16:creationId xmlns:a16="http://schemas.microsoft.com/office/drawing/2014/main" id="{93B64E94-1718-A665-D586-D26966BC057E}"/>
              </a:ext>
            </a:extLst>
          </p:cNvPr>
          <p:cNvSpPr>
            <a:spLocks noChangeArrowheads="1"/>
          </p:cNvSpPr>
          <p:nvPr/>
        </p:nvSpPr>
        <p:spPr bwMode="auto">
          <a:xfrm>
            <a:off x="6153878" y="281280"/>
            <a:ext cx="5035826" cy="1470025"/>
          </a:xfrm>
          <a:prstGeom prst="rect">
            <a:avLst/>
          </a:prstGeom>
          <a:noFill/>
          <a:ln>
            <a:noFill/>
          </a:ln>
          <a:effectLst>
            <a:outerShdw blurRad="63500" dist="17961" dir="2700000" algn="ctr" rotWithShape="0">
              <a:srgbClr val="96CCEE">
                <a:alpha val="74998"/>
              </a:srgbClr>
            </a:outerShdw>
          </a:effectLst>
        </p:spPr>
        <p:txBody>
          <a:bodyPr lIns="0" tIns="0" rIns="0" bIns="0" anchor="ctr"/>
          <a:lstStyle/>
          <a:p>
            <a:pPr marL="0" marR="0" lvl="0" indent="0" algn="ctr" defTabSz="912813" rtl="0" eaLnBrk="0" fontAlgn="base" latinLnBrk="0" hangingPunct="0">
              <a:lnSpc>
                <a:spcPct val="100000"/>
              </a:lnSpc>
              <a:spcBef>
                <a:spcPct val="0"/>
              </a:spcBef>
              <a:spcAft>
                <a:spcPct val="0"/>
              </a:spcAft>
              <a:buClrTx/>
              <a:buSzTx/>
              <a:buFontTx/>
              <a:buNone/>
              <a:tabLst/>
              <a:defRPr/>
            </a:pPr>
            <a:r>
              <a:rPr kumimoji="0" lang="fr" sz="2400" b="1" i="0" u="none" strike="noStrike" kern="1200" cap="none" spc="0" normalizeH="0" baseline="0" dirty="0">
                <a:ln>
                  <a:noFill/>
                </a:ln>
                <a:solidFill>
                  <a:srgbClr val="FFFFFF"/>
                </a:solidFill>
                <a:effectLst/>
                <a:uLnTx/>
                <a:uFillTx/>
                <a:latin typeface="Arial" pitchFamily="34" charset="0"/>
                <a:ea typeface="MS PGothic" pitchFamily="34" charset="-128"/>
                <a:cs typeface="Arial"/>
              </a:rPr>
              <a:t>Formation de base</a:t>
            </a:r>
          </a:p>
          <a:p>
            <a:pPr marL="0" marR="0" lvl="0" indent="0" algn="ctr" defTabSz="912813" rtl="0" eaLnBrk="0" fontAlgn="base" latinLnBrk="0" hangingPunct="0">
              <a:lnSpc>
                <a:spcPct val="100000"/>
              </a:lnSpc>
              <a:spcBef>
                <a:spcPct val="0"/>
              </a:spcBef>
              <a:spcAft>
                <a:spcPct val="0"/>
              </a:spcAft>
              <a:buClrTx/>
              <a:buSzTx/>
              <a:buFontTx/>
              <a:buNone/>
              <a:tabLst/>
              <a:defRPr/>
            </a:pPr>
            <a:r>
              <a:rPr kumimoji="0" lang="fr" sz="2400" b="1" i="0" u="none" strike="noStrike" kern="1200" cap="none" spc="0" normalizeH="0" baseline="0" dirty="0">
                <a:ln>
                  <a:noFill/>
                </a:ln>
                <a:solidFill>
                  <a:srgbClr val="FFFFFF"/>
                </a:solidFill>
                <a:effectLst/>
                <a:uLnTx/>
                <a:uFillTx/>
                <a:latin typeface="Arial" pitchFamily="34" charset="0"/>
                <a:ea typeface="MS PGothic" pitchFamily="34" charset="-128"/>
                <a:cs typeface="Arial"/>
              </a:rPr>
              <a:t>pour l’introduction de la </a:t>
            </a:r>
            <a:br>
              <a:rPr kumimoji="0" lang="fr" sz="2400" b="1" i="0" u="none" strike="noStrike" kern="1200" cap="none" spc="0" normalizeH="0" baseline="0" dirty="0">
                <a:ln>
                  <a:noFill/>
                </a:ln>
                <a:solidFill>
                  <a:srgbClr val="FFFFFF"/>
                </a:solidFill>
                <a:effectLst/>
                <a:uLnTx/>
                <a:uFillTx/>
                <a:latin typeface="Arial" pitchFamily="34" charset="0"/>
                <a:ea typeface="MS PGothic" pitchFamily="34" charset="-128"/>
                <a:cs typeface="Arial"/>
              </a:rPr>
            </a:br>
            <a:r>
              <a:rPr kumimoji="0" lang="fr" sz="2400" b="1" i="0" u="none" strike="noStrike" kern="1200" cap="none" spc="0" normalizeH="0" baseline="0" dirty="0">
                <a:ln>
                  <a:noFill/>
                </a:ln>
                <a:solidFill>
                  <a:srgbClr val="FFFFFF"/>
                </a:solidFill>
                <a:effectLst/>
                <a:uLnTx/>
                <a:uFillTx/>
                <a:latin typeface="Arial" pitchFamily="34" charset="0"/>
                <a:ea typeface="MS PGothic" pitchFamily="34" charset="-128"/>
                <a:cs typeface="Arial"/>
              </a:rPr>
              <a:t>dose de naissance du vaccin anti-hépatite B</a:t>
            </a:r>
            <a:endParaRPr kumimoji="0" lang="fr" sz="2400" b="1" i="0" u="none" strike="noStrike" kern="1200" cap="none" spc="0" normalizeH="0" baseline="0" noProof="0" dirty="0">
              <a:ln>
                <a:noFill/>
              </a:ln>
              <a:solidFill>
                <a:srgbClr val="FFFFFF"/>
              </a:solidFill>
              <a:effectLst/>
              <a:uLnTx/>
              <a:uFillTx/>
              <a:latin typeface="Arial" charset="0"/>
              <a:ea typeface="ＭＳ Ｐゴシック" charset="0"/>
              <a:cs typeface="Arial"/>
            </a:endParaRPr>
          </a:p>
        </p:txBody>
      </p:sp>
      <p:sp>
        <p:nvSpPr>
          <p:cNvPr id="6" name="TextBox 5">
            <a:extLst>
              <a:ext uri="{FF2B5EF4-FFF2-40B4-BE49-F238E27FC236}">
                <a16:creationId xmlns:a16="http://schemas.microsoft.com/office/drawing/2014/main" id="{766B5F48-A246-B615-5A46-8CEFA9B4FC96}"/>
              </a:ext>
            </a:extLst>
          </p:cNvPr>
          <p:cNvSpPr txBox="1"/>
          <p:nvPr/>
        </p:nvSpPr>
        <p:spPr>
          <a:xfrm>
            <a:off x="11189704" y="114548"/>
            <a:ext cx="975360" cy="276999"/>
          </a:xfrm>
          <a:prstGeom prst="rect">
            <a:avLst/>
          </a:prstGeom>
          <a:noFill/>
        </p:spPr>
        <p:txBody>
          <a:bodyPr wrap="square" rtlCol="0">
            <a:spAutoFit/>
          </a:bodyPr>
          <a:lstStyle/>
          <a:p>
            <a:r>
              <a:rPr lang="en-US" sz="1200" dirty="0">
                <a:solidFill>
                  <a:schemeClr val="bg1"/>
                </a:solidFill>
                <a:latin typeface="+mj-lt"/>
              </a:rPr>
              <a:t>ver. 11/24</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38400" y="-171450"/>
            <a:ext cx="8229600" cy="1238250"/>
          </a:xfrm>
        </p:spPr>
        <p:txBody>
          <a:bodyPr/>
          <a:lstStyle/>
          <a:p>
            <a:r>
              <a:rPr lang="en-US" dirty="0"/>
              <a:t>Fiche de pointage*</a:t>
            </a:r>
          </a:p>
        </p:txBody>
      </p:sp>
      <p:pic>
        <p:nvPicPr>
          <p:cNvPr id="11" name="Picture 2">
            <a:extLst>
              <a:ext uri="{FF2B5EF4-FFF2-40B4-BE49-F238E27FC236}">
                <a16:creationId xmlns:a16="http://schemas.microsoft.com/office/drawing/2014/main" id="{2A99CD9C-F5A7-A141-2448-C7AE71A08425}"/>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p:blipFill>
        <p:spPr bwMode="auto">
          <a:xfrm>
            <a:off x="1614063" y="1475129"/>
            <a:ext cx="4434588" cy="46116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3">
            <a:extLst>
              <a:ext uri="{FF2B5EF4-FFF2-40B4-BE49-F238E27FC236}">
                <a16:creationId xmlns:a16="http://schemas.microsoft.com/office/drawing/2014/main" id="{7659F3C8-8D5E-3D3F-13DB-7CDFA906AC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6143350" y="1029183"/>
            <a:ext cx="4448451" cy="50576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Rectangle 12">
            <a:extLst>
              <a:ext uri="{FF2B5EF4-FFF2-40B4-BE49-F238E27FC236}">
                <a16:creationId xmlns:a16="http://schemas.microsoft.com/office/drawing/2014/main" id="{4CC7EBC8-57B7-EE40-93E2-1E597F74AAAD}"/>
              </a:ext>
            </a:extLst>
          </p:cNvPr>
          <p:cNvSpPr/>
          <p:nvPr/>
        </p:nvSpPr>
        <p:spPr bwMode="auto">
          <a:xfrm>
            <a:off x="4419600" y="3276600"/>
            <a:ext cx="762000" cy="15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grpSp>
        <p:nvGrpSpPr>
          <p:cNvPr id="14" name="Group 13">
            <a:extLst>
              <a:ext uri="{FF2B5EF4-FFF2-40B4-BE49-F238E27FC236}">
                <a16:creationId xmlns:a16="http://schemas.microsoft.com/office/drawing/2014/main" id="{040401C5-CAF4-4C7F-64BC-E7C24E14FDDE}"/>
              </a:ext>
            </a:extLst>
          </p:cNvPr>
          <p:cNvGrpSpPr/>
          <p:nvPr/>
        </p:nvGrpSpPr>
        <p:grpSpPr>
          <a:xfrm>
            <a:off x="3640683" y="3280929"/>
            <a:ext cx="1577976" cy="522171"/>
            <a:chOff x="3636016" y="3276600"/>
            <a:chExt cx="1577976" cy="522171"/>
          </a:xfrm>
        </p:grpSpPr>
        <p:sp>
          <p:nvSpPr>
            <p:cNvPr id="15" name="Rectangle 14">
              <a:extLst>
                <a:ext uri="{FF2B5EF4-FFF2-40B4-BE49-F238E27FC236}">
                  <a16:creationId xmlns:a16="http://schemas.microsoft.com/office/drawing/2014/main" id="{7A8F3201-0132-54E7-D6FA-60062B66660E}"/>
                </a:ext>
              </a:extLst>
            </p:cNvPr>
            <p:cNvSpPr/>
            <p:nvPr/>
          </p:nvSpPr>
          <p:spPr bwMode="auto">
            <a:xfrm>
              <a:off x="4417216" y="3276600"/>
              <a:ext cx="381000" cy="15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16" name="Rectangle 15">
              <a:extLst>
                <a:ext uri="{FF2B5EF4-FFF2-40B4-BE49-F238E27FC236}">
                  <a16:creationId xmlns:a16="http://schemas.microsoft.com/office/drawing/2014/main" id="{04241A4C-5587-86A3-9B08-FD676E128F93}"/>
                </a:ext>
              </a:extLst>
            </p:cNvPr>
            <p:cNvSpPr/>
            <p:nvPr/>
          </p:nvSpPr>
          <p:spPr bwMode="auto">
            <a:xfrm>
              <a:off x="4428055" y="3438369"/>
              <a:ext cx="785937" cy="169200"/>
            </a:xfrm>
            <a:prstGeom prst="rect">
              <a:avLst/>
            </a:prstGeom>
            <a:solidFill>
              <a:srgbClr val="BCBEC0"/>
            </a:solidFill>
            <a:ln>
              <a:noFill/>
            </a:ln>
            <a:effec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17" name="Rectangle 16">
              <a:extLst>
                <a:ext uri="{FF2B5EF4-FFF2-40B4-BE49-F238E27FC236}">
                  <a16:creationId xmlns:a16="http://schemas.microsoft.com/office/drawing/2014/main" id="{D07B5586-C8F1-1470-2631-F4785F840C90}"/>
                </a:ext>
              </a:extLst>
            </p:cNvPr>
            <p:cNvSpPr/>
            <p:nvPr/>
          </p:nvSpPr>
          <p:spPr bwMode="auto">
            <a:xfrm>
              <a:off x="4434024" y="3633171"/>
              <a:ext cx="774000" cy="165600"/>
            </a:xfrm>
            <a:prstGeom prst="rect">
              <a:avLst/>
            </a:prstGeom>
            <a:solidFill>
              <a:srgbClr val="BCBEC0"/>
            </a:solidFill>
            <a:ln>
              <a:noFill/>
            </a:ln>
            <a:effec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18" name="Rectangle 17">
              <a:extLst>
                <a:ext uri="{FF2B5EF4-FFF2-40B4-BE49-F238E27FC236}">
                  <a16:creationId xmlns:a16="http://schemas.microsoft.com/office/drawing/2014/main" id="{87E0F8CB-B950-5868-E14C-9A724ED9641E}"/>
                </a:ext>
              </a:extLst>
            </p:cNvPr>
            <p:cNvSpPr/>
            <p:nvPr/>
          </p:nvSpPr>
          <p:spPr bwMode="auto">
            <a:xfrm>
              <a:off x="3636016" y="3633171"/>
              <a:ext cx="781200" cy="165600"/>
            </a:xfrm>
            <a:prstGeom prst="rect">
              <a:avLst/>
            </a:prstGeom>
            <a:solidFill>
              <a:srgbClr val="BCBEC0"/>
            </a:solidFill>
            <a:ln>
              <a:noFill/>
            </a:ln>
            <a:effec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grpSp>
      <p:sp>
        <p:nvSpPr>
          <p:cNvPr id="19" name="TextBox 18">
            <a:extLst>
              <a:ext uri="{FF2B5EF4-FFF2-40B4-BE49-F238E27FC236}">
                <a16:creationId xmlns:a16="http://schemas.microsoft.com/office/drawing/2014/main" id="{4FE79300-699B-1966-97BE-74C66CB34D59}"/>
              </a:ext>
            </a:extLst>
          </p:cNvPr>
          <p:cNvSpPr txBox="1"/>
          <p:nvPr/>
        </p:nvSpPr>
        <p:spPr>
          <a:xfrm flipH="1">
            <a:off x="451712" y="3310358"/>
            <a:ext cx="2296973" cy="584775"/>
          </a:xfrm>
          <a:prstGeom prst="rect">
            <a:avLst/>
          </a:prstGeom>
          <a:noFill/>
        </p:spPr>
        <p:txBody>
          <a:bodyPr wrap="square" rtlCol="0">
            <a:spAutoFit/>
          </a:bodyPr>
          <a:lstStyle/>
          <a:p>
            <a:r>
              <a:rPr lang="en-US" sz="1600" dirty="0"/>
              <a:t>Timely </a:t>
            </a:r>
            <a:r>
              <a:rPr lang="en-US" sz="1600" dirty="0">
                <a:sym typeface="Wingdings" panose="05000000000000000000" pitchFamily="2" charset="2"/>
              </a:rPr>
              <a:t></a:t>
            </a:r>
            <a:endParaRPr lang="en-US" sz="1600" dirty="0"/>
          </a:p>
          <a:p>
            <a:r>
              <a:rPr lang="en-US" sz="1600" dirty="0"/>
              <a:t>Total    </a:t>
            </a:r>
            <a:r>
              <a:rPr lang="en-US" sz="1600" dirty="0">
                <a:sym typeface="Wingdings" panose="05000000000000000000" pitchFamily="2" charset="2"/>
              </a:rPr>
              <a:t></a:t>
            </a:r>
            <a:endParaRPr lang="en-US" sz="1600" dirty="0"/>
          </a:p>
        </p:txBody>
      </p:sp>
      <p:sp>
        <p:nvSpPr>
          <p:cNvPr id="20" name="TextBox 19">
            <a:extLst>
              <a:ext uri="{FF2B5EF4-FFF2-40B4-BE49-F238E27FC236}">
                <a16:creationId xmlns:a16="http://schemas.microsoft.com/office/drawing/2014/main" id="{AE6FDD5C-5640-7106-43E7-ED6B855106E0}"/>
              </a:ext>
            </a:extLst>
          </p:cNvPr>
          <p:cNvSpPr txBox="1"/>
          <p:nvPr/>
        </p:nvSpPr>
        <p:spPr>
          <a:xfrm>
            <a:off x="8915400" y="228600"/>
            <a:ext cx="3036826" cy="1384995"/>
          </a:xfrm>
          <a:prstGeom prst="rect">
            <a:avLst/>
          </a:prstGeom>
          <a:solidFill>
            <a:srgbClr val="FFFF00"/>
          </a:solidFill>
        </p:spPr>
        <p:txBody>
          <a:bodyPr wrap="square" rtlCol="0">
            <a:spAutoFit/>
          </a:bodyPr>
          <a:lstStyle/>
          <a:p>
            <a:r>
              <a:rPr lang="en-US" sz="2800" dirty="0">
                <a:highlight>
                  <a:srgbClr val="FFFF00"/>
                </a:highlight>
              </a:rPr>
              <a:t>Insert image of country’s new tally sheets</a:t>
            </a:r>
          </a:p>
        </p:txBody>
      </p:sp>
      <p:sp>
        <p:nvSpPr>
          <p:cNvPr id="21" name="Rectangle 20">
            <a:extLst>
              <a:ext uri="{FF2B5EF4-FFF2-40B4-BE49-F238E27FC236}">
                <a16:creationId xmlns:a16="http://schemas.microsoft.com/office/drawing/2014/main" id="{7DDC7E47-EBD4-04EC-CEF7-1F1668EB6FFD}"/>
              </a:ext>
            </a:extLst>
          </p:cNvPr>
          <p:cNvSpPr/>
          <p:nvPr/>
        </p:nvSpPr>
        <p:spPr bwMode="auto">
          <a:xfrm>
            <a:off x="3638400" y="3933953"/>
            <a:ext cx="781200" cy="122400"/>
          </a:xfrm>
          <a:prstGeom prst="rect">
            <a:avLst/>
          </a:prstGeom>
          <a:solidFill>
            <a:srgbClr val="BCBEC0"/>
          </a:solidFill>
          <a:ln>
            <a:noFill/>
          </a:ln>
          <a:effec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grpSp>
        <p:nvGrpSpPr>
          <p:cNvPr id="22" name="Group 21">
            <a:extLst>
              <a:ext uri="{FF2B5EF4-FFF2-40B4-BE49-F238E27FC236}">
                <a16:creationId xmlns:a16="http://schemas.microsoft.com/office/drawing/2014/main" id="{DEF4C1E6-E485-B811-72D7-9AD7E014CA83}"/>
              </a:ext>
            </a:extLst>
          </p:cNvPr>
          <p:cNvGrpSpPr/>
          <p:nvPr/>
        </p:nvGrpSpPr>
        <p:grpSpPr>
          <a:xfrm>
            <a:off x="4429671" y="3279797"/>
            <a:ext cx="783020" cy="1404749"/>
            <a:chOff x="4419600" y="3305974"/>
            <a:chExt cx="783020" cy="1404749"/>
          </a:xfrm>
        </p:grpSpPr>
        <p:sp>
          <p:nvSpPr>
            <p:cNvPr id="23" name="Rectangle 22">
              <a:extLst>
                <a:ext uri="{FF2B5EF4-FFF2-40B4-BE49-F238E27FC236}">
                  <a16:creationId xmlns:a16="http://schemas.microsoft.com/office/drawing/2014/main" id="{D1A09EAD-27F1-2B57-A758-2272AF806E83}"/>
                </a:ext>
              </a:extLst>
            </p:cNvPr>
            <p:cNvSpPr/>
            <p:nvPr/>
          </p:nvSpPr>
          <p:spPr bwMode="auto">
            <a:xfrm>
              <a:off x="4419600" y="3305974"/>
              <a:ext cx="381000" cy="15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24" name="Rectangle 23">
              <a:extLst>
                <a:ext uri="{FF2B5EF4-FFF2-40B4-BE49-F238E27FC236}">
                  <a16:creationId xmlns:a16="http://schemas.microsoft.com/office/drawing/2014/main" id="{2411C20E-96A6-ED57-E488-4C7BB8175682}"/>
                </a:ext>
              </a:extLst>
            </p:cNvPr>
            <p:cNvSpPr/>
            <p:nvPr/>
          </p:nvSpPr>
          <p:spPr bwMode="auto">
            <a:xfrm>
              <a:off x="4428620" y="4458723"/>
              <a:ext cx="774000" cy="252000"/>
            </a:xfrm>
            <a:prstGeom prst="rect">
              <a:avLst/>
            </a:prstGeom>
            <a:solidFill>
              <a:srgbClr val="BCBEC0"/>
            </a:solidFill>
            <a:ln>
              <a:noFill/>
            </a:ln>
            <a:effec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dirty="0">
                <a:ln>
                  <a:noFill/>
                </a:ln>
                <a:solidFill>
                  <a:srgbClr val="000066"/>
                </a:solidFill>
                <a:effectLst/>
                <a:latin typeface="Arial" charset="0"/>
                <a:cs typeface="Arial" charset="0"/>
              </a:endParaRPr>
            </a:p>
          </p:txBody>
        </p:sp>
      </p:grpSp>
      <p:sp>
        <p:nvSpPr>
          <p:cNvPr id="25" name="Rectangle 24">
            <a:extLst>
              <a:ext uri="{FF2B5EF4-FFF2-40B4-BE49-F238E27FC236}">
                <a16:creationId xmlns:a16="http://schemas.microsoft.com/office/drawing/2014/main" id="{E6234628-F546-1B84-DC26-92A6C11BA49C}"/>
              </a:ext>
            </a:extLst>
          </p:cNvPr>
          <p:cNvSpPr/>
          <p:nvPr/>
        </p:nvSpPr>
        <p:spPr bwMode="auto">
          <a:xfrm>
            <a:off x="4436547" y="3933953"/>
            <a:ext cx="781200" cy="122400"/>
          </a:xfrm>
          <a:prstGeom prst="rect">
            <a:avLst/>
          </a:prstGeom>
          <a:solidFill>
            <a:srgbClr val="BCBEC0"/>
          </a:solidFill>
          <a:ln>
            <a:noFill/>
          </a:ln>
          <a:effec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26" name="Rectangle 25">
            <a:extLst>
              <a:ext uri="{FF2B5EF4-FFF2-40B4-BE49-F238E27FC236}">
                <a16:creationId xmlns:a16="http://schemas.microsoft.com/office/drawing/2014/main" id="{7994E665-9431-3E92-7886-75467BDBF560}"/>
              </a:ext>
            </a:extLst>
          </p:cNvPr>
          <p:cNvSpPr/>
          <p:nvPr/>
        </p:nvSpPr>
        <p:spPr bwMode="auto">
          <a:xfrm>
            <a:off x="8979601" y="4427149"/>
            <a:ext cx="774000" cy="252000"/>
          </a:xfrm>
          <a:prstGeom prst="rect">
            <a:avLst/>
          </a:prstGeom>
          <a:solidFill>
            <a:srgbClr val="BCBEC0"/>
          </a:solidFill>
          <a:ln>
            <a:noFill/>
          </a:ln>
          <a:effec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dirty="0">
              <a:ln>
                <a:noFill/>
              </a:ln>
              <a:solidFill>
                <a:srgbClr val="000066"/>
              </a:solidFill>
              <a:effectLst/>
              <a:latin typeface="Arial" charset="0"/>
              <a:cs typeface="Arial" charset="0"/>
            </a:endParaRPr>
          </a:p>
        </p:txBody>
      </p:sp>
      <p:sp>
        <p:nvSpPr>
          <p:cNvPr id="27" name="Rectangle 26">
            <a:extLst>
              <a:ext uri="{FF2B5EF4-FFF2-40B4-BE49-F238E27FC236}">
                <a16:creationId xmlns:a16="http://schemas.microsoft.com/office/drawing/2014/main" id="{754F5D08-AFF1-2B0D-6463-9FBAFDE541BE}"/>
              </a:ext>
            </a:extLst>
          </p:cNvPr>
          <p:cNvSpPr/>
          <p:nvPr/>
        </p:nvSpPr>
        <p:spPr bwMode="auto">
          <a:xfrm>
            <a:off x="8181454" y="3933953"/>
            <a:ext cx="781200" cy="122400"/>
          </a:xfrm>
          <a:prstGeom prst="rect">
            <a:avLst/>
          </a:prstGeom>
          <a:solidFill>
            <a:srgbClr val="BCBEC0"/>
          </a:solidFill>
          <a:ln>
            <a:noFill/>
          </a:ln>
          <a:effec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28" name="Rectangle 27">
            <a:extLst>
              <a:ext uri="{FF2B5EF4-FFF2-40B4-BE49-F238E27FC236}">
                <a16:creationId xmlns:a16="http://schemas.microsoft.com/office/drawing/2014/main" id="{5D975D4A-EC7D-6CBF-967F-FC02B61C7689}"/>
              </a:ext>
            </a:extLst>
          </p:cNvPr>
          <p:cNvSpPr/>
          <p:nvPr/>
        </p:nvSpPr>
        <p:spPr bwMode="auto">
          <a:xfrm>
            <a:off x="8979601" y="3933953"/>
            <a:ext cx="781200" cy="122400"/>
          </a:xfrm>
          <a:prstGeom prst="rect">
            <a:avLst/>
          </a:prstGeom>
          <a:solidFill>
            <a:srgbClr val="BCBEC0"/>
          </a:solidFill>
          <a:ln>
            <a:noFill/>
          </a:ln>
          <a:effec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38400" y="0"/>
            <a:ext cx="3733800" cy="1238250"/>
          </a:xfrm>
        </p:spPr>
        <p:txBody>
          <a:bodyPr/>
          <a:lstStyle/>
          <a:p>
            <a:r>
              <a:rPr lang="fr-FR" dirty="0"/>
              <a:t>Rapport mensuel*</a:t>
            </a:r>
          </a:p>
        </p:txBody>
      </p:sp>
      <p:sp>
        <p:nvSpPr>
          <p:cNvPr id="3" name="Content Placeholder 2"/>
          <p:cNvSpPr>
            <a:spLocks noGrp="1"/>
          </p:cNvSpPr>
          <p:nvPr>
            <p:ph idx="1"/>
          </p:nvPr>
        </p:nvSpPr>
        <p:spPr>
          <a:xfrm>
            <a:off x="345691" y="1676400"/>
            <a:ext cx="5805488" cy="4943475"/>
          </a:xfrm>
        </p:spPr>
        <p:txBody>
          <a:bodyPr/>
          <a:lstStyle/>
          <a:p>
            <a:r>
              <a:rPr lang="fr-FR" dirty="0"/>
              <a:t>Les rapports mensuels doivent inclure les éléments suivants concernant la DN du </a:t>
            </a:r>
            <a:r>
              <a:rPr lang="fr-FR" dirty="0" err="1"/>
              <a:t>HepB</a:t>
            </a:r>
            <a:r>
              <a:rPr lang="fr-FR" dirty="0"/>
              <a:t> :</a:t>
            </a:r>
          </a:p>
          <a:p>
            <a:pPr marL="522288" lvl="1">
              <a:spcBef>
                <a:spcPts val="300"/>
              </a:spcBef>
            </a:pPr>
            <a:r>
              <a:rPr lang="fr-FR" dirty="0"/>
              <a:t>Nombre de doses de DN du </a:t>
            </a:r>
            <a:r>
              <a:rPr lang="fr-FR" dirty="0" err="1"/>
              <a:t>HepB</a:t>
            </a:r>
            <a:r>
              <a:rPr lang="fr-FR" dirty="0"/>
              <a:t> administrées dans le mois (en temps voulu et à un moment quelconque) et le nombre total de naissances vivantes</a:t>
            </a:r>
          </a:p>
          <a:p>
            <a:pPr marL="522288" lvl="1">
              <a:spcBef>
                <a:spcPts val="12"/>
              </a:spcBef>
            </a:pPr>
            <a:r>
              <a:rPr lang="fr-FR" dirty="0"/>
              <a:t>Stocks reçus et utilisés</a:t>
            </a:r>
          </a:p>
          <a:p>
            <a:pPr marL="522288" lvl="1">
              <a:spcBef>
                <a:spcPts val="12"/>
              </a:spcBef>
            </a:pPr>
            <a:r>
              <a:rPr lang="fr-FR" dirty="0"/>
              <a:t>Nombre de  manifestations post vaccinale s indésirables  (MAPI) identifiées suite à une vaccination </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7000" y="152400"/>
            <a:ext cx="5562600" cy="590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a:extLst>
              <a:ext uri="{FF2B5EF4-FFF2-40B4-BE49-F238E27FC236}">
                <a16:creationId xmlns:a16="http://schemas.microsoft.com/office/drawing/2014/main" id="{A7495ABD-6823-ADF8-9946-D1F84DC912D9}"/>
              </a:ext>
            </a:extLst>
          </p:cNvPr>
          <p:cNvSpPr txBox="1"/>
          <p:nvPr/>
        </p:nvSpPr>
        <p:spPr>
          <a:xfrm>
            <a:off x="442912" y="5036443"/>
            <a:ext cx="3036826" cy="1384995"/>
          </a:xfrm>
          <a:prstGeom prst="rect">
            <a:avLst/>
          </a:prstGeom>
          <a:solidFill>
            <a:srgbClr val="FFFF00"/>
          </a:solidFill>
        </p:spPr>
        <p:txBody>
          <a:bodyPr wrap="square" rtlCol="0">
            <a:spAutoFit/>
          </a:bodyPr>
          <a:lstStyle/>
          <a:p>
            <a:r>
              <a:rPr lang="en-US" sz="2800" dirty="0">
                <a:highlight>
                  <a:srgbClr val="FFFF00"/>
                </a:highlight>
              </a:rPr>
              <a:t>Insert image of country’s new monthly report</a:t>
            </a:r>
          </a:p>
        </p:txBody>
      </p:sp>
      <p:sp>
        <p:nvSpPr>
          <p:cNvPr id="5" name="Oval 4">
            <a:extLst>
              <a:ext uri="{FF2B5EF4-FFF2-40B4-BE49-F238E27FC236}">
                <a16:creationId xmlns:a16="http://schemas.microsoft.com/office/drawing/2014/main" id="{A539717D-71A9-820B-11ED-935EBB5E0B42}"/>
              </a:ext>
            </a:extLst>
          </p:cNvPr>
          <p:cNvSpPr/>
          <p:nvPr/>
        </p:nvSpPr>
        <p:spPr bwMode="auto">
          <a:xfrm>
            <a:off x="6172200" y="2438400"/>
            <a:ext cx="4114799" cy="1260000"/>
          </a:xfrm>
          <a:prstGeom prst="ellipse">
            <a:avLst/>
          </a:prstGeom>
          <a:noFill/>
          <a:ln w="1905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2200" y="0"/>
            <a:ext cx="8305800" cy="1219200"/>
          </a:xfrm>
        </p:spPr>
        <p:txBody>
          <a:bodyPr/>
          <a:lstStyle/>
          <a:p>
            <a:r>
              <a:rPr lang="fr-FR" dirty="0"/>
              <a:t>Quelles informations apporte le suivi de couverture de la DN du </a:t>
            </a:r>
            <a:r>
              <a:rPr lang="fr-FR" dirty="0" err="1"/>
              <a:t>HepB</a:t>
            </a:r>
            <a:r>
              <a:rPr lang="fr-FR" dirty="0"/>
              <a:t> ?</a:t>
            </a:r>
          </a:p>
        </p:txBody>
      </p:sp>
      <p:sp>
        <p:nvSpPr>
          <p:cNvPr id="3" name="Content Placeholder 2"/>
          <p:cNvSpPr>
            <a:spLocks noGrp="1"/>
          </p:cNvSpPr>
          <p:nvPr>
            <p:ph idx="1"/>
          </p:nvPr>
        </p:nvSpPr>
        <p:spPr/>
        <p:txBody>
          <a:bodyPr/>
          <a:lstStyle/>
          <a:p>
            <a:pPr marL="0" indent="0">
              <a:lnSpc>
                <a:spcPct val="115000"/>
              </a:lnSpc>
              <a:spcBef>
                <a:spcPts val="750"/>
              </a:spcBef>
              <a:spcAft>
                <a:spcPts val="1000"/>
              </a:spcAft>
              <a:buNone/>
            </a:pPr>
            <a:endParaRPr lang="en-US" sz="2400" dirty="0">
              <a:latin typeface="Calibri"/>
              <a:ea typeface="Calibri"/>
              <a:cs typeface="Times New Roman"/>
            </a:endParaRPr>
          </a:p>
          <a:p>
            <a:pPr marL="0" indent="0">
              <a:lnSpc>
                <a:spcPct val="115000"/>
              </a:lnSpc>
              <a:spcBef>
                <a:spcPts val="750"/>
              </a:spcBef>
              <a:spcAft>
                <a:spcPts val="1000"/>
              </a:spcAft>
              <a:buNone/>
            </a:pPr>
            <a:endParaRPr lang="en-US" sz="2400" dirty="0">
              <a:latin typeface="Calibri"/>
              <a:ea typeface="Calibri"/>
              <a:cs typeface="Times New Roman"/>
            </a:endParaRPr>
          </a:p>
          <a:p>
            <a:pPr marL="0" indent="0">
              <a:lnSpc>
                <a:spcPct val="115000"/>
              </a:lnSpc>
              <a:spcBef>
                <a:spcPts val="750"/>
              </a:spcBef>
              <a:spcAft>
                <a:spcPts val="1000"/>
              </a:spcAft>
              <a:buNone/>
            </a:pPr>
            <a:endParaRPr lang="en-US" sz="2400" dirty="0">
              <a:latin typeface="Calibri"/>
              <a:ea typeface="Calibri"/>
              <a:cs typeface="Times New Roman"/>
            </a:endParaRPr>
          </a:p>
        </p:txBody>
      </p:sp>
      <p:pic>
        <p:nvPicPr>
          <p:cNvPr id="5" name="Picture 4" descr="Suivi mensuel Module 6.PNG"/>
          <p:cNvPicPr>
            <a:picLocks noChangeAspect="1"/>
          </p:cNvPicPr>
          <p:nvPr/>
        </p:nvPicPr>
        <p:blipFill>
          <a:blip r:embed="rId3" cstate="print"/>
          <a:stretch>
            <a:fillRect/>
          </a:stretch>
        </p:blipFill>
        <p:spPr>
          <a:xfrm>
            <a:off x="1611822" y="1371601"/>
            <a:ext cx="8827579" cy="4434177"/>
          </a:xfrm>
          <a:prstGeom prst="rect">
            <a:avLst/>
          </a:prstGeom>
        </p:spPr>
      </p:pic>
    </p:spTree>
    <p:extLst>
      <p:ext uri="{BB962C8B-B14F-4D97-AF65-F5344CB8AC3E}">
        <p14:creationId xmlns:p14="http://schemas.microsoft.com/office/powerpoint/2010/main" val="16354449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2200" y="0"/>
            <a:ext cx="8229600" cy="1238250"/>
          </a:xfrm>
        </p:spPr>
        <p:txBody>
          <a:bodyPr/>
          <a:lstStyle/>
          <a:p>
            <a:r>
              <a:rPr lang="fr-FR" dirty="0">
                <a:solidFill>
                  <a:srgbClr val="002060"/>
                </a:solidFill>
              </a:rPr>
              <a:t>Comment calculer la couverture de la DN du </a:t>
            </a:r>
            <a:r>
              <a:rPr lang="fr-FR" dirty="0" err="1">
                <a:solidFill>
                  <a:srgbClr val="002060"/>
                </a:solidFill>
              </a:rPr>
              <a:t>HepB</a:t>
            </a:r>
            <a:r>
              <a:rPr lang="fr-FR" dirty="0">
                <a:solidFill>
                  <a:srgbClr val="002060"/>
                </a:solidFill>
              </a:rPr>
              <a:t> par mois ?</a:t>
            </a:r>
            <a:endParaRPr lang="fr-FR" dirty="0"/>
          </a:p>
        </p:txBody>
      </p:sp>
      <p:sp>
        <p:nvSpPr>
          <p:cNvPr id="3" name="Content Placeholder 2"/>
          <p:cNvSpPr>
            <a:spLocks noGrp="1"/>
          </p:cNvSpPr>
          <p:nvPr>
            <p:ph idx="1"/>
          </p:nvPr>
        </p:nvSpPr>
        <p:spPr>
          <a:xfrm>
            <a:off x="1676400" y="1219200"/>
            <a:ext cx="8839200" cy="4876800"/>
          </a:xfrm>
        </p:spPr>
        <p:txBody>
          <a:bodyPr/>
          <a:lstStyle/>
          <a:p>
            <a:pPr>
              <a:buNone/>
            </a:pPr>
            <a:r>
              <a:rPr lang="fr-FR" sz="1500" b="1" i="1" dirty="0"/>
              <a:t>  				                                          </a:t>
            </a:r>
          </a:p>
          <a:p>
            <a:pPr>
              <a:spcBef>
                <a:spcPts val="0"/>
              </a:spcBef>
              <a:buNone/>
              <a:tabLst>
                <a:tab pos="2336800" algn="l"/>
              </a:tabLst>
            </a:pPr>
            <a:r>
              <a:rPr lang="fr-FR" sz="1500" b="1" i="1" dirty="0"/>
              <a:t> 		</a:t>
            </a:r>
            <a:r>
              <a:rPr lang="fr-FR" sz="2100" b="1" i="1" dirty="0"/>
              <a:t>Nombre des nouveau-nés ayant reçu la DN</a:t>
            </a:r>
          </a:p>
          <a:p>
            <a:pPr>
              <a:spcBef>
                <a:spcPts val="0"/>
              </a:spcBef>
              <a:buNone/>
              <a:tabLst>
                <a:tab pos="2794000" algn="l"/>
              </a:tabLst>
            </a:pPr>
            <a:r>
              <a:rPr lang="fr-FR" sz="2100" b="1" i="1" dirty="0"/>
              <a:t>Couverture de 	du </a:t>
            </a:r>
            <a:r>
              <a:rPr lang="fr-FR" sz="2100" b="1" i="1" dirty="0" err="1"/>
              <a:t>HepB</a:t>
            </a:r>
            <a:r>
              <a:rPr lang="fr-FR" sz="2100" b="1" i="1" dirty="0"/>
              <a:t> dans les 24h dans le mois  </a:t>
            </a:r>
          </a:p>
          <a:p>
            <a:pPr>
              <a:spcBef>
                <a:spcPts val="0"/>
              </a:spcBef>
              <a:buNone/>
            </a:pPr>
            <a:r>
              <a:rPr lang="fr-FR" sz="2100" b="1" i="1" dirty="0"/>
              <a:t>la DN du </a:t>
            </a:r>
            <a:r>
              <a:rPr lang="fr-FR" sz="2100" b="1" i="1" dirty="0" err="1"/>
              <a:t>HepB</a:t>
            </a:r>
            <a:r>
              <a:rPr lang="fr-FR" sz="2100" b="1" i="1" dirty="0"/>
              <a:t> </a:t>
            </a:r>
            <a:r>
              <a:rPr lang="fr-FR" sz="2100" i="1" dirty="0"/>
              <a:t>=   </a:t>
            </a:r>
            <a:r>
              <a:rPr lang="fr-FR" sz="2100" b="1" i="1" baseline="30000" dirty="0"/>
              <a:t>_________________________________________________________</a:t>
            </a:r>
            <a:r>
              <a:rPr lang="fr-FR" sz="2100" b="1" i="1" dirty="0"/>
              <a:t>   </a:t>
            </a:r>
            <a:r>
              <a:rPr lang="fr-FR" sz="2800" b="1" i="1" baseline="30000" dirty="0"/>
              <a:t>x 100</a:t>
            </a:r>
            <a:endParaRPr lang="fr-FR" sz="2800" baseline="30000" dirty="0"/>
          </a:p>
          <a:p>
            <a:pPr>
              <a:spcBef>
                <a:spcPts val="0"/>
              </a:spcBef>
              <a:spcAft>
                <a:spcPts val="4200"/>
              </a:spcAft>
              <a:buNone/>
              <a:tabLst>
                <a:tab pos="2286000" algn="l"/>
                <a:tab pos="3028950" algn="l"/>
              </a:tabLst>
            </a:pPr>
            <a:r>
              <a:rPr lang="fr-FR" sz="2100" b="1" i="1" dirty="0"/>
              <a:t>En temps voulu	Nombre de naissances vivantes dans le mois</a:t>
            </a:r>
            <a:r>
              <a:rPr lang="fr-FR" sz="2100" b="1" i="1" dirty="0">
                <a:solidFill>
                  <a:srgbClr val="FF0000"/>
                </a:solidFill>
              </a:rPr>
              <a:t> </a:t>
            </a:r>
            <a:r>
              <a:rPr lang="fr-FR" sz="2100" b="1" i="1" dirty="0"/>
              <a:t>                   </a:t>
            </a:r>
          </a:p>
          <a:p>
            <a:pPr>
              <a:spcBef>
                <a:spcPts val="0"/>
              </a:spcBef>
              <a:buNone/>
              <a:tabLst>
                <a:tab pos="2108200" algn="l"/>
              </a:tabLst>
            </a:pPr>
            <a:r>
              <a:rPr lang="fr-FR" sz="2100" b="1" i="1" dirty="0"/>
              <a:t>	                      Nombre total des nouveau-nés ayant reçu la DN</a:t>
            </a:r>
          </a:p>
          <a:p>
            <a:pPr>
              <a:spcBef>
                <a:spcPts val="0"/>
              </a:spcBef>
              <a:buNone/>
              <a:tabLst>
                <a:tab pos="2108200" algn="l"/>
              </a:tabLst>
            </a:pPr>
            <a:r>
              <a:rPr lang="fr-FR" sz="2100" b="1" i="1" dirty="0"/>
              <a:t>Couverture       du </a:t>
            </a:r>
            <a:r>
              <a:rPr lang="fr-FR" sz="2100" b="1" i="1" dirty="0" err="1"/>
              <a:t>HepB</a:t>
            </a:r>
            <a:r>
              <a:rPr lang="fr-FR" sz="2100" b="1" i="1" dirty="0"/>
              <a:t> (avant et après 24h de vie) dans le mois </a:t>
            </a:r>
          </a:p>
          <a:p>
            <a:pPr>
              <a:spcBef>
                <a:spcPts val="0"/>
              </a:spcBef>
              <a:buNone/>
            </a:pPr>
            <a:r>
              <a:rPr lang="fr-FR" sz="2100" b="1" i="1" dirty="0"/>
              <a:t>Totale de la  </a:t>
            </a:r>
            <a:r>
              <a:rPr lang="fr-FR" sz="2100" i="1" dirty="0"/>
              <a:t>=  </a:t>
            </a:r>
            <a:r>
              <a:rPr lang="fr-FR" sz="2100" b="1" i="1" baseline="30000" dirty="0"/>
              <a:t>_____________________________________________________________    </a:t>
            </a:r>
            <a:r>
              <a:rPr lang="fr-FR" sz="2800" b="1" i="1" baseline="30000" dirty="0"/>
              <a:t>x 100</a:t>
            </a:r>
            <a:endParaRPr lang="fr-FR" sz="2400" baseline="30000" dirty="0"/>
          </a:p>
          <a:p>
            <a:pPr>
              <a:spcBef>
                <a:spcPts val="0"/>
              </a:spcBef>
              <a:spcAft>
                <a:spcPts val="4800"/>
              </a:spcAft>
              <a:buNone/>
              <a:tabLst>
                <a:tab pos="2235200" algn="l"/>
              </a:tabLst>
            </a:pPr>
            <a:r>
              <a:rPr lang="fr-FR" sz="2100" b="1" i="1" dirty="0"/>
              <a:t>DN du </a:t>
            </a:r>
            <a:r>
              <a:rPr lang="fr-FR" sz="2100" b="1" i="1" dirty="0" err="1"/>
              <a:t>HepB</a:t>
            </a:r>
            <a:r>
              <a:rPr lang="fr-FR" sz="2100" b="1" i="1" dirty="0"/>
              <a:t>      Nombre  de naissances vivantes dans le mois</a:t>
            </a:r>
            <a:r>
              <a:rPr lang="fr-FR" sz="2100" b="1" i="1" dirty="0">
                <a:solidFill>
                  <a:srgbClr val="FF0000"/>
                </a:solidFill>
              </a:rPr>
              <a:t> </a:t>
            </a:r>
          </a:p>
          <a:p>
            <a:pPr marL="0" indent="1588" algn="just">
              <a:spcBef>
                <a:spcPts val="0"/>
              </a:spcBef>
              <a:buNone/>
            </a:pPr>
            <a:r>
              <a:rPr lang="fr-FR" sz="2100" dirty="0"/>
              <a:t>Remarque : Vous pouvez également faire ces calculs en séparant les naissances à domicile et les naissances dans des établissements de santé</a:t>
            </a:r>
          </a:p>
        </p:txBody>
      </p:sp>
      <p:sp>
        <p:nvSpPr>
          <p:cNvPr id="7172" name="Rectangle 4"/>
          <p:cNvSpPr>
            <a:spLocks noChangeArrowheads="1"/>
          </p:cNvSpPr>
          <p:nvPr/>
        </p:nvSpPr>
        <p:spPr bwMode="auto">
          <a:xfrm>
            <a:off x="1524001" y="-346248"/>
            <a:ext cx="184731" cy="69249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sp>
        <p:nvSpPr>
          <p:cNvPr id="7174" name="Rectangle 6"/>
          <p:cNvSpPr>
            <a:spLocks noChangeArrowheads="1"/>
          </p:cNvSpPr>
          <p:nvPr/>
        </p:nvSpPr>
        <p:spPr bwMode="auto">
          <a:xfrm>
            <a:off x="1524001" y="-346248"/>
            <a:ext cx="184731" cy="69249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spTree>
    <p:extLst>
      <p:ext uri="{BB962C8B-B14F-4D97-AF65-F5344CB8AC3E}">
        <p14:creationId xmlns:p14="http://schemas.microsoft.com/office/powerpoint/2010/main" val="32164778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2200" y="0"/>
            <a:ext cx="8305800" cy="1238250"/>
          </a:xfrm>
        </p:spPr>
        <p:txBody>
          <a:bodyPr/>
          <a:lstStyle/>
          <a:p>
            <a:r>
              <a:rPr lang="fr-FR" dirty="0">
                <a:solidFill>
                  <a:srgbClr val="002060"/>
                </a:solidFill>
              </a:rPr>
              <a:t>Suivi des MAPI</a:t>
            </a:r>
          </a:p>
        </p:txBody>
      </p:sp>
      <p:sp>
        <p:nvSpPr>
          <p:cNvPr id="3" name="Content Placeholder 2"/>
          <p:cNvSpPr>
            <a:spLocks noGrp="1"/>
          </p:cNvSpPr>
          <p:nvPr>
            <p:ph idx="1"/>
          </p:nvPr>
        </p:nvSpPr>
        <p:spPr>
          <a:xfrm>
            <a:off x="609600" y="1672389"/>
            <a:ext cx="10972800" cy="5181600"/>
          </a:xfrm>
        </p:spPr>
        <p:txBody>
          <a:bodyPr/>
          <a:lstStyle/>
          <a:p>
            <a:pPr>
              <a:lnSpc>
                <a:spcPct val="114000"/>
              </a:lnSpc>
              <a:spcBef>
                <a:spcPts val="1200"/>
              </a:spcBef>
              <a:spcAft>
                <a:spcPts val="0"/>
              </a:spcAft>
            </a:pPr>
            <a:r>
              <a:rPr lang="fr-FR" sz="2000" spc="-20" dirty="0"/>
              <a:t>Les MAPI sont des manifestations post vaccinales indésirables faisant suite à la vaccination  :</a:t>
            </a:r>
          </a:p>
          <a:p>
            <a:pPr lvl="1">
              <a:spcBef>
                <a:spcPts val="300"/>
              </a:spcBef>
              <a:spcAft>
                <a:spcPts val="0"/>
              </a:spcAft>
            </a:pPr>
            <a:r>
              <a:rPr lang="fr-FR" sz="1800" spc="-20" dirty="0"/>
              <a:t>Effets secondaires transitoires et bénins </a:t>
            </a:r>
            <a:r>
              <a:rPr lang="fr-FR" sz="1800" dirty="0"/>
              <a:t>: rougeurs, douleur, induration au point d’injection dans les 72 heures suivant l’injection</a:t>
            </a:r>
          </a:p>
          <a:p>
            <a:pPr lvl="1">
              <a:spcBef>
                <a:spcPts val="600"/>
              </a:spcBef>
              <a:spcAft>
                <a:spcPts val="0"/>
              </a:spcAft>
            </a:pPr>
            <a:r>
              <a:rPr lang="fr-FR" sz="1800" dirty="0"/>
              <a:t>Les MAPI sévères (ex. réaction anaphylactique) sont très rares</a:t>
            </a:r>
          </a:p>
          <a:p>
            <a:pPr>
              <a:lnSpc>
                <a:spcPct val="114000"/>
              </a:lnSpc>
              <a:spcBef>
                <a:spcPts val="600"/>
              </a:spcBef>
              <a:spcAft>
                <a:spcPts val="0"/>
              </a:spcAft>
            </a:pPr>
            <a:r>
              <a:rPr lang="fr-FR" sz="2000" dirty="0"/>
              <a:t>Les avantages de la vaccination ne sont plus à prouver. Ne pas vacciner est plus risqué (risque de maladie et de complications)</a:t>
            </a:r>
          </a:p>
          <a:p>
            <a:pPr>
              <a:lnSpc>
                <a:spcPct val="114000"/>
              </a:lnSpc>
              <a:spcBef>
                <a:spcPts val="600"/>
              </a:spcBef>
              <a:spcAft>
                <a:spcPts val="0"/>
              </a:spcAft>
            </a:pPr>
            <a:r>
              <a:rPr lang="fr-FR" sz="2000" dirty="0"/>
              <a:t>La sécurité de la vaccination est primordiale et le maintien de la confiance dans les programmes de vaccination en dépend</a:t>
            </a:r>
          </a:p>
          <a:p>
            <a:pPr>
              <a:lnSpc>
                <a:spcPct val="114000"/>
              </a:lnSpc>
              <a:spcBef>
                <a:spcPts val="600"/>
              </a:spcBef>
              <a:spcAft>
                <a:spcPts val="0"/>
              </a:spcAft>
            </a:pPr>
            <a:r>
              <a:rPr lang="fr-FR" sz="2000" dirty="0"/>
              <a:t>Les programmes de vaccination devraient se doter d’un système de suivi des MAPI pour tous les vaccins. Toutes les MAPI devraient être signalées immédiatement et des enquêtes devraient rapidement être conduites afin d’identifier les causes potentielles *</a:t>
            </a:r>
          </a:p>
        </p:txBody>
      </p:sp>
    </p:spTree>
    <p:extLst>
      <p:ext uri="{BB962C8B-B14F-4D97-AF65-F5344CB8AC3E}">
        <p14:creationId xmlns:p14="http://schemas.microsoft.com/office/powerpoint/2010/main" val="6257816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38400" y="0"/>
            <a:ext cx="8229600" cy="1238250"/>
          </a:xfrm>
        </p:spPr>
        <p:txBody>
          <a:bodyPr/>
          <a:lstStyle/>
          <a:p>
            <a:r>
              <a:rPr lang="fr-FR" dirty="0"/>
              <a:t>Pourquoi la surveillance des MAPI est-elle importante pour l'</a:t>
            </a:r>
            <a:r>
              <a:rPr lang="fr-FR" dirty="0" err="1"/>
              <a:t>HepB</a:t>
            </a:r>
            <a:r>
              <a:rPr lang="fr-FR" dirty="0"/>
              <a:t>-BD ?</a:t>
            </a:r>
            <a:endParaRPr lang="en-US" dirty="0"/>
          </a:p>
        </p:txBody>
      </p:sp>
      <p:sp>
        <p:nvSpPr>
          <p:cNvPr id="3" name="Content Placeholder 2"/>
          <p:cNvSpPr>
            <a:spLocks noGrp="1"/>
          </p:cNvSpPr>
          <p:nvPr>
            <p:ph idx="1"/>
          </p:nvPr>
        </p:nvSpPr>
        <p:spPr>
          <a:xfrm>
            <a:off x="533400" y="1447800"/>
            <a:ext cx="11277600" cy="4659084"/>
          </a:xfrm>
        </p:spPr>
        <p:txBody>
          <a:bodyPr/>
          <a:lstStyle/>
          <a:p>
            <a:pPr>
              <a:spcBef>
                <a:spcPts val="1200"/>
              </a:spcBef>
              <a:spcAft>
                <a:spcPts val="0"/>
              </a:spcAft>
            </a:pPr>
            <a:r>
              <a:rPr lang="fr-FR" sz="2200" dirty="0"/>
              <a:t>La DN du </a:t>
            </a:r>
            <a:r>
              <a:rPr lang="fr-FR" sz="2200" dirty="0" err="1"/>
              <a:t>HepB</a:t>
            </a:r>
            <a:r>
              <a:rPr lang="fr-FR" sz="2200" dirty="0"/>
              <a:t> est un vaccin parmi  les plus sûrs</a:t>
            </a:r>
          </a:p>
          <a:p>
            <a:pPr>
              <a:spcBef>
                <a:spcPts val="1200"/>
              </a:spcBef>
              <a:spcAft>
                <a:spcPts val="0"/>
              </a:spcAft>
            </a:pPr>
            <a:r>
              <a:rPr lang="fr-FR" sz="2200" dirty="0"/>
              <a:t>Comme tous les vaccins, la DN du </a:t>
            </a:r>
            <a:r>
              <a:rPr lang="fr-FR" sz="2200" dirty="0" err="1"/>
              <a:t>HepB</a:t>
            </a:r>
            <a:r>
              <a:rPr lang="fr-FR" sz="2200" dirty="0"/>
              <a:t> peut provoquer des réactions, mais elles sont rarement sévères</a:t>
            </a:r>
          </a:p>
          <a:p>
            <a:pPr>
              <a:spcBef>
                <a:spcPts val="1200"/>
              </a:spcBef>
              <a:spcAft>
                <a:spcPts val="0"/>
              </a:spcAft>
            </a:pPr>
            <a:r>
              <a:rPr lang="fr-FR" sz="2200" dirty="0"/>
              <a:t>Cependant, la DN du </a:t>
            </a:r>
            <a:r>
              <a:rPr lang="fr-FR" sz="2200" dirty="0" err="1"/>
              <a:t>HepB</a:t>
            </a:r>
            <a:r>
              <a:rPr lang="fr-FR" sz="2200" dirty="0"/>
              <a:t> est administrée au moment où le risque de décès néonatal est à son plus haut</a:t>
            </a:r>
          </a:p>
          <a:p>
            <a:pPr>
              <a:spcBef>
                <a:spcPts val="1200"/>
              </a:spcBef>
              <a:spcAft>
                <a:spcPts val="0"/>
              </a:spcAft>
            </a:pPr>
            <a:r>
              <a:rPr lang="fr-FR" sz="2200" dirty="0"/>
              <a:t>La grande majorité des MAPI se révèlent être des incidents de coïncidence ou sont dues à des problèmes très localisés (selon le type d’incident)</a:t>
            </a:r>
          </a:p>
          <a:p>
            <a:pPr>
              <a:spcBef>
                <a:spcPts val="1200"/>
              </a:spcBef>
              <a:spcAft>
                <a:spcPts val="0"/>
              </a:spcAft>
            </a:pPr>
            <a:r>
              <a:rPr lang="fr-FR" sz="2200" kern="1200" dirty="0">
                <a:cs typeface="MS PGothic" charset="0"/>
              </a:rPr>
              <a:t>La suspicion d’un lien entre les décès néonatals et la vaccination peut fragiliser la confiance du public dans le vaccin et dans le programme de vaccination dans son ensemble</a:t>
            </a:r>
          </a:p>
          <a:p>
            <a:pPr>
              <a:spcBef>
                <a:spcPts val="1200"/>
              </a:spcBef>
              <a:spcAft>
                <a:spcPts val="0"/>
              </a:spcAft>
            </a:pPr>
            <a:r>
              <a:rPr lang="fr-FR" sz="2200" dirty="0"/>
              <a:t>Les programmes doivent rapidement préparer une riposte à tous rapports établissant un lien entre une MAPI et la DN du </a:t>
            </a:r>
            <a:r>
              <a:rPr lang="fr-FR" sz="2200" dirty="0" err="1"/>
              <a:t>HepB</a:t>
            </a:r>
            <a:endParaRPr lang="fr-FR" sz="22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2200" y="-19050"/>
            <a:ext cx="8305800" cy="1238250"/>
          </a:xfrm>
        </p:spPr>
        <p:txBody>
          <a:bodyPr/>
          <a:lstStyle/>
          <a:p>
            <a:r>
              <a:rPr lang="fr-FR" dirty="0">
                <a:solidFill>
                  <a:srgbClr val="002060"/>
                </a:solidFill>
              </a:rPr>
              <a:t>Formulaire de notification des MAPI*</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6574" y="1295400"/>
            <a:ext cx="8398715" cy="471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a:extLst>
              <a:ext uri="{FF2B5EF4-FFF2-40B4-BE49-F238E27FC236}">
                <a16:creationId xmlns:a16="http://schemas.microsoft.com/office/drawing/2014/main" id="{F4B12991-5212-6151-62C8-1C700A954BF7}"/>
              </a:ext>
            </a:extLst>
          </p:cNvPr>
          <p:cNvSpPr txBox="1"/>
          <p:nvPr/>
        </p:nvSpPr>
        <p:spPr>
          <a:xfrm>
            <a:off x="8973989" y="381000"/>
            <a:ext cx="3036826" cy="1384995"/>
          </a:xfrm>
          <a:prstGeom prst="rect">
            <a:avLst/>
          </a:prstGeom>
          <a:solidFill>
            <a:srgbClr val="FFFF00"/>
          </a:solidFill>
        </p:spPr>
        <p:txBody>
          <a:bodyPr wrap="square" rtlCol="0">
            <a:spAutoFit/>
          </a:bodyPr>
          <a:lstStyle/>
          <a:p>
            <a:r>
              <a:rPr lang="en-US" sz="2800" dirty="0">
                <a:highlight>
                  <a:srgbClr val="FFFF00"/>
                </a:highlight>
              </a:rPr>
              <a:t>Insert image of country’s AEFI form</a:t>
            </a:r>
          </a:p>
        </p:txBody>
      </p:sp>
    </p:spTree>
    <p:extLst>
      <p:ext uri="{BB962C8B-B14F-4D97-AF65-F5344CB8AC3E}">
        <p14:creationId xmlns:p14="http://schemas.microsoft.com/office/powerpoint/2010/main" val="6257816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2200" y="-19050"/>
            <a:ext cx="8305800" cy="1238250"/>
          </a:xfrm>
        </p:spPr>
        <p:txBody>
          <a:bodyPr/>
          <a:lstStyle/>
          <a:p>
            <a:r>
              <a:rPr lang="fr-FR" dirty="0">
                <a:solidFill>
                  <a:srgbClr val="002060"/>
                </a:solidFill>
              </a:rPr>
              <a:t>Messages clés</a:t>
            </a:r>
            <a:endParaRPr lang="fr-FR" dirty="0"/>
          </a:p>
        </p:txBody>
      </p:sp>
      <p:sp>
        <p:nvSpPr>
          <p:cNvPr id="3" name="Content Placeholder 2"/>
          <p:cNvSpPr>
            <a:spLocks noGrp="1"/>
          </p:cNvSpPr>
          <p:nvPr>
            <p:ph idx="1"/>
          </p:nvPr>
        </p:nvSpPr>
        <p:spPr>
          <a:xfrm>
            <a:off x="609600" y="1752600"/>
            <a:ext cx="11277600" cy="4550225"/>
          </a:xfrm>
        </p:spPr>
        <p:txBody>
          <a:bodyPr/>
          <a:lstStyle/>
          <a:p>
            <a:pPr>
              <a:spcBef>
                <a:spcPts val="0"/>
              </a:spcBef>
              <a:spcAft>
                <a:spcPts val="1200"/>
              </a:spcAft>
            </a:pPr>
            <a:r>
              <a:rPr lang="fr-FR" sz="1900" dirty="0"/>
              <a:t>Utiliser les outils actualisés de suivi pour enregistrer la vaccination par la DN du </a:t>
            </a:r>
            <a:r>
              <a:rPr lang="fr-FR" sz="1900" dirty="0" err="1"/>
              <a:t>HepB</a:t>
            </a:r>
            <a:r>
              <a:rPr lang="fr-FR" sz="1900" dirty="0"/>
              <a:t>. Remplir rigoureusement les formulaires et les soumettre dans les délais</a:t>
            </a:r>
          </a:p>
          <a:p>
            <a:pPr>
              <a:spcBef>
                <a:spcPts val="0"/>
              </a:spcBef>
              <a:spcAft>
                <a:spcPts val="1200"/>
              </a:spcAft>
            </a:pPr>
            <a:r>
              <a:rPr lang="fr-FR" sz="1900" dirty="0"/>
              <a:t>Des pratiques spécifiques sont en place au sein du programme de vaccination pour assurer l’enregistrement, la notification et le suivi de la vaccination dans les services de maternité --  </a:t>
            </a:r>
            <a:r>
              <a:rPr lang="fr-FR" sz="1900" b="1" spc="-50" dirty="0"/>
              <a:t>Ceci peut constituer, pour les personnel de SMNE, une nouvelle pratique</a:t>
            </a:r>
          </a:p>
          <a:p>
            <a:pPr>
              <a:spcBef>
                <a:spcPts val="0"/>
              </a:spcBef>
              <a:spcAft>
                <a:spcPts val="1200"/>
              </a:spcAft>
            </a:pPr>
            <a:r>
              <a:rPr lang="fr-FR" sz="1900" dirty="0"/>
              <a:t>La DN du </a:t>
            </a:r>
            <a:r>
              <a:rPr lang="fr-FR" sz="1900" dirty="0" err="1"/>
              <a:t>HepB</a:t>
            </a:r>
            <a:r>
              <a:rPr lang="fr-FR" sz="1900" dirty="0"/>
              <a:t> est un vaccin très sûr et très efficace </a:t>
            </a:r>
          </a:p>
          <a:p>
            <a:pPr>
              <a:spcBef>
                <a:spcPts val="0"/>
              </a:spcBef>
              <a:spcAft>
                <a:spcPts val="1200"/>
              </a:spcAft>
            </a:pPr>
            <a:r>
              <a:rPr lang="fr-FR" sz="1900" dirty="0"/>
              <a:t>Les MAPI sont des incidents médicaux qui surviennent après la vaccination et sont soupçonnées être en lien avec la vaccination. Les cas sévères de MAPI sont rares.</a:t>
            </a:r>
          </a:p>
          <a:p>
            <a:pPr>
              <a:spcBef>
                <a:spcPts val="0"/>
              </a:spcBef>
              <a:spcAft>
                <a:spcPts val="1200"/>
              </a:spcAft>
            </a:pPr>
            <a:r>
              <a:rPr lang="fr-FR" sz="1900" dirty="0"/>
              <a:t>La notification Immédiate d’une MAPI permet de mener une enquête en temps voulu pour gérer les retombées sur le public et s’assurer qu’aucun problème lié a la qualité du vaccin n’existe</a:t>
            </a:r>
            <a:endParaRPr lang="fr-FR" sz="1900" dirty="0">
              <a:solidFill>
                <a:schemeClr val="tx1"/>
              </a:solidFill>
              <a:cs typeface="Arial" pitchFamily="34" charset="0"/>
            </a:endParaRPr>
          </a:p>
        </p:txBody>
      </p:sp>
    </p:spTree>
    <p:extLst>
      <p:ext uri="{BB962C8B-B14F-4D97-AF65-F5344CB8AC3E}">
        <p14:creationId xmlns:p14="http://schemas.microsoft.com/office/powerpoint/2010/main" val="6257816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Titre 1"/>
          <p:cNvSpPr>
            <a:spLocks noGrp="1"/>
          </p:cNvSpPr>
          <p:nvPr>
            <p:ph type="title" idx="4294967295"/>
          </p:nvPr>
        </p:nvSpPr>
        <p:spPr>
          <a:xfrm>
            <a:off x="3886200" y="0"/>
            <a:ext cx="8305800" cy="1238250"/>
          </a:xfrm>
        </p:spPr>
        <p:txBody>
          <a:bodyPr/>
          <a:lstStyle/>
          <a:p>
            <a:pPr>
              <a:defRPr/>
            </a:pPr>
            <a:r>
              <a:rPr lang="fr-FR" dirty="0"/>
              <a:t>Fin du module</a:t>
            </a:r>
            <a:r>
              <a:rPr lang="en-US" dirty="0"/>
              <a:t>	</a:t>
            </a:r>
            <a:endParaRPr lang="fr-FR" dirty="0"/>
          </a:p>
        </p:txBody>
      </p:sp>
      <p:sp>
        <p:nvSpPr>
          <p:cNvPr id="7" name="Rectangle à coins arrondis 6"/>
          <p:cNvSpPr/>
          <p:nvPr/>
        </p:nvSpPr>
        <p:spPr bwMode="auto">
          <a:xfrm>
            <a:off x="5448300" y="2060575"/>
            <a:ext cx="3671888" cy="1512888"/>
          </a:xfrm>
          <a:prstGeom prst="wedgeRoundRectCallout">
            <a:avLst>
              <a:gd name="adj1" fmla="val -80920"/>
              <a:gd name="adj2" fmla="val -2677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a:defRPr/>
            </a:pPr>
            <a:br>
              <a:rPr lang="en-US" sz="1400" dirty="0">
                <a:solidFill>
                  <a:srgbClr val="000066"/>
                </a:solidFill>
              </a:rPr>
            </a:br>
            <a:r>
              <a:rPr lang="fr-FR" sz="2400" dirty="0">
                <a:solidFill>
                  <a:srgbClr val="000066"/>
                </a:solidFill>
              </a:rPr>
              <a:t>Merci de votre attention ! </a:t>
            </a:r>
            <a:br>
              <a:rPr lang="en-US" sz="2400" dirty="0">
                <a:solidFill>
                  <a:srgbClr val="000066"/>
                </a:solidFill>
              </a:rPr>
            </a:br>
            <a:br>
              <a:rPr lang="en-US" sz="2400" dirty="0">
                <a:solidFill>
                  <a:srgbClr val="000066"/>
                </a:solidFill>
              </a:rPr>
            </a:br>
            <a:endParaRPr lang="en-US" sz="2400" dirty="0">
              <a:solidFill>
                <a:srgbClr val="000066"/>
              </a:solidFill>
            </a:endParaRPr>
          </a:p>
          <a:p>
            <a:pPr rtl="1">
              <a:defRPr/>
            </a:pPr>
            <a:endParaRPr lang="en-US" sz="2000" dirty="0">
              <a:solidFill>
                <a:srgbClr val="000066"/>
              </a:solidFill>
            </a:endParaRPr>
          </a:p>
          <a:p>
            <a:pPr rtl="1">
              <a:defRPr/>
            </a:pPr>
            <a:endParaRPr lang="en-US" sz="2000" dirty="0">
              <a:solidFill>
                <a:srgbClr val="000066"/>
              </a:solidFill>
            </a:endParaRPr>
          </a:p>
          <a:p>
            <a:pPr rtl="1">
              <a:defRPr/>
            </a:pPr>
            <a:endParaRPr lang="en-US" sz="2000" dirty="0">
              <a:solidFill>
                <a:srgbClr val="000066"/>
              </a:solidFill>
            </a:endParaRPr>
          </a:p>
          <a:p>
            <a:pPr rtl="1">
              <a:defRPr/>
            </a:pPr>
            <a:endParaRPr lang="en-US" sz="2000" dirty="0">
              <a:solidFill>
                <a:srgbClr val="000066"/>
              </a:solidFill>
            </a:endParaRPr>
          </a:p>
          <a:p>
            <a:pPr rtl="1">
              <a:defRPr/>
            </a:pPr>
            <a:r>
              <a:rPr lang="fr-FR" sz="2000" dirty="0">
                <a:solidFill>
                  <a:srgbClr val="000066"/>
                </a:solidFill>
              </a:rPr>
              <a:t> </a:t>
            </a:r>
          </a:p>
        </p:txBody>
      </p:sp>
      <p:pic>
        <p:nvPicPr>
          <p:cNvPr id="2" name="Picture 1" descr="A cartoon of a nurse&#10;&#10;Description automatically generated">
            <a:extLst>
              <a:ext uri="{FF2B5EF4-FFF2-40B4-BE49-F238E27FC236}">
                <a16:creationId xmlns:a16="http://schemas.microsoft.com/office/drawing/2014/main" id="{0797DE69-130C-C1F2-C508-CBFB42844DA5}"/>
              </a:ext>
            </a:extLst>
          </p:cNvPr>
          <p:cNvPicPr>
            <a:picLocks noChangeAspect="1"/>
          </p:cNvPicPr>
          <p:nvPr/>
        </p:nvPicPr>
        <p:blipFill>
          <a:blip r:embed="rId3"/>
          <a:stretch>
            <a:fillRect/>
          </a:stretch>
        </p:blipFill>
        <p:spPr>
          <a:xfrm>
            <a:off x="2057400" y="1600200"/>
            <a:ext cx="1933994" cy="4227003"/>
          </a:xfrm>
          <a:prstGeom prst="rect">
            <a:avLst/>
          </a:prstGeom>
        </p:spPr>
      </p:pic>
    </p:spTree>
    <p:extLst>
      <p:ext uri="{BB962C8B-B14F-4D97-AF65-F5344CB8AC3E}">
        <p14:creationId xmlns:p14="http://schemas.microsoft.com/office/powerpoint/2010/main" val="31582569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60FA809-C73A-A731-257C-15699131709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658106" y="4295582"/>
            <a:ext cx="1339340" cy="1905516"/>
          </a:xfrm>
          <a:prstGeom prst="rect">
            <a:avLst/>
          </a:prstGeom>
        </p:spPr>
      </p:pic>
      <p:pic>
        <p:nvPicPr>
          <p:cNvPr id="5" name="Picture 4">
            <a:extLst>
              <a:ext uri="{FF2B5EF4-FFF2-40B4-BE49-F238E27FC236}">
                <a16:creationId xmlns:a16="http://schemas.microsoft.com/office/drawing/2014/main" id="{72B81491-BAFD-D23A-AF67-F857D8CC971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10249949" y="2798619"/>
            <a:ext cx="1351500" cy="190800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2362200" y="-19050"/>
            <a:ext cx="8305800" cy="1238250"/>
          </a:xfrm>
        </p:spPr>
        <p:txBody>
          <a:bodyPr/>
          <a:lstStyle/>
          <a:p>
            <a:pPr>
              <a:lnSpc>
                <a:spcPct val="90000"/>
              </a:lnSpc>
              <a:defRPr/>
            </a:pPr>
            <a:r>
              <a:rPr lang="fr-FR" kern="1200" dirty="0">
                <a:solidFill>
                  <a:srgbClr val="002060"/>
                </a:solidFill>
                <a:ea typeface="ＭＳ Ｐゴシック" pitchFamily="34" charset="-128"/>
              </a:rPr>
              <a:t>Références</a:t>
            </a:r>
          </a:p>
        </p:txBody>
      </p:sp>
      <p:sp>
        <p:nvSpPr>
          <p:cNvPr id="17411" name="Content Placeholder 2"/>
          <p:cNvSpPr>
            <a:spLocks noGrp="1"/>
          </p:cNvSpPr>
          <p:nvPr>
            <p:ph idx="1"/>
          </p:nvPr>
        </p:nvSpPr>
        <p:spPr>
          <a:xfrm>
            <a:off x="590551" y="1381125"/>
            <a:ext cx="9163049" cy="4611688"/>
          </a:xfrm>
        </p:spPr>
        <p:txBody>
          <a:bodyPr/>
          <a:lstStyle/>
          <a:p>
            <a:r>
              <a:rPr lang="fr-FR" sz="2000" dirty="0"/>
              <a:t>OMS : Prévenir la transmission périnatale du virus de l’hépatite B: Guide pour l’introduction et le renforcement de la vaccination à la naissance contre l’hépatite B </a:t>
            </a:r>
            <a:r>
              <a:rPr lang="fr-FR" sz="2000" dirty="0">
                <a:hlinkClick r:id="rId5"/>
              </a:rPr>
              <a:t>https://iris.who.int/handle/10665/250243</a:t>
            </a:r>
            <a:r>
              <a:rPr lang="fr-FR" sz="2000" dirty="0"/>
              <a:t> </a:t>
            </a:r>
          </a:p>
          <a:p>
            <a:pPr>
              <a:spcBef>
                <a:spcPts val="1200"/>
              </a:spcBef>
            </a:pPr>
            <a:r>
              <a:rPr lang="en-US" sz="2000" dirty="0"/>
              <a:t>OMS: </a:t>
            </a:r>
            <a:r>
              <a:rPr lang="fr-FR" sz="2000" dirty="0">
                <a:hlinkClick r:id="rId6"/>
              </a:rPr>
              <a:t>Manuel mondial pour la surveillance des manifestations post-vaccinales indésirables</a:t>
            </a:r>
            <a:r>
              <a:rPr lang="en-US" sz="2000" dirty="0"/>
              <a:t> </a:t>
            </a:r>
            <a:r>
              <a:rPr lang="en-US" sz="2000" dirty="0">
                <a:hlinkClick r:id="rId6"/>
              </a:rPr>
              <a:t>https://www.who.int/fr/publications/i/item/9789241507769</a:t>
            </a:r>
            <a:r>
              <a:rPr lang="en-US" sz="2000" dirty="0"/>
              <a:t> </a:t>
            </a:r>
          </a:p>
          <a:p>
            <a:pPr marL="341313" lvl="1" indent="-341313">
              <a:spcBef>
                <a:spcPts val="1200"/>
              </a:spcBef>
              <a:buFont typeface="Wingdings" pitchFamily="2" charset="2"/>
              <a:buChar char="l"/>
            </a:pPr>
            <a:r>
              <a:rPr lang="en-US" sz="2000" dirty="0">
                <a:ea typeface="MS PGothic" pitchFamily="34" charset="-128"/>
              </a:rPr>
              <a:t>WHO: </a:t>
            </a:r>
            <a:r>
              <a:rPr lang="en-US" sz="2000" dirty="0">
                <a:ea typeface="MS PGothic" pitchFamily="34" charset="-128"/>
                <a:hlinkClick r:id="rId7"/>
              </a:rPr>
              <a:t>Vaccine safety communication</a:t>
            </a:r>
            <a:r>
              <a:rPr lang="en-US" sz="2000" dirty="0">
                <a:ea typeface="MS PGothic" pitchFamily="34" charset="-128"/>
              </a:rPr>
              <a:t> </a:t>
            </a:r>
            <a:r>
              <a:rPr lang="en-US" sz="2000" i="1" dirty="0">
                <a:ea typeface="MS PGothic" pitchFamily="34" charset="-128"/>
              </a:rPr>
              <a:t>(disponible </a:t>
            </a:r>
            <a:r>
              <a:rPr lang="en-US" sz="2000" i="1" dirty="0" err="1">
                <a:ea typeface="MS PGothic" pitchFamily="34" charset="-128"/>
              </a:rPr>
              <a:t>en</a:t>
            </a:r>
            <a:r>
              <a:rPr lang="en-US" sz="2000" i="1" dirty="0">
                <a:ea typeface="MS PGothic" pitchFamily="34" charset="-128"/>
              </a:rPr>
              <a:t> </a:t>
            </a:r>
            <a:r>
              <a:rPr lang="en-US" sz="2000" i="1" dirty="0" err="1">
                <a:ea typeface="MS PGothic" pitchFamily="34" charset="-128"/>
              </a:rPr>
              <a:t>anglais</a:t>
            </a:r>
            <a:r>
              <a:rPr lang="en-US" sz="2000" i="1" dirty="0">
                <a:ea typeface="MS PGothic" pitchFamily="34" charset="-128"/>
              </a:rPr>
              <a:t>)</a:t>
            </a:r>
          </a:p>
          <a:p>
            <a:pPr marL="341313" lvl="1" indent="-341313">
              <a:spcBef>
                <a:spcPts val="1200"/>
              </a:spcBef>
              <a:buFont typeface="Wingdings" pitchFamily="2" charset="2"/>
              <a:buChar char="l"/>
            </a:pPr>
            <a:r>
              <a:rPr lang="en-US" sz="2000" dirty="0">
                <a:ea typeface="MS PGothic" pitchFamily="34" charset="-128"/>
              </a:rPr>
              <a:t>WHO EURO: Vaccine Safety Events: managing the communications response, A guide for Ministry of Health EPI Managers and Health Promotions Units </a:t>
            </a:r>
            <a:r>
              <a:rPr lang="en-US" sz="2000" i="1" dirty="0">
                <a:ea typeface="MS PGothic" pitchFamily="34" charset="-128"/>
              </a:rPr>
              <a:t>(disponible </a:t>
            </a:r>
            <a:r>
              <a:rPr lang="en-US" sz="2000" i="1" dirty="0" err="1">
                <a:ea typeface="MS PGothic" pitchFamily="34" charset="-128"/>
              </a:rPr>
              <a:t>en</a:t>
            </a:r>
            <a:r>
              <a:rPr lang="en-US" sz="2000" i="1" dirty="0">
                <a:ea typeface="MS PGothic" pitchFamily="34" charset="-128"/>
              </a:rPr>
              <a:t> </a:t>
            </a:r>
            <a:r>
              <a:rPr lang="en-US" sz="2000" i="1" dirty="0" err="1">
                <a:ea typeface="MS PGothic" pitchFamily="34" charset="-128"/>
              </a:rPr>
              <a:t>anglais</a:t>
            </a:r>
            <a:r>
              <a:rPr lang="en-US" sz="2000" i="1" dirty="0">
                <a:ea typeface="MS PGothic" pitchFamily="34" charset="-128"/>
              </a:rPr>
              <a:t>)</a:t>
            </a:r>
            <a:r>
              <a:rPr lang="en-US" sz="2000" dirty="0">
                <a:ea typeface="MS PGothic" pitchFamily="34" charset="-128"/>
              </a:rPr>
              <a:t> </a:t>
            </a:r>
            <a:r>
              <a:rPr lang="en-US" sz="2000" dirty="0">
                <a:ea typeface="MS PGothic" pitchFamily="34" charset="-128"/>
                <a:hlinkClick r:id="rId8"/>
              </a:rPr>
              <a:t>https://www.who.int/europe/publications/i/item/9789289054935</a:t>
            </a:r>
            <a:endParaRPr lang="en-US" sz="2000" dirty="0">
              <a:ea typeface="MS PGothic" pitchFamily="34" charset="-128"/>
            </a:endParaRPr>
          </a:p>
          <a:p>
            <a:pPr marL="341313" lvl="1" indent="-341313">
              <a:spcBef>
                <a:spcPts val="1200"/>
              </a:spcBef>
              <a:buFont typeface="Wingdings" pitchFamily="2" charset="2"/>
              <a:buChar char="l"/>
            </a:pPr>
            <a:r>
              <a:rPr lang="fr-FR" sz="2000" dirty="0"/>
              <a:t>OMS : Les pratiques qui améliorent la couverture par la vaccination anti-hépatite B à la naissance </a:t>
            </a:r>
            <a:r>
              <a:rPr lang="fr-FR" sz="2000" dirty="0">
                <a:hlinkClick r:id="rId9"/>
              </a:rPr>
              <a:t>https://iris.who.int/bitstream/handle/10665/112532/WHO_IVB_12.11_fre.pdf</a:t>
            </a:r>
            <a:r>
              <a:rPr lang="fr-FR" sz="2000" dirty="0"/>
              <a:t>  </a:t>
            </a:r>
            <a:endParaRPr lang="en-US" sz="2000" dirty="0">
              <a:ea typeface="MS PGothic" pitchFamily="34" charset="-128"/>
            </a:endParaRPr>
          </a:p>
          <a:p>
            <a:pPr>
              <a:spcBef>
                <a:spcPts val="1200"/>
              </a:spcBef>
              <a:buNone/>
            </a:pPr>
            <a:endParaRPr lang="en-US" sz="2000" dirty="0"/>
          </a:p>
          <a:p>
            <a:pPr>
              <a:spcBef>
                <a:spcPts val="1200"/>
              </a:spcBef>
              <a:buNone/>
            </a:pPr>
            <a:endParaRPr lang="en-US" sz="2000" dirty="0"/>
          </a:p>
        </p:txBody>
      </p:sp>
      <p:pic>
        <p:nvPicPr>
          <p:cNvPr id="3" name="Picture 2">
            <a:extLst>
              <a:ext uri="{FF2B5EF4-FFF2-40B4-BE49-F238E27FC236}">
                <a16:creationId xmlns:a16="http://schemas.microsoft.com/office/drawing/2014/main" id="{AF676247-6A76-123B-BE1F-F7F31CF440C5}"/>
              </a:ext>
            </a:extLst>
          </p:cNvPr>
          <p:cNvPicPr>
            <a:picLocks noChangeAspect="1"/>
          </p:cNvPicPr>
          <p:nvPr/>
        </p:nvPicPr>
        <p:blipFill>
          <a:blip r:embed="rId10"/>
          <a:stretch>
            <a:fillRect/>
          </a:stretch>
        </p:blipFill>
        <p:spPr>
          <a:xfrm>
            <a:off x="10383300" y="284250"/>
            <a:ext cx="1339416" cy="1908000"/>
          </a:xfrm>
          <a:prstGeom prst="rect">
            <a:avLst/>
          </a:prstGeom>
          <a:effectLst>
            <a:outerShdw blurRad="50800" dist="38100" dir="2700000" algn="tl" rotWithShape="0">
              <a:prstClr val="black">
                <a:alpha val="40000"/>
              </a:prstClr>
            </a:outerShdw>
          </a:effectLst>
        </p:spPr>
      </p:pic>
      <p:pic>
        <p:nvPicPr>
          <p:cNvPr id="4" name="Picture 3">
            <a:extLst>
              <a:ext uri="{FF2B5EF4-FFF2-40B4-BE49-F238E27FC236}">
                <a16:creationId xmlns:a16="http://schemas.microsoft.com/office/drawing/2014/main" id="{18B609DF-EF05-8B22-7DD9-79ACD2DF61FC}"/>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10668000" y="1813537"/>
            <a:ext cx="1341801" cy="1905516"/>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2"/>
          <p:cNvSpPr>
            <a:spLocks noGrp="1" noChangeArrowheads="1"/>
          </p:cNvSpPr>
          <p:nvPr>
            <p:ph type="title"/>
          </p:nvPr>
        </p:nvSpPr>
        <p:spPr>
          <a:xfrm>
            <a:off x="2438400" y="0"/>
            <a:ext cx="8229600" cy="1238250"/>
          </a:xfrm>
        </p:spPr>
        <p:txBody>
          <a:bodyPr/>
          <a:lstStyle/>
          <a:p>
            <a:r>
              <a:rPr lang="fr-FR" dirty="0">
                <a:ea typeface="ＭＳ Ｐゴシック" charset="0"/>
              </a:rPr>
              <a:t>Objectifs pédagogiques</a:t>
            </a:r>
            <a:endParaRPr lang="fr-FR" dirty="0">
              <a:ea typeface="ＭＳ Ｐゴシック" pitchFamily="34" charset="-128"/>
            </a:endParaRPr>
          </a:p>
        </p:txBody>
      </p:sp>
      <p:sp>
        <p:nvSpPr>
          <p:cNvPr id="4099" name="Rectangle 14"/>
          <p:cNvSpPr>
            <a:spLocks noChangeArrowheads="1"/>
          </p:cNvSpPr>
          <p:nvPr/>
        </p:nvSpPr>
        <p:spPr bwMode="auto">
          <a:xfrm>
            <a:off x="2209800" y="1752600"/>
            <a:ext cx="8229600" cy="4611688"/>
          </a:xfrm>
          <a:prstGeom prst="rect">
            <a:avLst/>
          </a:prstGeom>
          <a:noFill/>
          <a:ln w="9525">
            <a:noFill/>
            <a:miter lim="800000"/>
            <a:headEnd/>
            <a:tailEnd/>
          </a:ln>
        </p:spPr>
        <p:txBody>
          <a:bodyPr lIns="0" tIns="0" rIns="0" bIns="0"/>
          <a:lstStyle/>
          <a:p>
            <a:pPr marL="341313" indent="-341313" defTabSz="912813" eaLnBrk="0" hangingPunct="0">
              <a:spcBef>
                <a:spcPct val="80000"/>
              </a:spcBef>
              <a:spcAft>
                <a:spcPts val="600"/>
              </a:spcAft>
              <a:buClr>
                <a:srgbClr val="1E7FB8"/>
              </a:buClr>
              <a:buFont typeface="Wingdings" pitchFamily="2" charset="2"/>
              <a:buChar char="l"/>
            </a:pPr>
            <a:r>
              <a:rPr lang="fr-FR" sz="2400" b="0" dirty="0"/>
              <a:t>À la fin de ce module, vous serez capable de :</a:t>
            </a:r>
          </a:p>
          <a:p>
            <a:pPr marL="858838" lvl="1" indent="-274638">
              <a:lnSpc>
                <a:spcPct val="114000"/>
              </a:lnSpc>
              <a:spcBef>
                <a:spcPts val="600"/>
              </a:spcBef>
              <a:buClr>
                <a:srgbClr val="0070C0"/>
              </a:buClr>
              <a:buFont typeface="Arial" pitchFamily="34" charset="0"/>
              <a:buChar char="−"/>
            </a:pPr>
            <a:r>
              <a:rPr lang="fr-FR" sz="2200" b="0" dirty="0"/>
              <a:t>Décrire comment effectuer le suivi de la couverture vaccinale de la DN du </a:t>
            </a:r>
            <a:r>
              <a:rPr lang="fr-FR" sz="2200" b="0" dirty="0" err="1"/>
              <a:t>HepB</a:t>
            </a:r>
            <a:endParaRPr lang="fr-FR" sz="2200" b="0" dirty="0"/>
          </a:p>
          <a:p>
            <a:pPr marL="858838" lvl="1" indent="-274638">
              <a:lnSpc>
                <a:spcPct val="114000"/>
              </a:lnSpc>
              <a:spcBef>
                <a:spcPts val="600"/>
              </a:spcBef>
              <a:buClr>
                <a:srgbClr val="0070C0"/>
              </a:buClr>
              <a:buFont typeface="Arial" pitchFamily="34" charset="0"/>
              <a:buChar char="−"/>
            </a:pPr>
            <a:r>
              <a:rPr lang="fr-FR" sz="2200" b="0" dirty="0"/>
              <a:t>Expliquer comment les formulaires ont été modifiés</a:t>
            </a:r>
          </a:p>
          <a:p>
            <a:pPr marL="858838" lvl="1" indent="-274638">
              <a:lnSpc>
                <a:spcPct val="114000"/>
              </a:lnSpc>
              <a:spcBef>
                <a:spcPts val="600"/>
              </a:spcBef>
              <a:buClr>
                <a:srgbClr val="0070C0"/>
              </a:buClr>
              <a:buFont typeface="Arial" pitchFamily="34" charset="0"/>
              <a:buChar char="−"/>
            </a:pPr>
            <a:r>
              <a:rPr lang="fr-FR" sz="2200" b="0" dirty="0"/>
              <a:t>Décrire pourquoi l’évaluation de la mise en place du programme est importante et comment celle-ci doit être menée</a:t>
            </a:r>
          </a:p>
          <a:p>
            <a:pPr marL="858838" lvl="1" indent="-274638">
              <a:lnSpc>
                <a:spcPct val="114000"/>
              </a:lnSpc>
              <a:spcBef>
                <a:spcPts val="600"/>
              </a:spcBef>
              <a:buClr>
                <a:srgbClr val="0070C0"/>
              </a:buClr>
              <a:buFont typeface="Arial" pitchFamily="34" charset="0"/>
              <a:buChar char="−"/>
            </a:pPr>
            <a:r>
              <a:rPr lang="fr-FR" sz="2200" b="0" dirty="0"/>
              <a:t>Identifier l’importance du suivi des MAPI et des enquêtes</a:t>
            </a:r>
            <a:r>
              <a:rPr lang="en-US" sz="2400" b="0" dirty="0"/>
              <a:t> </a:t>
            </a:r>
          </a:p>
          <a:p>
            <a:pPr>
              <a:spcBef>
                <a:spcPts val="1800"/>
              </a:spcBef>
              <a:buClr>
                <a:srgbClr val="0070C0"/>
              </a:buClr>
              <a:buFont typeface="Wingdings" pitchFamily="2" charset="2"/>
              <a:buChar char="l"/>
            </a:pPr>
            <a:r>
              <a:rPr lang="fr-FR" sz="2400" b="0" dirty="0"/>
              <a:t>Durée:  50 minutes</a:t>
            </a:r>
          </a:p>
        </p:txBody>
      </p:sp>
      <p:pic>
        <p:nvPicPr>
          <p:cNvPr id="4100" name="Picture 6" descr="C:\Users\sfellache\Desktop\ammp\sandclock.jpg"/>
          <p:cNvPicPr>
            <a:picLocks noChangeAspect="1" noChangeArrowheads="1"/>
          </p:cNvPicPr>
          <p:nvPr/>
        </p:nvPicPr>
        <p:blipFill>
          <a:blip r:embed="rId3" cstate="print"/>
          <a:srcRect/>
          <a:stretch>
            <a:fillRect/>
          </a:stretch>
        </p:blipFill>
        <p:spPr bwMode="auto">
          <a:xfrm>
            <a:off x="936130" y="5197490"/>
            <a:ext cx="570901" cy="698500"/>
          </a:xfrm>
          <a:prstGeom prst="rect">
            <a:avLst/>
          </a:prstGeom>
          <a:noFill/>
          <a:ln w="9525">
            <a:noFill/>
            <a:miter lim="800000"/>
            <a:headEnd/>
            <a:tailEnd/>
          </a:ln>
        </p:spPr>
      </p:pic>
      <p:pic>
        <p:nvPicPr>
          <p:cNvPr id="4101" name="Picture 9" descr="arrow"/>
          <p:cNvPicPr>
            <a:picLocks noChangeAspect="1" noChangeArrowheads="1"/>
          </p:cNvPicPr>
          <p:nvPr/>
        </p:nvPicPr>
        <p:blipFill>
          <a:blip r:embed="rId4" cstate="print"/>
          <a:srcRect/>
          <a:stretch>
            <a:fillRect/>
          </a:stretch>
        </p:blipFill>
        <p:spPr bwMode="auto">
          <a:xfrm>
            <a:off x="609600" y="1752600"/>
            <a:ext cx="1223962" cy="1016000"/>
          </a:xfrm>
          <a:prstGeom prst="rect">
            <a:avLst/>
          </a:prstGeom>
          <a:noFill/>
          <a:ln w="9525">
            <a:noFill/>
            <a:miter lim="800000"/>
            <a:headEnd/>
            <a:tailEnd/>
          </a:ln>
        </p:spPr>
      </p:pic>
      <p:pic>
        <p:nvPicPr>
          <p:cNvPr id="2" name="Picture 1">
            <a:extLst>
              <a:ext uri="{FF2B5EF4-FFF2-40B4-BE49-F238E27FC236}">
                <a16:creationId xmlns:a16="http://schemas.microsoft.com/office/drawing/2014/main" id="{759028ED-4310-BD2C-A67A-89C6C40CC5D2}"/>
              </a:ext>
            </a:extLst>
          </p:cNvPr>
          <p:cNvPicPr>
            <a:picLocks noChangeAspect="1"/>
          </p:cNvPicPr>
          <p:nvPr/>
        </p:nvPicPr>
        <p:blipFill>
          <a:blip r:embed="rId5"/>
          <a:stretch>
            <a:fillRect/>
          </a:stretch>
        </p:blipFill>
        <p:spPr>
          <a:xfrm>
            <a:off x="10134600" y="266292"/>
            <a:ext cx="1765856" cy="2515416"/>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4542657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7"/>
          <p:cNvSpPr>
            <a:spLocks/>
          </p:cNvSpPr>
          <p:nvPr/>
        </p:nvSpPr>
        <p:spPr bwMode="auto">
          <a:xfrm>
            <a:off x="2362200" y="0"/>
            <a:ext cx="8305800" cy="1238250"/>
          </a:xfrm>
          <a:prstGeom prst="rect">
            <a:avLst/>
          </a:prstGeom>
          <a:noFill/>
          <a:ln>
            <a:noFill/>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dirty="0">
                <a:ea typeface="ＭＳ Ｐゴシック" pitchFamily="34" charset="-128"/>
              </a:rPr>
              <a:t>Contenu pédagogique</a:t>
            </a:r>
          </a:p>
        </p:txBody>
      </p:sp>
      <p:graphicFrame>
        <p:nvGraphicFramePr>
          <p:cNvPr id="8" name="Content Placeholder 3"/>
          <p:cNvGraphicFramePr>
            <a:graphicFrameLocks noGrp="1"/>
          </p:cNvGraphicFramePr>
          <p:nvPr>
            <p:ph idx="1"/>
            <p:extLst>
              <p:ext uri="{D42A27DB-BD31-4B8C-83A1-F6EECF244321}">
                <p14:modId xmlns:p14="http://schemas.microsoft.com/office/powerpoint/2010/main" val="2599443171"/>
              </p:ext>
            </p:extLst>
          </p:nvPr>
        </p:nvGraphicFramePr>
        <p:xfrm>
          <a:off x="-888019" y="1447800"/>
          <a:ext cx="10058400" cy="46116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 name="Picture 1" descr="A cartoon of a nurse holding a stethoscope&#10;&#10;Description automatically generated">
            <a:extLst>
              <a:ext uri="{FF2B5EF4-FFF2-40B4-BE49-F238E27FC236}">
                <a16:creationId xmlns:a16="http://schemas.microsoft.com/office/drawing/2014/main" id="{F88831C2-3F5D-43AF-2490-7FB49D0C4F44}"/>
              </a:ext>
            </a:extLst>
          </p:cNvPr>
          <p:cNvPicPr>
            <a:picLocks noChangeAspect="1"/>
          </p:cNvPicPr>
          <p:nvPr/>
        </p:nvPicPr>
        <p:blipFill>
          <a:blip r:embed="rId8"/>
          <a:stretch>
            <a:fillRect/>
          </a:stretch>
        </p:blipFill>
        <p:spPr>
          <a:xfrm>
            <a:off x="8839200" y="1828800"/>
            <a:ext cx="1905000" cy="393382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7"/>
          <p:cNvSpPr>
            <a:spLocks noGrp="1" noChangeArrowheads="1"/>
          </p:cNvSpPr>
          <p:nvPr>
            <p:ph type="title"/>
          </p:nvPr>
        </p:nvSpPr>
        <p:spPr>
          <a:xfrm>
            <a:off x="2362200" y="0"/>
            <a:ext cx="8305800" cy="1238250"/>
          </a:xfrm>
        </p:spPr>
        <p:txBody>
          <a:bodyPr/>
          <a:lstStyle/>
          <a:p>
            <a:pPr lvl="0">
              <a:defRPr/>
            </a:pPr>
            <a:br>
              <a:rPr lang="en-US" dirty="0">
                <a:solidFill>
                  <a:srgbClr val="002060"/>
                </a:solidFill>
              </a:rPr>
            </a:br>
            <a:r>
              <a:rPr lang="fr-FR" sz="3600" dirty="0"/>
              <a:t>Étapes du suivi des formulaires et de notification de la DN du </a:t>
            </a:r>
            <a:r>
              <a:rPr lang="fr-FR" sz="3600" dirty="0" err="1"/>
              <a:t>HepB</a:t>
            </a:r>
            <a:br>
              <a:rPr lang="fr-FR" dirty="0">
                <a:solidFill>
                  <a:srgbClr val="002060"/>
                </a:solidFill>
              </a:rPr>
            </a:br>
            <a:endParaRPr lang="en-US" dirty="0">
              <a:ea typeface="ＭＳ Ｐゴシック" pitchFamily="34" charset="-128"/>
            </a:endParaRPr>
          </a:p>
        </p:txBody>
      </p:sp>
      <p:sp>
        <p:nvSpPr>
          <p:cNvPr id="7170" name="Rectangle 8"/>
          <p:cNvSpPr>
            <a:spLocks noGrp="1" noChangeArrowheads="1"/>
          </p:cNvSpPr>
          <p:nvPr>
            <p:ph idx="1"/>
          </p:nvPr>
        </p:nvSpPr>
        <p:spPr>
          <a:xfrm>
            <a:off x="838200" y="1600200"/>
            <a:ext cx="10896600" cy="4468813"/>
          </a:xfrm>
        </p:spPr>
        <p:txBody>
          <a:bodyPr/>
          <a:lstStyle/>
          <a:p>
            <a:pPr marL="1587" indent="-342900" algn="just">
              <a:lnSpc>
                <a:spcPct val="95000"/>
              </a:lnSpc>
              <a:spcBef>
                <a:spcPts val="600"/>
              </a:spcBef>
              <a:spcAft>
                <a:spcPts val="600"/>
              </a:spcAft>
            </a:pPr>
            <a:r>
              <a:rPr lang="fr-FR" sz="2400" dirty="0"/>
              <a:t>Suivre et notifier la couverture vaccinale peut constituer une nouvelle pratique pour le personnel de SMNE n’ayant pas d’expérience préalable avec le PEV</a:t>
            </a:r>
          </a:p>
          <a:p>
            <a:pPr marL="1587" indent="-342900" algn="just">
              <a:lnSpc>
                <a:spcPct val="95000"/>
              </a:lnSpc>
              <a:spcBef>
                <a:spcPts val="1800"/>
              </a:spcBef>
              <a:spcAft>
                <a:spcPts val="600"/>
              </a:spcAft>
            </a:pPr>
            <a:r>
              <a:rPr lang="fr-FR" sz="2400" dirty="0"/>
              <a:t>Pour une gestion appropriée de la couverture vaccinale et des stocks, il est essentiel de :</a:t>
            </a:r>
          </a:p>
          <a:p>
            <a:pPr marL="514350" lvl="1">
              <a:lnSpc>
                <a:spcPct val="95000"/>
              </a:lnSpc>
              <a:spcBef>
                <a:spcPts val="600"/>
              </a:spcBef>
              <a:spcAft>
                <a:spcPts val="600"/>
              </a:spcAft>
            </a:pPr>
            <a:r>
              <a:rPr lang="fr-FR" sz="2300" dirty="0"/>
              <a:t>S’assurer d’avoir des formulaires à jour incluant la DN du </a:t>
            </a:r>
            <a:r>
              <a:rPr lang="fr-FR" sz="2300" dirty="0" err="1"/>
              <a:t>HepB</a:t>
            </a:r>
            <a:endParaRPr lang="fr-FR" sz="2300" dirty="0"/>
          </a:p>
          <a:p>
            <a:pPr marL="514350" lvl="1" algn="just">
              <a:lnSpc>
                <a:spcPct val="95000"/>
              </a:lnSpc>
              <a:spcBef>
                <a:spcPts val="600"/>
              </a:spcBef>
              <a:spcAft>
                <a:spcPts val="600"/>
              </a:spcAft>
            </a:pPr>
            <a:r>
              <a:rPr lang="fr-FR" sz="2300" dirty="0"/>
              <a:t>Vérifier que les formulaires de suivi sont disponibles sur tous les sites concernés par la gestion et le suivi de la DN du </a:t>
            </a:r>
            <a:r>
              <a:rPr lang="fr-FR" sz="2300" dirty="0" err="1"/>
              <a:t>HepB</a:t>
            </a:r>
            <a:endParaRPr lang="fr-FR" sz="2300" dirty="0"/>
          </a:p>
          <a:p>
            <a:pPr marL="514350" lvl="1">
              <a:lnSpc>
                <a:spcPct val="95000"/>
              </a:lnSpc>
              <a:spcBef>
                <a:spcPts val="600"/>
              </a:spcBef>
              <a:spcAft>
                <a:spcPts val="600"/>
              </a:spcAft>
            </a:pPr>
            <a:r>
              <a:rPr lang="fr-FR" sz="2300" dirty="0"/>
              <a:t>Compléter rigoureusement les formulaires de suivi</a:t>
            </a:r>
          </a:p>
          <a:p>
            <a:pPr marL="514350" lvl="1">
              <a:lnSpc>
                <a:spcPct val="95000"/>
              </a:lnSpc>
              <a:spcBef>
                <a:spcPts val="600"/>
              </a:spcBef>
              <a:spcAft>
                <a:spcPts val="600"/>
              </a:spcAft>
            </a:pPr>
            <a:r>
              <a:rPr lang="fr-FR" sz="2300" dirty="0"/>
              <a:t>Soumettre le rapport mensuel d’activités dans les délais</a:t>
            </a:r>
          </a:p>
        </p:txBody>
      </p:sp>
    </p:spTree>
    <p:extLst>
      <p:ext uri="{BB962C8B-B14F-4D97-AF65-F5344CB8AC3E}">
        <p14:creationId xmlns:p14="http://schemas.microsoft.com/office/powerpoint/2010/main" val="19359434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2200" y="0"/>
            <a:ext cx="8305800" cy="1238250"/>
          </a:xfrm>
        </p:spPr>
        <p:txBody>
          <a:bodyPr/>
          <a:lstStyle/>
          <a:p>
            <a:r>
              <a:rPr lang="fr-FR" dirty="0"/>
              <a:t>Outils révisés de suivi et de notification des données</a:t>
            </a:r>
          </a:p>
        </p:txBody>
      </p:sp>
      <p:sp>
        <p:nvSpPr>
          <p:cNvPr id="3" name="Content Placeholder 2"/>
          <p:cNvSpPr>
            <a:spLocks noGrp="1"/>
          </p:cNvSpPr>
          <p:nvPr>
            <p:ph idx="1"/>
          </p:nvPr>
        </p:nvSpPr>
        <p:spPr>
          <a:xfrm>
            <a:off x="762000" y="1447800"/>
            <a:ext cx="10287000" cy="4876800"/>
          </a:xfrm>
        </p:spPr>
        <p:txBody>
          <a:bodyPr/>
          <a:lstStyle/>
          <a:p>
            <a:pPr marL="0" algn="just">
              <a:spcBef>
                <a:spcPts val="1200"/>
              </a:spcBef>
              <a:spcAft>
                <a:spcPts val="0"/>
              </a:spcAft>
              <a:buNone/>
            </a:pPr>
            <a:r>
              <a:rPr lang="fr-FR" sz="2400" dirty="0"/>
              <a:t>Les outils adaptés en intégrant la DN du </a:t>
            </a:r>
            <a:r>
              <a:rPr lang="fr-FR" sz="2400" dirty="0" err="1"/>
              <a:t>HepB</a:t>
            </a:r>
            <a:r>
              <a:rPr lang="fr-FR" sz="2400" dirty="0"/>
              <a:t> sont *:</a:t>
            </a:r>
          </a:p>
          <a:p>
            <a:pPr>
              <a:spcBef>
                <a:spcPts val="1200"/>
              </a:spcBef>
              <a:spcAft>
                <a:spcPts val="0"/>
              </a:spcAft>
            </a:pPr>
            <a:r>
              <a:rPr lang="fr-FR" sz="2400" dirty="0"/>
              <a:t>Registres des stocks</a:t>
            </a:r>
          </a:p>
          <a:p>
            <a:pPr>
              <a:spcBef>
                <a:spcPts val="1200"/>
              </a:spcBef>
              <a:spcAft>
                <a:spcPts val="0"/>
              </a:spcAft>
            </a:pPr>
            <a:r>
              <a:rPr lang="fr-FR" sz="2400" dirty="0"/>
              <a:t>Les registres des naissances ou tout autre registre restant sur le lieu où la DN du </a:t>
            </a:r>
            <a:r>
              <a:rPr lang="fr-FR" sz="2400" dirty="0" err="1"/>
              <a:t>HepB</a:t>
            </a:r>
            <a:r>
              <a:rPr lang="fr-FR" sz="2400" dirty="0"/>
              <a:t> est administrée</a:t>
            </a:r>
          </a:p>
          <a:p>
            <a:pPr>
              <a:spcBef>
                <a:spcPts val="1200"/>
              </a:spcBef>
              <a:spcAft>
                <a:spcPts val="0"/>
              </a:spcAft>
            </a:pPr>
            <a:r>
              <a:rPr lang="fr-FR" sz="2400" dirty="0"/>
              <a:t>Registres de vaccination</a:t>
            </a:r>
          </a:p>
          <a:p>
            <a:pPr>
              <a:spcBef>
                <a:spcPts val="1200"/>
              </a:spcBef>
              <a:spcAft>
                <a:spcPts val="0"/>
              </a:spcAft>
            </a:pPr>
            <a:r>
              <a:rPr lang="fr-FR" sz="2400" dirty="0"/>
              <a:t>Cartes de vaccination / documents conservés à domicile</a:t>
            </a:r>
          </a:p>
          <a:p>
            <a:pPr>
              <a:spcBef>
                <a:spcPts val="1200"/>
              </a:spcBef>
              <a:spcAft>
                <a:spcPts val="0"/>
              </a:spcAft>
            </a:pPr>
            <a:r>
              <a:rPr lang="fr-FR" sz="2400" dirty="0"/>
              <a:t>Fiches de pointage</a:t>
            </a:r>
          </a:p>
          <a:p>
            <a:pPr>
              <a:spcBef>
                <a:spcPts val="1200"/>
              </a:spcBef>
              <a:spcAft>
                <a:spcPts val="0"/>
              </a:spcAft>
            </a:pPr>
            <a:r>
              <a:rPr lang="fr-FR" sz="2400" dirty="0"/>
              <a:t>Rapport mensuel de consommation en vaccins et de couverture</a:t>
            </a:r>
          </a:p>
          <a:p>
            <a:pPr algn="just">
              <a:spcBef>
                <a:spcPts val="1200"/>
              </a:spcBef>
              <a:spcAft>
                <a:spcPts val="0"/>
              </a:spcAft>
            </a:pPr>
            <a:r>
              <a:rPr lang="fr-FR" sz="2400" dirty="0"/>
              <a:t>Tableaux de suivi de la couverture</a:t>
            </a:r>
          </a:p>
          <a:p>
            <a:pPr>
              <a:spcBef>
                <a:spcPts val="1200"/>
              </a:spcBef>
              <a:spcAft>
                <a:spcPts val="0"/>
              </a:spcAft>
              <a:buNone/>
            </a:pPr>
            <a:endParaRPr lang="en-US" dirty="0"/>
          </a:p>
        </p:txBody>
      </p:sp>
    </p:spTree>
    <p:extLst>
      <p:ext uri="{BB962C8B-B14F-4D97-AF65-F5344CB8AC3E}">
        <p14:creationId xmlns:p14="http://schemas.microsoft.com/office/powerpoint/2010/main" val="6257816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2200" y="0"/>
            <a:ext cx="8305800" cy="1238250"/>
          </a:xfrm>
        </p:spPr>
        <p:txBody>
          <a:bodyPr/>
          <a:lstStyle/>
          <a:p>
            <a:r>
              <a:rPr lang="fr-FR" sz="2900" spc="-100" dirty="0"/>
              <a:t>Comment le programme de vaccination </a:t>
            </a:r>
            <a:br>
              <a:rPr lang="fr-FR" sz="2900" spc="-100" dirty="0"/>
            </a:br>
            <a:r>
              <a:rPr lang="fr-FR" sz="2900" spc="-100" dirty="0" err="1"/>
              <a:t>suit-il</a:t>
            </a:r>
            <a:r>
              <a:rPr lang="fr-FR" sz="2900" spc="-100" dirty="0"/>
              <a:t> la DN du </a:t>
            </a:r>
            <a:r>
              <a:rPr lang="fr-FR" sz="2900" spc="-100" dirty="0" err="1"/>
              <a:t>HepB</a:t>
            </a:r>
            <a:r>
              <a:rPr lang="fr-FR" sz="2900" spc="-100" dirty="0"/>
              <a:t> si elle est </a:t>
            </a:r>
            <a:br>
              <a:rPr lang="fr-FR" sz="2900" spc="-100" dirty="0"/>
            </a:br>
            <a:r>
              <a:rPr lang="fr-FR" sz="2900" spc="-100" dirty="0"/>
              <a:t>administrée en service maternité ?</a:t>
            </a:r>
            <a:endParaRPr lang="fr-FR" sz="2900" spc="-210" dirty="0"/>
          </a:p>
        </p:txBody>
      </p:sp>
      <p:sp>
        <p:nvSpPr>
          <p:cNvPr id="3" name="Content Placeholder 2"/>
          <p:cNvSpPr>
            <a:spLocks noGrp="1"/>
          </p:cNvSpPr>
          <p:nvPr>
            <p:ph idx="1"/>
          </p:nvPr>
        </p:nvSpPr>
        <p:spPr>
          <a:xfrm>
            <a:off x="762000" y="1447800"/>
            <a:ext cx="10668000" cy="4486275"/>
          </a:xfrm>
        </p:spPr>
        <p:txBody>
          <a:bodyPr/>
          <a:lstStyle/>
          <a:p>
            <a:pPr algn="just">
              <a:spcBef>
                <a:spcPts val="1200"/>
              </a:spcBef>
              <a:spcAft>
                <a:spcPts val="0"/>
              </a:spcAft>
              <a:buNone/>
            </a:pPr>
            <a:r>
              <a:rPr lang="en-US" sz="2400" b="1" dirty="0"/>
              <a:t>Options*: </a:t>
            </a:r>
            <a:r>
              <a:rPr lang="en-US" sz="2400" b="1" dirty="0">
                <a:highlight>
                  <a:srgbClr val="FFFF00"/>
                </a:highlight>
              </a:rPr>
              <a:t>(</a:t>
            </a:r>
            <a:r>
              <a:rPr lang="fr-FR" sz="2400" b="1" dirty="0">
                <a:highlight>
                  <a:srgbClr val="FFFF00"/>
                </a:highlight>
              </a:rPr>
              <a:t>À adapter afin de décrire les pratiques recommandées</a:t>
            </a:r>
            <a:r>
              <a:rPr lang="en-US" sz="2400" b="1" dirty="0">
                <a:highlight>
                  <a:srgbClr val="FFFF00"/>
                </a:highlight>
              </a:rPr>
              <a:t>)</a:t>
            </a:r>
            <a:endParaRPr lang="en-US" sz="2400" b="1" dirty="0"/>
          </a:p>
          <a:p>
            <a:pPr algn="just">
              <a:spcBef>
                <a:spcPts val="1200"/>
              </a:spcBef>
              <a:spcAft>
                <a:spcPts val="0"/>
              </a:spcAft>
            </a:pPr>
            <a:r>
              <a:rPr lang="fr-FR" sz="2400" dirty="0"/>
              <a:t>La carte de vaccination est délivrée dans le service maternité et est utilisée pour mettre à jour le registre lors de la première visite vaccinale de l’enfant à la clinique </a:t>
            </a:r>
          </a:p>
          <a:p>
            <a:pPr algn="just">
              <a:spcBef>
                <a:spcPts val="1200"/>
              </a:spcBef>
              <a:spcAft>
                <a:spcPts val="0"/>
              </a:spcAft>
            </a:pPr>
            <a:r>
              <a:rPr lang="fr-FR" sz="2400" dirty="0"/>
              <a:t>Un autre document est remis aux aidants et est utilisé pour mettre à jour la carte de vaccination et le registre des vaccinations</a:t>
            </a:r>
          </a:p>
          <a:p>
            <a:pPr algn="just">
              <a:spcBef>
                <a:spcPts val="1200"/>
              </a:spcBef>
              <a:spcAft>
                <a:spcPts val="0"/>
              </a:spcAft>
            </a:pPr>
            <a:r>
              <a:rPr lang="fr-FR" sz="2400" dirty="0"/>
              <a:t>Le point focal maternité fournit au programme de vaccination une liste mensuelle des DN du </a:t>
            </a:r>
            <a:r>
              <a:rPr lang="fr-FR" sz="2400" dirty="0" err="1"/>
              <a:t>HepB</a:t>
            </a:r>
            <a:r>
              <a:rPr lang="fr-FR" sz="2400" dirty="0"/>
              <a:t> administrées (Données clés : noms, date de naissance, date de vaccination)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38400" y="0"/>
            <a:ext cx="8229600" cy="1238250"/>
          </a:xfrm>
        </p:spPr>
        <p:txBody>
          <a:bodyPr/>
          <a:lstStyle/>
          <a:p>
            <a:r>
              <a:rPr lang="fr-FR" dirty="0"/>
              <a:t>Document conservé à domicile (carte de vaccination) avec la DN du </a:t>
            </a:r>
            <a:r>
              <a:rPr lang="fr-FR" dirty="0" err="1"/>
              <a:t>HepB</a:t>
            </a:r>
            <a:r>
              <a:rPr lang="fr-FR" dirty="0"/>
              <a:t>*</a:t>
            </a:r>
          </a:p>
        </p:txBody>
      </p:sp>
      <p:pic>
        <p:nvPicPr>
          <p:cNvPr id="1026" name="Picture 2"/>
          <p:cNvPicPr>
            <a:picLocks noChangeAspect="1" noChangeArrowheads="1"/>
          </p:cNvPicPr>
          <p:nvPr/>
        </p:nvPicPr>
        <p:blipFill>
          <a:blip r:embed="rId3" cstate="print"/>
          <a:srcRect t="3755"/>
          <a:stretch>
            <a:fillRect/>
          </a:stretch>
        </p:blipFill>
        <p:spPr bwMode="auto">
          <a:xfrm>
            <a:off x="1583376" y="1388425"/>
            <a:ext cx="8991600" cy="4464500"/>
          </a:xfrm>
          <a:prstGeom prst="rect">
            <a:avLst/>
          </a:prstGeom>
          <a:noFill/>
          <a:ln w="9525">
            <a:noFill/>
            <a:miter lim="800000"/>
            <a:headEnd/>
            <a:tailEnd/>
          </a:ln>
          <a:effectLst/>
        </p:spPr>
      </p:pic>
      <p:sp>
        <p:nvSpPr>
          <p:cNvPr id="3" name="TextBox 2">
            <a:extLst>
              <a:ext uri="{FF2B5EF4-FFF2-40B4-BE49-F238E27FC236}">
                <a16:creationId xmlns:a16="http://schemas.microsoft.com/office/drawing/2014/main" id="{4F6A6EBD-6317-2FD3-5AD1-A4CFCE109912}"/>
              </a:ext>
            </a:extLst>
          </p:cNvPr>
          <p:cNvSpPr txBox="1"/>
          <p:nvPr/>
        </p:nvSpPr>
        <p:spPr>
          <a:xfrm>
            <a:off x="4174176" y="3143621"/>
            <a:ext cx="3810000" cy="954107"/>
          </a:xfrm>
          <a:prstGeom prst="rect">
            <a:avLst/>
          </a:prstGeom>
          <a:solidFill>
            <a:srgbClr val="FFFF00"/>
          </a:solidFill>
        </p:spPr>
        <p:txBody>
          <a:bodyPr wrap="square" rtlCol="0">
            <a:spAutoFit/>
          </a:bodyPr>
          <a:lstStyle/>
          <a:p>
            <a:r>
              <a:rPr lang="en-US" sz="2800" dirty="0">
                <a:highlight>
                  <a:srgbClr val="FFFF00"/>
                </a:highlight>
              </a:rPr>
              <a:t>Insert image of country’s new HBR</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2200" y="-19050"/>
            <a:ext cx="8305800" cy="1238250"/>
          </a:xfrm>
        </p:spPr>
        <p:txBody>
          <a:bodyPr/>
          <a:lstStyle/>
          <a:p>
            <a:r>
              <a:rPr lang="fr-FR" dirty="0"/>
              <a:t>Document conservé à domicile</a:t>
            </a:r>
            <a:br>
              <a:rPr lang="fr-FR" dirty="0"/>
            </a:br>
            <a:r>
              <a:rPr lang="fr-FR" dirty="0"/>
              <a:t>(carte de vaccination)</a:t>
            </a:r>
          </a:p>
        </p:txBody>
      </p:sp>
      <p:sp>
        <p:nvSpPr>
          <p:cNvPr id="3" name="Content Placeholder 2"/>
          <p:cNvSpPr>
            <a:spLocks noGrp="1"/>
          </p:cNvSpPr>
          <p:nvPr>
            <p:ph idx="1"/>
          </p:nvPr>
        </p:nvSpPr>
        <p:spPr/>
        <p:txBody>
          <a:bodyPr/>
          <a:lstStyle/>
          <a:p>
            <a:pPr algn="just">
              <a:spcBef>
                <a:spcPts val="1200"/>
              </a:spcBef>
            </a:pPr>
            <a:r>
              <a:rPr lang="fr-FR" sz="2400" dirty="0"/>
              <a:t>Les données de la DN du </a:t>
            </a:r>
            <a:r>
              <a:rPr lang="fr-FR" sz="2400" dirty="0" err="1"/>
              <a:t>HepB</a:t>
            </a:r>
            <a:r>
              <a:rPr lang="fr-FR" sz="2400" dirty="0"/>
              <a:t> figurant sur le document conservé à domicile sont  :</a:t>
            </a:r>
          </a:p>
          <a:p>
            <a:pPr lvl="1" algn="just">
              <a:spcBef>
                <a:spcPts val="1200"/>
              </a:spcBef>
            </a:pPr>
            <a:r>
              <a:rPr lang="fr-FR" sz="2400" dirty="0"/>
              <a:t>Date de naissance</a:t>
            </a:r>
          </a:p>
          <a:p>
            <a:pPr lvl="1" algn="just">
              <a:spcBef>
                <a:spcPts val="1200"/>
              </a:spcBef>
            </a:pPr>
            <a:r>
              <a:rPr lang="fr-FR" sz="2400" dirty="0"/>
              <a:t>Date d’administration de la DN du </a:t>
            </a:r>
            <a:r>
              <a:rPr lang="fr-FR" sz="2400" dirty="0" err="1"/>
              <a:t>HepB</a:t>
            </a:r>
            <a:endParaRPr lang="fr-FR" sz="2400" dirty="0"/>
          </a:p>
          <a:p>
            <a:pPr marL="798513" lvl="2" indent="0" algn="just">
              <a:spcBef>
                <a:spcPts val="1200"/>
              </a:spcBef>
              <a:buNone/>
            </a:pPr>
            <a:r>
              <a:rPr lang="fr-FR" sz="2400" dirty="0">
                <a:latin typeface="+mn-lt"/>
              </a:rPr>
              <a:t>Remarque : Une DN du </a:t>
            </a:r>
            <a:r>
              <a:rPr lang="fr-FR" sz="2400" b="1" dirty="0" err="1">
                <a:latin typeface="+mn-lt"/>
              </a:rPr>
              <a:t>HepB</a:t>
            </a:r>
            <a:r>
              <a:rPr lang="fr-FR" sz="2400" b="1" dirty="0">
                <a:latin typeface="+mn-lt"/>
              </a:rPr>
              <a:t> donnée en temps voulu </a:t>
            </a:r>
            <a:r>
              <a:rPr lang="fr-FR" sz="2400" dirty="0">
                <a:latin typeface="+mn-lt"/>
              </a:rPr>
              <a:t>est une vaccination dans les 24 heures suivant la naissance c’est-à-dire le jour de l’accouchement et le lendemain</a:t>
            </a:r>
          </a:p>
          <a:p>
            <a:pPr marL="341313" lvl="1" indent="-341313" algn="just">
              <a:spcBef>
                <a:spcPts val="1200"/>
              </a:spcBef>
              <a:buFont typeface="Wingdings" pitchFamily="2" charset="2"/>
              <a:buChar char="l"/>
            </a:pPr>
            <a:r>
              <a:rPr lang="fr-FR" sz="2400" dirty="0"/>
              <a:t>Dès que les données sont renseignées, la carte doit être remise aux parents ou aux aidants</a:t>
            </a:r>
          </a:p>
        </p:txBody>
      </p:sp>
    </p:spTree>
    <p:extLst>
      <p:ext uri="{BB962C8B-B14F-4D97-AF65-F5344CB8AC3E}">
        <p14:creationId xmlns:p14="http://schemas.microsoft.com/office/powerpoint/2010/main" val="18673471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38400" y="0"/>
            <a:ext cx="8229600" cy="1238250"/>
          </a:xfrm>
        </p:spPr>
        <p:txBody>
          <a:bodyPr/>
          <a:lstStyle/>
          <a:p>
            <a:r>
              <a:rPr lang="en-US" dirty="0" err="1">
                <a:solidFill>
                  <a:srgbClr val="002060"/>
                </a:solidFill>
              </a:rPr>
              <a:t>Registres</a:t>
            </a:r>
            <a:r>
              <a:rPr lang="en-US" dirty="0">
                <a:solidFill>
                  <a:srgbClr val="002060"/>
                </a:solidFill>
              </a:rPr>
              <a:t>*</a:t>
            </a:r>
          </a:p>
        </p:txBody>
      </p:sp>
      <p:sp>
        <p:nvSpPr>
          <p:cNvPr id="8" name="Content Placeholder 2"/>
          <p:cNvSpPr>
            <a:spLocks noGrp="1"/>
          </p:cNvSpPr>
          <p:nvPr>
            <p:ph idx="1"/>
          </p:nvPr>
        </p:nvSpPr>
        <p:spPr>
          <a:xfrm>
            <a:off x="609600" y="1600200"/>
            <a:ext cx="10972800" cy="4953000"/>
          </a:xfrm>
        </p:spPr>
        <p:txBody>
          <a:bodyPr/>
          <a:lstStyle/>
          <a:p>
            <a:pPr>
              <a:spcBef>
                <a:spcPts val="600"/>
              </a:spcBef>
              <a:spcAft>
                <a:spcPts val="1200"/>
              </a:spcAft>
            </a:pPr>
            <a:r>
              <a:rPr lang="fr-FR" sz="2400" dirty="0"/>
              <a:t>Le registre de vaccination a été modifié en intégrant  une colonne pour la date d’administration de la DN du </a:t>
            </a:r>
            <a:r>
              <a:rPr lang="fr-FR" sz="2400" dirty="0" err="1"/>
              <a:t>HepB</a:t>
            </a:r>
            <a:endParaRPr lang="fr-FR" sz="2400" dirty="0"/>
          </a:p>
          <a:p>
            <a:pPr>
              <a:spcBef>
                <a:spcPts val="600"/>
              </a:spcBef>
              <a:spcAft>
                <a:spcPts val="1200"/>
              </a:spcAft>
            </a:pPr>
            <a:r>
              <a:rPr lang="fr-FR" sz="2400" dirty="0"/>
              <a:t>Les registres des naissances ou les registres obstétricaux sont habituellement conservés dans la salle d’accouchement</a:t>
            </a:r>
          </a:p>
          <a:p>
            <a:pPr indent="1588">
              <a:spcBef>
                <a:spcPts val="600"/>
              </a:spcBef>
              <a:spcAft>
                <a:spcPts val="1200"/>
              </a:spcAft>
              <a:buNone/>
            </a:pPr>
            <a:r>
              <a:rPr lang="fr-FR" sz="2000" b="1" i="1" dirty="0">
                <a:highlight>
                  <a:srgbClr val="FFFF00"/>
                </a:highlight>
              </a:rPr>
              <a:t>*Remarque : si les registres des naissances ont été également modifiés ou si le service maternité conserve une liste ou un registre pour l’administration de la DN du </a:t>
            </a:r>
            <a:r>
              <a:rPr lang="fr-FR" sz="2000" b="1" i="1" dirty="0" err="1">
                <a:highlight>
                  <a:srgbClr val="FFFF00"/>
                </a:highlight>
              </a:rPr>
              <a:t>HepB</a:t>
            </a:r>
            <a:endParaRPr lang="fr-FR" sz="2000" b="1" i="1" dirty="0">
              <a:highlight>
                <a:srgbClr val="FFFF00"/>
              </a:highlight>
            </a:endParaRPr>
          </a:p>
          <a:p>
            <a:pPr>
              <a:spcBef>
                <a:spcPts val="600"/>
              </a:spcBef>
              <a:spcAft>
                <a:spcPts val="1200"/>
              </a:spcAft>
            </a:pPr>
            <a:r>
              <a:rPr lang="fr-FR" sz="2400" dirty="0"/>
              <a:t>Si cela est possible, une bonne pratique est de passer en revue le registre des naissances et le registre de vaccination chaque semaine, le nom et les informations nécessaires doivent y être reportés</a:t>
            </a:r>
          </a:p>
          <a:p>
            <a:pPr algn="just">
              <a:spcBef>
                <a:spcPts val="600"/>
              </a:spcBef>
              <a:spcAft>
                <a:spcPts val="1200"/>
              </a:spcAft>
              <a:buNone/>
            </a:pPr>
            <a:endParaRPr lang="en-US" sz="2400" dirty="0"/>
          </a:p>
        </p:txBody>
      </p:sp>
    </p:spTree>
  </p:cSld>
  <p:clrMapOvr>
    <a:masterClrMapping/>
  </p:clrMapOvr>
</p:sld>
</file>

<file path=ppt/theme/theme1.xml><?xml version="1.0" encoding="utf-8"?>
<a:theme xmlns:a="http://schemas.openxmlformats.org/drawingml/2006/main" name="1_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7EDB27E50806848838E854E99034A00" ma:contentTypeVersion="18" ma:contentTypeDescription="Create a new document." ma:contentTypeScope="" ma:versionID="92d878932c2e9590bfa137065a2d2a38">
  <xsd:schema xmlns:xsd="http://www.w3.org/2001/XMLSchema" xmlns:xs="http://www.w3.org/2001/XMLSchema" xmlns:p="http://schemas.microsoft.com/office/2006/metadata/properties" xmlns:ns2="995131ef-4b84-4a89-8ec0-1848db7ea1dd" xmlns:ns3="33fc9297-1dc9-4d84-ab5d-dd00c9b88de2" targetNamespace="http://schemas.microsoft.com/office/2006/metadata/properties" ma:root="true" ma:fieldsID="f3c989fd52259bff1cccb0d03e122edc" ns2:_="" ns3:_="">
    <xsd:import namespace="995131ef-4b84-4a89-8ec0-1848db7ea1dd"/>
    <xsd:import namespace="33fc9297-1dc9-4d84-ab5d-dd00c9b88de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MediaServiceOCR" minOccurs="0"/>
                <xsd:element ref="ns2:MediaServiceLocation" minOccurs="0"/>
                <xsd:element ref="ns2:lcf76f155ced4ddcb4097134ff3c332f" minOccurs="0"/>
                <xsd:element ref="ns3:TaxCatchAll"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95131ef-4b84-4a89-8ec0-1848db7ea1d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aa4eac88-8ae6-4a96-90c7-97bc93c844e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3fc9297-1dc9-4d84-ab5d-dd00c9b88de2"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bf26c2ce-6988-43d3-a671-b487ed6b79aa}" ma:internalName="TaxCatchAll" ma:showField="CatchAllData" ma:web="33fc9297-1dc9-4d84-ab5d-dd00c9b88de2">
      <xsd:complexType>
        <xsd:complexContent>
          <xsd:extension base="dms:MultiChoiceLookup">
            <xsd:sequence>
              <xsd:element name="Value" type="dms:Lookup" maxOccurs="unbounded" minOccurs="0" nillable="true"/>
            </xsd:sequence>
          </xsd:extension>
        </xsd:complexContent>
      </xsd:complexType>
    </xsd:element>
    <xsd:element name="SharedWithUsers" ma:index="2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33fc9297-1dc9-4d84-ab5d-dd00c9b88de2" xsi:nil="true"/>
    <lcf76f155ced4ddcb4097134ff3c332f xmlns="995131ef-4b84-4a89-8ec0-1848db7ea1d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89B0D298-7BD0-4ED4-B35D-7B68241AA22D}"/>
</file>

<file path=customXml/itemProps2.xml><?xml version="1.0" encoding="utf-8"?>
<ds:datastoreItem xmlns:ds="http://schemas.openxmlformats.org/officeDocument/2006/customXml" ds:itemID="{F5BE6054-C95A-455B-9A1E-0A74456E8977}"/>
</file>

<file path=customXml/itemProps3.xml><?xml version="1.0" encoding="utf-8"?>
<ds:datastoreItem xmlns:ds="http://schemas.openxmlformats.org/officeDocument/2006/customXml" ds:itemID="{96074C13-047D-4E56-A858-4E80B1E5C838}"/>
</file>

<file path=docProps/app.xml><?xml version="1.0" encoding="utf-8"?>
<Properties xmlns="http://schemas.openxmlformats.org/officeDocument/2006/extended-properties" xmlns:vt="http://schemas.openxmlformats.org/officeDocument/2006/docPropsVTypes">
  <Template/>
  <TotalTime>47639</TotalTime>
  <Words>2214</Words>
  <Application>Microsoft Office PowerPoint</Application>
  <PresentationFormat>Widescreen</PresentationFormat>
  <Paragraphs>166</Paragraphs>
  <Slides>19</Slides>
  <Notes>19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19</vt:i4>
      </vt:variant>
    </vt:vector>
  </HeadingPairs>
  <TitlesOfParts>
    <vt:vector size="25" baseType="lpstr">
      <vt:lpstr>MS PGothic</vt:lpstr>
      <vt:lpstr>Arial</vt:lpstr>
      <vt:lpstr>Arial Narrow</vt:lpstr>
      <vt:lpstr>Calibri</vt:lpstr>
      <vt:lpstr>Wingdings</vt:lpstr>
      <vt:lpstr>1_PPTtemplate</vt:lpstr>
      <vt:lpstr>PowerPoint Presentation</vt:lpstr>
      <vt:lpstr>Objectifs pédagogiques</vt:lpstr>
      <vt:lpstr>PowerPoint Presentation</vt:lpstr>
      <vt:lpstr> Étapes du suivi des formulaires et de notification de la DN du HepB </vt:lpstr>
      <vt:lpstr>Outils révisés de suivi et de notification des données</vt:lpstr>
      <vt:lpstr>Comment le programme de vaccination  suit-il la DN du HepB si elle est  administrée en service maternité ?</vt:lpstr>
      <vt:lpstr>Document conservé à domicile (carte de vaccination) avec la DN du HepB*</vt:lpstr>
      <vt:lpstr>Document conservé à domicile (carte de vaccination)</vt:lpstr>
      <vt:lpstr>Registres*</vt:lpstr>
      <vt:lpstr>Fiche de pointage*</vt:lpstr>
      <vt:lpstr>Rapport mensuel*</vt:lpstr>
      <vt:lpstr>Quelles informations apporte le suivi de couverture de la DN du HepB ?</vt:lpstr>
      <vt:lpstr>Comment calculer la couverture de la DN du HepB par mois ?</vt:lpstr>
      <vt:lpstr>Suivi des MAPI</vt:lpstr>
      <vt:lpstr>Pourquoi la surveillance des MAPI est-elle importante pour l'HepB-BD ?</vt:lpstr>
      <vt:lpstr>Formulaire de notification des MAPI*</vt:lpstr>
      <vt:lpstr>Messages clés</vt:lpstr>
      <vt:lpstr>Fin du module </vt:lpstr>
      <vt:lpstr>Références</vt:lpstr>
    </vt:vector>
  </TitlesOfParts>
  <Company>WORLD HEALTH ORGANIZATION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Key facts about Hib disease</dc:title>
  <dc:creator>Dorothy</dc:creator>
  <cp:lastModifiedBy>SHENDALE, Stephanie</cp:lastModifiedBy>
  <cp:revision>1576</cp:revision>
  <cp:lastPrinted>2013-04-18T11:32:04Z</cp:lastPrinted>
  <dcterms:created xsi:type="dcterms:W3CDTF">2016-03-22T16:28:37Z</dcterms:created>
  <dcterms:modified xsi:type="dcterms:W3CDTF">2025-02-04T10:10:18Z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0x01010037EDB27E50806848838E854E99034A00</vt:lpwstr>
  </property>
</Properties>
</file>