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3"/>
  </p:notesMasterIdLst>
  <p:handoutMasterIdLst>
    <p:handoutMasterId r:id="rId24"/>
  </p:handoutMasterIdLst>
  <p:sldIdLst>
    <p:sldId id="295" r:id="rId5"/>
    <p:sldId id="355" r:id="rId6"/>
    <p:sldId id="368" r:id="rId7"/>
    <p:sldId id="343" r:id="rId8"/>
    <p:sldId id="378" r:id="rId9"/>
    <p:sldId id="377" r:id="rId10"/>
    <p:sldId id="370" r:id="rId11"/>
    <p:sldId id="361" r:id="rId12"/>
    <p:sldId id="363" r:id="rId13"/>
    <p:sldId id="365" r:id="rId14"/>
    <p:sldId id="374" r:id="rId15"/>
    <p:sldId id="376" r:id="rId16"/>
    <p:sldId id="380" r:id="rId17"/>
    <p:sldId id="373" r:id="rId18"/>
    <p:sldId id="371" r:id="rId19"/>
    <p:sldId id="369" r:id="rId20"/>
    <p:sldId id="372" r:id="rId21"/>
    <p:sldId id="333" r:id="rId22"/>
  </p:sldIdLst>
  <p:sldSz cx="12192000" cy="6858000"/>
  <p:notesSz cx="6735763" cy="9799638"/>
  <p:defaultTex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mulya reddy" initials="" lastIdx="1" clrIdx="0"/>
  <p:cmAuthor id="1" name="Brad Gessner" initials="BG" lastIdx="3" clrIdx="1"/>
  <p:cmAuthor id="2" name="Dorothy" initials="D" lastIdx="5" clrIdx="2"/>
  <p:cmAuthor id="3" name="SHENDALE, Stephanie" initials="shendales" lastIdx="2" clrIdx="3"/>
  <p:cmAuthor id="4" name="ASV" initials="AS" lastIdx="2"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99CCFF"/>
    <a:srgbClr val="F3F0EF"/>
    <a:srgbClr val="000066"/>
    <a:srgbClr val="1E7FB8"/>
    <a:srgbClr val="33CCFF"/>
    <a:srgbClr val="3366CC"/>
    <a:srgbClr val="5F5F5F"/>
    <a:srgbClr val="FFECD9"/>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3A546FC-4AA5-7C4E-790E-56FB9A00B5B7}" v="10" dt="2025-02-13T10:31:50.904"/>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94" autoAdjust="0"/>
    <p:restoredTop sz="83757" autoAdjust="0"/>
  </p:normalViewPr>
  <p:slideViewPr>
    <p:cSldViewPr>
      <p:cViewPr varScale="1">
        <p:scale>
          <a:sx n="75" d="100"/>
          <a:sy n="75" d="100"/>
        </p:scale>
        <p:origin x="96" y="28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2" d="100"/>
          <a:sy n="42" d="100"/>
        </p:scale>
        <p:origin x="-1800" y="-108"/>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ENDALE, Stephanie" userId="7af1828e-f8ee-4826-8c8d-83dce2496567" providerId="ADAL" clId="{5DA241A3-E244-4616-9258-F04BC8438056}"/>
    <pc:docChg chg="custSel modSld">
      <pc:chgData name="SHENDALE, Stephanie" userId="7af1828e-f8ee-4826-8c8d-83dce2496567" providerId="ADAL" clId="{5DA241A3-E244-4616-9258-F04BC8438056}" dt="2025-02-05T13:39:43.505" v="17"/>
      <pc:docMkLst>
        <pc:docMk/>
      </pc:docMkLst>
      <pc:sldChg chg="addSp delSp modSp mod">
        <pc:chgData name="SHENDALE, Stephanie" userId="7af1828e-f8ee-4826-8c8d-83dce2496567" providerId="ADAL" clId="{5DA241A3-E244-4616-9258-F04BC8438056}" dt="2025-02-04T10:08:11.396" v="10" actId="1076"/>
        <pc:sldMkLst>
          <pc:docMk/>
          <pc:sldMk cId="0" sldId="295"/>
        </pc:sldMkLst>
        <pc:spChg chg="add mod">
          <ac:chgData name="SHENDALE, Stephanie" userId="7af1828e-f8ee-4826-8c8d-83dce2496567" providerId="ADAL" clId="{5DA241A3-E244-4616-9258-F04BC8438056}" dt="2025-02-03T08:39:09.853" v="3"/>
          <ac:spMkLst>
            <pc:docMk/>
            <pc:sldMk cId="0" sldId="295"/>
            <ac:spMk id="6" creationId="{7C0E1708-3660-67C3-24E0-246703AB173C}"/>
          </ac:spMkLst>
        </pc:spChg>
        <pc:spChg chg="mod">
          <ac:chgData name="SHENDALE, Stephanie" userId="7af1828e-f8ee-4826-8c8d-83dce2496567" providerId="ADAL" clId="{5DA241A3-E244-4616-9258-F04BC8438056}" dt="2025-02-03T08:39:15.749" v="4" actId="1076"/>
          <ac:spMkLst>
            <pc:docMk/>
            <pc:sldMk cId="0" sldId="295"/>
            <ac:spMk id="3076" creationId="{00000000-0000-0000-0000-000000000000}"/>
          </ac:spMkLst>
        </pc:spChg>
        <pc:spChg chg="del">
          <ac:chgData name="SHENDALE, Stephanie" userId="7af1828e-f8ee-4826-8c8d-83dce2496567" providerId="ADAL" clId="{5DA241A3-E244-4616-9258-F04BC8438056}" dt="2025-02-03T08:38:22.432" v="0" actId="478"/>
          <ac:spMkLst>
            <pc:docMk/>
            <pc:sldMk cId="0" sldId="295"/>
            <ac:spMk id="5128" creationId="{00000000-0000-0000-0000-000000000000}"/>
          </ac:spMkLst>
        </pc:spChg>
        <pc:picChg chg="mod">
          <ac:chgData name="SHENDALE, Stephanie" userId="7af1828e-f8ee-4826-8c8d-83dce2496567" providerId="ADAL" clId="{5DA241A3-E244-4616-9258-F04BC8438056}" dt="2025-02-04T10:08:11.396" v="10" actId="1076"/>
          <ac:picMkLst>
            <pc:docMk/>
            <pc:sldMk cId="0" sldId="295"/>
            <ac:picMk id="4" creationId="{7A0CA717-D5AB-7B44-695B-D8C970C3322C}"/>
          </ac:picMkLst>
        </pc:picChg>
        <pc:picChg chg="add del mod">
          <ac:chgData name="SHENDALE, Stephanie" userId="7af1828e-f8ee-4826-8c8d-83dce2496567" providerId="ADAL" clId="{5DA241A3-E244-4616-9258-F04BC8438056}" dt="2025-02-03T08:38:25.501" v="2"/>
          <ac:picMkLst>
            <pc:docMk/>
            <pc:sldMk cId="0" sldId="295"/>
            <ac:picMk id="5" creationId="{54F6DD8D-FE31-CD9E-9C10-2E5A4BB43569}"/>
          </ac:picMkLst>
        </pc:picChg>
      </pc:sldChg>
      <pc:sldChg chg="addSp delSp modSp mod">
        <pc:chgData name="SHENDALE, Stephanie" userId="7af1828e-f8ee-4826-8c8d-83dce2496567" providerId="ADAL" clId="{5DA241A3-E244-4616-9258-F04BC8438056}" dt="2025-02-03T19:02:11.320" v="9" actId="20577"/>
        <pc:sldMkLst>
          <pc:docMk/>
          <pc:sldMk cId="0" sldId="333"/>
        </pc:sldMkLst>
        <pc:spChg chg="mod">
          <ac:chgData name="SHENDALE, Stephanie" userId="7af1828e-f8ee-4826-8c8d-83dce2496567" providerId="ADAL" clId="{5DA241A3-E244-4616-9258-F04BC8438056}" dt="2025-02-03T19:02:11.320" v="9" actId="20577"/>
          <ac:spMkLst>
            <pc:docMk/>
            <pc:sldMk cId="0" sldId="333"/>
            <ac:spMk id="5" creationId="{3466F0F1-34AE-7FB2-90F3-EB1210FD3112}"/>
          </ac:spMkLst>
        </pc:spChg>
        <pc:picChg chg="add del mod">
          <ac:chgData name="SHENDALE, Stephanie" userId="7af1828e-f8ee-4826-8c8d-83dce2496567" providerId="ADAL" clId="{5DA241A3-E244-4616-9258-F04BC8438056}" dt="2025-02-03T19:00:51.297" v="7"/>
          <ac:picMkLst>
            <pc:docMk/>
            <pc:sldMk cId="0" sldId="333"/>
            <ac:picMk id="3" creationId="{C501FE1D-E7CD-66EB-57CA-08E9100EAFE2}"/>
          </ac:picMkLst>
        </pc:picChg>
        <pc:picChg chg="add del mod">
          <ac:chgData name="SHENDALE, Stephanie" userId="7af1828e-f8ee-4826-8c8d-83dce2496567" providerId="ADAL" clId="{5DA241A3-E244-4616-9258-F04BC8438056}" dt="2025-02-03T19:00:51.297" v="7"/>
          <ac:picMkLst>
            <pc:docMk/>
            <pc:sldMk cId="0" sldId="333"/>
            <ac:picMk id="4" creationId="{EA5B6476-D9CA-6C42-5E08-790CCF312EF7}"/>
          </ac:picMkLst>
        </pc:picChg>
        <pc:picChg chg="mod">
          <ac:chgData name="SHENDALE, Stephanie" userId="7af1828e-f8ee-4826-8c8d-83dce2496567" providerId="ADAL" clId="{5DA241A3-E244-4616-9258-F04BC8438056}" dt="2025-02-03T18:53:12.255" v="5" actId="1076"/>
          <ac:picMkLst>
            <pc:docMk/>
            <pc:sldMk cId="0" sldId="333"/>
            <ac:picMk id="6" creationId="{BE8C436A-1EB0-8775-B450-F010A665DA57}"/>
          </ac:picMkLst>
        </pc:picChg>
        <pc:picChg chg="add del mod">
          <ac:chgData name="SHENDALE, Stephanie" userId="7af1828e-f8ee-4826-8c8d-83dce2496567" providerId="ADAL" clId="{5DA241A3-E244-4616-9258-F04BC8438056}" dt="2025-02-03T19:00:51.297" v="7"/>
          <ac:picMkLst>
            <pc:docMk/>
            <pc:sldMk cId="0" sldId="333"/>
            <ac:picMk id="9" creationId="{7CB0F68B-8D34-CD7A-4002-90A61F1E3EC5}"/>
          </ac:picMkLst>
        </pc:picChg>
      </pc:sldChg>
      <pc:sldChg chg="addSp delSp modSp mod">
        <pc:chgData name="SHENDALE, Stephanie" userId="7af1828e-f8ee-4826-8c8d-83dce2496567" providerId="ADAL" clId="{5DA241A3-E244-4616-9258-F04BC8438056}" dt="2025-02-05T13:39:43.505" v="17"/>
        <pc:sldMkLst>
          <pc:docMk/>
          <pc:sldMk cId="0" sldId="368"/>
        </pc:sldMkLst>
        <pc:graphicFrameChg chg="mod">
          <ac:chgData name="SHENDALE, Stephanie" userId="7af1828e-f8ee-4826-8c8d-83dce2496567" providerId="ADAL" clId="{5DA241A3-E244-4616-9258-F04BC8438056}" dt="2025-02-05T13:39:29.653" v="16"/>
          <ac:graphicFrameMkLst>
            <pc:docMk/>
            <pc:sldMk cId="0" sldId="368"/>
            <ac:graphicFrameMk id="4" creationId="{00000000-0000-0000-0000-000000000000}"/>
          </ac:graphicFrameMkLst>
        </pc:graphicFrameChg>
        <pc:picChg chg="add mod">
          <ac:chgData name="SHENDALE, Stephanie" userId="7af1828e-f8ee-4826-8c8d-83dce2496567" providerId="ADAL" clId="{5DA241A3-E244-4616-9258-F04BC8438056}" dt="2025-02-05T13:39:43.505" v="17"/>
          <ac:picMkLst>
            <pc:docMk/>
            <pc:sldMk cId="0" sldId="368"/>
            <ac:picMk id="2" creationId="{31B1B6BE-9AB5-51FE-D84B-16F2B00C3E6A}"/>
          </ac:picMkLst>
        </pc:picChg>
        <pc:picChg chg="del">
          <ac:chgData name="SHENDALE, Stephanie" userId="7af1828e-f8ee-4826-8c8d-83dce2496567" providerId="ADAL" clId="{5DA241A3-E244-4616-9258-F04BC8438056}" dt="2025-02-05T13:39:17.613" v="12" actId="478"/>
          <ac:picMkLst>
            <pc:docMk/>
            <pc:sldMk cId="0" sldId="368"/>
            <ac:picMk id="6" creationId="{00000000-0000-0000-0000-000000000000}"/>
          </ac:picMkLst>
        </pc:picChg>
      </pc:sldChg>
    </pc:docChg>
  </pc:docChgLst>
  <pc:docChgLst>
    <pc:chgData name="SHENDALE, Stephanie" userId="S::shendales@who.int::7af1828e-f8ee-4826-8c8d-83dce2496567" providerId="AD" clId="Web-{53A546FC-4AA5-7C4E-790E-56FB9A00B5B7}"/>
    <pc:docChg chg="modSld">
      <pc:chgData name="SHENDALE, Stephanie" userId="S::shendales@who.int::7af1828e-f8ee-4826-8c8d-83dce2496567" providerId="AD" clId="Web-{53A546FC-4AA5-7C4E-790E-56FB9A00B5B7}" dt="2025-02-13T10:31:50.904" v="16" actId="14100"/>
      <pc:docMkLst>
        <pc:docMk/>
      </pc:docMkLst>
      <pc:sldChg chg="delSp modSp">
        <pc:chgData name="SHENDALE, Stephanie" userId="S::shendales@who.int::7af1828e-f8ee-4826-8c8d-83dce2496567" providerId="AD" clId="Web-{53A546FC-4AA5-7C4E-790E-56FB9A00B5B7}" dt="2025-02-13T10:31:05.699" v="7" actId="20577"/>
        <pc:sldMkLst>
          <pc:docMk/>
          <pc:sldMk cId="0" sldId="333"/>
        </pc:sldMkLst>
        <pc:spChg chg="mod">
          <ac:chgData name="SHENDALE, Stephanie" userId="S::shendales@who.int::7af1828e-f8ee-4826-8c8d-83dce2496567" providerId="AD" clId="Web-{53A546FC-4AA5-7C4E-790E-56FB9A00B5B7}" dt="2025-02-13T10:31:05.699" v="7" actId="20577"/>
          <ac:spMkLst>
            <pc:docMk/>
            <pc:sldMk cId="0" sldId="333"/>
            <ac:spMk id="5" creationId="{3466F0F1-34AE-7FB2-90F3-EB1210FD3112}"/>
          </ac:spMkLst>
        </pc:spChg>
        <pc:picChg chg="del">
          <ac:chgData name="SHENDALE, Stephanie" userId="S::shendales@who.int::7af1828e-f8ee-4826-8c8d-83dce2496567" providerId="AD" clId="Web-{53A546FC-4AA5-7C4E-790E-56FB9A00B5B7}" dt="2025-02-13T10:30:37.370" v="2"/>
          <ac:picMkLst>
            <pc:docMk/>
            <pc:sldMk cId="0" sldId="333"/>
            <ac:picMk id="8" creationId="{6B548CAC-C8F9-2A36-AB11-E465F871F19F}"/>
          </ac:picMkLst>
        </pc:picChg>
      </pc:sldChg>
      <pc:sldChg chg="modSp modNotes">
        <pc:chgData name="SHENDALE, Stephanie" userId="S::shendales@who.int::7af1828e-f8ee-4826-8c8d-83dce2496567" providerId="AD" clId="Web-{53A546FC-4AA5-7C4E-790E-56FB9A00B5B7}" dt="2025-02-13T10:31:50.904" v="16" actId="14100"/>
        <pc:sldMkLst>
          <pc:docMk/>
          <pc:sldMk cId="0" sldId="373"/>
        </pc:sldMkLst>
        <pc:spChg chg="mod">
          <ac:chgData name="SHENDALE, Stephanie" userId="S::shendales@who.int::7af1828e-f8ee-4826-8c8d-83dce2496567" providerId="AD" clId="Web-{53A546FC-4AA5-7C4E-790E-56FB9A00B5B7}" dt="2025-02-13T10:31:50.904" v="16" actId="14100"/>
          <ac:spMkLst>
            <pc:docMk/>
            <pc:sldMk cId="0" sldId="373"/>
            <ac:spMk id="3" creationId="{00000000-0000-0000-0000-000000000000}"/>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 Id="rId5" Type="http://schemas.openxmlformats.org/officeDocument/2006/relationships/image" Target="../media/image12.png"/><Relationship Id="rId4" Type="http://schemas.openxmlformats.org/officeDocument/2006/relationships/image" Target="../media/image11.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 Id="rId5" Type="http://schemas.openxmlformats.org/officeDocument/2006/relationships/image" Target="../media/image12.png"/><Relationship Id="rId4" Type="http://schemas.openxmlformats.org/officeDocument/2006/relationships/image" Target="../media/image11.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0782F2-65F0-4586-811F-87914CCFF221}" type="doc">
      <dgm:prSet loTypeId="urn:microsoft.com/office/officeart/2005/8/layout/vList3#6" loCatId="list" qsTypeId="urn:microsoft.com/office/officeart/2005/8/quickstyle/simple1" qsCatId="simple" csTypeId="urn:microsoft.com/office/officeart/2005/8/colors/accent1_2" csCatId="accent1" phldr="1"/>
      <dgm:spPr/>
    </dgm:pt>
    <dgm:pt modelId="{BF6C85F4-172C-4BFA-81B2-2487B03CE2B0}">
      <dgm:prSet phldrT="[Text]" custT="1"/>
      <dgm:spPr>
        <a:solidFill>
          <a:srgbClr val="99CCFF"/>
        </a:solidFill>
      </dgm:spPr>
      <dgm:t>
        <a:bodyPr/>
        <a:lstStyle/>
        <a:p>
          <a:pPr algn="l"/>
          <a:r>
            <a:rPr lang="fr-FR" sz="2400" noProof="0" dirty="0">
              <a:solidFill>
                <a:srgbClr val="000066"/>
              </a:solidFill>
            </a:rPr>
            <a:t>Caractéristiques et présentation du vaccin</a:t>
          </a:r>
        </a:p>
      </dgm:t>
    </dgm:pt>
    <dgm:pt modelId="{3914F957-FBB4-4387-BFD5-F7205D37D0DE}" type="parTrans" cxnId="{96273986-CF10-40A1-B7B1-B8A5267A957F}">
      <dgm:prSet/>
      <dgm:spPr/>
      <dgm:t>
        <a:bodyPr/>
        <a:lstStyle/>
        <a:p>
          <a:endParaRPr lang="en-US"/>
        </a:p>
      </dgm:t>
    </dgm:pt>
    <dgm:pt modelId="{ABC947C1-81F1-40C3-B274-6CD06BCB4314}" type="sibTrans" cxnId="{96273986-CF10-40A1-B7B1-B8A5267A957F}">
      <dgm:prSet/>
      <dgm:spPr/>
      <dgm:t>
        <a:bodyPr/>
        <a:lstStyle/>
        <a:p>
          <a:endParaRPr lang="en-US"/>
        </a:p>
      </dgm:t>
    </dgm:pt>
    <dgm:pt modelId="{D86558A5-B275-43CD-8F58-E6560C5B8485}">
      <dgm:prSet phldrT="[Text]" custT="1"/>
      <dgm:spPr>
        <a:solidFill>
          <a:srgbClr val="99CCFF"/>
        </a:solidFill>
      </dgm:spPr>
      <dgm:t>
        <a:bodyPr/>
        <a:lstStyle/>
        <a:p>
          <a:pPr algn="l" rtl="1"/>
          <a:r>
            <a:rPr lang="fr-FR" sz="2400" noProof="0" dirty="0">
              <a:solidFill>
                <a:srgbClr val="000066"/>
              </a:solidFill>
            </a:rPr>
            <a:t>Calcul de prévision des besoins en vaccins</a:t>
          </a:r>
          <a:endParaRPr lang="en-US" sz="2400" noProof="0" dirty="0">
            <a:solidFill>
              <a:srgbClr val="000066"/>
            </a:solidFill>
          </a:endParaRPr>
        </a:p>
      </dgm:t>
    </dgm:pt>
    <dgm:pt modelId="{2BE00EDF-7BA2-4E5F-9A89-D5987B800345}" type="parTrans" cxnId="{3AA7E220-8B51-41F8-BA70-DB3CB8D7C547}">
      <dgm:prSet/>
      <dgm:spPr/>
      <dgm:t>
        <a:bodyPr/>
        <a:lstStyle/>
        <a:p>
          <a:endParaRPr lang="en-US"/>
        </a:p>
      </dgm:t>
    </dgm:pt>
    <dgm:pt modelId="{D3C75EBF-91BF-4BCB-B32A-D78B3DA50DBE}" type="sibTrans" cxnId="{3AA7E220-8B51-41F8-BA70-DB3CB8D7C547}">
      <dgm:prSet/>
      <dgm:spPr/>
      <dgm:t>
        <a:bodyPr/>
        <a:lstStyle/>
        <a:p>
          <a:endParaRPr lang="en-US"/>
        </a:p>
      </dgm:t>
    </dgm:pt>
    <dgm:pt modelId="{7B27792E-2595-4EDB-963B-02F3374EC946}">
      <dgm:prSet phldrT="[Text]" custT="1"/>
      <dgm:spPr>
        <a:solidFill>
          <a:srgbClr val="99CCFF"/>
        </a:solidFill>
      </dgm:spPr>
      <dgm:t>
        <a:bodyPr/>
        <a:lstStyle/>
        <a:p>
          <a:pPr algn="l" rtl="1"/>
          <a:r>
            <a:rPr lang="fr-FR" sz="2400" dirty="0">
              <a:solidFill>
                <a:srgbClr val="000066"/>
              </a:solidFill>
            </a:rPr>
            <a:t>Messages clés</a:t>
          </a:r>
          <a:endParaRPr lang="en-US" sz="2400" dirty="0">
            <a:solidFill>
              <a:srgbClr val="000066"/>
            </a:solidFill>
          </a:endParaRPr>
        </a:p>
      </dgm:t>
    </dgm:pt>
    <dgm:pt modelId="{EEB1A12D-4768-4A61-A24D-21E6D1B15292}" type="parTrans" cxnId="{51945AA4-3127-4DA1-85DA-062C5BB51232}">
      <dgm:prSet/>
      <dgm:spPr/>
      <dgm:t>
        <a:bodyPr/>
        <a:lstStyle/>
        <a:p>
          <a:endParaRPr lang="en-US"/>
        </a:p>
      </dgm:t>
    </dgm:pt>
    <dgm:pt modelId="{B2734011-D58A-4B1F-B966-4EADDD18CF81}" type="sibTrans" cxnId="{51945AA4-3127-4DA1-85DA-062C5BB51232}">
      <dgm:prSet/>
      <dgm:spPr/>
      <dgm:t>
        <a:bodyPr/>
        <a:lstStyle/>
        <a:p>
          <a:endParaRPr lang="en-US"/>
        </a:p>
      </dgm:t>
    </dgm:pt>
    <dgm:pt modelId="{B5FE3B2D-3667-439B-BFAB-2864BB025C9E}">
      <dgm:prSet custT="1"/>
      <dgm:spPr>
        <a:solidFill>
          <a:srgbClr val="99CCFF"/>
        </a:solidFill>
      </dgm:spPr>
      <dgm:t>
        <a:bodyPr/>
        <a:lstStyle/>
        <a:p>
          <a:pPr algn="l" rtl="1"/>
          <a:r>
            <a:rPr lang="fr-FR" sz="2400" noProof="0" dirty="0">
              <a:solidFill>
                <a:srgbClr val="000066"/>
              </a:solidFill>
            </a:rPr>
            <a:t>Que faire en cas de suspicion de congélation du vaccin </a:t>
          </a:r>
        </a:p>
      </dgm:t>
    </dgm:pt>
    <dgm:pt modelId="{96FFF9E4-5D68-438D-B704-8C8E671A3635}" type="parTrans" cxnId="{AEC8558C-292E-4C81-BDEA-D2556AE8732F}">
      <dgm:prSet/>
      <dgm:spPr/>
      <dgm:t>
        <a:bodyPr/>
        <a:lstStyle/>
        <a:p>
          <a:endParaRPr lang="en-US"/>
        </a:p>
      </dgm:t>
    </dgm:pt>
    <dgm:pt modelId="{4EB6CFC9-1C0B-4F93-B381-A90699FB339E}" type="sibTrans" cxnId="{AEC8558C-292E-4C81-BDEA-D2556AE8732F}">
      <dgm:prSet/>
      <dgm:spPr/>
      <dgm:t>
        <a:bodyPr/>
        <a:lstStyle/>
        <a:p>
          <a:endParaRPr lang="en-US"/>
        </a:p>
      </dgm:t>
    </dgm:pt>
    <dgm:pt modelId="{412B8040-CAA4-4A6A-B232-1F0B7F0238B8}">
      <dgm:prSet custT="1"/>
      <dgm:spPr>
        <a:solidFill>
          <a:srgbClr val="99CCFF"/>
        </a:solidFill>
      </dgm:spPr>
      <dgm:t>
        <a:bodyPr/>
        <a:lstStyle/>
        <a:p>
          <a:pPr algn="l" rtl="1"/>
          <a:r>
            <a:rPr lang="fr-FR" sz="2400" noProof="0" dirty="0">
              <a:solidFill>
                <a:srgbClr val="000066"/>
              </a:solidFill>
            </a:rPr>
            <a:t>Conditions de stockage du vaccin</a:t>
          </a:r>
        </a:p>
      </dgm:t>
    </dgm:pt>
    <dgm:pt modelId="{04B4B864-52A6-45DF-B10B-C166316AFB37}" type="parTrans" cxnId="{708F9A5F-2BCB-4127-8DC0-5EB5C442E5CE}">
      <dgm:prSet/>
      <dgm:spPr/>
      <dgm:t>
        <a:bodyPr/>
        <a:lstStyle/>
        <a:p>
          <a:endParaRPr lang="en-US"/>
        </a:p>
      </dgm:t>
    </dgm:pt>
    <dgm:pt modelId="{27246DF4-A83E-4C40-A3CD-A832D2659C1E}" type="sibTrans" cxnId="{708F9A5F-2BCB-4127-8DC0-5EB5C442E5CE}">
      <dgm:prSet/>
      <dgm:spPr/>
      <dgm:t>
        <a:bodyPr/>
        <a:lstStyle/>
        <a:p>
          <a:endParaRPr lang="en-US"/>
        </a:p>
      </dgm:t>
    </dgm:pt>
    <dgm:pt modelId="{04730451-531F-40CA-935E-50D7DC1D439C}" type="pres">
      <dgm:prSet presAssocID="{C20782F2-65F0-4586-811F-87914CCFF221}" presName="linearFlow" presStyleCnt="0">
        <dgm:presLayoutVars>
          <dgm:dir/>
          <dgm:resizeHandles val="exact"/>
        </dgm:presLayoutVars>
      </dgm:prSet>
      <dgm:spPr/>
    </dgm:pt>
    <dgm:pt modelId="{5D47328A-F47D-4E5E-B71D-FA244501A4EB}" type="pres">
      <dgm:prSet presAssocID="{BF6C85F4-172C-4BFA-81B2-2487B03CE2B0}" presName="composite" presStyleCnt="0"/>
      <dgm:spPr/>
    </dgm:pt>
    <dgm:pt modelId="{23DEEC19-A378-4D81-8767-0BDAC67C97EB}" type="pres">
      <dgm:prSet presAssocID="{BF6C85F4-172C-4BFA-81B2-2487B03CE2B0}" presName="imgShp" presStyleLbl="fgImgPlace1" presStyleIdx="0" presStyleCnt="5"/>
      <dgm:spPr>
        <a:blipFill rotWithShape="0">
          <a:blip xmlns:r="http://schemas.openxmlformats.org/officeDocument/2006/relationships" r:embed="rId1"/>
          <a:stretch>
            <a:fillRect/>
          </a:stretch>
        </a:blipFill>
      </dgm:spPr>
    </dgm:pt>
    <dgm:pt modelId="{477597E3-7AEA-4F1F-B645-D97263337423}" type="pres">
      <dgm:prSet presAssocID="{BF6C85F4-172C-4BFA-81B2-2487B03CE2B0}" presName="txShp" presStyleLbl="node1" presStyleIdx="0" presStyleCnt="5">
        <dgm:presLayoutVars>
          <dgm:bulletEnabled val="1"/>
        </dgm:presLayoutVars>
      </dgm:prSet>
      <dgm:spPr/>
    </dgm:pt>
    <dgm:pt modelId="{3DF69134-80FB-4C21-BB58-6E6D3BF2F2D6}" type="pres">
      <dgm:prSet presAssocID="{ABC947C1-81F1-40C3-B274-6CD06BCB4314}" presName="spacing" presStyleCnt="0"/>
      <dgm:spPr/>
    </dgm:pt>
    <dgm:pt modelId="{D2C315C6-1B57-4F0A-845D-E28B1F352146}" type="pres">
      <dgm:prSet presAssocID="{412B8040-CAA4-4A6A-B232-1F0B7F0238B8}" presName="composite" presStyleCnt="0"/>
      <dgm:spPr/>
    </dgm:pt>
    <dgm:pt modelId="{199CF6AE-1498-4802-AC90-E4BBC3B3AB5F}" type="pres">
      <dgm:prSet presAssocID="{412B8040-CAA4-4A6A-B232-1F0B7F0238B8}" presName="imgShp" presStyleLbl="fgImgPlace1" presStyleIdx="1" presStyleCnt="5"/>
      <dgm:spPr>
        <a:blipFill rotWithShape="0">
          <a:blip xmlns:r="http://schemas.openxmlformats.org/officeDocument/2006/relationships" r:embed="rId2"/>
          <a:stretch>
            <a:fillRect/>
          </a:stretch>
        </a:blipFill>
      </dgm:spPr>
    </dgm:pt>
    <dgm:pt modelId="{9DCBE6D7-4F13-4335-9DFA-EE53204581AA}" type="pres">
      <dgm:prSet presAssocID="{412B8040-CAA4-4A6A-B232-1F0B7F0238B8}" presName="txShp" presStyleLbl="node1" presStyleIdx="1" presStyleCnt="5">
        <dgm:presLayoutVars>
          <dgm:bulletEnabled val="1"/>
        </dgm:presLayoutVars>
      </dgm:prSet>
      <dgm:spPr/>
    </dgm:pt>
    <dgm:pt modelId="{3B21C959-3BF3-4E66-B643-B9219A092BA3}" type="pres">
      <dgm:prSet presAssocID="{27246DF4-A83E-4C40-A3CD-A832D2659C1E}" presName="spacing" presStyleCnt="0"/>
      <dgm:spPr/>
    </dgm:pt>
    <dgm:pt modelId="{805CA64B-1291-4E28-8C37-06C230439D63}" type="pres">
      <dgm:prSet presAssocID="{B5FE3B2D-3667-439B-BFAB-2864BB025C9E}" presName="composite" presStyleCnt="0"/>
      <dgm:spPr/>
    </dgm:pt>
    <dgm:pt modelId="{9C6A5C11-F590-4280-B2F7-E84A457B00CC}" type="pres">
      <dgm:prSet presAssocID="{B5FE3B2D-3667-439B-BFAB-2864BB025C9E}" presName="imgShp" presStyleLbl="fgImgPlace1" presStyleIdx="2" presStyleCnt="5"/>
      <dgm:spPr>
        <a:blipFill rotWithShape="0">
          <a:blip xmlns:r="http://schemas.openxmlformats.org/officeDocument/2006/relationships" r:embed="rId3"/>
          <a:stretch>
            <a:fillRect/>
          </a:stretch>
        </a:blipFill>
      </dgm:spPr>
    </dgm:pt>
    <dgm:pt modelId="{D745E2D4-77A4-456A-8861-34AEA5D71FF6}" type="pres">
      <dgm:prSet presAssocID="{B5FE3B2D-3667-439B-BFAB-2864BB025C9E}" presName="txShp" presStyleLbl="node1" presStyleIdx="2" presStyleCnt="5" custScaleY="119728">
        <dgm:presLayoutVars>
          <dgm:bulletEnabled val="1"/>
        </dgm:presLayoutVars>
      </dgm:prSet>
      <dgm:spPr/>
    </dgm:pt>
    <dgm:pt modelId="{B3A18F35-CDE0-490D-93F9-2A4B46661011}" type="pres">
      <dgm:prSet presAssocID="{4EB6CFC9-1C0B-4F93-B381-A90699FB339E}" presName="spacing" presStyleCnt="0"/>
      <dgm:spPr/>
    </dgm:pt>
    <dgm:pt modelId="{D978978B-3679-477D-AE27-4A23AFB53867}" type="pres">
      <dgm:prSet presAssocID="{D86558A5-B275-43CD-8F58-E6560C5B8485}" presName="composite" presStyleCnt="0"/>
      <dgm:spPr/>
    </dgm:pt>
    <dgm:pt modelId="{6A5A3110-8F81-4363-A3EA-350E618C6E6D}" type="pres">
      <dgm:prSet presAssocID="{D86558A5-B275-43CD-8F58-E6560C5B8485}" presName="imgShp" presStyleLbl="fgImgPlace1" presStyleIdx="3" presStyleCnt="5"/>
      <dgm:spPr>
        <a:blipFill rotWithShape="0">
          <a:blip xmlns:r="http://schemas.openxmlformats.org/officeDocument/2006/relationships" r:embed="rId4"/>
          <a:stretch>
            <a:fillRect/>
          </a:stretch>
        </a:blipFill>
      </dgm:spPr>
    </dgm:pt>
    <dgm:pt modelId="{F1F63506-866C-4891-98C8-5903837F9FB0}" type="pres">
      <dgm:prSet presAssocID="{D86558A5-B275-43CD-8F58-E6560C5B8485}" presName="txShp" presStyleLbl="node1" presStyleIdx="3" presStyleCnt="5">
        <dgm:presLayoutVars>
          <dgm:bulletEnabled val="1"/>
        </dgm:presLayoutVars>
      </dgm:prSet>
      <dgm:spPr/>
    </dgm:pt>
    <dgm:pt modelId="{2867EEC3-81B2-48EF-B3B8-CED3D73709D4}" type="pres">
      <dgm:prSet presAssocID="{D3C75EBF-91BF-4BCB-B32A-D78B3DA50DBE}" presName="spacing" presStyleCnt="0"/>
      <dgm:spPr/>
    </dgm:pt>
    <dgm:pt modelId="{C69608B9-BE57-426F-89EB-A798F782767E}" type="pres">
      <dgm:prSet presAssocID="{7B27792E-2595-4EDB-963B-02F3374EC946}" presName="composite" presStyleCnt="0"/>
      <dgm:spPr/>
    </dgm:pt>
    <dgm:pt modelId="{EE42DD9B-DF16-4705-9A29-F61685900F27}" type="pres">
      <dgm:prSet presAssocID="{7B27792E-2595-4EDB-963B-02F3374EC946}" presName="imgShp" presStyleLbl="fgImgPlace1" presStyleIdx="4" presStyleCnt="5"/>
      <dgm:spPr>
        <a:blipFill rotWithShape="0">
          <a:blip xmlns:r="http://schemas.openxmlformats.org/officeDocument/2006/relationships" r:embed="rId5"/>
          <a:stretch>
            <a:fillRect/>
          </a:stretch>
        </a:blipFill>
      </dgm:spPr>
    </dgm:pt>
    <dgm:pt modelId="{DF27FA9A-ACB0-43AB-87CA-E5A2434CF5C4}" type="pres">
      <dgm:prSet presAssocID="{7B27792E-2595-4EDB-963B-02F3374EC946}" presName="txShp" presStyleLbl="node1" presStyleIdx="4" presStyleCnt="5">
        <dgm:presLayoutVars>
          <dgm:bulletEnabled val="1"/>
        </dgm:presLayoutVars>
      </dgm:prSet>
      <dgm:spPr/>
    </dgm:pt>
  </dgm:ptLst>
  <dgm:cxnLst>
    <dgm:cxn modelId="{3AA7E220-8B51-41F8-BA70-DB3CB8D7C547}" srcId="{C20782F2-65F0-4586-811F-87914CCFF221}" destId="{D86558A5-B275-43CD-8F58-E6560C5B8485}" srcOrd="3" destOrd="0" parTransId="{2BE00EDF-7BA2-4E5F-9A89-D5987B800345}" sibTransId="{D3C75EBF-91BF-4BCB-B32A-D78B3DA50DBE}"/>
    <dgm:cxn modelId="{73BADA26-1FE2-4922-B41B-225D1270B5C3}" type="presOf" srcId="{412B8040-CAA4-4A6A-B232-1F0B7F0238B8}" destId="{9DCBE6D7-4F13-4335-9DFA-EE53204581AA}" srcOrd="0" destOrd="0" presId="urn:microsoft.com/office/officeart/2005/8/layout/vList3#6"/>
    <dgm:cxn modelId="{708F9A5F-2BCB-4127-8DC0-5EB5C442E5CE}" srcId="{C20782F2-65F0-4586-811F-87914CCFF221}" destId="{412B8040-CAA4-4A6A-B232-1F0B7F0238B8}" srcOrd="1" destOrd="0" parTransId="{04B4B864-52A6-45DF-B10B-C166316AFB37}" sibTransId="{27246DF4-A83E-4C40-A3CD-A832D2659C1E}"/>
    <dgm:cxn modelId="{1E3C7343-B87F-4301-9A73-80EC1B1C3AFC}" type="presOf" srcId="{7B27792E-2595-4EDB-963B-02F3374EC946}" destId="{DF27FA9A-ACB0-43AB-87CA-E5A2434CF5C4}" srcOrd="0" destOrd="0" presId="urn:microsoft.com/office/officeart/2005/8/layout/vList3#6"/>
    <dgm:cxn modelId="{5264626A-23D1-4D78-878B-999EF4B1B528}" type="presOf" srcId="{B5FE3B2D-3667-439B-BFAB-2864BB025C9E}" destId="{D745E2D4-77A4-456A-8861-34AEA5D71FF6}" srcOrd="0" destOrd="0" presId="urn:microsoft.com/office/officeart/2005/8/layout/vList3#6"/>
    <dgm:cxn modelId="{B888544E-2F53-42B1-847C-F26FAB5F6AFA}" type="presOf" srcId="{D86558A5-B275-43CD-8F58-E6560C5B8485}" destId="{F1F63506-866C-4891-98C8-5903837F9FB0}" srcOrd="0" destOrd="0" presId="urn:microsoft.com/office/officeart/2005/8/layout/vList3#6"/>
    <dgm:cxn modelId="{96273986-CF10-40A1-B7B1-B8A5267A957F}" srcId="{C20782F2-65F0-4586-811F-87914CCFF221}" destId="{BF6C85F4-172C-4BFA-81B2-2487B03CE2B0}" srcOrd="0" destOrd="0" parTransId="{3914F957-FBB4-4387-BFD5-F7205D37D0DE}" sibTransId="{ABC947C1-81F1-40C3-B274-6CD06BCB4314}"/>
    <dgm:cxn modelId="{AEC8558C-292E-4C81-BDEA-D2556AE8732F}" srcId="{C20782F2-65F0-4586-811F-87914CCFF221}" destId="{B5FE3B2D-3667-439B-BFAB-2864BB025C9E}" srcOrd="2" destOrd="0" parTransId="{96FFF9E4-5D68-438D-B704-8C8E671A3635}" sibTransId="{4EB6CFC9-1C0B-4F93-B381-A90699FB339E}"/>
    <dgm:cxn modelId="{D4B7A294-D8B5-4F6E-BFBB-74EA95B74D54}" type="presOf" srcId="{C20782F2-65F0-4586-811F-87914CCFF221}" destId="{04730451-531F-40CA-935E-50D7DC1D439C}" srcOrd="0" destOrd="0" presId="urn:microsoft.com/office/officeart/2005/8/layout/vList3#6"/>
    <dgm:cxn modelId="{51945AA4-3127-4DA1-85DA-062C5BB51232}" srcId="{C20782F2-65F0-4586-811F-87914CCFF221}" destId="{7B27792E-2595-4EDB-963B-02F3374EC946}" srcOrd="4" destOrd="0" parTransId="{EEB1A12D-4768-4A61-A24D-21E6D1B15292}" sibTransId="{B2734011-D58A-4B1F-B966-4EADDD18CF81}"/>
    <dgm:cxn modelId="{326E93E3-A3D5-4878-BFC8-FFC50278B2A3}" type="presOf" srcId="{BF6C85F4-172C-4BFA-81B2-2487B03CE2B0}" destId="{477597E3-7AEA-4F1F-B645-D97263337423}" srcOrd="0" destOrd="0" presId="urn:microsoft.com/office/officeart/2005/8/layout/vList3#6"/>
    <dgm:cxn modelId="{924A197E-6EED-4F04-814E-C8C5E7B8ED30}" type="presParOf" srcId="{04730451-531F-40CA-935E-50D7DC1D439C}" destId="{5D47328A-F47D-4E5E-B71D-FA244501A4EB}" srcOrd="0" destOrd="0" presId="urn:microsoft.com/office/officeart/2005/8/layout/vList3#6"/>
    <dgm:cxn modelId="{1651FF5D-120B-4C7C-9077-429249BAA7FA}" type="presParOf" srcId="{5D47328A-F47D-4E5E-B71D-FA244501A4EB}" destId="{23DEEC19-A378-4D81-8767-0BDAC67C97EB}" srcOrd="0" destOrd="0" presId="urn:microsoft.com/office/officeart/2005/8/layout/vList3#6"/>
    <dgm:cxn modelId="{7D8BF568-5BB4-47AC-B930-38C9D633C8BF}" type="presParOf" srcId="{5D47328A-F47D-4E5E-B71D-FA244501A4EB}" destId="{477597E3-7AEA-4F1F-B645-D97263337423}" srcOrd="1" destOrd="0" presId="urn:microsoft.com/office/officeart/2005/8/layout/vList3#6"/>
    <dgm:cxn modelId="{A7E4B938-635B-455C-850C-9330FE240DCD}" type="presParOf" srcId="{04730451-531F-40CA-935E-50D7DC1D439C}" destId="{3DF69134-80FB-4C21-BB58-6E6D3BF2F2D6}" srcOrd="1" destOrd="0" presId="urn:microsoft.com/office/officeart/2005/8/layout/vList3#6"/>
    <dgm:cxn modelId="{AD1F21E4-F2CB-4700-BFC6-EE57A376C535}" type="presParOf" srcId="{04730451-531F-40CA-935E-50D7DC1D439C}" destId="{D2C315C6-1B57-4F0A-845D-E28B1F352146}" srcOrd="2" destOrd="0" presId="urn:microsoft.com/office/officeart/2005/8/layout/vList3#6"/>
    <dgm:cxn modelId="{C1C8303D-7B31-4260-81D2-B21F4D3600DF}" type="presParOf" srcId="{D2C315C6-1B57-4F0A-845D-E28B1F352146}" destId="{199CF6AE-1498-4802-AC90-E4BBC3B3AB5F}" srcOrd="0" destOrd="0" presId="urn:microsoft.com/office/officeart/2005/8/layout/vList3#6"/>
    <dgm:cxn modelId="{450B0573-2334-480A-A9B9-035871FA18A5}" type="presParOf" srcId="{D2C315C6-1B57-4F0A-845D-E28B1F352146}" destId="{9DCBE6D7-4F13-4335-9DFA-EE53204581AA}" srcOrd="1" destOrd="0" presId="urn:microsoft.com/office/officeart/2005/8/layout/vList3#6"/>
    <dgm:cxn modelId="{8C1F13BC-749C-4AC4-A195-DCBB7C4A5647}" type="presParOf" srcId="{04730451-531F-40CA-935E-50D7DC1D439C}" destId="{3B21C959-3BF3-4E66-B643-B9219A092BA3}" srcOrd="3" destOrd="0" presId="urn:microsoft.com/office/officeart/2005/8/layout/vList3#6"/>
    <dgm:cxn modelId="{41288031-E2FC-4E81-BEF4-3DB8DCA6AA44}" type="presParOf" srcId="{04730451-531F-40CA-935E-50D7DC1D439C}" destId="{805CA64B-1291-4E28-8C37-06C230439D63}" srcOrd="4" destOrd="0" presId="urn:microsoft.com/office/officeart/2005/8/layout/vList3#6"/>
    <dgm:cxn modelId="{FDE674C6-DBDA-43DF-8E96-41BF2F4659E0}" type="presParOf" srcId="{805CA64B-1291-4E28-8C37-06C230439D63}" destId="{9C6A5C11-F590-4280-B2F7-E84A457B00CC}" srcOrd="0" destOrd="0" presId="urn:microsoft.com/office/officeart/2005/8/layout/vList3#6"/>
    <dgm:cxn modelId="{D29EC12D-1A87-4C47-A79B-8FD3F5BC7318}" type="presParOf" srcId="{805CA64B-1291-4E28-8C37-06C230439D63}" destId="{D745E2D4-77A4-456A-8861-34AEA5D71FF6}" srcOrd="1" destOrd="0" presId="urn:microsoft.com/office/officeart/2005/8/layout/vList3#6"/>
    <dgm:cxn modelId="{708DA4CA-5B31-4600-B72B-FD43A01DD657}" type="presParOf" srcId="{04730451-531F-40CA-935E-50D7DC1D439C}" destId="{B3A18F35-CDE0-490D-93F9-2A4B46661011}" srcOrd="5" destOrd="0" presId="urn:microsoft.com/office/officeart/2005/8/layout/vList3#6"/>
    <dgm:cxn modelId="{47735EFB-8A7C-456E-ADB2-EE43EDAEBE75}" type="presParOf" srcId="{04730451-531F-40CA-935E-50D7DC1D439C}" destId="{D978978B-3679-477D-AE27-4A23AFB53867}" srcOrd="6" destOrd="0" presId="urn:microsoft.com/office/officeart/2005/8/layout/vList3#6"/>
    <dgm:cxn modelId="{3ED31966-A4D7-43EB-81C1-48AE1094E286}" type="presParOf" srcId="{D978978B-3679-477D-AE27-4A23AFB53867}" destId="{6A5A3110-8F81-4363-A3EA-350E618C6E6D}" srcOrd="0" destOrd="0" presId="urn:microsoft.com/office/officeart/2005/8/layout/vList3#6"/>
    <dgm:cxn modelId="{42081A23-BC09-4076-9868-7D347CCBD1D8}" type="presParOf" srcId="{D978978B-3679-477D-AE27-4A23AFB53867}" destId="{F1F63506-866C-4891-98C8-5903837F9FB0}" srcOrd="1" destOrd="0" presId="urn:microsoft.com/office/officeart/2005/8/layout/vList3#6"/>
    <dgm:cxn modelId="{60DC41D9-B276-4698-8F28-F7FD68C6D8E6}" type="presParOf" srcId="{04730451-531F-40CA-935E-50D7DC1D439C}" destId="{2867EEC3-81B2-48EF-B3B8-CED3D73709D4}" srcOrd="7" destOrd="0" presId="urn:microsoft.com/office/officeart/2005/8/layout/vList3#6"/>
    <dgm:cxn modelId="{AFCF5A3A-4092-4177-B496-AC79001CB1A2}" type="presParOf" srcId="{04730451-531F-40CA-935E-50D7DC1D439C}" destId="{C69608B9-BE57-426F-89EB-A798F782767E}" srcOrd="8" destOrd="0" presId="urn:microsoft.com/office/officeart/2005/8/layout/vList3#6"/>
    <dgm:cxn modelId="{F4C13674-460B-4226-9E76-73E98780ECD6}" type="presParOf" srcId="{C69608B9-BE57-426F-89EB-A798F782767E}" destId="{EE42DD9B-DF16-4705-9A29-F61685900F27}" srcOrd="0" destOrd="0" presId="urn:microsoft.com/office/officeart/2005/8/layout/vList3#6"/>
    <dgm:cxn modelId="{C792447A-3086-4D97-B40C-9274048B579E}" type="presParOf" srcId="{C69608B9-BE57-426F-89EB-A798F782767E}" destId="{DF27FA9A-ACB0-43AB-87CA-E5A2434CF5C4}" srcOrd="1" destOrd="0" presId="urn:microsoft.com/office/officeart/2005/8/layout/vList3#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7597E3-7AEA-4F1F-B645-D97263337423}">
      <dsp:nvSpPr>
        <dsp:cNvPr id="0" name=""/>
        <dsp:cNvSpPr/>
      </dsp:nvSpPr>
      <dsp:spPr>
        <a:xfrm rot="10800000">
          <a:off x="1801621" y="1338"/>
          <a:ext cx="6435471" cy="722627"/>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8659" tIns="91440" rIns="170688" bIns="91440" numCol="1" spcCol="1270" anchor="ctr" anchorCtr="0">
          <a:noAutofit/>
        </a:bodyPr>
        <a:lstStyle/>
        <a:p>
          <a:pPr marL="0" lvl="0" indent="0" algn="l" defTabSz="1066800">
            <a:lnSpc>
              <a:spcPct val="90000"/>
            </a:lnSpc>
            <a:spcBef>
              <a:spcPct val="0"/>
            </a:spcBef>
            <a:spcAft>
              <a:spcPct val="35000"/>
            </a:spcAft>
            <a:buNone/>
          </a:pPr>
          <a:r>
            <a:rPr lang="fr-FR" sz="2400" kern="1200" noProof="0" dirty="0">
              <a:solidFill>
                <a:srgbClr val="000066"/>
              </a:solidFill>
            </a:rPr>
            <a:t>Caractéristiques et présentation du vaccin</a:t>
          </a:r>
        </a:p>
      </dsp:txBody>
      <dsp:txXfrm rot="10800000">
        <a:off x="1982278" y="1338"/>
        <a:ext cx="6254814" cy="722627"/>
      </dsp:txXfrm>
    </dsp:sp>
    <dsp:sp modelId="{23DEEC19-A378-4D81-8767-0BDAC67C97EB}">
      <dsp:nvSpPr>
        <dsp:cNvPr id="0" name=""/>
        <dsp:cNvSpPr/>
      </dsp:nvSpPr>
      <dsp:spPr>
        <a:xfrm>
          <a:off x="1440307" y="1338"/>
          <a:ext cx="722627" cy="722627"/>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DCBE6D7-4F13-4335-9DFA-EE53204581AA}">
      <dsp:nvSpPr>
        <dsp:cNvPr id="0" name=""/>
        <dsp:cNvSpPr/>
      </dsp:nvSpPr>
      <dsp:spPr>
        <a:xfrm rot="10800000">
          <a:off x="1801621" y="939675"/>
          <a:ext cx="6435471" cy="722627"/>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8659" tIns="91440" rIns="170688" bIns="91440" numCol="1" spcCol="1270" anchor="ctr" anchorCtr="0">
          <a:noAutofit/>
        </a:bodyPr>
        <a:lstStyle/>
        <a:p>
          <a:pPr marL="0" lvl="0" indent="0" algn="l" defTabSz="1066800" rtl="1">
            <a:lnSpc>
              <a:spcPct val="90000"/>
            </a:lnSpc>
            <a:spcBef>
              <a:spcPct val="0"/>
            </a:spcBef>
            <a:spcAft>
              <a:spcPct val="35000"/>
            </a:spcAft>
            <a:buNone/>
          </a:pPr>
          <a:r>
            <a:rPr lang="fr-FR" sz="2400" kern="1200" noProof="0" dirty="0">
              <a:solidFill>
                <a:srgbClr val="000066"/>
              </a:solidFill>
            </a:rPr>
            <a:t>Conditions de stockage du vaccin</a:t>
          </a:r>
        </a:p>
      </dsp:txBody>
      <dsp:txXfrm rot="10800000">
        <a:off x="1982278" y="939675"/>
        <a:ext cx="6254814" cy="722627"/>
      </dsp:txXfrm>
    </dsp:sp>
    <dsp:sp modelId="{199CF6AE-1498-4802-AC90-E4BBC3B3AB5F}">
      <dsp:nvSpPr>
        <dsp:cNvPr id="0" name=""/>
        <dsp:cNvSpPr/>
      </dsp:nvSpPr>
      <dsp:spPr>
        <a:xfrm>
          <a:off x="1440307" y="939675"/>
          <a:ext cx="722627" cy="722627"/>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745E2D4-77A4-456A-8861-34AEA5D71FF6}">
      <dsp:nvSpPr>
        <dsp:cNvPr id="0" name=""/>
        <dsp:cNvSpPr/>
      </dsp:nvSpPr>
      <dsp:spPr>
        <a:xfrm rot="10800000">
          <a:off x="1801621" y="1878012"/>
          <a:ext cx="6435471" cy="865187"/>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8659" tIns="91440" rIns="170688" bIns="91440" numCol="1" spcCol="1270" anchor="ctr" anchorCtr="0">
          <a:noAutofit/>
        </a:bodyPr>
        <a:lstStyle/>
        <a:p>
          <a:pPr marL="0" lvl="0" indent="0" algn="l" defTabSz="1066800" rtl="1">
            <a:lnSpc>
              <a:spcPct val="90000"/>
            </a:lnSpc>
            <a:spcBef>
              <a:spcPct val="0"/>
            </a:spcBef>
            <a:spcAft>
              <a:spcPct val="35000"/>
            </a:spcAft>
            <a:buNone/>
          </a:pPr>
          <a:r>
            <a:rPr lang="fr-FR" sz="2400" kern="1200" noProof="0" dirty="0">
              <a:solidFill>
                <a:srgbClr val="000066"/>
              </a:solidFill>
            </a:rPr>
            <a:t>Que faire en cas de suspicion de congélation du vaccin </a:t>
          </a:r>
        </a:p>
      </dsp:txBody>
      <dsp:txXfrm rot="10800000">
        <a:off x="2017918" y="1878012"/>
        <a:ext cx="6219174" cy="865187"/>
      </dsp:txXfrm>
    </dsp:sp>
    <dsp:sp modelId="{9C6A5C11-F590-4280-B2F7-E84A457B00CC}">
      <dsp:nvSpPr>
        <dsp:cNvPr id="0" name=""/>
        <dsp:cNvSpPr/>
      </dsp:nvSpPr>
      <dsp:spPr>
        <a:xfrm>
          <a:off x="1440307" y="1949292"/>
          <a:ext cx="722627" cy="722627"/>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F63506-866C-4891-98C8-5903837F9FB0}">
      <dsp:nvSpPr>
        <dsp:cNvPr id="0" name=""/>
        <dsp:cNvSpPr/>
      </dsp:nvSpPr>
      <dsp:spPr>
        <a:xfrm rot="10800000">
          <a:off x="1801621" y="2958909"/>
          <a:ext cx="6435471" cy="722627"/>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8659" tIns="91440" rIns="170688" bIns="91440" numCol="1" spcCol="1270" anchor="ctr" anchorCtr="0">
          <a:noAutofit/>
        </a:bodyPr>
        <a:lstStyle/>
        <a:p>
          <a:pPr marL="0" lvl="0" indent="0" algn="l" defTabSz="1066800" rtl="1">
            <a:lnSpc>
              <a:spcPct val="90000"/>
            </a:lnSpc>
            <a:spcBef>
              <a:spcPct val="0"/>
            </a:spcBef>
            <a:spcAft>
              <a:spcPct val="35000"/>
            </a:spcAft>
            <a:buNone/>
          </a:pPr>
          <a:r>
            <a:rPr lang="fr-FR" sz="2400" kern="1200" noProof="0" dirty="0">
              <a:solidFill>
                <a:srgbClr val="000066"/>
              </a:solidFill>
            </a:rPr>
            <a:t>Calcul de prévision des besoins en vaccins</a:t>
          </a:r>
          <a:endParaRPr lang="en-US" sz="2400" kern="1200" noProof="0" dirty="0">
            <a:solidFill>
              <a:srgbClr val="000066"/>
            </a:solidFill>
          </a:endParaRPr>
        </a:p>
      </dsp:txBody>
      <dsp:txXfrm rot="10800000">
        <a:off x="1982278" y="2958909"/>
        <a:ext cx="6254814" cy="722627"/>
      </dsp:txXfrm>
    </dsp:sp>
    <dsp:sp modelId="{6A5A3110-8F81-4363-A3EA-350E618C6E6D}">
      <dsp:nvSpPr>
        <dsp:cNvPr id="0" name=""/>
        <dsp:cNvSpPr/>
      </dsp:nvSpPr>
      <dsp:spPr>
        <a:xfrm>
          <a:off x="1440307" y="2958909"/>
          <a:ext cx="722627" cy="722627"/>
        </a:xfrm>
        <a:prstGeom prst="ellipse">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F27FA9A-ACB0-43AB-87CA-E5A2434CF5C4}">
      <dsp:nvSpPr>
        <dsp:cNvPr id="0" name=""/>
        <dsp:cNvSpPr/>
      </dsp:nvSpPr>
      <dsp:spPr>
        <a:xfrm rot="10800000">
          <a:off x="1801621" y="3897246"/>
          <a:ext cx="6435471" cy="722627"/>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8659" tIns="91440" rIns="170688" bIns="91440" numCol="1" spcCol="1270" anchor="ctr" anchorCtr="0">
          <a:noAutofit/>
        </a:bodyPr>
        <a:lstStyle/>
        <a:p>
          <a:pPr marL="0" lvl="0" indent="0" algn="l" defTabSz="1066800" rtl="1">
            <a:lnSpc>
              <a:spcPct val="90000"/>
            </a:lnSpc>
            <a:spcBef>
              <a:spcPct val="0"/>
            </a:spcBef>
            <a:spcAft>
              <a:spcPct val="35000"/>
            </a:spcAft>
            <a:buNone/>
          </a:pPr>
          <a:r>
            <a:rPr lang="fr-FR" sz="2400" kern="1200" dirty="0">
              <a:solidFill>
                <a:srgbClr val="000066"/>
              </a:solidFill>
            </a:rPr>
            <a:t>Messages clés</a:t>
          </a:r>
          <a:endParaRPr lang="en-US" sz="2400" kern="1200" dirty="0">
            <a:solidFill>
              <a:srgbClr val="000066"/>
            </a:solidFill>
          </a:endParaRPr>
        </a:p>
      </dsp:txBody>
      <dsp:txXfrm rot="10800000">
        <a:off x="1982278" y="3897246"/>
        <a:ext cx="6254814" cy="722627"/>
      </dsp:txXfrm>
    </dsp:sp>
    <dsp:sp modelId="{EE42DD9B-DF16-4705-9A29-F61685900F27}">
      <dsp:nvSpPr>
        <dsp:cNvPr id="0" name=""/>
        <dsp:cNvSpPr/>
      </dsp:nvSpPr>
      <dsp:spPr>
        <a:xfrm>
          <a:off x="1440307" y="3897246"/>
          <a:ext cx="722627" cy="722627"/>
        </a:xfrm>
        <a:prstGeom prst="ellipse">
          <a:avLst/>
        </a:prstGeom>
        <a:blipFill rotWithShape="0">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6">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en-US"/>
          </a:p>
        </p:txBody>
      </p:sp>
      <p:sp>
        <p:nvSpPr>
          <p:cNvPr id="37891" name="Rectangle 3"/>
          <p:cNvSpPr>
            <a:spLocks noGrp="1" noChangeArrowheads="1"/>
          </p:cNvSpPr>
          <p:nvPr>
            <p:ph type="dt" sz="quarter"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a:defRPr sz="1200" b="0">
                <a:solidFill>
                  <a:schemeClr val="tx1"/>
                </a:solidFill>
                <a:latin typeface="Arial" charset="0"/>
                <a:ea typeface="MS PGothic" pitchFamily="34" charset="-128"/>
                <a:cs typeface="+mn-cs"/>
              </a:defRPr>
            </a:lvl1pPr>
          </a:lstStyle>
          <a:p>
            <a:pPr>
              <a:defRPr/>
            </a:pPr>
            <a:endParaRPr lang="en-US"/>
          </a:p>
        </p:txBody>
      </p:sp>
      <p:sp>
        <p:nvSpPr>
          <p:cNvPr id="37892" name="Rectangle 4"/>
          <p:cNvSpPr>
            <a:spLocks noGrp="1" noChangeArrowheads="1"/>
          </p:cNvSpPr>
          <p:nvPr>
            <p:ph type="ftr" sz="quarter" idx="2"/>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en-US"/>
          </a:p>
        </p:txBody>
      </p:sp>
      <p:sp>
        <p:nvSpPr>
          <p:cNvPr id="37893" name="Rectangle 5"/>
          <p:cNvSpPr>
            <a:spLocks noGrp="1" noChangeArrowheads="1"/>
          </p:cNvSpPr>
          <p:nvPr>
            <p:ph type="sldNum" sz="quarter" idx="3"/>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a:defRPr sz="1200" b="0" smtClean="0">
                <a:solidFill>
                  <a:schemeClr val="tx1"/>
                </a:solidFill>
                <a:ea typeface="ＭＳ Ｐゴシック" pitchFamily="34" charset="-128"/>
              </a:defRPr>
            </a:lvl1pPr>
          </a:lstStyle>
          <a:p>
            <a:pPr>
              <a:defRPr/>
            </a:pPr>
            <a:fld id="{6035180A-7209-435A-8CB9-238217FC42F4}" type="slidenum">
              <a:rPr lang="en-US"/>
              <a:pPr>
                <a:defRPr/>
              </a:pPr>
              <a:t>‹#›</a:t>
            </a:fld>
            <a:endParaRPr lang="en-US"/>
          </a:p>
        </p:txBody>
      </p:sp>
    </p:spTree>
    <p:extLst>
      <p:ext uri="{BB962C8B-B14F-4D97-AF65-F5344CB8AC3E}">
        <p14:creationId xmlns:p14="http://schemas.microsoft.com/office/powerpoint/2010/main" val="22358984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fr-FR"/>
          </a:p>
        </p:txBody>
      </p:sp>
      <p:sp>
        <p:nvSpPr>
          <p:cNvPr id="8195" name="Rectangle 3"/>
          <p:cNvSpPr>
            <a:spLocks noGrp="1" noChangeArrowheads="1"/>
          </p:cNvSpPr>
          <p:nvPr>
            <p:ph type="dt"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a:defRPr sz="1200" b="0">
                <a:solidFill>
                  <a:schemeClr val="tx1"/>
                </a:solidFill>
                <a:latin typeface="Arial" charset="0"/>
                <a:ea typeface="MS PGothic" pitchFamily="34" charset="-128"/>
                <a:cs typeface="+mn-cs"/>
              </a:defRPr>
            </a:lvl1pPr>
          </a:lstStyle>
          <a:p>
            <a:pPr>
              <a:defRPr/>
            </a:pPr>
            <a:endParaRPr lang="fr-FR"/>
          </a:p>
        </p:txBody>
      </p:sp>
      <p:sp>
        <p:nvSpPr>
          <p:cNvPr id="18436" name="Rectangle 4"/>
          <p:cNvSpPr>
            <a:spLocks noGrp="1" noRot="1" noChangeAspect="1" noChangeArrowheads="1" noTextEdit="1"/>
          </p:cNvSpPr>
          <p:nvPr>
            <p:ph type="sldImg" idx="2"/>
          </p:nvPr>
        </p:nvSpPr>
        <p:spPr bwMode="auto">
          <a:xfrm>
            <a:off x="103188" y="735013"/>
            <a:ext cx="653256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688" y="4654550"/>
            <a:ext cx="5386387" cy="4410075"/>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fr-FR"/>
          </a:p>
        </p:txBody>
      </p:sp>
      <p:sp>
        <p:nvSpPr>
          <p:cNvPr id="8199" name="Rectangle 7"/>
          <p:cNvSpPr>
            <a:spLocks noGrp="1" noChangeArrowheads="1"/>
          </p:cNvSpPr>
          <p:nvPr>
            <p:ph type="sldNum" sz="quarter" idx="5"/>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a:defRPr sz="1200" b="0" smtClean="0">
                <a:solidFill>
                  <a:schemeClr val="tx1"/>
                </a:solidFill>
                <a:ea typeface="ＭＳ Ｐゴシック" pitchFamily="34" charset="-128"/>
              </a:defRPr>
            </a:lvl1pPr>
          </a:lstStyle>
          <a:p>
            <a:pPr>
              <a:defRPr/>
            </a:pPr>
            <a:fld id="{17A24C73-6F7C-4F44-AAFF-A2B1056CC828}" type="slidenum">
              <a:rPr lang="en-GB"/>
              <a:pPr>
                <a:defRPr/>
              </a:pPr>
              <a:t>‹#›</a:t>
            </a:fld>
            <a:endParaRPr lang="en-GB"/>
          </a:p>
        </p:txBody>
      </p:sp>
    </p:spTree>
    <p:extLst>
      <p:ext uri="{BB962C8B-B14F-4D97-AF65-F5344CB8AC3E}">
        <p14:creationId xmlns:p14="http://schemas.microsoft.com/office/powerpoint/2010/main" val="42831108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who.int/fr/publications/i/item/WHO-IVB-14.07"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p:cNvSpPr>
            <a:spLocks noGrp="1" noRot="1" noChangeAspect="1" noTextEdit="1"/>
          </p:cNvSpPr>
          <p:nvPr>
            <p:ph type="sldImg"/>
          </p:nvPr>
        </p:nvSpPr>
        <p:spPr>
          <a:xfrm>
            <a:off x="103188" y="735013"/>
            <a:ext cx="6532562" cy="3675062"/>
          </a:xfrm>
          <a:ln/>
        </p:spPr>
      </p:sp>
      <p:sp>
        <p:nvSpPr>
          <p:cNvPr id="19459" name="Espace réservé des commentaires 2"/>
          <p:cNvSpPr>
            <a:spLocks noGrp="1"/>
          </p:cNvSpPr>
          <p:nvPr>
            <p:ph type="body" idx="1"/>
          </p:nvPr>
        </p:nvSpPr>
        <p:spPr>
          <a:noFill/>
          <a:ln/>
        </p:spPr>
        <p:txBody>
          <a:bodyPr/>
          <a:lstStyle/>
          <a:p>
            <a:pPr marL="0" marR="0" indent="0" algn="just" defTabSz="912813" rtl="0" eaLnBrk="0" fontAlgn="base" latinLnBrk="0" hangingPunct="0">
              <a:lnSpc>
                <a:spcPct val="90000"/>
              </a:lnSpc>
              <a:spcBef>
                <a:spcPct val="80000"/>
              </a:spcBef>
              <a:spcAft>
                <a:spcPct val="0"/>
              </a:spcAft>
              <a:buClr>
                <a:srgbClr val="1E7FB8"/>
              </a:buClr>
              <a:buSzTx/>
              <a:buFont typeface="Wingdings" pitchFamily="2" charset="2"/>
              <a:buNone/>
              <a:tabLst/>
              <a:defRPr/>
            </a:pPr>
            <a:r>
              <a:rPr lang="fr-FR" noProof="0" dirty="0"/>
              <a:t>Ce module correspond au chapitre 5</a:t>
            </a:r>
            <a:r>
              <a:rPr lang="fr-FR" baseline="0" noProof="0" dirty="0"/>
              <a:t> et à l’annexe 1</a:t>
            </a:r>
            <a:r>
              <a:rPr lang="fr-FR" noProof="0" dirty="0"/>
              <a:t> du ‘</a:t>
            </a:r>
            <a:r>
              <a:rPr lang="fr-FR" sz="1200" noProof="0" dirty="0"/>
              <a:t>Guide pour l’introduction et le renforcement de la vaccination à la naissance contre l’hépatite B </a:t>
            </a:r>
            <a:r>
              <a:rPr lang="fr-FR" baseline="0" noProof="0" dirty="0"/>
              <a:t>’: Produits vaccinaux et logistique</a:t>
            </a:r>
            <a:endParaRPr lang="fr-FR" sz="1200" dirty="0">
              <a:solidFill>
                <a:schemeClr val="bg1"/>
              </a:solidFill>
            </a:endParaRPr>
          </a:p>
        </p:txBody>
      </p:sp>
      <p:sp>
        <p:nvSpPr>
          <p:cNvPr id="19460" name="Espace réservé du numéro de diapositive 3"/>
          <p:cNvSpPr>
            <a:spLocks noGrp="1"/>
          </p:cNvSpPr>
          <p:nvPr>
            <p:ph type="sldNum" sz="quarter" idx="5"/>
          </p:nvPr>
        </p:nvSpPr>
        <p:spPr>
          <a:noFill/>
        </p:spPr>
        <p:txBody>
          <a:bodyPr/>
          <a:lstStyle/>
          <a:p>
            <a:fld id="{F6A0A0C2-2502-4BF3-8075-15EB5923890B}" type="slidenum">
              <a:rPr lang="en-GB">
                <a:ea typeface="MS PGothic" pitchFamily="34" charset="-128"/>
              </a:rPr>
              <a:pPr/>
              <a:t>1</a:t>
            </a:fld>
            <a:endParaRPr lang="en-GB" dirty="0">
              <a:ea typeface="MS PGothic"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endParaRPr lang="en-US" b="0"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10</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fr-FR" b="0" baseline="0" dirty="0">
                <a:solidFill>
                  <a:srgbClr val="002060"/>
                </a:solidFill>
              </a:rPr>
              <a:t>La sédimentation dans le flacon non congelé est très lente.</a:t>
            </a:r>
          </a:p>
          <a:p>
            <a:pPr marL="171450" indent="-171450">
              <a:buFont typeface="Arial" panose="020B0604020202020204" pitchFamily="34" charset="0"/>
              <a:buChar char="•"/>
            </a:pPr>
            <a:r>
              <a:rPr lang="fr-FR" b="0" baseline="0" dirty="0">
                <a:solidFill>
                  <a:srgbClr val="002060"/>
                </a:solidFill>
              </a:rPr>
              <a:t>Sur la gauche, la diapositive montre un flacon de vaccin ayant été congelé → des sédiments épais tombent rapidement au fond du flacon.</a:t>
            </a:r>
          </a:p>
          <a:p>
            <a:pPr marL="171450" indent="-171450">
              <a:buFont typeface="Arial" panose="020B0604020202020204" pitchFamily="34" charset="0"/>
              <a:buChar char="•"/>
            </a:pPr>
            <a:r>
              <a:rPr lang="fr-FR" b="0" baseline="0" dirty="0">
                <a:solidFill>
                  <a:srgbClr val="002060"/>
                </a:solidFill>
              </a:rPr>
              <a:t>Sur la droite, un flacon non congelé → vous observez un liquide trouble car les sédiments stagnent et ne tombent pas rapidement au fond du flacon.  Cela signifie que le flacon n’a pas été congelé et qu’il peut être utilisé en toute sécurité.</a:t>
            </a:r>
            <a:endParaRPr lang="en-US" b="0"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13</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pPr algn="just"/>
            <a:r>
              <a:rPr lang="fr-FR" b="1" noProof="0" dirty="0"/>
              <a:t>Remarque : </a:t>
            </a:r>
          </a:p>
          <a:p>
            <a:pPr algn="just"/>
            <a:r>
              <a:rPr lang="fr-FR" noProof="0" dirty="0">
                <a:latin typeface="Arial"/>
                <a:ea typeface="MS PGothic"/>
                <a:cs typeface="Arial"/>
              </a:rPr>
              <a:t>Utiliser cette diapositive</a:t>
            </a:r>
            <a:r>
              <a:rPr lang="fr-FR" baseline="0" noProof="0" dirty="0">
                <a:latin typeface="Arial"/>
                <a:ea typeface="MS PGothic"/>
                <a:cs typeface="Arial"/>
              </a:rPr>
              <a:t> </a:t>
            </a:r>
            <a:r>
              <a:rPr lang="fr-FR" noProof="0" dirty="0">
                <a:latin typeface="Arial"/>
                <a:ea typeface="MS PGothic"/>
                <a:cs typeface="Arial"/>
              </a:rPr>
              <a:t>seulement</a:t>
            </a:r>
            <a:r>
              <a:rPr lang="fr-FR" baseline="0" noProof="0" dirty="0">
                <a:latin typeface="Arial"/>
                <a:ea typeface="MS PGothic"/>
                <a:cs typeface="Arial"/>
              </a:rPr>
              <a:t> si votre pays adhère à la politique relative aux flacons multidoses entamés. </a:t>
            </a:r>
            <a:endParaRPr lang="fr-FR" noProof="0" dirty="0">
              <a:latin typeface="Arial"/>
              <a:ea typeface="MS PGothic"/>
              <a:cs typeface="Arial"/>
            </a:endParaRPr>
          </a:p>
          <a:p>
            <a:pPr algn="just"/>
            <a:endParaRPr lang="fr-FR" dirty="0">
              <a:cs typeface="Arial"/>
            </a:endParaRPr>
          </a:p>
          <a:p>
            <a:pPr algn="just"/>
            <a:r>
              <a:rPr lang="en-US" dirty="0" err="1">
                <a:latin typeface="Arial"/>
                <a:ea typeface="MS PGothic"/>
                <a:cs typeface="Arial"/>
              </a:rPr>
              <a:t>Déclaration</a:t>
            </a:r>
            <a:r>
              <a:rPr lang="en-US" dirty="0">
                <a:latin typeface="Arial"/>
                <a:ea typeface="MS PGothic"/>
                <a:cs typeface="Arial"/>
              </a:rPr>
              <a:t> de politique </a:t>
            </a:r>
            <a:r>
              <a:rPr lang="en-US" dirty="0" err="1">
                <a:latin typeface="Arial"/>
                <a:ea typeface="MS PGothic"/>
                <a:cs typeface="Arial"/>
              </a:rPr>
              <a:t>générale</a:t>
            </a:r>
            <a:r>
              <a:rPr lang="en-US" dirty="0">
                <a:latin typeface="Arial"/>
                <a:ea typeface="MS PGothic"/>
                <a:cs typeface="Arial"/>
              </a:rPr>
              <a:t> de </a:t>
            </a:r>
            <a:r>
              <a:rPr lang="en-US" dirty="0" err="1">
                <a:latin typeface="Arial"/>
                <a:ea typeface="MS PGothic"/>
                <a:cs typeface="Arial"/>
              </a:rPr>
              <a:t>l'OMS</a:t>
            </a:r>
            <a:r>
              <a:rPr lang="en-US" dirty="0">
                <a:latin typeface="Arial"/>
                <a:ea typeface="MS PGothic"/>
                <a:cs typeface="Arial"/>
              </a:rPr>
              <a:t> : </a:t>
            </a:r>
            <a:r>
              <a:rPr lang="en-US" dirty="0" err="1">
                <a:latin typeface="Arial"/>
                <a:ea typeface="MS PGothic"/>
                <a:cs typeface="Arial"/>
              </a:rPr>
              <a:t>révision</a:t>
            </a:r>
            <a:r>
              <a:rPr lang="en-US" dirty="0">
                <a:latin typeface="Arial"/>
                <a:ea typeface="MS PGothic"/>
                <a:cs typeface="Arial"/>
              </a:rPr>
              <a:t> de la politique relative aux flacons </a:t>
            </a:r>
            <a:r>
              <a:rPr lang="en-US" dirty="0" err="1">
                <a:latin typeface="Arial"/>
                <a:ea typeface="MS PGothic"/>
                <a:cs typeface="Arial"/>
              </a:rPr>
              <a:t>multidoses</a:t>
            </a:r>
            <a:r>
              <a:rPr lang="en-US" dirty="0">
                <a:latin typeface="Arial"/>
                <a:ea typeface="MS PGothic"/>
                <a:cs typeface="Arial"/>
              </a:rPr>
              <a:t> : manipulation des flacons de </a:t>
            </a:r>
            <a:r>
              <a:rPr lang="en-US" dirty="0" err="1">
                <a:latin typeface="Arial"/>
                <a:ea typeface="MS PGothic"/>
                <a:cs typeface="Arial"/>
              </a:rPr>
              <a:t>vaccin</a:t>
            </a:r>
            <a:r>
              <a:rPr lang="en-US" dirty="0">
                <a:latin typeface="Arial"/>
                <a:ea typeface="MS PGothic"/>
                <a:cs typeface="Arial"/>
              </a:rPr>
              <a:t> </a:t>
            </a:r>
            <a:r>
              <a:rPr lang="en-US" dirty="0" err="1">
                <a:latin typeface="Arial"/>
                <a:ea typeface="MS PGothic"/>
                <a:cs typeface="Arial"/>
              </a:rPr>
              <a:t>multidoses</a:t>
            </a:r>
            <a:r>
              <a:rPr lang="en-US" dirty="0">
                <a:latin typeface="Arial"/>
                <a:ea typeface="MS PGothic"/>
                <a:cs typeface="Arial"/>
              </a:rPr>
              <a:t> </a:t>
            </a:r>
            <a:r>
              <a:rPr lang="en-US" dirty="0" err="1">
                <a:latin typeface="Arial"/>
                <a:ea typeface="MS PGothic"/>
                <a:cs typeface="Arial"/>
              </a:rPr>
              <a:t>entamés</a:t>
            </a:r>
            <a:r>
              <a:rPr lang="en-US" dirty="0">
                <a:latin typeface="Arial"/>
                <a:ea typeface="MS PGothic"/>
                <a:cs typeface="Arial"/>
              </a:rPr>
              <a:t>, </a:t>
            </a:r>
            <a:r>
              <a:rPr lang="en-US" dirty="0" err="1">
                <a:latin typeface="Arial"/>
                <a:ea typeface="MS PGothic"/>
                <a:cs typeface="Arial"/>
              </a:rPr>
              <a:t>Révision</a:t>
            </a:r>
            <a:r>
              <a:rPr lang="en-US" dirty="0">
                <a:latin typeface="Arial"/>
                <a:ea typeface="MS PGothic"/>
                <a:cs typeface="Arial"/>
              </a:rPr>
              <a:t> 2014</a:t>
            </a:r>
            <a:endParaRPr lang="fr-FR" dirty="0">
              <a:latin typeface="Arial"/>
              <a:ea typeface="MS PGothic"/>
              <a:cs typeface="Arial"/>
            </a:endParaRPr>
          </a:p>
          <a:p>
            <a:pPr algn="just"/>
            <a:r>
              <a:rPr lang="fr-FR" dirty="0">
                <a:hlinkClick r:id="rId3"/>
              </a:rPr>
              <a:t>https://www.who.int/fr/publications/i/item/WHO-IVB-14.07</a:t>
            </a:r>
            <a:r>
              <a:rPr lang="fr-FR" dirty="0"/>
              <a:t> </a:t>
            </a:r>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14</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lstStyle/>
          <a:p>
            <a:pPr marL="0" indent="0" algn="just">
              <a:buFontTx/>
              <a:buNone/>
            </a:pPr>
            <a:endParaRPr lang="en-US" b="0"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15</a:t>
            </a:fld>
            <a:endParaRPr lang="en-GB" dirty="0"/>
          </a:p>
        </p:txBody>
      </p:sp>
    </p:spTree>
    <p:extLst>
      <p:ext uri="{BB962C8B-B14F-4D97-AF65-F5344CB8AC3E}">
        <p14:creationId xmlns:p14="http://schemas.microsoft.com/office/powerpoint/2010/main" val="35948597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pPr marL="91440" lvl="0" indent="-91440" algn="just">
              <a:spcBef>
                <a:spcPts val="1200"/>
              </a:spcBef>
              <a:spcAft>
                <a:spcPts val="0"/>
              </a:spcAft>
              <a:buClr>
                <a:srgbClr val="0070C0"/>
              </a:buClr>
              <a:buFont typeface="Arial" pitchFamily="34" charset="0"/>
              <a:buNone/>
            </a:pPr>
            <a:r>
              <a:rPr lang="fr-FR" sz="1200" b="1" noProof="0" dirty="0">
                <a:cs typeface="Arial" pitchFamily="34" charset="0"/>
              </a:rPr>
              <a:t>Remarque 1 </a:t>
            </a:r>
            <a:r>
              <a:rPr lang="fr-FR" sz="1200" b="0" noProof="0" dirty="0">
                <a:cs typeface="Arial" pitchFamily="34" charset="0"/>
              </a:rPr>
              <a:t>: Modifier le point 1</a:t>
            </a:r>
            <a:r>
              <a:rPr lang="fr-FR" sz="1200" b="0" baseline="0" noProof="0" dirty="0">
                <a:cs typeface="Arial" pitchFamily="34" charset="0"/>
              </a:rPr>
              <a:t> selon le vaccin utilisé dans votre pays</a:t>
            </a:r>
          </a:p>
          <a:p>
            <a:pPr marL="91440" lvl="0" indent="-91440" algn="just">
              <a:spcBef>
                <a:spcPts val="1200"/>
              </a:spcBef>
              <a:spcAft>
                <a:spcPts val="0"/>
              </a:spcAft>
              <a:buClr>
                <a:srgbClr val="0070C0"/>
              </a:buClr>
              <a:buFont typeface="Arial" pitchFamily="34" charset="0"/>
              <a:buNone/>
            </a:pPr>
            <a:r>
              <a:rPr lang="fr-FR" sz="1200" b="1" baseline="0" noProof="0" dirty="0">
                <a:cs typeface="Arial" pitchFamily="34" charset="0"/>
              </a:rPr>
              <a:t>Remarque 2 </a:t>
            </a:r>
            <a:r>
              <a:rPr lang="fr-FR" sz="1200" b="0" baseline="0" noProof="0" dirty="0">
                <a:cs typeface="Arial" pitchFamily="34" charset="0"/>
              </a:rPr>
              <a:t>: Conserver le point 4 le cas échéant</a:t>
            </a:r>
            <a:endParaRPr lang="fr-FR" sz="1200" b="0" noProof="0" dirty="0">
              <a:cs typeface="Arial" pitchFamily="34" charset="0"/>
            </a:endParaRPr>
          </a:p>
          <a:p>
            <a:endParaRPr lang="en-US" b="1"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16</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xfrm>
            <a:off x="103188" y="735013"/>
            <a:ext cx="6532562" cy="3675062"/>
          </a:xfrm>
          <a:ln/>
        </p:spPr>
      </p:sp>
      <p:sp>
        <p:nvSpPr>
          <p:cNvPr id="45059" name="Espace réservé des commentaires 2"/>
          <p:cNvSpPr>
            <a:spLocks noGrp="1"/>
          </p:cNvSpPr>
          <p:nvPr>
            <p:ph type="body" idx="1"/>
          </p:nvPr>
        </p:nvSpPr>
        <p:spPr>
          <a:noFill/>
          <a:ln/>
        </p:spPr>
        <p:txBody>
          <a:bodyPr/>
          <a:lstStyle/>
          <a:p>
            <a:pPr eaLnBrk="1" hangingPunct="1">
              <a:spcBef>
                <a:spcPct val="0"/>
              </a:spcBef>
            </a:pPr>
            <a:endParaRPr lang="en-US" dirty="0"/>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17</a:t>
            </a:fld>
            <a:endParaRPr lang="en-GB" dirty="0">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103188" y="735013"/>
            <a:ext cx="6532562" cy="3675062"/>
          </a:xfrm>
          <a:ln/>
        </p:spPr>
      </p:sp>
      <p:sp>
        <p:nvSpPr>
          <p:cNvPr id="33795" name="Notes Placeholder 2"/>
          <p:cNvSpPr>
            <a:spLocks noGrp="1"/>
          </p:cNvSpPr>
          <p:nvPr>
            <p:ph type="body" idx="1"/>
          </p:nvPr>
        </p:nvSpPr>
        <p:spPr>
          <a:noFill/>
          <a:ln/>
        </p:spPr>
        <p:txBody>
          <a:bodyPr/>
          <a:lstStyle/>
          <a:p>
            <a:pPr algn="just"/>
            <a:endParaRPr lang="en-US" dirty="0">
              <a:latin typeface="Arial" pitchFamily="34" charset="0"/>
            </a:endParaRPr>
          </a:p>
        </p:txBody>
      </p:sp>
      <p:sp>
        <p:nvSpPr>
          <p:cNvPr id="33796" name="Slide Number Placeholder 3"/>
          <p:cNvSpPr>
            <a:spLocks noGrp="1"/>
          </p:cNvSpPr>
          <p:nvPr>
            <p:ph type="sldNum" sz="quarter" idx="5"/>
          </p:nvPr>
        </p:nvSpPr>
        <p:spPr>
          <a:noFill/>
        </p:spPr>
        <p:txBody>
          <a:bodyPr/>
          <a:lstStyle/>
          <a:p>
            <a:fld id="{A131C1D7-5C95-4A8A-8487-2A6FA40E1810}" type="slidenum">
              <a:rPr lang="en-GB">
                <a:ea typeface="MS PGothic" pitchFamily="34" charset="-128"/>
              </a:rPr>
              <a:pPr/>
              <a:t>18</a:t>
            </a:fld>
            <a:endParaRPr lang="en-GB" dirty="0">
              <a:ea typeface="MS PGothic"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xfrm>
            <a:off x="103188" y="735013"/>
            <a:ext cx="6532562" cy="3675062"/>
          </a:xfrm>
          <a:ln/>
        </p:spPr>
      </p:sp>
      <p:sp>
        <p:nvSpPr>
          <p:cNvPr id="20483" name="Espace réservé des commentaires 2"/>
          <p:cNvSpPr>
            <a:spLocks noGrp="1"/>
          </p:cNvSpPr>
          <p:nvPr>
            <p:ph type="body" idx="1"/>
          </p:nvPr>
        </p:nvSpPr>
        <p:spPr>
          <a:noFill/>
          <a:ln/>
        </p:spPr>
        <p:txBody>
          <a:bodyPr/>
          <a:lstStyle/>
          <a:p>
            <a:pPr marL="804863" lvl="1" indent="-280988" defTabSz="912813" eaLnBrk="0" hangingPunct="0">
              <a:spcBef>
                <a:spcPts val="1200"/>
              </a:spcBef>
              <a:buClr>
                <a:srgbClr val="1E7FB8"/>
              </a:buClr>
              <a:buFont typeface="Arial" pitchFamily="34" charset="0"/>
              <a:buChar char="–"/>
            </a:pPr>
            <a:endParaRPr lang="fr-FR" sz="2100" b="0" dirty="0"/>
          </a:p>
          <a:p>
            <a:pPr eaLnBrk="1" hangingPunct="1"/>
            <a:endParaRPr lang="fr-FR" dirty="0">
              <a:latin typeface="Arial" pitchFamily="34" charset="0"/>
            </a:endParaRPr>
          </a:p>
        </p:txBody>
      </p:sp>
      <p:sp>
        <p:nvSpPr>
          <p:cNvPr id="20484" name="Espace réservé du numéro de diapositive 3"/>
          <p:cNvSpPr>
            <a:spLocks noGrp="1"/>
          </p:cNvSpPr>
          <p:nvPr>
            <p:ph type="sldNum" sz="quarter" idx="5"/>
          </p:nvPr>
        </p:nvSpPr>
        <p:spPr>
          <a:noFill/>
        </p:spPr>
        <p:txBody>
          <a:bodyPr/>
          <a:lstStyle/>
          <a:p>
            <a:fld id="{5BBF5F91-5201-4DB7-A511-A68BF4522135}" type="slidenum">
              <a:rPr lang="fr-FR">
                <a:ea typeface="MS PGothic" pitchFamily="34" charset="-128"/>
              </a:rPr>
              <a:pPr/>
              <a:t>2</a:t>
            </a:fld>
            <a:endParaRPr lang="fr-FR" dirty="0">
              <a:ea typeface="MS PGothic"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a:xfrm>
            <a:off x="103188" y="735013"/>
            <a:ext cx="6532562" cy="3675062"/>
          </a:xfrm>
          <a:ln/>
        </p:spPr>
      </p:sp>
      <p:sp>
        <p:nvSpPr>
          <p:cNvPr id="23555" name="Espace réservé des commentaires 2"/>
          <p:cNvSpPr>
            <a:spLocks noGrp="1"/>
          </p:cNvSpPr>
          <p:nvPr>
            <p:ph type="body" idx="1"/>
          </p:nvPr>
        </p:nvSpPr>
        <p:spPr>
          <a:noFill/>
          <a:ln/>
        </p:spPr>
        <p:txBody>
          <a:bodyPr/>
          <a:lstStyle/>
          <a:p>
            <a:pPr marL="0" indent="0" algn="just">
              <a:spcBef>
                <a:spcPts val="1200"/>
              </a:spcBef>
            </a:pPr>
            <a:r>
              <a:rPr lang="fr-FR" sz="1200" b="1" kern="1200" spc="-30" noProof="0" dirty="0">
                <a:solidFill>
                  <a:schemeClr val="tx1"/>
                </a:solidFill>
                <a:latin typeface="Arial" charset="0"/>
                <a:ea typeface="MS PGothic" pitchFamily="34" charset="-128"/>
                <a:cs typeface="MS PGothic" charset="0"/>
              </a:rPr>
              <a:t>Remarque 1 : </a:t>
            </a:r>
            <a:r>
              <a:rPr lang="fr-FR" sz="1200" b="0" kern="1200" spc="-30" baseline="0" noProof="0" dirty="0">
                <a:solidFill>
                  <a:schemeClr val="tx1"/>
                </a:solidFill>
                <a:latin typeface="Arial" charset="0"/>
                <a:ea typeface="MS PGothic" pitchFamily="34" charset="-128"/>
                <a:cs typeface="MS PGothic" charset="0"/>
              </a:rPr>
              <a:t>A</a:t>
            </a:r>
            <a:r>
              <a:rPr lang="fr-FR" sz="1200" kern="1200" spc="-30" noProof="0" dirty="0">
                <a:solidFill>
                  <a:schemeClr val="tx1"/>
                </a:solidFill>
                <a:latin typeface="Arial" charset="0"/>
                <a:ea typeface="MS PGothic" pitchFamily="34" charset="-128"/>
                <a:cs typeface="MS PGothic" charset="0"/>
              </a:rPr>
              <a:t>jouter une photo du flacon de vaccin utilisé par votre programme de vaccination</a:t>
            </a:r>
            <a:endParaRPr lang="fr-FR" sz="1200" kern="1200" spc="-30" baseline="0" noProof="0" dirty="0">
              <a:solidFill>
                <a:schemeClr val="tx1"/>
              </a:solidFill>
              <a:latin typeface="Arial" charset="0"/>
              <a:ea typeface="MS PGothic" pitchFamily="34" charset="-128"/>
              <a:cs typeface="MS PGothic" charset="0"/>
            </a:endParaRPr>
          </a:p>
          <a:p>
            <a:pPr marL="0" indent="0" algn="just">
              <a:spcBef>
                <a:spcPts val="1200"/>
              </a:spcBef>
              <a:buFont typeface="Arial" pitchFamily="34" charset="0"/>
              <a:buNone/>
            </a:pPr>
            <a:r>
              <a:rPr lang="fr-FR" sz="1200" b="1" kern="1200" spc="-30" baseline="0" noProof="0" dirty="0">
                <a:solidFill>
                  <a:schemeClr val="tx1"/>
                </a:solidFill>
                <a:latin typeface="Arial" charset="0"/>
                <a:ea typeface="MS PGothic" pitchFamily="34" charset="-128"/>
                <a:cs typeface="MS PGothic" charset="0"/>
              </a:rPr>
              <a:t>Remarque 2 : </a:t>
            </a:r>
            <a:r>
              <a:rPr lang="fr-FR" sz="1200" kern="1200" spc="-30" baseline="0" noProof="0" dirty="0">
                <a:solidFill>
                  <a:schemeClr val="tx1"/>
                </a:solidFill>
                <a:latin typeface="Arial" charset="0"/>
                <a:ea typeface="MS PGothic" pitchFamily="34" charset="-128"/>
                <a:cs typeface="MS PGothic" charset="0"/>
              </a:rPr>
              <a:t>Modifier le POINT 3 afin de préciser la taille du flacon et le fabricant du vaccin utilisé dans votre pays</a:t>
            </a:r>
            <a:endParaRPr lang="fr-FR" sz="1200" kern="1200" spc="-30" noProof="0" dirty="0">
              <a:solidFill>
                <a:schemeClr val="tx1"/>
              </a:solidFill>
              <a:latin typeface="Arial" charset="0"/>
              <a:ea typeface="MS PGothic" pitchFamily="34" charset="-128"/>
              <a:cs typeface="MS PGothic" charset="0"/>
            </a:endParaRPr>
          </a:p>
        </p:txBody>
      </p:sp>
      <p:sp>
        <p:nvSpPr>
          <p:cNvPr id="23556" name="Espace réservé du numéro de diapositive 3"/>
          <p:cNvSpPr>
            <a:spLocks noGrp="1"/>
          </p:cNvSpPr>
          <p:nvPr>
            <p:ph type="sldNum" sz="quarter" idx="5"/>
          </p:nvPr>
        </p:nvSpPr>
        <p:spPr>
          <a:noFill/>
        </p:spPr>
        <p:txBody>
          <a:bodyPr/>
          <a:lstStyle/>
          <a:p>
            <a:fld id="{54C5359F-0DD4-428D-98CE-7D3CAE830FB7}" type="slidenum">
              <a:rPr lang="en-GB">
                <a:ea typeface="MS PGothic" pitchFamily="34" charset="-128"/>
              </a:rPr>
              <a:pPr/>
              <a:t>4</a:t>
            </a:fld>
            <a:endParaRPr lang="en-GB" dirty="0">
              <a:ea typeface="MS PGothic"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baseline="0" dirty="0"/>
              <a:t>V</a:t>
            </a:r>
            <a:r>
              <a:rPr lang="fr-FR" baseline="0" noProof="0" dirty="0"/>
              <a:t>o</a:t>
            </a:r>
            <a:r>
              <a:rPr lang="en-US" baseline="0" dirty="0"/>
              <a:t>us </a:t>
            </a:r>
            <a:r>
              <a:rPr lang="fr-FR" baseline="0" noProof="0" dirty="0"/>
              <a:t>souvenez-vous de cette diapositive du module précédent ?  </a:t>
            </a:r>
          </a:p>
          <a:p>
            <a:pPr marL="171450" indent="-171450" algn="just">
              <a:buFont typeface="Arial" panose="020B0604020202020204" pitchFamily="34" charset="0"/>
              <a:buChar char="•"/>
            </a:pPr>
            <a:r>
              <a:rPr lang="fr-FR" baseline="0" noProof="0" dirty="0"/>
              <a:t>Détaillons un peu plus et traitons plus spécifiquement : PCV, prévention de la congélation, test d’agitation (et politique du flacon multi-doses si en vigueur).</a:t>
            </a:r>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5</a:t>
            </a:fld>
            <a:endParaRPr lang="en-GB" dirty="0"/>
          </a:p>
        </p:txBody>
      </p:sp>
    </p:spTree>
    <p:extLst>
      <p:ext uri="{BB962C8B-B14F-4D97-AF65-F5344CB8AC3E}">
        <p14:creationId xmlns:p14="http://schemas.microsoft.com/office/powerpoint/2010/main" val="4025590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endParaRPr lang="fr-FR"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lstStyle/>
          <a:p>
            <a:pPr marL="0" indent="0" algn="just">
              <a:buFont typeface="Arial" pitchFamily="34" charset="0"/>
              <a:buChar char="•"/>
            </a:pPr>
            <a:r>
              <a:rPr lang="fr-FR" b="0" dirty="0"/>
              <a:t> Ce schéma montre la sensibilité du vaccin à la chaleur</a:t>
            </a:r>
            <a:r>
              <a:rPr lang="fr-FR" b="0" baseline="0" dirty="0"/>
              <a:t> et au froid.</a:t>
            </a:r>
          </a:p>
          <a:p>
            <a:pPr marL="0" indent="0" algn="just">
              <a:buFont typeface="Arial" pitchFamily="34" charset="0"/>
              <a:buChar char="•"/>
            </a:pPr>
            <a:r>
              <a:rPr lang="fr-FR" sz="1200" b="0" baseline="0" noProof="0" dirty="0">
                <a:solidFill>
                  <a:srgbClr val="FF0000"/>
                </a:solidFill>
              </a:rPr>
              <a:t> Comme vous pouvez le voir, la DN du </a:t>
            </a:r>
            <a:r>
              <a:rPr lang="fr-FR" sz="1200" b="0" baseline="0" noProof="0" dirty="0" err="1">
                <a:solidFill>
                  <a:srgbClr val="FF0000"/>
                </a:solidFill>
              </a:rPr>
              <a:t>HepB</a:t>
            </a:r>
            <a:r>
              <a:rPr lang="fr-FR" sz="1200" b="0" baseline="0" noProof="0" dirty="0">
                <a:solidFill>
                  <a:srgbClr val="FF0000"/>
                </a:solidFill>
              </a:rPr>
              <a:t> est extrêmement sensible au froid mais non au chaud.</a:t>
            </a:r>
            <a:endParaRPr lang="en-US" sz="1200" dirty="0"/>
          </a:p>
          <a:p>
            <a:pPr marL="0" indent="0" algn="just">
              <a:buFontTx/>
              <a:buNone/>
            </a:pPr>
            <a:endParaRPr lang="en-US" b="1"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7</a:t>
            </a:fld>
            <a:endParaRPr lang="en-GB" dirty="0"/>
          </a:p>
        </p:txBody>
      </p:sp>
    </p:spTree>
    <p:extLst>
      <p:ext uri="{BB962C8B-B14F-4D97-AF65-F5344CB8AC3E}">
        <p14:creationId xmlns:p14="http://schemas.microsoft.com/office/powerpoint/2010/main" val="35948597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p:cNvSpPr>
            <a:spLocks noGrp="1" noRot="1" noChangeAspect="1" noTextEdit="1"/>
          </p:cNvSpPr>
          <p:nvPr>
            <p:ph type="sldImg"/>
          </p:nvPr>
        </p:nvSpPr>
        <p:spPr>
          <a:xfrm>
            <a:off x="103188" y="735013"/>
            <a:ext cx="6532562" cy="3675062"/>
          </a:xfrm>
          <a:ln/>
        </p:spPr>
      </p:sp>
      <p:sp>
        <p:nvSpPr>
          <p:cNvPr id="28675" name="Espace réservé des commentaires 2"/>
          <p:cNvSpPr>
            <a:spLocks noGrp="1"/>
          </p:cNvSpPr>
          <p:nvPr>
            <p:ph type="body" idx="1"/>
          </p:nvPr>
        </p:nvSpPr>
        <p:spPr>
          <a:noFill/>
          <a:ln/>
        </p:spPr>
        <p:txBody>
          <a:bodyPr/>
          <a:lstStyle/>
          <a:p>
            <a:r>
              <a:rPr lang="en-US" b="1" dirty="0"/>
              <a:t>Remarque :</a:t>
            </a:r>
          </a:p>
          <a:p>
            <a:pPr marL="1440" marR="0" indent="-171450" algn="just"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La</a:t>
            </a:r>
            <a:r>
              <a:rPr lang="en-US" baseline="0" dirty="0"/>
              <a:t> DN du </a:t>
            </a:r>
            <a:r>
              <a:rPr lang="en-US" dirty="0" err="1"/>
              <a:t>HepB</a:t>
            </a:r>
            <a:r>
              <a:rPr lang="en-US" dirty="0"/>
              <a:t> </a:t>
            </a:r>
            <a:r>
              <a:rPr lang="fr-FR" noProof="0" dirty="0"/>
              <a:t>ne doit pas être placée près ou dans la partie freezer</a:t>
            </a:r>
            <a:r>
              <a:rPr lang="fr-FR" baseline="0" noProof="0" dirty="0"/>
              <a:t> du réfrigérateur ni directement sur une briquette congelée conditionn</a:t>
            </a:r>
            <a:r>
              <a:rPr lang="fr-FR" noProof="0" dirty="0"/>
              <a:t>ée</a:t>
            </a:r>
            <a:r>
              <a:rPr lang="fr-FR" baseline="0" noProof="0" dirty="0"/>
              <a:t>.</a:t>
            </a:r>
          </a:p>
          <a:p>
            <a:pPr marL="1440" marR="0" indent="-171450" algn="just" defTabSz="914400" rtl="0" eaLnBrk="0" fontAlgn="base" latinLnBrk="0" hangingPunct="0">
              <a:lnSpc>
                <a:spcPct val="100000"/>
              </a:lnSpc>
              <a:spcBef>
                <a:spcPct val="30000"/>
              </a:spcBef>
              <a:spcAft>
                <a:spcPct val="0"/>
              </a:spcAft>
              <a:buClrTx/>
              <a:buSzTx/>
              <a:buFont typeface="Arial" pitchFamily="34" charset="0"/>
              <a:buChar char="•"/>
              <a:tabLst/>
              <a:defRPr/>
            </a:pPr>
            <a:r>
              <a:rPr lang="fr-FR" noProof="0" dirty="0"/>
              <a:t>Conserver la DN du </a:t>
            </a:r>
            <a:r>
              <a:rPr lang="fr-FR" noProof="0" dirty="0" err="1"/>
              <a:t>HepB</a:t>
            </a:r>
            <a:r>
              <a:rPr lang="fr-FR" noProof="0" dirty="0"/>
              <a:t> loin des sorties d’air froid.</a:t>
            </a:r>
          </a:p>
        </p:txBody>
      </p:sp>
      <p:sp>
        <p:nvSpPr>
          <p:cNvPr id="28676" name="Espace réservé du numéro de diapositive 3"/>
          <p:cNvSpPr txBox="1">
            <a:spLocks noGrp="1"/>
          </p:cNvSpPr>
          <p:nvPr/>
        </p:nvSpPr>
        <p:spPr bwMode="auto">
          <a:xfrm>
            <a:off x="3814932" y="9308086"/>
            <a:ext cx="2919252" cy="489982"/>
          </a:xfrm>
          <a:prstGeom prst="rect">
            <a:avLst/>
          </a:prstGeom>
          <a:noFill/>
          <a:ln w="9525">
            <a:noFill/>
            <a:miter lim="800000"/>
            <a:headEnd/>
            <a:tailEnd/>
          </a:ln>
        </p:spPr>
        <p:txBody>
          <a:bodyPr lIns="90264" tIns="45132" rIns="90264" bIns="45132" anchor="b"/>
          <a:lstStyle/>
          <a:p>
            <a:pPr algn="r" defTabSz="901997"/>
            <a:fld id="{961DEAE8-22E5-4DDA-B410-B1A355EA5C96}" type="slidenum">
              <a:rPr lang="en-GB" sz="1200">
                <a:latin typeface="Arial" pitchFamily="34" charset="0"/>
              </a:rPr>
              <a:pPr algn="r" defTabSz="901997"/>
              <a:t>8</a:t>
            </a:fld>
            <a:endParaRPr lang="en-GB" sz="120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xfrm>
            <a:off x="103188" y="735013"/>
            <a:ext cx="6532562" cy="3675062"/>
          </a:xfrm>
          <a:ln/>
        </p:spPr>
      </p:sp>
      <p:sp>
        <p:nvSpPr>
          <p:cNvPr id="31747" name="Notes Placeholder 2"/>
          <p:cNvSpPr>
            <a:spLocks noGrp="1"/>
          </p:cNvSpPr>
          <p:nvPr>
            <p:ph type="body" idx="1"/>
          </p:nvPr>
        </p:nvSpPr>
        <p:spPr>
          <a:noFill/>
          <a:ln/>
        </p:spPr>
        <p:txBody>
          <a:bodyPr/>
          <a:lstStyle/>
          <a:p>
            <a:pPr marL="170010" marR="0" indent="-170010" algn="just" defTabSz="914400" rtl="0" eaLnBrk="0" fontAlgn="base" latinLnBrk="0" hangingPunct="0">
              <a:lnSpc>
                <a:spcPct val="100000"/>
              </a:lnSpc>
              <a:spcBef>
                <a:spcPct val="30000"/>
              </a:spcBef>
              <a:spcAft>
                <a:spcPct val="0"/>
              </a:spcAft>
              <a:buClrTx/>
              <a:buSzTx/>
              <a:buFont typeface="Arial" pitchFamily="34" charset="0"/>
              <a:buChar char="•"/>
              <a:tabLst/>
              <a:defRPr/>
            </a:pPr>
            <a:r>
              <a:rPr lang="fr-FR" noProof="0" dirty="0"/>
              <a:t>En</a:t>
            </a:r>
            <a:r>
              <a:rPr lang="fr-FR" baseline="0" noProof="0" dirty="0"/>
              <a:t> cas de transport de vaccin, </a:t>
            </a:r>
            <a:r>
              <a:rPr lang="fr-FR" b="1" baseline="0" noProof="0" dirty="0"/>
              <a:t>seules des </a:t>
            </a:r>
            <a:r>
              <a:rPr lang="fr-FR" sz="1200" b="1" dirty="0"/>
              <a:t>briquettes congelées </a:t>
            </a:r>
            <a:r>
              <a:rPr lang="fr-FR" sz="1200" b="1" u="sng" dirty="0"/>
              <a:t>conditionnées </a:t>
            </a:r>
            <a:r>
              <a:rPr lang="fr-FR" sz="1200" b="1" dirty="0"/>
              <a:t>ou des briquettes d’eau fraîche</a:t>
            </a:r>
            <a:r>
              <a:rPr lang="fr-FR" baseline="0" noProof="0" dirty="0"/>
              <a:t>,</a:t>
            </a:r>
            <a:r>
              <a:rPr lang="fr-FR" noProof="0" dirty="0"/>
              <a:t> </a:t>
            </a:r>
            <a:r>
              <a:rPr lang="fr-FR" baseline="0" noProof="0" dirty="0"/>
              <a:t>doivent être utilisées pour maintenir la chaine du froid entre </a:t>
            </a:r>
            <a:r>
              <a:rPr lang="fr-FR" noProof="0" dirty="0"/>
              <a:t>+2°C et +8°C.</a:t>
            </a:r>
          </a:p>
          <a:p>
            <a:pPr marL="170010" indent="-170010" algn="just">
              <a:buFont typeface="Arial" pitchFamily="34" charset="0"/>
              <a:buChar char="•"/>
            </a:pPr>
            <a:r>
              <a:rPr lang="fr-FR" noProof="0" dirty="0"/>
              <a:t>Les </a:t>
            </a:r>
            <a:r>
              <a:rPr lang="fr-FR" sz="1200" b="0" dirty="0"/>
              <a:t>briquettes congelées conditionnées </a:t>
            </a:r>
            <a:r>
              <a:rPr lang="fr-FR" noProof="0" dirty="0"/>
              <a:t>doivent</a:t>
            </a:r>
            <a:r>
              <a:rPr lang="fr-FR" baseline="0" noProof="0" dirty="0"/>
              <a:t> être conservées à température ambiante pendant 5/10 minutes jusqu’à ce qu’elles commencent à décongeler. C’est ce que l’on appelle le “conditionnement” des briquettes et c’est ce qui empêche le vaccin de congeler quand il est placé près des briquettes.</a:t>
            </a:r>
            <a:endParaRPr lang="en-US" dirty="0"/>
          </a:p>
          <a:p>
            <a:pPr marL="170010" indent="-170010" algn="just">
              <a:buFont typeface="Arial" pitchFamily="34" charset="0"/>
              <a:buChar char="•"/>
            </a:pPr>
            <a:r>
              <a:rPr lang="fr-FR" noProof="0" dirty="0"/>
              <a:t>Il est important de ne pas mettre le vaccin </a:t>
            </a:r>
            <a:r>
              <a:rPr lang="fr-FR" noProof="0" dirty="0" err="1"/>
              <a:t>H</a:t>
            </a:r>
            <a:r>
              <a:rPr lang="fr-FR" baseline="0" noProof="0" dirty="0" err="1"/>
              <a:t>e</a:t>
            </a:r>
            <a:r>
              <a:rPr lang="fr-FR" noProof="0" dirty="0" err="1"/>
              <a:t>pB</a:t>
            </a:r>
            <a:r>
              <a:rPr lang="fr-FR" noProof="0" dirty="0"/>
              <a:t> sur</a:t>
            </a:r>
            <a:r>
              <a:rPr lang="fr-FR" baseline="0" noProof="0" dirty="0"/>
              <a:t> les briquettes conditionnées.</a:t>
            </a:r>
            <a:endParaRPr lang="fr-FR" noProof="0" dirty="0"/>
          </a:p>
          <a:p>
            <a:pPr marL="170010" indent="-170010" algn="just">
              <a:buFont typeface="Arial" pitchFamily="34" charset="0"/>
              <a:buChar char="•"/>
            </a:pPr>
            <a:r>
              <a:rPr lang="en-US" dirty="0"/>
              <a:t>En </a:t>
            </a:r>
            <a:r>
              <a:rPr lang="en-US" dirty="0" err="1"/>
              <a:t>cas</a:t>
            </a:r>
            <a:r>
              <a:rPr lang="en-US" dirty="0"/>
              <a:t> </a:t>
            </a:r>
            <a:r>
              <a:rPr lang="fr-FR" noProof="0" dirty="0"/>
              <a:t>d’utilisation des briquettes congelées</a:t>
            </a:r>
            <a:r>
              <a:rPr lang="fr-FR" baseline="0" noProof="0" dirty="0"/>
              <a:t> </a:t>
            </a:r>
            <a:r>
              <a:rPr lang="fr-FR" noProof="0" dirty="0"/>
              <a:t>conditionn</a:t>
            </a:r>
            <a:r>
              <a:rPr lang="fr-FR" baseline="0" noProof="0" dirty="0"/>
              <a:t>ée</a:t>
            </a:r>
            <a:r>
              <a:rPr lang="fr-FR" noProof="0" dirty="0"/>
              <a:t>s, un indicateur de gel doit être plac</a:t>
            </a:r>
            <a:r>
              <a:rPr lang="fr-FR" baseline="0" noProof="0" dirty="0"/>
              <a:t>é</a:t>
            </a:r>
            <a:r>
              <a:rPr lang="fr-FR" noProof="0" dirty="0"/>
              <a:t> dans la glacière</a:t>
            </a:r>
            <a:r>
              <a:rPr lang="fr-FR" baseline="0" noProof="0" dirty="0"/>
              <a:t> ou le porte-vaccins. Aucun indicateur de gel n’est nécessaire si des briquettes d’eau fraîche sont utilisées.</a:t>
            </a:r>
            <a:endParaRPr lang="fr-FR" noProof="0" dirty="0"/>
          </a:p>
        </p:txBody>
      </p:sp>
      <p:sp>
        <p:nvSpPr>
          <p:cNvPr id="31748" name="Slide Number Placeholder 3"/>
          <p:cNvSpPr>
            <a:spLocks noGrp="1"/>
          </p:cNvSpPr>
          <p:nvPr>
            <p:ph type="sldNum" sz="quarter" idx="5"/>
          </p:nvPr>
        </p:nvSpPr>
        <p:spPr>
          <a:noFill/>
        </p:spPr>
        <p:txBody>
          <a:bodyPr/>
          <a:lstStyle/>
          <a:p>
            <a:fld id="{877330DD-7267-4EF1-8412-49CACB554C98}" type="slidenum">
              <a:rPr lang="en-GB" smtClean="0"/>
              <a:pPr/>
              <a:t>9</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2117" y="0"/>
            <a:ext cx="12192000" cy="6858000"/>
          </a:xfrm>
          <a:prstGeom prst="rect">
            <a:avLst/>
          </a:prstGeom>
          <a:solidFill>
            <a:srgbClr val="1E7FB8"/>
          </a:solidFill>
          <a:ln w="9525">
            <a:noFill/>
            <a:miter lim="800000"/>
            <a:headEnd/>
            <a:tailEnd/>
          </a:ln>
        </p:spPr>
        <p:txBody>
          <a:bodyPr wrap="none" lIns="80147" tIns="40074" rIns="80147" bIns="40074" anchor="ct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sz="3400" b="1" i="0" u="none" strike="noStrike" kern="1200" cap="none" spc="0" normalizeH="0" baseline="0" noProof="0">
              <a:ln>
                <a:noFill/>
              </a:ln>
              <a:solidFill>
                <a:srgbClr val="000066"/>
              </a:solidFill>
              <a:effectLst/>
              <a:uLnTx/>
              <a:uFillTx/>
              <a:latin typeface="Arial" pitchFamily="34" charset="0"/>
              <a:ea typeface="MS PGothic" pitchFamily="34" charset="-128"/>
              <a:cs typeface="+mn-cs"/>
            </a:endParaRPr>
          </a:p>
        </p:txBody>
      </p:sp>
    </p:spTree>
    <p:extLst>
      <p:ext uri="{BB962C8B-B14F-4D97-AF65-F5344CB8AC3E}">
        <p14:creationId xmlns:p14="http://schemas.microsoft.com/office/powerpoint/2010/main" val="21772170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75052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1"/>
            <a:ext cx="3048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8970243"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895861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defRPr>
                <a:solidFill>
                  <a:srgbClr val="000066"/>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68918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09" y="4407379"/>
            <a:ext cx="10363924"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962909" y="2907056"/>
            <a:ext cx="10363924"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830689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90054" y="1380816"/>
            <a:ext cx="5440788"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04601" y="1380816"/>
            <a:ext cx="5440788"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56253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5012"/>
            <a:ext cx="10972076"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963" y="1534880"/>
            <a:ext cx="5386489"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609963" y="2174173"/>
            <a:ext cx="5386489"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739" y="1534880"/>
            <a:ext cx="5388300"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6193739" y="2174173"/>
            <a:ext cx="5388300"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197050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973549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0429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3572"/>
            <a:ext cx="4010908"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4767478" y="273571"/>
            <a:ext cx="681456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963" y="1435531"/>
            <a:ext cx="4010908"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1107727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70" y="4800456"/>
            <a:ext cx="7315924"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2389170" y="613376"/>
            <a:ext cx="7315924"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2389170" y="5367757"/>
            <a:ext cx="7315924"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4591898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12192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590551" y="1381125"/>
            <a:ext cx="11055349"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p:txBody>
      </p:sp>
      <p:sp>
        <p:nvSpPr>
          <p:cNvPr id="1028" name="Line 6"/>
          <p:cNvSpPr>
            <a:spLocks noChangeShapeType="1"/>
          </p:cNvSpPr>
          <p:nvPr/>
        </p:nvSpPr>
        <p:spPr bwMode="auto">
          <a:xfrm>
            <a:off x="0" y="1246188"/>
            <a:ext cx="12192000" cy="0"/>
          </a:xfrm>
          <a:prstGeom prst="line">
            <a:avLst/>
          </a:prstGeom>
          <a:noFill/>
          <a:ln w="38100">
            <a:solidFill>
              <a:srgbClr val="1E7FB8"/>
            </a:solidFill>
            <a:round/>
            <a:headEnd/>
            <a:tailEnd/>
          </a:ln>
        </p:spPr>
        <p:txBody>
          <a:bodyPr lIns="80147" tIns="40074" rIns="80147" bIns="40074"/>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3900" b="1" i="0" u="none" strike="noStrike" kern="1200" cap="none" spc="0" normalizeH="0" baseline="0" noProof="0">
              <a:ln>
                <a:noFill/>
              </a:ln>
              <a:solidFill>
                <a:srgbClr val="000066"/>
              </a:solidFill>
              <a:effectLst/>
              <a:uLnTx/>
              <a:uFillTx/>
              <a:latin typeface="Arial" pitchFamily="34" charset="0"/>
              <a:ea typeface="MS PGothic" pitchFamily="34" charset="-128"/>
              <a:cs typeface="+mn-cs"/>
            </a:endParaRPr>
          </a:p>
        </p:txBody>
      </p:sp>
      <p:sp>
        <p:nvSpPr>
          <p:cNvPr id="1029" name="Rectangle 12"/>
          <p:cNvSpPr>
            <a:spLocks noChangeArrowheads="1"/>
          </p:cNvSpPr>
          <p:nvPr/>
        </p:nvSpPr>
        <p:spPr bwMode="auto">
          <a:xfrm>
            <a:off x="2117" y="6318000"/>
            <a:ext cx="12192000" cy="540000"/>
          </a:xfrm>
          <a:prstGeom prst="rect">
            <a:avLst/>
          </a:prstGeom>
          <a:solidFill>
            <a:srgbClr val="1E7FB8"/>
          </a:solidFill>
          <a:ln w="9525">
            <a:noFill/>
            <a:miter lim="800000"/>
            <a:headEnd/>
            <a:tailEnd/>
          </a:ln>
        </p:spPr>
        <p:txBody>
          <a:bodyPr wrap="none" lIns="80147" tIns="40074" rIns="80147" bIns="40074" anchor="ct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sz="3400" b="1" i="0" u="none" strike="noStrike" kern="1200" cap="none" spc="0" normalizeH="0" baseline="0" noProof="0">
              <a:ln>
                <a:noFill/>
              </a:ln>
              <a:solidFill>
                <a:srgbClr val="000066"/>
              </a:solidFill>
              <a:effectLst/>
              <a:uLnTx/>
              <a:uFillTx/>
              <a:latin typeface="Arial" pitchFamily="34" charset="0"/>
              <a:ea typeface="MS PGothic" pitchFamily="34" charset="-128"/>
              <a:cs typeface="+mn-cs"/>
            </a:endParaRPr>
          </a:p>
        </p:txBody>
      </p:sp>
      <p:sp>
        <p:nvSpPr>
          <p:cNvPr id="1030" name="Rectangle 13"/>
          <p:cNvSpPr>
            <a:spLocks noChangeArrowheads="1"/>
          </p:cNvSpPr>
          <p:nvPr/>
        </p:nvSpPr>
        <p:spPr bwMode="auto">
          <a:xfrm>
            <a:off x="1337321" y="6491155"/>
            <a:ext cx="7315200" cy="431800"/>
          </a:xfrm>
          <a:prstGeom prst="rect">
            <a:avLst/>
          </a:prstGeom>
          <a:noFill/>
          <a:ln w="9525">
            <a:noFill/>
            <a:miter lim="800000"/>
            <a:headEnd/>
            <a:tailEnd/>
          </a:ln>
        </p:spPr>
        <p:txBody>
          <a:bodyPr lIns="0" tIns="0" rIns="0" bIns="0"/>
          <a:lstStyle/>
          <a:p>
            <a:pPr marL="0" marR="0" lvl="0" indent="0" algn="l" defTabSz="912813" rtl="0" eaLnBrk="1" fontAlgn="base" latinLnBrk="0" hangingPunct="1">
              <a:lnSpc>
                <a:spcPct val="100000"/>
              </a:lnSpc>
              <a:spcBef>
                <a:spcPct val="0"/>
              </a:spcBef>
              <a:spcAft>
                <a:spcPct val="0"/>
              </a:spcAft>
              <a:buClrTx/>
              <a:buSzTx/>
              <a:buFontTx/>
              <a:buNone/>
              <a:tabLst/>
              <a:defRPr/>
            </a:pPr>
            <a:r>
              <a:rPr kumimoji="0" lang="fr-FR" sz="1200" b="0" i="0" u="none" strike="noStrike" kern="1200" cap="none" spc="0" normalizeH="0" baseline="0" noProof="0" dirty="0">
                <a:ln>
                  <a:noFill/>
                </a:ln>
                <a:solidFill>
                  <a:srgbClr val="96CCEE"/>
                </a:solidFill>
                <a:effectLst/>
                <a:uLnTx/>
                <a:uFillTx/>
                <a:latin typeface="Arial Narrow" pitchFamily="34" charset="0"/>
                <a:ea typeface="MS PGothic" pitchFamily="34" charset="-128"/>
                <a:cs typeface="+mn-cs"/>
              </a:rPr>
              <a:t>Caractéristiques du vaccin </a:t>
            </a:r>
            <a:r>
              <a:rPr kumimoji="0" lang="fr-FR" sz="1200" b="0" i="0" u="none" strike="noStrike" kern="1200" cap="none" spc="0" normalizeH="0" baseline="0" noProof="0" dirty="0" err="1">
                <a:ln>
                  <a:noFill/>
                </a:ln>
                <a:solidFill>
                  <a:srgbClr val="96CCEE"/>
                </a:solidFill>
                <a:effectLst/>
                <a:uLnTx/>
                <a:uFillTx/>
                <a:latin typeface="Arial Narrow" pitchFamily="34" charset="0"/>
                <a:ea typeface="MS PGothic" pitchFamily="34" charset="-128"/>
                <a:cs typeface="+mn-cs"/>
              </a:rPr>
              <a:t>antihépatite</a:t>
            </a:r>
            <a:r>
              <a:rPr kumimoji="0" lang="fr-FR" sz="1200" b="0" i="0" u="none" strike="noStrike" kern="1200" cap="none" spc="0" normalizeH="0" baseline="0" noProof="0" dirty="0">
                <a:ln>
                  <a:noFill/>
                </a:ln>
                <a:solidFill>
                  <a:srgbClr val="96CCEE"/>
                </a:solidFill>
                <a:effectLst/>
                <a:uLnTx/>
                <a:uFillTx/>
                <a:latin typeface="Arial Narrow" pitchFamily="34" charset="0"/>
                <a:ea typeface="MS PGothic" pitchFamily="34" charset="-128"/>
                <a:cs typeface="+mn-cs"/>
              </a:rPr>
              <a:t> B et stockage, </a:t>
            </a:r>
            <a:r>
              <a:rPr kumimoji="0" lang="en-US" sz="1200" b="0" i="0" u="none" strike="noStrike" kern="1200" cap="none" spc="0" normalizeH="0" baseline="0" noProof="0" dirty="0">
                <a:ln>
                  <a:noFill/>
                </a:ln>
                <a:solidFill>
                  <a:srgbClr val="96CCEE"/>
                </a:solidFill>
                <a:effectLst/>
                <a:uLnTx/>
                <a:uFillTx/>
                <a:latin typeface="Arial Narrow" pitchFamily="34" charset="0"/>
                <a:ea typeface="MS PGothic" pitchFamily="34" charset="-128"/>
                <a:cs typeface="+mn-cs"/>
              </a:rPr>
              <a:t>Module 4</a:t>
            </a:r>
            <a:endParaRPr kumimoji="0" lang="en-GB" sz="1200" b="0" i="0" u="none" strike="noStrike" kern="1200" cap="none" spc="0" normalizeH="0" baseline="0" noProof="0" dirty="0">
              <a:ln>
                <a:noFill/>
              </a:ln>
              <a:solidFill>
                <a:srgbClr val="96CCEE"/>
              </a:solidFill>
              <a:effectLst/>
              <a:uLnTx/>
              <a:uFillTx/>
              <a:latin typeface="Arial Narrow" pitchFamily="34" charset="0"/>
              <a:ea typeface="MS PGothic" pitchFamily="34" charset="-128"/>
              <a:cs typeface="+mn-cs"/>
            </a:endParaRPr>
          </a:p>
          <a:p>
            <a:pPr marL="0" marR="0" lvl="0" indent="0" algn="l" defTabSz="912813" rtl="0" eaLnBrk="1" fontAlgn="base" latinLnBrk="0" hangingPunct="1">
              <a:lnSpc>
                <a:spcPct val="100000"/>
              </a:lnSpc>
              <a:spcBef>
                <a:spcPct val="0"/>
              </a:spcBef>
              <a:spcAft>
                <a:spcPct val="0"/>
              </a:spcAft>
              <a:buClrTx/>
              <a:buSzTx/>
              <a:buFontTx/>
              <a:buNone/>
              <a:tabLst/>
              <a:defRPr/>
            </a:pPr>
            <a:endParaRPr kumimoji="0" lang="en-GB" sz="1200" b="0" i="0" u="none" strike="noStrike" kern="1200" cap="none" spc="0" normalizeH="0" baseline="0" noProof="0" dirty="0">
              <a:ln>
                <a:noFill/>
              </a:ln>
              <a:solidFill>
                <a:srgbClr val="FFFFFF">
                  <a:lumMod val="85000"/>
                </a:srgbClr>
              </a:solidFill>
              <a:effectLst/>
              <a:uLnTx/>
              <a:uFillTx/>
              <a:latin typeface="Arial Narrow" pitchFamily="34" charset="0"/>
              <a:ea typeface="MS PGothic" pitchFamily="34" charset="-128"/>
              <a:cs typeface="+mn-cs"/>
            </a:endParaRPr>
          </a:p>
        </p:txBody>
      </p:sp>
      <p:pic>
        <p:nvPicPr>
          <p:cNvPr id="9" name="Picture 3"/>
          <p:cNvPicPr preferRelativeResize="0">
            <a:picLocks noChangeArrowheads="1"/>
          </p:cNvPicPr>
          <p:nvPr/>
        </p:nvPicPr>
        <p:blipFill>
          <a:blip r:embed="rId13" cstate="print">
            <a:extLst>
              <a:ext uri="{28A0092B-C50C-407E-A947-70E740481C1C}">
                <a14:useLocalDpi xmlns:a14="http://schemas.microsoft.com/office/drawing/2010/main" val="0"/>
              </a:ext>
            </a:extLst>
          </a:blip>
          <a:srcRect/>
          <a:stretch/>
        </p:blipFill>
        <p:spPr bwMode="auto">
          <a:xfrm>
            <a:off x="126600" y="76200"/>
            <a:ext cx="864000" cy="1080000"/>
          </a:xfrm>
          <a:prstGeom prst="rect">
            <a:avLst/>
          </a:prstGeom>
          <a:noFill/>
        </p:spPr>
      </p:pic>
      <p:sp>
        <p:nvSpPr>
          <p:cNvPr id="10" name="Rectangle 14"/>
          <p:cNvSpPr>
            <a:spLocks noChangeArrowheads="1"/>
          </p:cNvSpPr>
          <p:nvPr/>
        </p:nvSpPr>
        <p:spPr bwMode="auto">
          <a:xfrm>
            <a:off x="590551" y="6477000"/>
            <a:ext cx="622300" cy="331787"/>
          </a:xfrm>
          <a:prstGeom prst="rect">
            <a:avLst/>
          </a:prstGeom>
          <a:noFill/>
          <a:ln w="9525">
            <a:noFill/>
            <a:miter lim="800000"/>
            <a:headEnd/>
            <a:tailEnd/>
          </a:ln>
        </p:spPr>
        <p:txBody>
          <a:bodyPr lIns="0" tIns="0" rIns="0" bIns="0"/>
          <a:lstStyle/>
          <a:p>
            <a:pPr marL="0" marR="0" lvl="0" indent="0" algn="r" defTabSz="912813" rtl="0" eaLnBrk="1" fontAlgn="base" latinLnBrk="0" hangingPunct="1">
              <a:lnSpc>
                <a:spcPct val="100000"/>
              </a:lnSpc>
              <a:spcBef>
                <a:spcPct val="0"/>
              </a:spcBef>
              <a:spcAft>
                <a:spcPct val="0"/>
              </a:spcAft>
              <a:buClrTx/>
              <a:buSzTx/>
              <a:buFontTx/>
              <a:buNone/>
              <a:tabLst/>
              <a:defRPr/>
            </a:pPr>
            <a:fld id="{557AAF42-5488-448E-9A70-C5E1434ABC2A}" type="slidenum">
              <a:rPr kumimoji="0" lang="en-US" sz="1500" b="1" i="0" u="none" strike="noStrike" kern="1200" cap="none" spc="0" normalizeH="0" baseline="0" noProof="0">
                <a:ln>
                  <a:noFill/>
                </a:ln>
                <a:solidFill>
                  <a:srgbClr val="72BBE8"/>
                </a:solidFill>
                <a:effectLst/>
                <a:uLnTx/>
                <a:uFillTx/>
                <a:latin typeface="Arial Narrow" pitchFamily="34" charset="0"/>
                <a:ea typeface="ＭＳ Ｐゴシック" pitchFamily="34" charset="-128"/>
                <a:cs typeface="+mn-cs"/>
              </a:rPr>
              <a:pPr marL="0" marR="0" lvl="0" indent="0" algn="r" defTabSz="912813" rtl="0" eaLnBrk="1" fontAlgn="base" latinLnBrk="0" hangingPunct="1">
                <a:lnSpc>
                  <a:spcPct val="100000"/>
                </a:lnSpc>
                <a:spcBef>
                  <a:spcPct val="0"/>
                </a:spcBef>
                <a:spcAft>
                  <a:spcPct val="0"/>
                </a:spcAft>
                <a:buClrTx/>
                <a:buSzTx/>
                <a:buFontTx/>
                <a:buNone/>
                <a:tabLst/>
                <a:defRPr/>
              </a:pPr>
              <a:t>‹#›</a:t>
            </a:fld>
            <a:r>
              <a:rPr kumimoji="0" lang="en-GB" sz="1500" b="1" i="0" u="none" strike="noStrike" kern="1200" cap="none" spc="0" normalizeH="0" baseline="0" noProof="0" dirty="0">
                <a:ln>
                  <a:noFill/>
                </a:ln>
                <a:solidFill>
                  <a:srgbClr val="72BBE8"/>
                </a:solidFill>
                <a:effectLst/>
                <a:uLnTx/>
                <a:uFillTx/>
                <a:latin typeface="Arial Narrow" pitchFamily="34" charset="0"/>
                <a:ea typeface="ＭＳ Ｐゴシック" pitchFamily="34" charset="-128"/>
                <a:cs typeface="+mn-cs"/>
              </a:rPr>
              <a:t> </a:t>
            </a:r>
            <a:r>
              <a:rPr kumimoji="0" lang="en-GB" sz="2100" b="1" i="0" u="none" strike="noStrike" kern="1200" cap="none" spc="0" normalizeH="0" baseline="14000" noProof="0" dirty="0">
                <a:ln>
                  <a:noFill/>
                </a:ln>
                <a:solidFill>
                  <a:srgbClr val="FFFFFF"/>
                </a:solidFill>
                <a:effectLst/>
                <a:uLnTx/>
                <a:uFillTx/>
                <a:latin typeface="Arial Narrow" pitchFamily="34" charset="0"/>
                <a:ea typeface="ＭＳ Ｐゴシック" pitchFamily="34" charset="-128"/>
                <a:cs typeface="+mn-cs"/>
              </a:rPr>
              <a:t>|</a:t>
            </a:r>
          </a:p>
        </p:txBody>
      </p:sp>
      <p:pic>
        <p:nvPicPr>
          <p:cNvPr id="3" name="Picture 17">
            <a:extLst>
              <a:ext uri="{FF2B5EF4-FFF2-40B4-BE49-F238E27FC236}">
                <a16:creationId xmlns:a16="http://schemas.microsoft.com/office/drawing/2014/main" id="{D3AC6BD5-5395-887A-8F3C-785500295B66}"/>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p:blipFill>
        <p:spPr bwMode="auto">
          <a:xfrm>
            <a:off x="9886311" y="6335252"/>
            <a:ext cx="1985639" cy="504000"/>
          </a:xfrm>
          <a:prstGeom prst="rect">
            <a:avLst/>
          </a:prstGeom>
          <a:noFill/>
          <a:ln w="9525">
            <a:noFill/>
            <a:miter lim="800000"/>
            <a:headEnd/>
            <a:tailEnd/>
          </a:ln>
        </p:spPr>
      </p:pic>
    </p:spTree>
    <p:extLst>
      <p:ext uri="{BB962C8B-B14F-4D97-AF65-F5344CB8AC3E}">
        <p14:creationId xmlns:p14="http://schemas.microsoft.com/office/powerpoint/2010/main" val="762762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s://iris.who.int/handle/10665/250243" TargetMode="External"/><Relationship Id="rId7"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hyperlink" Target="https://www.who.int/fr/publications/i/item/WHO-IVB-14.07" TargetMode="External"/><Relationship Id="rId4" Type="http://schemas.openxmlformats.org/officeDocument/2006/relationships/hyperlink" Target="https://iris.who.int/bitstream/handle/10665/112532/WHO_IVB_12.11_fre.pdf"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5"/>
          <p:cNvSpPr>
            <a:spLocks noChangeArrowheads="1"/>
          </p:cNvSpPr>
          <p:nvPr/>
        </p:nvSpPr>
        <p:spPr bwMode="auto">
          <a:xfrm>
            <a:off x="6804891" y="2286000"/>
            <a:ext cx="3733800" cy="2708275"/>
          </a:xfrm>
          <a:prstGeom prst="rect">
            <a:avLst/>
          </a:prstGeom>
          <a:noFill/>
          <a:ln w="9525">
            <a:noFill/>
            <a:miter lim="800000"/>
            <a:headEnd/>
            <a:tailEnd/>
          </a:ln>
        </p:spPr>
        <p:txBody>
          <a:bodyPr lIns="0" tIns="0" rIns="0" bIns="0"/>
          <a:lstStyle/>
          <a:p>
            <a:pPr algn="ctr" defTabSz="912813" eaLnBrk="0" hangingPunct="0">
              <a:lnSpc>
                <a:spcPct val="90000"/>
              </a:lnSpc>
              <a:spcBef>
                <a:spcPct val="80000"/>
              </a:spcBef>
              <a:buClr>
                <a:srgbClr val="1E7FB8"/>
              </a:buClr>
            </a:pPr>
            <a:r>
              <a:rPr lang="fr-FR" sz="3200" dirty="0">
                <a:solidFill>
                  <a:schemeClr val="bg1"/>
                </a:solidFill>
              </a:rPr>
              <a:t>Module 4</a:t>
            </a:r>
            <a:br>
              <a:rPr lang="fr-FR" sz="3200" dirty="0">
                <a:solidFill>
                  <a:schemeClr val="bg1"/>
                </a:solidFill>
              </a:rPr>
            </a:br>
            <a:endParaRPr lang="fr-FR" sz="3200" dirty="0">
              <a:solidFill>
                <a:schemeClr val="bg1"/>
              </a:solidFill>
            </a:endParaRPr>
          </a:p>
          <a:p>
            <a:pPr algn="ctr" defTabSz="912813" eaLnBrk="0" hangingPunct="0">
              <a:lnSpc>
                <a:spcPct val="90000"/>
              </a:lnSpc>
              <a:spcBef>
                <a:spcPts val="600"/>
              </a:spcBef>
              <a:buClr>
                <a:srgbClr val="1E7FB8"/>
              </a:buClr>
            </a:pPr>
            <a:r>
              <a:rPr lang="fr-FR" sz="3200" dirty="0">
                <a:solidFill>
                  <a:schemeClr val="bg1"/>
                </a:solidFill>
              </a:rPr>
              <a:t>Caractéristiques du vaccin </a:t>
            </a:r>
            <a:r>
              <a:rPr lang="fr-FR" sz="3200" dirty="0" err="1">
                <a:solidFill>
                  <a:schemeClr val="bg1"/>
                </a:solidFill>
              </a:rPr>
              <a:t>antihépatite</a:t>
            </a:r>
            <a:r>
              <a:rPr lang="fr-FR" sz="3200" dirty="0">
                <a:solidFill>
                  <a:schemeClr val="bg1"/>
                </a:solidFill>
              </a:rPr>
              <a:t> B et stockage</a:t>
            </a:r>
          </a:p>
        </p:txBody>
      </p:sp>
      <p:pic>
        <p:nvPicPr>
          <p:cNvPr id="2" name="Picture 2">
            <a:extLst>
              <a:ext uri="{FF2B5EF4-FFF2-40B4-BE49-F238E27FC236}">
                <a16:creationId xmlns:a16="http://schemas.microsoft.com/office/drawing/2014/main" id="{CF817A09-1C1C-C4EC-2127-C6567DF13808}"/>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4" y="0"/>
            <a:ext cx="4968000" cy="687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C4E3C01C-B285-F1FA-1A7A-5F1E32891AB3}"/>
              </a:ext>
            </a:extLst>
          </p:cNvPr>
          <p:cNvSpPr txBox="1"/>
          <p:nvPr/>
        </p:nvSpPr>
        <p:spPr>
          <a:xfrm>
            <a:off x="11189704" y="114548"/>
            <a:ext cx="975360" cy="276999"/>
          </a:xfrm>
          <a:prstGeom prst="rect">
            <a:avLst/>
          </a:prstGeom>
          <a:noFill/>
        </p:spPr>
        <p:txBody>
          <a:bodyPr wrap="square" rtlCol="0">
            <a:spAutoFit/>
          </a:bodyPr>
          <a:lstStyle/>
          <a:p>
            <a:r>
              <a:rPr lang="en-US" sz="1200" dirty="0">
                <a:solidFill>
                  <a:schemeClr val="bg1"/>
                </a:solidFill>
                <a:latin typeface="+mj-lt"/>
              </a:rPr>
              <a:t>ver. 11/24</a:t>
            </a:r>
          </a:p>
        </p:txBody>
      </p:sp>
      <p:pic>
        <p:nvPicPr>
          <p:cNvPr id="4" name="Picture 3" descr="Blue text on a black background&#10;&#10;Description automatically generated">
            <a:extLst>
              <a:ext uri="{FF2B5EF4-FFF2-40B4-BE49-F238E27FC236}">
                <a16:creationId xmlns:a16="http://schemas.microsoft.com/office/drawing/2014/main" id="{7A0CA717-D5AB-7B44-695B-D8C970C3322C}"/>
              </a:ext>
            </a:extLst>
          </p:cNvPr>
          <p:cNvPicPr>
            <a:picLocks noChangeAspect="1"/>
          </p:cNvPicPr>
          <p:nvPr/>
        </p:nvPicPr>
        <p:blipFill>
          <a:blip r:embed="rId4" cstate="email">
            <a:biLevel thresh="25000"/>
            <a:extLst>
              <a:ext uri="{28A0092B-C50C-407E-A947-70E740481C1C}">
                <a14:useLocalDpi xmlns:a14="http://schemas.microsoft.com/office/drawing/2010/main" val="0"/>
              </a:ext>
            </a:extLst>
          </a:blip>
          <a:stretch>
            <a:fillRect/>
          </a:stretch>
        </p:blipFill>
        <p:spPr>
          <a:xfrm>
            <a:off x="6665191" y="5715000"/>
            <a:ext cx="3886200" cy="982488"/>
          </a:xfrm>
          <a:prstGeom prst="rect">
            <a:avLst/>
          </a:prstGeom>
        </p:spPr>
      </p:pic>
      <p:sp>
        <p:nvSpPr>
          <p:cNvPr id="6" name="Rectangle 5">
            <a:extLst>
              <a:ext uri="{FF2B5EF4-FFF2-40B4-BE49-F238E27FC236}">
                <a16:creationId xmlns:a16="http://schemas.microsoft.com/office/drawing/2014/main" id="{7C0E1708-3660-67C3-24E0-246703AB173C}"/>
              </a:ext>
            </a:extLst>
          </p:cNvPr>
          <p:cNvSpPr>
            <a:spLocks noChangeArrowheads="1"/>
          </p:cNvSpPr>
          <p:nvPr/>
        </p:nvSpPr>
        <p:spPr bwMode="auto">
          <a:xfrm>
            <a:off x="6153878" y="281280"/>
            <a:ext cx="5035826"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marL="0" marR="0" lvl="0" indent="0" algn="ctr" defTabSz="912813" rtl="0" eaLnBrk="0" fontAlgn="base" latinLnBrk="0" hangingPunct="0">
              <a:lnSpc>
                <a:spcPct val="100000"/>
              </a:lnSpc>
              <a:spcBef>
                <a:spcPct val="0"/>
              </a:spcBef>
              <a:spcAft>
                <a:spcPct val="0"/>
              </a:spcAft>
              <a:buClrTx/>
              <a:buSzTx/>
              <a:buFontTx/>
              <a:buNone/>
              <a:tabLst/>
              <a:defRPr/>
            </a:pPr>
            <a: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t>Formation de base</a:t>
            </a:r>
          </a:p>
          <a:p>
            <a:pPr marL="0" marR="0" lvl="0" indent="0" algn="ctr" defTabSz="912813" rtl="0" eaLnBrk="0" fontAlgn="base" latinLnBrk="0" hangingPunct="0">
              <a:lnSpc>
                <a:spcPct val="100000"/>
              </a:lnSpc>
              <a:spcBef>
                <a:spcPct val="0"/>
              </a:spcBef>
              <a:spcAft>
                <a:spcPct val="0"/>
              </a:spcAft>
              <a:buClrTx/>
              <a:buSzTx/>
              <a:buFontTx/>
              <a:buNone/>
              <a:tabLst/>
              <a:defRPr/>
            </a:pPr>
            <a: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t>pour l’introduction de la </a:t>
            </a:r>
            <a:b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br>
            <a: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t>dose de naissance du vaccin anti-hépatite B</a:t>
            </a:r>
            <a:endParaRPr kumimoji="0" lang="fr" sz="2400" b="1" i="0" u="none" strike="noStrike" kern="1200" cap="none" spc="0" normalizeH="0" baseline="0" noProof="0" dirty="0">
              <a:ln>
                <a:noFill/>
              </a:ln>
              <a:solidFill>
                <a:srgbClr val="FFFFFF"/>
              </a:solidFill>
              <a:effectLst/>
              <a:uLnTx/>
              <a:uFillTx/>
              <a:latin typeface="Arial" charset="0"/>
              <a:ea typeface="ＭＳ Ｐゴシック" charset="0"/>
              <a:cs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34400" y="2743200"/>
            <a:ext cx="2913905" cy="2507640"/>
          </a:xfrm>
          <a:prstGeom prst="rect">
            <a:avLst/>
          </a:prstGeom>
          <a:solidFill>
            <a:srgbClr val="000066"/>
          </a:solidFill>
          <a:ln>
            <a:noFill/>
          </a:ln>
        </p:spPr>
      </p:pic>
      <p:sp>
        <p:nvSpPr>
          <p:cNvPr id="2" name="Title 1"/>
          <p:cNvSpPr>
            <a:spLocks noGrp="1"/>
          </p:cNvSpPr>
          <p:nvPr>
            <p:ph type="title"/>
          </p:nvPr>
        </p:nvSpPr>
        <p:spPr>
          <a:xfrm>
            <a:off x="2362200" y="0"/>
            <a:ext cx="8305800" cy="1238250"/>
          </a:xfrm>
        </p:spPr>
        <p:txBody>
          <a:bodyPr/>
          <a:lstStyle/>
          <a:p>
            <a:r>
              <a:rPr lang="fr-FR" dirty="0"/>
              <a:t>Que faire en cas de suspicion de congélation du vaccin</a:t>
            </a:r>
            <a:endParaRPr lang="en-US" dirty="0"/>
          </a:p>
        </p:txBody>
      </p:sp>
      <p:sp>
        <p:nvSpPr>
          <p:cNvPr id="41985" name="Rectangle 1"/>
          <p:cNvSpPr>
            <a:spLocks noChangeArrowheads="1"/>
          </p:cNvSpPr>
          <p:nvPr/>
        </p:nvSpPr>
        <p:spPr bwMode="auto">
          <a:xfrm rot="10800000" flipV="1">
            <a:off x="533400" y="1510099"/>
            <a:ext cx="10363200" cy="44935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spcBef>
                <a:spcPts val="1200"/>
              </a:spcBef>
              <a:spcAft>
                <a:spcPts val="600"/>
              </a:spcAft>
            </a:pPr>
            <a:r>
              <a:rPr lang="fr-FR" sz="2300" b="0" dirty="0"/>
              <a:t>En cas de suspicion de congélation, le test d’agitation doit être effectué, et particulièrement dans les conditions suivantes :</a:t>
            </a:r>
          </a:p>
          <a:p>
            <a:pPr marL="290513" indent="-290513" algn="just">
              <a:spcBef>
                <a:spcPts val="0"/>
              </a:spcBef>
              <a:spcAft>
                <a:spcPts val="0"/>
              </a:spcAft>
              <a:buClr>
                <a:srgbClr val="0070C0"/>
              </a:buClr>
              <a:buFont typeface="Wingdings" pitchFamily="2" charset="2"/>
              <a:buChar char="l"/>
            </a:pPr>
            <a:r>
              <a:rPr lang="fr-FR" sz="2000" b="0" dirty="0"/>
              <a:t>Alarme de basse température sur l’enregistreur continu de température</a:t>
            </a:r>
          </a:p>
          <a:p>
            <a:pPr marL="290513" indent="-290513" algn="just">
              <a:spcBef>
                <a:spcPts val="0"/>
              </a:spcBef>
              <a:spcAft>
                <a:spcPts val="0"/>
              </a:spcAft>
              <a:buClr>
                <a:srgbClr val="0070C0"/>
              </a:buClr>
              <a:buFont typeface="Wingdings" pitchFamily="2" charset="2"/>
              <a:buChar char="l"/>
            </a:pPr>
            <a:r>
              <a:rPr lang="fr-FR" sz="2000" b="0" dirty="0"/>
              <a:t>Température du réfrigérateur en dessous de 0</a:t>
            </a:r>
            <a:r>
              <a:rPr lang="fr-FR" sz="2000" baseline="30000" dirty="0"/>
              <a:t>o</a:t>
            </a:r>
            <a:r>
              <a:rPr lang="fr-FR" sz="2000" b="0" dirty="0"/>
              <a:t>C</a:t>
            </a:r>
          </a:p>
          <a:p>
            <a:pPr marL="290513" indent="-290513" algn="just">
              <a:spcBef>
                <a:spcPts val="0"/>
              </a:spcBef>
              <a:spcAft>
                <a:spcPts val="0"/>
              </a:spcAft>
              <a:buClr>
                <a:srgbClr val="0070C0"/>
              </a:buClr>
              <a:buFont typeface="Wingdings" pitchFamily="2" charset="2"/>
              <a:buChar char="l"/>
            </a:pPr>
            <a:r>
              <a:rPr lang="fr-FR" sz="2000" b="0" dirty="0"/>
              <a:t>Flacon de vaccin en contact avec les briquettes </a:t>
            </a:r>
          </a:p>
          <a:p>
            <a:pPr marL="290513" indent="-4763" algn="just">
              <a:spcBef>
                <a:spcPts val="0"/>
              </a:spcBef>
              <a:spcAft>
                <a:spcPts val="0"/>
              </a:spcAft>
              <a:buClr>
                <a:srgbClr val="0070C0"/>
              </a:buClr>
            </a:pPr>
            <a:r>
              <a:rPr lang="fr-FR" sz="2000" b="0" dirty="0"/>
              <a:t>congelées conditionnées</a:t>
            </a:r>
            <a:endParaRPr lang="en-US" sz="2000" b="0" dirty="0">
              <a:latin typeface="+mn-lt"/>
            </a:endParaRPr>
          </a:p>
          <a:p>
            <a:pPr marL="285750" indent="-285750">
              <a:spcBef>
                <a:spcPts val="0"/>
              </a:spcBef>
              <a:spcAft>
                <a:spcPts val="0"/>
              </a:spcAft>
              <a:buClr>
                <a:srgbClr val="0070C0"/>
              </a:buClr>
              <a:buFont typeface="Wingdings" pitchFamily="2" charset="2"/>
              <a:buChar char="l"/>
            </a:pPr>
            <a:r>
              <a:rPr lang="fr-FR" sz="2000" b="0" dirty="0">
                <a:latin typeface="+mn-lt"/>
              </a:rPr>
              <a:t>Croix sur le cadran de l’indicateur de gel (X) </a:t>
            </a:r>
          </a:p>
          <a:p>
            <a:pPr>
              <a:spcBef>
                <a:spcPts val="1200"/>
              </a:spcBef>
              <a:spcAft>
                <a:spcPts val="0"/>
              </a:spcAft>
            </a:pPr>
            <a:r>
              <a:rPr lang="fr-FR" sz="2300" b="0" spc="-30" dirty="0"/>
              <a:t>Si le résultat du test d’agitation montre une </a:t>
            </a:r>
            <a:r>
              <a:rPr lang="fr-FR" sz="2300" b="0" dirty="0"/>
              <a:t>congélation, </a:t>
            </a:r>
            <a:br>
              <a:rPr lang="fr-FR" sz="2300" b="0" dirty="0"/>
            </a:br>
            <a:r>
              <a:rPr lang="fr-FR" sz="2300" b="0" dirty="0"/>
              <a:t>retirer tous les vaccins de même lot, noter les quantités </a:t>
            </a:r>
            <a:br>
              <a:rPr lang="fr-FR" sz="2300" b="0" dirty="0"/>
            </a:br>
            <a:r>
              <a:rPr lang="fr-FR" sz="2300" b="0" dirty="0"/>
              <a:t>concernées </a:t>
            </a:r>
            <a:r>
              <a:rPr lang="fr-FR" sz="2300" b="0" spc="-50" dirty="0"/>
              <a:t>et mettre au rebut tous les vaccins affectés</a:t>
            </a:r>
          </a:p>
          <a:p>
            <a:pPr>
              <a:spcBef>
                <a:spcPts val="1200"/>
              </a:spcBef>
              <a:spcAft>
                <a:spcPts val="0"/>
              </a:spcAft>
            </a:pPr>
            <a:r>
              <a:rPr lang="fr-FR" sz="2300" b="0" dirty="0"/>
              <a:t>Renseigner et soumettre les formulaires appropriés pour indiquer la perte de vaccins et fournitures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fr-FR" dirty="0"/>
              <a:t>Procédure du test d’agitation (1/2)</a:t>
            </a:r>
            <a:endParaRPr lang="en-US" dirty="0"/>
          </a:p>
        </p:txBody>
      </p:sp>
      <p:pic>
        <p:nvPicPr>
          <p:cNvPr id="5" name="Picture 4" descr="Shake test table1 FRENCH.PNG"/>
          <p:cNvPicPr>
            <a:picLocks noChangeAspect="1"/>
          </p:cNvPicPr>
          <p:nvPr/>
        </p:nvPicPr>
        <p:blipFill>
          <a:blip r:embed="rId3" cstate="print"/>
          <a:stretch>
            <a:fillRect/>
          </a:stretch>
        </p:blipFill>
        <p:spPr>
          <a:xfrm>
            <a:off x="2209801" y="1331588"/>
            <a:ext cx="7924799" cy="468821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362200" y="0"/>
            <a:ext cx="8305800" cy="1238250"/>
          </a:xfrm>
        </p:spPr>
        <p:txBody>
          <a:bodyPr/>
          <a:lstStyle/>
          <a:p>
            <a:r>
              <a:rPr lang="fr-FR" dirty="0"/>
              <a:t>Procédure du test d’agitation (1/2)</a:t>
            </a:r>
            <a:endParaRPr lang="en-US" dirty="0"/>
          </a:p>
        </p:txBody>
      </p:sp>
      <p:pic>
        <p:nvPicPr>
          <p:cNvPr id="4" name="Picture 3" descr="Shake test Table2 FRENCH.PNG"/>
          <p:cNvPicPr>
            <a:picLocks noChangeAspect="1"/>
          </p:cNvPicPr>
          <p:nvPr/>
        </p:nvPicPr>
        <p:blipFill>
          <a:blip r:embed="rId3" cstate="print"/>
          <a:stretch>
            <a:fillRect/>
          </a:stretch>
        </p:blipFill>
        <p:spPr>
          <a:xfrm>
            <a:off x="2285532" y="1267835"/>
            <a:ext cx="7620469" cy="469784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fr-FR" dirty="0">
                <a:solidFill>
                  <a:srgbClr val="002060"/>
                </a:solidFill>
              </a:rPr>
              <a:t>Exemples de résultat d’un test d’agitation</a:t>
            </a:r>
            <a:endParaRPr 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1698346546"/>
              </p:ext>
            </p:extLst>
          </p:nvPr>
        </p:nvGraphicFramePr>
        <p:xfrm>
          <a:off x="3124200" y="1371599"/>
          <a:ext cx="6019800" cy="4867275"/>
        </p:xfrm>
        <a:graphic>
          <a:graphicData uri="http://schemas.openxmlformats.org/presentationml/2006/ole">
            <mc:AlternateContent xmlns:mc="http://schemas.openxmlformats.org/markup-compatibility/2006">
              <mc:Choice xmlns:v="urn:schemas-microsoft-com:vml" Requires="v">
                <p:oleObj name="Document" r:id="rId3" imgW="7006675" imgH="5673803" progId="Word.Document.12">
                  <p:embed/>
                </p:oleObj>
              </mc:Choice>
              <mc:Fallback>
                <p:oleObj name="Document" r:id="rId3" imgW="7006675" imgH="5673803" progId="Word.Document.12">
                  <p:embed/>
                  <p:pic>
                    <p:nvPicPr>
                      <p:cNvPr id="3"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4200" y="1371599"/>
                        <a:ext cx="6019800" cy="4867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extBox 7"/>
          <p:cNvSpPr txBox="1"/>
          <p:nvPr/>
        </p:nvSpPr>
        <p:spPr>
          <a:xfrm>
            <a:off x="765464" y="3235713"/>
            <a:ext cx="1981200" cy="307777"/>
          </a:xfrm>
          <a:prstGeom prst="rect">
            <a:avLst/>
          </a:prstGeom>
          <a:noFill/>
        </p:spPr>
        <p:txBody>
          <a:bodyPr wrap="square" rtlCol="0">
            <a:spAutoFit/>
          </a:bodyPr>
          <a:lstStyle/>
          <a:p>
            <a:r>
              <a:rPr lang="en-GB" sz="1400" b="0" dirty="0"/>
              <a:t>Presque transparent</a:t>
            </a:r>
          </a:p>
        </p:txBody>
      </p:sp>
      <p:sp>
        <p:nvSpPr>
          <p:cNvPr id="10" name="TextBox 9"/>
          <p:cNvSpPr txBox="1"/>
          <p:nvPr/>
        </p:nvSpPr>
        <p:spPr>
          <a:xfrm>
            <a:off x="1219200" y="3651349"/>
            <a:ext cx="1524000" cy="307777"/>
          </a:xfrm>
          <a:prstGeom prst="rect">
            <a:avLst/>
          </a:prstGeom>
          <a:noFill/>
        </p:spPr>
        <p:txBody>
          <a:bodyPr wrap="square" rtlCol="0">
            <a:spAutoFit/>
          </a:bodyPr>
          <a:lstStyle/>
          <a:p>
            <a:r>
              <a:rPr lang="fr-FR" sz="1400" b="0" dirty="0"/>
              <a:t>Sédiment épais</a:t>
            </a:r>
          </a:p>
        </p:txBody>
      </p:sp>
      <p:pic>
        <p:nvPicPr>
          <p:cNvPr id="1028" name="Picture 4" descr="File:Checkmark.sv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30920" y="2667001"/>
            <a:ext cx="533400" cy="474133"/>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File:Xmark01.svg"/>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30920" y="5105400"/>
            <a:ext cx="612000" cy="468000"/>
          </a:xfrm>
          <a:prstGeom prst="rect">
            <a:avLst/>
          </a:prstGeom>
          <a:noFill/>
          <a:extLst>
            <a:ext uri="{909E8E84-426E-40DD-AFC4-6F175D3DCCD1}">
              <a14:hiddenFill xmlns:a14="http://schemas.microsoft.com/office/drawing/2010/main">
                <a:solidFill>
                  <a:srgbClr val="FFFFFF"/>
                </a:solidFill>
              </a14:hiddenFill>
            </a:ext>
          </a:extLst>
        </p:spPr>
      </p:pic>
      <p:sp>
        <p:nvSpPr>
          <p:cNvPr id="5" name="Arrow: Right 4">
            <a:extLst>
              <a:ext uri="{FF2B5EF4-FFF2-40B4-BE49-F238E27FC236}">
                <a16:creationId xmlns:a16="http://schemas.microsoft.com/office/drawing/2014/main" id="{78CA91DD-C475-49BF-2E23-1EF4B45F0FD8}"/>
              </a:ext>
            </a:extLst>
          </p:cNvPr>
          <p:cNvSpPr/>
          <p:nvPr/>
        </p:nvSpPr>
        <p:spPr bwMode="auto">
          <a:xfrm>
            <a:off x="3124200" y="2743200"/>
            <a:ext cx="685800" cy="228600"/>
          </a:xfrm>
          <a:prstGeom prst="rightArrow">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6" name="Arrow: Right 5">
            <a:extLst>
              <a:ext uri="{FF2B5EF4-FFF2-40B4-BE49-F238E27FC236}">
                <a16:creationId xmlns:a16="http://schemas.microsoft.com/office/drawing/2014/main" id="{FD244B3B-825E-3215-D55D-98DBB7F5790F}"/>
              </a:ext>
            </a:extLst>
          </p:cNvPr>
          <p:cNvSpPr/>
          <p:nvPr/>
        </p:nvSpPr>
        <p:spPr bwMode="auto">
          <a:xfrm>
            <a:off x="2743200" y="3235713"/>
            <a:ext cx="1524000" cy="307777"/>
          </a:xfrm>
          <a:prstGeom prst="rightArrow">
            <a:avLst/>
          </a:prstGeom>
          <a:solidFill>
            <a:srgbClr val="FF6600"/>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
        <p:nvSpPr>
          <p:cNvPr id="9" name="Arrow: Right 8">
            <a:extLst>
              <a:ext uri="{FF2B5EF4-FFF2-40B4-BE49-F238E27FC236}">
                <a16:creationId xmlns:a16="http://schemas.microsoft.com/office/drawing/2014/main" id="{8EB587B3-9A9E-42B4-C888-D6B8070E886D}"/>
              </a:ext>
            </a:extLst>
          </p:cNvPr>
          <p:cNvSpPr/>
          <p:nvPr/>
        </p:nvSpPr>
        <p:spPr bwMode="auto">
          <a:xfrm>
            <a:off x="2743200" y="3639415"/>
            <a:ext cx="1524000" cy="307777"/>
          </a:xfrm>
          <a:prstGeom prst="rightArrow">
            <a:avLst/>
          </a:prstGeom>
          <a:solidFill>
            <a:srgbClr val="FF6600"/>
          </a:solidFill>
          <a:ln>
            <a:noFill/>
          </a:ln>
          <a:effectLst/>
        </p:spPr>
        <p:txBody>
          <a:bodyPr vert="horz" wrap="square" lIns="91440" tIns="45720" rIns="91440" bIns="45720" numCol="1" rtlCol="0" anchor="t" anchorCtr="0" compatLnSpc="1">
            <a:prstTxWarp prst="textNoShape">
              <a:avLst/>
            </a:prstTxWarp>
            <a:spAutoFit/>
          </a:bodyPr>
          <a:lstStyle/>
          <a:p>
            <a:pPr marL="0" marR="0" indent="0" algn="l" defTabSz="1042988" rtl="0" eaLnBrk="1" fontAlgn="base" latinLnBrk="0" hangingPunct="1">
              <a:lnSpc>
                <a:spcPct val="100000"/>
              </a:lnSpc>
              <a:spcBef>
                <a:spcPct val="50000"/>
              </a:spcBef>
              <a:spcAft>
                <a:spcPct val="0"/>
              </a:spcAft>
              <a:buClrTx/>
              <a:buSzTx/>
              <a:buFontTx/>
              <a:buNone/>
              <a:tabLst/>
            </a:pPr>
            <a:endParaRPr kumimoji="0" lang="en-US" sz="3900" b="1" i="0" u="none" strike="noStrike" cap="none" normalizeH="0" baseline="0">
              <a:ln>
                <a:noFill/>
              </a:ln>
              <a:solidFill>
                <a:srgbClr val="000066"/>
              </a:solidFill>
              <a:effectLst/>
              <a:latin typeface="Arial" charset="0"/>
              <a:cs typeface="Arial"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fr-FR" dirty="0"/>
              <a:t>Politique relative</a:t>
            </a:r>
            <a:br>
              <a:rPr lang="fr-FR" dirty="0"/>
            </a:br>
            <a:r>
              <a:rPr lang="fr-FR" dirty="0"/>
              <a:t>aux flacons </a:t>
            </a:r>
            <a:r>
              <a:rPr lang="fr-FR" dirty="0" err="1"/>
              <a:t>multidoses</a:t>
            </a:r>
            <a:endParaRPr lang="fr-FR" dirty="0"/>
          </a:p>
        </p:txBody>
      </p:sp>
      <p:sp>
        <p:nvSpPr>
          <p:cNvPr id="3" name="Content Placeholder 2"/>
          <p:cNvSpPr>
            <a:spLocks noGrp="1"/>
          </p:cNvSpPr>
          <p:nvPr>
            <p:ph idx="1"/>
          </p:nvPr>
        </p:nvSpPr>
        <p:spPr>
          <a:xfrm>
            <a:off x="838200" y="1447800"/>
            <a:ext cx="10982864" cy="4697413"/>
          </a:xfrm>
        </p:spPr>
        <p:txBody>
          <a:bodyPr/>
          <a:lstStyle/>
          <a:p>
            <a:pPr marL="0" indent="0">
              <a:spcBef>
                <a:spcPts val="600"/>
              </a:spcBef>
              <a:spcAft>
                <a:spcPts val="600"/>
              </a:spcAft>
              <a:buNone/>
            </a:pPr>
            <a:r>
              <a:rPr lang="fr-FR" sz="2200" dirty="0"/>
              <a:t>Le vaccin monovalent </a:t>
            </a:r>
            <a:r>
              <a:rPr lang="fr-FR" sz="2200" dirty="0" err="1"/>
              <a:t>HepB</a:t>
            </a:r>
            <a:r>
              <a:rPr lang="fr-FR" sz="2200" dirty="0"/>
              <a:t> peut être conservé et utilisé jusqu’à 4 semaines (28 jours) après ouverture si les conditions suivantes relatives à la politique des flacons </a:t>
            </a:r>
            <a:r>
              <a:rPr lang="fr-FR" sz="2200" dirty="0" err="1"/>
              <a:t>multidoses</a:t>
            </a:r>
            <a:r>
              <a:rPr lang="fr-FR" sz="2200" dirty="0"/>
              <a:t> entamés sont respectées :</a:t>
            </a:r>
            <a:endParaRPr lang="en-US" sz="2200" dirty="0"/>
          </a:p>
          <a:p>
            <a:pPr marL="339725" indent="-339725">
              <a:spcBef>
                <a:spcPts val="600"/>
              </a:spcBef>
              <a:spcAft>
                <a:spcPts val="600"/>
              </a:spcAft>
              <a:buNone/>
            </a:pPr>
            <a:r>
              <a:rPr lang="en-US" sz="2200" dirty="0"/>
              <a:t>→</a:t>
            </a:r>
            <a:r>
              <a:rPr lang="fr-FR" sz="2200" dirty="0"/>
              <a:t>La PCV du vaccin est apposée sur le flacon (non le bouchon/embout)</a:t>
            </a:r>
          </a:p>
          <a:p>
            <a:pPr marL="339725" indent="-339725">
              <a:spcBef>
                <a:spcPts val="600"/>
              </a:spcBef>
              <a:spcAft>
                <a:spcPts val="600"/>
              </a:spcAft>
              <a:buNone/>
            </a:pPr>
            <a:r>
              <a:rPr lang="en-US" sz="2200" dirty="0"/>
              <a:t>→</a:t>
            </a:r>
            <a:r>
              <a:rPr lang="fr-FR" sz="2200" dirty="0"/>
              <a:t>La date d’expiration n’est pas dépassée</a:t>
            </a:r>
            <a:endParaRPr lang="en-US" sz="2200" dirty="0"/>
          </a:p>
          <a:p>
            <a:pPr marL="339725" indent="-339725">
              <a:spcBef>
                <a:spcPts val="600"/>
              </a:spcBef>
              <a:spcAft>
                <a:spcPts val="600"/>
              </a:spcAft>
              <a:buNone/>
            </a:pPr>
            <a:r>
              <a:rPr lang="en-US" sz="2200" dirty="0"/>
              <a:t>→</a:t>
            </a:r>
            <a:r>
              <a:rPr lang="fr-FR" sz="2200" dirty="0"/>
              <a:t>La PCV n’a pas atteint le point de mise au rebut</a:t>
            </a:r>
          </a:p>
          <a:p>
            <a:pPr marL="339725" indent="-339725">
              <a:spcBef>
                <a:spcPts val="600"/>
              </a:spcBef>
              <a:spcAft>
                <a:spcPts val="600"/>
              </a:spcAft>
              <a:buNone/>
            </a:pPr>
            <a:r>
              <a:rPr lang="en-US" sz="2200" dirty="0"/>
              <a:t>→</a:t>
            </a:r>
            <a:r>
              <a:rPr lang="fr-FR" sz="2200" dirty="0"/>
              <a:t>Les embouts des flacons n’ont pas été immergés dans l’eau</a:t>
            </a:r>
            <a:endParaRPr lang="en-US" sz="2200" dirty="0"/>
          </a:p>
          <a:p>
            <a:pPr marL="339725" indent="-339725">
              <a:spcBef>
                <a:spcPts val="600"/>
              </a:spcBef>
              <a:spcAft>
                <a:spcPts val="600"/>
              </a:spcAft>
              <a:buNone/>
            </a:pPr>
            <a:r>
              <a:rPr lang="en-US" sz="2200" dirty="0"/>
              <a:t>→</a:t>
            </a:r>
            <a:r>
              <a:rPr lang="fr-FR" sz="2200" dirty="0"/>
              <a:t>Les conditions d’asepsie ont été respectées lors du prélèvement des doses de vaccins (aucun signe évident de contamination)</a:t>
            </a:r>
            <a:endParaRPr lang="en-US" sz="2200" dirty="0"/>
          </a:p>
          <a:p>
            <a:pPr marL="457200" indent="-457200">
              <a:spcBef>
                <a:spcPts val="600"/>
              </a:spcBef>
              <a:spcAft>
                <a:spcPts val="600"/>
              </a:spcAft>
              <a:buNone/>
            </a:pPr>
            <a:endParaRPr lang="en-US" sz="2200" dirty="0"/>
          </a:p>
          <a:p>
            <a:pPr>
              <a:spcBef>
                <a:spcPts val="600"/>
              </a:spcBef>
              <a:spcAft>
                <a:spcPts val="600"/>
              </a:spcAft>
            </a:pPr>
            <a:endParaRPr lang="en-US" sz="2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2362200" y="0"/>
            <a:ext cx="8305800" cy="1219200"/>
          </a:xfrm>
        </p:spPr>
        <p:txBody>
          <a:bodyPr/>
          <a:lstStyle/>
          <a:p>
            <a:r>
              <a:rPr lang="fr-FR" dirty="0"/>
              <a:t>Comment prévoir les besoins en vaccins </a:t>
            </a:r>
            <a:r>
              <a:rPr lang="fr-FR" dirty="0" err="1"/>
              <a:t>HepB</a:t>
            </a:r>
            <a:r>
              <a:rPr lang="fr-FR" dirty="0"/>
              <a:t> pour un secteur donné</a:t>
            </a:r>
            <a:endParaRPr lang="en-US" dirty="0"/>
          </a:p>
        </p:txBody>
      </p:sp>
      <p:sp>
        <p:nvSpPr>
          <p:cNvPr id="35" name="Rectangle 34"/>
          <p:cNvSpPr/>
          <p:nvPr/>
        </p:nvSpPr>
        <p:spPr>
          <a:xfrm>
            <a:off x="762000" y="3148849"/>
            <a:ext cx="10972800" cy="2769989"/>
          </a:xfrm>
          <a:prstGeom prst="rect">
            <a:avLst/>
          </a:prstGeom>
        </p:spPr>
        <p:txBody>
          <a:bodyPr wrap="square">
            <a:spAutoFit/>
          </a:bodyPr>
          <a:lstStyle/>
          <a:p>
            <a:pPr marL="339725" indent="-339725" algn="just">
              <a:spcBef>
                <a:spcPts val="600"/>
              </a:spcBef>
              <a:spcAft>
                <a:spcPts val="0"/>
              </a:spcAft>
              <a:buFont typeface="+mj-lt"/>
              <a:buAutoNum type="alphaUcPeriod"/>
            </a:pPr>
            <a:r>
              <a:rPr lang="fr-FR" sz="2200" b="0" spc="-120" dirty="0"/>
              <a:t>Population cible : par exemple, nombre de naissances vivantes par an. </a:t>
            </a:r>
            <a:endParaRPr lang="en-US" sz="2200" b="0" spc="-120" dirty="0"/>
          </a:p>
          <a:p>
            <a:pPr marL="339725" indent="-339725" algn="just">
              <a:spcBef>
                <a:spcPts val="600"/>
              </a:spcBef>
              <a:spcAft>
                <a:spcPts val="0"/>
              </a:spcAft>
              <a:buFont typeface="+mj-lt"/>
              <a:buAutoNum type="alphaUcPeriod"/>
            </a:pPr>
            <a:r>
              <a:rPr lang="fr-FR" sz="2200" b="0" dirty="0"/>
              <a:t>Cible de couverture : par exemple, couverture de ‘90%’</a:t>
            </a:r>
            <a:endParaRPr lang="en-US" sz="2200" b="0" dirty="0"/>
          </a:p>
          <a:p>
            <a:pPr marL="339725" indent="-339725" algn="just">
              <a:spcBef>
                <a:spcPts val="600"/>
              </a:spcBef>
              <a:spcAft>
                <a:spcPts val="0"/>
              </a:spcAft>
              <a:buFont typeface="+mj-lt"/>
              <a:buAutoNum type="alphaUcPeriod"/>
            </a:pPr>
            <a:r>
              <a:rPr lang="fr-FR" sz="2200" b="0" dirty="0"/>
              <a:t>Nombre de doses prévues : par exemple ‘1’ si seulement utilisé pour la dose à la naissance</a:t>
            </a:r>
            <a:endParaRPr lang="en-US" sz="2200" b="0" dirty="0"/>
          </a:p>
          <a:p>
            <a:pPr marL="339725" indent="-339725" algn="just">
              <a:spcBef>
                <a:spcPts val="600"/>
              </a:spcBef>
              <a:spcAft>
                <a:spcPts val="0"/>
              </a:spcAft>
              <a:buFont typeface="+mj-lt"/>
              <a:buAutoNum type="alphaUcPeriod"/>
            </a:pPr>
            <a:r>
              <a:rPr lang="fr-FR" sz="2200" b="0" dirty="0"/>
              <a:t>Facteur de perte : par exemple, ‘1.1’ pour flacon de 1 dose (10% de perte)</a:t>
            </a:r>
            <a:endParaRPr lang="en-US" sz="2200" b="0" dirty="0"/>
          </a:p>
          <a:p>
            <a:pPr marL="339725" indent="-339725" algn="just">
              <a:spcBef>
                <a:spcPts val="600"/>
              </a:spcBef>
              <a:spcAft>
                <a:spcPts val="0"/>
              </a:spcAft>
              <a:buFont typeface="+mj-lt"/>
              <a:buAutoNum type="alphaUcPeriod"/>
            </a:pPr>
            <a:r>
              <a:rPr lang="fr-FR" sz="2200" b="0" dirty="0"/>
              <a:t>Réponse : par exemple si la cible est 100 nouveau-nés, le </a:t>
            </a:r>
            <a:r>
              <a:rPr lang="fr-FR" sz="2200" b="0" spc="-80" dirty="0"/>
              <a:t>nombre de doses nécessaires est de 100 x .90 x 1 x 1.1 = 99 doses</a:t>
            </a:r>
            <a:endParaRPr lang="en-US" sz="2200" b="0" spc="-80" dirty="0"/>
          </a:p>
        </p:txBody>
      </p:sp>
      <p:grpSp>
        <p:nvGrpSpPr>
          <p:cNvPr id="28" name="Group 27"/>
          <p:cNvGrpSpPr/>
          <p:nvPr/>
        </p:nvGrpSpPr>
        <p:grpSpPr>
          <a:xfrm>
            <a:off x="1645760" y="1447798"/>
            <a:ext cx="8869840" cy="1402226"/>
            <a:chOff x="0" y="1524000"/>
            <a:chExt cx="8869840" cy="951696"/>
          </a:xfrm>
        </p:grpSpPr>
        <p:sp>
          <p:nvSpPr>
            <p:cNvPr id="16" name="AutoShape 11"/>
            <p:cNvSpPr>
              <a:spLocks noChangeArrowheads="1"/>
            </p:cNvSpPr>
            <p:nvPr/>
          </p:nvSpPr>
          <p:spPr bwMode="auto">
            <a:xfrm>
              <a:off x="0" y="1524000"/>
              <a:ext cx="1158544" cy="904033"/>
            </a:xfrm>
            <a:prstGeom prst="roundRect">
              <a:avLst>
                <a:gd name="adj" fmla="val 16667"/>
              </a:avLst>
            </a:prstGeom>
            <a:solidFill>
              <a:srgbClr val="FFFFFF"/>
            </a:solidFill>
            <a:ln w="9525">
              <a:solidFill>
                <a:srgbClr val="C00000"/>
              </a:solidFill>
              <a:round/>
              <a:headEnd/>
              <a:tailEnd/>
            </a:ln>
          </p:spPr>
          <p:txBody>
            <a:bodyPr vert="horz" wrap="square" lIns="91440" tIns="45720" rIns="91440" bIns="45720" numCol="1" anchor="t" anchorCtr="0" compatLnSpc="1">
              <a:prstTxWarp prst="textNoShape">
                <a:avLst/>
              </a:prstTxWarp>
            </a:bodyPr>
            <a:lstStyle/>
            <a:p>
              <a:pPr lvl="0" algn="ctr"/>
              <a:r>
                <a:rPr lang="en-US" sz="1600" dirty="0">
                  <a:solidFill>
                    <a:schemeClr val="tx1"/>
                  </a:solidFill>
                  <a:latin typeface="Arial Narrow" pitchFamily="34" charset="0"/>
                  <a:ea typeface="Times New Roman" pitchFamily="18" charset="0"/>
                  <a:cs typeface="Arial" pitchFamily="34" charset="0"/>
                </a:rPr>
                <a:t>A. P</a:t>
              </a:r>
              <a:r>
                <a:rPr lang="fr-FR" sz="1600" dirty="0" err="1">
                  <a:solidFill>
                    <a:schemeClr val="tx1"/>
                  </a:solidFill>
                  <a:latin typeface="Arial Narrow" pitchFamily="34" charset="0"/>
                  <a:ea typeface="Times New Roman" pitchFamily="18" charset="0"/>
                  <a:cs typeface="Arial" pitchFamily="34" charset="0"/>
                </a:rPr>
                <a:t>opulation</a:t>
              </a:r>
              <a:r>
                <a:rPr lang="fr-FR" sz="1600" dirty="0">
                  <a:solidFill>
                    <a:schemeClr val="tx1"/>
                  </a:solidFill>
                  <a:latin typeface="Arial Narrow" pitchFamily="34" charset="0"/>
                  <a:ea typeface="Times New Roman" pitchFamily="18" charset="0"/>
                  <a:cs typeface="Arial" pitchFamily="34" charset="0"/>
                </a:rPr>
                <a:t> cible par an</a:t>
              </a:r>
              <a:endParaRPr lang="fr-FR" sz="1600" b="0" dirty="0">
                <a:solidFill>
                  <a:schemeClr val="tx1"/>
                </a:solidFill>
                <a:cs typeface="Arial" pitchFamily="34" charset="0"/>
              </a:endParaRPr>
            </a:p>
          </p:txBody>
        </p:sp>
        <p:sp>
          <p:nvSpPr>
            <p:cNvPr id="17" name="Oval 16"/>
            <p:cNvSpPr>
              <a:spLocks noChangeArrowheads="1"/>
            </p:cNvSpPr>
            <p:nvPr/>
          </p:nvSpPr>
          <p:spPr bwMode="auto">
            <a:xfrm>
              <a:off x="1178119" y="1767552"/>
              <a:ext cx="409577" cy="438128"/>
            </a:xfrm>
            <a:prstGeom prst="ellipse">
              <a:avLst/>
            </a:pr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algn="just"/>
              <a:r>
                <a:rPr lang="fr-FR" sz="2000" dirty="0">
                  <a:solidFill>
                    <a:schemeClr val="tx1"/>
                  </a:solidFill>
                  <a:ea typeface="Times New Roman" pitchFamily="18" charset="0"/>
                  <a:cs typeface="Arial" pitchFamily="34" charset="0"/>
                </a:rPr>
                <a:t>x</a:t>
              </a:r>
              <a:endParaRPr lang="fr-FR" sz="3200" b="0" dirty="0">
                <a:solidFill>
                  <a:schemeClr val="tx1"/>
                </a:solidFill>
                <a:cs typeface="Arial" pitchFamily="34" charset="0"/>
              </a:endParaRPr>
            </a:p>
          </p:txBody>
        </p:sp>
        <p:sp>
          <p:nvSpPr>
            <p:cNvPr id="18" name="AutoShape 11"/>
            <p:cNvSpPr>
              <a:spLocks noChangeArrowheads="1"/>
            </p:cNvSpPr>
            <p:nvPr/>
          </p:nvSpPr>
          <p:spPr bwMode="auto">
            <a:xfrm>
              <a:off x="1659416" y="1533528"/>
              <a:ext cx="1158544" cy="904034"/>
            </a:xfrm>
            <a:prstGeom prst="roundRect">
              <a:avLst>
                <a:gd name="adj" fmla="val 16667"/>
              </a:avLst>
            </a:prstGeom>
            <a:solidFill>
              <a:srgbClr val="FFFFFF"/>
            </a:solidFill>
            <a:ln w="9525">
              <a:solidFill>
                <a:srgbClr val="C00000"/>
              </a:solidFill>
              <a:round/>
              <a:headEnd/>
              <a:tailEnd/>
            </a:ln>
          </p:spPr>
          <p:txBody>
            <a:bodyPr vert="horz" wrap="square" lIns="91440" tIns="45720" rIns="91440" bIns="45720" numCol="1" anchor="t" anchorCtr="0" compatLnSpc="1">
              <a:prstTxWarp prst="textNoShape">
                <a:avLst/>
              </a:prstTxWarp>
            </a:bodyPr>
            <a:lstStyle/>
            <a:p>
              <a:pPr lvl="0" algn="ctr"/>
              <a:r>
                <a:rPr lang="fr-FR" sz="1600" dirty="0">
                  <a:solidFill>
                    <a:schemeClr val="tx1"/>
                  </a:solidFill>
                  <a:latin typeface="Arial Narrow" pitchFamily="34" charset="0"/>
                  <a:ea typeface="Times New Roman" pitchFamily="18" charset="0"/>
                  <a:cs typeface="Arial" pitchFamily="34" charset="0"/>
                </a:rPr>
                <a:t>B.</a:t>
              </a:r>
            </a:p>
            <a:p>
              <a:pPr lvl="0" algn="ctr"/>
              <a:r>
                <a:rPr lang="fr-FR" sz="1600" dirty="0">
                  <a:solidFill>
                    <a:schemeClr val="tx1"/>
                  </a:solidFill>
                  <a:latin typeface="Arial Narrow" pitchFamily="34" charset="0"/>
                  <a:ea typeface="Times New Roman" pitchFamily="18" charset="0"/>
                  <a:cs typeface="Arial" pitchFamily="34" charset="0"/>
                </a:rPr>
                <a:t>Objectif de couverture</a:t>
              </a:r>
              <a:endParaRPr lang="fr-FR" sz="1600" b="0" dirty="0">
                <a:solidFill>
                  <a:schemeClr val="tx1"/>
                </a:solidFill>
                <a:cs typeface="Arial" pitchFamily="34" charset="0"/>
              </a:endParaRPr>
            </a:p>
          </p:txBody>
        </p:sp>
        <p:sp>
          <p:nvSpPr>
            <p:cNvPr id="19" name="AutoShape 11"/>
            <p:cNvSpPr>
              <a:spLocks noChangeArrowheads="1"/>
            </p:cNvSpPr>
            <p:nvPr/>
          </p:nvSpPr>
          <p:spPr bwMode="auto">
            <a:xfrm>
              <a:off x="3426296" y="1538327"/>
              <a:ext cx="1447800" cy="904033"/>
            </a:xfrm>
            <a:prstGeom prst="roundRect">
              <a:avLst>
                <a:gd name="adj" fmla="val 16667"/>
              </a:avLst>
            </a:prstGeom>
            <a:solidFill>
              <a:srgbClr val="FFFFFF"/>
            </a:solidFill>
            <a:ln w="9525">
              <a:solidFill>
                <a:srgbClr val="C00000"/>
              </a:solidFill>
              <a:round/>
              <a:headEnd/>
              <a:tailEnd/>
            </a:ln>
          </p:spPr>
          <p:txBody>
            <a:bodyPr vert="horz" wrap="square" lIns="91440" tIns="45720" rIns="91440" bIns="45720" numCol="1" anchor="t" anchorCtr="0" compatLnSpc="1">
              <a:prstTxWarp prst="textNoShape">
                <a:avLst/>
              </a:prstTxWarp>
            </a:bodyPr>
            <a:lstStyle/>
            <a:p>
              <a:pPr lvl="0" algn="ctr"/>
              <a:r>
                <a:rPr lang="en-US" sz="1600" dirty="0">
                  <a:solidFill>
                    <a:schemeClr val="tx1"/>
                  </a:solidFill>
                  <a:latin typeface="Arial Narrow" pitchFamily="34" charset="0"/>
                  <a:ea typeface="Times New Roman" pitchFamily="18" charset="0"/>
                  <a:cs typeface="Arial" pitchFamily="34" charset="0"/>
                </a:rPr>
                <a:t>C. </a:t>
              </a:r>
            </a:p>
            <a:p>
              <a:pPr lvl="0" algn="ctr"/>
              <a:r>
                <a:rPr lang="fr-FR" sz="1600" dirty="0">
                  <a:solidFill>
                    <a:schemeClr val="tx1"/>
                  </a:solidFill>
                  <a:latin typeface="Arial Narrow" pitchFamily="34" charset="0"/>
                  <a:ea typeface="Times New Roman" pitchFamily="18" charset="0"/>
                  <a:cs typeface="Arial" pitchFamily="34" charset="0"/>
                </a:rPr>
                <a:t>Nombre de doses</a:t>
              </a:r>
            </a:p>
            <a:p>
              <a:pPr lvl="0" algn="ctr"/>
              <a:r>
                <a:rPr lang="fr-FR" sz="1600" dirty="0">
                  <a:solidFill>
                    <a:schemeClr val="tx1"/>
                  </a:solidFill>
                  <a:latin typeface="Arial Narrow" pitchFamily="34" charset="0"/>
                  <a:ea typeface="Times New Roman" pitchFamily="18" charset="0"/>
                  <a:cs typeface="Arial" pitchFamily="34" charset="0"/>
                </a:rPr>
                <a:t>prévues</a:t>
              </a:r>
              <a:endParaRPr lang="fr-FR" sz="1600" b="0" dirty="0">
                <a:solidFill>
                  <a:schemeClr val="tx1"/>
                </a:solidFill>
                <a:cs typeface="Arial" pitchFamily="34" charset="0"/>
              </a:endParaRPr>
            </a:p>
          </p:txBody>
        </p:sp>
        <p:sp>
          <p:nvSpPr>
            <p:cNvPr id="23" name="AutoShape 11"/>
            <p:cNvSpPr>
              <a:spLocks noChangeArrowheads="1"/>
            </p:cNvSpPr>
            <p:nvPr/>
          </p:nvSpPr>
          <p:spPr bwMode="auto">
            <a:xfrm>
              <a:off x="5336056" y="1571663"/>
              <a:ext cx="1158544" cy="904033"/>
            </a:xfrm>
            <a:prstGeom prst="roundRect">
              <a:avLst>
                <a:gd name="adj" fmla="val 16667"/>
              </a:avLst>
            </a:prstGeom>
            <a:solidFill>
              <a:srgbClr val="FFFFFF"/>
            </a:solidFill>
            <a:ln w="9525">
              <a:solidFill>
                <a:srgbClr val="C00000"/>
              </a:solidFill>
              <a:round/>
              <a:headEnd/>
              <a:tailEnd/>
            </a:ln>
          </p:spPr>
          <p:txBody>
            <a:bodyPr vert="horz" wrap="square" lIns="91440" tIns="45720" rIns="91440" bIns="45720" numCol="1" anchor="t" anchorCtr="0" compatLnSpc="1">
              <a:prstTxWarp prst="textNoShape">
                <a:avLst/>
              </a:prstTxWarp>
            </a:bodyPr>
            <a:lstStyle/>
            <a:p>
              <a:pPr lvl="0" algn="ctr"/>
              <a:r>
                <a:rPr lang="fr-FR" sz="1600" dirty="0">
                  <a:solidFill>
                    <a:schemeClr val="tx1"/>
                  </a:solidFill>
                  <a:latin typeface="Arial Narrow" pitchFamily="34" charset="0"/>
                  <a:ea typeface="Times New Roman" pitchFamily="18" charset="0"/>
                  <a:cs typeface="Arial" pitchFamily="34" charset="0"/>
                </a:rPr>
                <a:t>D.</a:t>
              </a:r>
            </a:p>
            <a:p>
              <a:pPr lvl="0" algn="ctr"/>
              <a:r>
                <a:rPr lang="fr-FR" sz="1600" dirty="0">
                  <a:solidFill>
                    <a:schemeClr val="tx1"/>
                  </a:solidFill>
                  <a:latin typeface="Arial Narrow" pitchFamily="34" charset="0"/>
                  <a:ea typeface="Times New Roman" pitchFamily="18" charset="0"/>
                  <a:cs typeface="Arial" pitchFamily="34" charset="0"/>
                </a:rPr>
                <a:t>Facteur de perte</a:t>
              </a:r>
              <a:endParaRPr lang="fr-FR" sz="1600" b="0" dirty="0">
                <a:solidFill>
                  <a:schemeClr val="tx1"/>
                </a:solidFill>
                <a:cs typeface="Arial" pitchFamily="34" charset="0"/>
              </a:endParaRPr>
            </a:p>
          </p:txBody>
        </p:sp>
        <p:sp>
          <p:nvSpPr>
            <p:cNvPr id="24" name="AutoShape 15"/>
            <p:cNvSpPr>
              <a:spLocks noChangeArrowheads="1"/>
            </p:cNvSpPr>
            <p:nvPr/>
          </p:nvSpPr>
          <p:spPr bwMode="auto">
            <a:xfrm>
              <a:off x="7041040" y="1547824"/>
              <a:ext cx="1828800" cy="904033"/>
            </a:xfrm>
            <a:prstGeom prst="roundRect">
              <a:avLst>
                <a:gd name="adj" fmla="val 16667"/>
              </a:avLst>
            </a:prstGeom>
            <a:solidFill>
              <a:srgbClr val="FFFFFF"/>
            </a:solidFill>
            <a:ln w="9525">
              <a:solidFill>
                <a:srgbClr val="C00000"/>
              </a:solidFill>
              <a:round/>
              <a:headEnd/>
              <a:tailEnd/>
            </a:ln>
          </p:spPr>
          <p:txBody>
            <a:bodyPr vert="horz" wrap="square" lIns="91440" tIns="45720" rIns="91440" bIns="45720" numCol="1" anchor="t" anchorCtr="0" compatLnSpc="1">
              <a:prstTxWarp prst="textNoShape">
                <a:avLst/>
              </a:prstTxWarp>
            </a:bodyPr>
            <a:lstStyle/>
            <a:p>
              <a:pPr lvl="0" algn="ctr"/>
              <a:r>
                <a:rPr lang="fr-FR" sz="1600" dirty="0">
                  <a:solidFill>
                    <a:schemeClr val="tx1"/>
                  </a:solidFill>
                  <a:latin typeface="Arial Narrow" pitchFamily="34" charset="0"/>
                  <a:ea typeface="Times New Roman" pitchFamily="18" charset="0"/>
                  <a:cs typeface="Arial" pitchFamily="34" charset="0"/>
                </a:rPr>
                <a:t>E </a:t>
              </a:r>
            </a:p>
            <a:p>
              <a:pPr lvl="0" algn="ctr"/>
              <a:r>
                <a:rPr lang="fr-FR" sz="1600" dirty="0">
                  <a:solidFill>
                    <a:schemeClr val="tx1"/>
                  </a:solidFill>
                  <a:latin typeface="Arial Narrow" pitchFamily="34" charset="0"/>
                  <a:ea typeface="Times New Roman" pitchFamily="18" charset="0"/>
                  <a:cs typeface="Arial" pitchFamily="34" charset="0"/>
                </a:rPr>
                <a:t>Réponse :</a:t>
              </a:r>
            </a:p>
            <a:p>
              <a:pPr lvl="0" algn="ctr"/>
              <a:r>
                <a:rPr lang="fr-FR" sz="1600" dirty="0">
                  <a:solidFill>
                    <a:schemeClr val="tx1"/>
                  </a:solidFill>
                  <a:latin typeface="Arial Narrow" pitchFamily="34" charset="0"/>
                  <a:ea typeface="Times New Roman" pitchFamily="18" charset="0"/>
                  <a:cs typeface="Arial" pitchFamily="34" charset="0"/>
                </a:rPr>
                <a:t>Nombre de doses</a:t>
              </a:r>
            </a:p>
            <a:p>
              <a:pPr lvl="0" algn="ctr"/>
              <a:r>
                <a:rPr lang="fr-FR" sz="1600" dirty="0">
                  <a:solidFill>
                    <a:schemeClr val="tx1"/>
                  </a:solidFill>
                  <a:latin typeface="Arial Narrow" pitchFamily="34" charset="0"/>
                  <a:ea typeface="Times New Roman" pitchFamily="18" charset="0"/>
                  <a:cs typeface="Arial" pitchFamily="34" charset="0"/>
                </a:rPr>
                <a:t>requises par an</a:t>
              </a:r>
              <a:endParaRPr lang="fr-FR" sz="1600" b="0" dirty="0">
                <a:solidFill>
                  <a:schemeClr val="tx1"/>
                </a:solidFill>
                <a:cs typeface="Arial" pitchFamily="34" charset="0"/>
              </a:endParaRPr>
            </a:p>
          </p:txBody>
        </p:sp>
        <p:sp>
          <p:nvSpPr>
            <p:cNvPr id="25" name="Oval 24"/>
            <p:cNvSpPr>
              <a:spLocks noChangeArrowheads="1"/>
            </p:cNvSpPr>
            <p:nvPr/>
          </p:nvSpPr>
          <p:spPr bwMode="auto">
            <a:xfrm>
              <a:off x="2873856" y="1747848"/>
              <a:ext cx="533400" cy="457200"/>
            </a:xfrm>
            <a:prstGeom prst="ellipse">
              <a:avLst/>
            </a:pr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algn="just"/>
              <a:r>
                <a:rPr lang="fr-FR" sz="2000" dirty="0">
                  <a:solidFill>
                    <a:schemeClr val="tx1"/>
                  </a:solidFill>
                  <a:ea typeface="Times New Roman" pitchFamily="18" charset="0"/>
                  <a:cs typeface="Arial" pitchFamily="34" charset="0"/>
                </a:rPr>
                <a:t>x</a:t>
              </a:r>
              <a:endParaRPr lang="fr-FR" sz="3200" b="0" dirty="0">
                <a:solidFill>
                  <a:schemeClr val="tx1"/>
                </a:solidFill>
                <a:cs typeface="Arial" pitchFamily="34" charset="0"/>
              </a:endParaRPr>
            </a:p>
          </p:txBody>
        </p:sp>
        <p:sp>
          <p:nvSpPr>
            <p:cNvPr id="26" name="Oval 25"/>
            <p:cNvSpPr>
              <a:spLocks noChangeArrowheads="1"/>
            </p:cNvSpPr>
            <p:nvPr/>
          </p:nvSpPr>
          <p:spPr bwMode="auto">
            <a:xfrm>
              <a:off x="4912208" y="1814520"/>
              <a:ext cx="304800" cy="357192"/>
            </a:xfrm>
            <a:prstGeom prst="ellipse">
              <a:avLst/>
            </a:pr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algn="just"/>
              <a:r>
                <a:rPr lang="fr-FR" sz="2000" dirty="0">
                  <a:solidFill>
                    <a:schemeClr val="tx1"/>
                  </a:solidFill>
                  <a:ea typeface="Times New Roman" pitchFamily="18" charset="0"/>
                  <a:cs typeface="Arial" pitchFamily="34" charset="0"/>
                </a:rPr>
                <a:t>x</a:t>
              </a:r>
              <a:endParaRPr lang="fr-FR" sz="3200" b="0" dirty="0">
                <a:solidFill>
                  <a:schemeClr val="tx1"/>
                </a:solidFill>
                <a:cs typeface="Arial" pitchFamily="34" charset="0"/>
              </a:endParaRPr>
            </a:p>
          </p:txBody>
        </p:sp>
        <p:sp>
          <p:nvSpPr>
            <p:cNvPr id="27" name="Oval 26"/>
            <p:cNvSpPr>
              <a:spLocks noChangeArrowheads="1"/>
            </p:cNvSpPr>
            <p:nvPr/>
          </p:nvSpPr>
          <p:spPr bwMode="auto">
            <a:xfrm>
              <a:off x="6564792" y="1709744"/>
              <a:ext cx="376232" cy="419104"/>
            </a:xfrm>
            <a:prstGeom prst="ellipse">
              <a:avLst/>
            </a:prstGeom>
            <a:solidFill>
              <a:schemeClr val="bg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pPr algn="just"/>
              <a:r>
                <a:rPr lang="fr-FR" sz="3200" b="0" dirty="0">
                  <a:solidFill>
                    <a:schemeClr val="tx1"/>
                  </a:solidFill>
                  <a:cs typeface="Arial" pitchFamily="34" charset="0"/>
                </a:rPr>
                <a:t>=</a:t>
              </a:r>
            </a:p>
          </p:txBody>
        </p:sp>
      </p:grpSp>
    </p:spTree>
    <p:extLst>
      <p:ext uri="{BB962C8B-B14F-4D97-AF65-F5344CB8AC3E}">
        <p14:creationId xmlns:p14="http://schemas.microsoft.com/office/powerpoint/2010/main" val="39688166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fr-FR" dirty="0"/>
              <a:t>Messages clés</a:t>
            </a:r>
            <a:endParaRPr lang="en-US" dirty="0"/>
          </a:p>
        </p:txBody>
      </p:sp>
      <p:sp>
        <p:nvSpPr>
          <p:cNvPr id="41985" name="Rectangle 1"/>
          <p:cNvSpPr>
            <a:spLocks noChangeArrowheads="1"/>
          </p:cNvSpPr>
          <p:nvPr/>
        </p:nvSpPr>
        <p:spPr bwMode="auto">
          <a:xfrm rot="10800000" flipV="1">
            <a:off x="838200" y="1600200"/>
            <a:ext cx="10668000"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01638" indent="-401638" algn="just">
              <a:spcBef>
                <a:spcPts val="1200"/>
              </a:spcBef>
              <a:spcAft>
                <a:spcPts val="0"/>
              </a:spcAft>
              <a:buClr>
                <a:srgbClr val="0070C0"/>
              </a:buClr>
              <a:buFont typeface="Wingdings" pitchFamily="2" charset="2"/>
              <a:buChar char="l"/>
            </a:pPr>
            <a:r>
              <a:rPr lang="fr-FR" sz="2400" b="0" dirty="0">
                <a:cs typeface="Arial" pitchFamily="34" charset="0"/>
              </a:rPr>
              <a:t>La DN du </a:t>
            </a:r>
            <a:r>
              <a:rPr lang="fr-FR" sz="2400" b="0" dirty="0" err="1">
                <a:cs typeface="Arial" pitchFamily="34" charset="0"/>
              </a:rPr>
              <a:t>HepB</a:t>
            </a:r>
            <a:r>
              <a:rPr lang="fr-FR" sz="2400" b="0" dirty="0">
                <a:cs typeface="Arial" pitchFamily="34" charset="0"/>
              </a:rPr>
              <a:t> est un vaccin monovalent, présenté sous forme liquide et en flacon de </a:t>
            </a:r>
            <a:r>
              <a:rPr lang="fr-FR" sz="2400" b="0" dirty="0">
                <a:solidFill>
                  <a:srgbClr val="FF0000"/>
                </a:solidFill>
                <a:highlight>
                  <a:srgbClr val="FFFF00"/>
                </a:highlight>
                <a:cs typeface="Arial" pitchFamily="34" charset="0"/>
              </a:rPr>
              <a:t>X-</a:t>
            </a:r>
            <a:r>
              <a:rPr lang="fr-FR" sz="2400" b="0" dirty="0">
                <a:highlight>
                  <a:srgbClr val="FFFF00"/>
                </a:highlight>
                <a:cs typeface="Arial" pitchFamily="34" charset="0"/>
              </a:rPr>
              <a:t>doses</a:t>
            </a:r>
          </a:p>
          <a:p>
            <a:pPr marL="401638" indent="-401638" algn="just">
              <a:spcBef>
                <a:spcPts val="1200"/>
              </a:spcBef>
              <a:spcAft>
                <a:spcPts val="0"/>
              </a:spcAft>
              <a:buClr>
                <a:srgbClr val="0070C0"/>
              </a:buClr>
              <a:buFont typeface="Wingdings" pitchFamily="2" charset="2"/>
              <a:buChar char="l"/>
            </a:pPr>
            <a:r>
              <a:rPr lang="fr-FR" sz="2400" b="0" dirty="0">
                <a:cs typeface="Arial" pitchFamily="34" charset="0"/>
              </a:rPr>
              <a:t>L’estimation des besoins en vaccins et fournitures est calculée selon la méthode de la population cible</a:t>
            </a:r>
          </a:p>
          <a:p>
            <a:pPr marL="401638" indent="-401638" algn="just">
              <a:spcBef>
                <a:spcPts val="1200"/>
              </a:spcBef>
              <a:spcAft>
                <a:spcPts val="0"/>
              </a:spcAft>
              <a:buClr>
                <a:srgbClr val="0070C0"/>
              </a:buClr>
              <a:buFont typeface="Wingdings" pitchFamily="2" charset="2"/>
              <a:buChar char="l"/>
            </a:pPr>
            <a:r>
              <a:rPr lang="fr-FR" sz="2400" b="0" dirty="0">
                <a:cs typeface="Arial" pitchFamily="34" charset="0"/>
              </a:rPr>
              <a:t>Le vaccin  doit être conservé entre +2⁰C and +8⁰C, et ne doit </a:t>
            </a:r>
            <a:r>
              <a:rPr lang="fr-FR" sz="2400" dirty="0">
                <a:cs typeface="Arial" pitchFamily="34" charset="0"/>
              </a:rPr>
              <a:t>jamais être congelé</a:t>
            </a:r>
            <a:r>
              <a:rPr lang="fr-FR" sz="2400" b="0" dirty="0">
                <a:cs typeface="Arial" pitchFamily="34" charset="0"/>
              </a:rPr>
              <a:t>. En cas de suspicion de congélation, le </a:t>
            </a:r>
            <a:r>
              <a:rPr lang="fr-FR" sz="2400" dirty="0">
                <a:cs typeface="Arial" pitchFamily="34" charset="0"/>
              </a:rPr>
              <a:t>test d’agitation </a:t>
            </a:r>
            <a:r>
              <a:rPr lang="fr-FR" sz="2400" b="0" dirty="0">
                <a:cs typeface="Arial" pitchFamily="34" charset="0"/>
              </a:rPr>
              <a:t>doit être mené</a:t>
            </a:r>
          </a:p>
          <a:p>
            <a:pPr marL="401638" indent="-401638" algn="just">
              <a:spcBef>
                <a:spcPts val="1200"/>
              </a:spcBef>
              <a:spcAft>
                <a:spcPts val="0"/>
              </a:spcAft>
              <a:buClr>
                <a:srgbClr val="0070C0"/>
              </a:buClr>
              <a:buFont typeface="Wingdings" pitchFamily="2" charset="2"/>
              <a:buChar char="l"/>
            </a:pPr>
            <a:r>
              <a:rPr lang="fr-FR" sz="2400" b="0" dirty="0">
                <a:cs typeface="Arial" pitchFamily="34" charset="0"/>
              </a:rPr>
              <a:t>Si le pays adhère à la politique relative aux flacons </a:t>
            </a:r>
            <a:r>
              <a:rPr lang="fr-FR" sz="2400" b="0" dirty="0" err="1">
                <a:cs typeface="Arial" pitchFamily="34" charset="0"/>
              </a:rPr>
              <a:t>multidoses</a:t>
            </a:r>
            <a:r>
              <a:rPr lang="fr-FR" sz="2400" b="0" dirty="0">
                <a:cs typeface="Arial" pitchFamily="34" charset="0"/>
              </a:rPr>
              <a:t>, tous les critères de cette politique doivent être respectés avant l’utilisation d’un flacon de vaccin entamé</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itre 1"/>
          <p:cNvSpPr>
            <a:spLocks noGrp="1"/>
          </p:cNvSpPr>
          <p:nvPr>
            <p:ph type="title" idx="4294967295"/>
          </p:nvPr>
        </p:nvSpPr>
        <p:spPr>
          <a:xfrm>
            <a:off x="3886200" y="0"/>
            <a:ext cx="8305800" cy="1238250"/>
          </a:xfrm>
        </p:spPr>
        <p:txBody>
          <a:bodyPr/>
          <a:lstStyle/>
          <a:p>
            <a:pPr>
              <a:defRPr/>
            </a:pPr>
            <a:r>
              <a:rPr lang="fr-FR" dirty="0"/>
              <a:t>Fin du </a:t>
            </a:r>
            <a:r>
              <a:rPr lang="en-US" dirty="0"/>
              <a:t>module	</a:t>
            </a:r>
            <a:endParaRPr lang="fr-FR" dirty="0"/>
          </a:p>
        </p:txBody>
      </p:sp>
      <p:sp>
        <p:nvSpPr>
          <p:cNvPr id="7" name="Rectangle à coins arrondis 6"/>
          <p:cNvSpPr/>
          <p:nvPr/>
        </p:nvSpPr>
        <p:spPr bwMode="auto">
          <a:xfrm>
            <a:off x="5448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dirty="0">
                <a:solidFill>
                  <a:srgbClr val="000066"/>
                </a:solidFill>
              </a:rPr>
            </a:br>
            <a:r>
              <a:rPr lang="fr-FR" sz="2400" dirty="0">
                <a:solidFill>
                  <a:srgbClr val="000066"/>
                </a:solidFill>
              </a:rPr>
              <a:t>Merci de votre attention ! </a:t>
            </a:r>
            <a:br>
              <a:rPr lang="en-US" sz="2400" dirty="0">
                <a:solidFill>
                  <a:srgbClr val="000066"/>
                </a:solidFill>
              </a:rPr>
            </a:br>
            <a:br>
              <a:rPr lang="en-US" sz="2400" dirty="0">
                <a:solidFill>
                  <a:srgbClr val="000066"/>
                </a:solidFill>
              </a:rPr>
            </a:br>
            <a:endParaRPr lang="en-US" sz="2400" dirty="0">
              <a:solidFill>
                <a:srgbClr val="000066"/>
              </a:solidFill>
            </a:endParaRPr>
          </a:p>
          <a:p>
            <a:pPr rtl="1">
              <a:defRPr/>
            </a:pPr>
            <a:endParaRPr lang="en-US" sz="2000" dirty="0">
              <a:solidFill>
                <a:srgbClr val="000066"/>
              </a:solidFill>
            </a:endParaRPr>
          </a:p>
          <a:p>
            <a:pPr rtl="1">
              <a:defRPr/>
            </a:pPr>
            <a:endParaRPr lang="en-US" sz="2000" dirty="0">
              <a:solidFill>
                <a:srgbClr val="000066"/>
              </a:solidFill>
            </a:endParaRPr>
          </a:p>
          <a:p>
            <a:pPr rtl="1">
              <a:defRPr/>
            </a:pPr>
            <a:endParaRPr lang="en-US" sz="2000" dirty="0">
              <a:solidFill>
                <a:srgbClr val="000066"/>
              </a:solidFill>
            </a:endParaRPr>
          </a:p>
          <a:p>
            <a:pPr rtl="1">
              <a:defRPr/>
            </a:pPr>
            <a:endParaRPr lang="en-US" sz="2000" dirty="0">
              <a:solidFill>
                <a:srgbClr val="000066"/>
              </a:solidFill>
            </a:endParaRPr>
          </a:p>
          <a:p>
            <a:pPr rtl="1">
              <a:defRPr/>
            </a:pPr>
            <a:r>
              <a:rPr lang="fr-FR" sz="2000" dirty="0">
                <a:solidFill>
                  <a:srgbClr val="000066"/>
                </a:solidFill>
              </a:rPr>
              <a:t> </a:t>
            </a:r>
          </a:p>
        </p:txBody>
      </p:sp>
      <p:pic>
        <p:nvPicPr>
          <p:cNvPr id="2" name="Picture 1" descr="A cartoon of a nurse&#10;&#10;Description automatically generated">
            <a:extLst>
              <a:ext uri="{FF2B5EF4-FFF2-40B4-BE49-F238E27FC236}">
                <a16:creationId xmlns:a16="http://schemas.microsoft.com/office/drawing/2014/main" id="{71D65A57-6BBE-C7BC-8091-88FC054DAA68}"/>
              </a:ext>
            </a:extLst>
          </p:cNvPr>
          <p:cNvPicPr>
            <a:picLocks noChangeAspect="1"/>
          </p:cNvPicPr>
          <p:nvPr/>
        </p:nvPicPr>
        <p:blipFill>
          <a:blip r:embed="rId3"/>
          <a:stretch>
            <a:fillRect/>
          </a:stretch>
        </p:blipFill>
        <p:spPr>
          <a:xfrm>
            <a:off x="2057400" y="1600200"/>
            <a:ext cx="1933994" cy="4227003"/>
          </a:xfrm>
          <a:prstGeom prst="rect">
            <a:avLst/>
          </a:prstGeom>
        </p:spPr>
      </p:pic>
    </p:spTree>
    <p:extLst>
      <p:ext uri="{BB962C8B-B14F-4D97-AF65-F5344CB8AC3E}">
        <p14:creationId xmlns:p14="http://schemas.microsoft.com/office/powerpoint/2010/main" val="31582569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pPr>
              <a:lnSpc>
                <a:spcPct val="90000"/>
              </a:lnSpc>
              <a:defRPr/>
            </a:pPr>
            <a:r>
              <a:rPr lang="fr-FR" kern="1200" dirty="0">
                <a:ea typeface="ＭＳ Ｐゴシック" pitchFamily="34" charset="-128"/>
              </a:rPr>
              <a:t>Références</a:t>
            </a:r>
          </a:p>
        </p:txBody>
      </p:sp>
      <p:sp>
        <p:nvSpPr>
          <p:cNvPr id="5" name="Content Placeholder 2">
            <a:extLst>
              <a:ext uri="{FF2B5EF4-FFF2-40B4-BE49-F238E27FC236}">
                <a16:creationId xmlns:a16="http://schemas.microsoft.com/office/drawing/2014/main" id="{3466F0F1-34AE-7FB2-90F3-EB1210FD3112}"/>
              </a:ext>
            </a:extLst>
          </p:cNvPr>
          <p:cNvSpPr>
            <a:spLocks noGrp="1"/>
          </p:cNvSpPr>
          <p:nvPr>
            <p:ph idx="1"/>
          </p:nvPr>
        </p:nvSpPr>
        <p:spPr>
          <a:xfrm>
            <a:off x="463095" y="1573869"/>
            <a:ext cx="9032875" cy="4611688"/>
          </a:xfrm>
        </p:spPr>
        <p:txBody>
          <a:bodyPr/>
          <a:lstStyle/>
          <a:p>
            <a:pPr marL="340995" indent="-340995"/>
            <a:r>
              <a:rPr lang="fr-FR" sz="2000" dirty="0"/>
              <a:t>OMS : Prévenir la transmission périnatale du virus de l’hépatite B: Guide pour l’introduction et le renforcement de la vaccination à la naissance contre l’hépatite B </a:t>
            </a:r>
            <a:r>
              <a:rPr lang="fr-FR" sz="2000" dirty="0">
                <a:hlinkClick r:id="rId3"/>
              </a:rPr>
              <a:t>https://iris.who.int/handle/10665/250243</a:t>
            </a:r>
            <a:r>
              <a:rPr lang="fr-FR" sz="2000" dirty="0"/>
              <a:t> </a:t>
            </a:r>
            <a:endParaRPr lang="en-US"/>
          </a:p>
          <a:p>
            <a:pPr marL="340995" indent="-340995"/>
            <a:r>
              <a:rPr lang="fr-FR" sz="2000" dirty="0"/>
              <a:t>OMS : Les pratiques qui améliorent la couverture par la vaccination anti-hépatite B à la naissance </a:t>
            </a:r>
            <a:r>
              <a:rPr lang="fr-FR" sz="2000" dirty="0">
                <a:hlinkClick r:id="rId4"/>
              </a:rPr>
              <a:t>https://iris.who.int/bitstream/handle/10665/112532/WHO_IVB_12.11_fre.pdf</a:t>
            </a:r>
            <a:r>
              <a:rPr lang="fr-FR" sz="2000" dirty="0"/>
              <a:t>  </a:t>
            </a:r>
            <a:endParaRPr lang="fr-FR" sz="2000" dirty="0">
              <a:cs typeface="Arial"/>
            </a:endParaRPr>
          </a:p>
          <a:p>
            <a:pPr marL="340995" indent="-340995">
              <a:spcBef>
                <a:spcPts val="1800"/>
              </a:spcBef>
            </a:pPr>
            <a:r>
              <a:rPr lang="en-US" sz="2000" dirty="0" err="1">
                <a:ea typeface="MS PGothic"/>
              </a:rPr>
              <a:t>Déclaration</a:t>
            </a:r>
            <a:r>
              <a:rPr lang="en-US" sz="2000" dirty="0">
                <a:ea typeface="MS PGothic"/>
              </a:rPr>
              <a:t> de politique </a:t>
            </a:r>
            <a:r>
              <a:rPr lang="en-US" sz="2000" dirty="0" err="1">
                <a:ea typeface="MS PGothic"/>
              </a:rPr>
              <a:t>générale</a:t>
            </a:r>
            <a:r>
              <a:rPr lang="en-US" sz="2000" dirty="0">
                <a:ea typeface="MS PGothic"/>
              </a:rPr>
              <a:t> de </a:t>
            </a:r>
            <a:r>
              <a:rPr lang="en-US" sz="2000" dirty="0" err="1">
                <a:ea typeface="MS PGothic"/>
              </a:rPr>
              <a:t>l'OMS</a:t>
            </a:r>
            <a:r>
              <a:rPr lang="en-US" sz="2000" dirty="0">
                <a:ea typeface="MS PGothic"/>
              </a:rPr>
              <a:t> : </a:t>
            </a:r>
            <a:r>
              <a:rPr lang="en-US" sz="2000" dirty="0" err="1">
                <a:ea typeface="MS PGothic"/>
              </a:rPr>
              <a:t>révision</a:t>
            </a:r>
            <a:r>
              <a:rPr lang="en-US" sz="2000" dirty="0">
                <a:ea typeface="MS PGothic"/>
              </a:rPr>
              <a:t> de la politique relative aux flacons </a:t>
            </a:r>
            <a:r>
              <a:rPr lang="en-US" sz="2000" dirty="0" err="1">
                <a:ea typeface="MS PGothic"/>
              </a:rPr>
              <a:t>multidoses</a:t>
            </a:r>
            <a:r>
              <a:rPr lang="en-US" sz="2000" dirty="0">
                <a:ea typeface="MS PGothic"/>
              </a:rPr>
              <a:t> : manipulation des flacons de </a:t>
            </a:r>
            <a:r>
              <a:rPr lang="en-US" sz="2000" dirty="0" err="1">
                <a:ea typeface="MS PGothic"/>
              </a:rPr>
              <a:t>vaccin</a:t>
            </a:r>
            <a:r>
              <a:rPr lang="en-US" sz="2000" dirty="0">
                <a:ea typeface="MS PGothic"/>
              </a:rPr>
              <a:t> </a:t>
            </a:r>
            <a:r>
              <a:rPr lang="en-US" sz="2000" dirty="0" err="1">
                <a:ea typeface="MS PGothic"/>
              </a:rPr>
              <a:t>multidoses</a:t>
            </a:r>
            <a:r>
              <a:rPr lang="en-US" sz="2000" dirty="0">
                <a:ea typeface="MS PGothic"/>
              </a:rPr>
              <a:t> </a:t>
            </a:r>
            <a:r>
              <a:rPr lang="en-US" sz="2000" dirty="0" err="1">
                <a:ea typeface="MS PGothic"/>
              </a:rPr>
              <a:t>entamés</a:t>
            </a:r>
            <a:r>
              <a:rPr lang="en-US" sz="2000" dirty="0">
                <a:ea typeface="MS PGothic"/>
              </a:rPr>
              <a:t>, </a:t>
            </a:r>
            <a:r>
              <a:rPr lang="en-US" sz="2000" dirty="0" err="1">
                <a:ea typeface="MS PGothic"/>
              </a:rPr>
              <a:t>Révision</a:t>
            </a:r>
            <a:r>
              <a:rPr lang="en-US" sz="2000" dirty="0">
                <a:ea typeface="MS PGothic"/>
              </a:rPr>
              <a:t> 2014 </a:t>
            </a:r>
            <a:r>
              <a:rPr lang="en-US" sz="2000" dirty="0">
                <a:ea typeface="+mn-lt"/>
                <a:cs typeface="+mn-lt"/>
                <a:hlinkClick r:id="rId5"/>
              </a:rPr>
              <a:t>https://www.who.int/fr/publications/i/item/WHO-IVB-14.07</a:t>
            </a:r>
            <a:r>
              <a:rPr lang="en-US" sz="2000" dirty="0">
                <a:ea typeface="+mn-lt"/>
                <a:cs typeface="+mn-lt"/>
              </a:rPr>
              <a:t> </a:t>
            </a:r>
            <a:endParaRPr lang="en-US" sz="2000" dirty="0"/>
          </a:p>
          <a:p>
            <a:pPr marL="340995" indent="-340995">
              <a:spcBef>
                <a:spcPts val="1800"/>
              </a:spcBef>
            </a:pPr>
            <a:endParaRPr lang="en-US" sz="2000" dirty="0">
              <a:cs typeface="Arial"/>
            </a:endParaRPr>
          </a:p>
          <a:p>
            <a:pPr marL="340995" indent="-340995">
              <a:spcBef>
                <a:spcPts val="1800"/>
              </a:spcBef>
            </a:pPr>
            <a:endParaRPr lang="en-US" sz="2000" dirty="0">
              <a:cs typeface="Arial"/>
            </a:endParaRPr>
          </a:p>
        </p:txBody>
      </p:sp>
      <p:pic>
        <p:nvPicPr>
          <p:cNvPr id="6" name="Picture 5">
            <a:extLst>
              <a:ext uri="{FF2B5EF4-FFF2-40B4-BE49-F238E27FC236}">
                <a16:creationId xmlns:a16="http://schemas.microsoft.com/office/drawing/2014/main" id="{BE8C436A-1EB0-8775-B450-F010A665DA57}"/>
              </a:ext>
            </a:extLst>
          </p:cNvPr>
          <p:cNvPicPr>
            <a:picLocks noChangeAspect="1"/>
          </p:cNvPicPr>
          <p:nvPr/>
        </p:nvPicPr>
        <p:blipFill>
          <a:blip r:embed="rId6"/>
          <a:stretch>
            <a:fillRect/>
          </a:stretch>
        </p:blipFill>
        <p:spPr>
          <a:xfrm>
            <a:off x="9989373" y="284250"/>
            <a:ext cx="1339416" cy="1908000"/>
          </a:xfrm>
          <a:prstGeom prst="rect">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2F707B4C-8AB2-E370-531A-FEA6FC0C596E}"/>
              </a:ext>
            </a:extLst>
          </p:cNvPr>
          <p:cNvPicPr>
            <a:picLocks noChangeAspect="1"/>
          </p:cNvPicPr>
          <p:nvPr/>
        </p:nvPicPr>
        <p:blipFill>
          <a:blip r:embed="rId7"/>
          <a:stretch>
            <a:fillRect/>
          </a:stretch>
        </p:blipFill>
        <p:spPr>
          <a:xfrm>
            <a:off x="9989373" y="2275247"/>
            <a:ext cx="1341801" cy="190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p:cNvSpPr>
            <a:spLocks noGrp="1" noChangeArrowheads="1"/>
          </p:cNvSpPr>
          <p:nvPr>
            <p:ph type="title"/>
          </p:nvPr>
        </p:nvSpPr>
        <p:spPr>
          <a:xfrm>
            <a:off x="2362200" y="0"/>
            <a:ext cx="8305800" cy="1238250"/>
          </a:xfrm>
        </p:spPr>
        <p:txBody>
          <a:bodyPr/>
          <a:lstStyle/>
          <a:p>
            <a:pPr>
              <a:defRPr/>
            </a:pPr>
            <a:r>
              <a:rPr lang="fr-FR" dirty="0">
                <a:ea typeface="ＭＳ Ｐゴシック" charset="0"/>
              </a:rPr>
              <a:t>Objectifs pédagogiques</a:t>
            </a:r>
          </a:p>
        </p:txBody>
      </p:sp>
      <p:sp>
        <p:nvSpPr>
          <p:cNvPr id="4099" name="Rectangle 14"/>
          <p:cNvSpPr>
            <a:spLocks noChangeArrowheads="1"/>
          </p:cNvSpPr>
          <p:nvPr/>
        </p:nvSpPr>
        <p:spPr bwMode="auto">
          <a:xfrm>
            <a:off x="2466974" y="1905000"/>
            <a:ext cx="9191625" cy="4038601"/>
          </a:xfrm>
          <a:prstGeom prst="rect">
            <a:avLst/>
          </a:prstGeom>
          <a:noFill/>
          <a:ln w="9525">
            <a:noFill/>
            <a:miter lim="800000"/>
            <a:headEnd/>
            <a:tailEnd/>
          </a:ln>
        </p:spPr>
        <p:txBody>
          <a:bodyPr lIns="0" tIns="0" rIns="0" bIns="0"/>
          <a:lstStyle/>
          <a:p>
            <a:pPr marL="341313" indent="-341313" defTabSz="912813" eaLnBrk="0" hangingPunct="0">
              <a:spcBef>
                <a:spcPts val="1200"/>
              </a:spcBef>
              <a:buClr>
                <a:srgbClr val="1E7FB8"/>
              </a:buClr>
              <a:buFont typeface="Wingdings" pitchFamily="2" charset="2"/>
              <a:buChar char="l"/>
            </a:pPr>
            <a:r>
              <a:rPr lang="fr-FR" sz="2400" b="0" dirty="0"/>
              <a:t>À la fin de ce module, vous serez capable de :</a:t>
            </a:r>
          </a:p>
          <a:p>
            <a:pPr marL="804863" lvl="1" indent="-280988" algn="just" defTabSz="912813" eaLnBrk="0" hangingPunct="0">
              <a:spcBef>
                <a:spcPts val="600"/>
              </a:spcBef>
              <a:buClr>
                <a:srgbClr val="1E7FB8"/>
              </a:buClr>
              <a:buFont typeface="Arial" pitchFamily="34" charset="0"/>
              <a:buChar char="–"/>
            </a:pPr>
            <a:r>
              <a:rPr lang="fr-FR" sz="2400" b="0" dirty="0"/>
              <a:t>Décrire les caractéristiques du vaccin </a:t>
            </a:r>
            <a:r>
              <a:rPr lang="fr-FR" sz="2400" b="0" dirty="0" err="1"/>
              <a:t>HepB</a:t>
            </a:r>
            <a:endParaRPr lang="fr-FR" sz="2400" b="0" dirty="0"/>
          </a:p>
          <a:p>
            <a:pPr marL="804863" lvl="1" indent="-280988" algn="just" defTabSz="912813" eaLnBrk="0" hangingPunct="0">
              <a:spcBef>
                <a:spcPts val="600"/>
              </a:spcBef>
              <a:buClr>
                <a:srgbClr val="1E7FB8"/>
              </a:buClr>
              <a:buFont typeface="Arial" pitchFamily="34" charset="0"/>
              <a:buChar char="–"/>
            </a:pPr>
            <a:r>
              <a:rPr lang="fr-FR" sz="2400" b="0" dirty="0"/>
              <a:t>Décrire les conditions de stockage du vaccin</a:t>
            </a:r>
          </a:p>
          <a:p>
            <a:pPr marL="804863" lvl="1" indent="-280988" algn="just" defTabSz="912813" eaLnBrk="0" hangingPunct="0">
              <a:spcBef>
                <a:spcPts val="600"/>
              </a:spcBef>
              <a:buClr>
                <a:srgbClr val="1E7FB8"/>
              </a:buClr>
              <a:buFont typeface="Arial" pitchFamily="34" charset="0"/>
              <a:buChar char="–"/>
            </a:pPr>
            <a:r>
              <a:rPr lang="fr-FR" sz="2400" b="0" dirty="0"/>
              <a:t>Prendre les mesures nécessaires en cas de suspicion de congélation des vaccins</a:t>
            </a:r>
          </a:p>
          <a:p>
            <a:pPr marL="804863" lvl="1" indent="-280988" algn="just" defTabSz="912813" eaLnBrk="0" hangingPunct="0">
              <a:spcBef>
                <a:spcPts val="600"/>
              </a:spcBef>
              <a:buClr>
                <a:srgbClr val="1E7FB8"/>
              </a:buClr>
              <a:buFont typeface="Arial" pitchFamily="34" charset="0"/>
              <a:buChar char="–"/>
            </a:pPr>
            <a:r>
              <a:rPr lang="fr-FR" sz="2400" b="0" dirty="0"/>
              <a:t>Estimer les besoins en vaccins</a:t>
            </a:r>
          </a:p>
          <a:p>
            <a:pPr marL="523875" lvl="1" algn="just" defTabSz="912813" eaLnBrk="0" hangingPunct="0">
              <a:spcBef>
                <a:spcPts val="600"/>
              </a:spcBef>
              <a:buClr>
                <a:srgbClr val="1E7FB8"/>
              </a:buClr>
            </a:pPr>
            <a:endParaRPr lang="fr-FR" sz="2400" b="0" dirty="0"/>
          </a:p>
          <a:p>
            <a:pPr marL="341313" indent="-341313" defTabSz="912813" eaLnBrk="0" hangingPunct="0">
              <a:spcBef>
                <a:spcPts val="1200"/>
              </a:spcBef>
              <a:buClr>
                <a:srgbClr val="1E7FB8"/>
              </a:buClr>
              <a:buFont typeface="Wingdings" pitchFamily="2" charset="2"/>
              <a:buChar char="l"/>
            </a:pPr>
            <a:r>
              <a:rPr lang="fr-FR" sz="2400" b="0" dirty="0"/>
              <a:t>Durée: 30 minutes</a:t>
            </a:r>
          </a:p>
          <a:p>
            <a:pPr marL="804863" lvl="1" indent="-280988" defTabSz="912813" eaLnBrk="0" hangingPunct="0">
              <a:spcBef>
                <a:spcPts val="1200"/>
              </a:spcBef>
              <a:buClr>
                <a:srgbClr val="1E7FB8"/>
              </a:buClr>
              <a:buFont typeface="Arial" pitchFamily="34" charset="0"/>
              <a:buChar char="–"/>
            </a:pPr>
            <a:endParaRPr lang="en-GB" altLang="ja-JP" sz="2100" b="0" dirty="0"/>
          </a:p>
          <a:p>
            <a:pPr marL="804863" lvl="1" indent="-280988" defTabSz="912813" eaLnBrk="0" hangingPunct="0">
              <a:spcBef>
                <a:spcPts val="1200"/>
              </a:spcBef>
              <a:buClr>
                <a:srgbClr val="1E7FB8"/>
              </a:buClr>
              <a:buFont typeface="Arial" pitchFamily="34" charset="0"/>
              <a:buChar char="–"/>
            </a:pPr>
            <a:endParaRPr lang="fr-FR" sz="2100" b="0" dirty="0"/>
          </a:p>
        </p:txBody>
      </p:sp>
      <p:pic>
        <p:nvPicPr>
          <p:cNvPr id="4100" name="Picture 6" descr="C:\Users\sfellache\Desktop\ammp\sandclock.jpg"/>
          <p:cNvPicPr>
            <a:picLocks noChangeAspect="1" noChangeArrowheads="1"/>
          </p:cNvPicPr>
          <p:nvPr/>
        </p:nvPicPr>
        <p:blipFill>
          <a:blip r:embed="rId3" cstate="print"/>
          <a:srcRect/>
          <a:stretch>
            <a:fillRect/>
          </a:stretch>
        </p:blipFill>
        <p:spPr bwMode="auto">
          <a:xfrm>
            <a:off x="1351435" y="4705282"/>
            <a:ext cx="726602" cy="889001"/>
          </a:xfrm>
          <a:prstGeom prst="rect">
            <a:avLst/>
          </a:prstGeom>
          <a:noFill/>
          <a:ln w="9525">
            <a:noFill/>
            <a:miter lim="800000"/>
            <a:headEnd/>
            <a:tailEnd/>
          </a:ln>
        </p:spPr>
      </p:pic>
      <p:pic>
        <p:nvPicPr>
          <p:cNvPr id="4101" name="Picture 9" descr="arrow"/>
          <p:cNvPicPr>
            <a:picLocks noChangeAspect="1" noChangeArrowheads="1"/>
          </p:cNvPicPr>
          <p:nvPr/>
        </p:nvPicPr>
        <p:blipFill>
          <a:blip r:embed="rId4" cstate="print"/>
          <a:srcRect/>
          <a:stretch>
            <a:fillRect/>
          </a:stretch>
        </p:blipFill>
        <p:spPr bwMode="auto">
          <a:xfrm>
            <a:off x="854075" y="1708217"/>
            <a:ext cx="1223962" cy="1016000"/>
          </a:xfrm>
          <a:prstGeom prst="rect">
            <a:avLst/>
          </a:prstGeom>
          <a:noFill/>
          <a:ln w="9525">
            <a:noFill/>
            <a:miter lim="800000"/>
            <a:headEnd/>
            <a:tailEnd/>
          </a:ln>
        </p:spPr>
      </p:pic>
      <p:pic>
        <p:nvPicPr>
          <p:cNvPr id="2" name="Picture 1">
            <a:extLst>
              <a:ext uri="{FF2B5EF4-FFF2-40B4-BE49-F238E27FC236}">
                <a16:creationId xmlns:a16="http://schemas.microsoft.com/office/drawing/2014/main" id="{38663705-5B01-44D3-2934-C07B42250082}"/>
              </a:ext>
            </a:extLst>
          </p:cNvPr>
          <p:cNvPicPr>
            <a:picLocks noChangeAspect="1"/>
          </p:cNvPicPr>
          <p:nvPr/>
        </p:nvPicPr>
        <p:blipFill>
          <a:blip r:embed="rId5"/>
          <a:stretch>
            <a:fillRect/>
          </a:stretch>
        </p:blipFill>
        <p:spPr>
          <a:xfrm>
            <a:off x="10134600" y="266292"/>
            <a:ext cx="1765856" cy="251541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542657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085089982"/>
              </p:ext>
            </p:extLst>
          </p:nvPr>
        </p:nvGraphicFramePr>
        <p:xfrm>
          <a:off x="-609600" y="1371600"/>
          <a:ext cx="9677400" cy="46212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re 17"/>
          <p:cNvSpPr>
            <a:spLocks/>
          </p:cNvSpPr>
          <p:nvPr/>
        </p:nvSpPr>
        <p:spPr bwMode="auto">
          <a:xfrm>
            <a:off x="2362200" y="0"/>
            <a:ext cx="83058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dirty="0">
                <a:ea typeface="ＭＳ Ｐゴシック" pitchFamily="34" charset="-128"/>
              </a:rPr>
              <a:t>Contenu p</a:t>
            </a:r>
            <a:r>
              <a:rPr lang="fr-FR" sz="3600" dirty="0"/>
              <a:t>é</a:t>
            </a:r>
            <a:r>
              <a:rPr lang="fr-FR" sz="3500" dirty="0">
                <a:ea typeface="ＭＳ Ｐゴシック" pitchFamily="34" charset="-128"/>
              </a:rPr>
              <a:t>dagogique</a:t>
            </a:r>
            <a:endParaRPr lang="fr-FR" sz="3600" dirty="0"/>
          </a:p>
        </p:txBody>
      </p:sp>
      <p:pic>
        <p:nvPicPr>
          <p:cNvPr id="2" name="Picture 1" descr="A cartoon of a nurse holding a stethoscope&#10;&#10;Description automatically generated">
            <a:extLst>
              <a:ext uri="{FF2B5EF4-FFF2-40B4-BE49-F238E27FC236}">
                <a16:creationId xmlns:a16="http://schemas.microsoft.com/office/drawing/2014/main" id="{31B1B6BE-9AB5-51FE-D84B-16F2B00C3E6A}"/>
              </a:ext>
            </a:extLst>
          </p:cNvPr>
          <p:cNvPicPr>
            <a:picLocks noChangeAspect="1"/>
          </p:cNvPicPr>
          <p:nvPr/>
        </p:nvPicPr>
        <p:blipFill>
          <a:blip r:embed="rId8"/>
          <a:stretch>
            <a:fillRect/>
          </a:stretch>
        </p:blipFill>
        <p:spPr>
          <a:xfrm>
            <a:off x="8763000" y="1818481"/>
            <a:ext cx="1905000" cy="39338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7"/>
          <p:cNvSpPr>
            <a:spLocks noGrp="1" noChangeArrowheads="1"/>
          </p:cNvSpPr>
          <p:nvPr>
            <p:ph type="title"/>
          </p:nvPr>
        </p:nvSpPr>
        <p:spPr>
          <a:xfrm>
            <a:off x="2362200" y="0"/>
            <a:ext cx="8305800" cy="1238250"/>
          </a:xfrm>
        </p:spPr>
        <p:txBody>
          <a:bodyPr/>
          <a:lstStyle/>
          <a:p>
            <a:pPr>
              <a:defRPr/>
            </a:pPr>
            <a:r>
              <a:rPr lang="fr-FR" dirty="0"/>
              <a:t>Caractéristiques et présentation </a:t>
            </a:r>
            <a:br>
              <a:rPr lang="fr-FR" dirty="0"/>
            </a:br>
            <a:r>
              <a:rPr lang="fr-FR" dirty="0"/>
              <a:t>du vaccin</a:t>
            </a:r>
            <a:endParaRPr lang="en-US" dirty="0">
              <a:ea typeface="ＭＳ Ｐゴシック" pitchFamily="34" charset="-128"/>
            </a:endParaRPr>
          </a:p>
        </p:txBody>
      </p:sp>
      <p:sp>
        <p:nvSpPr>
          <p:cNvPr id="7170" name="Rectangle 8"/>
          <p:cNvSpPr>
            <a:spLocks noGrp="1" noChangeArrowheads="1"/>
          </p:cNvSpPr>
          <p:nvPr>
            <p:ph idx="1"/>
          </p:nvPr>
        </p:nvSpPr>
        <p:spPr>
          <a:xfrm>
            <a:off x="990600" y="1905000"/>
            <a:ext cx="10058400" cy="4170680"/>
          </a:xfrm>
        </p:spPr>
        <p:txBody>
          <a:bodyPr/>
          <a:lstStyle/>
          <a:p>
            <a:pPr marL="457200" indent="-457200">
              <a:spcBef>
                <a:spcPts val="1200"/>
              </a:spcBef>
              <a:spcAft>
                <a:spcPts val="1200"/>
              </a:spcAft>
            </a:pPr>
            <a:r>
              <a:rPr lang="fr-FR" sz="2400" dirty="0"/>
              <a:t>Seul un vaccin monovalent peut être utilisé pour la vaccination </a:t>
            </a:r>
            <a:r>
              <a:rPr lang="fr-FR" sz="2400" dirty="0" err="1"/>
              <a:t>HepB</a:t>
            </a:r>
            <a:r>
              <a:rPr lang="fr-FR" sz="2400" dirty="0"/>
              <a:t> à la naissance </a:t>
            </a:r>
          </a:p>
          <a:p>
            <a:pPr marL="457200" indent="-457200">
              <a:spcBef>
                <a:spcPts val="1200"/>
              </a:spcBef>
              <a:spcAft>
                <a:spcPts val="1200"/>
              </a:spcAft>
            </a:pPr>
            <a:r>
              <a:rPr lang="fr-FR" sz="2400" dirty="0"/>
              <a:t>L’</a:t>
            </a:r>
            <a:r>
              <a:rPr lang="fr-FR" sz="2400" dirty="0" err="1"/>
              <a:t>HepB</a:t>
            </a:r>
            <a:r>
              <a:rPr lang="fr-FR" sz="2400" dirty="0"/>
              <a:t> monovalent est présenté sous forme liquide en flacon de 1, 2, 6, 10 et 20 doses </a:t>
            </a:r>
          </a:p>
          <a:p>
            <a:pPr marL="457200" indent="-457200">
              <a:spcBef>
                <a:spcPts val="1200"/>
              </a:spcBef>
              <a:spcAft>
                <a:spcPts val="1200"/>
              </a:spcAft>
            </a:pPr>
            <a:r>
              <a:rPr lang="fr-FR" sz="2400" spc="-60" dirty="0"/>
              <a:t>Le pays utilisera un flacon de</a:t>
            </a:r>
            <a:r>
              <a:rPr lang="en-US" sz="2400" spc="-60" dirty="0"/>
              <a:t> </a:t>
            </a:r>
            <a:r>
              <a:rPr lang="en-US" sz="2400" spc="-60" dirty="0">
                <a:solidFill>
                  <a:srgbClr val="C00000"/>
                </a:solidFill>
                <a:highlight>
                  <a:srgbClr val="FFFF00"/>
                </a:highlight>
              </a:rPr>
              <a:t>X-</a:t>
            </a:r>
            <a:r>
              <a:rPr lang="en-US" sz="2400" spc="-60" dirty="0">
                <a:highlight>
                  <a:srgbClr val="FFFF00"/>
                </a:highlight>
              </a:rPr>
              <a:t>dose(s)</a:t>
            </a:r>
            <a:r>
              <a:rPr lang="en-US" sz="2400" spc="-60" dirty="0"/>
              <a:t> du </a:t>
            </a:r>
            <a:r>
              <a:rPr lang="en-US" sz="2400" spc="-60" dirty="0">
                <a:highlight>
                  <a:srgbClr val="FFFF00"/>
                </a:highlight>
              </a:rPr>
              <a:t>fabricant </a:t>
            </a:r>
            <a:r>
              <a:rPr lang="en-US" sz="2400" spc="-60" dirty="0">
                <a:solidFill>
                  <a:srgbClr val="C00000"/>
                </a:solidFill>
                <a:highlight>
                  <a:srgbClr val="FFFF00"/>
                </a:highlight>
              </a:rPr>
              <a:t>X</a:t>
            </a:r>
            <a:r>
              <a:rPr lang="en-US" sz="2400" spc="-60" dirty="0"/>
              <a:t>*</a:t>
            </a:r>
          </a:p>
        </p:txBody>
      </p:sp>
      <p:sp>
        <p:nvSpPr>
          <p:cNvPr id="3" name="AutoShape 7" descr="Image result for uniject"/>
          <p:cNvSpPr>
            <a:spLocks noChangeAspect="1" noChangeArrowheads="1"/>
          </p:cNvSpPr>
          <p:nvPr/>
        </p:nvSpPr>
        <p:spPr bwMode="auto">
          <a:xfrm>
            <a:off x="1679576" y="-433388"/>
            <a:ext cx="904875" cy="90487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dirty="0"/>
          </a:p>
        </p:txBody>
      </p:sp>
    </p:spTree>
    <p:extLst>
      <p:ext uri="{BB962C8B-B14F-4D97-AF65-F5344CB8AC3E}">
        <p14:creationId xmlns:p14="http://schemas.microsoft.com/office/powerpoint/2010/main" val="19359434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0"/>
            <a:ext cx="8229600" cy="1238250"/>
          </a:xfrm>
        </p:spPr>
        <p:txBody>
          <a:bodyPr/>
          <a:lstStyle/>
          <a:p>
            <a:r>
              <a:rPr lang="fr-FR" kern="1200" dirty="0">
                <a:ea typeface="ＭＳ Ｐゴシック" pitchFamily="34" charset="-128"/>
                <a:cs typeface="+mn-cs"/>
              </a:rPr>
              <a:t>Les contrôles qualité du vaccin</a:t>
            </a:r>
          </a:p>
        </p:txBody>
      </p:sp>
      <p:sp>
        <p:nvSpPr>
          <p:cNvPr id="3" name="Content Placeholder 2"/>
          <p:cNvSpPr>
            <a:spLocks noGrp="1"/>
          </p:cNvSpPr>
          <p:nvPr>
            <p:ph idx="1"/>
          </p:nvPr>
        </p:nvSpPr>
        <p:spPr>
          <a:xfrm>
            <a:off x="609600" y="1524000"/>
            <a:ext cx="10896600" cy="4953000"/>
          </a:xfrm>
        </p:spPr>
        <p:txBody>
          <a:bodyPr/>
          <a:lstStyle/>
          <a:p>
            <a:pPr marL="0" indent="0">
              <a:spcBef>
                <a:spcPts val="600"/>
              </a:spcBef>
              <a:buNone/>
            </a:pPr>
            <a:r>
              <a:rPr lang="fr-FR" sz="2300" dirty="0"/>
              <a:t>Avant d’administrer le vaccin et afin de vous assurez que le vaccin est actif, procéder aux contrôles suivants :</a:t>
            </a:r>
          </a:p>
          <a:p>
            <a:pPr marL="571500" indent="-457200">
              <a:spcBef>
                <a:spcPts val="600"/>
              </a:spcBef>
              <a:buFont typeface="+mj-lt"/>
              <a:buAutoNum type="arabicPeriod"/>
            </a:pPr>
            <a:r>
              <a:rPr lang="fr-FR" sz="2300" dirty="0"/>
              <a:t>Le vaccin est-il conservé à la bonne température ? </a:t>
            </a:r>
          </a:p>
          <a:p>
            <a:pPr marL="800100" indent="-342900">
              <a:spcBef>
                <a:spcPts val="0"/>
              </a:spcBef>
              <a:buNone/>
            </a:pPr>
            <a:r>
              <a:rPr lang="fr-FR" sz="2300" b="1" dirty="0">
                <a:solidFill>
                  <a:srgbClr val="187AB7"/>
                </a:solidFill>
              </a:rPr>
              <a:t>Contrôler les indicateurs de température</a:t>
            </a:r>
          </a:p>
          <a:p>
            <a:pPr marL="571500" indent="-457200">
              <a:spcBef>
                <a:spcPts val="1200"/>
              </a:spcBef>
              <a:buFont typeface="+mj-lt"/>
              <a:buAutoNum type="arabicPeriod" startAt="2"/>
            </a:pPr>
            <a:r>
              <a:rPr lang="fr-FR" sz="2300" dirty="0"/>
              <a:t>Le vaccin a-t-il été soumis à des températures trop élevées ? </a:t>
            </a:r>
            <a:r>
              <a:rPr lang="fr-FR" sz="2300" b="1" dirty="0">
                <a:solidFill>
                  <a:srgbClr val="187AB7"/>
                </a:solidFill>
              </a:rPr>
              <a:t>S’assurer que la PCV n’a pas atteint le point de rejet</a:t>
            </a:r>
          </a:p>
          <a:p>
            <a:pPr marL="457200" indent="-342900">
              <a:spcBef>
                <a:spcPts val="1200"/>
              </a:spcBef>
              <a:buFont typeface="+mj-lt"/>
              <a:buAutoNum type="arabicPeriod" startAt="2"/>
            </a:pPr>
            <a:r>
              <a:rPr lang="fr-FR" sz="2300" dirty="0"/>
              <a:t>Le vaccin a-t-il été soumis à des températures trop basses ? </a:t>
            </a:r>
          </a:p>
          <a:p>
            <a:pPr marL="800100" indent="-342900">
              <a:spcBef>
                <a:spcPts val="0"/>
              </a:spcBef>
              <a:buNone/>
            </a:pPr>
            <a:r>
              <a:rPr lang="fr-FR" sz="2300" b="1" dirty="0">
                <a:solidFill>
                  <a:srgbClr val="187AB7"/>
                </a:solidFill>
              </a:rPr>
              <a:t>En cas de suspicion de congélation, faire le test d’agitation</a:t>
            </a:r>
          </a:p>
          <a:p>
            <a:pPr marL="571500" indent="-457200">
              <a:spcBef>
                <a:spcPts val="1200"/>
              </a:spcBef>
              <a:buFont typeface="+mj-lt"/>
              <a:buAutoNum type="arabicPeriod" startAt="4"/>
            </a:pPr>
            <a:r>
              <a:rPr lang="fr-FR" sz="2300" dirty="0"/>
              <a:t>Le vaccin est trop vieux ? </a:t>
            </a:r>
            <a:r>
              <a:rPr lang="fr-FR" sz="2300" b="1" dirty="0">
                <a:solidFill>
                  <a:srgbClr val="187AB7"/>
                </a:solidFill>
              </a:rPr>
              <a:t>Contrôler la date d’expiration</a:t>
            </a:r>
          </a:p>
          <a:p>
            <a:pPr marL="457200" indent="-342900">
              <a:spcBef>
                <a:spcPts val="1200"/>
              </a:spcBef>
              <a:buFont typeface="+mj-lt"/>
              <a:buAutoNum type="arabicPeriod" startAt="4"/>
            </a:pPr>
            <a:r>
              <a:rPr lang="fr-FR" sz="2300" dirty="0"/>
              <a:t>Le flacon est déjà ouvert ? </a:t>
            </a:r>
            <a:r>
              <a:rPr lang="fr-FR" sz="2300" b="1" dirty="0">
                <a:solidFill>
                  <a:srgbClr val="187AB7"/>
                </a:solidFill>
              </a:rPr>
              <a:t>Assurez-vous que tous les critères de la politique relative aux flacons multi-doses </a:t>
            </a:r>
            <a:r>
              <a:rPr lang="fr-FR" sz="2300" b="1" spc="-80" dirty="0">
                <a:solidFill>
                  <a:srgbClr val="187AB7"/>
                </a:solidFill>
              </a:rPr>
              <a:t>sont respectés</a:t>
            </a:r>
            <a:endParaRPr lang="fr-FR" sz="2300" spc="-80" dirty="0">
              <a:solidFill>
                <a:srgbClr val="187AB7"/>
              </a:solidFill>
            </a:endParaRPr>
          </a:p>
        </p:txBody>
      </p:sp>
    </p:spTree>
    <p:extLst>
      <p:ext uri="{BB962C8B-B14F-4D97-AF65-F5344CB8AC3E}">
        <p14:creationId xmlns:p14="http://schemas.microsoft.com/office/powerpoint/2010/main" val="34222155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fr-FR" dirty="0"/>
              <a:t>Comment vérifier l'état de la PCV </a:t>
            </a:r>
            <a:r>
              <a:rPr lang="en-US" dirty="0"/>
              <a:t>?</a:t>
            </a:r>
          </a:p>
        </p:txBody>
      </p:sp>
      <p:sp>
        <p:nvSpPr>
          <p:cNvPr id="5" name="Content Placeholder 4"/>
          <p:cNvSpPr>
            <a:spLocks noGrp="1"/>
          </p:cNvSpPr>
          <p:nvPr>
            <p:ph idx="1"/>
          </p:nvPr>
        </p:nvSpPr>
        <p:spPr>
          <a:xfrm>
            <a:off x="762000" y="1381125"/>
            <a:ext cx="10591800" cy="4611688"/>
          </a:xfrm>
        </p:spPr>
        <p:txBody>
          <a:bodyPr/>
          <a:lstStyle/>
          <a:p>
            <a:pPr algn="ctr"/>
            <a:r>
              <a:rPr lang="fr-FR" sz="2400" dirty="0"/>
              <a:t>Avant d’administrer le vaccin, vous devez vérifier la Pastille de Contrôle du Vaccin (PCV) sur le flacon de vaccin</a:t>
            </a:r>
            <a:endParaRPr lang="en-US" sz="2400" dirty="0"/>
          </a:p>
        </p:txBody>
      </p:sp>
      <p:pic>
        <p:nvPicPr>
          <p:cNvPr id="7" name="Picture 6" descr="Vaccine vial.png"/>
          <p:cNvPicPr>
            <a:picLocks noChangeAspect="1"/>
          </p:cNvPicPr>
          <p:nvPr/>
        </p:nvPicPr>
        <p:blipFill>
          <a:blip r:embed="rId3" cstate="print"/>
          <a:stretch>
            <a:fillRect/>
          </a:stretch>
        </p:blipFill>
        <p:spPr>
          <a:xfrm>
            <a:off x="9261764" y="2514600"/>
            <a:ext cx="1371600" cy="3371315"/>
          </a:xfrm>
          <a:prstGeom prst="rect">
            <a:avLst/>
          </a:prstGeom>
          <a:ln>
            <a:noFill/>
          </a:ln>
          <a:effectLst>
            <a:softEdge rad="112500"/>
          </a:effectLst>
        </p:spPr>
      </p:pic>
      <p:pic>
        <p:nvPicPr>
          <p:cNvPr id="6" name="Picture 2" descr="\\Wims\hq\GVA11\Secure\Clusters\cl-HTP\Jenner_Public\EPI_new\Training\VVM\frenchversion\VVM Graphic FRENCH Color\VVM_Graphic_French_color_fina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4000" y="2133600"/>
            <a:ext cx="5544003" cy="4284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2362200" y="0"/>
            <a:ext cx="8305800" cy="1219200"/>
          </a:xfrm>
        </p:spPr>
        <p:txBody>
          <a:bodyPr/>
          <a:lstStyle/>
          <a:p>
            <a:r>
              <a:rPr lang="fr-FR" sz="2800" dirty="0"/>
              <a:t>Pourquoi s’inquiéter de la congélation ?</a:t>
            </a:r>
            <a:br>
              <a:rPr lang="fr-FR" sz="2800" dirty="0"/>
            </a:br>
            <a:r>
              <a:rPr lang="fr-FR" sz="2800" dirty="0"/>
              <a:t>Le vaccin </a:t>
            </a:r>
            <a:r>
              <a:rPr lang="fr-FR" sz="2800" dirty="0" err="1"/>
              <a:t>HepB</a:t>
            </a:r>
            <a:r>
              <a:rPr lang="fr-FR" sz="2800" dirty="0"/>
              <a:t> est extrêmement sensible au gel</a:t>
            </a:r>
          </a:p>
        </p:txBody>
      </p:sp>
      <p:cxnSp>
        <p:nvCxnSpPr>
          <p:cNvPr id="7" name="Straight Arrow Connector 6"/>
          <p:cNvCxnSpPr/>
          <p:nvPr/>
        </p:nvCxnSpPr>
        <p:spPr bwMode="auto">
          <a:xfrm flipH="1">
            <a:off x="7848602" y="4791672"/>
            <a:ext cx="761999" cy="237529"/>
          </a:xfrm>
          <a:prstGeom prst="straightConnector1">
            <a:avLst/>
          </a:prstGeom>
          <a:ln>
            <a:solidFill>
              <a:srgbClr val="FF0000"/>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2"/>
          </a:lnRef>
          <a:fillRef idx="0">
            <a:schemeClr val="accent2"/>
          </a:fillRef>
          <a:effectRef idx="2">
            <a:schemeClr val="accent2"/>
          </a:effectRef>
          <a:fontRef idx="minor">
            <a:schemeClr val="tx1"/>
          </a:fontRef>
        </p:style>
      </p:cxnSp>
      <p:pic>
        <p:nvPicPr>
          <p:cNvPr id="9" name="Picture 8" descr="Heat sensitivity FRENCH.PNG"/>
          <p:cNvPicPr>
            <a:picLocks noChangeAspect="1"/>
          </p:cNvPicPr>
          <p:nvPr/>
        </p:nvPicPr>
        <p:blipFill>
          <a:blip r:embed="rId3" cstate="print"/>
          <a:stretch>
            <a:fillRect/>
          </a:stretch>
        </p:blipFill>
        <p:spPr>
          <a:xfrm>
            <a:off x="2743200" y="1719381"/>
            <a:ext cx="6934200" cy="4424331"/>
          </a:xfrm>
          <a:prstGeom prst="rect">
            <a:avLst/>
          </a:prstGeom>
        </p:spPr>
      </p:pic>
      <p:sp>
        <p:nvSpPr>
          <p:cNvPr id="11" name="TextBox 10"/>
          <p:cNvSpPr txBox="1"/>
          <p:nvPr/>
        </p:nvSpPr>
        <p:spPr>
          <a:xfrm>
            <a:off x="2705100" y="1219200"/>
            <a:ext cx="6260816" cy="461665"/>
          </a:xfrm>
          <a:prstGeom prst="rect">
            <a:avLst/>
          </a:prstGeom>
          <a:noFill/>
        </p:spPr>
        <p:txBody>
          <a:bodyPr wrap="none" rtlCol="0">
            <a:spAutoFit/>
          </a:bodyPr>
          <a:lstStyle/>
          <a:p>
            <a:r>
              <a:rPr lang="fr-FR" sz="2400" i="1" dirty="0"/>
              <a:t>S</a:t>
            </a:r>
            <a:r>
              <a:rPr lang="fr-FR" sz="2000" i="1" cap="small" dirty="0"/>
              <a:t>ENSIBILITÉ DES VACCINS À LA TEMPÉRATURE</a:t>
            </a:r>
          </a:p>
        </p:txBody>
      </p:sp>
      <p:sp>
        <p:nvSpPr>
          <p:cNvPr id="2" name="TextBox 1"/>
          <p:cNvSpPr txBox="1"/>
          <p:nvPr/>
        </p:nvSpPr>
        <p:spPr>
          <a:xfrm>
            <a:off x="598832" y="2057400"/>
            <a:ext cx="1763368" cy="1477328"/>
          </a:xfrm>
          <a:prstGeom prst="rect">
            <a:avLst/>
          </a:prstGeom>
          <a:noFill/>
        </p:spPr>
        <p:txBody>
          <a:bodyPr wrap="square" rtlCol="0">
            <a:spAutoFit/>
          </a:bodyPr>
          <a:lstStyle/>
          <a:p>
            <a:r>
              <a:rPr lang="fr-FR" sz="1800" dirty="0"/>
              <a:t>Le vaccin </a:t>
            </a:r>
            <a:r>
              <a:rPr lang="fr-FR" sz="1800" dirty="0" err="1"/>
              <a:t>HepB</a:t>
            </a:r>
            <a:r>
              <a:rPr lang="fr-FR" sz="1800" dirty="0"/>
              <a:t> est relativement peu sensible</a:t>
            </a:r>
          </a:p>
          <a:p>
            <a:r>
              <a:rPr lang="fr-FR" sz="1800" dirty="0"/>
              <a:t>à la chaleur...</a:t>
            </a:r>
          </a:p>
        </p:txBody>
      </p:sp>
      <p:sp>
        <p:nvSpPr>
          <p:cNvPr id="8" name="TextBox 7"/>
          <p:cNvSpPr txBox="1"/>
          <p:nvPr/>
        </p:nvSpPr>
        <p:spPr>
          <a:xfrm>
            <a:off x="9296400" y="4734251"/>
            <a:ext cx="1763368" cy="1200329"/>
          </a:xfrm>
          <a:prstGeom prst="rect">
            <a:avLst/>
          </a:prstGeom>
          <a:noFill/>
        </p:spPr>
        <p:txBody>
          <a:bodyPr wrap="square" rtlCol="0">
            <a:spAutoFit/>
          </a:bodyPr>
          <a:lstStyle/>
          <a:p>
            <a:r>
              <a:rPr lang="fr-FR" sz="1800" dirty="0"/>
              <a:t>…mais extrêmement sensible au froid !</a:t>
            </a:r>
          </a:p>
        </p:txBody>
      </p:sp>
    </p:spTree>
    <p:extLst>
      <p:ext uri="{BB962C8B-B14F-4D97-AF65-F5344CB8AC3E}">
        <p14:creationId xmlns:p14="http://schemas.microsoft.com/office/powerpoint/2010/main" val="39688166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ChangeArrowheads="1"/>
          </p:cNvSpPr>
          <p:nvPr/>
        </p:nvSpPr>
        <p:spPr bwMode="auto">
          <a:xfrm>
            <a:off x="1966914" y="1381125"/>
            <a:ext cx="8377237" cy="4611688"/>
          </a:xfrm>
          <a:prstGeom prst="rect">
            <a:avLst/>
          </a:prstGeom>
          <a:noFill/>
          <a:ln w="9525">
            <a:noFill/>
            <a:miter lim="800000"/>
            <a:headEnd/>
            <a:tailEnd/>
          </a:ln>
        </p:spPr>
        <p:txBody>
          <a:bodyPr lIns="0" tIns="0" rIns="0" bIns="0"/>
          <a:lstStyle/>
          <a:p>
            <a:pPr marL="341313" indent="-341313" defTabSz="912813" eaLnBrk="0" hangingPunct="0">
              <a:spcBef>
                <a:spcPct val="80000"/>
              </a:spcBef>
              <a:buClr>
                <a:srgbClr val="1E7FB8"/>
              </a:buClr>
            </a:pPr>
            <a:endParaRPr lang="en-GB" sz="2500"/>
          </a:p>
          <a:p>
            <a:pPr marL="341313" indent="-341313" defTabSz="912813" eaLnBrk="0" hangingPunct="0">
              <a:spcBef>
                <a:spcPct val="80000"/>
              </a:spcBef>
              <a:buClr>
                <a:srgbClr val="1E7FB8"/>
              </a:buClr>
              <a:buFont typeface="Wingdings" pitchFamily="2" charset="2"/>
              <a:buChar char="l"/>
            </a:pPr>
            <a:endParaRPr lang="fr-FR" sz="2500"/>
          </a:p>
        </p:txBody>
      </p:sp>
      <p:sp>
        <p:nvSpPr>
          <p:cNvPr id="11268" name="Rectangle 2"/>
          <p:cNvSpPr txBox="1">
            <a:spLocks noChangeArrowheads="1"/>
          </p:cNvSpPr>
          <p:nvPr/>
        </p:nvSpPr>
        <p:spPr bwMode="auto">
          <a:xfrm>
            <a:off x="2362200" y="0"/>
            <a:ext cx="8305800" cy="1258912"/>
          </a:xfrm>
          <a:prstGeom prst="rect">
            <a:avLst/>
          </a:prstGeom>
          <a:noFill/>
          <a:ln w="9525">
            <a:noFill/>
            <a:miter lim="800000"/>
            <a:headEnd/>
            <a:tailEnd/>
          </a:ln>
          <a:effectLst>
            <a:outerShdw dist="17961" dir="2700000" algn="ctr" rotWithShape="0">
              <a:srgbClr val="96CCEE"/>
            </a:outerShdw>
          </a:effectLst>
        </p:spPr>
        <p:txBody>
          <a:bodyPr lIns="0" tIns="0" rIns="0" bIns="0" anchor="ctr"/>
          <a:lstStyle/>
          <a:p>
            <a:pPr algn="ctr" defTabSz="912813" eaLnBrk="0" hangingPunct="0">
              <a:defRPr/>
            </a:pPr>
            <a:r>
              <a:rPr lang="fr-FR" sz="3500" dirty="0"/>
              <a:t>Où doit être placé le vaccin </a:t>
            </a:r>
            <a:r>
              <a:rPr lang="fr-FR" sz="3500" dirty="0" err="1"/>
              <a:t>HepB</a:t>
            </a:r>
            <a:r>
              <a:rPr lang="fr-FR" sz="3500" dirty="0"/>
              <a:t> dans le réfrigérateur ?</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47900" y="1381125"/>
            <a:ext cx="7696200" cy="4720241"/>
          </a:xfrm>
          <a:prstGeom prst="rect">
            <a:avLst/>
          </a:prstGeom>
        </p:spPr>
      </p:pic>
    </p:spTree>
    <p:extLst>
      <p:ext uri="{BB962C8B-B14F-4D97-AF65-F5344CB8AC3E}">
        <p14:creationId xmlns:p14="http://schemas.microsoft.com/office/powerpoint/2010/main" val="8246717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2362200" y="0"/>
            <a:ext cx="8305800" cy="1238250"/>
          </a:xfrm>
        </p:spPr>
        <p:txBody>
          <a:bodyPr/>
          <a:lstStyle/>
          <a:p>
            <a:r>
              <a:rPr lang="fr-FR" dirty="0">
                <a:latin typeface="Arial" pitchFamily="34" charset="0"/>
              </a:rPr>
              <a:t>Glacières et porte-vaccins</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72400" y="1371601"/>
            <a:ext cx="1981200" cy="2057595"/>
          </a:xfrm>
          <a:prstGeom prst="rect">
            <a:avLst/>
          </a:prstGeom>
        </p:spPr>
      </p:pic>
      <p:pic>
        <p:nvPicPr>
          <p:cNvPr id="5" name="Picture 4" descr="p8b.png"/>
          <p:cNvPicPr>
            <a:picLocks noChangeAspect="1"/>
          </p:cNvPicPr>
          <p:nvPr/>
        </p:nvPicPr>
        <p:blipFill>
          <a:blip r:embed="rId4" cstate="print"/>
          <a:srcRect/>
          <a:stretch>
            <a:fillRect/>
          </a:stretch>
        </p:blipFill>
        <p:spPr bwMode="auto">
          <a:xfrm>
            <a:off x="2743200" y="1295401"/>
            <a:ext cx="1581700" cy="1737581"/>
          </a:xfrm>
          <a:prstGeom prst="rect">
            <a:avLst/>
          </a:prstGeom>
          <a:noFill/>
          <a:ln w="9525">
            <a:noFill/>
            <a:miter lim="800000"/>
            <a:headEnd/>
            <a:tailEnd/>
          </a:ln>
        </p:spPr>
      </p:pic>
      <p:sp>
        <p:nvSpPr>
          <p:cNvPr id="9" name="Rectangle 14"/>
          <p:cNvSpPr>
            <a:spLocks noChangeArrowheads="1"/>
          </p:cNvSpPr>
          <p:nvPr/>
        </p:nvSpPr>
        <p:spPr bwMode="auto">
          <a:xfrm>
            <a:off x="533400" y="3090133"/>
            <a:ext cx="9982200" cy="3048000"/>
          </a:xfrm>
          <a:prstGeom prst="rect">
            <a:avLst/>
          </a:prstGeom>
          <a:noFill/>
          <a:ln w="9525">
            <a:noFill/>
            <a:miter lim="800000"/>
            <a:headEnd/>
            <a:tailEnd/>
          </a:ln>
        </p:spPr>
        <p:txBody>
          <a:bodyPr lIns="0" tIns="0" rIns="0" bIns="0"/>
          <a:lstStyle/>
          <a:p>
            <a:pPr marL="341313" indent="-341313" defTabSz="912813" eaLnBrk="0" hangingPunct="0">
              <a:spcBef>
                <a:spcPts val="1200"/>
              </a:spcBef>
              <a:buClr>
                <a:srgbClr val="1E7FB8"/>
              </a:buClr>
            </a:pPr>
            <a:r>
              <a:rPr lang="fr-FR" sz="2000" dirty="0"/>
              <a:t>Manipulation des glacières et porte-vaccins :</a:t>
            </a:r>
          </a:p>
          <a:p>
            <a:pPr marL="227013" indent="-227013" algn="just" defTabSz="912813" eaLnBrk="0" hangingPunct="0">
              <a:spcBef>
                <a:spcPts val="600"/>
              </a:spcBef>
              <a:buClr>
                <a:srgbClr val="1E7FB8"/>
              </a:buClr>
              <a:buFont typeface="Wingdings" pitchFamily="2" charset="2"/>
              <a:buChar char="l"/>
            </a:pPr>
            <a:r>
              <a:rPr lang="fr-FR" sz="2000" b="0" spc="-30" dirty="0"/>
              <a:t>Secouer l</a:t>
            </a:r>
            <a:r>
              <a:rPr lang="fr-FR" sz="2000" b="0" dirty="0"/>
              <a:t>es briquettes congelées conditionnées</a:t>
            </a:r>
            <a:r>
              <a:rPr lang="fr-FR" sz="2000" b="0" spc="-30" dirty="0"/>
              <a:t> jusqu’à ce qu’elles commencent à décongeler</a:t>
            </a:r>
          </a:p>
          <a:p>
            <a:pPr marL="227013" indent="-227013" defTabSz="912813" eaLnBrk="0" hangingPunct="0">
              <a:spcBef>
                <a:spcPts val="600"/>
              </a:spcBef>
              <a:buClr>
                <a:srgbClr val="1E7FB8"/>
              </a:buClr>
              <a:buFont typeface="Wingdings" pitchFamily="2" charset="2"/>
              <a:buChar char="l"/>
            </a:pPr>
            <a:r>
              <a:rPr lang="fr-FR" sz="2000" b="0" dirty="0"/>
              <a:t>Les placer dans le porte-vaccins avec l’indicateur électronique de congélation</a:t>
            </a:r>
            <a:r>
              <a:rPr lang="fr-FR" sz="2000" b="0" dirty="0">
                <a:solidFill>
                  <a:schemeClr val="tx1"/>
                </a:solidFill>
              </a:rPr>
              <a:t> </a:t>
            </a:r>
            <a:r>
              <a:rPr lang="fr-FR" sz="2000" b="0" dirty="0"/>
              <a:t>(indicateur de gel). Aucun indicateur de congélation n’est nécessaire si des briquettes d’eau fraîche sont utilisées</a:t>
            </a:r>
            <a:endParaRPr lang="fr-FR" sz="2000" b="0" dirty="0">
              <a:solidFill>
                <a:schemeClr val="tx1"/>
              </a:solidFill>
            </a:endParaRPr>
          </a:p>
          <a:p>
            <a:pPr marL="227013" indent="-227013" defTabSz="912813" eaLnBrk="0" hangingPunct="0">
              <a:spcBef>
                <a:spcPts val="600"/>
              </a:spcBef>
              <a:buClr>
                <a:srgbClr val="1E7FB8"/>
              </a:buClr>
              <a:buFont typeface="Wingdings" pitchFamily="2" charset="2"/>
              <a:buChar char="l"/>
            </a:pPr>
            <a:r>
              <a:rPr lang="fr-FR" sz="2000" b="0" dirty="0"/>
              <a:t>Ne pas mettre de vaccin </a:t>
            </a:r>
            <a:r>
              <a:rPr lang="fr-FR" sz="2000" b="0" dirty="0" err="1"/>
              <a:t>HepB</a:t>
            </a:r>
            <a:r>
              <a:rPr lang="fr-FR" sz="2000" b="0" dirty="0"/>
              <a:t> en contact direct avec des briquettes congelées conditionnées </a:t>
            </a:r>
          </a:p>
          <a:p>
            <a:pPr marL="227013" indent="-227013" defTabSz="912813" eaLnBrk="0" hangingPunct="0">
              <a:spcBef>
                <a:spcPts val="600"/>
              </a:spcBef>
              <a:buClr>
                <a:srgbClr val="1E7FB8"/>
              </a:buClr>
              <a:buFont typeface="Wingdings" pitchFamily="2" charset="2"/>
              <a:buChar char="l"/>
            </a:pPr>
            <a:r>
              <a:rPr lang="fr-FR" sz="2000" b="0" dirty="0"/>
              <a:t>Couvrir avec le coussinet en mousse et bien fermer le couvercle</a:t>
            </a:r>
            <a:endParaRPr lang="en-US" sz="2000" b="0" dirty="0"/>
          </a:p>
          <a:p>
            <a:pPr marL="804863" lvl="1" indent="-280988" defTabSz="912813" eaLnBrk="0" hangingPunct="0">
              <a:spcBef>
                <a:spcPct val="20000"/>
              </a:spcBef>
              <a:buClr>
                <a:srgbClr val="1E7FB8"/>
              </a:buClr>
              <a:buFont typeface="Arial" pitchFamily="34" charset="0"/>
              <a:buChar char="–"/>
            </a:pPr>
            <a:endParaRPr lang="fr-FR" sz="2100" b="0" dirty="0"/>
          </a:p>
        </p:txBody>
      </p:sp>
    </p:spTree>
    <p:extLst>
      <p:ext uri="{BB962C8B-B14F-4D97-AF65-F5344CB8AC3E}">
        <p14:creationId xmlns:p14="http://schemas.microsoft.com/office/powerpoint/2010/main" val="2133827614"/>
      </p:ext>
    </p:extLst>
  </p:cSld>
  <p:clrMapOvr>
    <a:masterClrMapping/>
  </p:clrMapOvr>
</p:sld>
</file>

<file path=ppt/theme/theme1.xml><?xml version="1.0" encoding="utf-8"?>
<a:theme xmlns:a="http://schemas.openxmlformats.org/drawingml/2006/main" name="1_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3fc9297-1dc9-4d84-ab5d-dd00c9b88de2" xsi:nil="true"/>
    <lcf76f155ced4ddcb4097134ff3c332f xmlns="995131ef-4b84-4a89-8ec0-1848db7ea1dd">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7EDB27E50806848838E854E99034A00" ma:contentTypeVersion="18" ma:contentTypeDescription="Create a new document." ma:contentTypeScope="" ma:versionID="92d878932c2e9590bfa137065a2d2a38">
  <xsd:schema xmlns:xsd="http://www.w3.org/2001/XMLSchema" xmlns:xs="http://www.w3.org/2001/XMLSchema" xmlns:p="http://schemas.microsoft.com/office/2006/metadata/properties" xmlns:ns2="995131ef-4b84-4a89-8ec0-1848db7ea1dd" xmlns:ns3="33fc9297-1dc9-4d84-ab5d-dd00c9b88de2" targetNamespace="http://schemas.microsoft.com/office/2006/metadata/properties" ma:root="true" ma:fieldsID="f3c989fd52259bff1cccb0d03e122edc" ns2:_="" ns3:_="">
    <xsd:import namespace="995131ef-4b84-4a89-8ec0-1848db7ea1dd"/>
    <xsd:import namespace="33fc9297-1dc9-4d84-ab5d-dd00c9b88de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5131ef-4b84-4a89-8ec0-1848db7ea1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3fc9297-1dc9-4d84-ab5d-dd00c9b88de2"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f26c2ce-6988-43d3-a671-b487ed6b79aa}" ma:internalName="TaxCatchAll" ma:showField="CatchAllData" ma:web="33fc9297-1dc9-4d84-ab5d-dd00c9b88de2">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785F48D-D78A-48C1-9A56-E3E3E546F940}">
  <ds:schemaRefs>
    <ds:schemaRef ds:uri="http://schemas.microsoft.com/office/2006/metadata/properties"/>
    <ds:schemaRef ds:uri="http://schemas.microsoft.com/office/infopath/2007/PartnerControls"/>
    <ds:schemaRef ds:uri="33fc9297-1dc9-4d84-ab5d-dd00c9b88de2"/>
    <ds:schemaRef ds:uri="995131ef-4b84-4a89-8ec0-1848db7ea1dd"/>
  </ds:schemaRefs>
</ds:datastoreItem>
</file>

<file path=customXml/itemProps2.xml><?xml version="1.0" encoding="utf-8"?>
<ds:datastoreItem xmlns:ds="http://schemas.openxmlformats.org/officeDocument/2006/customXml" ds:itemID="{E51E208B-04D9-4266-B47B-199D1F60BE1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95131ef-4b84-4a89-8ec0-1848db7ea1dd"/>
    <ds:schemaRef ds:uri="33fc9297-1dc9-4d84-ab5d-dd00c9b88d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5CD4D1C-E526-4B4C-91B6-C0551135C4D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47879</TotalTime>
  <Words>1532</Words>
  <Application>Microsoft Office PowerPoint</Application>
  <PresentationFormat>Widescreen</PresentationFormat>
  <Paragraphs>145</Paragraphs>
  <Slides>18</Slides>
  <Notes>18</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1_PPTtemplate</vt:lpstr>
      <vt:lpstr>PowerPoint Presentation</vt:lpstr>
      <vt:lpstr>Objectifs pédagogiques</vt:lpstr>
      <vt:lpstr>PowerPoint Presentation</vt:lpstr>
      <vt:lpstr>Caractéristiques et présentation  du vaccin</vt:lpstr>
      <vt:lpstr>Les contrôles qualité du vaccin</vt:lpstr>
      <vt:lpstr>Comment vérifier l'état de la PCV ?</vt:lpstr>
      <vt:lpstr>Pourquoi s’inquiéter de la congélation ? Le vaccin HepB est extrêmement sensible au gel</vt:lpstr>
      <vt:lpstr>PowerPoint Presentation</vt:lpstr>
      <vt:lpstr>Glacières et porte-vaccins</vt:lpstr>
      <vt:lpstr>Que faire en cas de suspicion de congélation du vaccin</vt:lpstr>
      <vt:lpstr>Procédure du test d’agitation (1/2)</vt:lpstr>
      <vt:lpstr>Procédure du test d’agitation (1/2)</vt:lpstr>
      <vt:lpstr>Exemples de résultat d’un test d’agitation</vt:lpstr>
      <vt:lpstr>Politique relative aux flacons multidoses</vt:lpstr>
      <vt:lpstr>Comment prévoir les besoins en vaccins HepB pour un secteur donné</vt:lpstr>
      <vt:lpstr>Messages clés</vt:lpstr>
      <vt:lpstr>Fin du module </vt:lpstr>
      <vt:lpstr>Références</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Hib disease</dc:title>
  <dc:creator>Dorothy</dc:creator>
  <cp:lastModifiedBy>SHENDALE, Stephanie</cp:lastModifiedBy>
  <cp:revision>1586</cp:revision>
  <cp:lastPrinted>2013-04-18T11:32:04Z</cp:lastPrinted>
  <dcterms:created xsi:type="dcterms:W3CDTF">2016-03-22T16:24:25Z</dcterms:created>
  <dcterms:modified xsi:type="dcterms:W3CDTF">2025-02-13T10:31:52Z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0x01010037EDB27E50806848838E854E99034A00</vt:lpwstr>
  </property>
  <property fmtid="{D5CDD505-2E9C-101B-9397-08002B2CF9AE}" pid="4" name="MediaServiceImageTags">
    <vt:lpwstr/>
  </property>
</Properties>
</file>