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16"/>
  </p:notesMasterIdLst>
  <p:handoutMasterIdLst>
    <p:handoutMasterId r:id="rId17"/>
  </p:handoutMasterIdLst>
  <p:sldIdLst>
    <p:sldId id="336" r:id="rId5"/>
    <p:sldId id="279" r:id="rId6"/>
    <p:sldId id="345" r:id="rId7"/>
    <p:sldId id="337" r:id="rId8"/>
    <p:sldId id="350" r:id="rId9"/>
    <p:sldId id="347" r:id="rId10"/>
    <p:sldId id="346" r:id="rId11"/>
    <p:sldId id="342" r:id="rId12"/>
    <p:sldId id="344" r:id="rId13"/>
    <p:sldId id="349" r:id="rId14"/>
    <p:sldId id="348" r:id="rId15"/>
  </p:sldIdLst>
  <p:sldSz cx="12192000" cy="6858000"/>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11" clrIdx="0"/>
  <p:cmAuthor id="1" name="PATEL, Minal" initials="patelm" lastIdx="3" clrIdx="1"/>
  <p:cmAuthor id="2" name="SHENDALE, Stephanie" initials="shendales" lastIdx="1" clrIdx="2"/>
  <p:cmAuthor id="3" name="ASV" initials="AS"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C72442-635A-4C4F-9169-6984D113B1EE}" v="3" dt="2025-02-13T10:33:29.244"/>
    <p1510:client id="{F118E94C-EE03-6E0C-5E02-A5BEE8E78B69}" v="3" dt="2025-02-13T10:32:40.4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78315" autoAdjust="0"/>
  </p:normalViewPr>
  <p:slideViewPr>
    <p:cSldViewPr>
      <p:cViewPr varScale="1">
        <p:scale>
          <a:sx n="85" d="100"/>
          <a:sy n="85" d="100"/>
        </p:scale>
        <p:origin x="1530" y="9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984" y="84"/>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7af1828e-f8ee-4826-8c8d-83dce2496567" providerId="ADAL" clId="{EFC72442-635A-4C4F-9169-6984D113B1EE}"/>
    <pc:docChg chg="custSel modSld">
      <pc:chgData name="SHENDALE, Stephanie" userId="7af1828e-f8ee-4826-8c8d-83dce2496567" providerId="ADAL" clId="{EFC72442-635A-4C4F-9169-6984D113B1EE}" dt="2025-02-13T10:33:19.516" v="8" actId="20577"/>
      <pc:docMkLst>
        <pc:docMk/>
      </pc:docMkLst>
      <pc:sldChg chg="addSp delSp modSp mod">
        <pc:chgData name="SHENDALE, Stephanie" userId="7af1828e-f8ee-4826-8c8d-83dce2496567" providerId="ADAL" clId="{EFC72442-635A-4C4F-9169-6984D113B1EE}" dt="2025-02-04T10:08:56.799" v="7"/>
        <pc:sldMkLst>
          <pc:docMk/>
          <pc:sldMk cId="0" sldId="336"/>
        </pc:sldMkLst>
        <pc:spChg chg="add mod">
          <ac:chgData name="SHENDALE, Stephanie" userId="7af1828e-f8ee-4826-8c8d-83dce2496567" providerId="ADAL" clId="{EFC72442-635A-4C4F-9169-6984D113B1EE}" dt="2025-02-04T10:08:09.255" v="2"/>
          <ac:spMkLst>
            <pc:docMk/>
            <pc:sldMk cId="0" sldId="336"/>
            <ac:spMk id="3" creationId="{179212C8-C978-D0A7-CE5D-93EB18CBC380}"/>
          </ac:spMkLst>
        </pc:spChg>
        <pc:spChg chg="add mod">
          <ac:chgData name="SHENDALE, Stephanie" userId="7af1828e-f8ee-4826-8c8d-83dce2496567" providerId="ADAL" clId="{EFC72442-635A-4C4F-9169-6984D113B1EE}" dt="2025-02-04T10:08:56.799" v="7"/>
          <ac:spMkLst>
            <pc:docMk/>
            <pc:sldMk cId="0" sldId="336"/>
            <ac:spMk id="5" creationId="{4F402B30-6792-7E00-D4CC-85D491F5A493}"/>
          </ac:spMkLst>
        </pc:spChg>
        <pc:spChg chg="del mod">
          <ac:chgData name="SHENDALE, Stephanie" userId="7af1828e-f8ee-4826-8c8d-83dce2496567" providerId="ADAL" clId="{EFC72442-635A-4C4F-9169-6984D113B1EE}" dt="2025-02-04T10:08:55.866" v="6" actId="478"/>
          <ac:spMkLst>
            <pc:docMk/>
            <pc:sldMk cId="0" sldId="336"/>
            <ac:spMk id="50182" creationId="{00000000-0000-0000-0000-000000000000}"/>
          </ac:spMkLst>
        </pc:spChg>
        <pc:picChg chg="add mod">
          <ac:chgData name="SHENDALE, Stephanie" userId="7af1828e-f8ee-4826-8c8d-83dce2496567" providerId="ADAL" clId="{EFC72442-635A-4C4F-9169-6984D113B1EE}" dt="2025-02-04T10:07:50.183" v="1"/>
          <ac:picMkLst>
            <pc:docMk/>
            <pc:sldMk cId="0" sldId="336"/>
            <ac:picMk id="2" creationId="{DD8224A5-6794-9E4F-09F1-1900EEEC8BB0}"/>
          </ac:picMkLst>
        </pc:picChg>
        <pc:picChg chg="add mod">
          <ac:chgData name="SHENDALE, Stephanie" userId="7af1828e-f8ee-4826-8c8d-83dce2496567" providerId="ADAL" clId="{EFC72442-635A-4C4F-9169-6984D113B1EE}" dt="2025-02-04T10:08:15.760" v="4"/>
          <ac:picMkLst>
            <pc:docMk/>
            <pc:sldMk cId="0" sldId="336"/>
            <ac:picMk id="4" creationId="{E694A2B6-061A-994B-42B8-6C318B2F505A}"/>
          </ac:picMkLst>
        </pc:picChg>
        <pc:picChg chg="del">
          <ac:chgData name="SHENDALE, Stephanie" userId="7af1828e-f8ee-4826-8c8d-83dce2496567" providerId="ADAL" clId="{EFC72442-635A-4C4F-9169-6984D113B1EE}" dt="2025-02-04T10:07:49.391" v="0" actId="478"/>
          <ac:picMkLst>
            <pc:docMk/>
            <pc:sldMk cId="0" sldId="336"/>
            <ac:picMk id="1026" creationId="{00000000-0000-0000-0000-000000000000}"/>
          </ac:picMkLst>
        </pc:picChg>
        <pc:picChg chg="del">
          <ac:chgData name="SHENDALE, Stephanie" userId="7af1828e-f8ee-4826-8c8d-83dce2496567" providerId="ADAL" clId="{EFC72442-635A-4C4F-9169-6984D113B1EE}" dt="2025-02-04T10:08:15.199" v="3" actId="478"/>
          <ac:picMkLst>
            <pc:docMk/>
            <pc:sldMk cId="0" sldId="336"/>
            <ac:picMk id="3076" creationId="{00000000-0000-0000-0000-000000000000}"/>
          </ac:picMkLst>
        </pc:picChg>
      </pc:sldChg>
      <pc:sldChg chg="modSp mod">
        <pc:chgData name="SHENDALE, Stephanie" userId="7af1828e-f8ee-4826-8c8d-83dce2496567" providerId="ADAL" clId="{EFC72442-635A-4C4F-9169-6984D113B1EE}" dt="2025-02-13T10:33:19.516" v="8" actId="20577"/>
        <pc:sldMkLst>
          <pc:docMk/>
          <pc:sldMk cId="0" sldId="348"/>
        </pc:sldMkLst>
        <pc:spChg chg="mod">
          <ac:chgData name="SHENDALE, Stephanie" userId="7af1828e-f8ee-4826-8c8d-83dce2496567" providerId="ADAL" clId="{EFC72442-635A-4C4F-9169-6984D113B1EE}" dt="2025-02-13T10:33:19.516" v="8" actId="20577"/>
          <ac:spMkLst>
            <pc:docMk/>
            <pc:sldMk cId="0" sldId="348"/>
            <ac:spMk id="4" creationId="{F75197DF-D1C9-D11E-0CD2-A25AAF4DCCBF}"/>
          </ac:spMkLst>
        </pc:spChg>
      </pc:sldChg>
    </pc:docChg>
  </pc:docChgLst>
  <pc:docChgLst>
    <pc:chgData name="SHENDALE, Stephanie" userId="S::shendales@who.int::7af1828e-f8ee-4826-8c8d-83dce2496567" providerId="AD" clId="Web-{F118E94C-EE03-6E0C-5E02-A5BEE8E78B69}"/>
    <pc:docChg chg="modSld">
      <pc:chgData name="SHENDALE, Stephanie" userId="S::shendales@who.int::7af1828e-f8ee-4826-8c8d-83dce2496567" providerId="AD" clId="Web-{F118E94C-EE03-6E0C-5E02-A5BEE8E78B69}" dt="2025-02-13T10:32:40.472" v="2" actId="20577"/>
      <pc:docMkLst>
        <pc:docMk/>
      </pc:docMkLst>
      <pc:sldChg chg="modSp">
        <pc:chgData name="SHENDALE, Stephanie" userId="S::shendales@who.int::7af1828e-f8ee-4826-8c8d-83dce2496567" providerId="AD" clId="Web-{F118E94C-EE03-6E0C-5E02-A5BEE8E78B69}" dt="2025-02-13T10:32:40.472" v="2" actId="20577"/>
        <pc:sldMkLst>
          <pc:docMk/>
          <pc:sldMk cId="0" sldId="348"/>
        </pc:sldMkLst>
        <pc:spChg chg="mod">
          <ac:chgData name="SHENDALE, Stephanie" userId="S::shendales@who.int::7af1828e-f8ee-4826-8c8d-83dce2496567" providerId="AD" clId="Web-{F118E94C-EE03-6E0C-5E02-A5BEE8E78B69}" dt="2025-02-13T10:32:40.472" v="2" actId="20577"/>
          <ac:spMkLst>
            <pc:docMk/>
            <pc:sldMk cId="0" sldId="348"/>
            <ac:spMk id="4" creationId="{F75197DF-D1C9-D11E-0CD2-A25AAF4DCCBF}"/>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5"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400" b="0" noProof="0" dirty="0">
              <a:solidFill>
                <a:srgbClr val="000066"/>
              </a:solidFill>
              <a:ea typeface="ＭＳ Ｐゴシック" pitchFamily="34" charset="-128"/>
            </a:rPr>
            <a:t>La DN du </a:t>
          </a:r>
          <a:r>
            <a:rPr lang="fr-FR" sz="2400" b="0" noProof="0" dirty="0" err="1">
              <a:solidFill>
                <a:srgbClr val="000066"/>
              </a:solidFill>
              <a:ea typeface="ＭＳ Ｐゴシック" pitchFamily="34" charset="-128"/>
            </a:rPr>
            <a:t>HepB</a:t>
          </a:r>
          <a:r>
            <a:rPr lang="fr-FR" sz="2400" b="0" noProof="0" dirty="0">
              <a:solidFill>
                <a:srgbClr val="000066"/>
              </a:solidFill>
              <a:ea typeface="ＭＳ Ｐゴシック" pitchFamily="34" charset="-128"/>
            </a:rPr>
            <a:t> comme partie intégrante du protocole de soins essentiels au nouveau-né</a:t>
          </a:r>
          <a:endParaRPr lang="fr-FR" sz="2400" b="0" noProof="0" dirty="0">
            <a:solidFill>
              <a:srgbClr val="000066"/>
            </a:solidFill>
          </a:endParaRP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400" b="0" noProof="0" dirty="0">
              <a:solidFill>
                <a:srgbClr val="000066"/>
              </a:solidFill>
              <a:ea typeface="ＭＳ Ｐゴシック" pitchFamily="34" charset="-128"/>
            </a:rPr>
            <a:t>Inclure le secteur privé dans la vaccination par la DN du </a:t>
          </a:r>
          <a:r>
            <a:rPr lang="fr-FR" sz="2400" b="0" noProof="0" dirty="0" err="1">
              <a:solidFill>
                <a:srgbClr val="000066"/>
              </a:solidFill>
              <a:ea typeface="ＭＳ Ｐゴシック" pitchFamily="34" charset="-128"/>
            </a:rPr>
            <a:t>HepB</a:t>
          </a:r>
          <a:endParaRPr lang="fr-FR" sz="2400" b="0" noProof="0" dirty="0">
            <a:solidFill>
              <a:srgbClr val="000066"/>
            </a:solidFill>
          </a:endParaRP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noProof="0" dirty="0">
              <a:solidFill>
                <a:srgbClr val="000066"/>
              </a:solidFill>
            </a:rPr>
            <a:t>Messages clés</a:t>
          </a: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400" b="0" noProof="0" dirty="0">
              <a:solidFill>
                <a:srgbClr val="000066"/>
              </a:solidFill>
              <a:ea typeface="ＭＳ Ｐゴシック" pitchFamily="34" charset="-128"/>
            </a:rPr>
            <a:t>La vaccination par la DN du </a:t>
          </a:r>
          <a:r>
            <a:rPr lang="fr-FR" sz="2400" b="0" noProof="0" dirty="0" err="1">
              <a:solidFill>
                <a:srgbClr val="000066"/>
              </a:solidFill>
              <a:ea typeface="ＭＳ Ｐゴシック" pitchFamily="34" charset="-128"/>
            </a:rPr>
            <a:t>HepB</a:t>
          </a:r>
          <a:r>
            <a:rPr lang="fr-FR" sz="2400" b="0" noProof="0" dirty="0">
              <a:solidFill>
                <a:srgbClr val="000066"/>
              </a:solidFill>
              <a:ea typeface="ＭＳ Ｐゴシック" pitchFamily="34" charset="-128"/>
            </a:rPr>
            <a:t> pour les naissances à domicile</a:t>
          </a:r>
          <a:endParaRPr lang="en-US" sz="2400" b="0" dirty="0">
            <a:solidFill>
              <a:srgbClr val="000066"/>
            </a:solidFill>
          </a:endParaRP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400" b="0" noProof="0" dirty="0">
              <a:solidFill>
                <a:srgbClr val="000066"/>
              </a:solidFill>
              <a:ea typeface="ＭＳ Ｐゴシック" pitchFamily="34" charset="-128"/>
            </a:rPr>
            <a:t>La vaccination par la DN du </a:t>
          </a:r>
          <a:r>
            <a:rPr lang="fr-FR" sz="2400" b="0" noProof="0" dirty="0" err="1">
              <a:solidFill>
                <a:srgbClr val="000066"/>
              </a:solidFill>
              <a:ea typeface="ＭＳ Ｐゴシック" pitchFamily="34" charset="-128"/>
            </a:rPr>
            <a:t>HepB</a:t>
          </a:r>
          <a:r>
            <a:rPr lang="fr-FR" sz="2400" b="0" noProof="0" dirty="0">
              <a:solidFill>
                <a:srgbClr val="000066"/>
              </a:solidFill>
              <a:ea typeface="ＭＳ Ｐゴシック" pitchFamily="34" charset="-128"/>
            </a:rPr>
            <a:t> dans les établissements de santé</a:t>
          </a:r>
          <a:endParaRPr lang="fr-FR" sz="2400" b="0" noProof="0" dirty="0">
            <a:solidFill>
              <a:srgbClr val="000066"/>
            </a:solidFill>
          </a:endParaRP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custScaleX="143245" custScaleY="143245" custLinFactNeighborX="-51130"/>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custScaleX="106629" custScaleY="206511">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custScaleX="143245" custScaleY="143245" custLinFactNeighborX="-51130"/>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custScaleX="106629" custScaleY="181940">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custScaleX="143245" custScaleY="143245" custLinFactNeighborX="-51130"/>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custScaleX="103651" custScaleY="165569">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custScaleX="143245" custScaleY="143245" custLinFactNeighborX="-51130"/>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custScaleX="103651" custScaleY="189503">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custScaleX="143245" custScaleY="143245" custLinFactNeighborX="-51130"/>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custScaleX="103651" custScaleY="157504">
        <dgm:presLayoutVars>
          <dgm:bulletEnabled val="1"/>
        </dgm:presLayoutVars>
      </dgm:prSet>
      <dgm:spPr/>
    </dgm:pt>
  </dgm:ptLst>
  <dgm:cxnLst>
    <dgm:cxn modelId="{8BB10309-123D-43E7-93FC-3D409600D4E5}" type="presOf" srcId="{B5FE3B2D-3667-439B-BFAB-2864BB025C9E}" destId="{D745E2D4-77A4-456A-8861-34AEA5D71FF6}" srcOrd="0" destOrd="0" presId="urn:microsoft.com/office/officeart/2005/8/layout/vList3#5"/>
    <dgm:cxn modelId="{3AA7E220-8B51-41F8-BA70-DB3CB8D7C547}" srcId="{C20782F2-65F0-4586-811F-87914CCFF221}" destId="{D86558A5-B275-43CD-8F58-E6560C5B8485}" srcOrd="3" destOrd="0" parTransId="{2BE00EDF-7BA2-4E5F-9A89-D5987B800345}" sibTransId="{D3C75EBF-91BF-4BCB-B32A-D78B3DA50DBE}"/>
    <dgm:cxn modelId="{708F9A5F-2BCB-4127-8DC0-5EB5C442E5CE}" srcId="{C20782F2-65F0-4586-811F-87914CCFF221}" destId="{412B8040-CAA4-4A6A-B232-1F0B7F0238B8}" srcOrd="1" destOrd="0" parTransId="{04B4B864-52A6-45DF-B10B-C166316AFB37}" sibTransId="{27246DF4-A83E-4C40-A3CD-A832D2659C1E}"/>
    <dgm:cxn modelId="{96273986-CF10-40A1-B7B1-B8A5267A957F}" srcId="{C20782F2-65F0-4586-811F-87914CCFF221}" destId="{BF6C85F4-172C-4BFA-81B2-2487B03CE2B0}" srcOrd="0" destOrd="0" parTransId="{3914F957-FBB4-4387-BFD5-F7205D37D0DE}" sibTransId="{ABC947C1-81F1-40C3-B274-6CD06BCB4314}"/>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32A191A4-8DB3-42B0-BBC6-1FA982DFBAC7}" type="presOf" srcId="{C20782F2-65F0-4586-811F-87914CCFF221}" destId="{04730451-531F-40CA-935E-50D7DC1D439C}" srcOrd="0" destOrd="0" presId="urn:microsoft.com/office/officeart/2005/8/layout/vList3#5"/>
    <dgm:cxn modelId="{8B76A9C0-B4D3-4F70-B6A1-9B0EB05A04A9}" type="presOf" srcId="{7B27792E-2595-4EDB-963B-02F3374EC946}" destId="{DF27FA9A-ACB0-43AB-87CA-E5A2434CF5C4}" srcOrd="0" destOrd="0" presId="urn:microsoft.com/office/officeart/2005/8/layout/vList3#5"/>
    <dgm:cxn modelId="{8DDD95DA-C8A0-48D4-B677-59BBCE9433EC}" type="presOf" srcId="{D86558A5-B275-43CD-8F58-E6560C5B8485}" destId="{F1F63506-866C-4891-98C8-5903837F9FB0}" srcOrd="0" destOrd="0" presId="urn:microsoft.com/office/officeart/2005/8/layout/vList3#5"/>
    <dgm:cxn modelId="{91F8C4F4-64D8-44A6-A000-257B627248DE}" type="presOf" srcId="{412B8040-CAA4-4A6A-B232-1F0B7F0238B8}" destId="{9DCBE6D7-4F13-4335-9DFA-EE53204581AA}" srcOrd="0" destOrd="0" presId="urn:microsoft.com/office/officeart/2005/8/layout/vList3#5"/>
    <dgm:cxn modelId="{1ABCDCF7-3B70-4A8F-B5F9-BFB0C0D41462}" type="presOf" srcId="{BF6C85F4-172C-4BFA-81B2-2487B03CE2B0}" destId="{477597E3-7AEA-4F1F-B645-D97263337423}" srcOrd="0" destOrd="0" presId="urn:microsoft.com/office/officeart/2005/8/layout/vList3#5"/>
    <dgm:cxn modelId="{F0857618-EDA5-4F4B-8FE1-46E0EE5C908D}" type="presParOf" srcId="{04730451-531F-40CA-935E-50D7DC1D439C}" destId="{5D47328A-F47D-4E5E-B71D-FA244501A4EB}" srcOrd="0" destOrd="0" presId="urn:microsoft.com/office/officeart/2005/8/layout/vList3#5"/>
    <dgm:cxn modelId="{7F63816D-1D0F-4F7C-B0E7-20EF6AB9D886}" type="presParOf" srcId="{5D47328A-F47D-4E5E-B71D-FA244501A4EB}" destId="{23DEEC19-A378-4D81-8767-0BDAC67C97EB}" srcOrd="0" destOrd="0" presId="urn:microsoft.com/office/officeart/2005/8/layout/vList3#5"/>
    <dgm:cxn modelId="{3220AF00-F418-4746-904E-6700FB5C00B1}" type="presParOf" srcId="{5D47328A-F47D-4E5E-B71D-FA244501A4EB}" destId="{477597E3-7AEA-4F1F-B645-D97263337423}" srcOrd="1" destOrd="0" presId="urn:microsoft.com/office/officeart/2005/8/layout/vList3#5"/>
    <dgm:cxn modelId="{24D5FCFD-7976-46A0-A5E6-A6C0C7AB72D6}" type="presParOf" srcId="{04730451-531F-40CA-935E-50D7DC1D439C}" destId="{3DF69134-80FB-4C21-BB58-6E6D3BF2F2D6}" srcOrd="1" destOrd="0" presId="urn:microsoft.com/office/officeart/2005/8/layout/vList3#5"/>
    <dgm:cxn modelId="{FF2EACC1-48BF-4818-A293-D1499D135CE8}" type="presParOf" srcId="{04730451-531F-40CA-935E-50D7DC1D439C}" destId="{D2C315C6-1B57-4F0A-845D-E28B1F352146}" srcOrd="2" destOrd="0" presId="urn:microsoft.com/office/officeart/2005/8/layout/vList3#5"/>
    <dgm:cxn modelId="{72722BC9-5948-4B6C-916A-D189A28F2763}" type="presParOf" srcId="{D2C315C6-1B57-4F0A-845D-E28B1F352146}" destId="{199CF6AE-1498-4802-AC90-E4BBC3B3AB5F}" srcOrd="0" destOrd="0" presId="urn:microsoft.com/office/officeart/2005/8/layout/vList3#5"/>
    <dgm:cxn modelId="{51489EFC-6023-48F4-89AD-92A916230711}" type="presParOf" srcId="{D2C315C6-1B57-4F0A-845D-E28B1F352146}" destId="{9DCBE6D7-4F13-4335-9DFA-EE53204581AA}" srcOrd="1" destOrd="0" presId="urn:microsoft.com/office/officeart/2005/8/layout/vList3#5"/>
    <dgm:cxn modelId="{ED7A3901-C1EB-4426-9071-CF5F8052130E}" type="presParOf" srcId="{04730451-531F-40CA-935E-50D7DC1D439C}" destId="{3B21C959-3BF3-4E66-B643-B9219A092BA3}" srcOrd="3" destOrd="0" presId="urn:microsoft.com/office/officeart/2005/8/layout/vList3#5"/>
    <dgm:cxn modelId="{D1196327-0270-43F9-B707-C4AFB7CB4EFD}" type="presParOf" srcId="{04730451-531F-40CA-935E-50D7DC1D439C}" destId="{805CA64B-1291-4E28-8C37-06C230439D63}" srcOrd="4" destOrd="0" presId="urn:microsoft.com/office/officeart/2005/8/layout/vList3#5"/>
    <dgm:cxn modelId="{F5AF1370-8CFB-4B16-9660-D9C1B05EB534}" type="presParOf" srcId="{805CA64B-1291-4E28-8C37-06C230439D63}" destId="{9C6A5C11-F590-4280-B2F7-E84A457B00CC}" srcOrd="0" destOrd="0" presId="urn:microsoft.com/office/officeart/2005/8/layout/vList3#5"/>
    <dgm:cxn modelId="{13B4180A-B152-4628-9E28-D9383774DF50}" type="presParOf" srcId="{805CA64B-1291-4E28-8C37-06C230439D63}" destId="{D745E2D4-77A4-456A-8861-34AEA5D71FF6}" srcOrd="1" destOrd="0" presId="urn:microsoft.com/office/officeart/2005/8/layout/vList3#5"/>
    <dgm:cxn modelId="{27471A58-4B51-4828-8300-C8E3CFBF65E2}" type="presParOf" srcId="{04730451-531F-40CA-935E-50D7DC1D439C}" destId="{B3A18F35-CDE0-490D-93F9-2A4B46661011}" srcOrd="5" destOrd="0" presId="urn:microsoft.com/office/officeart/2005/8/layout/vList3#5"/>
    <dgm:cxn modelId="{F7306662-F14F-466C-A820-531FBFF6F1D8}" type="presParOf" srcId="{04730451-531F-40CA-935E-50D7DC1D439C}" destId="{D978978B-3679-477D-AE27-4A23AFB53867}" srcOrd="6" destOrd="0" presId="urn:microsoft.com/office/officeart/2005/8/layout/vList3#5"/>
    <dgm:cxn modelId="{5EE67944-C901-441A-BDA7-C1043CDC1274}" type="presParOf" srcId="{D978978B-3679-477D-AE27-4A23AFB53867}" destId="{6A5A3110-8F81-4363-A3EA-350E618C6E6D}" srcOrd="0" destOrd="0" presId="urn:microsoft.com/office/officeart/2005/8/layout/vList3#5"/>
    <dgm:cxn modelId="{2169F724-622A-4ECF-AA90-623EDEBCDABA}" type="presParOf" srcId="{D978978B-3679-477D-AE27-4A23AFB53867}" destId="{F1F63506-866C-4891-98C8-5903837F9FB0}" srcOrd="1" destOrd="0" presId="urn:microsoft.com/office/officeart/2005/8/layout/vList3#5"/>
    <dgm:cxn modelId="{30090214-FB96-42DA-9A0A-8340093154E2}" type="presParOf" srcId="{04730451-531F-40CA-935E-50D7DC1D439C}" destId="{2867EEC3-81B2-48EF-B3B8-CED3D73709D4}" srcOrd="7" destOrd="0" presId="urn:microsoft.com/office/officeart/2005/8/layout/vList3#5"/>
    <dgm:cxn modelId="{F91215D6-D2C2-4747-B8A0-4EAB0F11D2E9}" type="presParOf" srcId="{04730451-531F-40CA-935E-50D7DC1D439C}" destId="{C69608B9-BE57-426F-89EB-A798F782767E}" srcOrd="8" destOrd="0" presId="urn:microsoft.com/office/officeart/2005/8/layout/vList3#5"/>
    <dgm:cxn modelId="{31E75FED-A032-4A3A-A8D0-3EAB51098812}" type="presParOf" srcId="{C69608B9-BE57-426F-89EB-A798F782767E}" destId="{EE42DD9B-DF16-4705-9A29-F61685900F27}" srcOrd="0" destOrd="0" presId="urn:microsoft.com/office/officeart/2005/8/layout/vList3#5"/>
    <dgm:cxn modelId="{E59F0A14-6FA2-4EEC-A14B-3631591A0748}" type="presParOf" srcId="{C69608B9-BE57-426F-89EB-A798F782767E}" destId="{DF27FA9A-ACB0-43AB-87CA-E5A2434CF5C4}" srcOrd="1" destOrd="0" presId="urn:microsoft.com/office/officeart/2005/8/layout/vList3#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570103" y="2108"/>
          <a:ext cx="7379473" cy="986096"/>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66" tIns="91440" rIns="170688" bIns="91440" numCol="1" spcCol="1270" anchor="ctr" anchorCtr="0">
          <a:noAutofit/>
        </a:bodyPr>
        <a:lstStyle/>
        <a:p>
          <a:pPr marL="0" lvl="0" indent="0" algn="l" defTabSz="1066800">
            <a:lnSpc>
              <a:spcPct val="90000"/>
            </a:lnSpc>
            <a:spcBef>
              <a:spcPct val="0"/>
            </a:spcBef>
            <a:spcAft>
              <a:spcPct val="35000"/>
            </a:spcAft>
            <a:buNone/>
          </a:pPr>
          <a:r>
            <a:rPr lang="fr-FR" sz="2400" b="0" kern="1200" noProof="0" dirty="0">
              <a:solidFill>
                <a:srgbClr val="000066"/>
              </a:solidFill>
              <a:ea typeface="ＭＳ Ｐゴシック" pitchFamily="34" charset="-128"/>
            </a:rPr>
            <a:t>La DN du </a:t>
          </a:r>
          <a:r>
            <a:rPr lang="fr-FR" sz="2400" b="0" kern="1200" noProof="0" dirty="0" err="1">
              <a:solidFill>
                <a:srgbClr val="000066"/>
              </a:solidFill>
              <a:ea typeface="ＭＳ Ｐゴシック" pitchFamily="34" charset="-128"/>
            </a:rPr>
            <a:t>HepB</a:t>
          </a:r>
          <a:r>
            <a:rPr lang="fr-FR" sz="2400" b="0" kern="1200" noProof="0" dirty="0">
              <a:solidFill>
                <a:srgbClr val="000066"/>
              </a:solidFill>
              <a:ea typeface="ＭＳ Ｐゴシック" pitchFamily="34" charset="-128"/>
            </a:rPr>
            <a:t> comme partie intégrante du protocole de soins essentiels au nouveau-né</a:t>
          </a:r>
          <a:endParaRPr lang="fr-FR" sz="2400" b="0" kern="1200" noProof="0" dirty="0">
            <a:solidFill>
              <a:srgbClr val="000066"/>
            </a:solidFill>
          </a:endParaRPr>
        </a:p>
      </dsp:txBody>
      <dsp:txXfrm rot="10800000">
        <a:off x="1816627" y="2108"/>
        <a:ext cx="7132949" cy="986096"/>
      </dsp:txXfrm>
    </dsp:sp>
    <dsp:sp modelId="{23DEEC19-A378-4D81-8767-0BDAC67C97EB}">
      <dsp:nvSpPr>
        <dsp:cNvPr id="0" name=""/>
        <dsp:cNvSpPr/>
      </dsp:nvSpPr>
      <dsp:spPr>
        <a:xfrm>
          <a:off x="1213343" y="153156"/>
          <a:ext cx="683999" cy="683999"/>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570103" y="1130742"/>
          <a:ext cx="7379473" cy="868768"/>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66"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dirty="0">
              <a:solidFill>
                <a:srgbClr val="000066"/>
              </a:solidFill>
              <a:ea typeface="ＭＳ Ｐゴシック" pitchFamily="34" charset="-128"/>
            </a:rPr>
            <a:t>La vaccination par la DN du </a:t>
          </a:r>
          <a:r>
            <a:rPr lang="fr-FR" sz="2400" b="0" kern="1200" noProof="0" dirty="0" err="1">
              <a:solidFill>
                <a:srgbClr val="000066"/>
              </a:solidFill>
              <a:ea typeface="ＭＳ Ｐゴシック" pitchFamily="34" charset="-128"/>
            </a:rPr>
            <a:t>HepB</a:t>
          </a:r>
          <a:r>
            <a:rPr lang="fr-FR" sz="2400" b="0" kern="1200" noProof="0" dirty="0">
              <a:solidFill>
                <a:srgbClr val="000066"/>
              </a:solidFill>
              <a:ea typeface="ＭＳ Ｐゴシック" pitchFamily="34" charset="-128"/>
            </a:rPr>
            <a:t> dans les établissements de santé</a:t>
          </a:r>
          <a:endParaRPr lang="fr-FR" sz="2400" b="0" kern="1200" noProof="0" dirty="0">
            <a:solidFill>
              <a:srgbClr val="000066"/>
            </a:solidFill>
          </a:endParaRPr>
        </a:p>
      </dsp:txBody>
      <dsp:txXfrm rot="10800000">
        <a:off x="1787295" y="1130742"/>
        <a:ext cx="7162281" cy="868768"/>
      </dsp:txXfrm>
    </dsp:sp>
    <dsp:sp modelId="{199CF6AE-1498-4802-AC90-E4BBC3B3AB5F}">
      <dsp:nvSpPr>
        <dsp:cNvPr id="0" name=""/>
        <dsp:cNvSpPr/>
      </dsp:nvSpPr>
      <dsp:spPr>
        <a:xfrm>
          <a:off x="1213343" y="1223127"/>
          <a:ext cx="683999" cy="683999"/>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724677" y="2142049"/>
          <a:ext cx="7173374" cy="790596"/>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66"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dirty="0">
              <a:solidFill>
                <a:srgbClr val="000066"/>
              </a:solidFill>
              <a:ea typeface="ＭＳ Ｐゴシック" pitchFamily="34" charset="-128"/>
            </a:rPr>
            <a:t>La vaccination par la DN du </a:t>
          </a:r>
          <a:r>
            <a:rPr lang="fr-FR" sz="2400" b="0" kern="1200" noProof="0" dirty="0" err="1">
              <a:solidFill>
                <a:srgbClr val="000066"/>
              </a:solidFill>
              <a:ea typeface="ＭＳ Ｐゴシック" pitchFamily="34" charset="-128"/>
            </a:rPr>
            <a:t>HepB</a:t>
          </a:r>
          <a:r>
            <a:rPr lang="fr-FR" sz="2400" b="0" kern="1200" noProof="0" dirty="0">
              <a:solidFill>
                <a:srgbClr val="000066"/>
              </a:solidFill>
              <a:ea typeface="ＭＳ Ｐゴシック" pitchFamily="34" charset="-128"/>
            </a:rPr>
            <a:t> pour les naissances à domicile</a:t>
          </a:r>
          <a:endParaRPr lang="en-US" sz="2400" b="0" kern="1200" dirty="0">
            <a:solidFill>
              <a:srgbClr val="000066"/>
            </a:solidFill>
          </a:endParaRPr>
        </a:p>
      </dsp:txBody>
      <dsp:txXfrm rot="10800000">
        <a:off x="1922326" y="2142049"/>
        <a:ext cx="6975725" cy="790596"/>
      </dsp:txXfrm>
    </dsp:sp>
    <dsp:sp modelId="{9C6A5C11-F590-4280-B2F7-E84A457B00CC}">
      <dsp:nvSpPr>
        <dsp:cNvPr id="0" name=""/>
        <dsp:cNvSpPr/>
      </dsp:nvSpPr>
      <dsp:spPr>
        <a:xfrm>
          <a:off x="1264868" y="2195348"/>
          <a:ext cx="683999" cy="683999"/>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724677" y="3075184"/>
          <a:ext cx="7173374" cy="90488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66"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dirty="0">
              <a:solidFill>
                <a:srgbClr val="000066"/>
              </a:solidFill>
              <a:ea typeface="ＭＳ Ｐゴシック" pitchFamily="34" charset="-128"/>
            </a:rPr>
            <a:t>Inclure le secteur privé dans la vaccination par la DN du </a:t>
          </a:r>
          <a:r>
            <a:rPr lang="fr-FR" sz="2400" b="0" kern="1200" noProof="0" dirty="0" err="1">
              <a:solidFill>
                <a:srgbClr val="000066"/>
              </a:solidFill>
              <a:ea typeface="ＭＳ Ｐゴシック" pitchFamily="34" charset="-128"/>
            </a:rPr>
            <a:t>HepB</a:t>
          </a:r>
          <a:endParaRPr lang="fr-FR" sz="2400" b="0" kern="1200" noProof="0" dirty="0">
            <a:solidFill>
              <a:srgbClr val="000066"/>
            </a:solidFill>
          </a:endParaRPr>
        </a:p>
      </dsp:txBody>
      <dsp:txXfrm rot="10800000">
        <a:off x="1950897" y="3075184"/>
        <a:ext cx="6947154" cy="904882"/>
      </dsp:txXfrm>
    </dsp:sp>
    <dsp:sp modelId="{6A5A3110-8F81-4363-A3EA-350E618C6E6D}">
      <dsp:nvSpPr>
        <dsp:cNvPr id="0" name=""/>
        <dsp:cNvSpPr/>
      </dsp:nvSpPr>
      <dsp:spPr>
        <a:xfrm>
          <a:off x="1264868" y="3185626"/>
          <a:ext cx="683999" cy="683999"/>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724677" y="4122605"/>
          <a:ext cx="7173374" cy="752086"/>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66"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Messages clés</a:t>
          </a:r>
        </a:p>
      </dsp:txBody>
      <dsp:txXfrm rot="10800000">
        <a:off x="1912698" y="4122605"/>
        <a:ext cx="6985353" cy="752086"/>
      </dsp:txXfrm>
    </dsp:sp>
    <dsp:sp modelId="{EE42DD9B-DF16-4705-9A29-F61685900F27}">
      <dsp:nvSpPr>
        <dsp:cNvPr id="0" name=""/>
        <dsp:cNvSpPr/>
      </dsp:nvSpPr>
      <dsp:spPr>
        <a:xfrm>
          <a:off x="1264868" y="4156649"/>
          <a:ext cx="683999" cy="683999"/>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5">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A939323-58C3-47A9-B119-1BA8EE6DFBEB}" type="slidenum">
              <a:rPr lang="en-US"/>
              <a:pPr>
                <a:defRPr/>
              </a:pPr>
              <a:t>‹#›</a:t>
            </a:fld>
            <a:endParaRPr lang="en-US" dirty="0"/>
          </a:p>
        </p:txBody>
      </p:sp>
    </p:spTree>
    <p:extLst>
      <p:ext uri="{BB962C8B-B14F-4D97-AF65-F5344CB8AC3E}">
        <p14:creationId xmlns:p14="http://schemas.microsoft.com/office/powerpoint/2010/main" val="1974899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84138" y="742950"/>
            <a:ext cx="6604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C8DA484-D47C-4A1F-84E1-B50B5922E540}" type="slidenum">
              <a:rPr lang="en-GB"/>
              <a:pPr>
                <a:defRPr/>
              </a:pPr>
              <a:t>‹#›</a:t>
            </a:fld>
            <a:endParaRPr lang="en-GB" dirty="0"/>
          </a:p>
        </p:txBody>
      </p:sp>
    </p:spTree>
    <p:extLst>
      <p:ext uri="{BB962C8B-B14F-4D97-AF65-F5344CB8AC3E}">
        <p14:creationId xmlns:p14="http://schemas.microsoft.com/office/powerpoint/2010/main" val="36006122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noProof="0" dirty="0"/>
              <a:t>Ce module correspond aux chapitres 3 et 4 du ‘</a:t>
            </a:r>
            <a:r>
              <a:rPr lang="fr-FR" sz="1200" noProof="0" dirty="0"/>
              <a:t>Guide pour l’introduction et le renforcement de la vaccination à la naissance contre l’hépatite B </a:t>
            </a:r>
            <a:r>
              <a:rPr lang="fr-FR" baseline="0" noProof="0" dirty="0"/>
              <a:t>’: Fourniture des services pour les accouchements en établissement de santé – Fourniture de services pour les accouchements à domicile</a:t>
            </a:r>
            <a:endParaRPr lang="fr-FR" sz="1200" dirty="0">
              <a:solidFill>
                <a:schemeClr val="bg1"/>
              </a:solidFill>
            </a:endParaRPr>
          </a:p>
          <a:p>
            <a:pPr algn="just"/>
            <a:endParaRPr lang="en-US"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1</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84138" y="742950"/>
            <a:ext cx="6604000" cy="3714750"/>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10</a:t>
            </a:fld>
            <a:endParaRPr lang="en-GB"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84138" y="742950"/>
            <a:ext cx="6604000" cy="3714750"/>
          </a:xfrm>
          <a:ln/>
        </p:spPr>
      </p:sp>
      <p:sp>
        <p:nvSpPr>
          <p:cNvPr id="33795" name="Notes Placeholder 2"/>
          <p:cNvSpPr>
            <a:spLocks noGrp="1"/>
          </p:cNvSpPr>
          <p:nvPr>
            <p:ph type="body" idx="1"/>
          </p:nvPr>
        </p:nvSpPr>
        <p:spPr>
          <a:noFill/>
          <a:ln/>
        </p:spPr>
        <p:txBody>
          <a:bodyPr/>
          <a:lstStyle/>
          <a:p>
            <a:endParaRPr lang="en-US" sz="1200" dirty="0"/>
          </a:p>
          <a:p>
            <a:pPr>
              <a:buNone/>
            </a:pPr>
            <a:endParaRPr lang="en-US" sz="1200" dirty="0"/>
          </a:p>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11</a:t>
            </a:fld>
            <a:endParaRPr lang="en-GB" dirty="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xfrm>
            <a:off x="84138" y="742950"/>
            <a:ext cx="6604000" cy="3714750"/>
          </a:xfrm>
          <a:ln/>
        </p:spPr>
      </p:sp>
      <p:sp>
        <p:nvSpPr>
          <p:cNvPr id="25603" name="Espace réservé des commentaires 2"/>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dirty="0"/>
          </a:p>
        </p:txBody>
      </p:sp>
      <p:sp>
        <p:nvSpPr>
          <p:cNvPr id="256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43E85910-DE24-4AC9-8B85-5B25323CD0F8}" type="slidenum">
              <a:rPr lang="fr-FR">
                <a:latin typeface="Arial" pitchFamily="34" charset="0"/>
              </a:rPr>
              <a:pPr eaLnBrk="1" hangingPunct="1"/>
              <a:t>2</a:t>
            </a:fld>
            <a:endParaRPr lang="fr-FR" dirty="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0" algn="just">
              <a:spcBef>
                <a:spcPts val="0"/>
              </a:spcBef>
            </a:pPr>
            <a:r>
              <a:rPr lang="fr-FR" b="1" noProof="0" dirty="0">
                <a:cs typeface="MS PGothic" pitchFamily="34" charset="-128"/>
              </a:rPr>
              <a:t>Remarques : </a:t>
            </a:r>
          </a:p>
          <a:p>
            <a:pPr marL="0" indent="0" algn="just">
              <a:spcBef>
                <a:spcPts val="0"/>
              </a:spcBef>
            </a:pPr>
            <a:r>
              <a:rPr lang="fr-FR" b="0" noProof="0" dirty="0">
                <a:cs typeface="MS PGothic" pitchFamily="34" charset="-128"/>
              </a:rPr>
              <a:t>Préciser comment cela</a:t>
            </a:r>
            <a:r>
              <a:rPr lang="fr-FR" b="0" baseline="0" noProof="0" dirty="0">
                <a:cs typeface="MS PGothic" pitchFamily="34" charset="-128"/>
              </a:rPr>
              <a:t> s’intègre dans les recommandations existantes du pays relatives au protocole de soins essentiels du nouveau-né</a:t>
            </a:r>
          </a:p>
          <a:p>
            <a:pPr marL="0" marR="0" lvl="0" indent="0" algn="just" defTabSz="914400" rtl="0" eaLnBrk="0" fontAlgn="base" latinLnBrk="0" hangingPunct="0">
              <a:lnSpc>
                <a:spcPct val="100000"/>
              </a:lnSpc>
              <a:spcBef>
                <a:spcPts val="0"/>
              </a:spcBef>
              <a:spcAft>
                <a:spcPct val="0"/>
              </a:spcAft>
              <a:buClrTx/>
              <a:buSzTx/>
              <a:buFontTx/>
              <a:buNone/>
              <a:tabLst/>
              <a:defRPr/>
            </a:pPr>
            <a:r>
              <a:rPr lang="fr-FR" b="0" baseline="0" noProof="0" dirty="0">
                <a:cs typeface="MS PGothic" pitchFamily="34" charset="-128"/>
              </a:rPr>
              <a:t>Insérer une illustration de ces recommandations si cela peut aider à la reconnaissance du protocole mentionn</a:t>
            </a:r>
            <a:r>
              <a:rPr lang="fr-FR" sz="1200" b="0" noProof="0" dirty="0">
                <a:solidFill>
                  <a:srgbClr val="000066"/>
                </a:solidFill>
                <a:ea typeface="ＭＳ Ｐゴシック" pitchFamily="34" charset="-128"/>
              </a:rPr>
              <a:t>é</a:t>
            </a:r>
            <a:endParaRPr lang="fr-FR" b="0" noProof="0"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172890" algn="just">
              <a:spcBef>
                <a:spcPts val="0"/>
              </a:spcBef>
            </a:pPr>
            <a:r>
              <a:rPr lang="fr-FR" b="1" noProof="0" dirty="0">
                <a:cs typeface="MS PGothic" pitchFamily="34" charset="-128"/>
              </a:rPr>
              <a:t>Remarque : </a:t>
            </a:r>
            <a:r>
              <a:rPr lang="fr-FR" b="0" noProof="0" dirty="0">
                <a:cs typeface="MS PGothic" pitchFamily="34" charset="-128"/>
              </a:rPr>
              <a:t>Certains établissements</a:t>
            </a:r>
            <a:r>
              <a:rPr lang="fr-FR" b="0" baseline="0" noProof="0" dirty="0">
                <a:cs typeface="MS PGothic" pitchFamily="34" charset="-128"/>
              </a:rPr>
              <a:t> de santé devront peut-être s’assurer que des autorisations spéciales ou un protocole particulier sont mis en place afin de permettre au personnel des maternités de manipuler et d’administrer le vaccin s’il n’est pas encore engagé dans la dispense de vaccin. Certains centres de santé utilisent des commandes régulières. Merci d’inclure ce type de précisions dans cette section si nécessaire. </a:t>
            </a:r>
            <a:endParaRPr lang="fr-FR" b="0" noProof="0"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0"/>
            <a:r>
              <a:rPr lang="fr-FR" b="1" noProof="0" dirty="0">
                <a:cs typeface="MS PGothic" pitchFamily="34" charset="-128"/>
              </a:rPr>
              <a:t>Remarque :</a:t>
            </a:r>
            <a:r>
              <a:rPr lang="fr-FR" b="1" baseline="0" noProof="0" dirty="0">
                <a:cs typeface="MS PGothic" pitchFamily="34" charset="-128"/>
              </a:rPr>
              <a:t> </a:t>
            </a:r>
            <a:r>
              <a:rPr lang="fr-FR" b="0" baseline="0" noProof="0" dirty="0">
                <a:cs typeface="MS PGothic" pitchFamily="34" charset="-128"/>
              </a:rPr>
              <a:t>apporter un complément d’information sur les pratiques dans votre pays.</a:t>
            </a:r>
            <a:endParaRPr lang="fr-FR" b="0" noProof="0"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6</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algn="just"/>
            <a:r>
              <a:rPr lang="fr-FR" sz="1200" kern="1200" noProof="0" dirty="0">
                <a:solidFill>
                  <a:schemeClr val="tx1"/>
                </a:solidFill>
                <a:latin typeface="Arial" pitchFamily="34" charset="0"/>
                <a:ea typeface="MS PGothic" pitchFamily="34" charset="-128"/>
                <a:cs typeface="ＭＳ Ｐゴシック" charset="0"/>
              </a:rPr>
              <a:t>L’exigence en terme de lieu et de calendrier pour l’administration de la DN du </a:t>
            </a:r>
            <a:r>
              <a:rPr lang="fr-FR" sz="1200" kern="1200" noProof="0" dirty="0" err="1">
                <a:solidFill>
                  <a:schemeClr val="tx1"/>
                </a:solidFill>
                <a:latin typeface="Arial" pitchFamily="34" charset="0"/>
                <a:ea typeface="MS PGothic" pitchFamily="34" charset="-128"/>
                <a:cs typeface="ＭＳ Ｐゴシック" charset="0"/>
              </a:rPr>
              <a:t>HepB</a:t>
            </a:r>
            <a:r>
              <a:rPr lang="fr-FR" sz="1200" kern="1200" noProof="0" dirty="0">
                <a:solidFill>
                  <a:schemeClr val="tx1"/>
                </a:solidFill>
                <a:latin typeface="Arial" pitchFamily="34" charset="0"/>
                <a:ea typeface="MS PGothic" pitchFamily="34" charset="-128"/>
                <a:cs typeface="ＭＳ Ｐゴシック" charset="0"/>
              </a:rPr>
              <a:t> est différente des autres vaccins</a:t>
            </a:r>
            <a:r>
              <a:rPr lang="fr-FR" sz="1200" kern="1200" baseline="0" noProof="0" dirty="0">
                <a:solidFill>
                  <a:schemeClr val="tx1"/>
                </a:solidFill>
                <a:latin typeface="Arial" pitchFamily="34" charset="0"/>
                <a:ea typeface="MS PGothic" pitchFamily="34" charset="-128"/>
                <a:cs typeface="ＭＳ Ｐゴシック" charset="0"/>
              </a:rPr>
              <a:t> ; des dispositions spécifiques sont donc nécessaires pour assurer la disponibilité du vaccin sur le lieu et au moment de l’accouchement</a:t>
            </a:r>
            <a:r>
              <a:rPr lang="fr-FR" sz="1200" kern="1200" noProof="0" dirty="0">
                <a:solidFill>
                  <a:schemeClr val="tx1"/>
                </a:solidFill>
                <a:latin typeface="Arial" pitchFamily="34" charset="0"/>
                <a:ea typeface="MS PGothic" pitchFamily="34" charset="-128"/>
                <a:cs typeface="ＭＳ Ｐゴシック" charset="0"/>
              </a:rPr>
              <a:t>. Ceci implique des dispositions à prendre </a:t>
            </a:r>
            <a:r>
              <a:rPr lang="fr-FR" sz="1200" kern="1200" baseline="0" noProof="0" dirty="0">
                <a:solidFill>
                  <a:schemeClr val="tx1"/>
                </a:solidFill>
                <a:latin typeface="Arial" pitchFamily="34" charset="0"/>
                <a:ea typeface="MS PGothic" pitchFamily="34" charset="-128"/>
                <a:cs typeface="ＭＳ Ｐゴシック" charset="0"/>
              </a:rPr>
              <a:t>en terme de placement physique du réfrigérateur à vaccins ou en terme d’utilisation de porte-vaccins.</a:t>
            </a:r>
            <a:endParaRPr lang="fr-FR" sz="1200" kern="1200" noProof="0" dirty="0">
              <a:solidFill>
                <a:schemeClr val="tx1"/>
              </a:solidFill>
              <a:latin typeface="Arial" pitchFamily="34" charset="0"/>
              <a:ea typeface="MS PGothic" pitchFamily="34" charset="-128"/>
              <a:cs typeface="ＭＳ Ｐゴシック" charset="0"/>
            </a:endParaRPr>
          </a:p>
          <a:p>
            <a:endParaRPr lang="en-US" sz="2400" dirty="0"/>
          </a:p>
          <a:p>
            <a:endParaRPr lang="en-US"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7</a:t>
            </a:fld>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indent="0" algn="just"/>
            <a:r>
              <a:rPr lang="fr-FR" sz="1200" b="0" kern="1200" noProof="0" dirty="0">
                <a:solidFill>
                  <a:schemeClr val="tx1"/>
                </a:solidFill>
                <a:latin typeface="Arial" pitchFamily="34" charset="0"/>
                <a:ea typeface="ＭＳ Ｐゴシック" pitchFamily="34" charset="-128"/>
                <a:cs typeface="ＭＳ Ｐゴシック" charset="0"/>
              </a:rPr>
              <a:t>La DN du </a:t>
            </a:r>
            <a:r>
              <a:rPr lang="fr-FR" sz="1200" b="0" kern="1200" noProof="0" dirty="0" err="1">
                <a:solidFill>
                  <a:schemeClr val="tx1"/>
                </a:solidFill>
                <a:latin typeface="Arial" pitchFamily="34" charset="0"/>
                <a:ea typeface="ＭＳ Ｐゴシック" pitchFamily="34" charset="-128"/>
                <a:cs typeface="ＭＳ Ｐゴシック" charset="0"/>
              </a:rPr>
              <a:t>HepB</a:t>
            </a:r>
            <a:r>
              <a:rPr lang="fr-FR" sz="1200" b="0" kern="1200" noProof="0" dirty="0">
                <a:solidFill>
                  <a:schemeClr val="tx1"/>
                </a:solidFill>
                <a:latin typeface="Arial" pitchFamily="34" charset="0"/>
                <a:ea typeface="ＭＳ Ｐゴシック" pitchFamily="34" charset="-128"/>
                <a:cs typeface="ＭＳ Ｐゴシック" charset="0"/>
              </a:rPr>
              <a:t> doit être implémentée dans le</a:t>
            </a:r>
            <a:r>
              <a:rPr lang="fr-FR" sz="1200" b="0" kern="1200" baseline="0" noProof="0" dirty="0">
                <a:solidFill>
                  <a:schemeClr val="tx1"/>
                </a:solidFill>
                <a:latin typeface="Arial" pitchFamily="34" charset="0"/>
                <a:ea typeface="ＭＳ Ｐゴシック" pitchFamily="34" charset="-128"/>
                <a:cs typeface="ＭＳ Ｐゴシック" charset="0"/>
              </a:rPr>
              <a:t> secteur priv</a:t>
            </a:r>
            <a:r>
              <a:rPr lang="fr-FR" sz="1200" b="0" kern="1200" noProof="0" dirty="0">
                <a:solidFill>
                  <a:schemeClr val="tx1"/>
                </a:solidFill>
                <a:latin typeface="Arial" pitchFamily="34" charset="0"/>
                <a:ea typeface="ＭＳ Ｐゴシック" pitchFamily="34" charset="-128"/>
                <a:cs typeface="ＭＳ Ｐゴシック" charset="0"/>
              </a:rPr>
              <a:t>é</a:t>
            </a:r>
            <a:r>
              <a:rPr lang="fr-FR" sz="1200" b="0" kern="1200" baseline="0" noProof="0" dirty="0">
                <a:solidFill>
                  <a:schemeClr val="tx1"/>
                </a:solidFill>
                <a:latin typeface="Arial" pitchFamily="34" charset="0"/>
                <a:ea typeface="ＭＳ Ｐゴシック" pitchFamily="34" charset="-128"/>
                <a:cs typeface="ＭＳ Ｐゴシック" charset="0"/>
              </a:rPr>
              <a:t>, et les vaccinations doivent être scrupuleusement reportées aux autorités nationales de sant</a:t>
            </a:r>
            <a:r>
              <a:rPr lang="fr-FR" sz="1200" b="0" kern="1200" noProof="0" dirty="0">
                <a:solidFill>
                  <a:schemeClr val="tx1"/>
                </a:solidFill>
                <a:latin typeface="Arial" pitchFamily="34" charset="0"/>
                <a:ea typeface="ＭＳ Ｐゴシック" pitchFamily="34" charset="-128"/>
                <a:cs typeface="ＭＳ Ｐゴシック" charset="0"/>
              </a:rPr>
              <a:t>é</a:t>
            </a:r>
            <a:r>
              <a:rPr lang="fr-FR" sz="1200" b="0" kern="1200" baseline="0" noProof="0" dirty="0">
                <a:solidFill>
                  <a:schemeClr val="tx1"/>
                </a:solidFill>
                <a:latin typeface="Arial" pitchFamily="34" charset="0"/>
                <a:ea typeface="ＭＳ Ｐゴシック" pitchFamily="34" charset="-128"/>
                <a:cs typeface="ＭＳ Ｐゴシック" charset="0"/>
              </a:rPr>
              <a:t>.</a:t>
            </a:r>
            <a:endParaRPr lang="fr-FR" sz="1200" b="0" i="0" noProof="0" dirty="0"/>
          </a:p>
          <a:p>
            <a:pPr marL="172890" indent="-172890"/>
            <a:endParaRPr lang="fr-FR" b="1"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8</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algn="just"/>
            <a:r>
              <a:rPr lang="en-US" b="1" noProof="0" dirty="0">
                <a:solidFill>
                  <a:srgbClr val="0070C0"/>
                </a:solidFill>
              </a:rPr>
              <a:t>*</a:t>
            </a:r>
            <a:r>
              <a:rPr lang="fr-FR" b="1" noProof="0" dirty="0">
                <a:solidFill>
                  <a:srgbClr val="0070C0"/>
                </a:solidFill>
              </a:rPr>
              <a:t>Remarque (dernier point)</a:t>
            </a:r>
            <a:r>
              <a:rPr lang="fr-FR" b="1" baseline="0" noProof="0" dirty="0">
                <a:solidFill>
                  <a:srgbClr val="0070C0"/>
                </a:solidFill>
              </a:rPr>
              <a:t> </a:t>
            </a:r>
            <a:r>
              <a:rPr lang="fr-FR" b="1" noProof="0" dirty="0">
                <a:solidFill>
                  <a:srgbClr val="0070C0"/>
                </a:solidFill>
              </a:rPr>
              <a:t>: </a:t>
            </a:r>
            <a:r>
              <a:rPr lang="fr-FR" b="0" noProof="0" dirty="0">
                <a:solidFill>
                  <a:srgbClr val="0070C0"/>
                </a:solidFill>
              </a:rPr>
              <a:t>Ce</a:t>
            </a:r>
            <a:r>
              <a:rPr lang="fr-FR" b="0" baseline="0" noProof="0" dirty="0">
                <a:solidFill>
                  <a:srgbClr val="0070C0"/>
                </a:solidFill>
              </a:rPr>
              <a:t> point sera à adapter selon la politique du pays (ex. Jusqu’à 2 semaines après la naissance,  ou jusqu’à la première dose associée) Les deux options sont acceptées et dépendent des politiques de chaque pays.</a:t>
            </a:r>
            <a:endParaRPr lang="fr-FR" b="0" baseline="0" noProof="0" dirty="0"/>
          </a:p>
          <a:p>
            <a:pPr marL="172890" indent="-172890"/>
            <a:endParaRPr lang="fr-FR" b="0" dirty="0">
              <a:cs typeface="MS PGothic" pitchFamily="34" charset="-128"/>
            </a:endParaRP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9</a:t>
            </a:fld>
            <a:endParaRPr lang="en-GB" dirty="0"/>
          </a:p>
        </p:txBody>
      </p:sp>
    </p:spTree>
    <p:extLst>
      <p:ext uri="{BB962C8B-B14F-4D97-AF65-F5344CB8AC3E}">
        <p14:creationId xmlns:p14="http://schemas.microsoft.com/office/powerpoint/2010/main" val="4025590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a:solidFill>
                <a:srgbClr val="000066"/>
              </a:solidFill>
              <a:latin typeface="Arial" pitchFamily="34" charset="0"/>
              <a:ea typeface="ＭＳ Ｐゴシック" pitchFamily="34" charset="-128"/>
            </a:endParaRPr>
          </a:p>
        </p:txBody>
      </p:sp>
    </p:spTree>
    <p:extLst>
      <p:ext uri="{BB962C8B-B14F-4D97-AF65-F5344CB8AC3E}">
        <p14:creationId xmlns:p14="http://schemas.microsoft.com/office/powerpoint/2010/main" val="1661244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022939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03170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79403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52401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829163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346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751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46483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5948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424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9385330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a:defRPr/>
            </a:pPr>
            <a:endParaRPr lang="fr-FR">
              <a:ea typeface="ＭＳ Ｐゴシック" pitchFamily="34" charset="-128"/>
            </a:endParaRPr>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1236133" y="6503986"/>
            <a:ext cx="6587067"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0" dirty="0">
                <a:solidFill>
                  <a:srgbClr val="96CCEE"/>
                </a:solidFill>
                <a:latin typeface="Arial Narrow" pitchFamily="34" charset="0"/>
                <a:ea typeface="ＭＳ Ｐゴシック" pitchFamily="34" charset="-128"/>
              </a:rPr>
              <a:t>Stratégies de vaccination par la DN du </a:t>
            </a:r>
            <a:r>
              <a:rPr lang="fr-FR" sz="1200" b="0" dirty="0" err="1">
                <a:solidFill>
                  <a:srgbClr val="96CCEE"/>
                </a:solidFill>
                <a:latin typeface="Arial Narrow" pitchFamily="34" charset="0"/>
                <a:ea typeface="ＭＳ Ｐゴシック" pitchFamily="34" charset="-128"/>
              </a:rPr>
              <a:t>HepB</a:t>
            </a:r>
            <a:r>
              <a:rPr lang="fr-FR" sz="1200" b="0" dirty="0">
                <a:solidFill>
                  <a:srgbClr val="96CCEE"/>
                </a:solidFill>
                <a:latin typeface="Arial Narrow" pitchFamily="34" charset="0"/>
                <a:ea typeface="ＭＳ Ｐゴシック" pitchFamily="34" charset="-128"/>
              </a:rPr>
              <a:t>, </a:t>
            </a:r>
            <a:r>
              <a:rPr lang="en-GB" sz="1200" b="0" dirty="0">
                <a:solidFill>
                  <a:srgbClr val="96CCEE"/>
                </a:solidFill>
                <a:latin typeface="Arial Narrow" pitchFamily="34" charset="0"/>
                <a:ea typeface="ＭＳ Ｐゴシック" pitchFamily="34" charset="-128"/>
              </a:rPr>
              <a:t>Module 5</a:t>
            </a:r>
          </a:p>
        </p:txBody>
      </p:sp>
      <p:sp>
        <p:nvSpPr>
          <p:cNvPr id="1031" name="Rectangle 14"/>
          <p:cNvSpPr>
            <a:spLocks noChangeArrowheads="1"/>
          </p:cNvSpPr>
          <p:nvPr/>
        </p:nvSpPr>
        <p:spPr bwMode="auto">
          <a:xfrm>
            <a:off x="480485" y="6477000"/>
            <a:ext cx="622300" cy="331787"/>
          </a:xfrm>
          <a:prstGeom prst="rect">
            <a:avLst/>
          </a:prstGeom>
          <a:noFill/>
          <a:ln w="9525">
            <a:noFill/>
            <a:miter lim="800000"/>
            <a:headEnd/>
            <a:tailEnd/>
          </a:ln>
        </p:spPr>
        <p:txBody>
          <a:bodyPr lIns="0" tIns="0" rIns="0" bIns="0"/>
          <a:lstStyle/>
          <a:p>
            <a:pPr algn="r" defTabSz="912813">
              <a:defRPr/>
            </a:pPr>
            <a:fld id="{0E74DCFA-7F57-4E57-913E-D9B16E34975B}" type="slidenum">
              <a:rPr lang="en-US" sz="1500" b="1">
                <a:solidFill>
                  <a:srgbClr val="72BBE8"/>
                </a:solidFill>
                <a:latin typeface="Arial Narrow" pitchFamily="34" charset="0"/>
                <a:ea typeface="ＭＳ Ｐゴシック" pitchFamily="34" charset="-128"/>
              </a:rPr>
              <a:pPr algn="r" defTabSz="912813">
                <a:defRPr/>
              </a:pPr>
              <a:t>‹#›</a:t>
            </a:fld>
            <a:r>
              <a:rPr lang="en-GB" sz="1500" b="1" dirty="0">
                <a:solidFill>
                  <a:srgbClr val="72BBE8"/>
                </a:solidFill>
                <a:latin typeface="Arial Narrow" pitchFamily="34" charset="0"/>
                <a:ea typeface="ＭＳ Ｐゴシック" pitchFamily="34" charset="-128"/>
              </a:rPr>
              <a:t> </a:t>
            </a:r>
            <a:r>
              <a:rPr lang="en-GB" sz="2100" b="1" baseline="14000" dirty="0">
                <a:solidFill>
                  <a:srgbClr val="FFFFFF"/>
                </a:solidFill>
                <a:latin typeface="Arial Narrow" pitchFamily="34" charset="0"/>
                <a:ea typeface="ＭＳ Ｐゴシック" pitchFamily="34" charset="-128"/>
              </a:rPr>
              <a:t>|</a:t>
            </a:r>
          </a:p>
        </p:txBody>
      </p:sp>
      <p:pic>
        <p:nvPicPr>
          <p:cNvPr id="4" name="Picture 2">
            <a:extLst>
              <a:ext uri="{FF2B5EF4-FFF2-40B4-BE49-F238E27FC236}">
                <a16:creationId xmlns:a16="http://schemas.microsoft.com/office/drawing/2014/main" id="{050B7441-BC2A-85F4-95F8-B90631DF7891}"/>
              </a:ext>
            </a:extLst>
          </p:cNvPr>
          <p:cNvPicPr>
            <a:picLocks noChangeArrowheads="1"/>
          </p:cNvPicPr>
          <p:nvPr userDrawn="1"/>
        </p:nvPicPr>
        <p:blipFill rotWithShape="1">
          <a:blip r:embed="rId14" cstate="print">
            <a:extLst>
              <a:ext uri="{28A0092B-C50C-407E-A947-70E740481C1C}">
                <a14:useLocalDpi xmlns:a14="http://schemas.microsoft.com/office/drawing/2010/main" val="0"/>
              </a:ext>
            </a:extLst>
          </a:blip>
          <a:srcRect r="2307"/>
          <a:stretch/>
        </p:blipFill>
        <p:spPr bwMode="auto">
          <a:xfrm>
            <a:off x="93416" y="79866"/>
            <a:ext cx="900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17">
            <a:extLst>
              <a:ext uri="{FF2B5EF4-FFF2-40B4-BE49-F238E27FC236}">
                <a16:creationId xmlns:a16="http://schemas.microsoft.com/office/drawing/2014/main" id="{5DCC64E4-F727-19EA-BD69-F32848B559A7}"/>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spTree>
    <p:extLst>
      <p:ext uri="{BB962C8B-B14F-4D97-AF65-F5344CB8AC3E}">
        <p14:creationId xmlns:p14="http://schemas.microsoft.com/office/powerpoint/2010/main" val="54009630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ＭＳ Ｐゴシック" charset="0"/>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s://iris.who.int/handle/10665/250243" TargetMode="External"/><Relationship Id="rId7"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who.int/publications/i/item/9789240091672" TargetMode="External"/><Relationship Id="rId4"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6477000" y="2383477"/>
            <a:ext cx="3810000" cy="226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defTabSz="912813" eaLnBrk="0" hangingPunct="0">
              <a:spcBef>
                <a:spcPts val="600"/>
              </a:spcBef>
              <a:buClr>
                <a:srgbClr val="1E7FB8"/>
              </a:buClr>
            </a:pPr>
            <a:r>
              <a:rPr lang="en-US" sz="3200" b="1" dirty="0">
                <a:solidFill>
                  <a:schemeClr val="bg1"/>
                </a:solidFill>
                <a:latin typeface="Arial" pitchFamily="34" charset="0"/>
              </a:rPr>
              <a:t>Module 5</a:t>
            </a:r>
          </a:p>
          <a:p>
            <a:pPr algn="ctr" defTabSz="912813" eaLnBrk="0" hangingPunct="0">
              <a:spcBef>
                <a:spcPts val="600"/>
              </a:spcBef>
              <a:buClr>
                <a:srgbClr val="1E7FB8"/>
              </a:buClr>
            </a:pPr>
            <a:r>
              <a:rPr lang="fr-FR" sz="3200" b="1" dirty="0">
                <a:solidFill>
                  <a:srgbClr val="FFFFFF"/>
                </a:solidFill>
                <a:latin typeface="Arial" pitchFamily="34" charset="0"/>
              </a:rPr>
              <a:t>Stratégies de vaccination par la DN du </a:t>
            </a:r>
            <a:r>
              <a:rPr lang="fr-FR" sz="3200" b="1" dirty="0" err="1">
                <a:solidFill>
                  <a:srgbClr val="FFFFFF"/>
                </a:solidFill>
                <a:latin typeface="Arial" pitchFamily="34" charset="0"/>
              </a:rPr>
              <a:t>HepB</a:t>
            </a:r>
            <a:endParaRPr lang="fr-FR" sz="3200" b="1" dirty="0">
              <a:solidFill>
                <a:srgbClr val="FF0000"/>
              </a:solidFill>
              <a:latin typeface="Arial" pitchFamily="34" charset="0"/>
            </a:endParaRPr>
          </a:p>
        </p:txBody>
      </p:sp>
      <p:pic>
        <p:nvPicPr>
          <p:cNvPr id="2" name="Picture 2">
            <a:extLst>
              <a:ext uri="{FF2B5EF4-FFF2-40B4-BE49-F238E27FC236}">
                <a16:creationId xmlns:a16="http://schemas.microsoft.com/office/drawing/2014/main" id="{DD8224A5-6794-9E4F-09F1-1900EEEC8BB0}"/>
              </a:ext>
            </a:extLst>
          </p:cNvPr>
          <p:cNvPicPr>
            <a:picLocks noChangeArrowheads="1"/>
          </p:cNvPicPr>
          <p:nvPr/>
        </p:nvPicPr>
        <p:blipFill rotWithShape="1">
          <a:blip r:embed="rId3">
            <a:extLst>
              <a:ext uri="{28A0092B-C50C-407E-A947-70E740481C1C}">
                <a14:useLocalDpi xmlns:a14="http://schemas.microsoft.com/office/drawing/2010/main" val="0"/>
              </a:ext>
            </a:extLst>
          </a:blip>
          <a:srcRect r="2307"/>
          <a:stretch/>
        </p:blipFill>
        <p:spPr bwMode="auto">
          <a:xfrm>
            <a:off x="0" y="2"/>
            <a:ext cx="4860000" cy="68581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79212C8-C978-D0A7-CE5D-93EB18CBC380}"/>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pic>
        <p:nvPicPr>
          <p:cNvPr id="4" name="Picture 3" descr="Blue text on a black background&#10;&#10;Description automatically generated">
            <a:extLst>
              <a:ext uri="{FF2B5EF4-FFF2-40B4-BE49-F238E27FC236}">
                <a16:creationId xmlns:a16="http://schemas.microsoft.com/office/drawing/2014/main" id="{E694A2B6-061A-994B-42B8-6C318B2F505A}"/>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665191" y="5715000"/>
            <a:ext cx="3886200" cy="982488"/>
          </a:xfrm>
          <a:prstGeom prst="rect">
            <a:avLst/>
          </a:prstGeom>
        </p:spPr>
      </p:pic>
      <p:sp>
        <p:nvSpPr>
          <p:cNvPr id="5" name="Rectangle 4">
            <a:extLst>
              <a:ext uri="{FF2B5EF4-FFF2-40B4-BE49-F238E27FC236}">
                <a16:creationId xmlns:a16="http://schemas.microsoft.com/office/drawing/2014/main" id="{4F402B30-6792-7E00-D4CC-85D491F5A493}"/>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3886200" y="0"/>
            <a:ext cx="8305800" cy="1238250"/>
          </a:xfrm>
        </p:spPr>
        <p:txBody>
          <a:bodyPr/>
          <a:lstStyle/>
          <a:p>
            <a:pPr>
              <a:defRPr/>
            </a:pPr>
            <a:r>
              <a:rPr lang="fr-FR" dirty="0"/>
              <a:t>Fin du module</a:t>
            </a:r>
            <a:r>
              <a:rPr lang="en-US" dirty="0"/>
              <a:t>	</a:t>
            </a:r>
            <a:endParaRPr lang="fr-FR" dirty="0"/>
          </a:p>
        </p:txBody>
      </p:sp>
      <p:sp>
        <p:nvSpPr>
          <p:cNvPr id="7" name="Rectangle à coins arrondis 6"/>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fr-FR" sz="2400" b="1" dirty="0">
                <a:solidFill>
                  <a:srgbClr val="000066"/>
                </a:solidFill>
              </a:rPr>
              <a:t>Merci de votre attention ! </a:t>
            </a:r>
            <a:br>
              <a:rPr lang="fr-FR"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pic>
        <p:nvPicPr>
          <p:cNvPr id="2" name="Picture 1" descr="A cartoon of a nurse&#10;&#10;Description automatically generated">
            <a:extLst>
              <a:ext uri="{FF2B5EF4-FFF2-40B4-BE49-F238E27FC236}">
                <a16:creationId xmlns:a16="http://schemas.microsoft.com/office/drawing/2014/main" id="{2C8B2797-D20D-9824-B4B2-5811894EFA14}"/>
              </a:ext>
            </a:extLst>
          </p:cNvPr>
          <p:cNvPicPr>
            <a:picLocks noChangeAspect="1"/>
          </p:cNvPicPr>
          <p:nvPr/>
        </p:nvPicPr>
        <p:blipFill>
          <a:blip r:embed="rId3"/>
          <a:stretch>
            <a:fillRect/>
          </a:stretch>
        </p:blipFill>
        <p:spPr>
          <a:xfrm>
            <a:off x="2145769" y="1530694"/>
            <a:ext cx="2019300" cy="4219575"/>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a:lnSpc>
                <a:spcPct val="90000"/>
              </a:lnSpc>
              <a:defRPr/>
            </a:pPr>
            <a:r>
              <a:rPr lang="fr-FR" kern="1200" dirty="0">
                <a:solidFill>
                  <a:srgbClr val="002060"/>
                </a:solidFill>
                <a:ea typeface="ＭＳ Ｐゴシック" pitchFamily="34" charset="-128"/>
              </a:rPr>
              <a:t>Références</a:t>
            </a:r>
          </a:p>
        </p:txBody>
      </p:sp>
      <p:sp>
        <p:nvSpPr>
          <p:cNvPr id="4" name="Content Placeholder 2">
            <a:extLst>
              <a:ext uri="{FF2B5EF4-FFF2-40B4-BE49-F238E27FC236}">
                <a16:creationId xmlns:a16="http://schemas.microsoft.com/office/drawing/2014/main" id="{F75197DF-D1C9-D11E-0CD2-A25AAF4DCCBF}"/>
              </a:ext>
            </a:extLst>
          </p:cNvPr>
          <p:cNvSpPr>
            <a:spLocks noGrp="1"/>
          </p:cNvSpPr>
          <p:nvPr>
            <p:ph idx="1"/>
          </p:nvPr>
        </p:nvSpPr>
        <p:spPr>
          <a:xfrm>
            <a:off x="390700" y="1573869"/>
            <a:ext cx="9575398" cy="4611688"/>
          </a:xfrm>
        </p:spPr>
        <p:txBody>
          <a:bodyPr/>
          <a:lstStyle/>
          <a:p>
            <a:pPr marL="340995" indent="-340995"/>
            <a:r>
              <a:rPr lang="fr-FR" sz="2000" dirty="0"/>
              <a:t>OMS : Prévenir la transmission périnatale du virus de l’hépatite B: Guide pour l’introduction et le renforcement de la vaccination à la naissance contre l’hépatite B </a:t>
            </a:r>
            <a:r>
              <a:rPr lang="fr-FR" sz="2000" dirty="0">
                <a:hlinkClick r:id="rId3"/>
              </a:rPr>
              <a:t>https://iris.who.int/handle/10665/250243</a:t>
            </a:r>
            <a:r>
              <a:rPr lang="fr-FR" sz="2000" dirty="0"/>
              <a:t> </a:t>
            </a:r>
            <a:endParaRPr lang="en-US"/>
          </a:p>
          <a:p>
            <a:pPr marL="340995" indent="-340995"/>
            <a:r>
              <a:rPr lang="fr-FR" sz="2000" dirty="0"/>
              <a:t>OMS : Les pratiques qui améliorent la couverture par la vaccination anti-hépatite B à la naissance </a:t>
            </a:r>
            <a:r>
              <a:rPr lang="fr-FR" sz="2000" dirty="0">
                <a:hlinkClick r:id="rId4"/>
              </a:rPr>
              <a:t>https://iris.who.int/bitstream/handle/10665/112532/WHO_IVB_12.11_fre.pdf</a:t>
            </a:r>
            <a:r>
              <a:rPr lang="fr-FR" sz="2000" dirty="0"/>
              <a:t>  </a:t>
            </a:r>
          </a:p>
          <a:p>
            <a:pPr>
              <a:spcBef>
                <a:spcPts val="1800"/>
              </a:spcBef>
            </a:pPr>
            <a:r>
              <a:rPr lang="en-GB" sz="2000" dirty="0"/>
              <a:t>OMS : </a:t>
            </a:r>
            <a:r>
              <a:rPr lang="en-US" sz="2000" dirty="0"/>
              <a:t>Global hepatitis report 2024: action for access in low- and middle-income countries </a:t>
            </a:r>
            <a:r>
              <a:rPr lang="en-US" sz="2000" i="1" dirty="0"/>
              <a:t>(disponible </a:t>
            </a:r>
            <a:r>
              <a:rPr lang="en-US" sz="2000" i="1" dirty="0" err="1"/>
              <a:t>en</a:t>
            </a:r>
            <a:r>
              <a:rPr lang="en-US" sz="2000" i="1" dirty="0"/>
              <a:t> </a:t>
            </a:r>
            <a:r>
              <a:rPr lang="en-US" sz="2000" i="1" dirty="0" err="1"/>
              <a:t>anglais</a:t>
            </a:r>
            <a:r>
              <a:rPr lang="en-US" sz="2000" i="1" dirty="0"/>
              <a:t>) </a:t>
            </a:r>
            <a:r>
              <a:rPr lang="en-US" sz="2000" dirty="0">
                <a:hlinkClick r:id="rId5"/>
              </a:rPr>
              <a:t>https://www.who.int/publications/i/item/9789240091672</a:t>
            </a:r>
            <a:r>
              <a:rPr lang="en-US" sz="2000" dirty="0"/>
              <a:t> </a:t>
            </a:r>
          </a:p>
        </p:txBody>
      </p:sp>
      <p:pic>
        <p:nvPicPr>
          <p:cNvPr id="5" name="Picture 4">
            <a:extLst>
              <a:ext uri="{FF2B5EF4-FFF2-40B4-BE49-F238E27FC236}">
                <a16:creationId xmlns:a16="http://schemas.microsoft.com/office/drawing/2014/main" id="{9458BA83-05AC-FFD1-45CB-DE7EC93EC7C3}"/>
              </a:ext>
            </a:extLst>
          </p:cNvPr>
          <p:cNvPicPr>
            <a:picLocks noChangeAspect="1"/>
          </p:cNvPicPr>
          <p:nvPr/>
        </p:nvPicPr>
        <p:blipFill>
          <a:blip r:embed="rId6"/>
          <a:stretch>
            <a:fillRect/>
          </a:stretch>
        </p:blipFill>
        <p:spPr>
          <a:xfrm>
            <a:off x="10459500" y="284250"/>
            <a:ext cx="1339416" cy="1908000"/>
          </a:xfrm>
          <a:prstGeom prst="rect">
            <a:avLst/>
          </a:prstGeom>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97D04CCA-2DCD-BB96-00AB-3A32194F4746}"/>
              </a:ext>
            </a:extLst>
          </p:cNvPr>
          <p:cNvPicPr>
            <a:picLocks noChangeAspect="1"/>
          </p:cNvPicPr>
          <p:nvPr/>
        </p:nvPicPr>
        <p:blipFill>
          <a:blip r:embed="rId7"/>
          <a:stretch>
            <a:fillRect/>
          </a:stretch>
        </p:blipFill>
        <p:spPr>
          <a:xfrm>
            <a:off x="10459500" y="2275247"/>
            <a:ext cx="1341801" cy="1908000"/>
          </a:xfrm>
          <a:prstGeom prst="rect">
            <a:avLst/>
          </a:prstGeom>
        </p:spPr>
      </p:pic>
      <p:pic>
        <p:nvPicPr>
          <p:cNvPr id="7" name="Picture 6" descr="Global hepatitis report 2024: action for access in low- and middle-income countries">
            <a:extLst>
              <a:ext uri="{FF2B5EF4-FFF2-40B4-BE49-F238E27FC236}">
                <a16:creationId xmlns:a16="http://schemas.microsoft.com/office/drawing/2014/main" id="{A975C712-6505-65C5-464C-83A4DBF12C4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59500" y="4264200"/>
            <a:ext cx="1351500" cy="190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2362200" y="0"/>
            <a:ext cx="83058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r>
              <a:rPr lang="fr-FR" sz="3500" b="1" dirty="0">
                <a:solidFill>
                  <a:srgbClr val="000066"/>
                </a:solidFill>
                <a:ea typeface="ＭＳ Ｐゴシック" pitchFamily="34" charset="-128"/>
              </a:rPr>
              <a:t>Objectifs pédagogiques</a:t>
            </a:r>
          </a:p>
        </p:txBody>
      </p:sp>
      <p:sp>
        <p:nvSpPr>
          <p:cNvPr id="4099" name="Rectangle 14"/>
          <p:cNvSpPr>
            <a:spLocks noChangeArrowheads="1"/>
          </p:cNvSpPr>
          <p:nvPr/>
        </p:nvSpPr>
        <p:spPr bwMode="auto">
          <a:xfrm>
            <a:off x="1943100" y="1828800"/>
            <a:ext cx="8039100" cy="462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ts val="600"/>
              </a:spcBef>
              <a:spcAft>
                <a:spcPts val="600"/>
              </a:spcAft>
              <a:buClr>
                <a:srgbClr val="1E7FB8"/>
              </a:buClr>
              <a:buFont typeface="Wingdings" pitchFamily="2" charset="2"/>
              <a:buChar char="l"/>
            </a:pPr>
            <a:r>
              <a:rPr lang="fr-FR" sz="2400" dirty="0">
                <a:solidFill>
                  <a:srgbClr val="000066"/>
                </a:solidFill>
              </a:rPr>
              <a:t>À la fin de ce module, vous serez capable de :</a:t>
            </a:r>
          </a:p>
          <a:p>
            <a:pPr marL="687388" indent="-220663" defTabSz="912813" eaLnBrk="0" hangingPunct="0">
              <a:spcBef>
                <a:spcPts val="600"/>
              </a:spcBef>
              <a:spcAft>
                <a:spcPts val="600"/>
              </a:spcAft>
              <a:buClr>
                <a:srgbClr val="1E7FB8"/>
              </a:buClr>
              <a:buFontTx/>
              <a:buChar char="−"/>
            </a:pPr>
            <a:r>
              <a:rPr lang="fr-FR" sz="2100" spc="-20" dirty="0">
                <a:solidFill>
                  <a:srgbClr val="000066"/>
                </a:solidFill>
                <a:latin typeface="+mj-lt"/>
              </a:rPr>
              <a:t>Décrire les stratégies clés d’administration de la DN du vaccin </a:t>
            </a:r>
            <a:r>
              <a:rPr lang="fr-FR" sz="2100" spc="-20" dirty="0" err="1">
                <a:solidFill>
                  <a:srgbClr val="000066"/>
                </a:solidFill>
                <a:latin typeface="+mj-lt"/>
              </a:rPr>
              <a:t>HepB</a:t>
            </a:r>
            <a:r>
              <a:rPr lang="fr-FR" sz="2100" spc="-20" dirty="0">
                <a:solidFill>
                  <a:srgbClr val="000066"/>
                </a:solidFill>
                <a:latin typeface="+mj-lt"/>
              </a:rPr>
              <a:t> dans les établissements de santé</a:t>
            </a:r>
            <a:endParaRPr lang="fr-FR" sz="2100" dirty="0">
              <a:solidFill>
                <a:srgbClr val="000066"/>
              </a:solidFill>
              <a:latin typeface="+mj-lt"/>
            </a:endParaRPr>
          </a:p>
          <a:p>
            <a:pPr marL="687388" indent="-220663" defTabSz="912813" eaLnBrk="0" hangingPunct="0">
              <a:spcBef>
                <a:spcPts val="600"/>
              </a:spcBef>
              <a:spcAft>
                <a:spcPts val="600"/>
              </a:spcAft>
              <a:buClr>
                <a:srgbClr val="1E7FB8"/>
              </a:buClr>
              <a:buFontTx/>
              <a:buChar char="−"/>
            </a:pPr>
            <a:r>
              <a:rPr lang="fr-FR" sz="2100" spc="-20" dirty="0">
                <a:solidFill>
                  <a:srgbClr val="000066"/>
                </a:solidFill>
                <a:latin typeface="+mj-lt"/>
              </a:rPr>
              <a:t>Décrire les stratégies clés d’administration de la DN du vaccin </a:t>
            </a:r>
            <a:r>
              <a:rPr lang="fr-FR" sz="2100" spc="-20" dirty="0" err="1">
                <a:solidFill>
                  <a:srgbClr val="000066"/>
                </a:solidFill>
                <a:latin typeface="+mj-lt"/>
              </a:rPr>
              <a:t>HepB</a:t>
            </a:r>
            <a:r>
              <a:rPr lang="fr-FR" sz="2100" spc="-20" dirty="0">
                <a:solidFill>
                  <a:srgbClr val="000066"/>
                </a:solidFill>
                <a:latin typeface="+mj-lt"/>
              </a:rPr>
              <a:t> aux naissances à domicile</a:t>
            </a:r>
            <a:endParaRPr lang="fr-FR" sz="2100" dirty="0">
              <a:solidFill>
                <a:srgbClr val="000066"/>
              </a:solidFill>
              <a:latin typeface="+mj-lt"/>
            </a:endParaRPr>
          </a:p>
          <a:p>
            <a:pPr marL="687388" indent="-220663" defTabSz="912813" eaLnBrk="0" hangingPunct="0">
              <a:spcBef>
                <a:spcPts val="600"/>
              </a:spcBef>
              <a:spcAft>
                <a:spcPts val="600"/>
              </a:spcAft>
              <a:buClr>
                <a:srgbClr val="1E7FB8"/>
              </a:buClr>
              <a:buFontTx/>
              <a:buChar char="−"/>
            </a:pPr>
            <a:r>
              <a:rPr lang="fr-FR" sz="2100" dirty="0">
                <a:solidFill>
                  <a:srgbClr val="000066"/>
                </a:solidFill>
                <a:latin typeface="+mj-lt"/>
              </a:rPr>
              <a:t>Définir les considérations particulières à l’administration de la DN du vaccin </a:t>
            </a:r>
            <a:r>
              <a:rPr lang="fr-FR" sz="2100" dirty="0" err="1">
                <a:solidFill>
                  <a:srgbClr val="000066"/>
                </a:solidFill>
                <a:latin typeface="+mj-lt"/>
              </a:rPr>
              <a:t>HepB</a:t>
            </a:r>
            <a:r>
              <a:rPr lang="fr-FR" sz="2100" dirty="0">
                <a:solidFill>
                  <a:srgbClr val="000066"/>
                </a:solidFill>
                <a:latin typeface="+mj-lt"/>
              </a:rPr>
              <a:t> dans le secteur privé</a:t>
            </a:r>
          </a:p>
          <a:p>
            <a:pPr defTabSz="912813" eaLnBrk="0" hangingPunct="0">
              <a:spcBef>
                <a:spcPts val="600"/>
              </a:spcBef>
              <a:spcAft>
                <a:spcPts val="600"/>
              </a:spcAft>
              <a:buClr>
                <a:srgbClr val="1E7FB8"/>
              </a:buClr>
            </a:pPr>
            <a:endParaRPr lang="fr-FR" sz="2400" dirty="0">
              <a:solidFill>
                <a:srgbClr val="000066"/>
              </a:solidFill>
              <a:latin typeface="+mn-lt"/>
            </a:endParaRPr>
          </a:p>
          <a:p>
            <a:pPr marL="341313" indent="-341313" defTabSz="912813" eaLnBrk="0" hangingPunct="0">
              <a:spcBef>
                <a:spcPts val="600"/>
              </a:spcBef>
              <a:spcAft>
                <a:spcPts val="600"/>
              </a:spcAft>
              <a:buClr>
                <a:srgbClr val="1E7FB8"/>
              </a:buClr>
              <a:buFont typeface="Wingdings" pitchFamily="2" charset="2"/>
              <a:buChar char="l"/>
            </a:pPr>
            <a:r>
              <a:rPr lang="fr-FR" sz="2400" dirty="0">
                <a:solidFill>
                  <a:srgbClr val="000066"/>
                </a:solidFill>
                <a:latin typeface="+mn-lt"/>
              </a:rPr>
              <a:t>Durée :  30 minutes</a:t>
            </a:r>
          </a:p>
          <a:p>
            <a:pPr marL="804863" lvl="1" defTabSz="912813" eaLnBrk="0" hangingPunct="0">
              <a:spcBef>
                <a:spcPts val="600"/>
              </a:spcBef>
              <a:spcAft>
                <a:spcPts val="600"/>
              </a:spcAft>
              <a:buClr>
                <a:srgbClr val="1E7FB8"/>
              </a:buClr>
              <a:buFont typeface="Arial" pitchFamily="34" charset="0"/>
              <a:buChar char="–"/>
            </a:pPr>
            <a:endParaRPr lang="fr-FR" altLang="ja-JP" sz="2100" dirty="0">
              <a:solidFill>
                <a:srgbClr val="000066"/>
              </a:solidFill>
              <a:latin typeface="Arial" pitchFamily="34" charset="0"/>
            </a:endParaRPr>
          </a:p>
          <a:p>
            <a:pPr marL="804863" lvl="1" defTabSz="912813" eaLnBrk="0" hangingPunct="0">
              <a:spcBef>
                <a:spcPts val="600"/>
              </a:spcBef>
              <a:spcAft>
                <a:spcPts val="600"/>
              </a:spcAft>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5029200"/>
            <a:ext cx="675998"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00" y="1579210"/>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BCE8C90A-829B-2791-7E92-FF187C012489}"/>
              </a:ext>
            </a:extLst>
          </p:cNvPr>
          <p:cNvPicPr>
            <a:picLocks noChangeAspect="1"/>
          </p:cNvPicPr>
          <p:nvPr/>
        </p:nvPicPr>
        <p:blipFill>
          <a:blip r:embed="rId5"/>
          <a:stretch>
            <a:fillRect/>
          </a:stretch>
        </p:blipFill>
        <p:spPr>
          <a:xfrm>
            <a:off x="10134600" y="266292"/>
            <a:ext cx="1765856" cy="25154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681446021"/>
              </p:ext>
            </p:extLst>
          </p:nvPr>
        </p:nvGraphicFramePr>
        <p:xfrm>
          <a:off x="-882068" y="1371600"/>
          <a:ext cx="10407068"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962401" y="762000"/>
            <a:ext cx="184731" cy="369332"/>
          </a:xfrm>
          <a:prstGeom prst="rect">
            <a:avLst/>
          </a:prstGeom>
          <a:noFill/>
        </p:spPr>
        <p:txBody>
          <a:bodyPr wrap="none" rtlCol="0">
            <a:spAutoFit/>
          </a:bodyPr>
          <a:lstStyle/>
          <a:p>
            <a:endParaRPr lang="en-US" dirty="0"/>
          </a:p>
        </p:txBody>
      </p:sp>
      <p:sp>
        <p:nvSpPr>
          <p:cNvPr id="7"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latin typeface="Arial" pitchFamily="34" charset="0"/>
                <a:ea typeface="ＭＳ Ｐゴシック" pitchFamily="34" charset="-128"/>
              </a:rPr>
              <a:t>Contenu pédagogique</a:t>
            </a:r>
          </a:p>
        </p:txBody>
      </p:sp>
      <p:pic>
        <p:nvPicPr>
          <p:cNvPr id="2" name="Picture 1" descr="A cartoon of a nurse holding a stethoscope&#10;&#10;Description automatically generated">
            <a:extLst>
              <a:ext uri="{FF2B5EF4-FFF2-40B4-BE49-F238E27FC236}">
                <a16:creationId xmlns:a16="http://schemas.microsoft.com/office/drawing/2014/main" id="{46AC0D7E-4388-CF4C-1800-A514E1C784C2}"/>
              </a:ext>
            </a:extLst>
          </p:cNvPr>
          <p:cNvPicPr>
            <a:picLocks noChangeAspect="1"/>
          </p:cNvPicPr>
          <p:nvPr/>
        </p:nvPicPr>
        <p:blipFill>
          <a:blip r:embed="rId8"/>
          <a:stretch>
            <a:fillRect/>
          </a:stretch>
        </p:blipFill>
        <p:spPr>
          <a:xfrm>
            <a:off x="9067800" y="1843087"/>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76400"/>
            <a:ext cx="10210800" cy="4038600"/>
          </a:xfrm>
        </p:spPr>
        <p:txBody>
          <a:bodyPr/>
          <a:lstStyle/>
          <a:p>
            <a:pPr algn="just">
              <a:spcBef>
                <a:spcPts val="600"/>
              </a:spcBef>
              <a:spcAft>
                <a:spcPts val="1200"/>
              </a:spcAft>
            </a:pPr>
            <a:r>
              <a:rPr lang="fr-FR" sz="2400" dirty="0"/>
              <a:t>La vaccination par la DN du </a:t>
            </a:r>
            <a:r>
              <a:rPr lang="fr-FR" sz="2400" dirty="0" err="1"/>
              <a:t>HepB</a:t>
            </a:r>
            <a:r>
              <a:rPr lang="fr-FR" sz="2400" dirty="0"/>
              <a:t> doit être incluse dans le protocole de soins essentiels au nouveau-né</a:t>
            </a:r>
          </a:p>
          <a:p>
            <a:pPr algn="just">
              <a:spcBef>
                <a:spcPts val="600"/>
              </a:spcBef>
              <a:spcAft>
                <a:spcPts val="1200"/>
              </a:spcAft>
            </a:pPr>
            <a:r>
              <a:rPr lang="fr-FR" sz="2400" dirty="0"/>
              <a:t>Donc, l’administration de la DN du </a:t>
            </a:r>
            <a:r>
              <a:rPr lang="fr-FR" sz="2400" dirty="0" err="1"/>
              <a:t>HepB</a:t>
            </a:r>
            <a:r>
              <a:rPr lang="fr-FR" sz="2400" dirty="0"/>
              <a:t> est une étape supplémentaire ajoutée à la série d’actes déjà </a:t>
            </a:r>
            <a:r>
              <a:rPr lang="fr-FR" sz="2400" spc="-40" dirty="0"/>
              <a:t>existants dans le protocole de soins essentiels au nouveau-né</a:t>
            </a:r>
            <a:endParaRPr lang="en-US" sz="2400" spc="-40" dirty="0"/>
          </a:p>
          <a:p>
            <a:pPr algn="just">
              <a:spcBef>
                <a:spcPts val="600"/>
              </a:spcBef>
              <a:spcAft>
                <a:spcPts val="1200"/>
              </a:spcAft>
            </a:pPr>
            <a:r>
              <a:rPr lang="fr-FR" sz="2400" dirty="0"/>
              <a:t>Certains soins du nouveau-né sont absolument prioritaires  par rapport à la vaccination, comme* :</a:t>
            </a:r>
          </a:p>
          <a:p>
            <a:pPr lvl="1">
              <a:spcBef>
                <a:spcPts val="600"/>
              </a:spcBef>
              <a:spcAft>
                <a:spcPts val="1200"/>
              </a:spcAft>
            </a:pPr>
            <a:r>
              <a:rPr lang="fr-FR" sz="1800" dirty="0"/>
              <a:t>le séchage et l’évaluation de la respiration, la réanimation (si nécessaire), le contact peau à peau, le </a:t>
            </a:r>
            <a:r>
              <a:rPr lang="fr-FR" sz="1800" dirty="0" err="1"/>
              <a:t>clampage</a:t>
            </a:r>
            <a:r>
              <a:rPr lang="fr-FR" sz="1800" dirty="0"/>
              <a:t> du cordon et la mise en route de l’allaitement</a:t>
            </a:r>
            <a:endParaRPr lang="en-US" sz="1800" dirty="0"/>
          </a:p>
          <a:p>
            <a:pPr algn="just">
              <a:spcBef>
                <a:spcPts val="600"/>
              </a:spcBef>
              <a:spcAft>
                <a:spcPts val="1200"/>
              </a:spcAft>
            </a:pPr>
            <a:endParaRPr lang="en-US" sz="2400" dirty="0"/>
          </a:p>
        </p:txBody>
      </p:sp>
      <p:sp>
        <p:nvSpPr>
          <p:cNvPr id="2" name="Title 1"/>
          <p:cNvSpPr>
            <a:spLocks noGrp="1"/>
          </p:cNvSpPr>
          <p:nvPr>
            <p:ph type="title"/>
          </p:nvPr>
        </p:nvSpPr>
        <p:spPr>
          <a:xfrm>
            <a:off x="2362200" y="0"/>
            <a:ext cx="8305800" cy="1238250"/>
          </a:xfrm>
        </p:spPr>
        <p:txBody>
          <a:bodyPr/>
          <a:lstStyle/>
          <a:p>
            <a:r>
              <a:rPr lang="fr-FR" sz="3200" spc="-200" dirty="0">
                <a:ea typeface="ＭＳ Ｐゴシック" pitchFamily="34" charset="-128"/>
              </a:rPr>
              <a:t>Intégrer la vaccination par la DN du </a:t>
            </a:r>
            <a:r>
              <a:rPr lang="fr-FR" sz="3200" spc="-200" dirty="0" err="1">
                <a:ea typeface="ＭＳ Ｐゴシック" pitchFamily="34" charset="-128"/>
              </a:rPr>
              <a:t>HepB</a:t>
            </a:r>
            <a:r>
              <a:rPr lang="fr-FR" sz="3200" spc="-200" dirty="0">
                <a:ea typeface="ＭＳ Ｐゴシック" pitchFamily="34" charset="-128"/>
              </a:rPr>
              <a:t> dans </a:t>
            </a:r>
            <a:br>
              <a:rPr lang="fr-FR" sz="3200" spc="-200" dirty="0">
                <a:ea typeface="ＭＳ Ｐゴシック" pitchFamily="34" charset="-128"/>
              </a:rPr>
            </a:br>
            <a:r>
              <a:rPr lang="fr-FR" sz="3200" spc="-200" dirty="0">
                <a:ea typeface="ＭＳ Ｐゴシック" pitchFamily="34" charset="-128"/>
              </a:rPr>
              <a:t>le </a:t>
            </a:r>
            <a:r>
              <a:rPr lang="fr-FR" sz="3200" spc="-250" dirty="0">
                <a:ea typeface="ＭＳ Ｐゴシック" pitchFamily="34" charset="-128"/>
              </a:rPr>
              <a:t>protocole de soins essentiels au nouveau-né</a:t>
            </a:r>
            <a:endParaRPr lang="en-US" sz="3200" kern="1200" dirty="0">
              <a:latin typeface="Limon F3" charset="0"/>
              <a:ea typeface="ＭＳ Ｐゴシック" pitchFamily="34" charset="-128"/>
              <a:cs typeface="+mn-cs"/>
            </a:endParaRPr>
          </a:p>
        </p:txBody>
      </p:sp>
    </p:spTree>
    <p:extLst>
      <p:ext uri="{BB962C8B-B14F-4D97-AF65-F5344CB8AC3E}">
        <p14:creationId xmlns:p14="http://schemas.microsoft.com/office/powerpoint/2010/main" val="2025069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1676400"/>
            <a:ext cx="11201400" cy="4953000"/>
          </a:xfrm>
        </p:spPr>
        <p:txBody>
          <a:bodyPr/>
          <a:lstStyle/>
          <a:p>
            <a:pPr>
              <a:spcBef>
                <a:spcPts val="600"/>
              </a:spcBef>
              <a:spcAft>
                <a:spcPts val="600"/>
              </a:spcAft>
            </a:pPr>
            <a:r>
              <a:rPr lang="fr-FR" sz="1900" dirty="0"/>
              <a:t>Une personne en charge d’assurer la vaccination et l’enregistrement de la DN du </a:t>
            </a:r>
            <a:r>
              <a:rPr lang="fr-FR" sz="1900" dirty="0" err="1"/>
              <a:t>HepB</a:t>
            </a:r>
            <a:r>
              <a:rPr lang="fr-FR" sz="1900" dirty="0"/>
              <a:t> doit être clairement désignée*</a:t>
            </a:r>
            <a:endParaRPr lang="en-US" sz="1900" dirty="0"/>
          </a:p>
          <a:p>
            <a:pPr algn="just">
              <a:spcBef>
                <a:spcPts val="600"/>
              </a:spcBef>
              <a:spcAft>
                <a:spcPts val="600"/>
              </a:spcAft>
            </a:pPr>
            <a:r>
              <a:rPr lang="fr-FR" sz="1900" dirty="0"/>
              <a:t>Le vaccin, les fournitures et formulaires d’enregistrements doivent être disponibles en salle d’accouchement ou près du lieu d’accouchement</a:t>
            </a:r>
          </a:p>
          <a:p>
            <a:pPr>
              <a:spcBef>
                <a:spcPts val="600"/>
              </a:spcBef>
              <a:spcAft>
                <a:spcPts val="600"/>
              </a:spcAft>
            </a:pPr>
            <a:r>
              <a:rPr lang="fr-FR" sz="1900" dirty="0"/>
              <a:t>Administrer la DN du </a:t>
            </a:r>
            <a:r>
              <a:rPr lang="fr-FR" sz="1900" dirty="0" err="1"/>
              <a:t>HepB</a:t>
            </a:r>
            <a:r>
              <a:rPr lang="fr-FR" sz="1900" dirty="0"/>
              <a:t> dans les centres de vaccination (plutôt qu’en service maternité) peut engendrer des vaccinations retardées ou manquées si : </a:t>
            </a:r>
            <a:endParaRPr lang="en-US" sz="1900" dirty="0"/>
          </a:p>
          <a:p>
            <a:pPr lvl="1">
              <a:spcBef>
                <a:spcPts val="600"/>
              </a:spcBef>
              <a:spcAft>
                <a:spcPts val="0"/>
              </a:spcAft>
            </a:pPr>
            <a:r>
              <a:rPr lang="fr-FR" sz="1800" dirty="0"/>
              <a:t>Le retour au domicile du nouveau-né  a lieu plus de 24 heures après la naissance</a:t>
            </a:r>
          </a:p>
          <a:p>
            <a:pPr lvl="1">
              <a:spcBef>
                <a:spcPts val="600"/>
              </a:spcBef>
              <a:spcAft>
                <a:spcPts val="0"/>
              </a:spcAft>
            </a:pPr>
            <a:r>
              <a:rPr lang="fr-FR" sz="1800" dirty="0"/>
              <a:t>La clinique du PEV est fermée au moment de l’autorisation de sortie</a:t>
            </a:r>
          </a:p>
          <a:p>
            <a:pPr lvl="1">
              <a:spcBef>
                <a:spcPts val="600"/>
              </a:spcBef>
              <a:spcAft>
                <a:spcPts val="0"/>
              </a:spcAft>
            </a:pPr>
            <a:r>
              <a:rPr lang="fr-FR" sz="1800" dirty="0"/>
              <a:t>Retour immédiat de la mère au domicile  au lieu d’aller à la clinique du PEV</a:t>
            </a:r>
          </a:p>
          <a:p>
            <a:pPr>
              <a:spcBef>
                <a:spcPts val="600"/>
              </a:spcBef>
              <a:spcAft>
                <a:spcPts val="600"/>
              </a:spcAft>
            </a:pPr>
            <a:r>
              <a:rPr lang="fr-FR" sz="1900" dirty="0"/>
              <a:t>Ainsi et idéalement, la DN du </a:t>
            </a:r>
            <a:r>
              <a:rPr lang="fr-FR" sz="1900" dirty="0" err="1"/>
              <a:t>HepB</a:t>
            </a:r>
            <a:r>
              <a:rPr lang="fr-FR" sz="1900" dirty="0"/>
              <a:t> doit être administrée par le personnel du service de maternité dans le service maternité</a:t>
            </a:r>
            <a:endParaRPr lang="en-US" sz="1900" dirty="0"/>
          </a:p>
          <a:p>
            <a:pPr>
              <a:spcBef>
                <a:spcPts val="600"/>
              </a:spcBef>
              <a:spcAft>
                <a:spcPts val="600"/>
              </a:spcAft>
            </a:pPr>
            <a:r>
              <a:rPr lang="fr-FR" sz="1900" spc="-70" dirty="0"/>
              <a:t>Les cliniques privées / maternités privées doivent suivre des mesures identiques</a:t>
            </a:r>
            <a:r>
              <a:rPr lang="fr-FR" sz="1900" dirty="0"/>
              <a:t>. </a:t>
            </a:r>
            <a:endParaRPr lang="bn-IN" sz="1900" spc="-60" dirty="0"/>
          </a:p>
        </p:txBody>
      </p:sp>
      <p:sp>
        <p:nvSpPr>
          <p:cNvPr id="2" name="Title 1"/>
          <p:cNvSpPr>
            <a:spLocks noGrp="1"/>
          </p:cNvSpPr>
          <p:nvPr>
            <p:ph type="title"/>
          </p:nvPr>
        </p:nvSpPr>
        <p:spPr>
          <a:xfrm>
            <a:off x="2362200" y="0"/>
            <a:ext cx="8305800" cy="1238250"/>
          </a:xfrm>
        </p:spPr>
        <p:txBody>
          <a:bodyPr/>
          <a:lstStyle/>
          <a:p>
            <a:r>
              <a:rPr lang="fr-FR" dirty="0">
                <a:ea typeface="ＭＳ Ｐゴシック" pitchFamily="34" charset="-128"/>
              </a:rPr>
              <a:t>La DN du </a:t>
            </a:r>
            <a:r>
              <a:rPr lang="fr-FR" dirty="0" err="1">
                <a:ea typeface="ＭＳ Ｐゴシック" pitchFamily="34" charset="-128"/>
              </a:rPr>
              <a:t>HepB</a:t>
            </a:r>
            <a:r>
              <a:rPr lang="fr-FR" dirty="0">
                <a:ea typeface="ＭＳ Ｐゴシック" pitchFamily="34" charset="-128"/>
              </a:rPr>
              <a:t> dans les établissements de santé</a:t>
            </a:r>
            <a:endParaRPr lang="fr-FR" kern="1200" dirty="0">
              <a:latin typeface="Limon F3" charset="0"/>
              <a:ea typeface="ＭＳ Ｐゴシック" pitchFamily="34" charset="-128"/>
              <a:cs typeface="+mn-cs"/>
            </a:endParaRPr>
          </a:p>
        </p:txBody>
      </p:sp>
    </p:spTree>
    <p:extLst>
      <p:ext uri="{BB962C8B-B14F-4D97-AF65-F5344CB8AC3E}">
        <p14:creationId xmlns:p14="http://schemas.microsoft.com/office/powerpoint/2010/main" val="269147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28800"/>
            <a:ext cx="11125200" cy="5029200"/>
          </a:xfrm>
        </p:spPr>
        <p:txBody>
          <a:bodyPr/>
          <a:lstStyle/>
          <a:p>
            <a:pPr algn="just">
              <a:spcBef>
                <a:spcPts val="600"/>
              </a:spcBef>
              <a:spcAft>
                <a:spcPts val="600"/>
              </a:spcAft>
            </a:pPr>
            <a:r>
              <a:rPr lang="fr-FR" sz="2000" dirty="0"/>
              <a:t>Les personnels qualifiés pour les accouchements et les soignants en charge des soins postnatals doivent être formés et avoir les consommables à disposition pour administrer la DN du </a:t>
            </a:r>
            <a:r>
              <a:rPr lang="fr-FR" sz="2000" dirty="0" err="1"/>
              <a:t>HepB</a:t>
            </a:r>
            <a:r>
              <a:rPr lang="fr-FR" sz="2000" dirty="0"/>
              <a:t>*</a:t>
            </a:r>
            <a:endParaRPr lang="en-US" sz="2000" dirty="0"/>
          </a:p>
          <a:p>
            <a:pPr algn="just">
              <a:spcBef>
                <a:spcPts val="600"/>
              </a:spcBef>
              <a:spcAft>
                <a:spcPts val="600"/>
              </a:spcAft>
            </a:pPr>
            <a:r>
              <a:rPr lang="fr-FR" sz="2000" spc="-20" dirty="0"/>
              <a:t>Politiques et efforts afin de mener des </a:t>
            </a:r>
            <a:r>
              <a:rPr lang="fr-FR" sz="2000" b="1" spc="-20" dirty="0"/>
              <a:t>visites de soins postnatals </a:t>
            </a:r>
            <a:r>
              <a:rPr lang="fr-FR" sz="2000" spc="-20" dirty="0"/>
              <a:t>à domicile dans les 24 heures suivant la naissance </a:t>
            </a:r>
            <a:r>
              <a:rPr lang="fr-FR" sz="2000" spc="-40" dirty="0"/>
              <a:t>rendent l’administration en temps voulu de la DN du </a:t>
            </a:r>
            <a:r>
              <a:rPr lang="fr-FR" sz="2000" spc="-40" dirty="0" err="1"/>
              <a:t>HepB</a:t>
            </a:r>
            <a:r>
              <a:rPr lang="fr-FR" sz="2000" spc="-40" dirty="0"/>
              <a:t> possible</a:t>
            </a:r>
          </a:p>
          <a:p>
            <a:pPr algn="just">
              <a:spcBef>
                <a:spcPts val="600"/>
              </a:spcBef>
              <a:spcAft>
                <a:spcPts val="600"/>
              </a:spcAft>
            </a:pPr>
            <a:r>
              <a:rPr lang="fr-FR" sz="2000" dirty="0"/>
              <a:t>Si la visite à domicile a lieu après les 24 heures suivant la naissance, administrer la DN du </a:t>
            </a:r>
            <a:r>
              <a:rPr lang="fr-FR" sz="2000" dirty="0" err="1"/>
              <a:t>HepB</a:t>
            </a:r>
            <a:r>
              <a:rPr lang="fr-FR" sz="2000" dirty="0"/>
              <a:t> dès possible</a:t>
            </a:r>
          </a:p>
          <a:p>
            <a:pPr algn="just">
              <a:spcBef>
                <a:spcPts val="600"/>
              </a:spcBef>
              <a:spcAft>
                <a:spcPts val="600"/>
              </a:spcAft>
            </a:pPr>
            <a:r>
              <a:rPr lang="fr-FR" sz="2000" dirty="0"/>
              <a:t>Si le premier contact a lieu après l’échéance prévue de la première dose associée d’</a:t>
            </a:r>
            <a:r>
              <a:rPr lang="fr-FR" sz="2000" dirty="0" err="1"/>
              <a:t>HepB</a:t>
            </a:r>
            <a:r>
              <a:rPr lang="fr-FR" sz="2000" dirty="0"/>
              <a:t> (normalement 6 semaines), le vaccin monovalent NE doit PAS être administré</a:t>
            </a:r>
          </a:p>
          <a:p>
            <a:pPr lvl="1" algn="just">
              <a:spcBef>
                <a:spcPts val="600"/>
              </a:spcBef>
              <a:spcAft>
                <a:spcPts val="600"/>
              </a:spcAft>
            </a:pPr>
            <a:r>
              <a:rPr lang="fr-FR" sz="2000" dirty="0"/>
              <a:t>Donner la première dose associée et continuer selon le calendrier recommandé</a:t>
            </a:r>
          </a:p>
        </p:txBody>
      </p:sp>
      <p:sp>
        <p:nvSpPr>
          <p:cNvPr id="2" name="Title 1"/>
          <p:cNvSpPr>
            <a:spLocks noGrp="1"/>
          </p:cNvSpPr>
          <p:nvPr>
            <p:ph type="title"/>
          </p:nvPr>
        </p:nvSpPr>
        <p:spPr>
          <a:xfrm>
            <a:off x="2362200" y="0"/>
            <a:ext cx="8305800" cy="1238250"/>
          </a:xfrm>
        </p:spPr>
        <p:txBody>
          <a:bodyPr/>
          <a:lstStyle/>
          <a:p>
            <a:r>
              <a:rPr lang="fr-FR" kern="1200" dirty="0">
                <a:ea typeface="ＭＳ Ｐゴシック" pitchFamily="34" charset="-128"/>
                <a:cs typeface="+mn-cs"/>
              </a:rPr>
              <a:t>La DN du </a:t>
            </a:r>
            <a:r>
              <a:rPr lang="fr-FR" kern="1200" dirty="0" err="1">
                <a:ea typeface="ＭＳ Ｐゴシック" pitchFamily="34" charset="-128"/>
                <a:cs typeface="+mn-cs"/>
              </a:rPr>
              <a:t>HepB</a:t>
            </a:r>
            <a:r>
              <a:rPr lang="fr-FR" kern="1200" dirty="0">
                <a:ea typeface="ＭＳ Ｐゴシック" pitchFamily="34" charset="-128"/>
                <a:cs typeface="+mn-cs"/>
              </a:rPr>
              <a:t> pour les </a:t>
            </a:r>
            <a:br>
              <a:rPr lang="fr-FR" kern="1200" dirty="0">
                <a:ea typeface="ＭＳ Ｐゴシック" pitchFamily="34" charset="-128"/>
                <a:cs typeface="+mn-cs"/>
              </a:rPr>
            </a:br>
            <a:r>
              <a:rPr lang="fr-FR" kern="1200" dirty="0">
                <a:ea typeface="ＭＳ Ｐゴシック" pitchFamily="34" charset="-128"/>
                <a:cs typeface="+mn-cs"/>
              </a:rPr>
              <a:t>naissances à domicile</a:t>
            </a:r>
          </a:p>
        </p:txBody>
      </p:sp>
      <p:pic>
        <p:nvPicPr>
          <p:cNvPr id="4" name="Picture 3" descr="Reaching newborn.PNG"/>
          <p:cNvPicPr/>
          <p:nvPr/>
        </p:nvPicPr>
        <p:blipFill>
          <a:blip r:embed="rId3" cstate="print"/>
          <a:stretch>
            <a:fillRect/>
          </a:stretch>
        </p:blipFill>
        <p:spPr>
          <a:xfrm>
            <a:off x="1066800" y="79125"/>
            <a:ext cx="929400" cy="1080000"/>
          </a:xfrm>
          <a:prstGeom prst="rect">
            <a:avLst/>
          </a:prstGeom>
        </p:spPr>
      </p:pic>
    </p:spTree>
    <p:extLst>
      <p:ext uri="{BB962C8B-B14F-4D97-AF65-F5344CB8AC3E}">
        <p14:creationId xmlns:p14="http://schemas.microsoft.com/office/powerpoint/2010/main" val="2775891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bwMode="auto">
          <a:xfrm>
            <a:off x="457200" y="1752600"/>
            <a:ext cx="112776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a:lnSpc>
                <a:spcPct val="90000"/>
              </a:lnSpc>
              <a:spcBef>
                <a:spcPts val="1000"/>
              </a:spcBef>
              <a:spcAft>
                <a:spcPts val="600"/>
              </a:spcAft>
            </a:pPr>
            <a:r>
              <a:rPr lang="fr-FR" sz="2400" dirty="0"/>
              <a:t>Les</a:t>
            </a:r>
            <a:r>
              <a:rPr lang="fr-FR" sz="2400" spc="-110" dirty="0"/>
              <a:t> </a:t>
            </a:r>
            <a:r>
              <a:rPr lang="fr-FR" sz="2400" dirty="0"/>
              <a:t>consommables de la DN du </a:t>
            </a:r>
            <a:r>
              <a:rPr lang="fr-FR" sz="2400" dirty="0" err="1"/>
              <a:t>HepB</a:t>
            </a:r>
            <a:r>
              <a:rPr lang="fr-FR" sz="2400" dirty="0"/>
              <a:t> incluent :</a:t>
            </a:r>
          </a:p>
          <a:p>
            <a:pPr marL="115887" indent="0">
              <a:lnSpc>
                <a:spcPct val="90000"/>
              </a:lnSpc>
              <a:spcBef>
                <a:spcPts val="1000"/>
              </a:spcBef>
              <a:spcAft>
                <a:spcPts val="600"/>
              </a:spcAft>
              <a:buNone/>
            </a:pPr>
            <a:endParaRPr lang="fr-FR" sz="2400" spc="-110" dirty="0"/>
          </a:p>
          <a:p>
            <a:pPr marL="639762" lvl="1" indent="0">
              <a:lnSpc>
                <a:spcPct val="90000"/>
              </a:lnSpc>
              <a:spcBef>
                <a:spcPts val="1000"/>
              </a:spcBef>
              <a:spcAft>
                <a:spcPts val="600"/>
              </a:spcAft>
              <a:buNone/>
            </a:pPr>
            <a:endParaRPr lang="fr-FR" sz="2400" dirty="0"/>
          </a:p>
          <a:p>
            <a:pPr marL="457200">
              <a:lnSpc>
                <a:spcPct val="90000"/>
              </a:lnSpc>
              <a:spcBef>
                <a:spcPts val="3600"/>
              </a:spcBef>
              <a:spcAft>
                <a:spcPts val="600"/>
              </a:spcAft>
            </a:pPr>
            <a:r>
              <a:rPr lang="fr-FR" sz="2400" dirty="0"/>
              <a:t>Pour les visites à domicile (accouchement ou soins post-natals), le kit SAB doit contenir les consommables mentionnés avec, pour glacière, un porte-vaccins</a:t>
            </a:r>
            <a:endParaRPr lang="en-US" sz="2400" dirty="0"/>
          </a:p>
          <a:p>
            <a:pPr marL="457200">
              <a:lnSpc>
                <a:spcPct val="90000"/>
              </a:lnSpc>
              <a:spcBef>
                <a:spcPts val="1000"/>
              </a:spcBef>
              <a:spcAft>
                <a:spcPts val="600"/>
              </a:spcAft>
            </a:pPr>
            <a:r>
              <a:rPr lang="fr-FR" sz="2400" dirty="0"/>
              <a:t>L’ocytocine et la DN du </a:t>
            </a:r>
            <a:r>
              <a:rPr lang="fr-FR" sz="2400" dirty="0" err="1"/>
              <a:t>HepB</a:t>
            </a:r>
            <a:r>
              <a:rPr lang="fr-FR" sz="2400" dirty="0"/>
              <a:t> doivent être séparés au stockage et lors du transport, et étiquetées très clairement afin d’éviter toute confusion entre produits ou erreur d’administration</a:t>
            </a:r>
            <a:endParaRPr lang="fr-FR" sz="2400" dirty="0">
              <a:solidFill>
                <a:srgbClr val="FF0000"/>
              </a:solidFill>
            </a:endParaRPr>
          </a:p>
        </p:txBody>
      </p:sp>
      <p:sp>
        <p:nvSpPr>
          <p:cNvPr id="3" name="Content Placeholder 2"/>
          <p:cNvSpPr>
            <a:spLocks noGrp="1"/>
          </p:cNvSpPr>
          <p:nvPr>
            <p:ph idx="1"/>
          </p:nvPr>
        </p:nvSpPr>
        <p:spPr>
          <a:xfrm>
            <a:off x="914400" y="2286000"/>
            <a:ext cx="8686800" cy="1524000"/>
          </a:xfrm>
        </p:spPr>
        <p:txBody>
          <a:bodyPr numCol="2"/>
          <a:lstStyle/>
          <a:p>
            <a:pPr marL="920750" lvl="1" algn="just">
              <a:spcBef>
                <a:spcPts val="600"/>
              </a:spcBef>
              <a:spcAft>
                <a:spcPts val="600"/>
              </a:spcAft>
            </a:pPr>
            <a:r>
              <a:rPr lang="fr-FR" sz="2000" spc="-110" dirty="0"/>
              <a:t>Le vaccin monovalent </a:t>
            </a:r>
            <a:r>
              <a:rPr lang="fr-FR" sz="2000" spc="-110" dirty="0" err="1"/>
              <a:t>HepB</a:t>
            </a:r>
            <a:endParaRPr lang="fr-FR" sz="2000" spc="-110" dirty="0"/>
          </a:p>
          <a:p>
            <a:pPr marL="920750" lvl="1" algn="just">
              <a:spcBef>
                <a:spcPts val="600"/>
              </a:spcBef>
              <a:spcAft>
                <a:spcPts val="600"/>
              </a:spcAft>
            </a:pPr>
            <a:r>
              <a:rPr lang="fr-FR" sz="2000" spc="-110" dirty="0"/>
              <a:t>Glacières</a:t>
            </a:r>
          </a:p>
          <a:p>
            <a:pPr marL="920750" lvl="1" algn="just">
              <a:spcBef>
                <a:spcPts val="600"/>
              </a:spcBef>
              <a:spcAft>
                <a:spcPts val="600"/>
              </a:spcAft>
            </a:pPr>
            <a:r>
              <a:rPr lang="fr-FR" sz="2000" spc="-110" dirty="0"/>
              <a:t>Les seringues autobloquantes</a:t>
            </a:r>
            <a:r>
              <a:rPr lang="fr-FR" sz="2000" dirty="0"/>
              <a:t> </a:t>
            </a:r>
            <a:endParaRPr lang="en-US" sz="2000" dirty="0"/>
          </a:p>
          <a:p>
            <a:pPr marL="463550" lvl="1" algn="just">
              <a:spcBef>
                <a:spcPts val="600"/>
              </a:spcBef>
              <a:spcAft>
                <a:spcPts val="600"/>
              </a:spcAft>
            </a:pPr>
            <a:r>
              <a:rPr lang="fr-FR" sz="2000" dirty="0"/>
              <a:t>Les boites de sécurité </a:t>
            </a:r>
          </a:p>
          <a:p>
            <a:pPr marL="463550" lvl="1" algn="just">
              <a:spcBef>
                <a:spcPts val="600"/>
              </a:spcBef>
              <a:spcAft>
                <a:spcPts val="600"/>
              </a:spcAft>
            </a:pPr>
            <a:r>
              <a:rPr lang="fr-FR" sz="2000" dirty="0"/>
              <a:t>Les formulaires de notification</a:t>
            </a:r>
          </a:p>
          <a:p>
            <a:pPr marL="463550" lvl="1" algn="just">
              <a:spcBef>
                <a:spcPts val="600"/>
              </a:spcBef>
              <a:spcAft>
                <a:spcPts val="600"/>
              </a:spcAft>
            </a:pPr>
            <a:r>
              <a:rPr lang="fr-FR" sz="2000" dirty="0"/>
              <a:t>Les cartes de vaccination</a:t>
            </a:r>
          </a:p>
        </p:txBody>
      </p:sp>
      <p:sp>
        <p:nvSpPr>
          <p:cNvPr id="2" name="Title 1"/>
          <p:cNvSpPr>
            <a:spLocks noGrp="1"/>
          </p:cNvSpPr>
          <p:nvPr>
            <p:ph type="title"/>
          </p:nvPr>
        </p:nvSpPr>
        <p:spPr>
          <a:xfrm>
            <a:off x="2362200" y="0"/>
            <a:ext cx="8305800" cy="1238250"/>
          </a:xfrm>
        </p:spPr>
        <p:txBody>
          <a:bodyPr/>
          <a:lstStyle/>
          <a:p>
            <a:r>
              <a:rPr lang="fr-FR" dirty="0"/>
              <a:t>Consommables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sz="3300" kern="1200" dirty="0">
                <a:ea typeface="ＭＳ Ｐゴシック" pitchFamily="34" charset="-128"/>
                <a:cs typeface="+mn-cs"/>
              </a:rPr>
              <a:t>Inclure le secteur privé dans l’administration de la dose à la naissance</a:t>
            </a:r>
          </a:p>
        </p:txBody>
      </p:sp>
      <p:sp>
        <p:nvSpPr>
          <p:cNvPr id="4" name="Content Placeholder 2"/>
          <p:cNvSpPr txBox="1">
            <a:spLocks/>
          </p:cNvSpPr>
          <p:nvPr/>
        </p:nvSpPr>
        <p:spPr bwMode="auto">
          <a:xfrm>
            <a:off x="419100" y="1685925"/>
            <a:ext cx="11353800" cy="517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algn="just">
              <a:spcBef>
                <a:spcPts val="600"/>
              </a:spcBef>
              <a:spcAft>
                <a:spcPts val="600"/>
              </a:spcAft>
            </a:pPr>
            <a:r>
              <a:rPr lang="fr-FR" sz="2400" dirty="0"/>
              <a:t>Pour garantir l’intégration des naissances du </a:t>
            </a:r>
            <a:r>
              <a:rPr lang="fr-FR" sz="2400" b="1" dirty="0"/>
              <a:t>secteur privé</a:t>
            </a:r>
            <a:r>
              <a:rPr lang="fr-FR" sz="2400" dirty="0"/>
              <a:t>, </a:t>
            </a:r>
            <a:br>
              <a:rPr lang="fr-FR" sz="2400" dirty="0"/>
            </a:br>
            <a:r>
              <a:rPr lang="fr-FR" sz="2400" dirty="0"/>
              <a:t>il faudra s’assurer de :</a:t>
            </a:r>
          </a:p>
          <a:p>
            <a:pPr marL="587375" indent="-342900" algn="just">
              <a:spcBef>
                <a:spcPts val="600"/>
              </a:spcBef>
              <a:spcAft>
                <a:spcPts val="600"/>
              </a:spcAft>
              <a:buFont typeface="Arial" panose="020B0604020202020204" pitchFamily="34" charset="0"/>
              <a:buChar char="•"/>
            </a:pPr>
            <a:r>
              <a:rPr lang="fr-FR" sz="2000" dirty="0"/>
              <a:t>La disponibilité et le bon fonctionnement de la chaîne du froid (réfrigérateur et porte-vaccins)</a:t>
            </a:r>
          </a:p>
          <a:p>
            <a:pPr marL="587375" indent="-342900" algn="just">
              <a:spcBef>
                <a:spcPts val="600"/>
              </a:spcBef>
              <a:spcAft>
                <a:spcPts val="600"/>
              </a:spcAft>
              <a:buFont typeface="Arial" panose="020B0604020202020204" pitchFamily="34" charset="0"/>
              <a:buChar char="•"/>
            </a:pPr>
            <a:r>
              <a:rPr lang="fr-FR" sz="2000" dirty="0"/>
              <a:t>La formation du personnel à l’administration de la vaccination, l’approvisionnement et la manipulation, la notification et l’établissement de rapport</a:t>
            </a:r>
          </a:p>
          <a:p>
            <a:pPr marL="587375" indent="-342900" algn="just">
              <a:spcBef>
                <a:spcPts val="600"/>
              </a:spcBef>
              <a:spcAft>
                <a:spcPts val="600"/>
              </a:spcAft>
              <a:buFont typeface="Arial" panose="020B0604020202020204" pitchFamily="34" charset="0"/>
              <a:buChar char="•"/>
            </a:pPr>
            <a:r>
              <a:rPr lang="fr-FR" sz="2000" dirty="0"/>
              <a:t>La fourniture gratuite du vaccin</a:t>
            </a:r>
          </a:p>
          <a:p>
            <a:pPr marL="587375" indent="-342900" algn="just">
              <a:spcBef>
                <a:spcPts val="600"/>
              </a:spcBef>
              <a:spcAft>
                <a:spcPts val="600"/>
              </a:spcAft>
              <a:buFont typeface="Arial" panose="020B0604020202020204" pitchFamily="34" charset="0"/>
              <a:buChar char="•"/>
            </a:pPr>
            <a:r>
              <a:rPr lang="fr-FR" sz="2000" spc="-50" dirty="0"/>
              <a:t>La mise à disposition d’outils d’enregistrement des données et d’</a:t>
            </a:r>
            <a:r>
              <a:rPr lang="fr-FR" sz="2000" dirty="0"/>
              <a:t>é</a:t>
            </a:r>
            <a:r>
              <a:rPr lang="fr-FR" sz="2000" spc="-50" dirty="0"/>
              <a:t>tablissement de rapport, </a:t>
            </a:r>
            <a:r>
              <a:rPr lang="fr-FR" sz="2000" dirty="0"/>
              <a:t>carte de vaccinations incluses</a:t>
            </a:r>
          </a:p>
          <a:p>
            <a:pPr marL="587375" indent="-342900" algn="just">
              <a:spcBef>
                <a:spcPts val="600"/>
              </a:spcBef>
              <a:spcAft>
                <a:spcPts val="600"/>
              </a:spcAft>
              <a:buFont typeface="Arial" panose="020B0604020202020204" pitchFamily="34" charset="0"/>
              <a:buChar char="•"/>
            </a:pPr>
            <a:r>
              <a:rPr lang="fr-FR" sz="2000" dirty="0"/>
              <a:t>La supervision et l’approvisionnement en consommables par le secteur public</a:t>
            </a:r>
          </a:p>
          <a:p>
            <a:pPr marL="457200" algn="just">
              <a:spcBef>
                <a:spcPts val="600"/>
              </a:spcBef>
              <a:spcAft>
                <a:spcPts val="600"/>
              </a:spcAft>
            </a:pPr>
            <a:endParaRPr lang="en-US" sz="2000" dirty="0"/>
          </a:p>
          <a:p>
            <a:pPr marL="457200" algn="just">
              <a:spcBef>
                <a:spcPts val="600"/>
              </a:spcBef>
              <a:spcAft>
                <a:spcPts val="600"/>
              </a:spcAft>
            </a:pPr>
            <a:endParaRPr lang="en-US" sz="2000" dirty="0"/>
          </a:p>
        </p:txBody>
      </p:sp>
    </p:spTree>
    <p:extLst>
      <p:ext uri="{BB962C8B-B14F-4D97-AF65-F5344CB8AC3E}">
        <p14:creationId xmlns:p14="http://schemas.microsoft.com/office/powerpoint/2010/main" val="380918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1649707"/>
            <a:ext cx="11201400" cy="5184230"/>
          </a:xfrm>
        </p:spPr>
        <p:txBody>
          <a:bodyPr/>
          <a:lstStyle/>
          <a:p>
            <a:pPr algn="just">
              <a:spcBef>
                <a:spcPts val="600"/>
              </a:spcBef>
              <a:spcAft>
                <a:spcPts val="1200"/>
              </a:spcAft>
            </a:pPr>
            <a:r>
              <a:rPr lang="fr-FR" sz="2000" spc="-50" dirty="0"/>
              <a:t>La vaccination contre le VHB doit être intégrée dans le protocole des soins essentiels du nouveau-né</a:t>
            </a:r>
          </a:p>
          <a:p>
            <a:pPr algn="just">
              <a:spcBef>
                <a:spcPts val="600"/>
              </a:spcBef>
              <a:spcAft>
                <a:spcPts val="1200"/>
              </a:spcAft>
            </a:pPr>
            <a:r>
              <a:rPr lang="fr-FR" sz="2000" spc="-50" dirty="0"/>
              <a:t>La mise en place d’un protocole de vaccination du nouveau-né dans les </a:t>
            </a:r>
            <a:r>
              <a:rPr lang="fr-FR" sz="2000" b="1" spc="-50" dirty="0"/>
              <a:t>24 heures suivant la naissance</a:t>
            </a:r>
            <a:r>
              <a:rPr lang="fr-FR" sz="2000" spc="-50" dirty="0"/>
              <a:t> en établissement de santé publique et privé requiert : </a:t>
            </a:r>
          </a:p>
          <a:p>
            <a:pPr marL="617538" lvl="1" algn="just">
              <a:spcBef>
                <a:spcPts val="600"/>
              </a:spcBef>
              <a:spcAft>
                <a:spcPts val="1200"/>
              </a:spcAft>
            </a:pPr>
            <a:r>
              <a:rPr lang="fr-FR" sz="2000" spc="-50" dirty="0"/>
              <a:t>la désignation claire d’un responsable pour s’assurer de l’administration de la DN du </a:t>
            </a:r>
            <a:r>
              <a:rPr lang="fr-FR" sz="2000" spc="-50" dirty="0" err="1"/>
              <a:t>HepB</a:t>
            </a:r>
            <a:endParaRPr lang="fr-FR" sz="2000" spc="-50" dirty="0"/>
          </a:p>
          <a:p>
            <a:pPr marL="617538" lvl="1" algn="just">
              <a:spcBef>
                <a:spcPts val="600"/>
              </a:spcBef>
              <a:spcAft>
                <a:spcPts val="1200"/>
              </a:spcAft>
            </a:pPr>
            <a:r>
              <a:rPr lang="fr-FR" sz="2000" spc="-50" dirty="0"/>
              <a:t>l’accès aux consommables (vaccins, équipement pour injection, boite de sécurité, chaine du froid (réfrigérateur/ porte-vaccins) et formulaires d’enregistrements) dans ou près du lieu de l’accouchement</a:t>
            </a:r>
          </a:p>
          <a:p>
            <a:pPr algn="just">
              <a:spcBef>
                <a:spcPts val="600"/>
              </a:spcBef>
              <a:spcAft>
                <a:spcPts val="1200"/>
              </a:spcAft>
            </a:pPr>
            <a:r>
              <a:rPr lang="fr-FR" sz="2000" spc="-50" dirty="0"/>
              <a:t>Les enfants </a:t>
            </a:r>
            <a:r>
              <a:rPr lang="fr-FR" sz="2000" b="1" spc="-50" dirty="0"/>
              <a:t>nés à domicile </a:t>
            </a:r>
            <a:r>
              <a:rPr lang="fr-FR" sz="2000" spc="-50" dirty="0"/>
              <a:t>doivent également être vaccinés dans les 24 heures ou dès que possible lors de </a:t>
            </a:r>
            <a:r>
              <a:rPr lang="fr-FR" sz="2000" b="1" spc="-50" dirty="0"/>
              <a:t>l’accouchement s’il est assisté </a:t>
            </a:r>
            <a:r>
              <a:rPr lang="fr-FR" sz="2000" spc="-50" dirty="0"/>
              <a:t>ou lors des </a:t>
            </a:r>
            <a:r>
              <a:rPr lang="fr-FR" sz="2000" b="1" spc="-50" dirty="0"/>
              <a:t>soins de la visite postnatale</a:t>
            </a:r>
          </a:p>
          <a:p>
            <a:pPr algn="just">
              <a:spcBef>
                <a:spcPts val="600"/>
              </a:spcBef>
              <a:spcAft>
                <a:spcPts val="1200"/>
              </a:spcAft>
            </a:pPr>
            <a:r>
              <a:rPr lang="fr-FR" sz="2000" spc="-150" dirty="0"/>
              <a:t>Le vaccin monovalent doit être administré jusqu’à </a:t>
            </a:r>
            <a:r>
              <a:rPr lang="fr-FR" sz="2000" b="1" i="1" spc="-150" dirty="0">
                <a:solidFill>
                  <a:srgbClr val="FF0000"/>
                </a:solidFill>
              </a:rPr>
              <a:t>&lt;insérer la recommandation pays ici&gt;*</a:t>
            </a:r>
          </a:p>
        </p:txBody>
      </p:sp>
      <p:sp>
        <p:nvSpPr>
          <p:cNvPr id="2" name="Title 1"/>
          <p:cNvSpPr>
            <a:spLocks noGrp="1"/>
          </p:cNvSpPr>
          <p:nvPr>
            <p:ph type="title"/>
          </p:nvPr>
        </p:nvSpPr>
        <p:spPr>
          <a:xfrm>
            <a:off x="2362200" y="0"/>
            <a:ext cx="8305800" cy="1238250"/>
          </a:xfrm>
        </p:spPr>
        <p:txBody>
          <a:bodyPr/>
          <a:lstStyle/>
          <a:p>
            <a:r>
              <a:rPr lang="fr-FR" kern="1200" dirty="0">
                <a:ea typeface="ＭＳ Ｐゴシック" pitchFamily="34" charset="-128"/>
                <a:cs typeface="+mn-cs"/>
              </a:rPr>
              <a:t>Messages clés</a:t>
            </a:r>
          </a:p>
        </p:txBody>
      </p:sp>
    </p:spTree>
    <p:extLst>
      <p:ext uri="{BB962C8B-B14F-4D97-AF65-F5344CB8AC3E}">
        <p14:creationId xmlns:p14="http://schemas.microsoft.com/office/powerpoint/2010/main" val="542727432"/>
      </p:ext>
    </p:extLst>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3020D1-DDCF-4A46-BD68-4EB2E5879E0F}">
  <ds:schemaRefs>
    <ds:schemaRef ds:uri="http://schemas.microsoft.com/sharepoint/v3/contenttype/forms"/>
  </ds:schemaRefs>
</ds:datastoreItem>
</file>

<file path=customXml/itemProps2.xml><?xml version="1.0" encoding="utf-8"?>
<ds:datastoreItem xmlns:ds="http://schemas.openxmlformats.org/officeDocument/2006/customXml" ds:itemID="{BDF7F9F3-8C75-4701-B7A4-0F9C9C4850E5}">
  <ds:schemaRefs>
    <ds:schemaRef ds:uri="http://schemas.microsoft.com/office/infopath/2007/PartnerControls"/>
    <ds:schemaRef ds:uri="http://purl.org/dc/elements/1.1/"/>
    <ds:schemaRef ds:uri="http://purl.org/dc/terms/"/>
    <ds:schemaRef ds:uri="http://schemas.microsoft.com/office/2006/metadata/properties"/>
    <ds:schemaRef ds:uri="33fc9297-1dc9-4d84-ab5d-dd00c9b88de2"/>
    <ds:schemaRef ds:uri="http://schemas.microsoft.com/office/2006/documentManagement/types"/>
    <ds:schemaRef ds:uri="http://schemas.openxmlformats.org/package/2006/metadata/core-properties"/>
    <ds:schemaRef ds:uri="995131ef-4b84-4a89-8ec0-1848db7ea1dd"/>
    <ds:schemaRef ds:uri="http://www.w3.org/XML/1998/namespace"/>
    <ds:schemaRef ds:uri="http://purl.org/dc/dcmitype/"/>
  </ds:schemaRefs>
</ds:datastoreItem>
</file>

<file path=customXml/itemProps3.xml><?xml version="1.0" encoding="utf-8"?>
<ds:datastoreItem xmlns:ds="http://schemas.openxmlformats.org/officeDocument/2006/customXml" ds:itemID="{C4493F02-89A2-4D18-BB75-F10DB39A8B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131ef-4b84-4a89-8ec0-1848db7ea1dd"/>
    <ds:schemaRef ds:uri="33fc9297-1dc9-4d84-ab5d-dd00c9b88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53857</TotalTime>
  <Words>1286</Words>
  <Application>Microsoft Office PowerPoint</Application>
  <PresentationFormat>Widescreen</PresentationFormat>
  <Paragraphs>96</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MS PGothic</vt:lpstr>
      <vt:lpstr>Arial</vt:lpstr>
      <vt:lpstr>Arial Narrow</vt:lpstr>
      <vt:lpstr>Limon F3</vt:lpstr>
      <vt:lpstr>Wingdings</vt:lpstr>
      <vt:lpstr>1_PPTtemplate</vt:lpstr>
      <vt:lpstr>PowerPoint Presentation</vt:lpstr>
      <vt:lpstr>PowerPoint Presentation</vt:lpstr>
      <vt:lpstr>PowerPoint Presentation</vt:lpstr>
      <vt:lpstr>Intégrer la vaccination par la DN du HepB dans  le protocole de soins essentiels au nouveau-né</vt:lpstr>
      <vt:lpstr>La DN du HepB dans les établissements de santé</vt:lpstr>
      <vt:lpstr>La DN du HepB pour les  naissances à domicile</vt:lpstr>
      <vt:lpstr>Consommables</vt:lpstr>
      <vt:lpstr>Inclure le secteur privé dans l’administration de la dose à la naissance</vt:lpstr>
      <vt:lpstr>Messages clés</vt:lpstr>
      <vt:lpstr>Fin du module </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SHENDALE, Stephanie</cp:lastModifiedBy>
  <cp:revision>1299</cp:revision>
  <dcterms:created xsi:type="dcterms:W3CDTF">2016-03-22T16:26:33Z</dcterms:created>
  <dcterms:modified xsi:type="dcterms:W3CDTF">2025-02-13T10:33:37Z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0x01010037EDB27E50806848838E854E99034A00</vt:lpwstr>
  </property>
</Properties>
</file>