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29" r:id="rId1"/>
  </p:sldMasterIdLst>
  <p:notesMasterIdLst>
    <p:notesMasterId r:id="rId13"/>
  </p:notesMasterIdLst>
  <p:handoutMasterIdLst>
    <p:handoutMasterId r:id="rId14"/>
  </p:handoutMasterIdLst>
  <p:sldIdLst>
    <p:sldId id="295" r:id="rId2"/>
    <p:sldId id="355" r:id="rId3"/>
    <p:sldId id="376" r:id="rId4"/>
    <p:sldId id="343" r:id="rId5"/>
    <p:sldId id="366" r:id="rId6"/>
    <p:sldId id="367" r:id="rId7"/>
    <p:sldId id="381" r:id="rId8"/>
    <p:sldId id="380" r:id="rId9"/>
    <p:sldId id="373" r:id="rId10"/>
    <p:sldId id="374" r:id="rId11"/>
    <p:sldId id="377" r:id="rId12"/>
  </p:sldIdLst>
  <p:sldSz cx="12192000" cy="6858000"/>
  <p:notesSz cx="6735763" cy="9799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900" b="1" kern="1200">
        <a:solidFill>
          <a:srgbClr val="000066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7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mulya reddy" initials="" lastIdx="1" clrIdx="0"/>
  <p:cmAuthor id="1" name="Brad Gessner" initials="BG" lastIdx="3" clrIdx="1"/>
  <p:cmAuthor id="2" name="bacsi" initials="b" lastIdx="1" clrIdx="2"/>
  <p:cmAuthor id="3" name="SHENDALE, Stephanie" initials="shendales" lastIdx="1" clrIdx="3"/>
  <p:cmAuthor id="4" name="ASV" initials="AS" lastIdx="1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9CCFF"/>
    <a:srgbClr val="1E7FB8"/>
    <a:srgbClr val="00000C"/>
    <a:srgbClr val="33CCFF"/>
    <a:srgbClr val="3366CC"/>
    <a:srgbClr val="FF6600"/>
    <a:srgbClr val="5F5F5F"/>
    <a:srgbClr val="FFECD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61F1F5-70D6-4635-A284-EB166F1BE6BE}" v="13" dt="2025-02-07T12:46:52.5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36" autoAdjust="0"/>
    <p:restoredTop sz="70079" autoAdjust="0"/>
  </p:normalViewPr>
  <p:slideViewPr>
    <p:cSldViewPr>
      <p:cViewPr varScale="1">
        <p:scale>
          <a:sx n="76" d="100"/>
          <a:sy n="76" d="100"/>
        </p:scale>
        <p:origin x="1944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76" y="-108"/>
      </p:cViewPr>
      <p:guideLst>
        <p:guide orient="horz" pos="3087"/>
        <p:guide pos="212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NDALE, Stephanie" userId="7af1828e-f8ee-4826-8c8d-83dce2496567" providerId="ADAL" clId="{DB61F1F5-70D6-4635-A284-EB166F1BE6BE}"/>
    <pc:docChg chg="custSel modSld">
      <pc:chgData name="SHENDALE, Stephanie" userId="7af1828e-f8ee-4826-8c8d-83dce2496567" providerId="ADAL" clId="{DB61F1F5-70D6-4635-A284-EB166F1BE6BE}" dt="2025-02-07T12:48:11.715" v="126" actId="1076"/>
      <pc:docMkLst>
        <pc:docMk/>
      </pc:docMkLst>
      <pc:sldChg chg="modSp mod">
        <pc:chgData name="SHENDALE, Stephanie" userId="7af1828e-f8ee-4826-8c8d-83dce2496567" providerId="ADAL" clId="{DB61F1F5-70D6-4635-A284-EB166F1BE6BE}" dt="2025-02-05T13:52:33.485" v="58" actId="20577"/>
        <pc:sldMkLst>
          <pc:docMk/>
          <pc:sldMk cId="3216477858" sldId="367"/>
        </pc:sldMkLst>
        <pc:graphicFrameChg chg="mod modGraphic">
          <ac:chgData name="SHENDALE, Stephanie" userId="7af1828e-f8ee-4826-8c8d-83dce2496567" providerId="ADAL" clId="{DB61F1F5-70D6-4635-A284-EB166F1BE6BE}" dt="2025-02-05T13:52:33.485" v="58" actId="20577"/>
          <ac:graphicFrameMkLst>
            <pc:docMk/>
            <pc:sldMk cId="3216477858" sldId="367"/>
            <ac:graphicFrameMk id="5" creationId="{00000000-0000-0000-0000-000000000000}"/>
          </ac:graphicFrameMkLst>
        </pc:graphicFrameChg>
      </pc:sldChg>
      <pc:sldChg chg="modSp mod">
        <pc:chgData name="SHENDALE, Stephanie" userId="7af1828e-f8ee-4826-8c8d-83dce2496567" providerId="ADAL" clId="{DB61F1F5-70D6-4635-A284-EB166F1BE6BE}" dt="2025-02-05T14:01:05.946" v="101" actId="20577"/>
        <pc:sldMkLst>
          <pc:docMk/>
          <pc:sldMk cId="0" sldId="373"/>
        </pc:sldMkLst>
        <pc:spChg chg="mod">
          <ac:chgData name="SHENDALE, Stephanie" userId="7af1828e-f8ee-4826-8c8d-83dce2496567" providerId="ADAL" clId="{DB61F1F5-70D6-4635-A284-EB166F1BE6BE}" dt="2025-02-05T14:01:05.946" v="101" actId="20577"/>
          <ac:spMkLst>
            <pc:docMk/>
            <pc:sldMk cId="0" sldId="373"/>
            <ac:spMk id="3" creationId="{00000000-0000-0000-0000-000000000000}"/>
          </ac:spMkLst>
        </pc:spChg>
      </pc:sldChg>
      <pc:sldChg chg="addSp delSp modSp mod">
        <pc:chgData name="SHENDALE, Stephanie" userId="7af1828e-f8ee-4826-8c8d-83dce2496567" providerId="ADAL" clId="{DB61F1F5-70D6-4635-A284-EB166F1BE6BE}" dt="2025-02-05T14:01:17.939" v="102"/>
        <pc:sldMkLst>
          <pc:docMk/>
          <pc:sldMk cId="3158256984" sldId="374"/>
        </pc:sldMkLst>
        <pc:picChg chg="add mod">
          <ac:chgData name="SHENDALE, Stephanie" userId="7af1828e-f8ee-4826-8c8d-83dce2496567" providerId="ADAL" clId="{DB61F1F5-70D6-4635-A284-EB166F1BE6BE}" dt="2025-02-05T14:01:17.939" v="102"/>
          <ac:picMkLst>
            <pc:docMk/>
            <pc:sldMk cId="3158256984" sldId="374"/>
            <ac:picMk id="2" creationId="{E0A84825-A69E-AE00-BA83-EE06E01408A6}"/>
          </ac:picMkLst>
        </pc:picChg>
        <pc:picChg chg="del">
          <ac:chgData name="SHENDALE, Stephanie" userId="7af1828e-f8ee-4826-8c8d-83dce2496567" providerId="ADAL" clId="{DB61F1F5-70D6-4635-A284-EB166F1BE6BE}" dt="2025-02-05T14:00:10.744" v="98" actId="478"/>
          <ac:picMkLst>
            <pc:docMk/>
            <pc:sldMk cId="3158256984" sldId="374"/>
            <ac:picMk id="22530" creationId="{00000000-0000-0000-0000-000000000000}"/>
          </ac:picMkLst>
        </pc:picChg>
      </pc:sldChg>
      <pc:sldChg chg="addSp delSp modSp mod">
        <pc:chgData name="SHENDALE, Stephanie" userId="7af1828e-f8ee-4826-8c8d-83dce2496567" providerId="ADAL" clId="{DB61F1F5-70D6-4635-A284-EB166F1BE6BE}" dt="2025-02-07T12:48:11.715" v="126" actId="1076"/>
        <pc:sldMkLst>
          <pc:docMk/>
          <pc:sldMk cId="0" sldId="377"/>
        </pc:sldMkLst>
        <pc:spChg chg="add del mod">
          <ac:chgData name="SHENDALE, Stephanie" userId="7af1828e-f8ee-4826-8c8d-83dce2496567" providerId="ADAL" clId="{DB61F1F5-70D6-4635-A284-EB166F1BE6BE}" dt="2025-02-07T12:43:48.986" v="104" actId="478"/>
          <ac:spMkLst>
            <pc:docMk/>
            <pc:sldMk cId="0" sldId="377"/>
            <ac:spMk id="4" creationId="{88E20DFE-8997-4276-CEE6-942B5B29BD1E}"/>
          </ac:spMkLst>
        </pc:spChg>
        <pc:spChg chg="add mod">
          <ac:chgData name="SHENDALE, Stephanie" userId="7af1828e-f8ee-4826-8c8d-83dce2496567" providerId="ADAL" clId="{DB61F1F5-70D6-4635-A284-EB166F1BE6BE}" dt="2025-02-07T12:48:11.715" v="126" actId="1076"/>
          <ac:spMkLst>
            <pc:docMk/>
            <pc:sldMk cId="0" sldId="377"/>
            <ac:spMk id="5" creationId="{C3EF92F7-5659-421B-5FEB-38810EC4084B}"/>
          </ac:spMkLst>
        </pc:spChg>
        <pc:spChg chg="del">
          <ac:chgData name="SHENDALE, Stephanie" userId="7af1828e-f8ee-4826-8c8d-83dce2496567" providerId="ADAL" clId="{DB61F1F5-70D6-4635-A284-EB166F1BE6BE}" dt="2025-02-07T12:43:45.932" v="103" actId="478"/>
          <ac:spMkLst>
            <pc:docMk/>
            <pc:sldMk cId="0" sldId="377"/>
            <ac:spMk id="17411" creationId="{00000000-0000-0000-0000-000000000000}"/>
          </ac:spMkLst>
        </pc:spChg>
        <pc:picChg chg="add mod">
          <ac:chgData name="SHENDALE, Stephanie" userId="7af1828e-f8ee-4826-8c8d-83dce2496567" providerId="ADAL" clId="{DB61F1F5-70D6-4635-A284-EB166F1BE6BE}" dt="2025-02-07T12:44:12.033" v="106" actId="14826"/>
          <ac:picMkLst>
            <pc:docMk/>
            <pc:sldMk cId="0" sldId="377"/>
            <ac:picMk id="6" creationId="{9264BEEE-5910-80B3-F601-296D06C68FCF}"/>
          </ac:picMkLst>
        </pc:picChg>
        <pc:picChg chg="add mod">
          <ac:chgData name="SHENDALE, Stephanie" userId="7af1828e-f8ee-4826-8c8d-83dce2496567" providerId="ADAL" clId="{DB61F1F5-70D6-4635-A284-EB166F1BE6BE}" dt="2025-02-07T12:44:21.868" v="107" actId="14826"/>
          <ac:picMkLst>
            <pc:docMk/>
            <pc:sldMk cId="0" sldId="377"/>
            <ac:picMk id="7" creationId="{5B239ED1-4B45-F72C-BD81-3C4397AA1037}"/>
          </ac:picMkLst>
        </pc:picChg>
        <pc:picChg chg="add mod">
          <ac:chgData name="SHENDALE, Stephanie" userId="7af1828e-f8ee-4826-8c8d-83dce2496567" providerId="ADAL" clId="{DB61F1F5-70D6-4635-A284-EB166F1BE6BE}" dt="2025-02-07T12:43:56.014" v="105"/>
          <ac:picMkLst>
            <pc:docMk/>
            <pc:sldMk cId="0" sldId="377"/>
            <ac:picMk id="8" creationId="{2866F11F-47C6-E74B-C7E8-34EFD12F1188}"/>
          </ac:picMkLst>
        </pc:picChg>
        <pc:picChg chg="add mod">
          <ac:chgData name="SHENDALE, Stephanie" userId="7af1828e-f8ee-4826-8c8d-83dce2496567" providerId="ADAL" clId="{DB61F1F5-70D6-4635-A284-EB166F1BE6BE}" dt="2025-02-07T12:43:56.014" v="105"/>
          <ac:picMkLst>
            <pc:docMk/>
            <pc:sldMk cId="0" sldId="377"/>
            <ac:picMk id="9" creationId="{4AEAB314-BB3D-8668-7D22-257B73E10D3C}"/>
          </ac:picMkLst>
        </pc:picChg>
      </pc:sldChg>
      <pc:sldChg chg="modSp mod">
        <pc:chgData name="SHENDALE, Stephanie" userId="7af1828e-f8ee-4826-8c8d-83dce2496567" providerId="ADAL" clId="{DB61F1F5-70D6-4635-A284-EB166F1BE6BE}" dt="2025-02-05T13:59:23.764" v="93" actId="13926"/>
        <pc:sldMkLst>
          <pc:docMk/>
          <pc:sldMk cId="3216477858" sldId="380"/>
        </pc:sldMkLst>
        <pc:graphicFrameChg chg="mod modGraphic">
          <ac:chgData name="SHENDALE, Stephanie" userId="7af1828e-f8ee-4826-8c8d-83dce2496567" providerId="ADAL" clId="{DB61F1F5-70D6-4635-A284-EB166F1BE6BE}" dt="2025-02-05T13:59:23.764" v="93" actId="13926"/>
          <ac:graphicFrameMkLst>
            <pc:docMk/>
            <pc:sldMk cId="3216477858" sldId="380"/>
            <ac:graphicFrameMk id="5" creationId="{00000000-0000-0000-0000-000000000000}"/>
          </ac:graphicFrameMkLst>
        </pc:graphicFrameChg>
      </pc:sldChg>
      <pc:sldChg chg="modSp mod">
        <pc:chgData name="SHENDALE, Stephanie" userId="7af1828e-f8ee-4826-8c8d-83dce2496567" providerId="ADAL" clId="{DB61F1F5-70D6-4635-A284-EB166F1BE6BE}" dt="2025-02-05T13:55:44.464" v="76" actId="5793"/>
        <pc:sldMkLst>
          <pc:docMk/>
          <pc:sldMk cId="1575920011" sldId="381"/>
        </pc:sldMkLst>
        <pc:spChg chg="mod">
          <ac:chgData name="SHENDALE, Stephanie" userId="7af1828e-f8ee-4826-8c8d-83dce2496567" providerId="ADAL" clId="{DB61F1F5-70D6-4635-A284-EB166F1BE6BE}" dt="2025-02-05T13:49:58.177" v="22" actId="20577"/>
          <ac:spMkLst>
            <pc:docMk/>
            <pc:sldMk cId="1575920011" sldId="381"/>
            <ac:spMk id="6" creationId="{00000000-0000-0000-0000-000000000000}"/>
          </ac:spMkLst>
        </pc:spChg>
        <pc:graphicFrameChg chg="mod modGraphic">
          <ac:chgData name="SHENDALE, Stephanie" userId="7af1828e-f8ee-4826-8c8d-83dce2496567" providerId="ADAL" clId="{DB61F1F5-70D6-4635-A284-EB166F1BE6BE}" dt="2025-02-05T13:55:44.464" v="76" actId="5793"/>
          <ac:graphicFrameMkLst>
            <pc:docMk/>
            <pc:sldMk cId="1575920011" sldId="381"/>
            <ac:graphicFrameMk id="5" creationId="{00000000-0000-0000-0000-000000000000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0782F2-65F0-4586-811F-87914CCFF221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BF6C85F4-172C-4BFA-81B2-2487B03CE2B0}">
      <dgm:prSet phldrT="[Text]" custT="1"/>
      <dgm:spPr>
        <a:solidFill>
          <a:srgbClr val="99CCFF"/>
        </a:solidFill>
      </dgm:spPr>
      <dgm:t>
        <a:bodyPr/>
        <a:lstStyle/>
        <a:p>
          <a:pPr algn="l">
            <a:spcAft>
              <a:spcPts val="0"/>
            </a:spcAft>
          </a:pPr>
          <a:r>
            <a:rPr lang="fr-FR" sz="24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Pourquoi la communication est importante pour la vaccination</a:t>
          </a:r>
        </a:p>
        <a:p>
          <a:pPr algn="l">
            <a:spcAft>
              <a:spcPct val="35000"/>
            </a:spcAft>
          </a:pPr>
          <a:r>
            <a:rPr lang="fr-FR" sz="24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de la DN du </a:t>
          </a:r>
          <a:r>
            <a:rPr lang="fr-FR" sz="2400" noProof="0" dirty="0" err="1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HepB</a:t>
          </a:r>
          <a:r>
            <a:rPr lang="fr-FR" sz="24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 ?</a:t>
          </a:r>
        </a:p>
      </dgm:t>
    </dgm:pt>
    <dgm:pt modelId="{3914F957-FBB4-4387-BFD5-F7205D37D0DE}" type="parTrans" cxnId="{96273986-CF10-40A1-B7B1-B8A5267A957F}">
      <dgm:prSet/>
      <dgm:spPr/>
      <dgm:t>
        <a:bodyPr/>
        <a:lstStyle/>
        <a:p>
          <a:endParaRPr lang="en-US"/>
        </a:p>
      </dgm:t>
    </dgm:pt>
    <dgm:pt modelId="{ABC947C1-81F1-40C3-B274-6CD06BCB4314}" type="sibTrans" cxnId="{96273986-CF10-40A1-B7B1-B8A5267A957F}">
      <dgm:prSet/>
      <dgm:spPr/>
      <dgm:t>
        <a:bodyPr/>
        <a:lstStyle/>
        <a:p>
          <a:endParaRPr lang="en-US"/>
        </a:p>
      </dgm:t>
    </dgm:pt>
    <dgm:pt modelId="{B5FE3B2D-3667-439B-BFAB-2864BB025C9E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fr-FR" sz="2400" dirty="0">
              <a:solidFill>
                <a:srgbClr val="000066"/>
              </a:solidFill>
            </a:rPr>
            <a:t>Messages cl</a:t>
          </a:r>
          <a:r>
            <a:rPr lang="fr-FR" sz="24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é</a:t>
          </a:r>
          <a:r>
            <a:rPr lang="fr-FR" sz="2400" dirty="0">
              <a:solidFill>
                <a:srgbClr val="000066"/>
              </a:solidFill>
            </a:rPr>
            <a:t>s</a:t>
          </a:r>
          <a:endParaRPr lang="en-US" sz="2400" b="0" dirty="0">
            <a:solidFill>
              <a:srgbClr val="000066"/>
            </a:solidFill>
          </a:endParaRPr>
        </a:p>
      </dgm:t>
    </dgm:pt>
    <dgm:pt modelId="{96FFF9E4-5D68-438D-B704-8C8E671A3635}" type="parTrans" cxnId="{AEC8558C-292E-4C81-BDEA-D2556AE8732F}">
      <dgm:prSet/>
      <dgm:spPr/>
      <dgm:t>
        <a:bodyPr/>
        <a:lstStyle/>
        <a:p>
          <a:endParaRPr lang="en-US"/>
        </a:p>
      </dgm:t>
    </dgm:pt>
    <dgm:pt modelId="{4EB6CFC9-1C0B-4F93-B381-A90699FB339E}" type="sibTrans" cxnId="{AEC8558C-292E-4C81-BDEA-D2556AE8732F}">
      <dgm:prSet/>
      <dgm:spPr/>
      <dgm:t>
        <a:bodyPr/>
        <a:lstStyle/>
        <a:p>
          <a:endParaRPr lang="en-US"/>
        </a:p>
      </dgm:t>
    </dgm:pt>
    <dgm:pt modelId="{412B8040-CAA4-4A6A-B232-1F0B7F0238B8}">
      <dgm:prSet custT="1"/>
      <dgm:spPr>
        <a:solidFill>
          <a:srgbClr val="99CCFF"/>
        </a:solidFill>
      </dgm:spPr>
      <dgm:t>
        <a:bodyPr/>
        <a:lstStyle/>
        <a:p>
          <a:pPr algn="l" rtl="1"/>
          <a:r>
            <a:rPr lang="fr-FR" sz="24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Communication adaptée aux publics cibles et aux stratégies </a:t>
          </a:r>
        </a:p>
      </dgm:t>
    </dgm:pt>
    <dgm:pt modelId="{04B4B864-52A6-45DF-B10B-C166316AFB37}" type="parTrans" cxnId="{708F9A5F-2BCB-4127-8DC0-5EB5C442E5CE}">
      <dgm:prSet/>
      <dgm:spPr/>
      <dgm:t>
        <a:bodyPr/>
        <a:lstStyle/>
        <a:p>
          <a:endParaRPr lang="en-US"/>
        </a:p>
      </dgm:t>
    </dgm:pt>
    <dgm:pt modelId="{27246DF4-A83E-4C40-A3CD-A832D2659C1E}" type="sibTrans" cxnId="{708F9A5F-2BCB-4127-8DC0-5EB5C442E5CE}">
      <dgm:prSet/>
      <dgm:spPr/>
      <dgm:t>
        <a:bodyPr/>
        <a:lstStyle/>
        <a:p>
          <a:endParaRPr lang="en-US"/>
        </a:p>
      </dgm:t>
    </dgm:pt>
    <dgm:pt modelId="{04730451-531F-40CA-935E-50D7DC1D439C}" type="pres">
      <dgm:prSet presAssocID="{C20782F2-65F0-4586-811F-87914CCFF221}" presName="linearFlow" presStyleCnt="0">
        <dgm:presLayoutVars>
          <dgm:dir/>
          <dgm:resizeHandles val="exact"/>
        </dgm:presLayoutVars>
      </dgm:prSet>
      <dgm:spPr/>
    </dgm:pt>
    <dgm:pt modelId="{5D47328A-F47D-4E5E-B71D-FA244501A4EB}" type="pres">
      <dgm:prSet presAssocID="{BF6C85F4-172C-4BFA-81B2-2487B03CE2B0}" presName="composite" presStyleCnt="0"/>
      <dgm:spPr/>
    </dgm:pt>
    <dgm:pt modelId="{23DEEC19-A378-4D81-8767-0BDAC67C97EB}" type="pres">
      <dgm:prSet presAssocID="{BF6C85F4-172C-4BFA-81B2-2487B03CE2B0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77597E3-7AEA-4F1F-B645-D97263337423}" type="pres">
      <dgm:prSet presAssocID="{BF6C85F4-172C-4BFA-81B2-2487B03CE2B0}" presName="txShp" presStyleLbl="node1" presStyleIdx="0" presStyleCnt="3" custScaleY="139318">
        <dgm:presLayoutVars>
          <dgm:bulletEnabled val="1"/>
        </dgm:presLayoutVars>
      </dgm:prSet>
      <dgm:spPr/>
    </dgm:pt>
    <dgm:pt modelId="{3DF69134-80FB-4C21-BB58-6E6D3BF2F2D6}" type="pres">
      <dgm:prSet presAssocID="{ABC947C1-81F1-40C3-B274-6CD06BCB4314}" presName="spacing" presStyleCnt="0"/>
      <dgm:spPr/>
    </dgm:pt>
    <dgm:pt modelId="{D2C315C6-1B57-4F0A-845D-E28B1F352146}" type="pres">
      <dgm:prSet presAssocID="{412B8040-CAA4-4A6A-B232-1F0B7F0238B8}" presName="composite" presStyleCnt="0"/>
      <dgm:spPr/>
    </dgm:pt>
    <dgm:pt modelId="{199CF6AE-1498-4802-AC90-E4BBC3B3AB5F}" type="pres">
      <dgm:prSet presAssocID="{412B8040-CAA4-4A6A-B232-1F0B7F0238B8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DCBE6D7-4F13-4335-9DFA-EE53204581AA}" type="pres">
      <dgm:prSet presAssocID="{412B8040-CAA4-4A6A-B232-1F0B7F0238B8}" presName="txShp" presStyleLbl="node1" presStyleIdx="1" presStyleCnt="3" custScaleY="115749">
        <dgm:presLayoutVars>
          <dgm:bulletEnabled val="1"/>
        </dgm:presLayoutVars>
      </dgm:prSet>
      <dgm:spPr/>
    </dgm:pt>
    <dgm:pt modelId="{3B21C959-3BF3-4E66-B643-B9219A092BA3}" type="pres">
      <dgm:prSet presAssocID="{27246DF4-A83E-4C40-A3CD-A832D2659C1E}" presName="spacing" presStyleCnt="0"/>
      <dgm:spPr/>
    </dgm:pt>
    <dgm:pt modelId="{805CA64B-1291-4E28-8C37-06C230439D63}" type="pres">
      <dgm:prSet presAssocID="{B5FE3B2D-3667-439B-BFAB-2864BB025C9E}" presName="composite" presStyleCnt="0"/>
      <dgm:spPr/>
    </dgm:pt>
    <dgm:pt modelId="{9C6A5C11-F590-4280-B2F7-E84A457B00CC}" type="pres">
      <dgm:prSet presAssocID="{B5FE3B2D-3667-439B-BFAB-2864BB025C9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D745E2D4-77A4-456A-8861-34AEA5D71FF6}" type="pres">
      <dgm:prSet presAssocID="{B5FE3B2D-3667-439B-BFAB-2864BB025C9E}" presName="txShp" presStyleLbl="node1" presStyleIdx="2" presStyleCnt="3">
        <dgm:presLayoutVars>
          <dgm:bulletEnabled val="1"/>
        </dgm:presLayoutVars>
      </dgm:prSet>
      <dgm:spPr/>
    </dgm:pt>
  </dgm:ptLst>
  <dgm:cxnLst>
    <dgm:cxn modelId="{F8066908-66C4-46B3-B750-CA98CC605852}" type="presOf" srcId="{412B8040-CAA4-4A6A-B232-1F0B7F0238B8}" destId="{9DCBE6D7-4F13-4335-9DFA-EE53204581AA}" srcOrd="0" destOrd="0" presId="urn:microsoft.com/office/officeart/2005/8/layout/vList3#1"/>
    <dgm:cxn modelId="{BB8DA511-21CF-4C47-A1C7-6DB9FF0998C4}" type="presOf" srcId="{B5FE3B2D-3667-439B-BFAB-2864BB025C9E}" destId="{D745E2D4-77A4-456A-8861-34AEA5D71FF6}" srcOrd="0" destOrd="0" presId="urn:microsoft.com/office/officeart/2005/8/layout/vList3#1"/>
    <dgm:cxn modelId="{175D632D-14AF-4837-89C5-368263A3997A}" type="presOf" srcId="{C20782F2-65F0-4586-811F-87914CCFF221}" destId="{04730451-531F-40CA-935E-50D7DC1D439C}" srcOrd="0" destOrd="0" presId="urn:microsoft.com/office/officeart/2005/8/layout/vList3#1"/>
    <dgm:cxn modelId="{0B1DF131-D214-4B2F-B696-BB8C97E77A1F}" type="presOf" srcId="{BF6C85F4-172C-4BFA-81B2-2487B03CE2B0}" destId="{477597E3-7AEA-4F1F-B645-D97263337423}" srcOrd="0" destOrd="0" presId="urn:microsoft.com/office/officeart/2005/8/layout/vList3#1"/>
    <dgm:cxn modelId="{708F9A5F-2BCB-4127-8DC0-5EB5C442E5CE}" srcId="{C20782F2-65F0-4586-811F-87914CCFF221}" destId="{412B8040-CAA4-4A6A-B232-1F0B7F0238B8}" srcOrd="1" destOrd="0" parTransId="{04B4B864-52A6-45DF-B10B-C166316AFB37}" sibTransId="{27246DF4-A83E-4C40-A3CD-A832D2659C1E}"/>
    <dgm:cxn modelId="{96273986-CF10-40A1-B7B1-B8A5267A957F}" srcId="{C20782F2-65F0-4586-811F-87914CCFF221}" destId="{BF6C85F4-172C-4BFA-81B2-2487B03CE2B0}" srcOrd="0" destOrd="0" parTransId="{3914F957-FBB4-4387-BFD5-F7205D37D0DE}" sibTransId="{ABC947C1-81F1-40C3-B274-6CD06BCB4314}"/>
    <dgm:cxn modelId="{AEC8558C-292E-4C81-BDEA-D2556AE8732F}" srcId="{C20782F2-65F0-4586-811F-87914CCFF221}" destId="{B5FE3B2D-3667-439B-BFAB-2864BB025C9E}" srcOrd="2" destOrd="0" parTransId="{96FFF9E4-5D68-438D-B704-8C8E671A3635}" sibTransId="{4EB6CFC9-1C0B-4F93-B381-A90699FB339E}"/>
    <dgm:cxn modelId="{A4202C54-C3D1-4EE2-8CE7-CB54F00AA46E}" type="presParOf" srcId="{04730451-531F-40CA-935E-50D7DC1D439C}" destId="{5D47328A-F47D-4E5E-B71D-FA244501A4EB}" srcOrd="0" destOrd="0" presId="urn:microsoft.com/office/officeart/2005/8/layout/vList3#1"/>
    <dgm:cxn modelId="{16AB64BA-B1EE-4D00-88EC-DEF7D8EBC8F7}" type="presParOf" srcId="{5D47328A-F47D-4E5E-B71D-FA244501A4EB}" destId="{23DEEC19-A378-4D81-8767-0BDAC67C97EB}" srcOrd="0" destOrd="0" presId="urn:microsoft.com/office/officeart/2005/8/layout/vList3#1"/>
    <dgm:cxn modelId="{D36CF3CD-0D76-4F55-A1C4-E7C6197C79D9}" type="presParOf" srcId="{5D47328A-F47D-4E5E-B71D-FA244501A4EB}" destId="{477597E3-7AEA-4F1F-B645-D97263337423}" srcOrd="1" destOrd="0" presId="urn:microsoft.com/office/officeart/2005/8/layout/vList3#1"/>
    <dgm:cxn modelId="{42930C6F-5710-40DF-9515-47D066365E46}" type="presParOf" srcId="{04730451-531F-40CA-935E-50D7DC1D439C}" destId="{3DF69134-80FB-4C21-BB58-6E6D3BF2F2D6}" srcOrd="1" destOrd="0" presId="urn:microsoft.com/office/officeart/2005/8/layout/vList3#1"/>
    <dgm:cxn modelId="{00CA03E1-A377-4FE0-B75C-FC62CAF0C3D1}" type="presParOf" srcId="{04730451-531F-40CA-935E-50D7DC1D439C}" destId="{D2C315C6-1B57-4F0A-845D-E28B1F352146}" srcOrd="2" destOrd="0" presId="urn:microsoft.com/office/officeart/2005/8/layout/vList3#1"/>
    <dgm:cxn modelId="{4C4CCF5F-BC8D-4701-82CD-325F28C5C683}" type="presParOf" srcId="{D2C315C6-1B57-4F0A-845D-E28B1F352146}" destId="{199CF6AE-1498-4802-AC90-E4BBC3B3AB5F}" srcOrd="0" destOrd="0" presId="urn:microsoft.com/office/officeart/2005/8/layout/vList3#1"/>
    <dgm:cxn modelId="{00285F16-4579-47F0-AF89-A78B9C0A6607}" type="presParOf" srcId="{D2C315C6-1B57-4F0A-845D-E28B1F352146}" destId="{9DCBE6D7-4F13-4335-9DFA-EE53204581AA}" srcOrd="1" destOrd="0" presId="urn:microsoft.com/office/officeart/2005/8/layout/vList3#1"/>
    <dgm:cxn modelId="{EC2A8B78-F111-403C-8D82-4725572596B8}" type="presParOf" srcId="{04730451-531F-40CA-935E-50D7DC1D439C}" destId="{3B21C959-3BF3-4E66-B643-B9219A092BA3}" srcOrd="3" destOrd="0" presId="urn:microsoft.com/office/officeart/2005/8/layout/vList3#1"/>
    <dgm:cxn modelId="{673B9402-5C56-424A-B57F-3163D9020748}" type="presParOf" srcId="{04730451-531F-40CA-935E-50D7DC1D439C}" destId="{805CA64B-1291-4E28-8C37-06C230439D63}" srcOrd="4" destOrd="0" presId="urn:microsoft.com/office/officeart/2005/8/layout/vList3#1"/>
    <dgm:cxn modelId="{B8F66DD8-1EF2-4BBA-AEA6-E4592CE9142E}" type="presParOf" srcId="{805CA64B-1291-4E28-8C37-06C230439D63}" destId="{9C6A5C11-F590-4280-B2F7-E84A457B00CC}" srcOrd="0" destOrd="0" presId="urn:microsoft.com/office/officeart/2005/8/layout/vList3#1"/>
    <dgm:cxn modelId="{AD41F560-AF7C-4AA4-8A3A-C52494D79E51}" type="presParOf" srcId="{805CA64B-1291-4E28-8C37-06C230439D63}" destId="{D745E2D4-77A4-456A-8861-34AEA5D71FF6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597E3-7AEA-4F1F-B645-D97263337423}">
      <dsp:nvSpPr>
        <dsp:cNvPr id="0" name=""/>
        <dsp:cNvSpPr/>
      </dsp:nvSpPr>
      <dsp:spPr>
        <a:xfrm rot="10800000">
          <a:off x="2015922" y="1173"/>
          <a:ext cx="7094220" cy="1276334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988" tIns="91440" rIns="170688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fr-FR" sz="2400" kern="12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Pourquoi la communication est importante pour la vaccination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de la DN du </a:t>
          </a:r>
          <a:r>
            <a:rPr lang="fr-FR" sz="2400" kern="1200" noProof="0" dirty="0" err="1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HepB</a:t>
          </a:r>
          <a:r>
            <a:rPr lang="fr-FR" sz="2400" kern="12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 ?</a:t>
          </a:r>
        </a:p>
      </dsp:txBody>
      <dsp:txXfrm rot="10800000">
        <a:off x="2335005" y="1173"/>
        <a:ext cx="6775137" cy="1276334"/>
      </dsp:txXfrm>
    </dsp:sp>
    <dsp:sp modelId="{23DEEC19-A378-4D81-8767-0BDAC67C97EB}">
      <dsp:nvSpPr>
        <dsp:cNvPr id="0" name=""/>
        <dsp:cNvSpPr/>
      </dsp:nvSpPr>
      <dsp:spPr>
        <a:xfrm>
          <a:off x="1557857" y="181275"/>
          <a:ext cx="916130" cy="91613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CBE6D7-4F13-4335-9DFA-EE53204581AA}">
      <dsp:nvSpPr>
        <dsp:cNvPr id="0" name=""/>
        <dsp:cNvSpPr/>
      </dsp:nvSpPr>
      <dsp:spPr>
        <a:xfrm rot="10800000">
          <a:off x="2015922" y="1516795"/>
          <a:ext cx="7094220" cy="1060411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988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Communication adaptée aux publics cibles et aux stratégies </a:t>
          </a:r>
        </a:p>
      </dsp:txBody>
      <dsp:txXfrm rot="10800000">
        <a:off x="2281025" y="1516795"/>
        <a:ext cx="6829117" cy="1060411"/>
      </dsp:txXfrm>
    </dsp:sp>
    <dsp:sp modelId="{199CF6AE-1498-4802-AC90-E4BBC3B3AB5F}">
      <dsp:nvSpPr>
        <dsp:cNvPr id="0" name=""/>
        <dsp:cNvSpPr/>
      </dsp:nvSpPr>
      <dsp:spPr>
        <a:xfrm>
          <a:off x="1557857" y="1588935"/>
          <a:ext cx="916130" cy="91613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45E2D4-77A4-456A-8861-34AEA5D71FF6}">
      <dsp:nvSpPr>
        <dsp:cNvPr id="0" name=""/>
        <dsp:cNvSpPr/>
      </dsp:nvSpPr>
      <dsp:spPr>
        <a:xfrm rot="10800000">
          <a:off x="2015922" y="2816494"/>
          <a:ext cx="7094220" cy="916130"/>
        </a:xfrm>
        <a:prstGeom prst="homePlate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3988" tIns="91440" rIns="170688" bIns="91440" numCol="1" spcCol="1270" anchor="ctr" anchorCtr="0">
          <a:noAutofit/>
        </a:bodyPr>
        <a:lstStyle/>
        <a:p>
          <a:pPr marL="0" lvl="0" indent="0" algn="l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>
              <a:solidFill>
                <a:srgbClr val="000066"/>
              </a:solidFill>
            </a:rPr>
            <a:t>Messages cl</a:t>
          </a:r>
          <a:r>
            <a:rPr lang="fr-FR" sz="2400" kern="1200" noProof="0" dirty="0">
              <a:solidFill>
                <a:srgbClr val="000066"/>
              </a:solidFill>
              <a:latin typeface="Arial" pitchFamily="34" charset="0"/>
              <a:ea typeface="MS PGothic" pitchFamily="34" charset="-128"/>
            </a:rPr>
            <a:t>é</a:t>
          </a:r>
          <a:r>
            <a:rPr lang="fr-FR" sz="2400" kern="1200" dirty="0">
              <a:solidFill>
                <a:srgbClr val="000066"/>
              </a:solidFill>
            </a:rPr>
            <a:t>s</a:t>
          </a:r>
          <a:endParaRPr lang="en-US" sz="2400" b="0" kern="1200" dirty="0">
            <a:solidFill>
              <a:srgbClr val="000066"/>
            </a:solidFill>
          </a:endParaRPr>
        </a:p>
      </dsp:txBody>
      <dsp:txXfrm rot="10800000">
        <a:off x="2244954" y="2816494"/>
        <a:ext cx="6865188" cy="916130"/>
      </dsp:txXfrm>
    </dsp:sp>
    <dsp:sp modelId="{9C6A5C11-F590-4280-B2F7-E84A457B00CC}">
      <dsp:nvSpPr>
        <dsp:cNvPr id="0" name=""/>
        <dsp:cNvSpPr/>
      </dsp:nvSpPr>
      <dsp:spPr>
        <a:xfrm>
          <a:off x="1557857" y="2816494"/>
          <a:ext cx="916130" cy="91613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algn="r"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07513"/>
            <a:ext cx="291941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07513"/>
            <a:ext cx="29194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algn="r" defTabSz="904875">
              <a:defRPr sz="1200" b="0" smtClean="0">
                <a:solidFill>
                  <a:schemeClr val="tx1"/>
                </a:solidFill>
                <a:ea typeface="ＭＳ Ｐゴシック" pitchFamily="34" charset="-128"/>
              </a:defRPr>
            </a:lvl1pPr>
          </a:lstStyle>
          <a:p>
            <a:pPr>
              <a:defRPr/>
            </a:pPr>
            <a:fld id="{6035180A-7209-435A-8CB9-238217FC42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898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>
            <a:lvl1pPr algn="r"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3188" y="735013"/>
            <a:ext cx="6532562" cy="36750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4688" y="4654550"/>
            <a:ext cx="5386387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07513"/>
            <a:ext cx="2919413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defTabSz="904875">
              <a:defRPr sz="1200" b="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07513"/>
            <a:ext cx="2919412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628" tIns="45314" rIns="90628" bIns="45314" numCol="1" anchor="b" anchorCtr="0" compatLnSpc="1">
            <a:prstTxWarp prst="textNoShape">
              <a:avLst/>
            </a:prstTxWarp>
          </a:bodyPr>
          <a:lstStyle>
            <a:lvl1pPr algn="r" defTabSz="904875">
              <a:defRPr sz="1200" b="0" smtClean="0">
                <a:solidFill>
                  <a:schemeClr val="tx1"/>
                </a:solidFill>
                <a:ea typeface="ＭＳ Ｐゴシック" pitchFamily="34" charset="-128"/>
              </a:defRPr>
            </a:lvl1pPr>
          </a:lstStyle>
          <a:p>
            <a:pPr>
              <a:defRPr/>
            </a:pPr>
            <a:fld id="{17A24C73-6F7C-4F44-AAFF-A2B1056CC82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3110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2813" rtl="0" eaLnBrk="0" fontAlgn="base" latinLnBrk="0" hangingPunct="0">
              <a:lnSpc>
                <a:spcPct val="90000"/>
              </a:lnSpc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SzTx/>
              <a:buFont typeface="Wingdings" pitchFamily="2" charset="2"/>
              <a:buNone/>
              <a:tabLst/>
              <a:defRPr/>
            </a:pPr>
            <a:r>
              <a:rPr lang="fr-FR" dirty="0"/>
              <a:t>Ce module correspond au chapitre 10 du ‘Guide pour l’introduction et le renforcement de la vaccination à la naissance contre l’hépatite B ’: Actions</a:t>
            </a:r>
            <a:r>
              <a:rPr lang="fr-FR" baseline="0" dirty="0"/>
              <a:t> de plaidoyer, communication, mobilisation sociale</a:t>
            </a:r>
            <a:endParaRPr lang="fr-FR" dirty="0"/>
          </a:p>
          <a:p>
            <a:pPr defTabSz="912813" eaLnBrk="0" hangingPunct="0">
              <a:lnSpc>
                <a:spcPct val="90000"/>
              </a:lnSpc>
              <a:spcBef>
                <a:spcPct val="80000"/>
              </a:spcBef>
              <a:buClr>
                <a:srgbClr val="1E7FB8"/>
              </a:buClr>
              <a:buFont typeface="Wingdings" pitchFamily="2" charset="2"/>
              <a:buNone/>
            </a:pPr>
            <a:endParaRPr lang="fr-FR" sz="1200" b="1" dirty="0">
              <a:solidFill>
                <a:schemeClr val="bg1"/>
              </a:solidFill>
            </a:endParaRPr>
          </a:p>
          <a:p>
            <a:endParaRPr lang="fr-FR" b="1" dirty="0">
              <a:latin typeface="Arial" pitchFamily="34" charset="0"/>
            </a:endParaRPr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A0A0C2-2502-4BF3-8075-15EB5923890B}" type="slidenum">
              <a:rPr lang="en-GB">
                <a:ea typeface="MS PGothic" pitchFamily="34" charset="-128"/>
              </a:rPr>
              <a:pPr/>
              <a:t>1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450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450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F01694-C6EC-42BD-850F-67FD06B9D8C5}" type="slidenum">
              <a:rPr lang="en-GB" smtClean="0">
                <a:solidFill>
                  <a:srgbClr val="000000"/>
                </a:solidFill>
              </a:rPr>
              <a:pPr/>
              <a:t>10</a:t>
            </a:fld>
            <a:endParaRPr lang="en-GB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31C1D7-5C95-4A8A-8487-2A6FA40E1810}" type="slidenum">
              <a:rPr lang="en-GB">
                <a:ea typeface="MS PGothic" pitchFamily="34" charset="-128"/>
              </a:rPr>
              <a:pPr/>
              <a:t>11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347663" lvl="0" indent="-280988" defTabSz="912813" eaLnBrk="0" hangingPunct="0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Wingdings" pitchFamily="2" charset="2"/>
              <a:buNone/>
            </a:pPr>
            <a:endParaRPr lang="fr-FR" sz="2100" b="0" dirty="0"/>
          </a:p>
          <a:p>
            <a:pPr eaLnBrk="1" hangingPunct="1"/>
            <a:endParaRPr lang="fr-FR" dirty="0">
              <a:latin typeface="Arial" pitchFamily="34" charset="0"/>
            </a:endParaRPr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BF5F91-5201-4DB7-A511-A68BF4522135}" type="slidenum">
              <a:rPr lang="fr-FR">
                <a:ea typeface="MS PGothic" pitchFamily="34" charset="-128"/>
              </a:rPr>
              <a:pPr/>
              <a:t>2</a:t>
            </a:fld>
            <a:endParaRPr lang="fr-FR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03188" y="735013"/>
            <a:ext cx="6532562" cy="3675062"/>
          </a:xfrm>
          <a:ln/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just"/>
            <a:r>
              <a:rPr lang="fr-FR" sz="1200" kern="120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De manière générale, il est souvent difficile de créer une demande pour les vaccins </a:t>
            </a:r>
            <a:r>
              <a:rPr lang="fr-FR" sz="1200" kern="1200" noProof="0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antihépatite</a:t>
            </a:r>
            <a:r>
              <a:rPr lang="fr-FR" sz="1200" kern="120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 B</a:t>
            </a:r>
            <a:r>
              <a:rPr lang="fr-FR" sz="1200" kern="1200" baseline="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 car l’infection par le VHB chez les enfants est souvent asymptomatique</a:t>
            </a:r>
            <a:r>
              <a:rPr lang="fr-FR" sz="1200" kern="120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, et</a:t>
            </a:r>
            <a:r>
              <a:rPr lang="fr-FR" sz="1200" kern="1200" baseline="0" noProof="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MS PGothic" charset="0"/>
              </a:rPr>
              <a:t> que peu de personne savent que le VHB cause une maladie hépatique et le décès prématuré</a:t>
            </a:r>
            <a:endParaRPr lang="fr-FR" sz="1200" i="1" kern="1200" noProof="0" dirty="0">
              <a:solidFill>
                <a:schemeClr val="tx1"/>
              </a:solidFill>
              <a:latin typeface="Arial" pitchFamily="34" charset="0"/>
              <a:ea typeface="MS PGothic" pitchFamily="34" charset="-128"/>
              <a:cs typeface="MS PGothic" charset="0"/>
            </a:endParaRP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C5359F-0DD4-428D-98CE-7D3CAE830FB7}" type="slidenum">
              <a:rPr lang="en-GB">
                <a:ea typeface="MS PGothic" pitchFamily="34" charset="-128"/>
              </a:rPr>
              <a:pPr/>
              <a:t>4</a:t>
            </a:fld>
            <a:endParaRPr lang="en-GB" dirty="0"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b="0" noProof="0" dirty="0">
                <a:solidFill>
                  <a:srgbClr val="002060"/>
                </a:solidFill>
              </a:rPr>
              <a:t>Cette diapositive présente l’importance</a:t>
            </a:r>
            <a:r>
              <a:rPr lang="fr-FR" b="0" baseline="0" noProof="0" dirty="0">
                <a:solidFill>
                  <a:srgbClr val="002060"/>
                </a:solidFill>
              </a:rPr>
              <a:t> de la communication vis-à-vis des différents acteurs engag</a:t>
            </a:r>
            <a:r>
              <a:rPr lang="fr-FR" sz="1200" baseline="0" noProof="0" dirty="0">
                <a:solidFill>
                  <a:srgbClr val="002060"/>
                </a:solidFill>
              </a:rPr>
              <a:t>é</a:t>
            </a:r>
            <a:r>
              <a:rPr lang="fr-FR" b="0" baseline="0" noProof="0" dirty="0">
                <a:solidFill>
                  <a:srgbClr val="002060"/>
                </a:solidFill>
              </a:rPr>
              <a:t>s dans le processus :</a:t>
            </a:r>
            <a:endParaRPr lang="fr-FR" b="0" noProof="0" dirty="0">
              <a:solidFill>
                <a:srgbClr val="002060"/>
              </a:solidFill>
            </a:endParaRPr>
          </a:p>
          <a:p>
            <a:pPr rtl="0" eaLnBrk="1" fontAlgn="t" latinLnBrk="0" hangingPunct="1"/>
            <a:endParaRPr lang="en-US" sz="1200" b="0" i="0" u="none" strike="noStrike" kern="1200" dirty="0">
              <a:solidFill>
                <a:schemeClr val="tx1"/>
              </a:solidFill>
              <a:latin typeface="Arial" charset="0"/>
              <a:ea typeface="MS PGothic" pitchFamily="34" charset="-128"/>
              <a:cs typeface="MS PGothic" charset="0"/>
            </a:endParaRPr>
          </a:p>
          <a:p>
            <a:endParaRPr lang="en-US" b="1" dirty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b="0" noProof="0" dirty="0">
                <a:solidFill>
                  <a:srgbClr val="002060"/>
                </a:solidFill>
              </a:rPr>
              <a:t>Dans cette diapositive, nous nous concentrons sur la stratégie</a:t>
            </a:r>
            <a:r>
              <a:rPr lang="fr-FR" b="0" baseline="0" noProof="0" dirty="0">
                <a:solidFill>
                  <a:srgbClr val="002060"/>
                </a:solidFill>
              </a:rPr>
              <a:t> de communication envers le personnel de sant</a:t>
            </a:r>
            <a:r>
              <a:rPr lang="fr-FR" b="0" noProof="0" dirty="0">
                <a:solidFill>
                  <a:srgbClr val="002060"/>
                </a:solidFill>
              </a:rPr>
              <a:t>é</a:t>
            </a:r>
          </a:p>
          <a:p>
            <a:endParaRPr lang="en-US" b="1" dirty="0">
              <a:solidFill>
                <a:srgbClr val="002060"/>
              </a:solidFill>
            </a:endParaRPr>
          </a:p>
          <a:p>
            <a:pPr rtl="0" eaLnBrk="1" fontAlgn="ctr" latinLnBrk="0" hangingPunct="1"/>
            <a:endParaRPr lang="en-US" sz="1200" b="0" i="0" u="none" strike="noStrike" kern="1200" baseline="0" dirty="0">
              <a:solidFill>
                <a:schemeClr val="tx1"/>
              </a:solidFill>
              <a:latin typeface="Arial" charset="0"/>
              <a:ea typeface="MS PGothic" pitchFamily="34" charset="-128"/>
              <a:cs typeface="MS PGothic" charset="0"/>
            </a:endParaRPr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fr-FR" b="0" noProof="0" dirty="0">
                <a:solidFill>
                  <a:srgbClr val="002060"/>
                </a:solidFill>
              </a:rPr>
              <a:t>Dans cette diapositive, nous nous concentrons sur la communication</a:t>
            </a:r>
            <a:r>
              <a:rPr lang="fr-FR" b="0" baseline="0" noProof="0" dirty="0">
                <a:solidFill>
                  <a:srgbClr val="002060"/>
                </a:solidFill>
              </a:rPr>
              <a:t> avec les parents et les aidants dans laquelle vous avez une rôle clé à jouer</a:t>
            </a:r>
            <a:endParaRPr lang="fr-FR" b="0" noProof="0" dirty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b="0" noProof="0" dirty="0">
                <a:solidFill>
                  <a:srgbClr val="002060"/>
                </a:solidFill>
              </a:rPr>
              <a:t>Dans cette diapositive, nous nous concentrons sur la stratégie</a:t>
            </a:r>
            <a:r>
              <a:rPr lang="fr-FR" b="0" baseline="0" noProof="0" dirty="0">
                <a:solidFill>
                  <a:srgbClr val="002060"/>
                </a:solidFill>
              </a:rPr>
              <a:t> de communication vis-à-vis des décideurs en matière de santé </a:t>
            </a:r>
            <a:r>
              <a:rPr lang="fr-FR" b="0" noProof="0" dirty="0">
                <a:solidFill>
                  <a:srgbClr val="002060"/>
                </a:solidFill>
              </a:rPr>
              <a:t>/ des leaders d’opinion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fr-FR" b="0" noProof="0" dirty="0">
              <a:solidFill>
                <a:srgbClr val="002060"/>
              </a:solidFill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b="0" noProof="0" dirty="0">
                <a:solidFill>
                  <a:srgbClr val="002060"/>
                </a:solidFill>
              </a:rPr>
              <a:t>*Remarque</a:t>
            </a:r>
            <a:r>
              <a:rPr lang="fr-FR" b="0" baseline="0" noProof="0" dirty="0">
                <a:solidFill>
                  <a:srgbClr val="002060"/>
                </a:solidFill>
              </a:rPr>
              <a:t> </a:t>
            </a:r>
            <a:r>
              <a:rPr lang="fr-FR" b="0" noProof="0" dirty="0">
                <a:solidFill>
                  <a:srgbClr val="002060"/>
                </a:solidFill>
              </a:rPr>
              <a:t>: Mettre à jour cette diapositive</a:t>
            </a:r>
            <a:r>
              <a:rPr lang="fr-FR" b="0" baseline="0" noProof="0" dirty="0">
                <a:solidFill>
                  <a:srgbClr val="002060"/>
                </a:solidFill>
              </a:rPr>
              <a:t> pour y ajouter les personnes clés, les stratégies et les opportunités / événements auprès desquels s’informer ou auxquels prendre part.</a:t>
            </a:r>
            <a:endParaRPr lang="fr-FR" b="0" noProof="0" dirty="0">
              <a:solidFill>
                <a:srgbClr val="00206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35013"/>
            <a:ext cx="6532562" cy="36750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7A24C73-6F7C-4F44-AAFF-A2B1056CC828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 userDrawn="1"/>
        </p:nvSpPr>
        <p:spPr bwMode="auto">
          <a:xfrm>
            <a:off x="2117" y="0"/>
            <a:ext cx="12192000" cy="6858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5" rIns="80147" bIns="40075" anchor="ctr"/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1561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8098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4000" y="1"/>
            <a:ext cx="3048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" y="1"/>
            <a:ext cx="8970243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056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3873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11" y="4407393"/>
            <a:ext cx="10363924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11" y="2907056"/>
            <a:ext cx="10363924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07" indent="0">
              <a:buNone/>
              <a:defRPr sz="1600"/>
            </a:lvl2pPr>
            <a:lvl3pPr marL="801412" indent="0">
              <a:buNone/>
              <a:defRPr sz="1400"/>
            </a:lvl3pPr>
            <a:lvl4pPr marL="1202117" indent="0">
              <a:buNone/>
              <a:defRPr sz="1200"/>
            </a:lvl4pPr>
            <a:lvl5pPr marL="1602823" indent="0">
              <a:buNone/>
              <a:defRPr sz="1200"/>
            </a:lvl5pPr>
            <a:lvl6pPr marL="2003529" indent="0">
              <a:buNone/>
              <a:defRPr sz="1200"/>
            </a:lvl6pPr>
            <a:lvl7pPr marL="2404235" indent="0">
              <a:buNone/>
              <a:defRPr sz="1200"/>
            </a:lvl7pPr>
            <a:lvl8pPr marL="2804941" indent="0">
              <a:buNone/>
              <a:defRPr sz="1200"/>
            </a:lvl8pPr>
            <a:lvl9pPr marL="32056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0743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055" y="1380819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4602" y="1380819"/>
            <a:ext cx="5440788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1241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5012"/>
            <a:ext cx="10972076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73" y="1534880"/>
            <a:ext cx="5386489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07" indent="0">
              <a:buNone/>
              <a:defRPr sz="1800" b="1"/>
            </a:lvl2pPr>
            <a:lvl3pPr marL="801412" indent="0">
              <a:buNone/>
              <a:defRPr sz="1600" b="1"/>
            </a:lvl3pPr>
            <a:lvl4pPr marL="1202117" indent="0">
              <a:buNone/>
              <a:defRPr sz="1400" b="1"/>
            </a:lvl4pPr>
            <a:lvl5pPr marL="1602823" indent="0">
              <a:buNone/>
              <a:defRPr sz="1400" b="1"/>
            </a:lvl5pPr>
            <a:lvl6pPr marL="2003529" indent="0">
              <a:buNone/>
              <a:defRPr sz="1400" b="1"/>
            </a:lvl6pPr>
            <a:lvl7pPr marL="2404235" indent="0">
              <a:buNone/>
              <a:defRPr sz="1400" b="1"/>
            </a:lvl7pPr>
            <a:lvl8pPr marL="2804941" indent="0">
              <a:buNone/>
              <a:defRPr sz="1400" b="1"/>
            </a:lvl8pPr>
            <a:lvl9pPr marL="320564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973" y="2174178"/>
            <a:ext cx="5386489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739" y="1534880"/>
            <a:ext cx="5388300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07" indent="0">
              <a:buNone/>
              <a:defRPr sz="1800" b="1"/>
            </a:lvl2pPr>
            <a:lvl3pPr marL="801412" indent="0">
              <a:buNone/>
              <a:defRPr sz="1600" b="1"/>
            </a:lvl3pPr>
            <a:lvl4pPr marL="1202117" indent="0">
              <a:buNone/>
              <a:defRPr sz="1400" b="1"/>
            </a:lvl4pPr>
            <a:lvl5pPr marL="1602823" indent="0">
              <a:buNone/>
              <a:defRPr sz="1400" b="1"/>
            </a:lvl5pPr>
            <a:lvl6pPr marL="2003529" indent="0">
              <a:buNone/>
              <a:defRPr sz="1400" b="1"/>
            </a:lvl6pPr>
            <a:lvl7pPr marL="2404235" indent="0">
              <a:buNone/>
              <a:defRPr sz="1400" b="1"/>
            </a:lvl7pPr>
            <a:lvl8pPr marL="2804941" indent="0">
              <a:buNone/>
              <a:defRPr sz="1400" b="1"/>
            </a:lvl8pPr>
            <a:lvl9pPr marL="3205647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739" y="2174178"/>
            <a:ext cx="5388300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3597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5646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327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63" y="273572"/>
            <a:ext cx="4010908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488" y="273571"/>
            <a:ext cx="681456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963" y="1435534"/>
            <a:ext cx="4010908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07" indent="0">
              <a:buNone/>
              <a:defRPr sz="1100"/>
            </a:lvl2pPr>
            <a:lvl3pPr marL="801412" indent="0">
              <a:buNone/>
              <a:defRPr sz="900"/>
            </a:lvl3pPr>
            <a:lvl4pPr marL="1202117" indent="0">
              <a:buNone/>
              <a:defRPr sz="800"/>
            </a:lvl4pPr>
            <a:lvl5pPr marL="1602823" indent="0">
              <a:buNone/>
              <a:defRPr sz="800"/>
            </a:lvl5pPr>
            <a:lvl6pPr marL="2003529" indent="0">
              <a:buNone/>
              <a:defRPr sz="800"/>
            </a:lvl6pPr>
            <a:lvl7pPr marL="2404235" indent="0">
              <a:buNone/>
              <a:defRPr sz="800"/>
            </a:lvl7pPr>
            <a:lvl8pPr marL="2804941" indent="0">
              <a:buNone/>
              <a:defRPr sz="800"/>
            </a:lvl8pPr>
            <a:lvl9pPr marL="3205647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16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171" y="4800456"/>
            <a:ext cx="7315924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171" y="613376"/>
            <a:ext cx="7315924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07" indent="0">
              <a:buNone/>
              <a:defRPr sz="2500"/>
            </a:lvl2pPr>
            <a:lvl3pPr marL="801412" indent="0">
              <a:buNone/>
              <a:defRPr sz="2100"/>
            </a:lvl3pPr>
            <a:lvl4pPr marL="1202117" indent="0">
              <a:buNone/>
              <a:defRPr sz="1800"/>
            </a:lvl4pPr>
            <a:lvl5pPr marL="1602823" indent="0">
              <a:buNone/>
              <a:defRPr sz="1800"/>
            </a:lvl5pPr>
            <a:lvl6pPr marL="2003529" indent="0">
              <a:buNone/>
              <a:defRPr sz="1800"/>
            </a:lvl6pPr>
            <a:lvl7pPr marL="2404235" indent="0">
              <a:buNone/>
              <a:defRPr sz="1800"/>
            </a:lvl7pPr>
            <a:lvl8pPr marL="2804941" indent="0">
              <a:buNone/>
              <a:defRPr sz="1800"/>
            </a:lvl8pPr>
            <a:lvl9pPr marL="3205647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171" y="5367757"/>
            <a:ext cx="7315924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07" indent="0">
              <a:buNone/>
              <a:defRPr sz="1100"/>
            </a:lvl2pPr>
            <a:lvl3pPr marL="801412" indent="0">
              <a:buNone/>
              <a:defRPr sz="900"/>
            </a:lvl3pPr>
            <a:lvl4pPr marL="1202117" indent="0">
              <a:buNone/>
              <a:defRPr sz="800"/>
            </a:lvl4pPr>
            <a:lvl5pPr marL="1602823" indent="0">
              <a:buNone/>
              <a:defRPr sz="800"/>
            </a:lvl5pPr>
            <a:lvl6pPr marL="2003529" indent="0">
              <a:buNone/>
              <a:defRPr sz="800"/>
            </a:lvl6pPr>
            <a:lvl7pPr marL="2404235" indent="0">
              <a:buNone/>
              <a:defRPr sz="800"/>
            </a:lvl7pPr>
            <a:lvl8pPr marL="2804941" indent="0">
              <a:buNone/>
              <a:defRPr sz="800"/>
            </a:lvl8pPr>
            <a:lvl9pPr marL="3205647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224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12192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0552" y="1381125"/>
            <a:ext cx="11055349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</p:txBody>
      </p:sp>
      <p:sp>
        <p:nvSpPr>
          <p:cNvPr id="1028" name="Line 6"/>
          <p:cNvSpPr>
            <a:spLocks noChangeShapeType="1"/>
          </p:cNvSpPr>
          <p:nvPr/>
        </p:nvSpPr>
        <p:spPr bwMode="auto">
          <a:xfrm>
            <a:off x="0" y="1246188"/>
            <a:ext cx="12192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</p:spPr>
        <p:txBody>
          <a:bodyPr lIns="80147" tIns="40075" rIns="80147" bIns="40075"/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9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/>
            </a:endParaRPr>
          </a:p>
        </p:txBody>
      </p:sp>
      <p:sp>
        <p:nvSpPr>
          <p:cNvPr id="1029" name="Rectangle 12"/>
          <p:cNvSpPr>
            <a:spLocks noChangeArrowheads="1"/>
          </p:cNvSpPr>
          <p:nvPr/>
        </p:nvSpPr>
        <p:spPr bwMode="auto">
          <a:xfrm>
            <a:off x="2117" y="6318000"/>
            <a:ext cx="12192000" cy="540000"/>
          </a:xfrm>
          <a:prstGeom prst="rect">
            <a:avLst/>
          </a:prstGeom>
          <a:solidFill>
            <a:srgbClr val="1E7FB8"/>
          </a:solidFill>
          <a:ln w="9525">
            <a:noFill/>
            <a:miter lim="800000"/>
            <a:headEnd/>
            <a:tailEnd/>
          </a:ln>
        </p:spPr>
        <p:txBody>
          <a:bodyPr wrap="none" lIns="80147" tIns="40075" rIns="80147" bIns="40075" anchor="ctr"/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/>
              <a:uLnTx/>
              <a:uFillTx/>
              <a:latin typeface="Arial" pitchFamily="34" charset="0"/>
              <a:ea typeface="MS PGothic" pitchFamily="34" charset="-128"/>
              <a:cs typeface="Arial"/>
            </a:endParaRPr>
          </a:p>
        </p:txBody>
      </p:sp>
      <p:sp>
        <p:nvSpPr>
          <p:cNvPr id="1030" name="Rectangle 13"/>
          <p:cNvSpPr>
            <a:spLocks noChangeArrowheads="1"/>
          </p:cNvSpPr>
          <p:nvPr/>
        </p:nvSpPr>
        <p:spPr bwMode="auto">
          <a:xfrm>
            <a:off x="1236143" y="6502400"/>
            <a:ext cx="6203951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l" defTabSz="9127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96CCEE"/>
                </a:solidFill>
                <a:effectLst/>
                <a:uLnTx/>
                <a:uFillTx/>
                <a:latin typeface="Arial Narrow" pitchFamily="34" charset="0"/>
                <a:ea typeface="MS PGothic" pitchFamily="34" charset="-128"/>
                <a:cs typeface="Arial"/>
              </a:rPr>
              <a:t>Communication, Module 8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96CCEE"/>
              </a:solidFill>
              <a:effectLst/>
              <a:uLnTx/>
              <a:uFillTx/>
              <a:latin typeface="Arial Narrow" pitchFamily="34" charset="0"/>
              <a:ea typeface="MS PGothic" pitchFamily="34" charset="-128"/>
              <a:cs typeface="Arial"/>
            </a:endParaRPr>
          </a:p>
        </p:txBody>
      </p:sp>
      <p:sp>
        <p:nvSpPr>
          <p:cNvPr id="10" name="Rectangle 14"/>
          <p:cNvSpPr>
            <a:spLocks noChangeArrowheads="1"/>
          </p:cNvSpPr>
          <p:nvPr userDrawn="1"/>
        </p:nvSpPr>
        <p:spPr bwMode="auto">
          <a:xfrm>
            <a:off x="551547" y="6486316"/>
            <a:ext cx="6223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0" marR="0" lvl="0" indent="0" algn="r" defTabSz="9127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E74DCFA-7F57-4E57-913E-D9B16E34975B}" type="slidenum">
              <a:rPr kumimoji="0" lang="en-US" sz="1500" b="1" i="0" u="none" strike="noStrike" kern="1200" cap="none" spc="0" normalizeH="0" baseline="0" noProof="0">
                <a:ln>
                  <a:noFill/>
                </a:ln>
                <a:solidFill>
                  <a:srgbClr val="72BBE8"/>
                </a:solidFill>
                <a:effectLst/>
                <a:uLnTx/>
                <a:uFillTx/>
                <a:latin typeface="Arial Narrow" pitchFamily="34" charset="0"/>
                <a:ea typeface="ＭＳ Ｐゴシック" pitchFamily="34" charset="-128"/>
                <a:cs typeface="Arial"/>
              </a:rPr>
              <a:pPr marL="0" marR="0" lvl="0" indent="0" algn="r" defTabSz="91274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72BBE8"/>
                </a:solidFill>
                <a:effectLst/>
                <a:uLnTx/>
                <a:uFillTx/>
                <a:latin typeface="Arial Narrow" pitchFamily="34" charset="0"/>
                <a:ea typeface="ＭＳ Ｐゴシック" pitchFamily="34" charset="-128"/>
                <a:cs typeface="Arial"/>
              </a:rPr>
              <a:t> </a:t>
            </a:r>
            <a:r>
              <a:rPr kumimoji="0" lang="en-GB" sz="2100" b="1" i="0" u="none" strike="noStrike" kern="1200" cap="none" spc="0" normalizeH="0" baseline="14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itchFamily="34" charset="0"/>
                <a:ea typeface="ＭＳ Ｐゴシック" pitchFamily="34" charset="-128"/>
                <a:cs typeface="Arial"/>
              </a:rPr>
              <a:t>|</a:t>
            </a:r>
          </a:p>
        </p:txBody>
      </p:sp>
      <p:pic>
        <p:nvPicPr>
          <p:cNvPr id="11" name="Picture 2"/>
          <p:cNvPicPr>
            <a:picLocks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03" y="76199"/>
            <a:ext cx="900000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7">
            <a:extLst>
              <a:ext uri="{FF2B5EF4-FFF2-40B4-BE49-F238E27FC236}">
                <a16:creationId xmlns:a16="http://schemas.microsoft.com/office/drawing/2014/main" id="{0004B746-4187-AAE9-D9E2-D6BAB036F90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886315" y="6335252"/>
            <a:ext cx="1985639" cy="5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988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0" r:id="rId1"/>
    <p:sldLayoutId id="2147484531" r:id="rId2"/>
    <p:sldLayoutId id="2147484532" r:id="rId3"/>
    <p:sldLayoutId id="2147484533" r:id="rId4"/>
    <p:sldLayoutId id="2147484534" r:id="rId5"/>
    <p:sldLayoutId id="2147484535" r:id="rId6"/>
    <p:sldLayoutId id="2147484536" r:id="rId7"/>
    <p:sldLayoutId id="2147484537" r:id="rId8"/>
    <p:sldLayoutId id="2147484538" r:id="rId9"/>
    <p:sldLayoutId id="2147484539" r:id="rId10"/>
    <p:sldLayoutId id="2147484540" r:id="rId11"/>
  </p:sldLayoutIdLst>
  <p:hf hdr="0"/>
  <p:txStyles>
    <p:titleStyle>
      <a:lvl1pPr algn="ctr" defTabSz="912745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745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745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745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745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07" algn="ctr" defTabSz="914110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12" algn="ctr" defTabSz="914110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117" algn="ctr" defTabSz="914110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823" algn="ctr" defTabSz="914110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289" indent="-341289" algn="l" defTabSz="912745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03" indent="-280968" algn="l" defTabSz="912745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itchFamily="34" charset="0"/>
        <a:buChar char="–"/>
        <a:defRPr sz="2100">
          <a:solidFill>
            <a:srgbClr val="000066"/>
          </a:solidFill>
          <a:latin typeface="+mn-lt"/>
          <a:ea typeface="Arial" charset="0"/>
          <a:cs typeface="+mn-cs"/>
        </a:defRPr>
      </a:lvl2pPr>
      <a:lvl3pPr marL="1255619" indent="-269855" algn="l" defTabSz="912745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3pPr>
      <a:lvl4pPr marL="1663576" indent="-225409" algn="l" defTabSz="912745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Arial" charset="0"/>
          <a:cs typeface="+mn-cs"/>
        </a:defRPr>
      </a:lvl4pPr>
      <a:lvl5pPr marL="1987402" indent="-144451" algn="r" defTabSz="912745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Arial" charset="0"/>
          <a:cs typeface="+mn-cs"/>
        </a:defRPr>
      </a:lvl5pPr>
      <a:lvl6pPr marL="2388931" indent="-144699" algn="r" defTabSz="914110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637" indent="-144699" algn="r" defTabSz="914110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343" indent="-144699" algn="r" defTabSz="914110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049" indent="-144699" algn="r" defTabSz="914110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1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07" algn="l" defTabSz="80141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12" algn="l" defTabSz="80141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117" algn="l" defTabSz="80141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823" algn="l" defTabSz="80141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529" algn="l" defTabSz="80141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235" algn="l" defTabSz="80141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4941" algn="l" defTabSz="80141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647" algn="l" defTabSz="80141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s://iris.who.int/handle/10665/250243" TargetMode="External"/><Relationship Id="rId7" Type="http://schemas.openxmlformats.org/officeDocument/2006/relationships/hyperlink" Target="https://www.who.int/europe/publications/i/item/9789289054935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who.int/teams/regulation-prequalification/regulation-and-safety/pharmacovigilance/guidance/operations/communication" TargetMode="External"/><Relationship Id="rId11" Type="http://schemas.openxmlformats.org/officeDocument/2006/relationships/image" Target="../media/image16.png"/><Relationship Id="rId5" Type="http://schemas.openxmlformats.org/officeDocument/2006/relationships/hyperlink" Target="https://www.who.int/europe/publications/i/item/WHO-EURO-2023-8926-48692-72363" TargetMode="External"/><Relationship Id="rId10" Type="http://schemas.openxmlformats.org/officeDocument/2006/relationships/image" Target="../media/image15.png"/><Relationship Id="rId4" Type="http://schemas.openxmlformats.org/officeDocument/2006/relationships/hyperlink" Target="https://iris.who.int/bitstream/handle/10665/112532/WHO_IVB_12.11_fre.pdf" TargetMode="External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ris.who.int/handle/10665/250243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ris.who.int/bitstream/handle/10665/112532/WHO_IVB_12.11_fre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iris.who.int/handle/10665/250243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ris.who.int/bitstream/handle/10665/112532/WHO_IVB_12.11_fre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ris.who.int/handle/10665/250243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6705602" y="2397130"/>
            <a:ext cx="3655828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912768" eaLnBrk="0" hangingPunct="0">
              <a:lnSpc>
                <a:spcPct val="90000"/>
              </a:lnSpc>
              <a:spcBef>
                <a:spcPct val="80000"/>
              </a:spcBef>
              <a:buClr>
                <a:srgbClr val="1E7FB8"/>
              </a:buClr>
            </a:pPr>
            <a:r>
              <a:rPr lang="fr-FR" sz="3200" dirty="0">
                <a:solidFill>
                  <a:schemeClr val="bg1"/>
                </a:solidFill>
              </a:rPr>
              <a:t>Module 7</a:t>
            </a:r>
          </a:p>
          <a:p>
            <a:pPr algn="ctr" defTabSz="912768" eaLnBrk="0" hangingPunct="0">
              <a:lnSpc>
                <a:spcPct val="90000"/>
              </a:lnSpc>
              <a:spcBef>
                <a:spcPts val="600"/>
              </a:spcBef>
              <a:buClr>
                <a:srgbClr val="1E7FB8"/>
              </a:buClr>
            </a:pPr>
            <a:endParaRPr lang="fr-FR" sz="3200" dirty="0">
              <a:solidFill>
                <a:schemeClr val="bg1"/>
              </a:solidFill>
            </a:endParaRPr>
          </a:p>
          <a:p>
            <a:pPr algn="ctr" defTabSz="912768" eaLnBrk="0" hangingPunct="0">
              <a:lnSpc>
                <a:spcPct val="90000"/>
              </a:lnSpc>
              <a:spcBef>
                <a:spcPts val="600"/>
              </a:spcBef>
              <a:buClr>
                <a:srgbClr val="1E7FB8"/>
              </a:buClr>
            </a:pPr>
            <a:r>
              <a:rPr lang="fr-FR" sz="3200" dirty="0">
                <a:solidFill>
                  <a:schemeClr val="bg1"/>
                </a:solidFill>
              </a:rPr>
              <a:t>Communication sur la vaccination par la DN du </a:t>
            </a:r>
            <a:r>
              <a:rPr lang="fr-FR" sz="3200" dirty="0" err="1">
                <a:solidFill>
                  <a:schemeClr val="bg1"/>
                </a:solidFill>
              </a:rPr>
              <a:t>HepB</a:t>
            </a:r>
            <a:r>
              <a:rPr lang="fr-FR" sz="32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88AFD4F2-C3C6-C20E-75D4-2026D44827B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" y="2628"/>
            <a:ext cx="500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C20FA0-71ED-A3AC-0393-A6CA58657346}"/>
              </a:ext>
            </a:extLst>
          </p:cNvPr>
          <p:cNvSpPr txBox="1"/>
          <p:nvPr/>
        </p:nvSpPr>
        <p:spPr>
          <a:xfrm>
            <a:off x="11189704" y="114548"/>
            <a:ext cx="975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ver. 11/24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D5777C-21E7-801D-3938-3D58A5A3E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3878" y="281280"/>
            <a:ext cx="5035826" cy="1470025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" sz="2400" b="1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  <a:t>Formation de base</a:t>
            </a:r>
          </a:p>
          <a:p>
            <a:pPr marL="0" marR="0" lvl="0" indent="0" algn="ctr" defTabSz="91281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" sz="2400" b="1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  <a:t>pour l’introduction de la </a:t>
            </a:r>
            <a:br>
              <a:rPr kumimoji="0" lang="fr" sz="2400" b="1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</a:br>
            <a:r>
              <a:rPr kumimoji="0" lang="fr" sz="2400" b="1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MS PGothic" pitchFamily="34" charset="-128"/>
                <a:cs typeface="Arial"/>
              </a:rPr>
              <a:t>dose de naissance du vaccin anti-hépatite B</a:t>
            </a:r>
            <a:endParaRPr kumimoji="0" lang="fr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  <a:cs typeface="Arial"/>
            </a:endParaRPr>
          </a:p>
        </p:txBody>
      </p:sp>
      <p:pic>
        <p:nvPicPr>
          <p:cNvPr id="5" name="Picture 4" descr="Blue text on a black background&#10;&#10;Description automatically generated">
            <a:extLst>
              <a:ext uri="{FF2B5EF4-FFF2-40B4-BE49-F238E27FC236}">
                <a16:creationId xmlns:a16="http://schemas.microsoft.com/office/drawing/2014/main" id="{B365FD95-6A2B-B64A-18C8-798DC5CD97B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191" y="5715000"/>
            <a:ext cx="3886200" cy="9824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itre 1"/>
          <p:cNvSpPr>
            <a:spLocks noGrp="1"/>
          </p:cNvSpPr>
          <p:nvPr>
            <p:ph type="title" idx="4294967295"/>
          </p:nvPr>
        </p:nvSpPr>
        <p:spPr>
          <a:xfrm>
            <a:off x="3962400" y="3"/>
            <a:ext cx="8229600" cy="1238251"/>
          </a:xfrm>
        </p:spPr>
        <p:txBody>
          <a:bodyPr/>
          <a:lstStyle/>
          <a:p>
            <a:pPr>
              <a:defRPr/>
            </a:pPr>
            <a:r>
              <a:rPr lang="fr-FR" dirty="0"/>
              <a:t>Fin du module</a:t>
            </a:r>
          </a:p>
        </p:txBody>
      </p:sp>
      <p:sp>
        <p:nvSpPr>
          <p:cNvPr id="7" name="Rectangle à coins arrondis 6"/>
          <p:cNvSpPr/>
          <p:nvPr/>
        </p:nvSpPr>
        <p:spPr bwMode="auto">
          <a:xfrm>
            <a:off x="5448300" y="2060575"/>
            <a:ext cx="3671888" cy="1512888"/>
          </a:xfrm>
          <a:prstGeom prst="wedgeRoundRectCallout">
            <a:avLst>
              <a:gd name="adj1" fmla="val -80920"/>
              <a:gd name="adj2" fmla="val -26776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rtl="1">
              <a:defRPr/>
            </a:pPr>
            <a:br>
              <a:rPr lang="en-US" sz="1400" dirty="0">
                <a:solidFill>
                  <a:srgbClr val="000066"/>
                </a:solidFill>
              </a:rPr>
            </a:br>
            <a:r>
              <a:rPr lang="fr-FR" sz="2400" dirty="0">
                <a:solidFill>
                  <a:srgbClr val="000066"/>
                </a:solidFill>
              </a:rPr>
              <a:t>Merci de votre attention </a:t>
            </a:r>
            <a:r>
              <a:rPr lang="en-US" sz="2400" dirty="0">
                <a:solidFill>
                  <a:srgbClr val="000066"/>
                </a:solidFill>
              </a:rPr>
              <a:t>! </a:t>
            </a:r>
            <a:br>
              <a:rPr lang="en-US" sz="2400" dirty="0">
                <a:solidFill>
                  <a:srgbClr val="000066"/>
                </a:solidFill>
              </a:rPr>
            </a:br>
            <a:br>
              <a:rPr lang="en-US" sz="2400" dirty="0">
                <a:solidFill>
                  <a:srgbClr val="000066"/>
                </a:solidFill>
              </a:rPr>
            </a:br>
            <a:endParaRPr lang="en-US" sz="24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endParaRPr lang="en-US" sz="2000" dirty="0">
              <a:solidFill>
                <a:srgbClr val="000066"/>
              </a:solidFill>
            </a:endParaRPr>
          </a:p>
          <a:p>
            <a:pPr rtl="1">
              <a:defRPr/>
            </a:pPr>
            <a:r>
              <a:rPr lang="fr-FR" sz="2000" dirty="0">
                <a:solidFill>
                  <a:srgbClr val="000066"/>
                </a:solidFill>
              </a:rPr>
              <a:t> </a:t>
            </a:r>
          </a:p>
        </p:txBody>
      </p:sp>
      <p:pic>
        <p:nvPicPr>
          <p:cNvPr id="2" name="Picture 1" descr="A cartoon of a nurse&#10;&#10;Description automatically generated">
            <a:extLst>
              <a:ext uri="{FF2B5EF4-FFF2-40B4-BE49-F238E27FC236}">
                <a16:creationId xmlns:a16="http://schemas.microsoft.com/office/drawing/2014/main" id="{E0A84825-A69E-AE00-BA83-EE06E0140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9763" y="1595879"/>
            <a:ext cx="2009775" cy="421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256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5"/>
            <a:ext cx="8229600" cy="1238251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fr-FR" kern="1200" dirty="0">
                <a:solidFill>
                  <a:srgbClr val="002060"/>
                </a:solidFill>
                <a:ea typeface="ＭＳ Ｐゴシック" pitchFamily="34" charset="-128"/>
              </a:rPr>
              <a:t>Références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3EF92F7-5659-421B-5FEB-38810EC4084B}"/>
              </a:ext>
            </a:extLst>
          </p:cNvPr>
          <p:cNvSpPr txBox="1">
            <a:spLocks/>
          </p:cNvSpPr>
          <p:nvPr/>
        </p:nvSpPr>
        <p:spPr bwMode="auto">
          <a:xfrm>
            <a:off x="368449" y="1509899"/>
            <a:ext cx="9709567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1313" indent="-341313" algn="l" defTabSz="912813" rtl="0" eaLnBrk="0" fontAlgn="base" hangingPunct="0">
              <a:spcBef>
                <a:spcPct val="80000"/>
              </a:spcBef>
              <a:spcAft>
                <a:spcPct val="0"/>
              </a:spcAft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+mn-lt"/>
                <a:ea typeface="MS PGothic" pitchFamily="34" charset="-128"/>
                <a:cs typeface="+mn-cs"/>
              </a:defRPr>
            </a:lvl1pPr>
            <a:lvl2pPr marL="804863" indent="-280988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+mn-lt"/>
                <a:ea typeface="Arial" charset="0"/>
                <a:cs typeface="+mn-cs"/>
              </a:defRPr>
            </a:lvl2pPr>
            <a:lvl3pPr marL="1255713" indent="-269875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charset="0"/>
                <a:cs typeface="+mn-cs"/>
              </a:defRPr>
            </a:lvl3pPr>
            <a:lvl4pPr marL="1663700" indent="-225425" algn="l" defTabSz="912813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charset="0"/>
                <a:cs typeface="+mn-cs"/>
              </a:defRPr>
            </a:lvl4pPr>
            <a:lvl5pPr marL="1987550" indent="-144463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ea typeface="Arial" charset="0"/>
                <a:cs typeface="+mn-cs"/>
              </a:defRPr>
            </a:lvl5pPr>
            <a:lvl6pPr marL="2389109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6pPr>
            <a:lvl7pPr marL="2789845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7pPr>
            <a:lvl8pPr marL="3190581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8pPr>
            <a:lvl9pPr marL="3591317" indent="-144710" algn="r" defTabSz="914179" rtl="1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+mn-lt"/>
                <a:cs typeface="+mn-cs"/>
              </a:defRPr>
            </a:lvl9pPr>
          </a:lstStyle>
          <a:p>
            <a:r>
              <a:rPr lang="fr-FR" sz="2000" b="0" dirty="0"/>
              <a:t>OMS : Prévenir la transmission périnatale du virus de l’hépatite B: Guide pour l’introduction et le renforcement de la vaccination à la naissance contre l’hépatite B </a:t>
            </a:r>
            <a:r>
              <a:rPr lang="fr-FR" sz="2000" b="0" dirty="0">
                <a:hlinkClick r:id="rId3"/>
              </a:rPr>
              <a:t>https://iris.who.int/handle/10665/250243</a:t>
            </a:r>
            <a:r>
              <a:rPr lang="fr-FR" sz="2000" b="0" dirty="0"/>
              <a:t> </a:t>
            </a:r>
          </a:p>
          <a:p>
            <a:pPr>
              <a:spcBef>
                <a:spcPts val="1200"/>
              </a:spcBef>
            </a:pPr>
            <a:r>
              <a:rPr lang="fr-FR" sz="2000" b="0" kern="0" dirty="0"/>
              <a:t>OMS : Les pratiques qui améliorent la couverture par la vaccination anti-hépatite B à la naissance </a:t>
            </a:r>
            <a:r>
              <a:rPr lang="fr-FR" sz="2000" b="0" kern="0" dirty="0">
                <a:hlinkClick r:id="rId4"/>
              </a:rPr>
              <a:t>https://iris.who.int/bitstream/handle/10665/112532/WHO_IVB_12.11_fre.pdf</a:t>
            </a:r>
            <a:r>
              <a:rPr lang="fr-FR" sz="2000" b="0" kern="0" dirty="0"/>
              <a:t> </a:t>
            </a:r>
          </a:p>
          <a:p>
            <a:pPr>
              <a:spcBef>
                <a:spcPts val="1200"/>
              </a:spcBef>
            </a:pPr>
            <a:r>
              <a:rPr lang="en-US" sz="2000" b="0" kern="0" dirty="0">
                <a:ea typeface="MS PGothic" pitchFamily="34" charset="-128"/>
              </a:rPr>
              <a:t>WHO EURO: Communicating about vaccination with caregivers and patients</a:t>
            </a:r>
            <a:r>
              <a:rPr lang="en-US" sz="2000" b="0" i="1" dirty="0">
                <a:ea typeface="MS PGothic" pitchFamily="34" charset="-128"/>
              </a:rPr>
              <a:t>(disponible </a:t>
            </a:r>
            <a:r>
              <a:rPr lang="en-US" sz="2000" b="0" i="1" dirty="0" err="1">
                <a:ea typeface="MS PGothic" pitchFamily="34" charset="-128"/>
              </a:rPr>
              <a:t>en</a:t>
            </a:r>
            <a:r>
              <a:rPr lang="en-US" sz="2000" b="0" i="1" dirty="0">
                <a:ea typeface="MS PGothic" pitchFamily="34" charset="-128"/>
              </a:rPr>
              <a:t> </a:t>
            </a:r>
            <a:r>
              <a:rPr lang="en-US" sz="2000" b="0" i="1" dirty="0" err="1">
                <a:ea typeface="MS PGothic" pitchFamily="34" charset="-128"/>
              </a:rPr>
              <a:t>anglais</a:t>
            </a:r>
            <a:r>
              <a:rPr lang="en-US" sz="2000" b="0" i="1" dirty="0">
                <a:ea typeface="MS PGothic" pitchFamily="34" charset="-128"/>
              </a:rPr>
              <a:t>)</a:t>
            </a:r>
            <a:r>
              <a:rPr lang="en-US" sz="2000" b="0" kern="0" dirty="0">
                <a:ea typeface="MS PGothic" pitchFamily="34" charset="-128"/>
              </a:rPr>
              <a:t> </a:t>
            </a:r>
            <a:r>
              <a:rPr lang="en-US" sz="1800" b="0" kern="0" dirty="0">
                <a:ea typeface="MS PGothic" pitchFamily="34" charset="-128"/>
                <a:hlinkClick r:id="rId5"/>
              </a:rPr>
              <a:t>https://www.who.int/europe/publications/i/item/WHO-EURO-2023-8926-48692-72363</a:t>
            </a:r>
            <a:r>
              <a:rPr lang="en-US" sz="1800" b="0" kern="0" dirty="0">
                <a:ea typeface="MS PGothic" pitchFamily="34" charset="-128"/>
              </a:rPr>
              <a:t>   </a:t>
            </a:r>
            <a:endParaRPr lang="en-US" sz="2000" b="0" kern="0" dirty="0">
              <a:ea typeface="MS PGothic" pitchFamily="34" charset="-128"/>
            </a:endParaRPr>
          </a:p>
          <a:p>
            <a:pPr>
              <a:spcBef>
                <a:spcPts val="1200"/>
              </a:spcBef>
            </a:pPr>
            <a:r>
              <a:rPr lang="en-US" sz="2000" b="0" kern="0" dirty="0">
                <a:ea typeface="MS PGothic" pitchFamily="34" charset="-128"/>
              </a:rPr>
              <a:t>WHO: </a:t>
            </a:r>
            <a:r>
              <a:rPr lang="en-US" sz="2000" b="0" kern="0" dirty="0">
                <a:ea typeface="MS PGothic" pitchFamily="34" charset="-128"/>
                <a:hlinkClick r:id="rId6"/>
              </a:rPr>
              <a:t>Vaccine safety communication</a:t>
            </a:r>
            <a:r>
              <a:rPr lang="en-US" sz="2000" b="0" kern="0" dirty="0">
                <a:ea typeface="MS PGothic" pitchFamily="34" charset="-128"/>
              </a:rPr>
              <a:t> </a:t>
            </a:r>
            <a:r>
              <a:rPr lang="en-US" sz="2000" b="0" i="1" dirty="0">
                <a:ea typeface="MS PGothic" pitchFamily="34" charset="-128"/>
              </a:rPr>
              <a:t>(disponible </a:t>
            </a:r>
            <a:r>
              <a:rPr lang="en-US" sz="2000" b="0" i="1" dirty="0" err="1">
                <a:ea typeface="MS PGothic" pitchFamily="34" charset="-128"/>
              </a:rPr>
              <a:t>en</a:t>
            </a:r>
            <a:r>
              <a:rPr lang="en-US" sz="2000" b="0" i="1" dirty="0">
                <a:ea typeface="MS PGothic" pitchFamily="34" charset="-128"/>
              </a:rPr>
              <a:t> </a:t>
            </a:r>
            <a:r>
              <a:rPr lang="en-US" sz="2000" b="0" i="1" dirty="0" err="1">
                <a:ea typeface="MS PGothic" pitchFamily="34" charset="-128"/>
              </a:rPr>
              <a:t>anglais</a:t>
            </a:r>
            <a:r>
              <a:rPr lang="en-US" sz="2000" b="0" i="1" dirty="0">
                <a:ea typeface="MS PGothic" pitchFamily="34" charset="-128"/>
              </a:rPr>
              <a:t>)</a:t>
            </a:r>
          </a:p>
          <a:p>
            <a:pPr>
              <a:spcBef>
                <a:spcPts val="1200"/>
              </a:spcBef>
            </a:pPr>
            <a:r>
              <a:rPr lang="en-US" sz="2000" b="0" kern="0" dirty="0">
                <a:ea typeface="MS PGothic" pitchFamily="34" charset="-128"/>
              </a:rPr>
              <a:t>WHO EURO: Vaccine Safety Events: managing the communications response, A guide for Ministry of Health EPI Managers and Health Promotions Units </a:t>
            </a:r>
            <a:r>
              <a:rPr lang="en-US" sz="2000" b="0" i="1" dirty="0">
                <a:ea typeface="MS PGothic" pitchFamily="34" charset="-128"/>
              </a:rPr>
              <a:t>(disponible </a:t>
            </a:r>
            <a:r>
              <a:rPr lang="en-US" sz="2000" b="0" i="1" dirty="0" err="1">
                <a:ea typeface="MS PGothic" pitchFamily="34" charset="-128"/>
              </a:rPr>
              <a:t>en</a:t>
            </a:r>
            <a:r>
              <a:rPr lang="en-US" sz="2000" b="0" i="1" dirty="0">
                <a:ea typeface="MS PGothic" pitchFamily="34" charset="-128"/>
              </a:rPr>
              <a:t> </a:t>
            </a:r>
            <a:r>
              <a:rPr lang="en-US" sz="2000" b="0" i="1" dirty="0" err="1">
                <a:ea typeface="MS PGothic" pitchFamily="34" charset="-128"/>
              </a:rPr>
              <a:t>anglais</a:t>
            </a:r>
            <a:r>
              <a:rPr lang="en-US" sz="2000" b="0" i="1" dirty="0">
                <a:ea typeface="MS PGothic" pitchFamily="34" charset="-128"/>
              </a:rPr>
              <a:t>) </a:t>
            </a:r>
            <a:r>
              <a:rPr lang="en-US" sz="2000" b="0" kern="0" dirty="0">
                <a:ea typeface="MS PGothic" pitchFamily="34" charset="-128"/>
              </a:rPr>
              <a:t> </a:t>
            </a:r>
            <a:r>
              <a:rPr lang="en-US" sz="2000" b="0" kern="0" dirty="0">
                <a:ea typeface="MS PGothic" pitchFamily="34" charset="-128"/>
                <a:hlinkClick r:id="rId7"/>
              </a:rPr>
              <a:t>https://www.who.int/europe/publications/i/item/9789289054935</a:t>
            </a:r>
            <a:r>
              <a:rPr lang="en-US" sz="2000" b="0" kern="0" dirty="0">
                <a:ea typeface="MS PGothic" pitchFamily="34" charset="-128"/>
              </a:rPr>
              <a:t> </a:t>
            </a:r>
          </a:p>
          <a:p>
            <a:pPr>
              <a:spcBef>
                <a:spcPts val="1200"/>
              </a:spcBef>
              <a:buFont typeface="Wingdings" pitchFamily="2" charset="2"/>
              <a:buNone/>
            </a:pPr>
            <a:endParaRPr lang="en-US" sz="2000" b="0" kern="0" dirty="0"/>
          </a:p>
          <a:p>
            <a:pPr>
              <a:spcBef>
                <a:spcPts val="1200"/>
              </a:spcBef>
              <a:buFont typeface="Wingdings" pitchFamily="2" charset="2"/>
              <a:buNone/>
            </a:pPr>
            <a:endParaRPr lang="en-US" sz="2000" b="0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64BEEE-5910-80B3-F601-296D06C68FC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2901" y="302851"/>
            <a:ext cx="1475946" cy="20551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239ED1-4B45-F72C-BD81-3C4397AA10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680981" y="1833134"/>
            <a:ext cx="1324037" cy="18777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866F11F-47C6-E74B-C7E8-34EFD12F118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53600" y="3332197"/>
            <a:ext cx="2069951" cy="11639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EAB314-BB3D-8668-7D22-257B73E10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676289" y="4213587"/>
            <a:ext cx="1351500" cy="1908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2"/>
          <p:cNvSpPr>
            <a:spLocks noGrp="1" noChangeArrowheads="1"/>
          </p:cNvSpPr>
          <p:nvPr>
            <p:ph type="title"/>
          </p:nvPr>
        </p:nvSpPr>
        <p:spPr>
          <a:xfrm>
            <a:off x="2438400" y="5"/>
            <a:ext cx="8229600" cy="1238251"/>
          </a:xfrm>
        </p:spPr>
        <p:txBody>
          <a:bodyPr/>
          <a:lstStyle/>
          <a:p>
            <a:pPr>
              <a:defRPr/>
            </a:pPr>
            <a:r>
              <a:rPr lang="fr-FR" dirty="0">
                <a:ea typeface="ＭＳ Ｐゴシック" charset="0"/>
              </a:rPr>
              <a:t>Objectifs pédagogiques</a:t>
            </a:r>
          </a:p>
        </p:txBody>
      </p:sp>
      <p:sp>
        <p:nvSpPr>
          <p:cNvPr id="4099" name="Rectangle 14"/>
          <p:cNvSpPr>
            <a:spLocks noChangeArrowheads="1"/>
          </p:cNvSpPr>
          <p:nvPr/>
        </p:nvSpPr>
        <p:spPr bwMode="auto">
          <a:xfrm>
            <a:off x="1981200" y="1981200"/>
            <a:ext cx="7924805" cy="46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1297" indent="-341297" defTabSz="912768" eaLnBrk="0" hangingPunct="0">
              <a:lnSpc>
                <a:spcPct val="114000"/>
              </a:lnSpc>
              <a:spcBef>
                <a:spcPts val="1200"/>
              </a:spcBef>
              <a:buClr>
                <a:srgbClr val="1E7FB8"/>
              </a:buClr>
              <a:buFont typeface="Wingdings" pitchFamily="2" charset="2"/>
              <a:buChar char="l"/>
            </a:pPr>
            <a:r>
              <a:rPr lang="fr-FR" sz="2400" b="0" dirty="0"/>
              <a:t>À la fin de ce module, vous serez capable de :</a:t>
            </a:r>
          </a:p>
          <a:p>
            <a:pPr marL="1088971" indent="-285737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Arial" pitchFamily="34" charset="0"/>
              <a:buChar char="−"/>
            </a:pPr>
            <a:r>
              <a:rPr lang="fr-FR" sz="2400" b="0" dirty="0"/>
              <a:t>Enumérer les messages clés destinés au personnel de santé, aux parents et à la communauté</a:t>
            </a:r>
          </a:p>
          <a:p>
            <a:pPr marL="1088971" indent="-285737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Arial" pitchFamily="34" charset="0"/>
              <a:buChar char="−"/>
            </a:pPr>
            <a:r>
              <a:rPr lang="fr-FR" sz="2400" b="0" dirty="0"/>
              <a:t>Définir les axes d’une stratégie de communication</a:t>
            </a:r>
          </a:p>
          <a:p>
            <a:pPr marL="803235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</a:pPr>
            <a:endParaRPr lang="fr-FR" sz="2400" b="0" dirty="0"/>
          </a:p>
          <a:p>
            <a:pPr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Wingdings" pitchFamily="2" charset="2"/>
              <a:buChar char="l"/>
            </a:pPr>
            <a:r>
              <a:rPr lang="fr-FR" sz="2400" b="0" dirty="0"/>
              <a:t> Durée : 30 minutes</a:t>
            </a:r>
          </a:p>
          <a:p>
            <a:pPr marL="804823" lvl="1" indent="-280974" defTabSz="912768" eaLnBrk="0" hangingPunct="0">
              <a:lnSpc>
                <a:spcPct val="114000"/>
              </a:lnSpc>
              <a:spcBef>
                <a:spcPts val="1200"/>
              </a:spcBef>
              <a:buClr>
                <a:srgbClr val="0070C0"/>
              </a:buClr>
              <a:buFont typeface="Wingdings" pitchFamily="2" charset="2"/>
              <a:buChar char="l"/>
            </a:pPr>
            <a:endParaRPr lang="fr-FR" sz="2100" b="0" dirty="0"/>
          </a:p>
        </p:txBody>
      </p:sp>
      <p:pic>
        <p:nvPicPr>
          <p:cNvPr id="4100" name="Picture 6" descr="C:\Users\sfellache\Desktop\ammp\sandcloc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341" y="4800600"/>
            <a:ext cx="82391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9" descr="arro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8291" y="1676400"/>
            <a:ext cx="12239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64BCF46-5EC0-C148-F170-8DBA858730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4600" y="266292"/>
            <a:ext cx="1765856" cy="25154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4265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5281901"/>
              </p:ext>
            </p:extLst>
          </p:nvPr>
        </p:nvGraphicFramePr>
        <p:xfrm>
          <a:off x="-990600" y="1676400"/>
          <a:ext cx="10668000" cy="37337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62408" y="762007"/>
            <a:ext cx="184731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itre 17"/>
          <p:cNvSpPr>
            <a:spLocks/>
          </p:cNvSpPr>
          <p:nvPr/>
        </p:nvSpPr>
        <p:spPr bwMode="auto">
          <a:xfrm>
            <a:off x="2438400" y="5"/>
            <a:ext cx="8229600" cy="1238251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768" eaLnBrk="0" hangingPunct="0">
              <a:defRPr/>
            </a:pPr>
            <a:r>
              <a:rPr lang="fr-FR" sz="3500" dirty="0">
                <a:ea typeface="ＭＳ Ｐゴシック" pitchFamily="34" charset="-128"/>
              </a:rPr>
              <a:t>Contenu pédagogique</a:t>
            </a:r>
          </a:p>
        </p:txBody>
      </p:sp>
      <p:pic>
        <p:nvPicPr>
          <p:cNvPr id="2" name="Picture 1" descr="A cartoon of a nurse holding a stethoscope&#10;&#10;Description automatically generated">
            <a:extLst>
              <a:ext uri="{FF2B5EF4-FFF2-40B4-BE49-F238E27FC236}">
                <a16:creationId xmlns:a16="http://schemas.microsoft.com/office/drawing/2014/main" id="{CD43BA18-368A-2AE6-4C99-3B527A38B6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3000" y="1818481"/>
            <a:ext cx="1905000" cy="3933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>
            <a:spLocks noGrp="1" noChangeArrowheads="1"/>
          </p:cNvSpPr>
          <p:nvPr>
            <p:ph type="title"/>
          </p:nvPr>
        </p:nvSpPr>
        <p:spPr>
          <a:xfrm>
            <a:off x="2438400" y="5"/>
            <a:ext cx="8229600" cy="1238251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fr-FR" dirty="0">
                <a:latin typeface="+mj-lt"/>
              </a:rPr>
              <a:t>Importance de la communication </a:t>
            </a:r>
            <a:br>
              <a:rPr lang="fr-FR" dirty="0">
                <a:latin typeface="+mj-lt"/>
              </a:rPr>
            </a:br>
            <a:r>
              <a:rPr lang="fr-FR" dirty="0">
                <a:latin typeface="+mj-lt"/>
              </a:rPr>
              <a:t>sur la DN du </a:t>
            </a:r>
            <a:r>
              <a:rPr lang="fr-FR" dirty="0" err="1">
                <a:latin typeface="+mj-lt"/>
              </a:rPr>
              <a:t>HepB</a:t>
            </a:r>
            <a:endParaRPr lang="fr-FR" dirty="0">
              <a:latin typeface="+mj-lt"/>
              <a:ea typeface="ＭＳ Ｐゴシック" pitchFamily="34" charset="-128"/>
            </a:endParaRPr>
          </a:p>
        </p:txBody>
      </p:sp>
      <p:sp>
        <p:nvSpPr>
          <p:cNvPr id="7170" name="Rectangle 8"/>
          <p:cNvSpPr>
            <a:spLocks noGrp="1" noChangeArrowheads="1"/>
          </p:cNvSpPr>
          <p:nvPr>
            <p:ph idx="1"/>
          </p:nvPr>
        </p:nvSpPr>
        <p:spPr>
          <a:xfrm>
            <a:off x="533400" y="1600200"/>
            <a:ext cx="10820400" cy="5428581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fr-FR" sz="2200" dirty="0"/>
              <a:t>L’introduction de la DN du </a:t>
            </a:r>
            <a:r>
              <a:rPr lang="fr-FR" sz="2200" dirty="0" err="1"/>
              <a:t>HepB</a:t>
            </a:r>
            <a:r>
              <a:rPr lang="fr-FR" sz="2200" dirty="0"/>
              <a:t> s’apparente à l’introduction d’un nouveau vaccin dans un pays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fr-FR" sz="2200" dirty="0"/>
              <a:t>L’infection par le VHB est habituellement asymptomatique chez les enfants. Créer une demande pour un vaccin est donc plus difficile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fr-FR" sz="2200" dirty="0"/>
              <a:t>La période néonatale est une période délicate et précieuse pour les aidants</a:t>
            </a:r>
          </a:p>
          <a:p>
            <a:pPr algn="just">
              <a:spcBef>
                <a:spcPts val="600"/>
              </a:spcBef>
              <a:spcAft>
                <a:spcPts val="1200"/>
              </a:spcAft>
            </a:pPr>
            <a:r>
              <a:rPr lang="fr-FR" sz="2200" dirty="0"/>
              <a:t>Il est important de s’assurer que les aidants comprennent :</a:t>
            </a:r>
          </a:p>
          <a:p>
            <a:pPr lvl="1" algn="just">
              <a:spcBef>
                <a:spcPts val="600"/>
              </a:spcBef>
              <a:spcAft>
                <a:spcPts val="0"/>
              </a:spcAft>
            </a:pPr>
            <a:r>
              <a:rPr lang="fr-FR" sz="2000" dirty="0"/>
              <a:t>pourquoi la DN du </a:t>
            </a:r>
            <a:r>
              <a:rPr lang="fr-FR" sz="2000" dirty="0" err="1"/>
              <a:t>HepB</a:t>
            </a:r>
            <a:r>
              <a:rPr lang="fr-FR" sz="2000" dirty="0"/>
              <a:t>-BD est administrée</a:t>
            </a:r>
          </a:p>
          <a:p>
            <a:pPr lvl="1" algn="just">
              <a:spcBef>
                <a:spcPts val="600"/>
              </a:spcBef>
              <a:spcAft>
                <a:spcPts val="0"/>
              </a:spcAft>
            </a:pPr>
            <a:r>
              <a:rPr lang="fr-FR" sz="2000" dirty="0"/>
              <a:t>pourquoi elle doit être donnée aussi rapidement que possible (de préférence dans les 24 heures après la naissance)</a:t>
            </a:r>
          </a:p>
          <a:p>
            <a:pPr lvl="1" algn="just">
              <a:spcBef>
                <a:spcPts val="600"/>
              </a:spcBef>
              <a:spcAft>
                <a:spcPts val="0"/>
              </a:spcAft>
            </a:pPr>
            <a:r>
              <a:rPr lang="fr-FR" sz="2000" dirty="0"/>
              <a:t>pourquoi elle doit être suivie de doses supplémentaires</a:t>
            </a:r>
          </a:p>
        </p:txBody>
      </p:sp>
    </p:spTree>
    <p:extLst>
      <p:ext uri="{BB962C8B-B14F-4D97-AF65-F5344CB8AC3E}">
        <p14:creationId xmlns:p14="http://schemas.microsoft.com/office/powerpoint/2010/main" val="1935943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5"/>
            <a:ext cx="8229600" cy="1238251"/>
          </a:xfrm>
        </p:spPr>
        <p:txBody>
          <a:bodyPr/>
          <a:lstStyle/>
          <a:p>
            <a:r>
              <a:rPr lang="fr-FR" dirty="0">
                <a:solidFill>
                  <a:srgbClr val="002060"/>
                </a:solidFill>
              </a:rPr>
              <a:t>Cibles de communication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391133"/>
              </p:ext>
            </p:extLst>
          </p:nvPr>
        </p:nvGraphicFramePr>
        <p:xfrm>
          <a:off x="533400" y="1238256"/>
          <a:ext cx="11201400" cy="4876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14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86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sz="1900" b="1" dirty="0">
                          <a:solidFill>
                            <a:schemeClr val="bg1"/>
                          </a:solidFill>
                        </a:rPr>
                        <a:t>QUI ?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b="1" baseline="0" dirty="0">
                          <a:solidFill>
                            <a:schemeClr val="bg1"/>
                          </a:solidFill>
                        </a:rPr>
                        <a:t>POURQUOI EST-CE IMPORTANT ?</a:t>
                      </a:r>
                      <a:endParaRPr lang="en-US" sz="19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968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fr-FR" sz="2000" noProof="0" dirty="0">
                          <a:solidFill>
                            <a:srgbClr val="002060"/>
                          </a:solidFill>
                        </a:rPr>
                        <a:t>Personnel de santé </a:t>
                      </a:r>
                      <a:r>
                        <a:rPr lang="fr-FR" sz="2000" baseline="0" noProof="0" dirty="0">
                          <a:solidFill>
                            <a:srgbClr val="002060"/>
                          </a:solidFill>
                        </a:rPr>
                        <a:t>: VOUS, l’assistance de cette formation</a:t>
                      </a:r>
                      <a:endParaRPr lang="fr-FR" sz="2000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900" spc="-40" noProof="0" dirty="0">
                          <a:solidFill>
                            <a:srgbClr val="002060"/>
                          </a:solidFill>
                        </a:rPr>
                        <a:t>Pour faire en sorte que la vaccination soit acceptée</a:t>
                      </a:r>
                      <a:r>
                        <a:rPr lang="fr-FR" sz="1900" spc="-40" baseline="0" noProof="0" dirty="0">
                          <a:solidFill>
                            <a:srgbClr val="002060"/>
                          </a:solidFill>
                        </a:rPr>
                        <a:t> et suivie, la</a:t>
                      </a:r>
                      <a:r>
                        <a:rPr lang="fr-FR" sz="1900" spc="-40" noProof="0" dirty="0">
                          <a:solidFill>
                            <a:srgbClr val="002060"/>
                          </a:solidFill>
                        </a:rPr>
                        <a:t> communication</a:t>
                      </a:r>
                      <a:r>
                        <a:rPr lang="fr-FR" sz="1900" spc="-40" baseline="0" noProof="0" dirty="0">
                          <a:solidFill>
                            <a:srgbClr val="002060"/>
                          </a:solidFill>
                        </a:rPr>
                        <a:t> doit être partie intégrante du processus de vaccination de la DN du </a:t>
                      </a:r>
                      <a:r>
                        <a:rPr lang="fr-FR" sz="1900" spc="-40" baseline="0" noProof="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endParaRPr lang="fr-FR" sz="1900" spc="-40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9680"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</a:pPr>
                      <a:r>
                        <a:rPr lang="fr-FR" sz="2000" noProof="0" dirty="0">
                          <a:solidFill>
                            <a:srgbClr val="002060"/>
                          </a:solidFill>
                        </a:rPr>
                        <a:t>Parents et tous proches/individuels prenant soin de</a:t>
                      </a:r>
                      <a:r>
                        <a:rPr lang="fr-FR" sz="2000" baseline="0" noProof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fr-FR" sz="2000" noProof="0" dirty="0">
                          <a:solidFill>
                            <a:srgbClr val="002060"/>
                          </a:solidFill>
                        </a:rPr>
                        <a:t>nouveau-nés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900" noProof="0" dirty="0">
                          <a:solidFill>
                            <a:srgbClr val="002060"/>
                          </a:solidFill>
                        </a:rPr>
                        <a:t>La communication avec les aidants est essentielle</a:t>
                      </a:r>
                      <a:r>
                        <a:rPr lang="fr-FR" sz="1900" baseline="0" noProof="0" dirty="0">
                          <a:solidFill>
                            <a:srgbClr val="002060"/>
                          </a:solidFill>
                        </a:rPr>
                        <a:t> à la compréhension des avantages de la DN du </a:t>
                      </a:r>
                      <a:r>
                        <a:rPr lang="fr-FR" sz="1900" baseline="0" noProof="0" dirty="0" err="1">
                          <a:solidFill>
                            <a:srgbClr val="002060"/>
                          </a:solidFill>
                        </a:rPr>
                        <a:t>Hep</a:t>
                      </a:r>
                      <a:r>
                        <a:rPr lang="fr-FR" sz="1900" noProof="0" dirty="0" err="1">
                          <a:solidFill>
                            <a:srgbClr val="002060"/>
                          </a:solidFill>
                        </a:rPr>
                        <a:t>B</a:t>
                      </a:r>
                      <a:r>
                        <a:rPr lang="fr-FR" sz="1900" noProof="0" dirty="0">
                          <a:solidFill>
                            <a:srgbClr val="002060"/>
                          </a:solidFill>
                        </a:rPr>
                        <a:t> et </a:t>
                      </a:r>
                      <a:r>
                        <a:rPr lang="fr-FR" sz="1900" baseline="0" noProof="0" dirty="0">
                          <a:solidFill>
                            <a:srgbClr val="002060"/>
                          </a:solidFill>
                        </a:rPr>
                        <a:t>de la nécessité des doses supplémentaires</a:t>
                      </a:r>
                      <a:endParaRPr lang="fr-FR" sz="1900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96440">
                <a:tc>
                  <a:txBody>
                    <a:bodyPr/>
                    <a:lstStyle/>
                    <a:p>
                      <a:r>
                        <a:rPr lang="fr-FR" sz="2000" noProof="0" dirty="0">
                          <a:solidFill>
                            <a:srgbClr val="002060"/>
                          </a:solidFill>
                        </a:rPr>
                        <a:t>Les décideurs/guides</a:t>
                      </a:r>
                      <a:r>
                        <a:rPr lang="fr-FR" sz="2000" baseline="0" noProof="0" dirty="0">
                          <a:solidFill>
                            <a:srgbClr val="002060"/>
                          </a:solidFill>
                        </a:rPr>
                        <a:t> d’</a:t>
                      </a:r>
                      <a:r>
                        <a:rPr lang="fr-FR" sz="2000" noProof="0" dirty="0">
                          <a:solidFill>
                            <a:srgbClr val="002060"/>
                          </a:solidFill>
                        </a:rPr>
                        <a:t>opinion </a:t>
                      </a:r>
                      <a:r>
                        <a:rPr lang="fr-FR" sz="2000" baseline="0" noProof="0" dirty="0">
                          <a:solidFill>
                            <a:srgbClr val="002060"/>
                          </a:solidFill>
                        </a:rPr>
                        <a:t>: </a:t>
                      </a:r>
                      <a:r>
                        <a:rPr lang="fr-FR" sz="1500" baseline="0" noProof="0" dirty="0">
                          <a:solidFill>
                            <a:srgbClr val="002060"/>
                          </a:solidFill>
                        </a:rPr>
                        <a:t>fonctionnaires du ministère de la santé</a:t>
                      </a:r>
                      <a:r>
                        <a:rPr lang="fr-FR" sz="1500" kern="120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autres responsables gouvernementaux, partenaires et organismes donateurs, organisations</a:t>
                      </a:r>
                      <a:r>
                        <a:rPr lang="fr-FR" sz="150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non gouvernementales</a:t>
                      </a:r>
                      <a:r>
                        <a:rPr lang="fr-FR" sz="1500" kern="120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responsables communautaires, responsables religieux, pharmaciens, cliniciens du secteur priv</a:t>
                      </a:r>
                      <a:r>
                        <a:rPr lang="fr-FR" sz="1500" baseline="0" noProof="0" dirty="0">
                          <a:solidFill>
                            <a:srgbClr val="002060"/>
                          </a:solidFill>
                        </a:rPr>
                        <a:t>é</a:t>
                      </a:r>
                      <a:r>
                        <a:rPr lang="fr-FR" sz="1500" kern="120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, associations professionnelles, enseignants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600"/>
                        </a:spcBef>
                      </a:pPr>
                      <a:r>
                        <a:rPr lang="fr-FR" sz="1900" noProof="0" dirty="0">
                          <a:solidFill>
                            <a:srgbClr val="002060"/>
                          </a:solidFill>
                        </a:rPr>
                        <a:t>Communiquer avec des guides d’opinion respect</a:t>
                      </a:r>
                      <a:r>
                        <a:rPr lang="fr-FR" sz="1900" baseline="0" noProof="0" dirty="0">
                          <a:solidFill>
                            <a:srgbClr val="002060"/>
                          </a:solidFill>
                        </a:rPr>
                        <a:t>é</a:t>
                      </a:r>
                      <a:r>
                        <a:rPr lang="fr-FR" sz="1900" noProof="0" dirty="0">
                          <a:solidFill>
                            <a:srgbClr val="002060"/>
                          </a:solidFill>
                        </a:rPr>
                        <a:t>s</a:t>
                      </a:r>
                      <a:r>
                        <a:rPr lang="fr-FR" sz="1900" baseline="0" noProof="0" dirty="0">
                          <a:solidFill>
                            <a:srgbClr val="002060"/>
                          </a:solidFill>
                        </a:rPr>
                        <a:t> dans la communauté pour amener sensibilisation, demande et adhésion à la DN du </a:t>
                      </a:r>
                      <a:r>
                        <a:rPr lang="fr-FR" sz="1900" baseline="0" noProof="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endParaRPr lang="fr-FR" sz="1900" noProof="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5781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239266"/>
              </p:ext>
            </p:extLst>
          </p:nvPr>
        </p:nvGraphicFramePr>
        <p:xfrm>
          <a:off x="647700" y="1524000"/>
          <a:ext cx="10896600" cy="4621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9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75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9120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9674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fr-FR" sz="1600" b="1" dirty="0">
                          <a:solidFill>
                            <a:schemeClr val="bg1"/>
                          </a:solidFill>
                        </a:rPr>
                        <a:t>CIBLES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fr-FR" sz="1600" b="1" dirty="0">
                          <a:latin typeface="+mj-lt"/>
                        </a:rPr>
                        <a:t>STRATÉGIE</a:t>
                      </a:r>
                      <a:endParaRPr lang="fr-FR" sz="1600" b="1" strike="sngStrike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fr-FR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MESSAGES CLÉS</a:t>
                      </a:r>
                      <a:endParaRPr lang="fr-FR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fr-FR" sz="1600" b="1">
                          <a:latin typeface="+mj-lt"/>
                        </a:rPr>
                        <a:t>R</a:t>
                      </a:r>
                      <a:r>
                        <a:rPr lang="fr-FR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É</a:t>
                      </a:r>
                      <a:r>
                        <a:rPr lang="fr-FR" sz="1600" b="1">
                          <a:latin typeface="+mj-lt"/>
                        </a:rPr>
                        <a:t>F</a:t>
                      </a:r>
                      <a:r>
                        <a:rPr lang="fr-FR" sz="1600" b="1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É</a:t>
                      </a:r>
                      <a:r>
                        <a:rPr lang="fr-FR" sz="1600" b="1">
                          <a:latin typeface="+mj-lt"/>
                        </a:rPr>
                        <a:t>RENCES</a:t>
                      </a:r>
                      <a:r>
                        <a:rPr lang="fr-FR" sz="1600" b="1" baseline="0">
                          <a:latin typeface="+mj-lt"/>
                        </a:rPr>
                        <a:t>/ RESSOURCES</a:t>
                      </a:r>
                      <a:endParaRPr lang="fr-FR" sz="16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2326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fr-FR" sz="15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PERSONNEL DE SANT</a:t>
                      </a:r>
                      <a:r>
                        <a:rPr lang="fr-FR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É</a:t>
                      </a:r>
                      <a:endParaRPr lang="fr-FR" sz="15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Formation du personnel de sant</a:t>
                      </a:r>
                      <a:r>
                        <a:rPr lang="fr-FR" sz="16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é</a:t>
                      </a:r>
                      <a:r>
                        <a:rPr lang="fr-FR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à l’introduction de la DN du </a:t>
                      </a:r>
                      <a:r>
                        <a:rPr lang="fr-FR" sz="1600" b="0" kern="1200" baseline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endParaRPr lang="fr-FR" sz="1600" b="0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6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Améliorer</a:t>
                      </a:r>
                      <a:r>
                        <a:rPr lang="fr-FR" sz="16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les compétences de communication pour interagir avec les parents et les aidants</a:t>
                      </a:r>
                      <a:endParaRPr lang="fr-FR" sz="1600" b="0" kern="120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6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Préparer les communications à l’avance afin</a:t>
                      </a:r>
                      <a:r>
                        <a:rPr lang="fr-FR" sz="1600" b="0" kern="1200" spc="-3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de répondre en temps voulu à tout incident   indésirable ou perception erronée</a:t>
                      </a:r>
                      <a:endParaRPr lang="fr-FR" sz="1600" b="1" kern="1200" spc="-3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2" indent="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fr-FR" sz="1500" b="0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4000"/>
                        </a:lnSpc>
                        <a:spcAft>
                          <a:spcPts val="600"/>
                        </a:spcAft>
                      </a:pPr>
                      <a:r>
                        <a:rPr lang="fr-FR" sz="1500" b="1" spc="-20" dirty="0">
                          <a:solidFill>
                            <a:srgbClr val="002060"/>
                          </a:solidFill>
                        </a:rPr>
                        <a:t>Grâce à cette formation,</a:t>
                      </a:r>
                      <a:r>
                        <a:rPr lang="fr-FR" sz="1500" b="1" spc="-20" baseline="0" dirty="0">
                          <a:solidFill>
                            <a:srgbClr val="002060"/>
                          </a:solidFill>
                        </a:rPr>
                        <a:t> vous devriez connaître les messages clés concernant :</a:t>
                      </a: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les principes de base de la DB du </a:t>
                      </a:r>
                      <a:r>
                        <a:rPr lang="fr-FR" sz="1500" b="0" kern="1200" baseline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endParaRPr lang="fr-FR" sz="1500" b="0" kern="1200" baseline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l’administration et les </a:t>
                      </a: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stratégies relatives à la DN du </a:t>
                      </a:r>
                      <a:r>
                        <a:rPr lang="fr-FR" sz="15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endParaRPr lang="fr-FR" sz="1500" b="0" kern="1200" baseline="0" noProof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comment effectuer le suivi et comment utiliser les informations collectées lors du suivi</a:t>
                      </a: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la sécurité vaccinale ou les incidents en lien avec des MAPI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Prévenir la transmission périnatale du VHB:</a:t>
                      </a: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 </a:t>
                      </a:r>
                      <a:r>
                        <a:rPr lang="fr-FR" sz="15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Guide pour l’introduction et le renforcement de la vaccination à la naissance contre l’hépatite B </a:t>
                      </a: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(OMS) 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Les pratiques qui améliorent la couverture par la vaccination anti-hépatite B à la naissance </a:t>
                      </a: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(OMS)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Aide-mémoire pour le personnel de sant</a:t>
                      </a:r>
                      <a:r>
                        <a:rPr lang="fr-FR" sz="1500" b="0" kern="1200" spc="-3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é (à développer par l'équipe nationale)</a:t>
                      </a:r>
                      <a:endParaRPr lang="fr-FR" sz="1500" b="0" kern="1200" baseline="0" dirty="0">
                        <a:solidFill>
                          <a:srgbClr val="00206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438400" y="5"/>
            <a:ext cx="8229600" cy="1238251"/>
          </a:xfrm>
        </p:spPr>
        <p:txBody>
          <a:bodyPr/>
          <a:lstStyle/>
          <a:p>
            <a:r>
              <a:rPr lang="fr-FR" dirty="0">
                <a:solidFill>
                  <a:srgbClr val="002060"/>
                </a:solidFill>
              </a:rPr>
              <a:t>Stratégie de communication pour le personnel de santé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6477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723834"/>
              </p:ext>
            </p:extLst>
          </p:nvPr>
        </p:nvGraphicFramePr>
        <p:xfrm>
          <a:off x="381000" y="1447800"/>
          <a:ext cx="11429999" cy="4652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6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570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41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5309">
                <a:tc>
                  <a:txBody>
                    <a:bodyPr/>
                    <a:lstStyle/>
                    <a:p>
                      <a:pPr algn="l"/>
                      <a:r>
                        <a:rPr lang="fr-FR" sz="1500" b="1" noProof="0" dirty="0">
                          <a:solidFill>
                            <a:schemeClr val="bg1"/>
                          </a:solidFill>
                        </a:rPr>
                        <a:t>CIBLE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500" b="1" noProof="0">
                          <a:latin typeface="+mj-lt"/>
                        </a:rPr>
                        <a:t>STRATÉGIE</a:t>
                      </a:r>
                      <a:endParaRPr lang="fr-FR" sz="1500" b="1" strike="sngStrike" noProof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500" b="1" kern="1200" noProof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MESSAGES CLÉS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1500" b="1" noProof="0">
                          <a:latin typeface="+mj-lt"/>
                        </a:rPr>
                        <a:t>R</a:t>
                      </a:r>
                      <a:r>
                        <a:rPr lang="fr-FR" sz="1500" b="1" kern="1200" noProof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É</a:t>
                      </a:r>
                      <a:r>
                        <a:rPr lang="fr-FR" sz="1500" b="1" noProof="0">
                          <a:latin typeface="+mj-lt"/>
                        </a:rPr>
                        <a:t>F</a:t>
                      </a:r>
                      <a:r>
                        <a:rPr lang="fr-FR" sz="1500" b="1" kern="1200" noProof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É</a:t>
                      </a:r>
                      <a:r>
                        <a:rPr lang="fr-FR" sz="1500" b="1" noProof="0">
                          <a:latin typeface="+mj-lt"/>
                        </a:rPr>
                        <a:t>RENCES</a:t>
                      </a:r>
                      <a:r>
                        <a:rPr lang="fr-FR" sz="1500" b="1" baseline="0" noProof="0">
                          <a:latin typeface="+mj-lt"/>
                        </a:rPr>
                        <a:t>/ RESSOURCES</a:t>
                      </a:r>
                      <a:endParaRPr lang="fr-FR" sz="1500" b="1" noProof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0866">
                <a:tc>
                  <a:txBody>
                    <a:bodyPr/>
                    <a:lstStyle/>
                    <a:p>
                      <a:pPr algn="ctr"/>
                      <a:r>
                        <a:rPr lang="fr-FR" sz="1500" b="1" noProof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SOIGNANTS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6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Communication et mobilisation sociale 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6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Visites  prénatales (opportunités importantes pour sensibiliser les mères à la vaccination de la DN du </a:t>
                      </a:r>
                      <a:r>
                        <a:rPr lang="fr-FR" sz="16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fr-FR" sz="16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2" indent="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r-FR" sz="1500" b="1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Vous, en tant que personnel de santé, devriez être capable d’expliquer aux soignants :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le fardeau de la maladie associé au VHB (cancer du foie et cirrhose) et la prévention de la maladie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les modes de transmission du VHB et les personnes à risque face à l’infection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l’efficacité et sécurité de la DN du </a:t>
                      </a:r>
                      <a:r>
                        <a:rPr lang="fr-FR" sz="15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endParaRPr lang="fr-FR" sz="1500" b="0" kern="1200" baseline="0" noProof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les effets secondaires potentiels de la DN du </a:t>
                      </a:r>
                      <a:r>
                        <a:rPr lang="fr-FR" sz="15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endParaRPr lang="fr-FR" sz="1500" b="0" kern="1200" baseline="0" noProof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pourquoi le vaccin est ajouté au programme de vaccination national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l’importance des délais d’administration de la DN du </a:t>
                      </a:r>
                      <a:r>
                        <a:rPr lang="fr-FR" sz="15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(dans les 24 heures après la naissance)</a:t>
                      </a:r>
                    </a:p>
                    <a:p>
                      <a:pPr marL="285750" marR="0" lvl="2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l’Importance pour l’enfant de recevoir les vaccins restants, y compris les doses suivantes de </a:t>
                      </a:r>
                      <a:r>
                        <a:rPr lang="fr-FR" sz="15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endParaRPr lang="fr-FR" sz="1500" b="0" kern="1200" baseline="0" noProof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Prévenir la transmission périnatale du VHB:</a:t>
                      </a: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 </a:t>
                      </a:r>
                      <a:r>
                        <a:rPr lang="fr-FR" sz="15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Guide pour l’introduction et le renforcement de la vaccination à la naissance contre l’hépatite B </a:t>
                      </a: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(OMS) 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Les pratiques qui améliorent la couverture par la vaccination anti-hépatite B à la naissance </a:t>
                      </a: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(OMS)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Q&amp;R DN-</a:t>
                      </a:r>
                      <a:r>
                        <a:rPr lang="fr-FR" sz="1500" b="0" kern="1200" baseline="0" noProof="0" dirty="0" err="1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fr-FR" sz="1500" b="0" kern="1200" baseline="0" noProof="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pour des besoins généraux de communication </a:t>
                      </a:r>
                      <a:r>
                        <a:rPr lang="fr-FR" sz="1500" b="0" kern="1200" spc="-3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(à développer par l'équipe nationale)</a:t>
                      </a:r>
                    </a:p>
                    <a:p>
                      <a:pPr marL="0" marR="0" lvl="1" indent="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fr-FR" sz="1500" b="0" kern="1200" baseline="0" dirty="0">
                        <a:solidFill>
                          <a:srgbClr val="00206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438400" y="5"/>
            <a:ext cx="8229600" cy="1238251"/>
          </a:xfrm>
        </p:spPr>
        <p:txBody>
          <a:bodyPr/>
          <a:lstStyle/>
          <a:p>
            <a:r>
              <a:rPr lang="fr-FR" dirty="0">
                <a:solidFill>
                  <a:srgbClr val="002060"/>
                </a:solidFill>
              </a:rPr>
              <a:t>Stratégie de communication </a:t>
            </a:r>
            <a:br>
              <a:rPr lang="fr-FR" dirty="0">
                <a:solidFill>
                  <a:srgbClr val="002060"/>
                </a:solidFill>
              </a:rPr>
            </a:br>
            <a:r>
              <a:rPr lang="fr-FR" dirty="0">
                <a:solidFill>
                  <a:srgbClr val="002060"/>
                </a:solidFill>
              </a:rPr>
              <a:t>pour les soignants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5920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169873"/>
              </p:ext>
            </p:extLst>
          </p:nvPr>
        </p:nvGraphicFramePr>
        <p:xfrm>
          <a:off x="533400" y="1447800"/>
          <a:ext cx="10972801" cy="4704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7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56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188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10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solidFill>
                            <a:schemeClr val="bg1"/>
                          </a:solidFill>
                        </a:rPr>
                        <a:t>CIBLES*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latin typeface="+mj-lt"/>
                        </a:rPr>
                        <a:t>STRATÉGIE</a:t>
                      </a:r>
                      <a:endParaRPr lang="fr-FR" sz="1500" b="1" strike="sngStrike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MESSAGES</a:t>
                      </a:r>
                      <a:r>
                        <a:rPr lang="fr-FR" sz="15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CLÉS</a:t>
                      </a:r>
                      <a:endParaRPr lang="fr-FR" sz="15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500" b="1" dirty="0">
                          <a:latin typeface="+mj-lt"/>
                        </a:rPr>
                        <a:t>RÉFÉERENCES</a:t>
                      </a:r>
                      <a:r>
                        <a:rPr lang="fr-FR" sz="1500" b="1" baseline="0" dirty="0">
                          <a:latin typeface="+mj-lt"/>
                        </a:rPr>
                        <a:t>/ RESSOURCES</a:t>
                      </a:r>
                      <a:endParaRPr lang="fr-FR" sz="1500" b="1" dirty="0">
                        <a:latin typeface="+mj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55885">
                <a:tc>
                  <a:txBody>
                    <a:bodyPr/>
                    <a:lstStyle/>
                    <a:p>
                      <a:pPr algn="ctr"/>
                      <a:r>
                        <a:rPr lang="fr-FR" sz="1500" b="1" noProof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DÉCIDEURS</a:t>
                      </a:r>
                      <a:r>
                        <a:rPr lang="fr-FR" sz="1500" b="1" baseline="0" noProof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, LEADERS D’OPINION et COMMUNAUT</a:t>
                      </a:r>
                      <a:r>
                        <a:rPr lang="fr-FR" sz="1500" b="1" noProof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É</a:t>
                      </a:r>
                      <a:r>
                        <a:rPr lang="fr-FR" sz="1500" b="1" baseline="0" noProof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S</a:t>
                      </a:r>
                      <a:endParaRPr lang="fr-FR" sz="1500" b="1" noProof="0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7FB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4000"/>
                        </a:lnSpc>
                        <a:buFont typeface="Arial" pitchFamily="34" charset="0"/>
                        <a:buNone/>
                      </a:pPr>
                      <a:r>
                        <a:rPr lang="fr-FR" sz="15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Campagnes de sensibilisation national</a:t>
                      </a:r>
                      <a:r>
                        <a:rPr lang="fr-FR" sz="1500" b="0" kern="1200" spc="-3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es y compris la Journée Mondiale de l’Hépatite, la Semaine Mondiale de la Vaccination, et la Journée Mondiale de la Santé</a:t>
                      </a:r>
                      <a:r>
                        <a:rPr lang="fr-FR" sz="1500" b="0" kern="1200" spc="-3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500" b="1" kern="1200" spc="-3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fr-FR" sz="1300" b="1" spc="-30" dirty="0">
                          <a:solidFill>
                            <a:srgbClr val="002060"/>
                          </a:solidFill>
                        </a:rPr>
                        <a:t>En tant que défenseur de la DN du </a:t>
                      </a:r>
                      <a:r>
                        <a:rPr lang="fr-FR" sz="1300" b="1" spc="-30" dirty="0" err="1">
                          <a:solidFill>
                            <a:srgbClr val="002060"/>
                          </a:solidFill>
                        </a:rPr>
                        <a:t>HepB</a:t>
                      </a:r>
                      <a:r>
                        <a:rPr lang="fr-FR" sz="1300" b="1" spc="-30" baseline="0" dirty="0">
                          <a:solidFill>
                            <a:srgbClr val="002060"/>
                          </a:solidFill>
                        </a:rPr>
                        <a:t>, vous pouvez informer les leaders locaux et les communautés :</a:t>
                      </a:r>
                      <a:endParaRPr lang="fr-FR" sz="1300" b="1" spc="-30" dirty="0">
                        <a:solidFill>
                          <a:srgbClr val="002060"/>
                        </a:solidFill>
                      </a:endParaRP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3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Sur le fardeau de la maladie et les coûts pour le système de santé associés aux cirrhoses et cancers du foie découlant du VHB</a:t>
                      </a: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3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Sur les modes de transmission du VHB (en insistant sur la transmission mère-enfant) et sur les risques de l’infection par le VHB</a:t>
                      </a: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3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Sur la sécurité et l’efficacité des vaccins </a:t>
                      </a:r>
                      <a:r>
                        <a:rPr lang="fr-FR" sz="13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endParaRPr lang="fr-FR" sz="1300" b="0" kern="1200" baseline="0" noProof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3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Sur le rapport coût-efficacité de la vaccination de la DN du </a:t>
                      </a:r>
                      <a:r>
                        <a:rPr lang="fr-FR" sz="13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endParaRPr lang="fr-FR" sz="1300" b="0" kern="1200" baseline="0" noProof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3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Sur le besoin d’aide financière pour assurer la pérennité de la DN du </a:t>
                      </a:r>
                      <a:r>
                        <a:rPr lang="fr-FR" sz="13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endParaRPr lang="fr-FR" sz="1300" b="0" kern="1200" baseline="0" noProof="0" dirty="0">
                        <a:solidFill>
                          <a:srgbClr val="00206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90488" marR="0" lvl="2" indent="-90488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3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Sur les opportunités de synergie entre la DN du </a:t>
                      </a:r>
                      <a:r>
                        <a:rPr lang="fr-FR" sz="1300" b="0" kern="1200" baseline="0" noProof="0" dirty="0" err="1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fr-FR" sz="1300" b="0" kern="1200" baseline="0" noProof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et d’autres initiatives visant à promouvoir la survie des nouveau-nés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Prévenir la transmission périnatale du VHB:</a:t>
                      </a: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 </a:t>
                      </a:r>
                      <a:r>
                        <a:rPr lang="fr-FR" sz="1500" b="0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Guide pour l’introduction et le renforcement de la vaccination à la naissance contre l’hépatite B </a:t>
                      </a:r>
                      <a:r>
                        <a:rPr lang="fr-FR" sz="1500" b="0" kern="1200" baseline="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(OMS) </a:t>
                      </a:r>
                    </a:p>
                    <a:p>
                      <a:pPr marL="285750" marR="0" lvl="1" indent="-285750" algn="l" defTabSz="801472" rtl="0" eaLnBrk="1" fontAlgn="auto" latinLnBrk="0" hangingPunct="1">
                        <a:lnSpc>
                          <a:spcPct val="114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fr-FR" sz="1500" b="0" kern="1200" spc="-3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Note de plaidoyer/ d'information sur l'importance de la DN du </a:t>
                      </a:r>
                      <a:r>
                        <a:rPr lang="fr-FR" sz="1500" b="0" kern="1200" spc="-30" dirty="0" err="1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HepB</a:t>
                      </a:r>
                      <a:r>
                        <a:rPr lang="fr-FR" sz="1500" b="0" kern="1200" spc="-30" dirty="0">
                          <a:solidFill>
                            <a:srgbClr val="00206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 (à développer par l'équipe nationale)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438400" y="5"/>
            <a:ext cx="8229600" cy="1238251"/>
          </a:xfrm>
        </p:spPr>
        <p:txBody>
          <a:bodyPr/>
          <a:lstStyle/>
          <a:p>
            <a:r>
              <a:rPr lang="fr-FR" sz="3100" dirty="0">
                <a:solidFill>
                  <a:srgbClr val="002060"/>
                </a:solidFill>
              </a:rPr>
              <a:t>Stratégie de communication pour les décideurs/leaders d’opinion/communautés</a:t>
            </a:r>
            <a:endParaRPr lang="fr-FR" sz="3100" spc="-191" dirty="0"/>
          </a:p>
        </p:txBody>
      </p:sp>
    </p:spTree>
    <p:extLst>
      <p:ext uri="{BB962C8B-B14F-4D97-AF65-F5344CB8AC3E}">
        <p14:creationId xmlns:p14="http://schemas.microsoft.com/office/powerpoint/2010/main" val="3216477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5"/>
            <a:ext cx="8229600" cy="1238251"/>
          </a:xfrm>
        </p:spPr>
        <p:txBody>
          <a:bodyPr/>
          <a:lstStyle/>
          <a:p>
            <a:r>
              <a:rPr lang="fr-FR" dirty="0"/>
              <a:t>Messages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10896600" cy="424021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fr-FR" sz="2400" dirty="0"/>
              <a:t>La communication est importante pour l'acceptation de la vaccination. La communication doit faire partie intégrante de toutes les étapes de la vaccination : avant, pendant et après la vaccination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fr-FR" sz="2400" spc="-51" dirty="0"/>
              <a:t>La communication avec les aidants est essentielle : elle leur permettra de mieux comprendre les avantages de la DN du </a:t>
            </a:r>
            <a:r>
              <a:rPr lang="fr-FR" sz="2400" spc="-51" dirty="0" err="1"/>
              <a:t>HepB</a:t>
            </a:r>
            <a:r>
              <a:rPr lang="fr-FR" sz="2400" spc="-51" dirty="0"/>
              <a:t> et la nécessite de revenir avec leur enfant pour recevoir toutes les doses supplémentaires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fr-FR" sz="2400" spc="40" dirty="0"/>
              <a:t>Communiquer avec les leaders d’opinions respect</a:t>
            </a:r>
            <a:r>
              <a:rPr lang="fr-FR" sz="2400" dirty="0"/>
              <a:t>é</a:t>
            </a:r>
            <a:r>
              <a:rPr lang="fr-FR" sz="2400" spc="40" dirty="0"/>
              <a:t>s ou dans la communaut</a:t>
            </a:r>
            <a:r>
              <a:rPr lang="fr-FR" sz="2400" dirty="0"/>
              <a:t>é</a:t>
            </a:r>
            <a:r>
              <a:rPr lang="fr-FR" sz="2400" spc="40" dirty="0"/>
              <a:t> peut accroître la sensibilisation et amener l’adhésion à la DN du </a:t>
            </a:r>
            <a:r>
              <a:rPr lang="fr-FR" sz="2400" spc="40" dirty="0" err="1"/>
              <a:t>HepB</a:t>
            </a:r>
            <a:endParaRPr lang="fr-FR" sz="2400" strike="sngStrike" spc="4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EDB27E50806848838E854E99034A00" ma:contentTypeVersion="18" ma:contentTypeDescription="Create a new document." ma:contentTypeScope="" ma:versionID="92d878932c2e9590bfa137065a2d2a38">
  <xsd:schema xmlns:xsd="http://www.w3.org/2001/XMLSchema" xmlns:xs="http://www.w3.org/2001/XMLSchema" xmlns:p="http://schemas.microsoft.com/office/2006/metadata/properties" xmlns:ns2="995131ef-4b84-4a89-8ec0-1848db7ea1dd" xmlns:ns3="33fc9297-1dc9-4d84-ab5d-dd00c9b88de2" targetNamespace="http://schemas.microsoft.com/office/2006/metadata/properties" ma:root="true" ma:fieldsID="f3c989fd52259bff1cccb0d03e122edc" ns2:_="" ns3:_="">
    <xsd:import namespace="995131ef-4b84-4a89-8ec0-1848db7ea1dd"/>
    <xsd:import namespace="33fc9297-1dc9-4d84-ab5d-dd00c9b88de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5131ef-4b84-4a89-8ec0-1848db7ea1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a4eac88-8ae6-4a96-90c7-97bc93c844e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fc9297-1dc9-4d84-ab5d-dd00c9b88de2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f26c2ce-6988-43d3-a671-b487ed6b79aa}" ma:internalName="TaxCatchAll" ma:showField="CatchAllData" ma:web="33fc9297-1dc9-4d84-ab5d-dd00c9b88de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3fc9297-1dc9-4d84-ab5d-dd00c9b88de2" xsi:nil="true"/>
    <lcf76f155ced4ddcb4097134ff3c332f xmlns="995131ef-4b84-4a89-8ec0-1848db7ea1d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FE13D5B-E12F-4E73-AA1E-9FB8F2D055AE}"/>
</file>

<file path=customXml/itemProps2.xml><?xml version="1.0" encoding="utf-8"?>
<ds:datastoreItem xmlns:ds="http://schemas.openxmlformats.org/officeDocument/2006/customXml" ds:itemID="{B1C1F4C6-C3E4-4EB6-AF92-244B61656851}"/>
</file>

<file path=customXml/itemProps3.xml><?xml version="1.0" encoding="utf-8"?>
<ds:datastoreItem xmlns:ds="http://schemas.openxmlformats.org/officeDocument/2006/customXml" ds:itemID="{030AE761-867E-4ADC-BE52-0C488B6A51A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49634</TotalTime>
  <Words>1409</Words>
  <Application>Microsoft Office PowerPoint</Application>
  <PresentationFormat>Widescreen</PresentationFormat>
  <Paragraphs>124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Arial Narrow</vt:lpstr>
      <vt:lpstr>Wingdings</vt:lpstr>
      <vt:lpstr>1_PPTtemplate</vt:lpstr>
      <vt:lpstr>PowerPoint Presentation</vt:lpstr>
      <vt:lpstr>Objectifs pédagogiques</vt:lpstr>
      <vt:lpstr>PowerPoint Presentation</vt:lpstr>
      <vt:lpstr>Importance de la communication  sur la DN du HepB</vt:lpstr>
      <vt:lpstr>Cibles de communication</vt:lpstr>
      <vt:lpstr>Stratégie de communication pour le personnel de santé</vt:lpstr>
      <vt:lpstr>Stratégie de communication  pour les soignants</vt:lpstr>
      <vt:lpstr>Stratégie de communication pour les décideurs/leaders d’opinion/communautés</vt:lpstr>
      <vt:lpstr>Messages clés</vt:lpstr>
      <vt:lpstr>Fin du module</vt:lpstr>
      <vt:lpstr>Références</vt:lpstr>
    </vt:vector>
  </TitlesOfParts>
  <Company>WORLD HEALTH ORGANIZATION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Key facts about Hib disease</dc:title>
  <dc:creator>Dorothy</dc:creator>
  <cp:lastModifiedBy>SHENDALE, Stephanie</cp:lastModifiedBy>
  <cp:revision>1486</cp:revision>
  <cp:lastPrinted>2013-04-18T11:32:04Z</cp:lastPrinted>
  <dcterms:created xsi:type="dcterms:W3CDTF">2013-06-24T09:00:04Z</dcterms:created>
  <dcterms:modified xsi:type="dcterms:W3CDTF">2025-02-07T12:48:15Z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0x01010037EDB27E50806848838E854E99034A00</vt:lpwstr>
  </property>
</Properties>
</file>