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4"/>
  </p:notesMasterIdLst>
  <p:handoutMasterIdLst>
    <p:handoutMasterId r:id="rId15"/>
  </p:handoutMasterIdLst>
  <p:sldIdLst>
    <p:sldId id="349" r:id="rId2"/>
    <p:sldId id="350" r:id="rId3"/>
    <p:sldId id="282" r:id="rId4"/>
    <p:sldId id="352" r:id="rId5"/>
    <p:sldId id="324" r:id="rId6"/>
    <p:sldId id="354" r:id="rId7"/>
    <p:sldId id="343" r:id="rId8"/>
    <p:sldId id="356" r:id="rId9"/>
    <p:sldId id="360" r:id="rId10"/>
    <p:sldId id="357" r:id="rId11"/>
    <p:sldId id="358" r:id="rId12"/>
    <p:sldId id="359" r:id="rId13"/>
  </p:sldIdLst>
  <p:sldSz cx="9144000" cy="6858000" type="screen4x3"/>
  <p:notesSz cx="6769100" cy="99060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9" clrIdx="0"/>
  <p:cmAuthor id="1" name="BAHL, Jhilmil" initials="bahlj" lastIdx="1" clrIdx="1"/>
  <p:cmAuthor id="2" name="Dorothy"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294"/>
    <a:srgbClr val="99FF66"/>
    <a:srgbClr val="66FF66"/>
    <a:srgbClr val="339933"/>
    <a:srgbClr val="009900"/>
    <a:srgbClr val="33CC33"/>
    <a:srgbClr val="66FF99"/>
    <a:srgbClr val="CCFFCC"/>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6" autoAdjust="0"/>
    <p:restoredTop sz="67394" autoAdjust="0"/>
  </p:normalViewPr>
  <p:slideViewPr>
    <p:cSldViewPr>
      <p:cViewPr varScale="1">
        <p:scale>
          <a:sx n="73" d="100"/>
          <a:sy n="73" d="100"/>
        </p:scale>
        <p:origin x="2616" y="66"/>
      </p:cViewPr>
      <p:guideLst>
        <p:guide orient="horz" pos="3024"/>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7" d="100"/>
          <a:sy n="77" d="100"/>
        </p:scale>
        <p:origin x="-2064" y="-102"/>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pitchFamily="34" charset="0"/>
                <a:ea typeface="+mn-ea"/>
                <a:cs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a:latin typeface="Arial" pitchFamily="34" charset="0"/>
              </a:defRPr>
            </a:lvl1pPr>
          </a:lstStyle>
          <a:p>
            <a:fld id="{9938D6F9-7CCF-4D47-BE2B-B5B9F52F23EC}" type="slidenum">
              <a:rPr lang="en-US"/>
              <a:pPr/>
              <a:t>‹#›</a:t>
            </a:fld>
            <a:endParaRPr lang="en-US"/>
          </a:p>
        </p:txBody>
      </p:sp>
    </p:spTree>
    <p:extLst>
      <p:ext uri="{BB962C8B-B14F-4D97-AF65-F5344CB8AC3E}">
        <p14:creationId xmlns:p14="http://schemas.microsoft.com/office/powerpoint/2010/main" val="2366375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pitchFamily="34" charset="0"/>
                <a:ea typeface="+mn-ea"/>
                <a:cs typeface="Arial" pitchFamily="34" charset="0"/>
              </a:defRPr>
            </a:lvl1pPr>
          </a:lstStyle>
          <a:p>
            <a:pPr>
              <a:defRPr/>
            </a:pPr>
            <a:endParaRPr lang="fr-FR"/>
          </a:p>
        </p:txBody>
      </p:sp>
      <p:sp>
        <p:nvSpPr>
          <p:cNvPr id="4100" name="Rectangle 4"/>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pitchFamily="34" charset="0"/>
                <a:ea typeface="+mn-ea"/>
                <a:cs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a:latin typeface="Arial" pitchFamily="34" charset="0"/>
              </a:defRPr>
            </a:lvl1pPr>
          </a:lstStyle>
          <a:p>
            <a:fld id="{503ED41C-C209-4016-991A-F0F7E052094F}" type="slidenum">
              <a:rPr lang="en-GB"/>
              <a:pPr/>
              <a:t>‹#›</a:t>
            </a:fld>
            <a:endParaRPr lang="en-GB"/>
          </a:p>
        </p:txBody>
      </p:sp>
    </p:spTree>
    <p:extLst>
      <p:ext uri="{BB962C8B-B14F-4D97-AF65-F5344CB8AC3E}">
        <p14:creationId xmlns:p14="http://schemas.microsoft.com/office/powerpoint/2010/main" val="35780279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hdr" sz="quarter"/>
          </p:nvPr>
        </p:nvSpPr>
        <p:spPr>
          <a:noFill/>
        </p:spPr>
        <p:txBody>
          <a:bodyPr/>
          <a:lstStyle/>
          <a:p>
            <a:r>
              <a:rPr lang="en-GB">
                <a:ea typeface="MS PGothic" pitchFamily="34" charset="-128"/>
              </a:rPr>
              <a:t>World Health Organization</a:t>
            </a:r>
          </a:p>
        </p:txBody>
      </p:sp>
      <p:sp>
        <p:nvSpPr>
          <p:cNvPr id="6146" name="Rectangle 3"/>
          <p:cNvSpPr>
            <a:spLocks noGrp="1" noChangeArrowheads="1"/>
          </p:cNvSpPr>
          <p:nvPr>
            <p:ph type="dt" sz="quarter" idx="1"/>
          </p:nvPr>
        </p:nvSpPr>
        <p:spPr>
          <a:noFill/>
        </p:spPr>
        <p:txBody>
          <a:bodyPr/>
          <a:lstStyle/>
          <a:p>
            <a:fld id="{CDE91A29-78E9-46B0-BB85-BE501868E1F3}" type="datetime3">
              <a:rPr lang="en-GB" smtClean="0">
                <a:ea typeface="MS PGothic" pitchFamily="34" charset="-128"/>
              </a:rPr>
              <a:pPr/>
              <a:t>16 May, 2022</a:t>
            </a:fld>
            <a:endParaRPr lang="en-GB">
              <a:ea typeface="MS PGothic" pitchFamily="34" charset="-128"/>
            </a:endParaRPr>
          </a:p>
        </p:txBody>
      </p:sp>
      <p:sp>
        <p:nvSpPr>
          <p:cNvPr id="6147" name="Rectangle 7"/>
          <p:cNvSpPr>
            <a:spLocks noGrp="1" noChangeArrowheads="1"/>
          </p:cNvSpPr>
          <p:nvPr>
            <p:ph type="sldNum" sz="quarter" idx="5"/>
          </p:nvPr>
        </p:nvSpPr>
        <p:spPr>
          <a:noFill/>
        </p:spPr>
        <p:txBody>
          <a:bodyPr/>
          <a:lstStyle/>
          <a:p>
            <a:fld id="{22B408A9-2F1E-4090-B260-68DD34E8B7DC}" type="slidenum">
              <a:rPr lang="en-GB"/>
              <a:pPr/>
              <a:t>1</a:t>
            </a:fld>
            <a:endParaRPr lang="en-GB"/>
          </a:p>
        </p:txBody>
      </p:sp>
      <p:sp>
        <p:nvSpPr>
          <p:cNvPr id="6148" name="Rectangle 2"/>
          <p:cNvSpPr>
            <a:spLocks noGrp="1" noRot="1" noChangeAspect="1" noChangeArrowheads="1" noTextEdit="1"/>
          </p:cNvSpPr>
          <p:nvPr>
            <p:ph type="sldImg"/>
          </p:nvPr>
        </p:nvSpPr>
        <p:spPr>
          <a:xfrm>
            <a:off x="909638" y="742950"/>
            <a:ext cx="4951412" cy="3713163"/>
          </a:xfrm>
          <a:ln/>
        </p:spPr>
      </p:sp>
      <p:sp>
        <p:nvSpPr>
          <p:cNvPr id="6149"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marR="0" lvl="0" indent="-171450" algn="just" defTabSz="914400" rtl="0" eaLnBrk="0" fontAlgn="t"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populations cibles pour la vaccination contre le VPH sont les filles qui ont entre 9 et 14 ans.</a:t>
            </a:r>
          </a:p>
          <a:p>
            <a:pPr marL="171450"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Pour le </a:t>
            </a:r>
            <a:r>
              <a:rPr lang="fr-FR" sz="1200" kern="1200" dirty="0" err="1">
                <a:solidFill>
                  <a:schemeClr val="tx1"/>
                </a:solidFill>
                <a:effectLst/>
                <a:latin typeface="Arial" pitchFamily="34" charset="0"/>
                <a:ea typeface="MS PGothic" pitchFamily="34" charset="-128"/>
                <a:cs typeface="MS PGothic" charset="0"/>
              </a:rPr>
              <a:t>Cecolin</a:t>
            </a:r>
            <a:r>
              <a:rPr lang="fr-FR" sz="1200" kern="1200" dirty="0">
                <a:solidFill>
                  <a:schemeClr val="tx1"/>
                </a:solidFill>
                <a:effectLst/>
                <a:latin typeface="Arial" pitchFamily="34" charset="0"/>
                <a:ea typeface="MS PGothic" pitchFamily="34" charset="-128"/>
                <a:cs typeface="MS PGothic" charset="0"/>
              </a:rPr>
              <a:t>®, un intervalle minimal de 6 mois doit être maintenu entre la 1</a:t>
            </a:r>
            <a:r>
              <a:rPr lang="fr-FR" sz="1200" kern="1200" baseline="30000" dirty="0">
                <a:solidFill>
                  <a:schemeClr val="tx1"/>
                </a:solidFill>
                <a:effectLst/>
                <a:latin typeface="Arial" pitchFamily="34" charset="0"/>
                <a:ea typeface="MS PGothic" pitchFamily="34" charset="-128"/>
                <a:cs typeface="MS PGothic" charset="0"/>
              </a:rPr>
              <a:t>ère</a:t>
            </a:r>
            <a:r>
              <a:rPr lang="fr-FR" sz="1200" kern="1200" dirty="0">
                <a:solidFill>
                  <a:schemeClr val="tx1"/>
                </a:solidFill>
                <a:effectLst/>
                <a:latin typeface="Arial" pitchFamily="34" charset="0"/>
                <a:ea typeface="MS PGothic" pitchFamily="34" charset="-128"/>
                <a:cs typeface="MS PGothic" charset="0"/>
              </a:rPr>
              <a:t> et la 2</a:t>
            </a:r>
            <a:r>
              <a:rPr lang="fr-FR" sz="1200" kern="1200" baseline="30000" dirty="0">
                <a:solidFill>
                  <a:schemeClr val="tx1"/>
                </a:solidFill>
                <a:effectLst/>
                <a:latin typeface="Arial" pitchFamily="34" charset="0"/>
                <a:ea typeface="MS PGothic" pitchFamily="34" charset="-128"/>
                <a:cs typeface="MS PGothic" charset="0"/>
              </a:rPr>
              <a:t>ème</a:t>
            </a:r>
            <a:r>
              <a:rPr lang="fr-FR" sz="1200" kern="1200" dirty="0">
                <a:solidFill>
                  <a:schemeClr val="tx1"/>
                </a:solidFill>
                <a:effectLst/>
                <a:latin typeface="Arial" pitchFamily="34" charset="0"/>
                <a:ea typeface="MS PGothic" pitchFamily="34" charset="-128"/>
                <a:cs typeface="MS PGothic" charset="0"/>
              </a:rPr>
              <a:t> dose.</a:t>
            </a:r>
          </a:p>
          <a:p>
            <a:pPr marL="171450"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Une troisième dose est recommandée pour les filles immunodéprimées ou infectées par le VIH – au moins 6 mois après la deuxième dose.</a:t>
            </a:r>
          </a:p>
          <a:p>
            <a:pPr marL="171450"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contre-indications à la vaccination contre le VPH sont :</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L’allergie après une dose précédente de vaccin, ou à un composant du vaccin.</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grossesse (reporter la vaccination après la fin de la grossesse).</a:t>
            </a:r>
          </a:p>
          <a:p>
            <a:pPr marL="628650" lvl="1" indent="-171450" algn="just"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maladies fébriles sévères.</a:t>
            </a:r>
            <a:endParaRPr lang="fr-FR" altLang="zh-CN" sz="2100" dirty="0">
              <a:solidFill>
                <a:srgbClr val="000066"/>
              </a:solidFill>
              <a:latin typeface="Arial" pitchFamily="34" charset="0"/>
              <a:ea typeface="SimSun" pitchFamily="2" charset="-122"/>
            </a:endParaRPr>
          </a:p>
          <a:p>
            <a:pPr algn="just">
              <a:lnSpc>
                <a:spcPct val="150000"/>
              </a:lnSpc>
              <a:spcBef>
                <a:spcPct val="80000"/>
              </a:spcBef>
              <a:buClr>
                <a:srgbClr val="1E7FB8"/>
              </a:buClr>
              <a:buFont typeface="Arial" pitchFamily="34" charset="0"/>
              <a:buChar char="•"/>
            </a:pPr>
            <a:endParaRPr lang="fr-FR" altLang="zh-CN" dirty="0">
              <a:solidFill>
                <a:srgbClr val="000066"/>
              </a:solidFill>
              <a:ea typeface="SimSun" pitchFamily="2" charset="-122"/>
            </a:endParaRPr>
          </a:p>
          <a:p>
            <a:endParaRPr lang="en-US" dirty="0"/>
          </a:p>
          <a:p>
            <a:endParaRPr lang="en-US" b="1" dirty="0"/>
          </a:p>
          <a:p>
            <a:endParaRPr lang="en-US" b="1" dirty="0"/>
          </a:p>
          <a:p>
            <a:endParaRPr lang="fr-FR" b="1" dirty="0"/>
          </a:p>
        </p:txBody>
      </p:sp>
      <p:sp>
        <p:nvSpPr>
          <p:cNvPr id="2867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97FBE266-BADA-4389-B4C3-C4F580C6CF47}" type="slidenum">
              <a:rPr lang="en-GB" smtClean="0">
                <a:solidFill>
                  <a:srgbClr val="000000"/>
                </a:solidFill>
                <a:latin typeface="Arial" pitchFamily="34" charset="0"/>
              </a:rPr>
              <a:pPr eaLnBrk="1" hangingPunct="1"/>
              <a:t>10</a:t>
            </a:fld>
            <a:endParaRPr lang="en-GB">
              <a:solidFill>
                <a:srgbClr val="000000"/>
              </a:solidFill>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fr-FR" noProof="0" dirty="0"/>
              <a:t>C’est la fin du module, merci de votre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11</a:t>
            </a:fld>
            <a:endParaRPr lang="en-GB"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a:ln/>
        </p:spPr>
      </p:sp>
      <p:sp>
        <p:nvSpPr>
          <p:cNvPr id="32770" name="Notes Placeholder 2"/>
          <p:cNvSpPr>
            <a:spLocks noGrp="1"/>
          </p:cNvSpPr>
          <p:nvPr>
            <p:ph type="body" idx="1"/>
          </p:nvPr>
        </p:nvSpPr>
        <p:spPr>
          <a:noFill/>
          <a:ln/>
        </p:spPr>
        <p:txBody>
          <a:bodyPr/>
          <a:lstStyle/>
          <a:p>
            <a:endParaRPr lang="en-US" dirty="0"/>
          </a:p>
        </p:txBody>
      </p:sp>
      <p:sp>
        <p:nvSpPr>
          <p:cNvPr id="32771" name="Slide Number Placeholder 3"/>
          <p:cNvSpPr>
            <a:spLocks noGrp="1"/>
          </p:cNvSpPr>
          <p:nvPr>
            <p:ph type="sldNum" sz="quarter" idx="5"/>
          </p:nvPr>
        </p:nvSpPr>
        <p:spPr>
          <a:noFill/>
        </p:spPr>
        <p:txBody>
          <a:bodyPr/>
          <a:lstStyle/>
          <a:p>
            <a:fld id="{9006859A-9604-4C05-A375-6D688E269D64}" type="slidenum">
              <a:rPr lang="en-GB"/>
              <a:pPr/>
              <a:t>12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Espace réservé de l'image des diapositives 1"/>
          <p:cNvSpPr>
            <a:spLocks noGrp="1" noRot="1" noChangeAspect="1" noTextEdit="1"/>
          </p:cNvSpPr>
          <p:nvPr>
            <p:ph type="sldImg"/>
          </p:nvPr>
        </p:nvSpPr>
        <p:spPr>
          <a:ln/>
        </p:spPr>
      </p:sp>
      <p:sp>
        <p:nvSpPr>
          <p:cNvPr id="8194" name="Espace réservé des commentaires 2"/>
          <p:cNvSpPr>
            <a:spLocks noGrp="1"/>
          </p:cNvSpPr>
          <p:nvPr>
            <p:ph type="body" idx="1"/>
          </p:nvPr>
        </p:nvSpPr>
        <p:spPr>
          <a:noFill/>
          <a:ln/>
        </p:spPr>
        <p:txBody>
          <a:bodyPr/>
          <a:lstStyle/>
          <a:p>
            <a:pPr eaLnBrk="1" hangingPunct="1"/>
            <a:endParaRPr lang="fr-FR" dirty="0"/>
          </a:p>
        </p:txBody>
      </p:sp>
      <p:sp>
        <p:nvSpPr>
          <p:cNvPr id="8195" name="Espace réservé du numéro de diapositive 3"/>
          <p:cNvSpPr>
            <a:spLocks noGrp="1"/>
          </p:cNvSpPr>
          <p:nvPr>
            <p:ph type="sldNum" sz="quarter" idx="5"/>
          </p:nvPr>
        </p:nvSpPr>
        <p:spPr>
          <a:noFill/>
        </p:spPr>
        <p:txBody>
          <a:bodyPr/>
          <a:lstStyle/>
          <a:p>
            <a:fld id="{F90298BE-6D9A-47F1-AFD9-6B639ACCE86B}" type="slidenum">
              <a:rPr lang="fr-FR"/>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Espace réservé de l'image des diapositives 1"/>
          <p:cNvSpPr>
            <a:spLocks noGrp="1" noRot="1" noChangeAspect="1" noTextEdit="1"/>
          </p:cNvSpPr>
          <p:nvPr>
            <p:ph type="sldImg"/>
          </p:nvPr>
        </p:nvSpPr>
        <p:spPr>
          <a:ln/>
        </p:spPr>
      </p:sp>
      <p:sp>
        <p:nvSpPr>
          <p:cNvPr id="10242"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dirty="0">
                <a:latin typeface="Arial" pitchFamily="34" charset="0"/>
                <a:ea typeface="ＭＳ Ｐゴシック" pitchFamily="34" charset="-128"/>
              </a:rPr>
              <a:t>Énoncez aux participants les questions clés posées dans ce module</a:t>
            </a:r>
            <a:r>
              <a:rPr lang="en-US" b="1" dirty="0"/>
              <a:t> :</a:t>
            </a:r>
            <a:endParaRPr lang="en-US" dirty="0">
              <a:latin typeface="Arial" pitchFamily="34" charset="0"/>
            </a:endParaRP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Quel est le calendrier et la posologie du vaccin </a:t>
            </a:r>
            <a:r>
              <a:rPr lang="fr-FR" sz="1200" kern="1200" dirty="0" err="1">
                <a:solidFill>
                  <a:schemeClr val="tx1"/>
                </a:solidFill>
                <a:effectLst/>
                <a:latin typeface="Arial" pitchFamily="34" charset="0"/>
                <a:ea typeface="MS PGothic" pitchFamily="34" charset="-128"/>
                <a:cs typeface="MS PGothic" charset="0"/>
              </a:rPr>
              <a:t>Cecolin</a:t>
            </a:r>
            <a:r>
              <a:rPr lang="fr-FR" sz="1200" kern="1200" dirty="0">
                <a:solidFill>
                  <a:schemeClr val="tx1"/>
                </a:solidFill>
                <a:effectLst/>
                <a:latin typeface="Arial" pitchFamily="34" charset="0"/>
                <a:ea typeface="MS PGothic" pitchFamily="34" charset="-128"/>
                <a:cs typeface="MS PGothic" charset="0"/>
              </a:rPr>
              <a:t>®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Comment déterminez</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l’éligibilité d'une fille pour le vaccin contre le VPH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Que faire quand ...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Quelles sont les précautions et contre-indications ?</a:t>
            </a:r>
            <a:endParaRPr lang="en-US" dirty="0"/>
          </a:p>
        </p:txBody>
      </p:sp>
      <p:sp>
        <p:nvSpPr>
          <p:cNvPr id="10243" name="Espace réservé du numéro de diapositive 3"/>
          <p:cNvSpPr>
            <a:spLocks noGrp="1"/>
          </p:cNvSpPr>
          <p:nvPr>
            <p:ph type="sldNum" sz="quarter" idx="5"/>
          </p:nvPr>
        </p:nvSpPr>
        <p:spPr>
          <a:noFill/>
        </p:spPr>
        <p:txBody>
          <a:bodyPr/>
          <a:lstStyle/>
          <a:p>
            <a:fld id="{5B554046-AD92-4875-B68F-58A554DF5B41}" type="slidenum">
              <a:rPr lang="fr-FR"/>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lnSpc>
                <a:spcPct val="90000"/>
              </a:lnSpc>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a:t>
            </a:r>
            <a:r>
              <a:rPr lang="fr-FR" sz="1200" kern="1200" dirty="0" err="1">
                <a:solidFill>
                  <a:schemeClr val="tx1"/>
                </a:solidFill>
                <a:effectLst/>
                <a:latin typeface="Arial" pitchFamily="34" charset="0"/>
                <a:ea typeface="MS PGothic" pitchFamily="34" charset="-128"/>
                <a:cs typeface="MS PGothic" charset="0"/>
              </a:rPr>
              <a:t>Cecolin</a:t>
            </a:r>
            <a:r>
              <a:rPr lang="fr-FR" sz="1200" kern="1200" dirty="0">
                <a:solidFill>
                  <a:schemeClr val="tx1"/>
                </a:solidFill>
                <a:effectLst/>
                <a:latin typeface="Arial" pitchFamily="34" charset="0"/>
                <a:ea typeface="MS PGothic" pitchFamily="34" charset="-128"/>
                <a:cs typeface="MS PGothic" charset="0"/>
              </a:rPr>
              <a:t>®, est un régime de 2 doses avec une intervalle minimal</a:t>
            </a:r>
            <a:r>
              <a:rPr lang="fr-FR" sz="1200" kern="1200" baseline="0" dirty="0">
                <a:solidFill>
                  <a:schemeClr val="tx1"/>
                </a:solidFill>
                <a:effectLst/>
                <a:latin typeface="Arial" pitchFamily="34" charset="0"/>
                <a:ea typeface="MS PGothic" pitchFamily="34" charset="-128"/>
                <a:cs typeface="MS PGothic" charset="0"/>
              </a:rPr>
              <a:t> de </a:t>
            </a:r>
            <a:r>
              <a:rPr lang="fr-FR" sz="1200" kern="1200" dirty="0">
                <a:solidFill>
                  <a:schemeClr val="tx1"/>
                </a:solidFill>
                <a:effectLst/>
                <a:latin typeface="Arial" pitchFamily="34" charset="0"/>
                <a:ea typeface="MS PGothic" pitchFamily="34" charset="-128"/>
                <a:cs typeface="MS PGothic" charset="0"/>
              </a:rPr>
              <a:t>6 mois entre la première et la deuxième dose.</a:t>
            </a:r>
          </a:p>
          <a:p>
            <a:pPr marL="171450" indent="-171450">
              <a:lnSpc>
                <a:spcPct val="90000"/>
              </a:lnSpc>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Chaque dose est administrée par voie intramusculaire avec 0,5 ml de suspension liquide.</a:t>
            </a:r>
          </a:p>
          <a:p>
            <a:pPr marL="171450" indent="-171450">
              <a:lnSpc>
                <a:spcPct val="90000"/>
              </a:lnSpc>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deuxième dose est administrée, au</a:t>
            </a:r>
            <a:r>
              <a:rPr lang="fr-FR" sz="1200" kern="1200" baseline="0" dirty="0">
                <a:solidFill>
                  <a:schemeClr val="tx1"/>
                </a:solidFill>
                <a:effectLst/>
                <a:latin typeface="Arial" pitchFamily="34" charset="0"/>
                <a:ea typeface="MS PGothic" pitchFamily="34" charset="-128"/>
                <a:cs typeface="MS PGothic" charset="0"/>
              </a:rPr>
              <a:t> minimum, </a:t>
            </a:r>
            <a:r>
              <a:rPr lang="fr-FR" sz="1200" kern="1200" dirty="0">
                <a:solidFill>
                  <a:schemeClr val="tx1"/>
                </a:solidFill>
                <a:effectLst/>
                <a:latin typeface="Arial" pitchFamily="34" charset="0"/>
                <a:ea typeface="MS PGothic" pitchFamily="34" charset="-128"/>
                <a:cs typeface="MS PGothic" charset="0"/>
              </a:rPr>
              <a:t>6 mois après la première dose.</a:t>
            </a:r>
          </a:p>
          <a:p>
            <a:pPr marL="0" indent="0">
              <a:lnSpc>
                <a:spcPct val="90000"/>
              </a:lnSpc>
              <a:buFont typeface="Arial" pitchFamily="34" charset="0"/>
              <a:buNone/>
            </a:pPr>
            <a:endParaRPr lang="fr-FR" sz="1200" b="1" noProof="0" dirty="0">
              <a:solidFill>
                <a:srgbClr val="FF0000"/>
              </a:solidFill>
            </a:endParaRPr>
          </a:p>
          <a:p>
            <a:pPr marL="0" indent="0">
              <a:lnSpc>
                <a:spcPct val="90000"/>
              </a:lnSpc>
              <a:buFont typeface="Arial" pitchFamily="34" charset="0"/>
              <a:buNone/>
            </a:pPr>
            <a:r>
              <a:rPr lang="fr-FR" sz="1200" b="1" noProof="0" dirty="0">
                <a:solidFill>
                  <a:srgbClr val="FF0000"/>
                </a:solidFill>
              </a:rPr>
              <a:t>Attention :</a:t>
            </a:r>
            <a:r>
              <a:rPr lang="fr-FR" sz="1200" b="1" baseline="0" noProof="0" dirty="0">
                <a:solidFill>
                  <a:srgbClr val="FF0000"/>
                </a:solidFill>
              </a:rPr>
              <a:t> si la deuxième dose est administrée trop tôt (un intervalle inferieur à 5 mois) alors une troisième dose sera nécessaire pour obtenir une protection complète.  La troisième dose doit être administrée au moins 5 à 8 mois après la première dose.</a:t>
            </a:r>
          </a:p>
          <a:p>
            <a:pPr marL="171450" indent="-171450">
              <a:buFont typeface="Arial" panose="020B0604020202020204" pitchFamily="34" charset="0"/>
              <a:buChar char="•"/>
            </a:pPr>
            <a:endParaRPr lang="fr-FR" sz="1200" b="0" kern="1200" baseline="0" noProof="0" dirty="0">
              <a:solidFill>
                <a:srgbClr val="FF0000"/>
              </a:solidFill>
              <a:effectLst/>
              <a:latin typeface="Arial" pitchFamily="34" charset="0"/>
              <a:ea typeface="MS PGothic" pitchFamily="34" charset="-128"/>
              <a:cs typeface="MS PGothic" charset="0"/>
            </a:endParaRPr>
          </a:p>
          <a:p>
            <a:pPr marL="171450" indent="-171450">
              <a:buFont typeface="Arial" panose="020B0604020202020204" pitchFamily="34" charset="0"/>
              <a:buChar char="•"/>
            </a:pPr>
            <a:r>
              <a:rPr lang="fr-FR" sz="1200" b="0" kern="1200" baseline="0" noProof="0" dirty="0">
                <a:solidFill>
                  <a:srgbClr val="FF0000"/>
                </a:solidFill>
                <a:effectLst/>
                <a:latin typeface="Arial" pitchFamily="34" charset="0"/>
                <a:ea typeface="MS PGothic" pitchFamily="34" charset="-128"/>
                <a:cs typeface="MS PGothic" charset="0"/>
              </a:rPr>
              <a:t>Il n'y a pas d'intervalle maximal. </a:t>
            </a:r>
            <a:r>
              <a:rPr lang="fr-FR" sz="1200" b="0" strike="noStrike" kern="1200" baseline="0" noProof="0" dirty="0">
                <a:solidFill>
                  <a:srgbClr val="FF0000"/>
                </a:solidFill>
                <a:effectLst/>
                <a:latin typeface="Arial" pitchFamily="34" charset="0"/>
                <a:ea typeface="MS PGothic" pitchFamily="34" charset="-128"/>
                <a:cs typeface="MS PGothic" charset="0"/>
              </a:rPr>
              <a:t>Quand la date de la première dose est inconnue, une dose finale peut être administrée sans recommencer la série.</a:t>
            </a:r>
          </a:p>
          <a:p>
            <a:pPr marL="171450" indent="-171450">
              <a:buFont typeface="Arial" panose="020B0604020202020204" pitchFamily="34" charset="0"/>
              <a:buChar char="•"/>
            </a:pPr>
            <a:r>
              <a:rPr lang="fr-FR" sz="1200" b="0" strike="noStrike" kern="1200" baseline="0" noProof="0" dirty="0">
                <a:solidFill>
                  <a:srgbClr val="FF0000"/>
                </a:solidFill>
                <a:effectLst/>
                <a:latin typeface="Arial" pitchFamily="34" charset="0"/>
                <a:ea typeface="MS PGothic" pitchFamily="34" charset="-128"/>
                <a:cs typeface="MS PGothic" charset="0"/>
              </a:rPr>
              <a:t>Un calendrier de trois doses pour les filles immunodéprimées ou infectées par le VIH est recommandé.  Cela peut suivre le calendrier minimal de 0, 1 et 6 mois, mais aussi un calendrier plus étendu, par exemple, 0, 6 et 12 mois.</a:t>
            </a:r>
            <a:endParaRPr lang="fr-FR" sz="1200" b="0" strike="noStrike" kern="1200" noProof="0" dirty="0">
              <a:solidFill>
                <a:schemeClr val="tx1"/>
              </a:solidFill>
              <a:effectLst/>
              <a:latin typeface="Arial" pitchFamily="34" charset="0"/>
              <a:ea typeface="MS PGothic" pitchFamily="34" charset="-128"/>
              <a:cs typeface="MS PGothic" charset="0"/>
            </a:endParaRP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0E680BAA-983C-47A0-9B81-94E7C11FC3A5}" type="slidenum">
              <a:rPr lang="en-GB" smtClean="0">
                <a:latin typeface="Arial" pitchFamily="34" charset="0"/>
              </a:rPr>
              <a:pPr eaLnBrk="1" hangingPunct="1"/>
              <a:t>4</a:t>
            </a:fld>
            <a:endParaRPr lang="en-GB">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p:spPr>
        <p:txBody>
          <a:bodyPr/>
          <a:lstStyle/>
          <a:p>
            <a:pPr algn="just"/>
            <a:r>
              <a:rPr lang="fr-FR" sz="1200" kern="1200" dirty="0">
                <a:solidFill>
                  <a:schemeClr val="tx1"/>
                </a:solidFill>
                <a:effectLst/>
                <a:latin typeface="Arial" pitchFamily="34" charset="0"/>
                <a:ea typeface="MS PGothic" pitchFamily="34" charset="-128"/>
                <a:cs typeface="MS PGothic" charset="0"/>
              </a:rPr>
              <a:t>Demandez aux participants de montrer l'image des filles qui, selon eux, devraient se faire vacciner contre le VPH. La réponse s'affiche par un clic de souris dans les</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animations.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1 : La population cible pour la vaccination contre le VPH est l’ensemble des filles qui ont de 9 à 14 ans.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2 : Le vaccin n’est pas recommandé pour les filles de moins de 9 ans.</a:t>
            </a:r>
          </a:p>
          <a:p>
            <a:pPr marL="171450" indent="-171450" algn="jus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Pour que le vaccin contre le VPH fonctionne au mieux, il est très important que les adolescentes obtiennent les 2 doses (injections) bien avant que toute activité sexuelle avec une autre personne ne commence. Il est possible d'être infecté par le VPH la première fois qu'une personne a un contact sexuel avec une autre personne. En outre, le vaccin produit des niveaux d'anticorps plus élevés lorsqu'il est administré à un âge précoce par rapport à des âges plus avancés.</a:t>
            </a:r>
            <a:endParaRPr lang="fr-FR" dirty="0">
              <a:solidFill>
                <a:srgbClr val="000066"/>
              </a:solidFill>
            </a:endParaRPr>
          </a:p>
          <a:p>
            <a:endParaRPr lang="en-US" dirty="0"/>
          </a:p>
        </p:txBody>
      </p:sp>
      <p:sp>
        <p:nvSpPr>
          <p:cNvPr id="14339" name="Slide Number Placeholder 3"/>
          <p:cNvSpPr>
            <a:spLocks noGrp="1"/>
          </p:cNvSpPr>
          <p:nvPr>
            <p:ph type="sldNum" sz="quarter" idx="5"/>
          </p:nvPr>
        </p:nvSpPr>
        <p:spPr>
          <a:noFill/>
        </p:spPr>
        <p:txBody>
          <a:bodyPr/>
          <a:lstStyle/>
          <a:p>
            <a:fld id="{29B8ABF5-A498-4A5E-B00C-00E22D13270E}" type="slidenum">
              <a:rPr lang="en-GB"/>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1 : le vaccin contre le VPH n’est pas recommandé pour une utilisation chez les personnes ayant présenté des réactions allergiques sévères après une dose du vaccin précédent.</a:t>
            </a:r>
            <a:endParaRPr lang="fr-FR" sz="1200" strike="sngStrike" kern="1200" dirty="0">
              <a:solidFill>
                <a:schemeClr val="tx1"/>
              </a:solidFill>
              <a:effectLst/>
              <a:highlight>
                <a:srgbClr val="FFFF00"/>
              </a:highlight>
              <a:latin typeface="Arial" pitchFamily="34" charset="0"/>
              <a:ea typeface="MS PGothic" pitchFamily="34" charset="-128"/>
              <a:cs typeface="MS PGothic" charset="0"/>
            </a:endParaRP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2 : le vaccin contre le VPH n’est pas recommandé pour une utilisation pendant la grossesse. Si une fille tombe enceinte après le début de la série de vaccination, le reste du régime 2</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doses doit être retardé jusqu'au terme de la grossesse. Dans le cas où le vaccin contre le VPH est administré par inadvertance à une fille qui est enceinte, aucune intervention n'est nécessaire. Aucun problème de santé chez la mère ou l'enfant n’a été observé</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à ce jour après la vaccination accidentelle contre le VPH pendant la grossesse.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Image 3 : Les filles présentant une maladie fébrile sévère ne doivent pas être vaccinées.</a:t>
            </a:r>
          </a:p>
          <a:p>
            <a:endParaRPr lang="en-US" dirty="0"/>
          </a:p>
        </p:txBody>
      </p:sp>
      <p:sp>
        <p:nvSpPr>
          <p:cNvPr id="23556" name="Slide Number Placeholder 3"/>
          <p:cNvSpPr>
            <a:spLocks noGrp="1"/>
          </p:cNvSpPr>
          <p:nvPr>
            <p:ph type="sldNum" sz="quarter" idx="5"/>
          </p:nvPr>
        </p:nvSpPr>
        <p:spPr>
          <a:noFill/>
        </p:spPr>
        <p:txBody>
          <a:bodyPr/>
          <a:lstStyle/>
          <a:p>
            <a:fld id="{EE38031F-A438-4D42-85C3-E30AEF54F750}"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r>
              <a:rPr lang="fr-FR" sz="1200" kern="1200" dirty="0">
                <a:solidFill>
                  <a:schemeClr val="tx1"/>
                </a:solidFill>
                <a:effectLst/>
                <a:latin typeface="Arial" pitchFamily="34" charset="0"/>
                <a:ea typeface="MS PGothic" pitchFamily="34" charset="-128"/>
                <a:cs typeface="MS PGothic" charset="0"/>
              </a:rPr>
              <a:t>Dans le cas où une fille tombe enceinte après le début de la série de vaccination, le reste du schéma posologique de 2 doses doit être reporté jusqu’à la fin de la grossesse.</a:t>
            </a:r>
            <a:endParaRPr lang="en-CA" sz="1200" kern="1200" dirty="0">
              <a:solidFill>
                <a:schemeClr val="tx1"/>
              </a:solidFill>
              <a:effectLst/>
              <a:latin typeface="Arial" pitchFamily="34" charset="0"/>
              <a:ea typeface="MS PGothic" pitchFamily="34" charset="-128"/>
              <a:cs typeface="MS PGothic" charset="0"/>
            </a:endParaRPr>
          </a:p>
        </p:txBody>
      </p:sp>
      <p:sp>
        <p:nvSpPr>
          <p:cNvPr id="25604" name="Slide Number Placeholder 3"/>
          <p:cNvSpPr>
            <a:spLocks noGrp="1"/>
          </p:cNvSpPr>
          <p:nvPr>
            <p:ph type="sldNum" sz="quarter" idx="5"/>
          </p:nvPr>
        </p:nvSpPr>
        <p:spPr>
          <a:noFill/>
        </p:spPr>
        <p:txBody>
          <a:bodyPr/>
          <a:lstStyle/>
          <a:p>
            <a:fld id="{CA7C06D5-C379-4873-8FE0-DB1E6F454F8F}"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a:ln/>
        </p:spPr>
      </p:sp>
      <p:sp>
        <p:nvSpPr>
          <p:cNvPr id="24578" name="Notes Placeholder 2"/>
          <p:cNvSpPr>
            <a:spLocks noGrp="1"/>
          </p:cNvSpPr>
          <p:nvPr>
            <p:ph type="body" idx="1"/>
          </p:nvPr>
        </p:nvSpPr>
        <p:spPr>
          <a:noFill/>
          <a:ln/>
        </p:spPr>
        <p:txBody>
          <a:bodyPr/>
          <a:lstStyle/>
          <a:p>
            <a:pPr algn="just"/>
            <a:r>
              <a:rPr lang="fr-FR" sz="1200" kern="1200" dirty="0">
                <a:solidFill>
                  <a:schemeClr val="tx1"/>
                </a:solidFill>
                <a:effectLst/>
                <a:latin typeface="Arial" pitchFamily="34" charset="0"/>
                <a:ea typeface="MS PGothic" pitchFamily="34" charset="-128"/>
                <a:cs typeface="MS PGothic" charset="0"/>
              </a:rPr>
              <a:t>La vaccination contre le VPH est sûre et immunogène et ne provoque pas de problèmes pour les personnes infectées par le VIH qui reçoivent le vaccin. Le vaccin contre le VPH n'est pas contre-indiqué chez les filles infectées par le VIH. </a:t>
            </a:r>
            <a:r>
              <a:rPr lang="fr-FR" sz="1200" b="1" kern="1200" dirty="0">
                <a:solidFill>
                  <a:schemeClr val="tx1"/>
                </a:solidFill>
                <a:effectLst/>
                <a:latin typeface="Arial" pitchFamily="34" charset="0"/>
                <a:ea typeface="MS PGothic" pitchFamily="34" charset="-128"/>
                <a:cs typeface="MS PGothic" charset="0"/>
              </a:rPr>
              <a:t>Comme les filles infectées par le VIH ont un risque jusqu’à cinq fois plus élevé de développer le cancer du col de l’utérus, il est très important qu’elles soient complètement protégées.  </a:t>
            </a:r>
            <a:r>
              <a:rPr lang="fr-FR" sz="1200" kern="1200" dirty="0">
                <a:solidFill>
                  <a:schemeClr val="tx1"/>
                </a:solidFill>
                <a:effectLst/>
                <a:latin typeface="Arial" pitchFamily="34" charset="0"/>
                <a:ea typeface="MS PGothic" pitchFamily="34" charset="-128"/>
                <a:cs typeface="MS PGothic" charset="0"/>
              </a:rPr>
              <a:t>Comme la réponse immunitaire et l’efficacité du vaccin pourraient être moins élevés que chez les personnes qui sont  immunocompétentes, une troisième dose est conseillée pour toutes les filles infectées par le VIH.</a:t>
            </a:r>
          </a:p>
          <a:p>
            <a:pPr algn="just"/>
            <a:endParaRPr lang="fr-FR" sz="1200" kern="1200" dirty="0">
              <a:solidFill>
                <a:schemeClr val="tx1"/>
              </a:solidFill>
              <a:effectLst/>
              <a:latin typeface="Arial" pitchFamily="34" charset="0"/>
              <a:ea typeface="MS PGothic" pitchFamily="34" charset="-128"/>
              <a:cs typeface="MS PGothic" charset="0"/>
            </a:endParaRPr>
          </a:p>
          <a:p>
            <a:pPr algn="just"/>
            <a:r>
              <a:rPr lang="fr-FR" sz="1200" b="1" kern="1200" dirty="0">
                <a:solidFill>
                  <a:schemeClr val="tx1"/>
                </a:solidFill>
                <a:effectLst/>
                <a:latin typeface="Arial" pitchFamily="34" charset="0"/>
                <a:ea typeface="MS PGothic" pitchFamily="34" charset="-128"/>
                <a:cs typeface="MS PGothic" charset="0"/>
              </a:rPr>
              <a:t>Cependant, les filles infectées par le VIH doivent recevoir une troisième dose - vacciner avec un schéma posologique de trois doses</a:t>
            </a:r>
            <a:r>
              <a:rPr lang="fr-FR" sz="1200" b="1" kern="1200" baseline="0" dirty="0">
                <a:solidFill>
                  <a:schemeClr val="tx1"/>
                </a:solidFill>
                <a:effectLst/>
                <a:latin typeface="Arial" pitchFamily="34" charset="0"/>
                <a:ea typeface="MS PGothic" pitchFamily="34" charset="-128"/>
                <a:cs typeface="MS PGothic" charset="0"/>
              </a:rPr>
              <a:t> à 0, 2 et 6 mois. </a:t>
            </a:r>
            <a:r>
              <a:rPr lang="fr-FR" sz="1200" b="1" strike="noStrike" kern="1200" baseline="0" noProof="0" dirty="0">
                <a:solidFill>
                  <a:srgbClr val="FF0000"/>
                </a:solidFill>
                <a:effectLst/>
                <a:latin typeface="Arial" pitchFamily="34" charset="0"/>
                <a:ea typeface="MS PGothic" pitchFamily="34" charset="-128"/>
                <a:cs typeface="MS PGothic" charset="0"/>
              </a:rPr>
              <a:t>Cela peut suivre le calendrier minimal de 0, 1 et 6 mois, ou un calendrier plus étendu, par exemple, 0, 6 et 12 mois.</a:t>
            </a:r>
            <a:endParaRPr lang="en-US" b="1" dirty="0"/>
          </a:p>
        </p:txBody>
      </p:sp>
      <p:sp>
        <p:nvSpPr>
          <p:cNvPr id="24579" name="Slide Number Placeholder 3"/>
          <p:cNvSpPr>
            <a:spLocks noGrp="1"/>
          </p:cNvSpPr>
          <p:nvPr>
            <p:ph type="sldNum" sz="quarter" idx="5"/>
          </p:nvPr>
        </p:nvSpPr>
        <p:spPr>
          <a:noFill/>
        </p:spPr>
        <p:txBody>
          <a:bodyPr/>
          <a:lstStyle/>
          <a:p>
            <a:fld id="{162C6475-603C-4665-BB9E-55548F766FC4}" type="slidenum">
              <a:rPr lang="en-GB"/>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p:spPr>
        <p:txBody>
          <a:bodyPr/>
          <a:lstStyle/>
          <a:p>
            <a:pPr marL="0" indent="-228600" algn="just"/>
            <a:r>
              <a:rPr lang="fr-FR" dirty="0">
                <a:effectLst/>
              </a:rPr>
              <a:t>Donner la deuxième dose du vaccin contre le VPH.</a:t>
            </a:r>
            <a:endParaRPr lang="en-US" dirty="0"/>
          </a:p>
        </p:txBody>
      </p:sp>
      <p:sp>
        <p:nvSpPr>
          <p:cNvPr id="28675" name="Slide Number Placeholder 3"/>
          <p:cNvSpPr>
            <a:spLocks noGrp="1"/>
          </p:cNvSpPr>
          <p:nvPr>
            <p:ph type="sldNum" sz="quarter" idx="5"/>
          </p:nvPr>
        </p:nvSpPr>
        <p:spPr>
          <a:noFill/>
        </p:spPr>
        <p:txBody>
          <a:bodyPr/>
          <a:lstStyle/>
          <a:p>
            <a:fld id="{77D2DA0E-4626-4BE3-9659-1849D616437D}" type="slidenum">
              <a:rPr lang="en-GB"/>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27100" y="6426200"/>
            <a:ext cx="5778500" cy="431800"/>
          </a:xfrm>
          <a:prstGeom prst="rect">
            <a:avLst/>
          </a:prstGeom>
          <a:noFill/>
          <a:ln w="9525">
            <a:noFill/>
            <a:miter lim="800000"/>
            <a:headEnd/>
            <a:tailEnd/>
          </a:ln>
        </p:spPr>
        <p:txBody>
          <a:bodyPr lIns="0" tIns="0" rIns="0" bIns="0"/>
          <a:lstStyle/>
          <a:p>
            <a:pPr defTabSz="912813"/>
            <a:r>
              <a:rPr lang="fr-FR" sz="1200" b="1" kern="1200" dirty="0">
                <a:solidFill>
                  <a:srgbClr val="96CCEE"/>
                </a:solidFill>
                <a:latin typeface="Arial Narrow" pitchFamily="34" charset="0"/>
                <a:ea typeface="MS PGothic" pitchFamily="34" charset="-128"/>
                <a:cs typeface="+mn-cs"/>
              </a:rPr>
              <a:t>Eligibilité au vaccin contre le VPH et contre-indications</a:t>
            </a:r>
            <a:r>
              <a:rPr lang="en-GB" sz="1200" b="1" dirty="0">
                <a:solidFill>
                  <a:srgbClr val="96CCEE"/>
                </a:solidFill>
                <a:latin typeface="Arial Narrow" pitchFamily="34" charset="0"/>
              </a:rPr>
              <a:t>,  Module 3 </a:t>
            </a:r>
            <a:r>
              <a:rPr lang="en-GB" sz="1200" b="1" dirty="0" err="1">
                <a:solidFill>
                  <a:srgbClr val="96CCEE"/>
                </a:solidFill>
                <a:latin typeface="Arial Narrow" pitchFamily="34" charset="0"/>
              </a:rPr>
              <a:t>Cecolin</a:t>
            </a:r>
            <a:r>
              <a:rPr lang="en-GB" sz="1200" b="1" dirty="0">
                <a:solidFill>
                  <a:srgbClr val="96CCEE"/>
                </a:solidFill>
                <a:latin typeface="Arial Narrow" pitchFamily="34" charset="0"/>
              </a:rPr>
              <a:t>® </a:t>
            </a:r>
            <a:r>
              <a:rPr lang="en-GB" sz="1200" b="1" baseline="30000" dirty="0">
                <a:solidFill>
                  <a:srgbClr val="96CCEE"/>
                </a:solidFill>
                <a:latin typeface="Arial Narrow" pitchFamily="34" charset="0"/>
              </a:rPr>
              <a:t> </a:t>
            </a:r>
            <a:r>
              <a:rPr lang="en-GB" b="1" baseline="12000" dirty="0">
                <a:solidFill>
                  <a:srgbClr val="FFFFFF"/>
                </a:solidFill>
                <a:latin typeface="Arial Narrow" pitchFamily="34" charset="0"/>
              </a:rPr>
              <a:t>|</a:t>
            </a:r>
            <a:r>
              <a:rPr lang="fr-FR" sz="1200" b="1" kern="1200" baseline="12000" dirty="0">
                <a:solidFill>
                  <a:srgbClr val="96CCEE"/>
                </a:solidFill>
                <a:latin typeface="Arial Narrow" pitchFamily="34" charset="0"/>
                <a:ea typeface="MS PGothic" pitchFamily="34" charset="-128"/>
                <a:cs typeface="+mn-cs"/>
              </a:rPr>
              <a:t> </a:t>
            </a:r>
            <a:r>
              <a:rPr lang="fr-FR" sz="1200" b="1" kern="1200" dirty="0">
                <a:solidFill>
                  <a:srgbClr val="96CCEE"/>
                </a:solidFill>
                <a:latin typeface="Arial Narrow" pitchFamily="34" charset="0"/>
                <a:ea typeface="MS PGothic" pitchFamily="34" charset="-128"/>
                <a:cs typeface="+mn-cs"/>
              </a:rPr>
              <a:t>mai 2022</a:t>
            </a:r>
            <a:endParaRPr lang="en-GB" sz="1200" b="1"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360363" y="6399213"/>
            <a:ext cx="539750" cy="331787"/>
          </a:xfrm>
          <a:prstGeom prst="rect">
            <a:avLst/>
          </a:prstGeom>
          <a:noFill/>
          <a:ln w="9525">
            <a:noFill/>
            <a:miter lim="800000"/>
            <a:headEnd/>
            <a:tailEnd/>
          </a:ln>
        </p:spPr>
        <p:txBody>
          <a:bodyPr lIns="0" tIns="0" rIns="0" bIns="0"/>
          <a:lstStyle/>
          <a:p>
            <a:pPr algn="r" defTabSz="912813"/>
            <a:fld id="{76B9EFEE-0CEC-46FD-BF88-0D5C76793603}" type="slidenum">
              <a:rPr lang="en-US" sz="1500" b="1">
                <a:solidFill>
                  <a:srgbClr val="72BBE8"/>
                </a:solidFill>
                <a:latin typeface="Arial Narrow" pitchFamily="34" charset="0"/>
              </a:rPr>
              <a:pPr algn="r" defTabSz="912813"/>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1032" name="Picture 1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p:blipFill>
        <p:spPr bwMode="auto">
          <a:xfrm>
            <a:off x="6732587" y="6147066"/>
            <a:ext cx="2208212" cy="55826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816" r:id="rId1"/>
    <p:sldLayoutId id="2147484806" r:id="rId2"/>
    <p:sldLayoutId id="2147484807" r:id="rId3"/>
    <p:sldLayoutId id="2147484808" r:id="rId4"/>
    <p:sldLayoutId id="2147484809" r:id="rId5"/>
    <p:sldLayoutId id="2147484810" r:id="rId6"/>
    <p:sldLayoutId id="2147484811" r:id="rId7"/>
    <p:sldLayoutId id="2147484812" r:id="rId8"/>
    <p:sldLayoutId id="2147484813" r:id="rId9"/>
    <p:sldLayoutId id="2147484814" r:id="rId10"/>
    <p:sldLayoutId id="214748481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apps.who.int/iris/bitstream/handle/10665/329962/WER9447-eng-fre.pdf"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hyperlink" Target="https://extranet.who.int/pqweb/content/cecolin%C2%AE" TargetMode="External"/><Relationship Id="rId4" Type="http://schemas.openxmlformats.org/officeDocument/2006/relationships/hyperlink" Target="https://apps.who.int/iris/handle/10665/255353"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5123" name="Rectangle 6"/>
          <p:cNvSpPr>
            <a:spLocks noGrp="1" noChangeArrowheads="1"/>
          </p:cNvSpPr>
          <p:nvPr>
            <p:ph type="subTitle" idx="1"/>
          </p:nvPr>
        </p:nvSpPr>
        <p:spPr>
          <a:xfrm>
            <a:off x="1371600" y="1905000"/>
            <a:ext cx="6400800" cy="1752600"/>
          </a:xfrm>
        </p:spPr>
        <p:txBody>
          <a:bodyPr/>
          <a:lstStyle/>
          <a:p>
            <a:pPr>
              <a:buFont typeface="Wingdings" pitchFamily="2" charset="2"/>
              <a:buNone/>
            </a:pPr>
            <a:r>
              <a:rPr lang="fr-FR" sz="3200" b="1" dirty="0">
                <a:solidFill>
                  <a:schemeClr val="bg1"/>
                </a:solidFill>
                <a:latin typeface="Arial" pitchFamily="34" charset="0"/>
              </a:rPr>
              <a:t>Module 3</a:t>
            </a:r>
          </a:p>
          <a:p>
            <a:pPr>
              <a:spcBef>
                <a:spcPct val="0"/>
              </a:spcBef>
            </a:pPr>
            <a:r>
              <a:rPr lang="fr-FR" sz="3200" b="1" dirty="0">
                <a:solidFill>
                  <a:schemeClr val="bg1"/>
                </a:solidFill>
                <a:latin typeface="Arial" pitchFamily="34" charset="0"/>
              </a:rPr>
              <a:t>Eligibilité au vaccin contre</a:t>
            </a:r>
          </a:p>
          <a:p>
            <a:pPr>
              <a:spcBef>
                <a:spcPct val="0"/>
              </a:spcBef>
            </a:pPr>
            <a:r>
              <a:rPr lang="fr-FR" sz="3200" b="1">
                <a:solidFill>
                  <a:schemeClr val="bg1"/>
                </a:solidFill>
                <a:latin typeface="Arial" pitchFamily="34" charset="0"/>
              </a:rPr>
              <a:t>le </a:t>
            </a:r>
            <a:r>
              <a:rPr lang="fr-FR" sz="3200" b="1" dirty="0">
                <a:solidFill>
                  <a:schemeClr val="bg1"/>
                </a:solidFill>
                <a:latin typeface="Arial" pitchFamily="34" charset="0"/>
              </a:rPr>
              <a:t>VPH et contre-indications</a:t>
            </a:r>
          </a:p>
          <a:p>
            <a:pPr>
              <a:spcBef>
                <a:spcPct val="0"/>
              </a:spcBef>
            </a:pPr>
            <a:br>
              <a:rPr lang="fr-FR" sz="3200" b="1" dirty="0">
                <a:solidFill>
                  <a:schemeClr val="bg1"/>
                </a:solidFill>
                <a:latin typeface="Arial" pitchFamily="34" charset="0"/>
              </a:rPr>
            </a:br>
            <a:r>
              <a:rPr lang="en-US" sz="3200" b="1" dirty="0" err="1">
                <a:solidFill>
                  <a:schemeClr val="bg1"/>
                </a:solidFill>
                <a:latin typeface="Arial" pitchFamily="34" charset="0"/>
              </a:rPr>
              <a:t>Cecolin</a:t>
            </a:r>
            <a:r>
              <a:rPr lang="en-US" sz="3200" b="1" dirty="0">
                <a:solidFill>
                  <a:schemeClr val="bg1"/>
                </a:solidFill>
                <a:latin typeface="Arial" pitchFamily="34" charset="0"/>
              </a:rPr>
              <a:t>®</a:t>
            </a:r>
            <a:endParaRPr lang="fr-FR" sz="3200" b="1" dirty="0">
              <a:solidFill>
                <a:schemeClr val="bg1"/>
              </a:solidFill>
              <a:latin typeface="Arial" pitchFamily="34" charset="0"/>
            </a:endParaRPr>
          </a:p>
          <a:p>
            <a:pPr>
              <a:buFont typeface="Wingdings" pitchFamily="2" charset="2"/>
              <a:buNone/>
            </a:pPr>
            <a:endParaRPr lang="fr-FR" sz="3200" b="1" dirty="0">
              <a:solidFill>
                <a:schemeClr val="bg1"/>
              </a:solidFill>
              <a:latin typeface="Arial" pitchFamily="34" charset="0"/>
            </a:endParaRPr>
          </a:p>
        </p:txBody>
      </p:sp>
      <p:pic>
        <p:nvPicPr>
          <p:cNvPr id="512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05400"/>
            <a:ext cx="4155232" cy="1050503"/>
          </a:xfrm>
          <a:prstGeom prst="rect">
            <a:avLst/>
          </a:prstGeom>
          <a:noFill/>
          <a:ln w="9525">
            <a:noFill/>
            <a:miter lim="800000"/>
            <a:headEnd/>
            <a:tailEnd/>
          </a:ln>
        </p:spPr>
      </p:pic>
      <p:sp>
        <p:nvSpPr>
          <p:cNvPr id="6" name="Rectangle 5"/>
          <p:cNvSpPr>
            <a:spLocks noChangeArrowheads="1"/>
          </p:cNvSpPr>
          <p:nvPr/>
        </p:nvSpPr>
        <p:spPr bwMode="auto">
          <a:xfrm>
            <a:off x="266700" y="762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a:t>
            </a:r>
          </a:p>
        </p:txBody>
      </p:sp>
    </p:spTree>
    <p:extLst>
      <p:ext uri="{BB962C8B-B14F-4D97-AF65-F5344CB8AC3E}">
        <p14:creationId xmlns:p14="http://schemas.microsoft.com/office/powerpoint/2010/main" val="219076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0" y="228600"/>
            <a:ext cx="9144000" cy="952500"/>
          </a:xfrm>
        </p:spPr>
        <p:txBody>
          <a:bodyPr/>
          <a:lstStyle/>
          <a:p>
            <a:pPr eaLnBrk="1" hangingPunct="1">
              <a:defRPr/>
            </a:pPr>
            <a:r>
              <a:rPr lang="fr-FR" dirty="0"/>
              <a:t>Messages clés</a:t>
            </a:r>
            <a:endParaRPr lang="en-GB" dirty="0">
              <a:solidFill>
                <a:srgbClr val="002060"/>
              </a:solidFill>
              <a:ea typeface="+mj-ea"/>
            </a:endParaRPr>
          </a:p>
        </p:txBody>
      </p:sp>
      <p:pic>
        <p:nvPicPr>
          <p:cNvPr id="14339" name="Picture 7" descr="C:\Users\sfellache\Desktop\ammp\doctor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7738" y="111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31"/>
          <p:cNvSpPr>
            <a:spLocks noChangeArrowheads="1"/>
          </p:cNvSpPr>
          <p:nvPr/>
        </p:nvSpPr>
        <p:spPr bwMode="auto">
          <a:xfrm>
            <a:off x="179388" y="1412874"/>
            <a:ext cx="8640762"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lvl="1" indent="-341313"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Les filles âgées de 9 à 14 ans sont éligibles à la vaccination contre le VPH</a:t>
            </a:r>
          </a:p>
          <a:p>
            <a:pPr marL="341313" lvl="1" indent="-341313"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Un calendrier de 2 doses est recommandé pour les filles, administrées avec un intervalle minimum de 6 mois</a:t>
            </a:r>
          </a:p>
          <a:p>
            <a:pPr marL="341313" lvl="1" indent="-341313"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Il n'y a pas d’intervalle maximal – lorsque l’intervalle est inconnu, toujours administrer la deuxième dose</a:t>
            </a:r>
          </a:p>
          <a:p>
            <a:pPr marL="341313" lvl="1" indent="-341313"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Une troisième dose est recommandée pour les filles immunodéprimées ou infectées par le VIH – au moins 6 mois après la deuxième dose </a:t>
            </a:r>
          </a:p>
          <a:p>
            <a:pPr marL="341313" lvl="1" indent="-341313" defTabSz="912813" eaLnBrk="0" hangingPunct="0">
              <a:spcBef>
                <a:spcPts val="600"/>
              </a:spcBef>
              <a:buClr>
                <a:srgbClr val="1E7FB8"/>
              </a:buClr>
              <a:buFont typeface="Wingdings" pitchFamily="2" charset="2"/>
              <a:buChar char="l"/>
            </a:pPr>
            <a:r>
              <a:rPr lang="fr-FR" altLang="zh-CN" sz="2000" dirty="0">
                <a:solidFill>
                  <a:srgbClr val="000066"/>
                </a:solidFill>
                <a:latin typeface="Arial" pitchFamily="34" charset="0"/>
                <a:ea typeface="SimSun" pitchFamily="2" charset="-122"/>
              </a:rPr>
              <a:t>Les contre-indications de vaccination contre le VPH sont :</a:t>
            </a:r>
          </a:p>
          <a:p>
            <a:pPr marL="800100" lvl="2" indent="-342900" defTabSz="912813" eaLnBrk="0" hangingPunct="0">
              <a:buClr>
                <a:srgbClr val="1E7FB8"/>
              </a:buClr>
              <a:buFont typeface="Arial" pitchFamily="34" charset="0"/>
              <a:buChar char="-"/>
            </a:pPr>
            <a:r>
              <a:rPr lang="fr-FR" altLang="zh-CN" sz="2000" dirty="0">
                <a:solidFill>
                  <a:srgbClr val="000066"/>
                </a:solidFill>
                <a:latin typeface="Arial" pitchFamily="34" charset="0"/>
                <a:ea typeface="SimSun" pitchFamily="2" charset="-122"/>
              </a:rPr>
              <a:t>L’allergie après une dose précédente de vaccin, ou à un composant du vaccin</a:t>
            </a:r>
          </a:p>
          <a:p>
            <a:pPr marL="800100" lvl="2" indent="-342900" defTabSz="912813" eaLnBrk="0" hangingPunct="0">
              <a:buClr>
                <a:srgbClr val="1E7FB8"/>
              </a:buClr>
              <a:buFont typeface="Arial" pitchFamily="34" charset="0"/>
              <a:buChar char="-"/>
            </a:pPr>
            <a:r>
              <a:rPr lang="fr-FR" altLang="zh-CN" sz="2000" dirty="0">
                <a:solidFill>
                  <a:srgbClr val="000066"/>
                </a:solidFill>
                <a:latin typeface="Arial" pitchFamily="34" charset="0"/>
                <a:ea typeface="SimSun" pitchFamily="2" charset="-122"/>
              </a:rPr>
              <a:t>La grossesse</a:t>
            </a:r>
          </a:p>
          <a:p>
            <a:pPr marL="800100" lvl="2" indent="-342900" defTabSz="912813" eaLnBrk="0" hangingPunct="0">
              <a:buClr>
                <a:srgbClr val="1E7FB8"/>
              </a:buClr>
              <a:buFont typeface="Arial" pitchFamily="34" charset="0"/>
              <a:buChar char="-"/>
            </a:pPr>
            <a:r>
              <a:rPr lang="fr-FR" altLang="zh-CN" sz="2000" dirty="0">
                <a:solidFill>
                  <a:srgbClr val="000066"/>
                </a:solidFill>
                <a:latin typeface="Arial" pitchFamily="34" charset="0"/>
                <a:ea typeface="SimSun" pitchFamily="2" charset="-122"/>
              </a:rPr>
              <a:t>Les maladies fébriles sévères</a:t>
            </a:r>
          </a:p>
        </p:txBody>
      </p:sp>
    </p:spTree>
    <p:extLst>
      <p:ext uri="{BB962C8B-B14F-4D97-AF65-F5344CB8AC3E}">
        <p14:creationId xmlns:p14="http://schemas.microsoft.com/office/powerpoint/2010/main" val="3042018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2461549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1"/>
          <p:cNvSpPr>
            <a:spLocks noChangeArrowheads="1"/>
          </p:cNvSpPr>
          <p:nvPr/>
        </p:nvSpPr>
        <p:spPr bwMode="auto">
          <a:xfrm>
            <a:off x="179388" y="1412875"/>
            <a:ext cx="8640762" cy="393223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ea typeface="SimSun" pitchFamily="2" charset="-122"/>
              </a:rPr>
              <a:t>Recommandations du SAGE dans le contexte de stocks limités de vaccins anti-PVH (2019) </a:t>
            </a:r>
            <a:r>
              <a:rPr lang="fr-FR" altLang="zh-CN" sz="2400" dirty="0">
                <a:solidFill>
                  <a:srgbClr val="000066"/>
                </a:solidFill>
                <a:latin typeface="Arial" pitchFamily="34" charset="0"/>
                <a:ea typeface="SimSun" pitchFamily="2" charset="-122"/>
                <a:hlinkClick r:id="rId3"/>
              </a:rPr>
              <a:t>https://apps.who.int/iris/bitstream/handle/10665/329962/WER9447-eng-fre.pdf</a:t>
            </a:r>
            <a:endParaRPr lang="fr-FR" altLang="zh-CN" sz="2400" dirty="0">
              <a:solidFill>
                <a:srgbClr val="000066"/>
              </a:solidFill>
              <a:highlight>
                <a:srgbClr val="FFFF00"/>
              </a:highlight>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r>
              <a:rPr lang="fr-FR" altLang="zh-CN" sz="2400" dirty="0">
                <a:solidFill>
                  <a:srgbClr val="000066"/>
                </a:solidFill>
                <a:latin typeface="Arial" pitchFamily="34" charset="0"/>
                <a:ea typeface="SimSun" pitchFamily="2" charset="-122"/>
              </a:rPr>
              <a:t>Note de synthèse de l’OMS sur les vaccins contre les papillomavirus humains (2017) </a:t>
            </a:r>
            <a:r>
              <a:rPr lang="en-US" altLang="zh-CN" sz="2400" dirty="0">
                <a:latin typeface="Arial" pitchFamily="34" charset="0"/>
                <a:ea typeface="SimSun" pitchFamily="2" charset="-122"/>
                <a:hlinkClick r:id="rId4"/>
              </a:rPr>
              <a:t>https://apps.who.int/iris/handle/10665/255353</a:t>
            </a:r>
            <a:endParaRPr lang="en-US" altLang="zh-CN" sz="2400" dirty="0">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r>
              <a:rPr lang="fr-FR" altLang="zh-CN" sz="2400" dirty="0" err="1">
                <a:solidFill>
                  <a:srgbClr val="000066"/>
                </a:solidFill>
                <a:latin typeface="Arial" pitchFamily="34" charset="0"/>
                <a:ea typeface="SimSun" pitchFamily="2" charset="-122"/>
              </a:rPr>
              <a:t>Cecolin</a:t>
            </a:r>
            <a:r>
              <a:rPr lang="fr-FR" altLang="zh-CN" sz="2400" dirty="0">
                <a:solidFill>
                  <a:srgbClr val="000066"/>
                </a:solidFill>
                <a:latin typeface="Arial" pitchFamily="34" charset="0"/>
                <a:ea typeface="SimSun" pitchFamily="2" charset="-122"/>
              </a:rPr>
              <a:t>: Présentation du produit </a:t>
            </a:r>
            <a:r>
              <a:rPr lang="en-US" altLang="zh-CN" sz="2400" dirty="0">
                <a:latin typeface="Arial" pitchFamily="34" charset="0"/>
                <a:ea typeface="SimSun" pitchFamily="2" charset="-122"/>
                <a:hlinkClick r:id="rId5"/>
              </a:rPr>
              <a:t>https://extranet.who.int/pqweb/content/cecolin%C2%AE</a:t>
            </a:r>
            <a:endParaRPr lang="fr-FR" altLang="zh-CN" sz="2400" dirty="0">
              <a:solidFill>
                <a:srgbClr val="000066"/>
              </a:solidFill>
              <a:latin typeface="Arial" pitchFamily="34" charset="0"/>
              <a:ea typeface="SimSun" pitchFamily="2" charset="-122"/>
            </a:endParaRPr>
          </a:p>
        </p:txBody>
      </p:sp>
      <p:sp>
        <p:nvSpPr>
          <p:cNvPr id="5" name="Title 7"/>
          <p:cNvSpPr txBox="1">
            <a:spLocks/>
          </p:cNvSpPr>
          <p:nvPr/>
        </p:nvSpPr>
        <p:spPr bwMode="auto">
          <a:xfrm>
            <a:off x="152400" y="15240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br>
              <a:rPr lang="en-US" sz="3200" kern="0" dirty="0"/>
            </a:br>
            <a:r>
              <a:rPr lang="en-US" sz="3200" kern="0" dirty="0" err="1"/>
              <a:t>Références</a:t>
            </a:r>
            <a:br>
              <a:rPr lang="en-US" sz="3200" kern="0" dirty="0"/>
            </a:br>
            <a:endParaRPr lang="en-US" kern="0" dirty="0"/>
          </a:p>
        </p:txBody>
      </p:sp>
    </p:spTree>
    <p:extLst>
      <p:ext uri="{BB962C8B-B14F-4D97-AF65-F5344CB8AC3E}">
        <p14:creationId xmlns:p14="http://schemas.microsoft.com/office/powerpoint/2010/main" val="2122338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7170"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vous serez capable :</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Arial" pitchFamily="34" charset="0"/>
              </a:rPr>
              <a:t>de décrire le calendrier de vaccination recommandé pour le vaccin </a:t>
            </a:r>
            <a:r>
              <a:rPr lang="fr-FR" sz="2100" dirty="0" err="1">
                <a:solidFill>
                  <a:srgbClr val="000066"/>
                </a:solidFill>
                <a:latin typeface="Arial" pitchFamily="34" charset="0"/>
              </a:rPr>
              <a:t>Cecolin</a:t>
            </a:r>
            <a:r>
              <a:rPr lang="fr-FR" sz="2100" dirty="0">
                <a:solidFill>
                  <a:srgbClr val="000066"/>
                </a:solidFill>
                <a:latin typeface="Arial" pitchFamily="34" charset="0"/>
              </a:rPr>
              <a:t>® ;</a:t>
            </a:r>
            <a:endParaRPr lang="fr-FR" sz="2100" baseline="30000" dirty="0">
              <a:solidFill>
                <a:srgbClr val="000066"/>
              </a:solidFill>
              <a:latin typeface="Arial" pitchFamily="34" charset="0"/>
            </a:endParaRP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Arial" pitchFamily="34" charset="0"/>
              </a:rPr>
              <a:t>de décrire si une fille est éligible ou inéligible au vaccin contre le VPH ;</a:t>
            </a:r>
          </a:p>
          <a:p>
            <a:pPr marL="866775" lvl="1" indent="-342900" defTabSz="912813" eaLnBrk="0" hangingPunct="0">
              <a:spcBef>
                <a:spcPct val="20000"/>
              </a:spcBef>
              <a:buClr>
                <a:srgbClr val="1E7FB8"/>
              </a:buClr>
              <a:buFont typeface="Arial" panose="020B0604020202020204" pitchFamily="34" charset="0"/>
              <a:buChar char="•"/>
            </a:pPr>
            <a:r>
              <a:rPr lang="fr-FR" sz="2100" dirty="0">
                <a:solidFill>
                  <a:srgbClr val="000066"/>
                </a:solidFill>
                <a:latin typeface="Arial" pitchFamily="34" charset="0"/>
              </a:rPr>
              <a:t>de décrire les contre-indications absolues à </a:t>
            </a:r>
            <a:r>
              <a:rPr lang="fr-FR" sz="2100">
                <a:solidFill>
                  <a:srgbClr val="000066"/>
                </a:solidFill>
                <a:latin typeface="Arial" pitchFamily="34" charset="0"/>
              </a:rPr>
              <a:t>la vaccination.</a:t>
            </a:r>
            <a:r>
              <a:rPr lang="en-US" sz="2100">
                <a:solidFill>
                  <a:srgbClr val="000066"/>
                </a:solidFill>
                <a:latin typeface="Arial" pitchFamily="34" charset="0"/>
              </a:rPr>
              <a:t>                                                                                                                     </a:t>
            </a:r>
            <a:endParaRPr lang="en-US" sz="2100" dirty="0">
              <a:solidFill>
                <a:srgbClr val="000066"/>
              </a:solidFill>
              <a:latin typeface="Arial" pitchFamily="34" charset="0"/>
            </a:endParaRPr>
          </a:p>
          <a:p>
            <a:pPr marL="347663" indent="-280988" defTabSz="912813" eaLnBrk="0" hangingPunct="0">
              <a:spcBef>
                <a:spcPct val="80000"/>
              </a:spcBef>
              <a:buClr>
                <a:srgbClr val="1E7FB8"/>
              </a:buClr>
              <a:buFont typeface="Wingdings" pitchFamily="2" charset="2"/>
              <a:buChar char="l"/>
            </a:pPr>
            <a:r>
              <a:rPr lang="en-GB" sz="2400" dirty="0" err="1">
                <a:solidFill>
                  <a:srgbClr val="000066"/>
                </a:solidFill>
                <a:latin typeface="Arial" pitchFamily="34" charset="0"/>
              </a:rPr>
              <a:t>Durée</a:t>
            </a:r>
            <a:endParaRPr lang="en-GB" sz="2500" dirty="0">
              <a:solidFill>
                <a:srgbClr val="000066"/>
              </a:solidFill>
              <a:latin typeface="Arial" pitchFamily="34" charset="0"/>
            </a:endParaRPr>
          </a:p>
          <a:p>
            <a:pPr marL="866775" lvl="1" indent="-342900" defTabSz="912813" eaLnBrk="0" hangingPunct="0">
              <a:spcBef>
                <a:spcPct val="20000"/>
              </a:spcBef>
              <a:buClr>
                <a:srgbClr val="1E7FB8"/>
              </a:buClr>
              <a:buFont typeface="Arial" panose="020B0604020202020204" pitchFamily="34" charset="0"/>
              <a:buChar char="•"/>
            </a:pPr>
            <a:r>
              <a:rPr lang="en-GB" sz="2100" dirty="0">
                <a:solidFill>
                  <a:srgbClr val="000066"/>
                </a:solidFill>
                <a:latin typeface="Arial" pitchFamily="34" charset="0"/>
              </a:rPr>
              <a:t>60</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7171" name="Picture 6" descr="C:\Users\sfellache\Desktop\ammp\sandclock.jpg"/>
          <p:cNvPicPr>
            <a:picLocks noChangeAspect="1" noChangeArrowheads="1"/>
          </p:cNvPicPr>
          <p:nvPr/>
        </p:nvPicPr>
        <p:blipFill>
          <a:blip r:embed="rId3" cstate="print"/>
          <a:srcRect/>
          <a:stretch>
            <a:fillRect/>
          </a:stretch>
        </p:blipFill>
        <p:spPr bwMode="auto">
          <a:xfrm>
            <a:off x="434975" y="3429000"/>
            <a:ext cx="823913" cy="1008063"/>
          </a:xfrm>
          <a:prstGeom prst="rect">
            <a:avLst/>
          </a:prstGeom>
          <a:noFill/>
          <a:ln w="9525">
            <a:noFill/>
            <a:miter lim="800000"/>
            <a:headEnd/>
            <a:tailEnd/>
          </a:ln>
        </p:spPr>
      </p:pic>
      <p:pic>
        <p:nvPicPr>
          <p:cNvPr id="7172" name="Picture 7"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
        <p:nvSpPr>
          <p:cNvPr id="7173" name="TextBox 1"/>
          <p:cNvSpPr txBox="1">
            <a:spLocks noChangeArrowheads="1"/>
          </p:cNvSpPr>
          <p:nvPr/>
        </p:nvSpPr>
        <p:spPr bwMode="auto">
          <a:xfrm>
            <a:off x="1600200" y="6565900"/>
            <a:ext cx="184150" cy="369888"/>
          </a:xfrm>
          <a:prstGeom prst="rect">
            <a:avLst/>
          </a:prstGeom>
          <a:noFill/>
          <a:ln w="9525">
            <a:noFill/>
            <a:miter lim="800000"/>
            <a:headEnd/>
            <a:tailEnd/>
          </a:ln>
        </p:spPr>
        <p:txBody>
          <a:bodyPr wrap="none">
            <a:spAutoFit/>
          </a:bodyPr>
          <a:lstStyle/>
          <a:p>
            <a:endParaRPr lang="en-US"/>
          </a:p>
        </p:txBody>
      </p:sp>
    </p:spTree>
    <p:extLst>
      <p:ext uri="{BB962C8B-B14F-4D97-AF65-F5344CB8AC3E}">
        <p14:creationId xmlns:p14="http://schemas.microsoft.com/office/powerpoint/2010/main" val="185895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5" descr="C:\Users\sfellache\Desktop\ammp\doctor2.jpg"/>
          <p:cNvPicPr>
            <a:picLocks noChangeAspect="1" noChangeArrowheads="1"/>
          </p:cNvPicPr>
          <p:nvPr/>
        </p:nvPicPr>
        <p:blipFill>
          <a:blip r:embed="rId3" cstate="print"/>
          <a:srcRect/>
          <a:stretch>
            <a:fillRect/>
          </a:stretch>
        </p:blipFill>
        <p:spPr bwMode="auto">
          <a:xfrm>
            <a:off x="6572250" y="1500188"/>
            <a:ext cx="2101850" cy="3602037"/>
          </a:xfrm>
          <a:prstGeom prst="rect">
            <a:avLst/>
          </a:prstGeom>
          <a:noFill/>
          <a:ln w="9525">
            <a:noFill/>
            <a:miter lim="800000"/>
            <a:headEnd/>
            <a:tailEnd/>
          </a:ln>
        </p:spPr>
      </p:pic>
      <p:grpSp>
        <p:nvGrpSpPr>
          <p:cNvPr id="2" name="Group 11"/>
          <p:cNvGrpSpPr>
            <a:grpSpLocks/>
          </p:cNvGrpSpPr>
          <p:nvPr/>
        </p:nvGrpSpPr>
        <p:grpSpPr bwMode="auto">
          <a:xfrm>
            <a:off x="500063" y="1298472"/>
            <a:ext cx="5215549" cy="844654"/>
            <a:chOff x="290" y="1207"/>
            <a:chExt cx="2743" cy="494"/>
          </a:xfrm>
        </p:grpSpPr>
        <p:sp>
          <p:nvSpPr>
            <p:cNvPr id="4" name="Rectangle à coins arrondis 3"/>
            <p:cNvSpPr/>
            <p:nvPr/>
          </p:nvSpPr>
          <p:spPr bwMode="auto">
            <a:xfrm>
              <a:off x="529" y="1207"/>
              <a:ext cx="2504" cy="494"/>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Quel est le calendrier et la posologie du vaccin </a:t>
              </a:r>
              <a:r>
                <a:rPr lang="en-US" sz="2000" b="1" dirty="0" err="1">
                  <a:solidFill>
                    <a:srgbClr val="000066"/>
                  </a:solidFill>
                </a:rPr>
                <a:t>Cecolin</a:t>
              </a:r>
              <a:r>
                <a:rPr lang="en-US" sz="2000" b="1" dirty="0">
                  <a:solidFill>
                    <a:srgbClr val="000066"/>
                  </a:solidFill>
                </a:rPr>
                <a:t>® </a:t>
              </a:r>
              <a:r>
                <a:rPr lang="fr-FR" sz="2000" b="1" dirty="0">
                  <a:solidFill>
                    <a:srgbClr val="000066"/>
                  </a:solidFill>
                </a:rPr>
                <a:t>?</a:t>
              </a:r>
            </a:p>
          </p:txBody>
        </p:sp>
        <p:sp>
          <p:nvSpPr>
            <p:cNvPr id="8" name="Ellipse 7"/>
            <p:cNvSpPr>
              <a:spLocks noChangeArrowheads="1"/>
            </p:cNvSpPr>
            <p:nvPr/>
          </p:nvSpPr>
          <p:spPr bwMode="auto">
            <a:xfrm>
              <a:off x="290" y="1251"/>
              <a:ext cx="279"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2"/>
          <p:cNvGrpSpPr>
            <a:grpSpLocks/>
          </p:cNvGrpSpPr>
          <p:nvPr/>
        </p:nvGrpSpPr>
        <p:grpSpPr bwMode="auto">
          <a:xfrm>
            <a:off x="500063" y="3371547"/>
            <a:ext cx="5291137" cy="743253"/>
            <a:chOff x="440" y="1958"/>
            <a:chExt cx="2803" cy="559"/>
          </a:xfrm>
        </p:grpSpPr>
        <p:sp>
          <p:nvSpPr>
            <p:cNvPr id="6" name="Rectangle à coins arrondis 5"/>
            <p:cNvSpPr/>
            <p:nvPr/>
          </p:nvSpPr>
          <p:spPr bwMode="auto">
            <a:xfrm>
              <a:off x="640" y="2072"/>
              <a:ext cx="2603" cy="445"/>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ea typeface="MS PGothic" pitchFamily="34" charset="-128"/>
                </a:rPr>
                <a:t>Que faire quand ... ?</a:t>
              </a:r>
            </a:p>
          </p:txBody>
        </p:sp>
        <p:sp>
          <p:nvSpPr>
            <p:cNvPr id="9" name="Ellipse 8"/>
            <p:cNvSpPr>
              <a:spLocks noChangeArrowheads="1"/>
            </p:cNvSpPr>
            <p:nvPr/>
          </p:nvSpPr>
          <p:spPr bwMode="auto">
            <a:xfrm>
              <a:off x="440" y="1958"/>
              <a:ext cx="280" cy="40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5" name="Group 13"/>
          <p:cNvGrpSpPr>
            <a:grpSpLocks/>
          </p:cNvGrpSpPr>
          <p:nvPr/>
        </p:nvGrpSpPr>
        <p:grpSpPr bwMode="auto">
          <a:xfrm>
            <a:off x="500063" y="4220194"/>
            <a:ext cx="5291137" cy="923306"/>
            <a:chOff x="295" y="2343"/>
            <a:chExt cx="2816" cy="540"/>
          </a:xfrm>
        </p:grpSpPr>
        <p:sp>
          <p:nvSpPr>
            <p:cNvPr id="7" name="Rectangle à coins arrondis 6"/>
            <p:cNvSpPr/>
            <p:nvPr/>
          </p:nvSpPr>
          <p:spPr bwMode="auto">
            <a:xfrm>
              <a:off x="533" y="2388"/>
              <a:ext cx="2578" cy="495"/>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Quelles sont les précautions et contre-indications ?</a:t>
              </a:r>
            </a:p>
            <a:p>
              <a:pPr rtl="1">
                <a:defRPr/>
              </a:pPr>
              <a:endParaRPr lang="fr-FR" sz="2000" b="1" dirty="0">
                <a:solidFill>
                  <a:srgbClr val="000066"/>
                </a:solidFill>
                <a:ea typeface="MS PGothic" pitchFamily="34" charset="-128"/>
              </a:endParaRPr>
            </a:p>
          </p:txBody>
        </p:sp>
        <p:sp>
          <p:nvSpPr>
            <p:cNvPr id="10" name="Ellipse 9"/>
            <p:cNvSpPr>
              <a:spLocks noChangeArrowheads="1"/>
            </p:cNvSpPr>
            <p:nvPr/>
          </p:nvSpPr>
          <p:spPr bwMode="auto">
            <a:xfrm>
              <a:off x="295" y="2343"/>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
        <p:nvSpPr>
          <p:cNvPr id="9222" name="Titre 17"/>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ＭＳ Ｐゴシック" charset="0"/>
              </a:rPr>
              <a:t>Questions clés</a:t>
            </a:r>
          </a:p>
        </p:txBody>
      </p:sp>
      <p:sp>
        <p:nvSpPr>
          <p:cNvPr id="12" name="Rectangle 1"/>
          <p:cNvSpPr>
            <a:spLocks noChangeArrowheads="1"/>
          </p:cNvSpPr>
          <p:nvPr/>
        </p:nvSpPr>
        <p:spPr bwMode="auto">
          <a:xfrm>
            <a:off x="5003800" y="5592763"/>
            <a:ext cx="249238" cy="368300"/>
          </a:xfrm>
          <a:prstGeom prst="rect">
            <a:avLst/>
          </a:prstGeom>
          <a:noFill/>
          <a:ln w="9525">
            <a:noFill/>
            <a:miter lim="800000"/>
            <a:headEnd/>
            <a:tailEnd/>
          </a:ln>
        </p:spPr>
        <p:txBody>
          <a:bodyPr wrap="none">
            <a:spAutoFit/>
          </a:bodyPr>
          <a:lstStyle/>
          <a:p>
            <a:r>
              <a:rPr lang="en-US" b="1" i="1"/>
              <a:t> </a:t>
            </a:r>
            <a:endParaRPr lang="en-GB" b="1" i="1"/>
          </a:p>
        </p:txBody>
      </p:sp>
      <p:grpSp>
        <p:nvGrpSpPr>
          <p:cNvPr id="11" name="Group 12"/>
          <p:cNvGrpSpPr>
            <a:grpSpLocks/>
          </p:cNvGrpSpPr>
          <p:nvPr/>
        </p:nvGrpSpPr>
        <p:grpSpPr bwMode="auto">
          <a:xfrm>
            <a:off x="500063" y="2296887"/>
            <a:ext cx="5291137" cy="1004765"/>
            <a:chOff x="250" y="1792"/>
            <a:chExt cx="2610" cy="647"/>
          </a:xfrm>
        </p:grpSpPr>
        <p:sp>
          <p:nvSpPr>
            <p:cNvPr id="16" name="Rectangle à coins arrondis 5"/>
            <p:cNvSpPr/>
            <p:nvPr/>
          </p:nvSpPr>
          <p:spPr bwMode="auto">
            <a:xfrm>
              <a:off x="467" y="1792"/>
              <a:ext cx="2393" cy="647"/>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fr-FR" sz="2000" b="1" dirty="0">
                  <a:solidFill>
                    <a:srgbClr val="000066"/>
                  </a:solidFill>
                  <a:ea typeface="MS PGothic" pitchFamily="34" charset="-128"/>
                </a:rPr>
                <a:t>Comment déterminez l’éligibilité d'une fille pour le vaccin contre le VPH ?</a:t>
              </a:r>
            </a:p>
          </p:txBody>
        </p:sp>
        <p:sp>
          <p:nvSpPr>
            <p:cNvPr id="17" name="Ellipse 8"/>
            <p:cNvSpPr>
              <a:spLocks noChangeArrowheads="1"/>
            </p:cNvSpPr>
            <p:nvPr/>
          </p:nvSpPr>
          <p:spPr bwMode="auto">
            <a:xfrm>
              <a:off x="250" y="1842"/>
              <a:ext cx="254" cy="34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7573"/>
          </a:xfrm>
        </p:spPr>
        <p:txBody>
          <a:bodyPr/>
          <a:lstStyle/>
          <a:p>
            <a:pPr>
              <a:defRPr/>
            </a:pPr>
            <a:r>
              <a:rPr lang="fr-FR" dirty="0"/>
              <a:t>Quel est le calendrier d'administration du vaccin </a:t>
            </a:r>
            <a:r>
              <a:rPr lang="fr-FR" dirty="0" err="1"/>
              <a:t>Cecolin</a:t>
            </a:r>
            <a:r>
              <a:rPr lang="fr-FR" dirty="0"/>
              <a:t>® ?</a:t>
            </a:r>
            <a:endParaRPr lang="en-US" dirty="0"/>
          </a:p>
        </p:txBody>
      </p:sp>
      <p:pic>
        <p:nvPicPr>
          <p:cNvPr id="6148" name="Picture 2" descr="Z:\Training\WHO_Rotavirus_Training Package\Illustrations\vaccine.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037013" y="2500313"/>
            <a:ext cx="69850" cy="46037"/>
          </a:xfrm>
          <a:noFill/>
        </p:spPr>
      </p:pic>
      <p:sp>
        <p:nvSpPr>
          <p:cNvPr id="24" name="Arc 23"/>
          <p:cNvSpPr/>
          <p:nvPr/>
        </p:nvSpPr>
        <p:spPr bwMode="auto">
          <a:xfrm>
            <a:off x="2071688" y="3286125"/>
            <a:ext cx="1500187" cy="1376363"/>
          </a:xfrm>
          <a:prstGeom prst="arc">
            <a:avLst/>
          </a:prstGeom>
          <a:noFill/>
          <a:ln>
            <a:noFill/>
          </a:ln>
          <a:effectLst/>
        </p:spPr>
        <p:txBody>
          <a:bodyPr>
            <a:spAutoFit/>
          </a:bodyPr>
          <a:lstStyle/>
          <a:p>
            <a:pPr defTabSz="1042988">
              <a:spcBef>
                <a:spcPct val="50000"/>
              </a:spcBef>
              <a:defRPr/>
            </a:pPr>
            <a:endParaRPr lang="en-US" sz="3900" b="1" dirty="0">
              <a:solidFill>
                <a:schemeClr val="accent4">
                  <a:lumMod val="85000"/>
                  <a:lumOff val="15000"/>
                </a:schemeClr>
              </a:solidFill>
              <a:latin typeface="Arial" charset="0"/>
            </a:endParaRPr>
          </a:p>
        </p:txBody>
      </p:sp>
      <p:grpSp>
        <p:nvGrpSpPr>
          <p:cNvPr id="22" name="Group 21"/>
          <p:cNvGrpSpPr/>
          <p:nvPr/>
        </p:nvGrpSpPr>
        <p:grpSpPr>
          <a:xfrm>
            <a:off x="918390" y="4191000"/>
            <a:ext cx="6473010" cy="457200"/>
            <a:chOff x="3977640" y="4724400"/>
            <a:chExt cx="5310438" cy="457200"/>
          </a:xfrm>
        </p:grpSpPr>
        <p:cxnSp>
          <p:nvCxnSpPr>
            <p:cNvPr id="23" name="Straight Arrow Connector 22"/>
            <p:cNvCxnSpPr/>
            <p:nvPr/>
          </p:nvCxnSpPr>
          <p:spPr bwMode="auto">
            <a:xfrm>
              <a:off x="3977640" y="4724400"/>
              <a:ext cx="5310438" cy="0"/>
            </a:xfrm>
            <a:prstGeom prst="straightConnector1">
              <a:avLst/>
            </a:prstGeom>
            <a:ln w="76200">
              <a:solidFill>
                <a:schemeClr val="tx1"/>
              </a:solidFill>
              <a:headEnd type="arrow"/>
              <a:tailEnd type="arrow"/>
            </a:ln>
            <a:effectLst>
              <a:innerShdw blurRad="63500" dist="50800">
                <a:prstClr val="black">
                  <a:alpha val="50000"/>
                </a:prstClr>
              </a:innerShdw>
            </a:effectLst>
          </p:spPr>
          <p:style>
            <a:lnRef idx="1">
              <a:schemeClr val="accent4"/>
            </a:lnRef>
            <a:fillRef idx="0">
              <a:schemeClr val="accent4"/>
            </a:fillRef>
            <a:effectRef idx="0">
              <a:schemeClr val="accent4"/>
            </a:effectRef>
            <a:fontRef idx="minor">
              <a:schemeClr val="tx1"/>
            </a:fontRef>
          </p:style>
        </p:cxnSp>
        <p:sp>
          <p:nvSpPr>
            <p:cNvPr id="25" name="TextBox 24"/>
            <p:cNvSpPr txBox="1"/>
            <p:nvPr/>
          </p:nvSpPr>
          <p:spPr>
            <a:xfrm>
              <a:off x="4042719" y="4781490"/>
              <a:ext cx="5245359" cy="400110"/>
            </a:xfrm>
            <a:prstGeom prst="rect">
              <a:avLst/>
            </a:prstGeom>
            <a:noFill/>
          </p:spPr>
          <p:txBody>
            <a:bodyPr wrap="square" rtlCol="0">
              <a:spAutoFit/>
            </a:bodyPr>
            <a:lstStyle/>
            <a:p>
              <a:pPr algn="ctr"/>
              <a:r>
                <a:rPr lang="fr-FR" sz="2000" b="1" dirty="0"/>
                <a:t>Intervalle</a:t>
              </a:r>
              <a:r>
                <a:rPr lang="en-US" sz="2000" b="1" dirty="0"/>
                <a:t> minimal de 6 </a:t>
              </a:r>
              <a:r>
                <a:rPr lang="en-US" sz="2000" b="1" dirty="0" err="1"/>
                <a:t>mois</a:t>
              </a:r>
              <a:endParaRPr lang="en-US" sz="2000" b="1" dirty="0"/>
            </a:p>
          </p:txBody>
        </p:sp>
      </p:gr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703045"/>
            <a:ext cx="9144000" cy="1271261"/>
          </a:xfrm>
          <a:prstGeom prst="rect">
            <a:avLst/>
          </a:prstGeom>
        </p:spPr>
      </p:pic>
      <p:sp>
        <p:nvSpPr>
          <p:cNvPr id="16" name="TextBox 15">
            <a:extLst>
              <a:ext uri="{FF2B5EF4-FFF2-40B4-BE49-F238E27FC236}">
                <a16:creationId xmlns:a16="http://schemas.microsoft.com/office/drawing/2014/main" id="{8E8875C5-98D8-46C4-9857-F7EFBF5D8A4E}"/>
              </a:ext>
            </a:extLst>
          </p:cNvPr>
          <p:cNvSpPr txBox="1"/>
          <p:nvPr/>
        </p:nvSpPr>
        <p:spPr>
          <a:xfrm>
            <a:off x="0" y="4648200"/>
            <a:ext cx="9144000" cy="1323439"/>
          </a:xfrm>
          <a:prstGeom prst="rect">
            <a:avLst/>
          </a:prstGeom>
          <a:noFill/>
        </p:spPr>
        <p:txBody>
          <a:bodyPr wrap="square" rtlCol="0">
            <a:spAutoFit/>
          </a:bodyPr>
          <a:lstStyle/>
          <a:p>
            <a:pPr algn="ctr"/>
            <a:r>
              <a:rPr lang="fr-FR" sz="2000" b="1" dirty="0"/>
              <a:t>Des intervalles plus longs d’un, trois ou même jusqu’a cinq ans peuvent être utilisés pour des raisons programmatiques.</a:t>
            </a:r>
          </a:p>
          <a:p>
            <a:pPr algn="ctr"/>
            <a:r>
              <a:rPr lang="fr-FR" sz="2000" b="1" dirty="0"/>
              <a:t>Les filles immunodéprimées (par exemple VIH+) doivent recevoir une troisième dose (par exemple à 0, 6, et 12 mois). </a:t>
            </a:r>
          </a:p>
        </p:txBody>
      </p:sp>
      <p:pic>
        <p:nvPicPr>
          <p:cNvPr id="17" name="Picture 16" descr="A picture containing text&#10;&#10;Description automatically generated">
            <a:extLst>
              <a:ext uri="{FF2B5EF4-FFF2-40B4-BE49-F238E27FC236}">
                <a16:creationId xmlns:a16="http://schemas.microsoft.com/office/drawing/2014/main" id="{F7E06024-4D39-4A2F-BA13-9F953331342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376" t="47243" r="38227" b="13594"/>
          <a:stretch/>
        </p:blipFill>
        <p:spPr>
          <a:xfrm>
            <a:off x="226339" y="1873222"/>
            <a:ext cx="718945" cy="1731425"/>
          </a:xfrm>
          <a:prstGeom prst="rect">
            <a:avLst/>
          </a:prstGeom>
        </p:spPr>
      </p:pic>
      <p:sp>
        <p:nvSpPr>
          <p:cNvPr id="18" name="TextBox 17">
            <a:extLst>
              <a:ext uri="{FF2B5EF4-FFF2-40B4-BE49-F238E27FC236}">
                <a16:creationId xmlns:a16="http://schemas.microsoft.com/office/drawing/2014/main" id="{4423C50F-46B3-42C0-B5A2-52E3FA69D8DF}"/>
              </a:ext>
            </a:extLst>
          </p:cNvPr>
          <p:cNvSpPr txBox="1"/>
          <p:nvPr/>
        </p:nvSpPr>
        <p:spPr>
          <a:xfrm>
            <a:off x="1079700" y="1872033"/>
            <a:ext cx="1118255" cy="369332"/>
          </a:xfrm>
          <a:prstGeom prst="rect">
            <a:avLst/>
          </a:prstGeom>
          <a:noFill/>
        </p:spPr>
        <p:txBody>
          <a:bodyPr wrap="none" rtlCol="0">
            <a:spAutoFit/>
          </a:bodyPr>
          <a:lstStyle/>
          <a:p>
            <a:r>
              <a:rPr lang="en-US" b="1" dirty="0"/>
              <a:t>1ère dose</a:t>
            </a:r>
          </a:p>
        </p:txBody>
      </p:sp>
      <p:pic>
        <p:nvPicPr>
          <p:cNvPr id="20" name="Picture 19" descr="A picture containing text&#10;&#10;Description automatically generated">
            <a:extLst>
              <a:ext uri="{FF2B5EF4-FFF2-40B4-BE49-F238E27FC236}">
                <a16:creationId xmlns:a16="http://schemas.microsoft.com/office/drawing/2014/main" id="{C7F15321-5CFE-46B2-B2DD-CEBE5378AB9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376" t="47243" r="38227" b="13594"/>
          <a:stretch/>
        </p:blipFill>
        <p:spPr>
          <a:xfrm>
            <a:off x="8198716" y="1873222"/>
            <a:ext cx="718945" cy="1731425"/>
          </a:xfrm>
          <a:prstGeom prst="rect">
            <a:avLst/>
          </a:prstGeom>
        </p:spPr>
      </p:pic>
      <p:sp>
        <p:nvSpPr>
          <p:cNvPr id="21" name="TextBox 20">
            <a:extLst>
              <a:ext uri="{FF2B5EF4-FFF2-40B4-BE49-F238E27FC236}">
                <a16:creationId xmlns:a16="http://schemas.microsoft.com/office/drawing/2014/main" id="{FCCB51FB-46C5-4986-A0E3-7982D7B7BADA}"/>
              </a:ext>
            </a:extLst>
          </p:cNvPr>
          <p:cNvSpPr txBox="1"/>
          <p:nvPr/>
        </p:nvSpPr>
        <p:spPr>
          <a:xfrm>
            <a:off x="7141700" y="1862140"/>
            <a:ext cx="923651" cy="369332"/>
          </a:xfrm>
          <a:prstGeom prst="rect">
            <a:avLst/>
          </a:prstGeom>
          <a:noFill/>
        </p:spPr>
        <p:txBody>
          <a:bodyPr wrap="none" rtlCol="0">
            <a:spAutoFit/>
          </a:bodyPr>
          <a:lstStyle/>
          <a:p>
            <a:r>
              <a:rPr lang="en-US" b="1" dirty="0"/>
              <a:t>2e dose</a:t>
            </a:r>
          </a:p>
        </p:txBody>
      </p:sp>
    </p:spTree>
    <p:extLst>
      <p:ext uri="{BB962C8B-B14F-4D97-AF65-F5344CB8AC3E}">
        <p14:creationId xmlns:p14="http://schemas.microsoft.com/office/powerpoint/2010/main" val="12324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1"/>
          <p:cNvSpPr txBox="1">
            <a:spLocks noChangeArrowheads="1"/>
          </p:cNvSpPr>
          <p:nvPr/>
        </p:nvSpPr>
        <p:spPr bwMode="auto">
          <a:xfrm>
            <a:off x="0" y="0"/>
            <a:ext cx="9144000" cy="1169551"/>
          </a:xfrm>
          <a:prstGeom prst="rect">
            <a:avLst/>
          </a:prstGeom>
          <a:noFill/>
          <a:ln w="9525">
            <a:noFill/>
            <a:miter lim="800000"/>
            <a:headEnd/>
            <a:tailEnd/>
          </a:ln>
        </p:spPr>
        <p:txBody>
          <a:bodyPr wrap="square">
            <a:spAutoFit/>
          </a:bodyPr>
          <a:lstStyle/>
          <a:p>
            <a:pPr algn="ctr" defTabSz="912813" eaLnBrk="0" hangingPunct="0">
              <a:defRPr/>
            </a:pPr>
            <a:r>
              <a:rPr lang="fr-FR" sz="3500" b="1" dirty="0">
                <a:solidFill>
                  <a:srgbClr val="000066"/>
                </a:solidFill>
                <a:latin typeface="+mj-lt"/>
                <a:ea typeface="ＭＳ Ｐゴシック" charset="0"/>
                <a:cs typeface="+mj-cs"/>
              </a:rPr>
              <a:t>Qui devrait recevoir le vaccin </a:t>
            </a:r>
            <a:br>
              <a:rPr lang="fr-FR" sz="3500" b="1" dirty="0">
                <a:solidFill>
                  <a:srgbClr val="000066"/>
                </a:solidFill>
                <a:latin typeface="+mj-lt"/>
                <a:ea typeface="ＭＳ Ｐゴシック" charset="0"/>
                <a:cs typeface="+mj-cs"/>
              </a:rPr>
            </a:br>
            <a:r>
              <a:rPr lang="fr-FR" sz="3500" b="1" dirty="0">
                <a:solidFill>
                  <a:srgbClr val="000066"/>
                </a:solidFill>
                <a:latin typeface="+mj-lt"/>
                <a:ea typeface="ＭＳ Ｐゴシック" charset="0"/>
                <a:cs typeface="+mj-cs"/>
              </a:rPr>
              <a:t>contre le VPH ?</a:t>
            </a:r>
            <a:endParaRPr lang="en-US" sz="3500" b="1" dirty="0">
              <a:solidFill>
                <a:srgbClr val="000066"/>
              </a:solidFill>
              <a:latin typeface="+mj-lt"/>
              <a:ea typeface="ＭＳ Ｐゴシック" charset="0"/>
              <a:cs typeface="+mj-cs"/>
            </a:endParaRPr>
          </a:p>
        </p:txBody>
      </p:sp>
      <p:sp>
        <p:nvSpPr>
          <p:cNvPr id="4" name="Rectangle 3"/>
          <p:cNvSpPr txBox="1">
            <a:spLocks noChangeArrowheads="1"/>
          </p:cNvSpPr>
          <p:nvPr/>
        </p:nvSpPr>
        <p:spPr>
          <a:xfrm>
            <a:off x="442913" y="1381125"/>
            <a:ext cx="8161337" cy="4611688"/>
          </a:xfrm>
          <a:prstGeom prst="rect">
            <a:avLst/>
          </a:prstGeom>
        </p:spPr>
        <p:txBody>
          <a:bodyPr/>
          <a:lstStyle/>
          <a:p>
            <a:pPr marL="341313" indent="-341313" defTabSz="912813" eaLnBrk="0" hangingPunct="0">
              <a:spcBef>
                <a:spcPts val="1200"/>
              </a:spcBef>
              <a:buClr>
                <a:srgbClr val="1E7FB8"/>
              </a:buClr>
              <a:defRPr/>
            </a:pPr>
            <a:endParaRPr lang="fr-FR" sz="2500" kern="0" dirty="0">
              <a:solidFill>
                <a:srgbClr val="000066"/>
              </a:solidFill>
              <a:latin typeface="+mn-lt"/>
            </a:endParaRPr>
          </a:p>
          <a:p>
            <a:pPr marL="341313" indent="-341313" defTabSz="912813" eaLnBrk="0" hangingPunct="0">
              <a:spcBef>
                <a:spcPts val="1200"/>
              </a:spcBef>
              <a:buClr>
                <a:srgbClr val="1E7FB8"/>
              </a:buClr>
              <a:buFont typeface="Wingdings" pitchFamily="2" charset="2"/>
              <a:buChar char="l"/>
              <a:defRPr/>
            </a:pPr>
            <a:endParaRPr lang="fr-FR" sz="2500" kern="0" dirty="0">
              <a:solidFill>
                <a:srgbClr val="000066"/>
              </a:solidFill>
              <a:latin typeface="+mn-lt"/>
            </a:endParaRPr>
          </a:p>
          <a:p>
            <a:pPr marL="341313" indent="-341313" defTabSz="912813" eaLnBrk="0" hangingPunct="0">
              <a:spcBef>
                <a:spcPts val="0"/>
              </a:spcBef>
              <a:buClr>
                <a:srgbClr val="1E7FB8"/>
              </a:buClr>
              <a:defRPr/>
            </a:pPr>
            <a:endParaRPr lang="fr-FR" sz="2000" kern="0" dirty="0">
              <a:solidFill>
                <a:srgbClr val="000066"/>
              </a:solidFill>
              <a:latin typeface="+mn-lt"/>
            </a:endParaRPr>
          </a:p>
        </p:txBody>
      </p:sp>
      <p:grpSp>
        <p:nvGrpSpPr>
          <p:cNvPr id="6" name="Group 19"/>
          <p:cNvGrpSpPr>
            <a:grpSpLocks/>
          </p:cNvGrpSpPr>
          <p:nvPr/>
        </p:nvGrpSpPr>
        <p:grpSpPr bwMode="auto">
          <a:xfrm>
            <a:off x="4000500" y="2928938"/>
            <a:ext cx="1285875" cy="1570037"/>
            <a:chOff x="4000496" y="2928934"/>
            <a:chExt cx="1285884" cy="1569660"/>
          </a:xfrm>
        </p:grpSpPr>
        <p:sp>
          <p:nvSpPr>
            <p:cNvPr id="15" name="Donut 14"/>
            <p:cNvSpPr>
              <a:spLocks noChangeArrowheads="1"/>
            </p:cNvSpPr>
            <p:nvPr/>
          </p:nvSpPr>
          <p:spPr bwMode="auto">
            <a:xfrm>
              <a:off x="4000496" y="3286124"/>
              <a:ext cx="1000132" cy="973782"/>
            </a:xfrm>
            <a:custGeom>
              <a:avLst/>
              <a:gdLst>
                <a:gd name="T0" fmla="*/ 500066 w 1000132"/>
                <a:gd name="T1" fmla="*/ 0 h 973782"/>
                <a:gd name="T2" fmla="*/ 146466 w 1000132"/>
                <a:gd name="T3" fmla="*/ 142607 h 973782"/>
                <a:gd name="T4" fmla="*/ 0 w 1000132"/>
                <a:gd name="T5" fmla="*/ 486891 h 973782"/>
                <a:gd name="T6" fmla="*/ 146466 w 1000132"/>
                <a:gd name="T7" fmla="*/ 831175 h 973782"/>
                <a:gd name="T8" fmla="*/ 500066 w 1000132"/>
                <a:gd name="T9" fmla="*/ 973782 h 973782"/>
                <a:gd name="T10" fmla="*/ 853666 w 1000132"/>
                <a:gd name="T11" fmla="*/ 831175 h 973782"/>
                <a:gd name="T12" fmla="*/ 1000132 w 1000132"/>
                <a:gd name="T13" fmla="*/ 486891 h 973782"/>
                <a:gd name="T14" fmla="*/ 853666 w 1000132"/>
                <a:gd name="T15" fmla="*/ 142607 h 97378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46466 w 1000132"/>
                <a:gd name="T25" fmla="*/ 142607 h 973782"/>
                <a:gd name="T26" fmla="*/ 853666 w 1000132"/>
                <a:gd name="T27" fmla="*/ 831175 h 9737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0132" h="973782">
                  <a:moveTo>
                    <a:pt x="0" y="486891"/>
                  </a:moveTo>
                  <a:lnTo>
                    <a:pt x="0" y="486891"/>
                  </a:lnTo>
                  <a:cubicBezTo>
                    <a:pt x="0" y="217988"/>
                    <a:pt x="223887" y="0"/>
                    <a:pt x="500066" y="0"/>
                  </a:cubicBezTo>
                  <a:cubicBezTo>
                    <a:pt x="500066" y="0"/>
                    <a:pt x="500066" y="1"/>
                    <a:pt x="500066" y="1"/>
                  </a:cubicBezTo>
                  <a:cubicBezTo>
                    <a:pt x="776245" y="1"/>
                    <a:pt x="1000132" y="217989"/>
                    <a:pt x="1000132" y="486892"/>
                  </a:cubicBezTo>
                  <a:cubicBezTo>
                    <a:pt x="1000132" y="486892"/>
                    <a:pt x="1000131" y="486892"/>
                    <a:pt x="1000131" y="486892"/>
                  </a:cubicBezTo>
                  <a:lnTo>
                    <a:pt x="1000132" y="486893"/>
                  </a:lnTo>
                  <a:cubicBezTo>
                    <a:pt x="1000132" y="755795"/>
                    <a:pt x="776244" y="973783"/>
                    <a:pt x="500066" y="973783"/>
                  </a:cubicBezTo>
                  <a:cubicBezTo>
                    <a:pt x="223887" y="973784"/>
                    <a:pt x="0" y="755795"/>
                    <a:pt x="0" y="486893"/>
                  </a:cubicBezTo>
                  <a:cubicBezTo>
                    <a:pt x="0" y="486892"/>
                    <a:pt x="0" y="486892"/>
                    <a:pt x="0" y="486892"/>
                  </a:cubicBezTo>
                  <a:lnTo>
                    <a:pt x="0" y="486891"/>
                  </a:lnTo>
                  <a:close/>
                  <a:moveTo>
                    <a:pt x="112297" y="486891"/>
                  </a:moveTo>
                  <a:lnTo>
                    <a:pt x="112296" y="486890"/>
                  </a:lnTo>
                  <a:cubicBezTo>
                    <a:pt x="112296" y="693773"/>
                    <a:pt x="285907" y="861485"/>
                    <a:pt x="500065" y="861485"/>
                  </a:cubicBezTo>
                  <a:lnTo>
                    <a:pt x="500066" y="861484"/>
                  </a:lnTo>
                  <a:cubicBezTo>
                    <a:pt x="714224" y="861484"/>
                    <a:pt x="887835" y="693773"/>
                    <a:pt x="887835" y="486891"/>
                  </a:cubicBezTo>
                  <a:cubicBezTo>
                    <a:pt x="887835" y="280008"/>
                    <a:pt x="714224" y="112297"/>
                    <a:pt x="500066" y="112297"/>
                  </a:cubicBezTo>
                  <a:lnTo>
                    <a:pt x="500066" y="112296"/>
                  </a:lnTo>
                  <a:cubicBezTo>
                    <a:pt x="285907" y="112296"/>
                    <a:pt x="112296" y="280008"/>
                    <a:pt x="112296" y="486890"/>
                  </a:cubicBezTo>
                  <a:lnTo>
                    <a:pt x="112297" y="486891"/>
                  </a:lnTo>
                  <a:close/>
                </a:path>
              </a:pathLst>
            </a:custGeom>
            <a:solidFill>
              <a:srgbClr val="33CC33"/>
            </a:solidFill>
            <a:ln w="9525">
              <a:solidFill>
                <a:schemeClr val="tx1"/>
              </a:solidFill>
              <a:miter lim="800000"/>
              <a:headEnd/>
              <a:tailEnd/>
            </a:ln>
            <a:effectLst>
              <a:outerShdw dist="27940" dir="5400000" algn="ctr" rotWithShape="0">
                <a:srgbClr val="000000">
                  <a:alpha val="31998"/>
                </a:srgbClr>
              </a:outerShdw>
            </a:effectLst>
          </p:spPr>
          <p:txBody>
            <a:bodyPr>
              <a:spAutoFit/>
            </a:bodyPr>
            <a:lstStyle/>
            <a:p>
              <a:endParaRPr lang="en-US"/>
            </a:p>
          </p:txBody>
        </p:sp>
        <p:sp>
          <p:nvSpPr>
            <p:cNvPr id="13322" name="TextBox 16"/>
            <p:cNvSpPr txBox="1">
              <a:spLocks noChangeArrowheads="1"/>
            </p:cNvSpPr>
            <p:nvPr/>
          </p:nvSpPr>
          <p:spPr bwMode="auto">
            <a:xfrm>
              <a:off x="4071934" y="2928934"/>
              <a:ext cx="1214446" cy="1569660"/>
            </a:xfrm>
            <a:prstGeom prst="rect">
              <a:avLst/>
            </a:prstGeom>
            <a:noFill/>
            <a:ln w="9525">
              <a:noFill/>
              <a:miter lim="800000"/>
              <a:headEnd/>
              <a:tailEnd/>
            </a:ln>
          </p:spPr>
          <p:txBody>
            <a:bodyPr>
              <a:spAutoFit/>
            </a:bodyPr>
            <a:lstStyle/>
            <a:p>
              <a:r>
                <a:rPr lang="en-US" sz="9600" dirty="0">
                  <a:solidFill>
                    <a:srgbClr val="33CC33"/>
                  </a:solidFill>
                  <a:latin typeface="Wingdings" pitchFamily="2" charset="2"/>
                  <a:sym typeface="Wingdings" pitchFamily="2" charset="2"/>
                </a:rPr>
                <a:t></a:t>
              </a:r>
              <a:endParaRPr lang="en-US" sz="9600" dirty="0">
                <a:solidFill>
                  <a:srgbClr val="33CC33"/>
                </a:solidFill>
                <a:latin typeface="Wingdings" pitchFamily="2" charset="2"/>
              </a:endParaRPr>
            </a:p>
          </p:txBody>
        </p:sp>
      </p:grpSp>
      <p:grpSp>
        <p:nvGrpSpPr>
          <p:cNvPr id="7" name="Group 21"/>
          <p:cNvGrpSpPr>
            <a:grpSpLocks/>
          </p:cNvGrpSpPr>
          <p:nvPr/>
        </p:nvGrpSpPr>
        <p:grpSpPr bwMode="auto">
          <a:xfrm>
            <a:off x="7429500" y="3000375"/>
            <a:ext cx="1285875" cy="1570038"/>
            <a:chOff x="7429520" y="3000372"/>
            <a:chExt cx="1285884" cy="1569660"/>
          </a:xfrm>
        </p:grpSpPr>
        <p:sp>
          <p:nvSpPr>
            <p:cNvPr id="13319" name="TextBox 17"/>
            <p:cNvSpPr txBox="1">
              <a:spLocks noChangeArrowheads="1"/>
            </p:cNvSpPr>
            <p:nvPr/>
          </p:nvSpPr>
          <p:spPr bwMode="auto">
            <a:xfrm>
              <a:off x="7429520" y="3000372"/>
              <a:ext cx="1285884" cy="1569660"/>
            </a:xfrm>
            <a:prstGeom prst="rect">
              <a:avLst/>
            </a:prstGeom>
            <a:noFill/>
            <a:ln w="9525">
              <a:noFill/>
              <a:miter lim="800000"/>
              <a:headEnd/>
              <a:tailEnd/>
            </a:ln>
          </p:spPr>
          <p:txBody>
            <a:bodyPr>
              <a:spAutoFit/>
            </a:bodyPr>
            <a:lstStyle/>
            <a:p>
              <a:r>
                <a:rPr lang="en-US" sz="9600" dirty="0">
                  <a:solidFill>
                    <a:srgbClr val="FF0000"/>
                  </a:solidFill>
                  <a:sym typeface="Wingdings" pitchFamily="2" charset="2"/>
                </a:rPr>
                <a:t></a:t>
              </a:r>
              <a:endParaRPr lang="en-US" sz="9600" dirty="0">
                <a:solidFill>
                  <a:srgbClr val="FF0000"/>
                </a:solidFill>
              </a:endParaRPr>
            </a:p>
          </p:txBody>
        </p:sp>
        <p:sp>
          <p:nvSpPr>
            <p:cNvPr id="21" name="Donut 20"/>
            <p:cNvSpPr>
              <a:spLocks noChangeArrowheads="1"/>
            </p:cNvSpPr>
            <p:nvPr/>
          </p:nvSpPr>
          <p:spPr bwMode="auto">
            <a:xfrm>
              <a:off x="7429520" y="3286124"/>
              <a:ext cx="1000132" cy="973782"/>
            </a:xfrm>
            <a:custGeom>
              <a:avLst/>
              <a:gdLst>
                <a:gd name="T0" fmla="*/ 500066 w 1000132"/>
                <a:gd name="T1" fmla="*/ 0 h 973782"/>
                <a:gd name="T2" fmla="*/ 146466 w 1000132"/>
                <a:gd name="T3" fmla="*/ 142607 h 973782"/>
                <a:gd name="T4" fmla="*/ 0 w 1000132"/>
                <a:gd name="T5" fmla="*/ 486891 h 973782"/>
                <a:gd name="T6" fmla="*/ 146466 w 1000132"/>
                <a:gd name="T7" fmla="*/ 831175 h 973782"/>
                <a:gd name="T8" fmla="*/ 500066 w 1000132"/>
                <a:gd name="T9" fmla="*/ 973782 h 973782"/>
                <a:gd name="T10" fmla="*/ 853666 w 1000132"/>
                <a:gd name="T11" fmla="*/ 831175 h 973782"/>
                <a:gd name="T12" fmla="*/ 1000132 w 1000132"/>
                <a:gd name="T13" fmla="*/ 486891 h 973782"/>
                <a:gd name="T14" fmla="*/ 853666 w 1000132"/>
                <a:gd name="T15" fmla="*/ 142607 h 97378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46466 w 1000132"/>
                <a:gd name="T25" fmla="*/ 142607 h 973782"/>
                <a:gd name="T26" fmla="*/ 853666 w 1000132"/>
                <a:gd name="T27" fmla="*/ 831175 h 9737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0132" h="973782">
                  <a:moveTo>
                    <a:pt x="0" y="486891"/>
                  </a:moveTo>
                  <a:lnTo>
                    <a:pt x="0" y="486891"/>
                  </a:lnTo>
                  <a:cubicBezTo>
                    <a:pt x="0" y="217988"/>
                    <a:pt x="223887" y="0"/>
                    <a:pt x="500066" y="0"/>
                  </a:cubicBezTo>
                  <a:cubicBezTo>
                    <a:pt x="500066" y="0"/>
                    <a:pt x="500066" y="1"/>
                    <a:pt x="500066" y="1"/>
                  </a:cubicBezTo>
                  <a:cubicBezTo>
                    <a:pt x="776245" y="1"/>
                    <a:pt x="1000132" y="217989"/>
                    <a:pt x="1000132" y="486892"/>
                  </a:cubicBezTo>
                  <a:cubicBezTo>
                    <a:pt x="1000132" y="486892"/>
                    <a:pt x="1000131" y="486892"/>
                    <a:pt x="1000131" y="486892"/>
                  </a:cubicBezTo>
                  <a:lnTo>
                    <a:pt x="1000132" y="486893"/>
                  </a:lnTo>
                  <a:cubicBezTo>
                    <a:pt x="1000132" y="755795"/>
                    <a:pt x="776244" y="973783"/>
                    <a:pt x="500066" y="973783"/>
                  </a:cubicBezTo>
                  <a:cubicBezTo>
                    <a:pt x="223887" y="973784"/>
                    <a:pt x="0" y="755795"/>
                    <a:pt x="0" y="486893"/>
                  </a:cubicBezTo>
                  <a:cubicBezTo>
                    <a:pt x="0" y="486892"/>
                    <a:pt x="0" y="486892"/>
                    <a:pt x="0" y="486892"/>
                  </a:cubicBezTo>
                  <a:lnTo>
                    <a:pt x="0" y="486891"/>
                  </a:lnTo>
                  <a:close/>
                  <a:moveTo>
                    <a:pt x="112297" y="486891"/>
                  </a:moveTo>
                  <a:lnTo>
                    <a:pt x="112296" y="486890"/>
                  </a:lnTo>
                  <a:cubicBezTo>
                    <a:pt x="112296" y="693773"/>
                    <a:pt x="285907" y="861485"/>
                    <a:pt x="500065" y="861485"/>
                  </a:cubicBezTo>
                  <a:lnTo>
                    <a:pt x="500066" y="861484"/>
                  </a:lnTo>
                  <a:cubicBezTo>
                    <a:pt x="714224" y="861484"/>
                    <a:pt x="887835" y="693773"/>
                    <a:pt x="887835" y="486891"/>
                  </a:cubicBezTo>
                  <a:cubicBezTo>
                    <a:pt x="887835" y="280008"/>
                    <a:pt x="714224" y="112297"/>
                    <a:pt x="500066" y="112297"/>
                  </a:cubicBezTo>
                  <a:lnTo>
                    <a:pt x="500066" y="112296"/>
                  </a:lnTo>
                  <a:cubicBezTo>
                    <a:pt x="285907" y="112296"/>
                    <a:pt x="112296" y="280008"/>
                    <a:pt x="112296" y="486890"/>
                  </a:cubicBezTo>
                  <a:lnTo>
                    <a:pt x="112297" y="486891"/>
                  </a:lnTo>
                  <a:close/>
                </a:path>
              </a:pathLst>
            </a:custGeom>
            <a:solidFill>
              <a:srgbClr val="FF0000"/>
            </a:solidFill>
            <a:ln w="9525">
              <a:solidFill>
                <a:schemeClr val="tx1"/>
              </a:solidFill>
              <a:miter lim="800000"/>
              <a:headEnd/>
              <a:tailEnd/>
            </a:ln>
            <a:effectLst>
              <a:outerShdw dist="27940" dir="5400000" algn="ctr" rotWithShape="0">
                <a:srgbClr val="000000">
                  <a:alpha val="31998"/>
                </a:srgbClr>
              </a:outerShdw>
            </a:effectLst>
          </p:spPr>
          <p:txBody>
            <a:bodyPr>
              <a:spAutoFit/>
            </a:bodyPr>
            <a:lstStyle/>
            <a:p>
              <a:endParaRPr lang="en-US"/>
            </a:p>
          </p:txBody>
        </p:sp>
      </p:grpSp>
      <p:grpSp>
        <p:nvGrpSpPr>
          <p:cNvPr id="3" name="Group 2"/>
          <p:cNvGrpSpPr/>
          <p:nvPr/>
        </p:nvGrpSpPr>
        <p:grpSpPr>
          <a:xfrm>
            <a:off x="1214438" y="1928813"/>
            <a:ext cx="2557549" cy="3010256"/>
            <a:chOff x="1214438" y="1928813"/>
            <a:chExt cx="2557549" cy="3010256"/>
          </a:xfrm>
        </p:grpSpPr>
        <p:pic>
          <p:nvPicPr>
            <p:cNvPr id="13328" name="Picture 7" descr="p3-4c.png"/>
            <p:cNvPicPr>
              <a:picLocks noChangeAspect="1"/>
            </p:cNvPicPr>
            <p:nvPr/>
          </p:nvPicPr>
          <p:blipFill>
            <a:blip r:embed="rId3" cstate="print"/>
            <a:srcRect t="-2211" b="29234"/>
            <a:stretch>
              <a:fillRect/>
            </a:stretch>
          </p:blipFill>
          <p:spPr bwMode="auto">
            <a:xfrm>
              <a:off x="1214438" y="1928813"/>
              <a:ext cx="1051617" cy="2357839"/>
            </a:xfrm>
            <a:prstGeom prst="rect">
              <a:avLst/>
            </a:prstGeom>
            <a:noFill/>
            <a:ln w="9525">
              <a:noFill/>
              <a:miter lim="800000"/>
              <a:headEnd/>
              <a:tailEnd/>
            </a:ln>
          </p:spPr>
        </p:pic>
        <p:pic>
          <p:nvPicPr>
            <p:cNvPr id="13329" name="Picture 8" descr="p3-4b.png"/>
            <p:cNvPicPr>
              <a:picLocks noChangeAspect="1"/>
            </p:cNvPicPr>
            <p:nvPr/>
          </p:nvPicPr>
          <p:blipFill>
            <a:blip r:embed="rId4" cstate="print"/>
            <a:srcRect b="29268"/>
            <a:stretch>
              <a:fillRect/>
            </a:stretch>
          </p:blipFill>
          <p:spPr bwMode="auto">
            <a:xfrm>
              <a:off x="2714626" y="2214612"/>
              <a:ext cx="982483" cy="2072040"/>
            </a:xfrm>
            <a:prstGeom prst="rect">
              <a:avLst/>
            </a:prstGeom>
            <a:noFill/>
            <a:ln w="9525">
              <a:noFill/>
              <a:miter lim="800000"/>
              <a:headEnd/>
              <a:tailEnd/>
            </a:ln>
          </p:spPr>
        </p:pic>
        <p:sp>
          <p:nvSpPr>
            <p:cNvPr id="2" name="TextBox 1"/>
            <p:cNvSpPr txBox="1"/>
            <p:nvPr/>
          </p:nvSpPr>
          <p:spPr>
            <a:xfrm>
              <a:off x="1307851" y="4415849"/>
              <a:ext cx="2464136" cy="523220"/>
            </a:xfrm>
            <a:prstGeom prst="rect">
              <a:avLst/>
            </a:prstGeom>
            <a:noFill/>
          </p:spPr>
          <p:txBody>
            <a:bodyPr wrap="none" rtlCol="0">
              <a:spAutoFit/>
            </a:bodyPr>
            <a:lstStyle/>
            <a:p>
              <a:pPr algn="ctr"/>
              <a:r>
                <a:rPr lang="en-US" sz="2800" b="1" dirty="0">
                  <a:latin typeface="+mn-lt"/>
                </a:rPr>
                <a:t>De 9 </a:t>
              </a:r>
              <a:r>
                <a:rPr lang="fr-FR" sz="2800" b="1" dirty="0">
                  <a:latin typeface="+mn-lt"/>
                </a:rPr>
                <a:t>à</a:t>
              </a:r>
              <a:r>
                <a:rPr lang="en-US" sz="2800" b="1" dirty="0">
                  <a:latin typeface="+mn-lt"/>
                </a:rPr>
                <a:t> 14 </a:t>
              </a:r>
              <a:r>
                <a:rPr lang="en-US" sz="2800" b="1" dirty="0" err="1">
                  <a:latin typeface="+mn-lt"/>
                </a:rPr>
                <a:t>ans</a:t>
              </a:r>
              <a:endParaRPr lang="fr-FR" sz="2800" b="1" dirty="0">
                <a:latin typeface="+mn-lt"/>
              </a:endParaRPr>
            </a:p>
          </p:txBody>
        </p:sp>
      </p:grpSp>
      <p:grpSp>
        <p:nvGrpSpPr>
          <p:cNvPr id="5" name="Group 4"/>
          <p:cNvGrpSpPr/>
          <p:nvPr/>
        </p:nvGrpSpPr>
        <p:grpSpPr>
          <a:xfrm>
            <a:off x="5410200" y="2428875"/>
            <a:ext cx="2762295" cy="2510194"/>
            <a:chOff x="5410200" y="2428875"/>
            <a:chExt cx="2762295" cy="2510194"/>
          </a:xfrm>
        </p:grpSpPr>
        <p:pic>
          <p:nvPicPr>
            <p:cNvPr id="13323" name="Picture 9" descr="p3-4a.png"/>
            <p:cNvPicPr>
              <a:picLocks noChangeAspect="1"/>
            </p:cNvPicPr>
            <p:nvPr/>
          </p:nvPicPr>
          <p:blipFill>
            <a:blip r:embed="rId5" cstate="print"/>
            <a:srcRect b="25748"/>
            <a:stretch>
              <a:fillRect/>
            </a:stretch>
          </p:blipFill>
          <p:spPr bwMode="auto">
            <a:xfrm>
              <a:off x="6215059" y="2428875"/>
              <a:ext cx="963083" cy="1857375"/>
            </a:xfrm>
            <a:prstGeom prst="rect">
              <a:avLst/>
            </a:prstGeom>
            <a:noFill/>
            <a:ln w="9525">
              <a:noFill/>
              <a:miter lim="800000"/>
              <a:headEnd/>
              <a:tailEnd/>
            </a:ln>
          </p:spPr>
        </p:pic>
        <p:sp>
          <p:nvSpPr>
            <p:cNvPr id="22" name="TextBox 21"/>
            <p:cNvSpPr txBox="1"/>
            <p:nvPr/>
          </p:nvSpPr>
          <p:spPr>
            <a:xfrm>
              <a:off x="5410200" y="4415849"/>
              <a:ext cx="2762295" cy="523220"/>
            </a:xfrm>
            <a:prstGeom prst="rect">
              <a:avLst/>
            </a:prstGeom>
            <a:noFill/>
          </p:spPr>
          <p:txBody>
            <a:bodyPr wrap="none" rtlCol="0">
              <a:spAutoFit/>
            </a:bodyPr>
            <a:lstStyle/>
            <a:p>
              <a:r>
                <a:rPr lang="en-US" sz="2800" b="1" dirty="0" err="1">
                  <a:latin typeface="+mn-lt"/>
                </a:rPr>
                <a:t>Moins</a:t>
              </a:r>
              <a:r>
                <a:rPr lang="en-US" sz="2800" b="1" dirty="0">
                  <a:latin typeface="+mn-lt"/>
                </a:rPr>
                <a:t> de 9 </a:t>
              </a:r>
              <a:r>
                <a:rPr lang="en-US" sz="2800" b="1" dirty="0" err="1">
                  <a:latin typeface="+mn-lt"/>
                </a:rPr>
                <a:t>ans</a:t>
              </a:r>
              <a:endParaRPr lang="fr-FR" sz="2800" b="1" dirty="0">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8291512" cy="4611688"/>
          </a:xfrm>
        </p:spPr>
        <p:txBody>
          <a:bodyPr/>
          <a:lstStyle/>
          <a:p>
            <a:pPr>
              <a:spcBef>
                <a:spcPts val="1200"/>
              </a:spcBef>
              <a:defRPr/>
            </a:pPr>
            <a:r>
              <a:rPr lang="fr-FR" sz="2400" dirty="0"/>
              <a:t>Le vaccin contre le VPH </a:t>
            </a:r>
            <a:r>
              <a:rPr lang="fr-FR" sz="2400" u="sng" dirty="0"/>
              <a:t>n'est pas recommandé</a:t>
            </a:r>
            <a:r>
              <a:rPr lang="fr-FR" sz="2400" dirty="0"/>
              <a:t> dans les cas suivants :</a:t>
            </a:r>
            <a:endParaRPr lang="fr-FR" sz="2100"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fr-FR" dirty="0"/>
          </a:p>
          <a:p>
            <a:pPr>
              <a:buFont typeface="Wingdings" pitchFamily="2" charset="2"/>
              <a:buNone/>
              <a:defRPr/>
            </a:pPr>
            <a:endParaRPr lang="en-US" dirty="0"/>
          </a:p>
        </p:txBody>
      </p:sp>
      <p:sp>
        <p:nvSpPr>
          <p:cNvPr id="2" name="Title 1"/>
          <p:cNvSpPr>
            <a:spLocks noGrp="1"/>
          </p:cNvSpPr>
          <p:nvPr>
            <p:ph type="title"/>
          </p:nvPr>
        </p:nvSpPr>
        <p:spPr/>
        <p:txBody>
          <a:bodyPr/>
          <a:lstStyle/>
          <a:p>
            <a:pPr eaLnBrk="1" hangingPunct="1">
              <a:defRPr/>
            </a:pPr>
            <a:r>
              <a:rPr lang="fr-FR" kern="1200" dirty="0">
                <a:cs typeface="+mn-cs"/>
              </a:rPr>
              <a:t>Quelles sont les contre-indications à la vaccination contre le VPH </a:t>
            </a:r>
            <a:r>
              <a:rPr lang="en-US" kern="1200" dirty="0">
                <a:cs typeface="+mn-cs"/>
              </a:rPr>
              <a:t>? </a:t>
            </a:r>
          </a:p>
        </p:txBody>
      </p:sp>
      <p:grpSp>
        <p:nvGrpSpPr>
          <p:cNvPr id="4" name="Group 11"/>
          <p:cNvGrpSpPr>
            <a:grpSpLocks/>
          </p:cNvGrpSpPr>
          <p:nvPr/>
        </p:nvGrpSpPr>
        <p:grpSpPr bwMode="auto">
          <a:xfrm>
            <a:off x="152400" y="5157788"/>
            <a:ext cx="9129218" cy="719137"/>
            <a:chOff x="300" y="2821"/>
            <a:chExt cx="6103" cy="434"/>
          </a:xfrm>
        </p:grpSpPr>
        <p:sp>
          <p:nvSpPr>
            <p:cNvPr id="9225" name="Rectangle 4"/>
            <p:cNvSpPr>
              <a:spLocks noChangeArrowheads="1"/>
            </p:cNvSpPr>
            <p:nvPr/>
          </p:nvSpPr>
          <p:spPr bwMode="auto">
            <a:xfrm>
              <a:off x="860" y="2872"/>
              <a:ext cx="5543" cy="310"/>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None/>
              </a:pPr>
              <a:r>
                <a:rPr lang="fr-FR" sz="2000" dirty="0">
                  <a:solidFill>
                    <a:srgbClr val="000066"/>
                  </a:solidFill>
                  <a:latin typeface="Arial" pitchFamily="34" charset="0"/>
                </a:rPr>
                <a:t>Une infection bénigne telle qu'un rhume </a:t>
              </a:r>
              <a:r>
                <a:rPr lang="fr-FR" sz="2000" b="1" u="sng" dirty="0">
                  <a:solidFill>
                    <a:srgbClr val="000066"/>
                  </a:solidFill>
                  <a:latin typeface="Arial" pitchFamily="34" charset="0"/>
                </a:rPr>
                <a:t>n'est pas </a:t>
              </a:r>
              <a:r>
                <a:rPr lang="fr-FR" sz="2000" dirty="0">
                  <a:solidFill>
                    <a:srgbClr val="000066"/>
                  </a:solidFill>
                  <a:latin typeface="Arial" pitchFamily="34" charset="0"/>
                </a:rPr>
                <a:t>une contre-indication</a:t>
              </a:r>
              <a:endParaRPr lang="en-GB" sz="2000" dirty="0">
                <a:solidFill>
                  <a:srgbClr val="000066"/>
                </a:solidFill>
                <a:latin typeface="Arial" pitchFamily="34" charset="0"/>
              </a:endParaRPr>
            </a:p>
          </p:txBody>
        </p:sp>
        <p:pic>
          <p:nvPicPr>
            <p:cNvPr id="9226" name="Picture 10" descr="caution"/>
            <p:cNvPicPr>
              <a:picLocks noChangeAspect="1" noChangeArrowheads="1"/>
            </p:cNvPicPr>
            <p:nvPr/>
          </p:nvPicPr>
          <p:blipFill>
            <a:blip r:embed="rId3" cstate="print"/>
            <a:srcRect/>
            <a:stretch>
              <a:fillRect/>
            </a:stretch>
          </p:blipFill>
          <p:spPr bwMode="auto">
            <a:xfrm>
              <a:off x="300" y="2821"/>
              <a:ext cx="630" cy="434"/>
            </a:xfrm>
            <a:prstGeom prst="rect">
              <a:avLst/>
            </a:prstGeom>
            <a:noFill/>
            <a:ln w="9525">
              <a:noFill/>
              <a:miter lim="800000"/>
              <a:headEnd/>
              <a:tailEnd/>
            </a:ln>
          </p:spPr>
        </p:pic>
      </p:gr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2590800"/>
            <a:ext cx="8458200" cy="2407458"/>
          </a:xfrm>
          <a:prstGeom prst="rect">
            <a:avLst/>
          </a:prstGeom>
        </p:spPr>
      </p:pic>
    </p:spTree>
    <p:extLst>
      <p:ext uri="{BB962C8B-B14F-4D97-AF65-F5344CB8AC3E}">
        <p14:creationId xmlns:p14="http://schemas.microsoft.com/office/powerpoint/2010/main" val="6759767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r>
              <a:rPr lang="en-US" dirty="0"/>
              <a:t>?</a:t>
            </a:r>
          </a:p>
        </p:txBody>
      </p:sp>
      <p:pic>
        <p:nvPicPr>
          <p:cNvPr id="11267"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11268" name="Rectangle à coins arrondis 3"/>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lIns="91440" tIns="45720" rIns="91440" bIns="45720" anchor="t"/>
          <a:lstStyle/>
          <a:p>
            <a:pPr rtl="1"/>
            <a:r>
              <a:rPr lang="fr-FR" sz="2000" b="1" dirty="0">
                <a:solidFill>
                  <a:srgbClr val="002060"/>
                </a:solidFill>
                <a:latin typeface="Arial"/>
                <a:ea typeface="MS PGothic"/>
              </a:rPr>
              <a:t>La fille est enceinte lorsqu'elle revient pour la deuxième dose de vaccin contre le VPH.</a:t>
            </a:r>
            <a:endParaRPr lang="en-US" sz="2000" b="1" dirty="0">
              <a:solidFill>
                <a:srgbClr val="002060"/>
              </a:solidFill>
              <a:latin typeface="Arial"/>
              <a:ea typeface="MS PGothic"/>
            </a:endParaRPr>
          </a:p>
          <a:p>
            <a:pPr rtl="1"/>
            <a:endParaRPr lang="fr-FR" sz="2000" b="1" dirty="0">
              <a:solidFill>
                <a:srgbClr val="002060"/>
              </a:solidFill>
              <a:latin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p>
        </p:txBody>
      </p:sp>
      <p:pic>
        <p:nvPicPr>
          <p:cNvPr id="23554" name="Picture 7" descr="doctor_thinking"/>
          <p:cNvPicPr>
            <a:picLocks noChangeAspect="1" noChangeArrowheads="1"/>
          </p:cNvPicPr>
          <p:nvPr/>
        </p:nvPicPr>
        <p:blipFill>
          <a:blip r:embed="rId3" cstate="print"/>
          <a:srcRect/>
          <a:stretch>
            <a:fillRect/>
          </a:stretch>
        </p:blipFill>
        <p:spPr bwMode="auto">
          <a:xfrm>
            <a:off x="6215063" y="2071688"/>
            <a:ext cx="2152650" cy="3108325"/>
          </a:xfrm>
          <a:prstGeom prst="rect">
            <a:avLst/>
          </a:prstGeom>
          <a:noFill/>
          <a:ln w="9525">
            <a:noFill/>
            <a:miter lim="800000"/>
            <a:headEnd/>
            <a:tailEnd/>
          </a:ln>
        </p:spPr>
      </p:pic>
      <p:sp>
        <p:nvSpPr>
          <p:cNvPr id="23555" name="Rectangle à coins arrondis 3"/>
          <p:cNvSpPr>
            <a:spLocks noChangeArrowheads="1"/>
          </p:cNvSpPr>
          <p:nvPr/>
        </p:nvSpPr>
        <p:spPr bwMode="auto">
          <a:xfrm>
            <a:off x="776287" y="1989137"/>
            <a:ext cx="4516438" cy="1363663"/>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La fille est immunodéprimée à cause du VIH / SIDA</a:t>
            </a:r>
            <a:r>
              <a:rPr lang="en-US" sz="2000" b="1" dirty="0">
                <a:solidFill>
                  <a:srgbClr val="002060"/>
                </a:solidFill>
                <a:latin typeface="Arial" pitchFamily="34" charset="0"/>
              </a:rPr>
              <a:t>.</a:t>
            </a:r>
          </a:p>
          <a:p>
            <a:pPr rtl="1"/>
            <a:endParaRPr lang="fr-FR" sz="2000" b="1" dirty="0">
              <a:solidFill>
                <a:srgbClr val="002060"/>
              </a:solidFill>
              <a:latin typeface="Arial" pitchFamily="34" charset="0"/>
            </a:endParaRPr>
          </a:p>
        </p:txBody>
      </p:sp>
    </p:spTree>
    <p:extLst>
      <p:ext uri="{BB962C8B-B14F-4D97-AF65-F5344CB8AC3E}">
        <p14:creationId xmlns:p14="http://schemas.microsoft.com/office/powerpoint/2010/main" val="2852721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latin typeface="Arial" pitchFamily="34" charset="0"/>
                <a:ea typeface="ＭＳ Ｐゴシック" pitchFamily="34" charset="-128"/>
              </a:rPr>
              <a:t>Que faire dans ce scénario ?</a:t>
            </a:r>
            <a:endParaRPr lang="en-US" dirty="0"/>
          </a:p>
        </p:txBody>
      </p:sp>
      <p:pic>
        <p:nvPicPr>
          <p:cNvPr id="27650" name="Picture 7" descr="doctor_thinking"/>
          <p:cNvPicPr>
            <a:picLocks noGrp="1" noChangeAspect="1" noChangeArrowheads="1"/>
          </p:cNvPicPr>
          <p:nvPr>
            <p:ph idx="1"/>
          </p:nvPr>
        </p:nvPicPr>
        <p:blipFill>
          <a:blip r:embed="rId3" cstate="print"/>
          <a:srcRect/>
          <a:stretch>
            <a:fillRect/>
          </a:stretch>
        </p:blipFill>
        <p:spPr>
          <a:xfrm>
            <a:off x="6215063" y="2071688"/>
            <a:ext cx="2152650" cy="3108325"/>
          </a:xfrm>
          <a:noFill/>
        </p:spPr>
      </p:pic>
      <p:sp>
        <p:nvSpPr>
          <p:cNvPr id="27651" name="Rectangle à coins arrondis 3"/>
          <p:cNvSpPr>
            <a:spLocks noChangeArrowheads="1"/>
          </p:cNvSpPr>
          <p:nvPr/>
        </p:nvSpPr>
        <p:spPr bwMode="auto">
          <a:xfrm>
            <a:off x="971550" y="1928813"/>
            <a:ext cx="4321175" cy="2571750"/>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r>
              <a:rPr lang="fr-FR" sz="2000" b="1">
                <a:solidFill>
                  <a:srgbClr val="002060"/>
                </a:solidFill>
                <a:latin typeface="Arial" pitchFamily="34" charset="0"/>
              </a:rPr>
              <a:t>Une fille </a:t>
            </a:r>
            <a:r>
              <a:rPr lang="fr-FR" sz="2000" b="1" dirty="0">
                <a:solidFill>
                  <a:srgbClr val="002060"/>
                </a:solidFill>
                <a:latin typeface="Arial" pitchFamily="34" charset="0"/>
              </a:rPr>
              <a:t>se présente à une séance de vaccination pour sa deuxième dose. Le registre montre que 18 mois se sont écoulés depuis qu’elle a reçu sa première dose. </a:t>
            </a:r>
          </a:p>
        </p:txBody>
      </p:sp>
    </p:spTree>
    <p:extLst>
      <p:ext uri="{BB962C8B-B14F-4D97-AF65-F5344CB8AC3E}">
        <p14:creationId xmlns:p14="http://schemas.microsoft.com/office/powerpoint/2010/main" val="3013399789"/>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58452</TotalTime>
  <Words>1403</Words>
  <Application>Microsoft Office PowerPoint</Application>
  <PresentationFormat>On-screen Show (4:3)</PresentationFormat>
  <Paragraphs>117</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Narrow</vt:lpstr>
      <vt:lpstr>Limon F3</vt:lpstr>
      <vt:lpstr>Wingdings</vt:lpstr>
      <vt:lpstr>PPTtemplate</vt:lpstr>
      <vt:lpstr>PowerPoint Presentation</vt:lpstr>
      <vt:lpstr>Objectifs pédagogiques</vt:lpstr>
      <vt:lpstr>PowerPoint Presentation</vt:lpstr>
      <vt:lpstr>Quel est le calendrier d'administration du vaccin Cecolin® ?</vt:lpstr>
      <vt:lpstr>PowerPoint Presentation</vt:lpstr>
      <vt:lpstr>Quelles sont les contre-indications à la vaccination contre le VPH ? </vt:lpstr>
      <vt:lpstr>Que faire dans ce scénario ?</vt:lpstr>
      <vt:lpstr>Que faire dans ce scénario ?</vt:lpstr>
      <vt:lpstr>Que faire dans ce scénario ?</vt:lpstr>
      <vt:lpstr>Messages clés</vt:lpstr>
      <vt:lpstr>Fin du module</vt:lpstr>
      <vt:lpstr>PowerPoint Presentation</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2219</cp:revision>
  <dcterms:created xsi:type="dcterms:W3CDTF">2012-01-26T15:16:34Z</dcterms:created>
  <dcterms:modified xsi:type="dcterms:W3CDTF">2022-05-16T07:33:00Z</dcterms:modified>
</cp:coreProperties>
</file>