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6"/>
  </p:notesMasterIdLst>
  <p:handoutMasterIdLst>
    <p:handoutMasterId r:id="rId17"/>
  </p:handoutMasterIdLst>
  <p:sldIdLst>
    <p:sldId id="337" r:id="rId2"/>
    <p:sldId id="338" r:id="rId3"/>
    <p:sldId id="282" r:id="rId4"/>
    <p:sldId id="340" r:id="rId5"/>
    <p:sldId id="341" r:id="rId6"/>
    <p:sldId id="342" r:id="rId7"/>
    <p:sldId id="343" r:id="rId8"/>
    <p:sldId id="344" r:id="rId9"/>
    <p:sldId id="345" r:id="rId10"/>
    <p:sldId id="346" r:id="rId11"/>
    <p:sldId id="331" r:id="rId12"/>
    <p:sldId id="324" r:id="rId13"/>
    <p:sldId id="353" r:id="rId14"/>
    <p:sldId id="351" r:id="rId15"/>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6" clrIdx="0"/>
  <p:cmAuthor id="1" name="BAHL, Jhilmil" initials="bahlj"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77887" autoAdjust="0"/>
  </p:normalViewPr>
  <p:slideViewPr>
    <p:cSldViewPr snapToGrid="0">
      <p:cViewPr varScale="1">
        <p:scale>
          <a:sx n="85" d="100"/>
          <a:sy n="85" d="100"/>
        </p:scale>
        <p:origin x="2286" y="90"/>
      </p:cViewPr>
      <p:guideLst>
        <p:guide orient="horz" pos="3024"/>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93A2E494-B11D-4514-A402-A9A55B13CBE2}"/>
    <pc:docChg chg="undo custSel modSld">
      <pc:chgData name="AKABA, Hiroki" userId="db41f2cb-68b2-46d0-b1a9-2b507dcca92f" providerId="ADAL" clId="{93A2E494-B11D-4514-A402-A9A55B13CBE2}" dt="2022-03-07T09:13:29.582" v="119" actId="20577"/>
      <pc:docMkLst>
        <pc:docMk/>
      </pc:docMkLst>
      <pc:sldChg chg="addSp delSp modSp mod modCm">
        <pc:chgData name="AKABA, Hiroki" userId="db41f2cb-68b2-46d0-b1a9-2b507dcca92f" providerId="ADAL" clId="{93A2E494-B11D-4514-A402-A9A55B13CBE2}" dt="2022-03-07T09:10:30.550" v="96" actId="206"/>
        <pc:sldMkLst>
          <pc:docMk/>
          <pc:sldMk cId="2418804514" sldId="346"/>
        </pc:sldMkLst>
        <pc:spChg chg="add mod">
          <ac:chgData name="AKABA, Hiroki" userId="db41f2cb-68b2-46d0-b1a9-2b507dcca92f" providerId="ADAL" clId="{93A2E494-B11D-4514-A402-A9A55B13CBE2}" dt="2022-03-07T09:05:41.656" v="38" actId="206"/>
          <ac:spMkLst>
            <pc:docMk/>
            <pc:sldMk cId="2418804514" sldId="346"/>
            <ac:spMk id="2" creationId="{74860471-B474-4C8E-A344-8FFC4C4F213D}"/>
          </ac:spMkLst>
        </pc:spChg>
        <pc:spChg chg="del">
          <ac:chgData name="AKABA, Hiroki" userId="db41f2cb-68b2-46d0-b1a9-2b507dcca92f" providerId="ADAL" clId="{93A2E494-B11D-4514-A402-A9A55B13CBE2}" dt="2022-03-07T09:08:32.872" v="78" actId="478"/>
          <ac:spMkLst>
            <pc:docMk/>
            <pc:sldMk cId="2418804514" sldId="346"/>
            <ac:spMk id="7" creationId="{A25068A5-B3FB-4B1F-B8D2-333F9E9F6B08}"/>
          </ac:spMkLst>
        </pc:spChg>
        <pc:spChg chg="del">
          <ac:chgData name="AKABA, Hiroki" userId="db41f2cb-68b2-46d0-b1a9-2b507dcca92f" providerId="ADAL" clId="{93A2E494-B11D-4514-A402-A9A55B13CBE2}" dt="2022-03-07T09:08:39.320" v="80" actId="478"/>
          <ac:spMkLst>
            <pc:docMk/>
            <pc:sldMk cId="2418804514" sldId="346"/>
            <ac:spMk id="8" creationId="{84F911F8-3438-44F5-8B8B-0D7AF5A3CF6F}"/>
          </ac:spMkLst>
        </pc:spChg>
        <pc:spChg chg="del">
          <ac:chgData name="AKABA, Hiroki" userId="db41f2cb-68b2-46d0-b1a9-2b507dcca92f" providerId="ADAL" clId="{93A2E494-B11D-4514-A402-A9A55B13CBE2}" dt="2022-03-07T09:08:42.567" v="81" actId="478"/>
          <ac:spMkLst>
            <pc:docMk/>
            <pc:sldMk cId="2418804514" sldId="346"/>
            <ac:spMk id="9" creationId="{AB03037C-F410-4ADA-8508-6388957CF7E3}"/>
          </ac:spMkLst>
        </pc:spChg>
        <pc:spChg chg="del">
          <ac:chgData name="AKABA, Hiroki" userId="db41f2cb-68b2-46d0-b1a9-2b507dcca92f" providerId="ADAL" clId="{93A2E494-B11D-4514-A402-A9A55B13CBE2}" dt="2022-03-07T09:08:03.812" v="72" actId="478"/>
          <ac:spMkLst>
            <pc:docMk/>
            <pc:sldMk cId="2418804514" sldId="346"/>
            <ac:spMk id="10" creationId="{0B5B6157-DBCA-4C66-B64C-02BACEB70F05}"/>
          </ac:spMkLst>
        </pc:spChg>
        <pc:spChg chg="add del">
          <ac:chgData name="AKABA, Hiroki" userId="db41f2cb-68b2-46d0-b1a9-2b507dcca92f" providerId="ADAL" clId="{93A2E494-B11D-4514-A402-A9A55B13CBE2}" dt="2022-03-07T09:07:58.017" v="70" actId="478"/>
          <ac:spMkLst>
            <pc:docMk/>
            <pc:sldMk cId="2418804514" sldId="346"/>
            <ac:spMk id="11" creationId="{52132D6E-0293-4F72-959C-204A833FFBAC}"/>
          </ac:spMkLst>
        </pc:spChg>
        <pc:spChg chg="del">
          <ac:chgData name="AKABA, Hiroki" userId="db41f2cb-68b2-46d0-b1a9-2b507dcca92f" providerId="ADAL" clId="{93A2E494-B11D-4514-A402-A9A55B13CBE2}" dt="2022-03-07T09:06:12.741" v="48" actId="478"/>
          <ac:spMkLst>
            <pc:docMk/>
            <pc:sldMk cId="2418804514" sldId="346"/>
            <ac:spMk id="12" creationId="{BA841199-D96E-46D1-B40A-FFF88CD5CE5F}"/>
          </ac:spMkLst>
        </pc:spChg>
        <pc:spChg chg="add del">
          <ac:chgData name="AKABA, Hiroki" userId="db41f2cb-68b2-46d0-b1a9-2b507dcca92f" providerId="ADAL" clId="{93A2E494-B11D-4514-A402-A9A55B13CBE2}" dt="2022-03-07T09:05:51.760" v="42" actId="478"/>
          <ac:spMkLst>
            <pc:docMk/>
            <pc:sldMk cId="2418804514" sldId="346"/>
            <ac:spMk id="16" creationId="{6B360C10-B06C-483A-8432-2EDEC9474EFB}"/>
          </ac:spMkLst>
        </pc:spChg>
        <pc:spChg chg="del mod">
          <ac:chgData name="AKABA, Hiroki" userId="db41f2cb-68b2-46d0-b1a9-2b507dcca92f" providerId="ADAL" clId="{93A2E494-B11D-4514-A402-A9A55B13CBE2}" dt="2022-03-07T09:09:27.135" v="89" actId="478"/>
          <ac:spMkLst>
            <pc:docMk/>
            <pc:sldMk cId="2418804514" sldId="346"/>
            <ac:spMk id="17" creationId="{0B5AE78E-0AA9-4CE0-B0D5-021F3EB6D219}"/>
          </ac:spMkLst>
        </pc:spChg>
        <pc:spChg chg="add mod">
          <ac:chgData name="AKABA, Hiroki" userId="db41f2cb-68b2-46d0-b1a9-2b507dcca92f" providerId="ADAL" clId="{93A2E494-B11D-4514-A402-A9A55B13CBE2}" dt="2022-03-07T09:06:08.694" v="47" actId="206"/>
          <ac:spMkLst>
            <pc:docMk/>
            <pc:sldMk cId="2418804514" sldId="346"/>
            <ac:spMk id="18" creationId="{A1458B0E-20A6-4174-BA03-89112D57BB77}"/>
          </ac:spMkLst>
        </pc:spChg>
        <pc:spChg chg="add mod">
          <ac:chgData name="AKABA, Hiroki" userId="db41f2cb-68b2-46d0-b1a9-2b507dcca92f" providerId="ADAL" clId="{93A2E494-B11D-4514-A402-A9A55B13CBE2}" dt="2022-03-07T09:07:05.742" v="60" actId="206"/>
          <ac:spMkLst>
            <pc:docMk/>
            <pc:sldMk cId="2418804514" sldId="346"/>
            <ac:spMk id="19" creationId="{5507A0A8-EEC1-4B6E-B235-E461F901AB34}"/>
          </ac:spMkLst>
        </pc:spChg>
        <pc:spChg chg="add mod">
          <ac:chgData name="AKABA, Hiroki" userId="db41f2cb-68b2-46d0-b1a9-2b507dcca92f" providerId="ADAL" clId="{93A2E494-B11D-4514-A402-A9A55B13CBE2}" dt="2022-03-07T09:08:21.878" v="74" actId="206"/>
          <ac:spMkLst>
            <pc:docMk/>
            <pc:sldMk cId="2418804514" sldId="346"/>
            <ac:spMk id="20" creationId="{FDCE9D69-F302-47B4-8B6B-E0C756802384}"/>
          </ac:spMkLst>
        </pc:spChg>
        <pc:spChg chg="add mod">
          <ac:chgData name="AKABA, Hiroki" userId="db41f2cb-68b2-46d0-b1a9-2b507dcca92f" providerId="ADAL" clId="{93A2E494-B11D-4514-A402-A9A55B13CBE2}" dt="2022-03-07T09:09:07.308" v="84" actId="206"/>
          <ac:spMkLst>
            <pc:docMk/>
            <pc:sldMk cId="2418804514" sldId="346"/>
            <ac:spMk id="21" creationId="{64680E50-D886-4BF7-B781-7C5A1B181371}"/>
          </ac:spMkLst>
        </pc:spChg>
        <pc:spChg chg="add mod">
          <ac:chgData name="AKABA, Hiroki" userId="db41f2cb-68b2-46d0-b1a9-2b507dcca92f" providerId="ADAL" clId="{93A2E494-B11D-4514-A402-A9A55B13CBE2}" dt="2022-03-07T09:09:18.492" v="86" actId="1076"/>
          <ac:spMkLst>
            <pc:docMk/>
            <pc:sldMk cId="2418804514" sldId="346"/>
            <ac:spMk id="22" creationId="{0E6D0960-492B-4D9A-9CF2-62CAF4452EDE}"/>
          </ac:spMkLst>
        </pc:spChg>
        <pc:spChg chg="add mod">
          <ac:chgData name="AKABA, Hiroki" userId="db41f2cb-68b2-46d0-b1a9-2b507dcca92f" providerId="ADAL" clId="{93A2E494-B11D-4514-A402-A9A55B13CBE2}" dt="2022-03-07T09:09:24.696" v="88" actId="1076"/>
          <ac:spMkLst>
            <pc:docMk/>
            <pc:sldMk cId="2418804514" sldId="346"/>
            <ac:spMk id="23" creationId="{B7DEE539-BE30-4488-A527-F8ACD070B5FF}"/>
          </ac:spMkLst>
        </pc:spChg>
        <pc:spChg chg="add mod">
          <ac:chgData name="AKABA, Hiroki" userId="db41f2cb-68b2-46d0-b1a9-2b507dcca92f" providerId="ADAL" clId="{93A2E494-B11D-4514-A402-A9A55B13CBE2}" dt="2022-03-07T09:10:30.550" v="96" actId="206"/>
          <ac:spMkLst>
            <pc:docMk/>
            <pc:sldMk cId="2418804514" sldId="346"/>
            <ac:spMk id="24" creationId="{EBFBE9B4-BAA3-44E4-B7AB-580AF1E60BF6}"/>
          </ac:spMkLst>
        </pc:spChg>
      </pc:sldChg>
      <pc:sldChg chg="modSp mod">
        <pc:chgData name="AKABA, Hiroki" userId="db41f2cb-68b2-46d0-b1a9-2b507dcca92f" providerId="ADAL" clId="{93A2E494-B11D-4514-A402-A9A55B13CBE2}" dt="2022-03-07T09:13:29.582" v="119" actId="20577"/>
        <pc:sldMkLst>
          <pc:docMk/>
          <pc:sldMk cId="2377441968" sldId="351"/>
        </pc:sldMkLst>
        <pc:spChg chg="mod">
          <ac:chgData name="AKABA, Hiroki" userId="db41f2cb-68b2-46d0-b1a9-2b507dcca92f" providerId="ADAL" clId="{93A2E494-B11D-4514-A402-A9A55B13CBE2}" dt="2022-03-07T09:13:29.582" v="119" actId="20577"/>
          <ac:spMkLst>
            <pc:docMk/>
            <pc:sldMk cId="2377441968" sldId="351"/>
            <ac:spMk id="17411" creationId="{00000000-0000-0000-0000-000000000000}"/>
          </ac:spMkLst>
        </pc:spChg>
      </pc:sldChg>
    </pc:docChg>
  </pc:docChgLst>
  <pc:docChgLst>
    <pc:chgData name="AKABA, Hiroki" userId="db41f2cb-68b2-46d0-b1a9-2b507dcca92f" providerId="ADAL" clId="{09967C40-DDB1-4116-A37D-7B6D4C4E15E3}"/>
    <pc:docChg chg="modSld">
      <pc:chgData name="AKABA, Hiroki" userId="db41f2cb-68b2-46d0-b1a9-2b507dcca92f" providerId="ADAL" clId="{09967C40-DDB1-4116-A37D-7B6D4C4E15E3}" dt="2022-03-22T10:36:12.851" v="6" actId="20577"/>
      <pc:docMkLst>
        <pc:docMk/>
      </pc:docMkLst>
      <pc:sldChg chg="modSp mod">
        <pc:chgData name="AKABA, Hiroki" userId="db41f2cb-68b2-46d0-b1a9-2b507dcca92f" providerId="ADAL" clId="{09967C40-DDB1-4116-A37D-7B6D4C4E15E3}" dt="2022-03-22T10:36:12.851" v="6" actId="20577"/>
        <pc:sldMkLst>
          <pc:docMk/>
          <pc:sldMk cId="2121004699" sldId="324"/>
        </pc:sldMkLst>
        <pc:spChg chg="mod">
          <ac:chgData name="AKABA, Hiroki" userId="db41f2cb-68b2-46d0-b1a9-2b507dcca92f" providerId="ADAL" clId="{09967C40-DDB1-4116-A37D-7B6D4C4E15E3}" dt="2022-03-22T10:36:12.851" v="6" actId="20577"/>
          <ac:spMkLst>
            <pc:docMk/>
            <pc:sldMk cId="2121004699" sldId="324"/>
            <ac:spMk id="10242" creationId="{00000000-0000-0000-0000-000000000000}"/>
          </ac:spMkLst>
        </pc:spChg>
      </pc:sldChg>
    </pc:docChg>
  </pc:docChgLst>
  <pc:docChgLst>
    <pc:chgData name="Mrs Gillian F. MAYERS (mayersgill@gmail.com)" userId="S::mayersgill_gmail.com#ext#@worldhealthorg.onmicrosoft.com::d9b941f0-ac22-4431-a954-e58ec48ed8eb" providerId="AD" clId="Web-{D5EF6E3E-025E-C4EB-9047-6778B529261D}"/>
    <pc:docChg chg="modSld">
      <pc:chgData name="Mrs Gillian F. MAYERS (mayersgill@gmail.com)" userId="S::mayersgill_gmail.com#ext#@worldhealthorg.onmicrosoft.com::d9b941f0-ac22-4431-a954-e58ec48ed8eb" providerId="AD" clId="Web-{D5EF6E3E-025E-C4EB-9047-6778B529261D}" dt="2022-03-07T17:03:03.773" v="26"/>
      <pc:docMkLst>
        <pc:docMk/>
      </pc:docMkLst>
      <pc:sldChg chg="modSp delCm">
        <pc:chgData name="Mrs Gillian F. MAYERS (mayersgill@gmail.com)" userId="S::mayersgill_gmail.com#ext#@worldhealthorg.onmicrosoft.com::d9b941f0-ac22-4431-a954-e58ec48ed8eb" providerId="AD" clId="Web-{D5EF6E3E-025E-C4EB-9047-6778B529261D}" dt="2022-03-07T17:03:03.773" v="26"/>
        <pc:sldMkLst>
          <pc:docMk/>
          <pc:sldMk cId="2418804514" sldId="346"/>
        </pc:sldMkLst>
        <pc:spChg chg="mod">
          <ac:chgData name="Mrs Gillian F. MAYERS (mayersgill@gmail.com)" userId="S::mayersgill_gmail.com#ext#@worldhealthorg.onmicrosoft.com::d9b941f0-ac22-4431-a954-e58ec48ed8eb" providerId="AD" clId="Web-{D5EF6E3E-025E-C4EB-9047-6778B529261D}" dt="2022-03-07T17:01:23.583" v="11" actId="1076"/>
          <ac:spMkLst>
            <pc:docMk/>
            <pc:sldMk cId="2418804514" sldId="346"/>
            <ac:spMk id="2" creationId="{74860471-B474-4C8E-A344-8FFC4C4F213D}"/>
          </ac:spMkLst>
        </pc:spChg>
        <pc:spChg chg="mod">
          <ac:chgData name="Mrs Gillian F. MAYERS (mayersgill@gmail.com)" userId="S::mayersgill_gmail.com#ext#@worldhealthorg.onmicrosoft.com::d9b941f0-ac22-4431-a954-e58ec48ed8eb" providerId="AD" clId="Web-{D5EF6E3E-025E-C4EB-9047-6778B529261D}" dt="2022-03-07T17:01:10.271" v="10" actId="20577"/>
          <ac:spMkLst>
            <pc:docMk/>
            <pc:sldMk cId="2418804514" sldId="346"/>
            <ac:spMk id="18" creationId="{A1458B0E-20A6-4174-BA03-89112D57BB77}"/>
          </ac:spMkLst>
        </pc:spChg>
        <pc:spChg chg="mod">
          <ac:chgData name="Mrs Gillian F. MAYERS (mayersgill@gmail.com)" userId="S::mayersgill_gmail.com#ext#@worldhealthorg.onmicrosoft.com::d9b941f0-ac22-4431-a954-e58ec48ed8eb" providerId="AD" clId="Web-{D5EF6E3E-025E-C4EB-9047-6778B529261D}" dt="2022-03-07T17:02:24.101" v="20" actId="20577"/>
          <ac:spMkLst>
            <pc:docMk/>
            <pc:sldMk cId="2418804514" sldId="346"/>
            <ac:spMk id="19" creationId="{5507A0A8-EEC1-4B6E-B235-E461F901AB34}"/>
          </ac:spMkLst>
        </pc:spChg>
        <pc:spChg chg="mod">
          <ac:chgData name="Mrs Gillian F. MAYERS (mayersgill@gmail.com)" userId="S::mayersgill_gmail.com#ext#@worldhealthorg.onmicrosoft.com::d9b941f0-ac22-4431-a954-e58ec48ed8eb" providerId="AD" clId="Web-{D5EF6E3E-025E-C4EB-9047-6778B529261D}" dt="2022-03-07T17:02:50.898" v="25" actId="20577"/>
          <ac:spMkLst>
            <pc:docMk/>
            <pc:sldMk cId="2418804514" sldId="346"/>
            <ac:spMk id="20" creationId="{FDCE9D69-F302-47B4-8B6B-E0C756802384}"/>
          </ac:spMkLst>
        </pc:spChg>
        <pc:spChg chg="mod">
          <ac:chgData name="Mrs Gillian F. MAYERS (mayersgill@gmail.com)" userId="S::mayersgill_gmail.com#ext#@worldhealthorg.onmicrosoft.com::d9b941f0-ac22-4431-a954-e58ec48ed8eb" providerId="AD" clId="Web-{D5EF6E3E-025E-C4EB-9047-6778B529261D}" dt="2022-03-07T17:02:34.538" v="23" actId="20577"/>
          <ac:spMkLst>
            <pc:docMk/>
            <pc:sldMk cId="2418804514" sldId="346"/>
            <ac:spMk id="21" creationId="{64680E50-D886-4BF7-B781-7C5A1B181371}"/>
          </ac:spMkLst>
        </pc:spChg>
        <pc:spChg chg="mod">
          <ac:chgData name="Mrs Gillian F. MAYERS (mayersgill@gmail.com)" userId="S::mayersgill_gmail.com#ext#@worldhealthorg.onmicrosoft.com::d9b941f0-ac22-4431-a954-e58ec48ed8eb" providerId="AD" clId="Web-{D5EF6E3E-025E-C4EB-9047-6778B529261D}" dt="2022-03-07T17:02:27.773" v="21" actId="20577"/>
          <ac:spMkLst>
            <pc:docMk/>
            <pc:sldMk cId="2418804514" sldId="346"/>
            <ac:spMk id="22" creationId="{0E6D0960-492B-4D9A-9CF2-62CAF4452EDE}"/>
          </ac:spMkLst>
        </pc:spChg>
        <pc:spChg chg="mod">
          <ac:chgData name="Mrs Gillian F. MAYERS (mayersgill@gmail.com)" userId="S::mayersgill_gmail.com#ext#@worldhealthorg.onmicrosoft.com::d9b941f0-ac22-4431-a954-e58ec48ed8eb" providerId="AD" clId="Web-{D5EF6E3E-025E-C4EB-9047-6778B529261D}" dt="2022-03-07T17:02:19.350" v="19" actId="20577"/>
          <ac:spMkLst>
            <pc:docMk/>
            <pc:sldMk cId="2418804514" sldId="346"/>
            <ac:spMk id="23" creationId="{B7DEE539-BE30-4488-A527-F8ACD070B5FF}"/>
          </ac:spMkLst>
        </pc:spChg>
        <pc:spChg chg="mod">
          <ac:chgData name="Mrs Gillian F. MAYERS (mayersgill@gmail.com)" userId="S::mayersgill_gmail.com#ext#@worldhealthorg.onmicrosoft.com::d9b941f0-ac22-4431-a954-e58ec48ed8eb" providerId="AD" clId="Web-{D5EF6E3E-025E-C4EB-9047-6778B529261D}" dt="2022-03-07T17:02:31.288" v="22" actId="20577"/>
          <ac:spMkLst>
            <pc:docMk/>
            <pc:sldMk cId="2418804514" sldId="346"/>
            <ac:spMk id="24" creationId="{EBFBE9B4-BAA3-44E4-B7AB-580AF1E60BF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pitchFamily="34"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pitchFamily="34"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pitchFamily="34"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defRPr>
            </a:lvl1pPr>
          </a:lstStyle>
          <a:p>
            <a:pPr>
              <a:defRPr/>
            </a:pPr>
            <a:fld id="{E221C430-6199-43AB-845C-3C0D05C204A5}" type="slidenum">
              <a:rPr lang="en-US"/>
              <a:pPr>
                <a:defRPr/>
              </a:pPr>
              <a:t>‹#›</a:t>
            </a:fld>
            <a:endParaRPr lang="en-US"/>
          </a:p>
        </p:txBody>
      </p:sp>
    </p:spTree>
    <p:extLst>
      <p:ext uri="{BB962C8B-B14F-4D97-AF65-F5344CB8AC3E}">
        <p14:creationId xmlns:p14="http://schemas.microsoft.com/office/powerpoint/2010/main" val="23513723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pitchFamily="34"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pitchFamily="34" charset="0"/>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pitchFamily="34"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defRPr>
            </a:lvl1pPr>
          </a:lstStyle>
          <a:p>
            <a:pPr>
              <a:defRPr/>
            </a:pPr>
            <a:fld id="{764B903F-31D3-435C-AA1A-5C583AE4CB74}" type="slidenum">
              <a:rPr lang="en-GB"/>
              <a:pPr>
                <a:defRPr/>
              </a:pPr>
              <a:t>‹#›</a:t>
            </a:fld>
            <a:endParaRPr lang="en-GB"/>
          </a:p>
        </p:txBody>
      </p:sp>
    </p:spTree>
    <p:extLst>
      <p:ext uri="{BB962C8B-B14F-4D97-AF65-F5344CB8AC3E}">
        <p14:creationId xmlns:p14="http://schemas.microsoft.com/office/powerpoint/2010/main" val="33215748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a:noFill/>
        </p:spPr>
        <p:txBody>
          <a:bodyPr/>
          <a:lstStyle/>
          <a:p>
            <a:r>
              <a:rPr lang="en-GB"/>
              <a:t>World Health Organization</a:t>
            </a:r>
          </a:p>
        </p:txBody>
      </p:sp>
      <p:sp>
        <p:nvSpPr>
          <p:cNvPr id="19459" name="Rectangle 3"/>
          <p:cNvSpPr>
            <a:spLocks noGrp="1" noChangeArrowheads="1"/>
          </p:cNvSpPr>
          <p:nvPr>
            <p:ph type="dt" sz="quarter" idx="1"/>
          </p:nvPr>
        </p:nvSpPr>
        <p:spPr>
          <a:noFill/>
        </p:spPr>
        <p:txBody>
          <a:bodyPr/>
          <a:lstStyle/>
          <a:p>
            <a:fld id="{4655C1EC-352C-4024-9BFF-6343E6CA3F4E}" type="datetime3">
              <a:rPr lang="en-GB" smtClean="0"/>
              <a:pPr/>
              <a:t>16 May, 2022</a:t>
            </a:fld>
            <a:endParaRPr lang="en-GB"/>
          </a:p>
        </p:txBody>
      </p:sp>
      <p:sp>
        <p:nvSpPr>
          <p:cNvPr id="19460" name="Rectangle 7"/>
          <p:cNvSpPr>
            <a:spLocks noGrp="1" noChangeArrowheads="1"/>
          </p:cNvSpPr>
          <p:nvPr>
            <p:ph type="sldNum" sz="quarter" idx="5"/>
          </p:nvPr>
        </p:nvSpPr>
        <p:spPr>
          <a:noFill/>
        </p:spPr>
        <p:txBody>
          <a:bodyPr/>
          <a:lstStyle/>
          <a:p>
            <a:fld id="{E045216A-CADD-4550-97D4-AE391935E323}" type="slidenum">
              <a:rPr lang="en-GB" smtClean="0"/>
              <a:pPr/>
              <a:t>1</a:t>
            </a:fld>
            <a:endParaRPr lang="en-GB"/>
          </a:p>
        </p:txBody>
      </p:sp>
      <p:sp>
        <p:nvSpPr>
          <p:cNvPr id="19461" name="Rectangle 2"/>
          <p:cNvSpPr>
            <a:spLocks noGrp="1" noRot="1" noChangeAspect="1" noChangeArrowheads="1" noTextEdit="1"/>
          </p:cNvSpPr>
          <p:nvPr>
            <p:ph type="sldImg"/>
          </p:nvPr>
        </p:nvSpPr>
        <p:spPr>
          <a:xfrm>
            <a:off x="919163" y="735013"/>
            <a:ext cx="4899025" cy="3673475"/>
          </a:xfrm>
          <a:ln/>
        </p:spPr>
      </p:sp>
      <p:sp>
        <p:nvSpPr>
          <p:cNvPr id="1946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a:lstStyle/>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flacons de vaccin avec la date d’expiration la plus rapprochée doivent être stockés sur le devant pour être utilisés en premier.</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flacons de vaccin avec la pastille de contrôle du vaccin (PCV) qui a commencé à changer de couleur (notamment le carré intérieur qui devient foncé) doivent être utilisés en premier.</a:t>
            </a:r>
          </a:p>
          <a:p>
            <a:pPr marL="170010" indent="-170010">
              <a:buFont typeface="Arial" pitchFamily="34" charset="0"/>
              <a:buChar char="•"/>
            </a:pPr>
            <a:r>
              <a:rPr lang="fr-FR" sz="1200" u="sng" kern="1200" dirty="0">
                <a:solidFill>
                  <a:schemeClr val="tx1"/>
                </a:solidFill>
                <a:effectLst/>
                <a:latin typeface="Arial" pitchFamily="34" charset="0"/>
                <a:ea typeface="MS PGothic" pitchFamily="34" charset="-128"/>
                <a:cs typeface="MS PGothic" charset="0"/>
              </a:rPr>
              <a:t>Les flacons de vaccin avec la PCV qui atteignent le point de rejet</a:t>
            </a:r>
            <a:r>
              <a:rPr lang="fr-FR" sz="1200" u="none" kern="120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ne doivent pas être utilisées même si la date d'expiration est valide. </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Gardez une « boîte à utiliser en premier » dans le réfrigérateur pour mettre les flacons de vaccin qui ont été pris hors du réfrigérateur (pour sessions fixes ou mobiles de vaccination) et ont été ramenés inutilisés. Les vaccins dans la « boîte à utiliser en premier » doivent être utilisés en priorité à la prochaine session.</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Ne pas ouvrir la porte du réfrigérateur souvent et contrôler régulièrement la température du réfrigérateur.</a:t>
            </a:r>
            <a:endParaRPr lang="en-US"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BD56AD4D-7DCA-4038-AD33-DAE439147303}" type="slidenum">
              <a:rPr lang="en-GB" sz="1200">
                <a:latin typeface="Arial" pitchFamily="34" charset="0"/>
              </a:rPr>
              <a:pPr algn="r" defTabSz="901997"/>
              <a:t>10</a:t>
            </a:fld>
            <a:endParaRPr lang="en-GB" sz="120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Si le transport du vaccin est nécessaire, seuls les blocs réfrigérants conditionnés devraient être utilisés pour maintenir la chaîne du froid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Les accumulateurs de froid congelés doivent être conservés à température ambiante pendant 5 à 10 minutes ou plus jusqu'à ce qu’on entende la glace à l'intérieur se déplacer lorsqu’on on les secoue avant de placer les vaccins dans la glacière. C'est ce qu'on appelle le « conditionnement » des blocs réfrigérants et cela empêche le gel du vaccin lorsqu'il est placé près des accumulateurs de froid congelés.</a:t>
            </a:r>
          </a:p>
          <a:p>
            <a:pPr marL="170010" indent="-17001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est sensible à la lumière et doit être stocké dans sa boîte d'origine jusqu'au moment de l’utiliser.</a:t>
            </a:r>
            <a:endParaRPr lang="en-US" dirty="0"/>
          </a:p>
        </p:txBody>
      </p:sp>
      <p:sp>
        <p:nvSpPr>
          <p:cNvPr id="31748" name="Slide Number Placeholder 3"/>
          <p:cNvSpPr>
            <a:spLocks noGrp="1"/>
          </p:cNvSpPr>
          <p:nvPr>
            <p:ph type="sldNum" sz="quarter" idx="5"/>
          </p:nvPr>
        </p:nvSpPr>
        <p:spPr>
          <a:noFill/>
        </p:spPr>
        <p:txBody>
          <a:bodyPr/>
          <a:lstStyle/>
          <a:p>
            <a:fld id="{877330DD-7267-4EF1-8412-49CACB554C98}"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dirty="0" err="1">
                <a:solidFill>
                  <a:srgbClr val="000066"/>
                </a:solidFill>
                <a:latin typeface="Arial" pitchFamily="34" charset="0"/>
                <a:ea typeface="SimSun" pitchFamily="2" charset="-122"/>
              </a:rPr>
              <a:t>Cecolin</a:t>
            </a:r>
            <a:r>
              <a:rPr lang="fr-FR" sz="1200" dirty="0">
                <a:solidFill>
                  <a:srgbClr val="000066"/>
                </a:solidFill>
                <a:latin typeface="Arial" pitchFamily="34" charset="0"/>
                <a:ea typeface="SimSun" pitchFamily="2" charset="-122"/>
              </a:rPr>
              <a:t>®</a:t>
            </a:r>
            <a:r>
              <a:rPr lang="fr-FR" sz="1200" kern="1200" baseline="3000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est disponible en flacon unidose (0,5 ml) et en flacon de 2 doses (1,0 ml) dans une formulation liquide et sans conservateur pour injection intramusculaire</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Chaque flacon contient une pastille de contrôle du vaccin – PCV</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dirty="0" err="1">
                <a:solidFill>
                  <a:srgbClr val="000066"/>
                </a:solidFill>
                <a:latin typeface="Arial" pitchFamily="34" charset="0"/>
                <a:ea typeface="SimSun" pitchFamily="2" charset="-122"/>
              </a:rPr>
              <a:t>Cecolin</a:t>
            </a:r>
            <a:r>
              <a:rPr lang="fr-FR" sz="1200" dirty="0">
                <a:solidFill>
                  <a:srgbClr val="000066"/>
                </a:solidFill>
                <a:latin typeface="Arial" pitchFamily="34" charset="0"/>
                <a:ea typeface="SimSun" pitchFamily="2" charset="-122"/>
              </a:rPr>
              <a:t>®</a:t>
            </a:r>
            <a:r>
              <a:rPr lang="fr-FR" sz="1200" kern="1200" dirty="0">
                <a:solidFill>
                  <a:schemeClr val="tx1"/>
                </a:solidFill>
                <a:effectLst/>
                <a:latin typeface="Arial" pitchFamily="34" charset="0"/>
                <a:ea typeface="MS PGothic" pitchFamily="34" charset="-128"/>
                <a:cs typeface="MS PGothic" charset="0"/>
              </a:rPr>
              <a:t> est très sûr et efficace contre les maladies causées par les infections VPH de types 16 et 18</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Stocker les vaccins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les administrer dès que possible après avoir été sortis du réfrigérateur</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Les vaccins contre le VPH sont sensibles aux températures inférieures à 0°C et perdent leur efficacité si ils sont congelés</a:t>
            </a: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Les vaccins contre le VPH sont sensibles à la lumière et doivent être conservés dans leur emballage d'origine afin de les protéger de la lumière.</a:t>
            </a:r>
          </a:p>
          <a:p>
            <a:pPr marL="170010" marR="0" lvl="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fr-FR" sz="1200" kern="1200" dirty="0">
                <a:solidFill>
                  <a:schemeClr val="tx1"/>
                </a:solidFill>
                <a:effectLst/>
                <a:latin typeface="Arial" pitchFamily="34" charset="0"/>
                <a:ea typeface="MS PGothic" pitchFamily="34" charset="-128"/>
                <a:cs typeface="MS PGothic" charset="0"/>
              </a:rPr>
              <a:t>Lorsque vous utilisez des blocs réfrigérants dans des glacières et porte-vaccins, ils doivent être conditionnés afin de réduire le risque de gel du vaccin.</a:t>
            </a:r>
          </a:p>
          <a:p>
            <a:pPr>
              <a:buFontTx/>
              <a:buChar char="-"/>
            </a:pPr>
            <a:endParaRPr lang="en-US" altLang="zh-CN" dirty="0">
              <a:solidFill>
                <a:srgbClr val="000066"/>
              </a:solidFill>
              <a:ea typeface="SimSun" pitchFamily="2" charset="-122"/>
            </a:endParaRPr>
          </a:p>
          <a:p>
            <a:endParaRPr lang="en-US" dirty="0"/>
          </a:p>
          <a:p>
            <a:endParaRPr lang="en-US" b="1" dirty="0"/>
          </a:p>
          <a:p>
            <a:endParaRPr lang="en-US" b="1" dirty="0"/>
          </a:p>
          <a:p>
            <a:endParaRPr lang="fr-FR" b="1" dirty="0"/>
          </a:p>
        </p:txBody>
      </p:sp>
      <p:sp>
        <p:nvSpPr>
          <p:cNvPr id="32772" name="Espace réservé du numéro de diapositive 3"/>
          <p:cNvSpPr>
            <a:spLocks noGrp="1"/>
          </p:cNvSpPr>
          <p:nvPr>
            <p:ph type="sldNum" sz="quarter" idx="5"/>
          </p:nvPr>
        </p:nvSpPr>
        <p:spPr>
          <a:noFill/>
        </p:spPr>
        <p:txBody>
          <a:bodyPr/>
          <a:lstStyle/>
          <a:p>
            <a:fld id="{60D7A7A0-739A-499C-94D8-AB05EA862C84}" type="slidenum">
              <a:rPr lang="en-GB" smtClean="0">
                <a:solidFill>
                  <a:srgbClr val="000000"/>
                </a:solidFill>
              </a:rPr>
              <a:pPr/>
              <a:t>12</a:t>
            </a:fld>
            <a:endParaRPr lang="en-GB">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err="1"/>
              <a:t>C’est</a:t>
            </a:r>
            <a:r>
              <a:rPr lang="en-US"/>
              <a:t> la fin du module, merci de </a:t>
            </a:r>
            <a:r>
              <a:rPr lang="en-US" err="1"/>
              <a:t>votre</a:t>
            </a:r>
            <a:r>
              <a:rPr lang="en-US"/>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13</a:t>
            </a:fld>
            <a:endParaRPr lang="en-GB">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dirty="0"/>
          </a:p>
        </p:txBody>
      </p:sp>
      <p:sp>
        <p:nvSpPr>
          <p:cNvPr id="33796" name="Slide Number Placeholder 3"/>
          <p:cNvSpPr>
            <a:spLocks noGrp="1"/>
          </p:cNvSpPr>
          <p:nvPr>
            <p:ph type="sldNum" sz="quarter" idx="5"/>
          </p:nvPr>
        </p:nvSpPr>
        <p:spPr>
          <a:noFill/>
        </p:spPr>
        <p:txBody>
          <a:bodyPr/>
          <a:lstStyle/>
          <a:p>
            <a:fld id="{B28BA04C-26BD-4690-AC74-71F58914ADA2}" type="slidenum">
              <a:rPr lang="en-GB" smtClean="0"/>
              <a:pPr/>
              <a:t>14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pPr eaLnBrk="1" hangingPunct="1"/>
            <a:endParaRPr lang="fr-FR"/>
          </a:p>
        </p:txBody>
      </p:sp>
      <p:sp>
        <p:nvSpPr>
          <p:cNvPr id="20484" name="Espace réservé du numéro de diapositive 3"/>
          <p:cNvSpPr>
            <a:spLocks noGrp="1"/>
          </p:cNvSpPr>
          <p:nvPr>
            <p:ph type="sldNum" sz="quarter" idx="5"/>
          </p:nvPr>
        </p:nvSpPr>
        <p:spPr>
          <a:noFill/>
        </p:spPr>
        <p:txBody>
          <a:bodyPr/>
          <a:lstStyle/>
          <a:p>
            <a:fld id="{6DBD0C40-7630-46AB-B692-FE8BA72FF1C1}" type="slidenum">
              <a:rPr lang="fr-FR" smtClean="0"/>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b="1" dirty="0"/>
              <a:t>Enoncez aux participants les questions clés posées dans ce module </a:t>
            </a:r>
            <a:r>
              <a:rPr lang="en-US" b="1" dirty="0"/>
              <a:t>:</a:t>
            </a:r>
            <a:endParaRPr lang="en-US" dirty="0"/>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Quelle</a:t>
            </a:r>
            <a:r>
              <a:rPr lang="fr-FR" sz="1200" kern="1200" baseline="0" dirty="0">
                <a:solidFill>
                  <a:schemeClr val="tx1"/>
                </a:solidFill>
                <a:effectLst/>
                <a:latin typeface="Arial" pitchFamily="34" charset="0"/>
                <a:ea typeface="MS PGothic" pitchFamily="34" charset="-128"/>
                <a:cs typeface="MS PGothic" charset="0"/>
              </a:rPr>
              <a:t> est la </a:t>
            </a:r>
            <a:r>
              <a:rPr lang="fr-FR" sz="1200" kern="1200" dirty="0">
                <a:solidFill>
                  <a:schemeClr val="tx1"/>
                </a:solidFill>
                <a:effectLst/>
                <a:latin typeface="Arial" pitchFamily="34" charset="0"/>
                <a:ea typeface="MS PGothic" pitchFamily="34" charset="-128"/>
                <a:cs typeface="MS PGothic" charset="0"/>
              </a:rPr>
              <a:t>présentation du vaccin contre le VPH</a:t>
            </a:r>
            <a:r>
              <a:rPr lang="fr-FR" sz="1200" kern="1200" baseline="0" dirty="0">
                <a:solidFill>
                  <a:schemeClr val="tx1"/>
                </a:solidFill>
                <a:effectLst/>
                <a:latin typeface="Arial" pitchFamily="34" charset="0"/>
                <a:ea typeface="MS PGothic" pitchFamily="34" charset="-128"/>
                <a:cs typeface="MS PGothic" charset="0"/>
              </a:rPr>
              <a:t> </a:t>
            </a:r>
            <a:r>
              <a:rPr lang="fr-FR" sz="1200" kern="1200" dirty="0" err="1">
                <a:solidFill>
                  <a:schemeClr val="tx1"/>
                </a:solidFill>
                <a:effectLst/>
                <a:latin typeface="Arial" pitchFamily="34" charset="0"/>
                <a:ea typeface="MS PGothic" pitchFamily="34" charset="-128"/>
                <a:cs typeface="MS PGothic" charset="0"/>
              </a:rPr>
              <a:t>Cecolin</a:t>
            </a:r>
            <a:r>
              <a:rPr lang="fr-FR" sz="1200" kern="1200" dirty="0">
                <a:solidFill>
                  <a:schemeClr val="tx1"/>
                </a:solidFill>
                <a:effectLst/>
                <a:latin typeface="Arial" pitchFamily="34" charset="0"/>
                <a:ea typeface="MS PGothic" pitchFamily="34" charset="-128"/>
                <a:cs typeface="MS PGothic" charset="0"/>
              </a:rPr>
              <a:t>®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Quelle est l'efficacité du vaccin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Le vaccin est-il sûr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A quelle température doit être stocké le vaccin ?</a:t>
            </a:r>
          </a:p>
          <a:p>
            <a:pPr marL="171450" indent="-171450" defTabSz="906719">
              <a:spcBef>
                <a:spcPts val="1785"/>
              </a:spcBef>
              <a:buFont typeface="Arial" pitchFamily="34" charset="0"/>
              <a:buChar char="•"/>
              <a:defRPr/>
            </a:pPr>
            <a:r>
              <a:rPr lang="fr-FR" sz="1200" kern="1200" dirty="0">
                <a:solidFill>
                  <a:schemeClr val="tx1"/>
                </a:solidFill>
                <a:effectLst/>
                <a:latin typeface="Arial" pitchFamily="34" charset="0"/>
                <a:ea typeface="MS PGothic" pitchFamily="34" charset="-128"/>
                <a:cs typeface="MS PGothic" charset="0"/>
              </a:rPr>
              <a:t>Où doit être stocké le vaccin contre le VPH dans le réfrigérateur ?</a:t>
            </a:r>
          </a:p>
          <a:p>
            <a:pPr rtl="1">
              <a:buFont typeface="Arial" pitchFamily="34" charset="0"/>
              <a:buNone/>
              <a:defRPr/>
            </a:pPr>
            <a:endParaRPr lang="fr-FR" dirty="0">
              <a:solidFill>
                <a:srgbClr val="000066"/>
              </a:solidFill>
            </a:endParaRPr>
          </a:p>
          <a:p>
            <a:pPr defTabSz="906719">
              <a:buFont typeface="Arial" pitchFamily="34" charset="0"/>
              <a:buChar char="•"/>
              <a:defRPr/>
            </a:pPr>
            <a:endParaRPr lang="fr-FR" dirty="0">
              <a:solidFill>
                <a:srgbClr val="000066"/>
              </a:solidFill>
            </a:endParaRPr>
          </a:p>
          <a:p>
            <a:pPr>
              <a:buFont typeface="Arial" pitchFamily="34" charset="0"/>
              <a:buChar char="•"/>
            </a:pPr>
            <a:endParaRPr lang="en-US" b="0" dirty="0"/>
          </a:p>
        </p:txBody>
      </p:sp>
      <p:sp>
        <p:nvSpPr>
          <p:cNvPr id="21508" name="Espace réservé du numéro de diapositive 3"/>
          <p:cNvSpPr>
            <a:spLocks noGrp="1"/>
          </p:cNvSpPr>
          <p:nvPr>
            <p:ph type="sldNum" sz="quarter" idx="5"/>
          </p:nvPr>
        </p:nvSpPr>
        <p:spPr>
          <a:noFill/>
        </p:spPr>
        <p:txBody>
          <a:bodyPr/>
          <a:lstStyle/>
          <a:p>
            <a:fld id="{E97CE310-0DC8-4314-BE48-E950D812E287}" type="slidenum">
              <a:rPr lang="fr-FR" smtClean="0"/>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a:t>
            </a:r>
            <a:r>
              <a:rPr lang="fr-FR" sz="1200" kern="1200" dirty="0" err="1">
                <a:solidFill>
                  <a:schemeClr val="tx1"/>
                </a:solidFill>
                <a:effectLst/>
                <a:latin typeface="Arial" pitchFamily="34" charset="0"/>
                <a:ea typeface="MS PGothic" pitchFamily="34" charset="-128"/>
                <a:cs typeface="MS PGothic" charset="0"/>
              </a:rPr>
              <a:t>Cecolin</a:t>
            </a:r>
            <a:r>
              <a:rPr lang="fr-FR" sz="1200" kern="1200" dirty="0">
                <a:solidFill>
                  <a:schemeClr val="tx1"/>
                </a:solidFill>
                <a:effectLst/>
                <a:latin typeface="Arial" pitchFamily="34" charset="0"/>
                <a:ea typeface="MS PGothic" pitchFamily="34" charset="-128"/>
                <a:cs typeface="MS PGothic" charset="0"/>
              </a:rPr>
              <a:t>® est disponible en flacon unidose dans une formulation liquide, pour injection intramusculaire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flacon unidose contient 0,5 ml de suspension</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Chaque flacon contient une pastille de contrôle du vaccin (PCV) pour indiquer l'exposition cumulée à la chaleur</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rPr>
              <a:t>Les flacons de vaccins sont disponibles en bo</a:t>
            </a:r>
            <a:r>
              <a:rPr lang="fr-FR" sz="1200" dirty="0"/>
              <a:t>î</a:t>
            </a:r>
            <a:r>
              <a:rPr lang="fr-FR" sz="1200" kern="1200" dirty="0">
                <a:solidFill>
                  <a:schemeClr val="tx1"/>
                </a:solidFill>
                <a:effectLst/>
                <a:latin typeface="Arial" pitchFamily="34" charset="0"/>
                <a:ea typeface="MS PGothic" pitchFamily="34" charset="-128"/>
              </a:rPr>
              <a:t>tes de 10.</a:t>
            </a:r>
            <a:endParaRPr lang="en-US" dirty="0"/>
          </a:p>
        </p:txBody>
      </p:sp>
      <p:sp>
        <p:nvSpPr>
          <p:cNvPr id="4" name="Slide Number Placeholder 3"/>
          <p:cNvSpPr>
            <a:spLocks noGrp="1"/>
          </p:cNvSpPr>
          <p:nvPr>
            <p:ph type="sldNum" sz="quarter" idx="10"/>
          </p:nvPr>
        </p:nvSpPr>
        <p:spPr/>
        <p:txBody>
          <a:bodyPr/>
          <a:lstStyle/>
          <a:p>
            <a:pPr>
              <a:defRPr/>
            </a:pPr>
            <a:fld id="{0C03DAB1-C707-46C8-BCC0-13E35713563D}" type="slidenum">
              <a:rPr lang="en-GB" smtClean="0"/>
              <a:pPr>
                <a:defRPr/>
              </a:pPr>
              <a:t>4</a:t>
            </a:fld>
            <a:endParaRPr lang="en-GB"/>
          </a:p>
        </p:txBody>
      </p:sp>
    </p:spTree>
    <p:extLst>
      <p:ext uri="{BB962C8B-B14F-4D97-AF65-F5344CB8AC3E}">
        <p14:creationId xmlns:p14="http://schemas.microsoft.com/office/powerpoint/2010/main" val="1760178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pPr marL="170010" indent="-170010">
              <a:buFontTx/>
              <a:buChar char="•"/>
            </a:pPr>
            <a:r>
              <a:rPr lang="fr-FR" sz="1200" kern="1200" dirty="0">
                <a:solidFill>
                  <a:schemeClr val="tx1"/>
                </a:solidFill>
                <a:effectLst/>
                <a:latin typeface="Arial" pitchFamily="34" charset="0"/>
                <a:ea typeface="MS PGothic" pitchFamily="34" charset="-128"/>
                <a:cs typeface="MS PGothic" charset="0"/>
              </a:rPr>
              <a:t>Les données de plusieurs grands essais cliniques du vaccin contre le VPH ont démontré une très haute efficacité du </a:t>
            </a:r>
            <a:r>
              <a:rPr lang="fr-FR" sz="1200" kern="1200" dirty="0" err="1">
                <a:solidFill>
                  <a:schemeClr val="tx1"/>
                </a:solidFill>
                <a:effectLst/>
                <a:latin typeface="Arial" pitchFamily="34" charset="0"/>
                <a:ea typeface="MS PGothic" pitchFamily="34" charset="-128"/>
                <a:cs typeface="MS PGothic" charset="0"/>
              </a:rPr>
              <a:t>Cecolin</a:t>
            </a:r>
            <a:r>
              <a:rPr lang="fr-FR" sz="1200" kern="1200" dirty="0">
                <a:solidFill>
                  <a:schemeClr val="tx1"/>
                </a:solidFill>
                <a:effectLst/>
                <a:latin typeface="Arial" pitchFamily="34" charset="0"/>
                <a:ea typeface="MS PGothic" pitchFamily="34" charset="-128"/>
                <a:cs typeface="MS PGothic" charset="0"/>
              </a:rPr>
              <a:t>® contre l'infection persistante par des types de VPH chez les femmes âgées de 18 à 45 ans qui n'avaient pas été exposées aux types de VPH ciblés par le vaccin avant la vaccination : 97,8% (87,1% à 99,9%).</a:t>
            </a:r>
          </a:p>
          <a:p>
            <a:pPr marL="170010" indent="-170010">
              <a:buFontTx/>
              <a:buChar char="•"/>
            </a:pPr>
            <a:r>
              <a:rPr lang="fr-FR" sz="1200" kern="1200" dirty="0">
                <a:solidFill>
                  <a:schemeClr val="tx1"/>
                </a:solidFill>
                <a:effectLst/>
                <a:latin typeface="Arial" pitchFamily="34" charset="0"/>
                <a:ea typeface="MS PGothic" pitchFamily="34" charset="-128"/>
                <a:cs typeface="MS PGothic" charset="0"/>
              </a:rPr>
              <a:t>Grâce à des études de transition, le vaccin a été homologué pour les filles âgées de 9 à 14 ans pour un calendrier de 2 doses.</a:t>
            </a:r>
          </a:p>
          <a:p>
            <a:pPr marL="170010" indent="-170010">
              <a:buFontTx/>
              <a:buChar char="•"/>
            </a:pPr>
            <a:r>
              <a:rPr lang="fr-FR" sz="1200" kern="1200" dirty="0" err="1">
                <a:solidFill>
                  <a:schemeClr val="tx1"/>
                </a:solidFill>
                <a:effectLst/>
                <a:latin typeface="Arial" pitchFamily="34" charset="0"/>
                <a:ea typeface="MS PGothic" pitchFamily="34" charset="-128"/>
                <a:cs typeface="MS PGothic" charset="0"/>
              </a:rPr>
              <a:t>Cecolin</a:t>
            </a:r>
            <a:r>
              <a:rPr lang="fr-FR" sz="1200" kern="1200" dirty="0">
                <a:solidFill>
                  <a:schemeClr val="tx1"/>
                </a:solidFill>
                <a:effectLst/>
                <a:latin typeface="Arial" pitchFamily="34" charset="0"/>
                <a:ea typeface="MS PGothic" pitchFamily="34" charset="-128"/>
                <a:cs typeface="MS PGothic" charset="0"/>
              </a:rPr>
              <a:t>®</a:t>
            </a:r>
            <a:r>
              <a:rPr lang="fr-FR" sz="1200" kern="1200" baseline="30000" dirty="0">
                <a:solidFill>
                  <a:schemeClr val="tx1"/>
                </a:solidFill>
                <a:effectLst/>
                <a:latin typeface="Arial" pitchFamily="34" charset="0"/>
                <a:ea typeface="MS PGothic" pitchFamily="34" charset="-128"/>
                <a:cs typeface="MS PGothic" charset="0"/>
              </a:rPr>
              <a:t> </a:t>
            </a:r>
            <a:r>
              <a:rPr lang="fr-FR" sz="1200" kern="1200" dirty="0">
                <a:solidFill>
                  <a:schemeClr val="tx1"/>
                </a:solidFill>
                <a:effectLst/>
                <a:latin typeface="Arial" pitchFamily="34" charset="0"/>
                <a:ea typeface="MS PGothic" pitchFamily="34" charset="-128"/>
                <a:cs typeface="MS PGothic" charset="0"/>
              </a:rPr>
              <a:t>est un vaccin bivalent qui protège contre les infections VPH des types 16 et 18 qui causent la plupart des cancers du col de l’utérus dans le monde. </a:t>
            </a:r>
            <a:endParaRPr lang="fr-FR" sz="1200" strike="sngStrike" kern="1200" dirty="0">
              <a:solidFill>
                <a:schemeClr val="tx1"/>
              </a:solidFill>
              <a:effectLst/>
              <a:latin typeface="Arial" pitchFamily="34" charset="0"/>
              <a:ea typeface="MS PGothic" pitchFamily="34" charset="-128"/>
              <a:cs typeface="MS PGothic" charset="0"/>
            </a:endParaRPr>
          </a:p>
          <a:p>
            <a:pPr marL="170010" indent="-170010">
              <a:buFontTx/>
              <a:buChar char="•"/>
            </a:pPr>
            <a:r>
              <a:rPr lang="fr-FR" sz="1200" kern="1200" dirty="0">
                <a:solidFill>
                  <a:schemeClr val="tx1"/>
                </a:solidFill>
                <a:effectLst/>
                <a:latin typeface="Arial" panose="020B0604020202020204" pitchFamily="34" charset="0"/>
                <a:ea typeface="MS PGothic" pitchFamily="34" charset="-128"/>
                <a:cs typeface="Arial" panose="020B0604020202020204" pitchFamily="34" charset="0"/>
              </a:rPr>
              <a:t>Il n'existe aucune preuve de déclin de l'immunité 5 ans et demi après la vaccination chez les femmes qui ont été vaccinées dans le cadre des essais cliniques menés. </a:t>
            </a:r>
            <a:endParaRPr lang="fr-FR" sz="1200" strike="sngStrike" kern="1200" dirty="0">
              <a:solidFill>
                <a:schemeClr val="tx1"/>
              </a:solidFill>
              <a:effectLst/>
              <a:latin typeface="Arial" panose="020B0604020202020204" pitchFamily="34" charset="0"/>
              <a:ea typeface="MS PGothic" pitchFamily="34" charset="-128"/>
              <a:cs typeface="Arial" panose="020B0604020202020204" pitchFamily="34" charset="0"/>
            </a:endParaRPr>
          </a:p>
          <a:p>
            <a:pPr marL="170010" marR="0" lvl="0" indent="-170010" algn="l" defTabSz="914400" rtl="0" eaLnBrk="0" fontAlgn="base" latinLnBrk="0" hangingPunct="0">
              <a:lnSpc>
                <a:spcPct val="100000"/>
              </a:lnSpc>
              <a:spcBef>
                <a:spcPct val="30000"/>
              </a:spcBef>
              <a:spcAft>
                <a:spcPct val="0"/>
              </a:spcAft>
              <a:buClrTx/>
              <a:buSzTx/>
              <a:buFontTx/>
              <a:buChar char="•"/>
              <a:tabLst/>
              <a:defRPr/>
            </a:pPr>
            <a:r>
              <a:rPr lang="en-US" b="0" i="0" dirty="0">
                <a:solidFill>
                  <a:srgbClr val="212121"/>
                </a:solidFill>
                <a:effectLst/>
                <a:latin typeface="Arial" panose="020B0604020202020204" pitchFamily="34" charset="0"/>
                <a:cs typeface="Arial" panose="020B0604020202020204" pitchFamily="34" charset="0"/>
              </a:rPr>
              <a:t>You-</a:t>
            </a:r>
            <a:r>
              <a:rPr lang="en-US" b="0" i="0" dirty="0" err="1">
                <a:solidFill>
                  <a:srgbClr val="212121"/>
                </a:solidFill>
                <a:effectLst/>
                <a:latin typeface="Arial" panose="020B0604020202020204" pitchFamily="34" charset="0"/>
                <a:cs typeface="Arial" panose="020B0604020202020204" pitchFamily="34" charset="0"/>
              </a:rPr>
              <a:t>lin</a:t>
            </a:r>
            <a:r>
              <a:rPr lang="en-US" b="0" i="0" dirty="0">
                <a:solidFill>
                  <a:srgbClr val="212121"/>
                </a:solidFill>
                <a:effectLst/>
                <a:latin typeface="Arial" panose="020B0604020202020204" pitchFamily="34" charset="0"/>
                <a:cs typeface="Arial" panose="020B0604020202020204" pitchFamily="34" charset="0"/>
              </a:rPr>
              <a:t> et al. Efficacy, Safety, and Immunogenicity of an Escherichia coli-Produced Bivalent Human Papillomavirus Vaccine: An Interim Analysis of a Randomized Clinical Trial: </a:t>
            </a:r>
            <a:r>
              <a:rPr lang="en-US" dirty="0">
                <a:latin typeface="Arial" panose="020B0604020202020204" pitchFamily="34" charset="0"/>
                <a:cs typeface="Arial" panose="020B0604020202020204" pitchFamily="34" charset="0"/>
              </a:rPr>
              <a:t>https://pubmed.ncbi.nlm.nih.gov/31086947/</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pPr marL="0" indent="0">
              <a:buFontTx/>
              <a:buNone/>
            </a:pPr>
            <a:endParaRPr lang="en-US" strike="sngStrike" dirty="0"/>
          </a:p>
        </p:txBody>
      </p:sp>
      <p:sp>
        <p:nvSpPr>
          <p:cNvPr id="22532" name="Slide Number Placeholder 3"/>
          <p:cNvSpPr>
            <a:spLocks noGrp="1"/>
          </p:cNvSpPr>
          <p:nvPr>
            <p:ph type="sldNum" sz="quarter" idx="5"/>
          </p:nvPr>
        </p:nvSpPr>
        <p:spPr>
          <a:noFill/>
        </p:spPr>
        <p:txBody>
          <a:bodyPr/>
          <a:lstStyle/>
          <a:p>
            <a:fld id="{CCE99A4A-38DF-4FBD-BEBD-3634ED168126}"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lIns="90254" tIns="45126" rIns="90254" bIns="45126"/>
          <a:lstStyle/>
          <a:p>
            <a:r>
              <a:rPr lang="fr-FR" sz="1200" kern="1200" dirty="0">
                <a:solidFill>
                  <a:schemeClr val="tx1"/>
                </a:solidFill>
                <a:effectLst/>
                <a:latin typeface="Arial" pitchFamily="34" charset="0"/>
                <a:ea typeface="MS PGothic" pitchFamily="34" charset="-128"/>
                <a:cs typeface="MS PGothic" charset="0"/>
              </a:rPr>
              <a:t>Les études d'innocuité du vaccin contre le VPH ont été menées auprès de milliers de femmes à travers le monde avant l'homologation. Les résultats des études ont démontré que le vaccin est bien toléré sans problème de sécurité important.</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Après l’homologation, des millions de filles ont reçu le vaccin contre le VPH. Les événements indésirables les plus fréquemment rapportés chez les filles vaccinées ont impliqué des réactions au niveau de la zone d'injection telles que rougeurs, douleur et enflure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D'autres effets indésirables bénins rapportés après vaccination contre le VPH inclus la fièvre, l’étourdissement et la nausée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 syncope (évanouissement) a également été rapportée après l'administration du vaccin contre le VPH. La syncope peut survenir après toute intervention médicale et n'est pas rare chez les adolescents qui suivent l’injection d'un vaccin (voir la suite des modules)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Il est recommandé que les adolescentes soient assises pendant l'administration du vaccin contre le VPH et observées pendant </a:t>
            </a:r>
            <a:r>
              <a:rPr lang="fr-FR" sz="1200" b="1" kern="1200" dirty="0">
                <a:solidFill>
                  <a:schemeClr val="tx1"/>
                </a:solidFill>
                <a:effectLst/>
                <a:latin typeface="Arial" pitchFamily="34" charset="0"/>
                <a:ea typeface="MS PGothic" pitchFamily="34" charset="-128"/>
                <a:cs typeface="MS PGothic" charset="0"/>
              </a:rPr>
              <a:t>au moins 15 minutes </a:t>
            </a:r>
            <a:r>
              <a:rPr lang="fr-FR" sz="1200" kern="1200" dirty="0">
                <a:solidFill>
                  <a:schemeClr val="tx1"/>
                </a:solidFill>
                <a:effectLst/>
                <a:latin typeface="Arial" pitchFamily="34" charset="0"/>
                <a:ea typeface="MS PGothic" pitchFamily="34" charset="-128"/>
                <a:cs typeface="MS PGothic" charset="0"/>
              </a:rPr>
              <a:t>après l’injection.</a:t>
            </a:r>
            <a:endParaRPr lang="es-ES" dirty="0"/>
          </a:p>
        </p:txBody>
      </p:sp>
      <p:sp>
        <p:nvSpPr>
          <p:cNvPr id="2355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54" tIns="45126" rIns="90254" bIns="45126" anchor="b"/>
          <a:lstStyle/>
          <a:p>
            <a:pPr algn="r" defTabSz="901997"/>
            <a:fld id="{6BF46BE2-2BD8-4ECA-9AB9-3323B84E7076}" type="slidenum">
              <a:rPr lang="en-GB" sz="1200">
                <a:latin typeface="Arial" pitchFamily="34" charset="0"/>
              </a:rPr>
              <a:pPr algn="r" defTabSz="901997"/>
              <a:t>6</a:t>
            </a:fld>
            <a:endParaRPr lang="en-GB" sz="120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pPr marL="0" indent="0">
              <a:buFont typeface="Arial" pitchFamily="34" charset="0"/>
              <a:buNone/>
            </a:pPr>
            <a:r>
              <a:rPr lang="fr-FR" sz="1200" kern="1200" dirty="0">
                <a:solidFill>
                  <a:schemeClr val="tx1"/>
                </a:solidFill>
                <a:effectLst/>
                <a:latin typeface="Arial" pitchFamily="34" charset="0"/>
                <a:ea typeface="MS PGothic" pitchFamily="34" charset="-128"/>
                <a:cs typeface="MS PGothic" charset="0"/>
              </a:rPr>
              <a:t>La manipulation des vaccins nécessite beaucoup de soin. Le stockage vigilant et les conditions de transport sont nécessaires pour empêcher les vaccins de devenir inefficace et inutilisable.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doit être transporté et stocké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est sensible à des températures inférieures à 0°C, et perd son efficacité s’il est congelé</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Il est sensible à la lumière et doit être conservé dans son emballage d'origine afin de le protéger de la lumière</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rPr>
              <a:t>Le </a:t>
            </a:r>
            <a:r>
              <a:rPr lang="fr-FR" sz="1200" kern="1200" dirty="0" err="1">
                <a:solidFill>
                  <a:schemeClr val="tx1"/>
                </a:solidFill>
                <a:effectLst/>
                <a:latin typeface="Arial" pitchFamily="34" charset="0"/>
                <a:ea typeface="MS PGothic" pitchFamily="34" charset="-128"/>
              </a:rPr>
              <a:t>Cecolin</a:t>
            </a:r>
            <a:r>
              <a:rPr lang="fr-FR" sz="1200" kern="1200" dirty="0">
                <a:solidFill>
                  <a:schemeClr val="tx1"/>
                </a:solidFill>
                <a:effectLst/>
                <a:latin typeface="Arial" pitchFamily="34" charset="0"/>
                <a:ea typeface="MS PGothic" pitchFamily="34" charset="-128"/>
              </a:rPr>
              <a:t>® a une durée de conservation de 25 mois.</a:t>
            </a:r>
            <a:endParaRPr lang="en-US" dirty="0"/>
          </a:p>
        </p:txBody>
      </p:sp>
      <p:sp>
        <p:nvSpPr>
          <p:cNvPr id="26628"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9ABD1F72-9DA3-4259-8970-DD9FDBC5626D}" type="slidenum">
              <a:rPr lang="en-GB" sz="1200">
                <a:latin typeface="Arial" pitchFamily="34" charset="0"/>
              </a:rPr>
              <a:pPr algn="r" defTabSz="901997"/>
              <a:t>7</a:t>
            </a:fld>
            <a:endParaRPr lang="en-GB" sz="12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r>
              <a:rPr lang="fr-FR" sz="1200" kern="1200">
                <a:solidFill>
                  <a:schemeClr val="tx1"/>
                </a:solidFill>
                <a:effectLst/>
                <a:latin typeface="Arial" pitchFamily="34" charset="0"/>
                <a:ea typeface="MS PGothic" pitchFamily="34" charset="-128"/>
                <a:cs typeface="MS PGothic" charset="0"/>
              </a:rPr>
              <a:t>Cette diapositive montre la sensibilité globale de la température des vaccins communs. Chaque bulle représente le «caractéristique» ou la sensibilité globale à la chaleur / au gel pour un type de vaccin.</a:t>
            </a:r>
            <a:br>
              <a:rPr lang="fr-FR" sz="1200" kern="1200">
                <a:solidFill>
                  <a:schemeClr val="tx1"/>
                </a:solidFill>
                <a:effectLst/>
                <a:latin typeface="Arial" pitchFamily="34" charset="0"/>
                <a:ea typeface="MS PGothic" pitchFamily="34" charset="-128"/>
                <a:cs typeface="MS PGothic" charset="0"/>
              </a:rPr>
            </a:br>
            <a:r>
              <a:rPr lang="fr-FR" sz="1200" kern="1200">
                <a:solidFill>
                  <a:schemeClr val="tx1"/>
                </a:solidFill>
                <a:effectLst/>
                <a:latin typeface="Arial" pitchFamily="34" charset="0"/>
                <a:ea typeface="MS PGothic" pitchFamily="34" charset="-128"/>
                <a:cs typeface="MS PGothic" charset="0"/>
              </a:rPr>
              <a:t>Comme vous pouvez le voir sur cette diapositive, le VPH est l’un des vaccins les plus sensibles au gel, avec hépatite B et VCP et des vaccins pentavalent.</a:t>
            </a:r>
            <a:br>
              <a:rPr lang="fr-FR" sz="1200" kern="1200">
                <a:solidFill>
                  <a:schemeClr val="tx1"/>
                </a:solidFill>
                <a:effectLst/>
                <a:latin typeface="Arial" pitchFamily="34" charset="0"/>
                <a:ea typeface="MS PGothic" pitchFamily="34" charset="-128"/>
                <a:cs typeface="MS PGothic" charset="0"/>
              </a:rPr>
            </a:br>
            <a:r>
              <a:rPr lang="fr-FR" sz="1200" kern="1200">
                <a:solidFill>
                  <a:schemeClr val="tx1"/>
                </a:solidFill>
                <a:effectLst/>
                <a:latin typeface="Arial" pitchFamily="34" charset="0"/>
                <a:ea typeface="MS PGothic" pitchFamily="34" charset="-128"/>
                <a:cs typeface="MS PGothic" charset="0"/>
              </a:rPr>
              <a:t>Si la congélation est suspectée, effectuer le « </a:t>
            </a:r>
            <a:r>
              <a:rPr lang="fr-FR" sz="1200" kern="1200" err="1">
                <a:solidFill>
                  <a:schemeClr val="tx1"/>
                </a:solidFill>
                <a:effectLst/>
                <a:latin typeface="Arial" pitchFamily="34" charset="0"/>
                <a:ea typeface="MS PGothic" pitchFamily="34" charset="-128"/>
                <a:cs typeface="MS PGothic" charset="0"/>
              </a:rPr>
              <a:t>shake</a:t>
            </a:r>
            <a:r>
              <a:rPr lang="fr-FR" sz="1200" kern="1200">
                <a:solidFill>
                  <a:schemeClr val="tx1"/>
                </a:solidFill>
                <a:effectLst/>
                <a:latin typeface="Arial" pitchFamily="34" charset="0"/>
                <a:ea typeface="MS PGothic" pitchFamily="34" charset="-128"/>
                <a:cs typeface="MS PGothic" charset="0"/>
              </a:rPr>
              <a:t> test ».</a:t>
            </a:r>
            <a:endParaRPr lang="en-US"/>
          </a:p>
        </p:txBody>
      </p:sp>
      <p:sp>
        <p:nvSpPr>
          <p:cNvPr id="27652" name="Slide Number Placeholder 3"/>
          <p:cNvSpPr>
            <a:spLocks noGrp="1"/>
          </p:cNvSpPr>
          <p:nvPr>
            <p:ph type="sldNum" sz="quarter" idx="5"/>
          </p:nvPr>
        </p:nvSpPr>
        <p:spPr>
          <a:noFill/>
        </p:spPr>
        <p:txBody>
          <a:bodyPr/>
          <a:lstStyle/>
          <a:p>
            <a:fld id="{7FA2A3E8-AF18-41D7-8CB3-F5E0F604A6C7}"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ln/>
        </p:spPr>
      </p:sp>
      <p:sp>
        <p:nvSpPr>
          <p:cNvPr id="28675" name="Espace réservé des commentaires 2"/>
          <p:cNvSpPr>
            <a:spLocks noGrp="1"/>
          </p:cNvSpPr>
          <p:nvPr>
            <p:ph type="body" idx="1"/>
          </p:nvPr>
        </p:nvSpPr>
        <p:spPr>
          <a:noFill/>
          <a:ln/>
        </p:spPr>
        <p:txBody>
          <a:bodyPr/>
          <a:lstStyle/>
          <a:p>
            <a:pPr marL="0" indent="0" fontAlgn="t">
              <a:buFont typeface="Arial" pitchFamily="34" charset="0"/>
              <a:buNone/>
            </a:pPr>
            <a:r>
              <a:rPr lang="fr-FR" sz="1200" kern="1200" dirty="0">
                <a:solidFill>
                  <a:schemeClr val="tx1"/>
                </a:solidFill>
                <a:effectLst/>
                <a:latin typeface="Arial" pitchFamily="34" charset="0"/>
                <a:ea typeface="MS PGothic" pitchFamily="34" charset="-128"/>
                <a:cs typeface="MS PGothic" charset="0"/>
              </a:rPr>
              <a:t>Un bon contrôle de la température pendant le stockage et le transport des vaccins est essentiel pour assurer leur efficacité et leur sécurité.</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Tel que mentionné précédemment, les vaccins contre le VPH doivent être réfrigérés entre +2</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et +8</a:t>
            </a:r>
            <a:r>
              <a:rPr lang="fr-FR" sz="1200" kern="1200" baseline="30000" dirty="0">
                <a:solidFill>
                  <a:schemeClr val="tx1"/>
                </a:solidFill>
                <a:effectLst/>
                <a:latin typeface="Arial" pitchFamily="34" charset="0"/>
                <a:ea typeface="MS PGothic" pitchFamily="34" charset="-128"/>
                <a:cs typeface="MS PGothic" charset="0"/>
              </a:rPr>
              <a:t>0</a:t>
            </a:r>
            <a:r>
              <a:rPr lang="fr-FR" sz="1200" kern="1200" dirty="0">
                <a:solidFill>
                  <a:schemeClr val="tx1"/>
                </a:solidFill>
                <a:effectLst/>
                <a:latin typeface="Arial" pitchFamily="34" charset="0"/>
                <a:ea typeface="MS PGothic" pitchFamily="34" charset="-128"/>
                <a:cs typeface="MS PGothic" charset="0"/>
              </a:rPr>
              <a:t>C. Le vaccin doit être administré dès que possible après avoir été sorti du réfrigérateur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Le vaccin contre le VPH ne devrait pas être placé dans ou près de la partie congélateur du réfrigérateur ni directement sur ​​des blocs réfrigérants. Garder le vaccin contre le VPH loin de tout vent d'air froid</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Si le réfrigérateur est un modèle d'ouverture sur le côté, aucun vaccin ne doit être stocké dans la porte dont la température est plus susceptible de fluctuer lors de l'ouverture et la fermeture du réfrigérateur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charset="0"/>
              </a:rPr>
              <a:t>La température à l'intérieur du réfrigérateur doit être contrôlée régulièrement</a:t>
            </a:r>
          </a:p>
        </p:txBody>
      </p:sp>
      <p:sp>
        <p:nvSpPr>
          <p:cNvPr id="2867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961DEAE8-22E5-4DDA-B410-B1A355EA5C96}" type="slidenum">
              <a:rPr lang="en-GB" sz="1200">
                <a:latin typeface="Arial" pitchFamily="34" charset="0"/>
              </a:rPr>
              <a:pPr algn="r" defTabSz="901997"/>
              <a:t>9</a:t>
            </a:fld>
            <a:endParaRPr lang="en-GB" sz="120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546438" y="6445364"/>
            <a:ext cx="6133460" cy="431800"/>
          </a:xfrm>
          <a:prstGeom prst="rect">
            <a:avLst/>
          </a:prstGeom>
          <a:noFill/>
          <a:ln w="9525">
            <a:noFill/>
            <a:miter lim="800000"/>
            <a:headEnd/>
            <a:tailEnd/>
          </a:ln>
        </p:spPr>
        <p:txBody>
          <a:bodyPr lIns="0" tIns="0" rIns="0" bIns="0"/>
          <a:lstStyle/>
          <a:p>
            <a:pPr marL="0" marR="0" indent="0" algn="l" defTabSz="912813" rtl="0" eaLnBrk="1" fontAlgn="base" latinLnBrk="0" hangingPunct="1">
              <a:lnSpc>
                <a:spcPct val="100000"/>
              </a:lnSpc>
              <a:spcBef>
                <a:spcPct val="0"/>
              </a:spcBef>
              <a:spcAft>
                <a:spcPct val="0"/>
              </a:spcAft>
              <a:buClrTx/>
              <a:buSzTx/>
              <a:buFontTx/>
              <a:buNone/>
              <a:tabLst/>
              <a:defRPr/>
            </a:pPr>
            <a:r>
              <a:rPr lang="fr-FR" sz="1200" b="1" kern="1200" dirty="0">
                <a:solidFill>
                  <a:srgbClr val="96CCEE"/>
                </a:solidFill>
                <a:latin typeface="Arial Narrow" pitchFamily="34" charset="0"/>
                <a:ea typeface="MS PGothic" pitchFamily="34" charset="-128"/>
                <a:cs typeface="+mn-cs"/>
              </a:rPr>
              <a:t>Caractéristiques du vaccin contre le VPH et conditions de stockage,</a:t>
            </a:r>
            <a:r>
              <a:rPr lang="en-GB" sz="1200" b="1" kern="1200" dirty="0">
                <a:solidFill>
                  <a:srgbClr val="96CCEE"/>
                </a:solidFill>
                <a:latin typeface="Arial Narrow" pitchFamily="34" charset="0"/>
                <a:ea typeface="MS PGothic" pitchFamily="34" charset="-128"/>
                <a:cs typeface="+mn-cs"/>
              </a:rPr>
              <a:t> Module 2  </a:t>
            </a:r>
            <a:r>
              <a:rPr lang="en-GB" sz="1200" b="1" kern="1200" dirty="0" err="1">
                <a:solidFill>
                  <a:srgbClr val="96CCEE"/>
                </a:solidFill>
                <a:latin typeface="Arial Narrow" pitchFamily="34" charset="0"/>
                <a:ea typeface="MS PGothic" pitchFamily="34" charset="-128"/>
                <a:cs typeface="+mn-cs"/>
              </a:rPr>
              <a:t>Cecolin</a:t>
            </a:r>
            <a:r>
              <a:rPr lang="en-GB" sz="1200" b="1" kern="1200" dirty="0">
                <a:solidFill>
                  <a:srgbClr val="96CCEE"/>
                </a:solidFill>
                <a:latin typeface="Arial Narrow" pitchFamily="34" charset="0"/>
                <a:ea typeface="MS PGothic" pitchFamily="34" charset="-128"/>
                <a:cs typeface="+mn-cs"/>
              </a:rPr>
              <a:t>® </a:t>
            </a:r>
            <a:r>
              <a:rPr kumimoji="0" lang="en-GB" sz="1800" b="0" i="0" u="none" strike="noStrike" kern="1200" cap="none" spc="0" normalizeH="0" baseline="12000" noProof="0" dirty="0">
                <a:ln>
                  <a:noFill/>
                </a:ln>
                <a:solidFill>
                  <a:srgbClr val="FFFFFF"/>
                </a:solidFill>
                <a:effectLst/>
                <a:uLnTx/>
                <a:uFillTx/>
                <a:latin typeface="Arial Narrow" pitchFamily="34" charset="0"/>
                <a:ea typeface="MS PGothic" pitchFamily="34" charset="-128"/>
                <a:cs typeface="Arial"/>
              </a:rPr>
              <a:t>|</a:t>
            </a:r>
            <a:r>
              <a:rPr lang="en-GB" sz="1200" b="1" kern="1200" dirty="0">
                <a:solidFill>
                  <a:srgbClr val="96CCEE"/>
                </a:solidFill>
                <a:latin typeface="Arial Narrow" pitchFamily="34" charset="0"/>
                <a:ea typeface="MS PGothic" pitchFamily="34" charset="-128"/>
                <a:cs typeface="+mn-cs"/>
              </a:rPr>
              <a:t> </a:t>
            </a:r>
            <a:r>
              <a:rPr lang="fr-FR" sz="1200" b="1" kern="1200" dirty="0">
                <a:solidFill>
                  <a:srgbClr val="96CCEE"/>
                </a:solidFill>
                <a:latin typeface="Arial Narrow" pitchFamily="34" charset="0"/>
                <a:ea typeface="MS PGothic" pitchFamily="34" charset="-128"/>
                <a:cs typeface="+mn-cs"/>
              </a:rPr>
              <a:t>mai 2022</a:t>
            </a:r>
            <a:endParaRPr lang="en-GB" sz="1200" b="1" kern="1200" dirty="0">
              <a:solidFill>
                <a:srgbClr val="96CCEE"/>
              </a:solidFill>
              <a:latin typeface="Arial Narrow" pitchFamily="34" charset="0"/>
              <a:ea typeface="MS PGothic" pitchFamily="34" charset="-128"/>
              <a:cs typeface="+mn-cs"/>
            </a:endParaRPr>
          </a:p>
        </p:txBody>
      </p:sp>
      <p:sp>
        <p:nvSpPr>
          <p:cNvPr id="1031" name="Rectangle 14"/>
          <p:cNvSpPr>
            <a:spLocks noChangeArrowheads="1"/>
          </p:cNvSpPr>
          <p:nvPr/>
        </p:nvSpPr>
        <p:spPr bwMode="auto">
          <a:xfrm>
            <a:off x="6687" y="6399213"/>
            <a:ext cx="539750" cy="331787"/>
          </a:xfrm>
          <a:prstGeom prst="rect">
            <a:avLst/>
          </a:prstGeom>
          <a:noFill/>
          <a:ln w="9525">
            <a:noFill/>
            <a:miter lim="800000"/>
            <a:headEnd/>
            <a:tailEnd/>
          </a:ln>
        </p:spPr>
        <p:txBody>
          <a:bodyPr lIns="0" tIns="0" rIns="0" bIns="0"/>
          <a:lstStyle/>
          <a:p>
            <a:pPr algn="r" defTabSz="912813">
              <a:defRPr/>
            </a:pPr>
            <a:fld id="{A1377928-BA29-4D4E-B5FD-94667F9DD1B7}" type="slidenum">
              <a:rPr lang="en-US" sz="1500" b="1">
                <a:solidFill>
                  <a:srgbClr val="72BBE8"/>
                </a:solidFill>
                <a:latin typeface="Arial Narrow" pitchFamily="34" charset="0"/>
              </a:rPr>
              <a:pPr algn="r" defTabSz="912813">
                <a:defRPr/>
              </a:pPr>
              <a:t>‹#›</a:t>
            </a:fld>
            <a:r>
              <a:rPr lang="en-GB" sz="1500" b="1" dirty="0">
                <a:solidFill>
                  <a:srgbClr val="72BBE8"/>
                </a:solidFill>
                <a:latin typeface="Arial Narrow" pitchFamily="34" charset="0"/>
              </a:rPr>
              <a:t> </a:t>
            </a:r>
            <a:r>
              <a:rPr lang="en-GB" sz="2100" b="1" baseline="14000" dirty="0">
                <a:solidFill>
                  <a:srgbClr val="FFFFFF"/>
                </a:solidFill>
                <a:latin typeface="Arial Narrow" pitchFamily="34" charset="0"/>
              </a:rPr>
              <a:t>|</a:t>
            </a:r>
          </a:p>
        </p:txBody>
      </p:sp>
      <p:pic>
        <p:nvPicPr>
          <p:cNvPr id="9" name="Picture 5">
            <a:extLst>
              <a:ext uri="{FF2B5EF4-FFF2-40B4-BE49-F238E27FC236}">
                <a16:creationId xmlns:a16="http://schemas.microsoft.com/office/drawing/2014/main" id="{FEFA42EA-AADD-4025-A68D-7BE6FF0F219F}"/>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679898" y="6127749"/>
            <a:ext cx="2376608" cy="600841"/>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apps.who.int/iris/bitstream/handle/10665/254586/9789242549768-fre.pdf;sequence=1"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extranet.who.int/pqweb/content/cecolin%C2%A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3075" name="Rectangle 6"/>
          <p:cNvSpPr>
            <a:spLocks noGrp="1" noChangeArrowheads="1"/>
          </p:cNvSpPr>
          <p:nvPr>
            <p:ph type="subTitle" idx="1"/>
          </p:nvPr>
        </p:nvSpPr>
        <p:spPr>
          <a:xfrm>
            <a:off x="1219200" y="2286000"/>
            <a:ext cx="7010400" cy="1914525"/>
          </a:xfrm>
        </p:spPr>
        <p:txBody>
          <a:bodyPr/>
          <a:lstStyle/>
          <a:p>
            <a:pPr>
              <a:spcBef>
                <a:spcPts val="1800"/>
              </a:spcBef>
              <a:spcAft>
                <a:spcPts val="3600"/>
              </a:spcAft>
              <a:buFont typeface="Wingdings" pitchFamily="2" charset="2"/>
              <a:buNone/>
            </a:pPr>
            <a:r>
              <a:rPr lang="fr-FR" sz="3200" b="1" dirty="0">
                <a:solidFill>
                  <a:schemeClr val="bg1"/>
                </a:solidFill>
                <a:latin typeface="Arial" pitchFamily="34" charset="0"/>
                <a:cs typeface="Arial" pitchFamily="34" charset="0"/>
              </a:rPr>
              <a:t>Module 2</a:t>
            </a:r>
          </a:p>
          <a:p>
            <a:pPr>
              <a:spcBef>
                <a:spcPct val="0"/>
              </a:spcBef>
            </a:pPr>
            <a:r>
              <a:rPr lang="fr-FR" sz="3200" b="1" dirty="0">
                <a:solidFill>
                  <a:schemeClr val="bg1"/>
                </a:solidFill>
                <a:latin typeface="Arial" pitchFamily="34" charset="0"/>
                <a:cs typeface="Arial" pitchFamily="34" charset="0"/>
              </a:rPr>
              <a:t>Caractéristiques du vaccin contre le VPH et conditions de stockage</a:t>
            </a:r>
          </a:p>
          <a:p>
            <a:pPr>
              <a:spcBef>
                <a:spcPct val="0"/>
              </a:spcBef>
              <a:buFont typeface="Wingdings" pitchFamily="2" charset="2"/>
              <a:buNone/>
            </a:pPr>
            <a:r>
              <a:rPr lang="fr-FR" sz="3200" b="1" dirty="0" err="1">
                <a:solidFill>
                  <a:schemeClr val="bg1"/>
                </a:solidFill>
                <a:latin typeface="Arial" pitchFamily="34" charset="0"/>
                <a:cs typeface="Arial" pitchFamily="34" charset="0"/>
              </a:rPr>
              <a:t>Cecolin</a:t>
            </a:r>
            <a:r>
              <a:rPr lang="fr-FR" sz="3200" b="1" dirty="0">
                <a:solidFill>
                  <a:schemeClr val="bg1"/>
                </a:solidFill>
                <a:latin typeface="Arial" pitchFamily="34" charset="0"/>
                <a:cs typeface="Arial" pitchFamily="34" charset="0"/>
              </a:rPr>
              <a:t>®</a:t>
            </a:r>
          </a:p>
        </p:txBody>
      </p:sp>
      <p:sp>
        <p:nvSpPr>
          <p:cNvPr id="6" name="Rectangle 5"/>
          <p:cNvSpPr>
            <a:spLocks noChangeArrowheads="1"/>
          </p:cNvSpPr>
          <p:nvPr/>
        </p:nvSpPr>
        <p:spPr bwMode="auto">
          <a:xfrm>
            <a:off x="266700" y="762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p>
        </p:txBody>
      </p:sp>
      <p:pic>
        <p:nvPicPr>
          <p:cNvPr id="5" name="Picture 5">
            <a:extLst>
              <a:ext uri="{FF2B5EF4-FFF2-40B4-BE49-F238E27FC236}">
                <a16:creationId xmlns:a16="http://schemas.microsoft.com/office/drawing/2014/main" id="{BF5B903A-F7D1-FC43-A2A4-0DA37A2D34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Tree>
    <p:extLst>
      <p:ext uri="{BB962C8B-B14F-4D97-AF65-F5344CB8AC3E}">
        <p14:creationId xmlns:p14="http://schemas.microsoft.com/office/powerpoint/2010/main" val="1279665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1" descr="frigo_Positionnem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2461496"/>
            <a:ext cx="5334000" cy="3558304"/>
          </a:xfrm>
          <a:prstGeom prst="rect">
            <a:avLst/>
          </a:prstGeom>
          <a:noFill/>
          <a:extLst>
            <a:ext uri="{909E8E84-426E-40DD-AFC4-6F175D3DCCD1}">
              <a14:hiddenFill xmlns:a14="http://schemas.microsoft.com/office/drawing/2010/main">
                <a:solidFill>
                  <a:srgbClr val="FFFFFF"/>
                </a:solidFill>
              </a14:hiddenFill>
            </a:ext>
          </a:extLst>
        </p:spPr>
      </p:pic>
      <p:sp>
        <p:nvSpPr>
          <p:cNvPr id="13314" name="Rectangle 31"/>
          <p:cNvSpPr>
            <a:spLocks noGrp="1" noChangeArrowheads="1"/>
          </p:cNvSpPr>
          <p:nvPr>
            <p:ph type="body" idx="1"/>
          </p:nvPr>
        </p:nvSpPr>
        <p:spPr>
          <a:xfrm>
            <a:off x="179388" y="1371600"/>
            <a:ext cx="8964612" cy="3932238"/>
          </a:xfrm>
        </p:spPr>
        <p:txBody>
          <a:bodyPr/>
          <a:lstStyle/>
          <a:p>
            <a:r>
              <a:rPr lang="fr-FR" sz="2400" dirty="0">
                <a:solidFill>
                  <a:srgbClr val="002060"/>
                </a:solidFill>
              </a:rPr>
              <a:t>Les flacons de vaccin avec des dates d'expiration rapprochées et/ou la PCV qui a commencé à changer de couleur doivent être conservés à l’avant du réfrigérateur afin d’être utilisés en premier</a:t>
            </a:r>
          </a:p>
        </p:txBody>
      </p:sp>
      <p:sp>
        <p:nvSpPr>
          <p:cNvPr id="14342" name="Rectangle 13"/>
          <p:cNvSpPr>
            <a:spLocks noGrp="1" noChangeArrowheads="1"/>
          </p:cNvSpPr>
          <p:nvPr>
            <p:ph type="title"/>
          </p:nvPr>
        </p:nvSpPr>
        <p:spPr/>
        <p:txBody>
          <a:bodyPr/>
          <a:lstStyle/>
          <a:p>
            <a:pPr rtl="1">
              <a:defRPr/>
            </a:pPr>
            <a:r>
              <a:rPr lang="fr-FR"/>
              <a:t>Quels flacons de vaccins doivent être stockés sur le devant ?</a:t>
            </a:r>
            <a:endParaRPr lang="en-US">
              <a:ea typeface="ＭＳ Ｐゴシック" charset="0"/>
            </a:endParaRPr>
          </a:p>
        </p:txBody>
      </p:sp>
      <p:sp>
        <p:nvSpPr>
          <p:cNvPr id="14" name="Rectangle 50"/>
          <p:cNvSpPr>
            <a:spLocks noChangeArrowheads="1"/>
          </p:cNvSpPr>
          <p:nvPr/>
        </p:nvSpPr>
        <p:spPr bwMode="auto">
          <a:xfrm>
            <a:off x="7164388" y="4365625"/>
            <a:ext cx="17272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CA" sz="1600">
                <a:solidFill>
                  <a:srgbClr val="000066"/>
                </a:solidFill>
                <a:latin typeface="Arial" pitchFamily="34" charset="0"/>
              </a:rPr>
              <a:t>Date d</a:t>
            </a:r>
            <a:r>
              <a:rPr lang="fr-CA" altLang="fr-FR" sz="1600">
                <a:solidFill>
                  <a:srgbClr val="000066"/>
                </a:solidFill>
                <a:latin typeface="Arial" pitchFamily="34" charset="0"/>
              </a:rPr>
              <a:t>’</a:t>
            </a:r>
            <a:r>
              <a:rPr lang="fr-CA" sz="1600">
                <a:solidFill>
                  <a:srgbClr val="000066"/>
                </a:solidFill>
                <a:latin typeface="Arial" pitchFamily="34" charset="0"/>
              </a:rPr>
              <a:t>expiration plus rapprochée sur le devant</a:t>
            </a:r>
          </a:p>
        </p:txBody>
      </p:sp>
      <p:sp>
        <p:nvSpPr>
          <p:cNvPr id="15" name="Rectangle 55"/>
          <p:cNvSpPr>
            <a:spLocks noChangeArrowheads="1"/>
          </p:cNvSpPr>
          <p:nvPr/>
        </p:nvSpPr>
        <p:spPr bwMode="auto">
          <a:xfrm>
            <a:off x="7165975" y="3135313"/>
            <a:ext cx="18700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CA" sz="1600">
                <a:solidFill>
                  <a:srgbClr val="000066"/>
                </a:solidFill>
                <a:latin typeface="Arial" pitchFamily="34" charset="0"/>
              </a:rPr>
              <a:t>Date d</a:t>
            </a:r>
            <a:r>
              <a:rPr lang="fr-CA" altLang="fr-FR" sz="1600">
                <a:solidFill>
                  <a:srgbClr val="000066"/>
                </a:solidFill>
                <a:latin typeface="Arial" pitchFamily="34" charset="0"/>
              </a:rPr>
              <a:t>’</a:t>
            </a:r>
            <a:r>
              <a:rPr lang="fr-CA" sz="1600">
                <a:solidFill>
                  <a:srgbClr val="000066"/>
                </a:solidFill>
                <a:latin typeface="Arial" pitchFamily="34" charset="0"/>
              </a:rPr>
              <a:t>expiration plus lointaine dans le fond</a:t>
            </a:r>
          </a:p>
        </p:txBody>
      </p:sp>
      <p:sp>
        <p:nvSpPr>
          <p:cNvPr id="2" name="Parallelogram 1">
            <a:extLst>
              <a:ext uri="{FF2B5EF4-FFF2-40B4-BE49-F238E27FC236}">
                <a16:creationId xmlns:a16="http://schemas.microsoft.com/office/drawing/2014/main" id="{74860471-B474-4C8E-A344-8FFC4C4F213D}"/>
              </a:ext>
            </a:extLst>
          </p:cNvPr>
          <p:cNvSpPr/>
          <p:nvPr/>
        </p:nvSpPr>
        <p:spPr bwMode="auto">
          <a:xfrm>
            <a:off x="4482485" y="4064550"/>
            <a:ext cx="116580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800" h="272475">
                <a:moveTo>
                  <a:pt x="0" y="272475"/>
                </a:moveTo>
                <a:lnTo>
                  <a:pt x="257031" y="0"/>
                </a:lnTo>
                <a:lnTo>
                  <a:pt x="1165800" y="6350"/>
                </a:lnTo>
                <a:lnTo>
                  <a:pt x="927819" y="272475"/>
                </a:lnTo>
                <a:lnTo>
                  <a:pt x="0" y="27247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fr-FR" sz="700" b="1" dirty="0">
                <a:latin typeface="Arial"/>
                <a:ea typeface="MS PGothic"/>
              </a:rPr>
              <a:t>Date d'expiration</a:t>
            </a:r>
            <a:endParaRPr lang="fr-FR" sz="700" b="1" dirty="0">
              <a:latin typeface="Arial"/>
            </a:endParaRPr>
          </a:p>
          <a:p>
            <a:pPr algn="ctr"/>
            <a:r>
              <a:rPr lang="fr-FR" sz="700" b="1" dirty="0">
                <a:latin typeface="Arial"/>
                <a:ea typeface="MS PGothic"/>
              </a:rPr>
              <a:t>2019</a:t>
            </a:r>
          </a:p>
        </p:txBody>
      </p:sp>
      <p:sp>
        <p:nvSpPr>
          <p:cNvPr id="18" name="Parallelogram 1">
            <a:extLst>
              <a:ext uri="{FF2B5EF4-FFF2-40B4-BE49-F238E27FC236}">
                <a16:creationId xmlns:a16="http://schemas.microsoft.com/office/drawing/2014/main" id="{A1458B0E-20A6-4174-BA03-89112D57BB77}"/>
              </a:ext>
            </a:extLst>
          </p:cNvPr>
          <p:cNvSpPr/>
          <p:nvPr/>
        </p:nvSpPr>
        <p:spPr bwMode="auto">
          <a:xfrm>
            <a:off x="1940495" y="4070875"/>
            <a:ext cx="116580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443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800" h="272475">
                <a:moveTo>
                  <a:pt x="0" y="272475"/>
                </a:moveTo>
                <a:lnTo>
                  <a:pt x="244331" y="0"/>
                </a:lnTo>
                <a:lnTo>
                  <a:pt x="1165800" y="6350"/>
                </a:lnTo>
                <a:lnTo>
                  <a:pt x="927819" y="272475"/>
                </a:lnTo>
                <a:lnTo>
                  <a:pt x="0" y="27247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fr-FR" sz="700" b="1" dirty="0">
                <a:latin typeface="Arial"/>
                <a:ea typeface="MS PGothic"/>
              </a:rPr>
              <a:t>Date d'expiration</a:t>
            </a:r>
            <a:endParaRPr lang="fr-FR" sz="700" dirty="0">
              <a:ea typeface="MS PGothic"/>
            </a:endParaRPr>
          </a:p>
          <a:p>
            <a:pPr algn="ctr"/>
            <a:r>
              <a:rPr lang="fr-FR" sz="700" b="1" dirty="0">
                <a:latin typeface="Arial"/>
              </a:rPr>
              <a:t>2019</a:t>
            </a:r>
            <a:endParaRPr lang="fr-FR" dirty="0">
              <a:latin typeface="Arial"/>
            </a:endParaRPr>
          </a:p>
        </p:txBody>
      </p:sp>
      <p:sp>
        <p:nvSpPr>
          <p:cNvPr id="19" name="Parallelogram 1">
            <a:extLst>
              <a:ext uri="{FF2B5EF4-FFF2-40B4-BE49-F238E27FC236}">
                <a16:creationId xmlns:a16="http://schemas.microsoft.com/office/drawing/2014/main" id="{5507A0A8-EEC1-4B6E-B235-E461F901AB34}"/>
              </a:ext>
            </a:extLst>
          </p:cNvPr>
          <p:cNvSpPr/>
          <p:nvPr/>
        </p:nvSpPr>
        <p:spPr bwMode="auto">
          <a:xfrm>
            <a:off x="4857750" y="3653330"/>
            <a:ext cx="11721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50" h="278825">
                <a:moveTo>
                  <a:pt x="0" y="249465"/>
                </a:moveTo>
                <a:lnTo>
                  <a:pt x="250681" y="0"/>
                </a:lnTo>
                <a:lnTo>
                  <a:pt x="1172150" y="12700"/>
                </a:lnTo>
                <a:lnTo>
                  <a:pt x="927819" y="278825"/>
                </a:lnTo>
                <a:lnTo>
                  <a:pt x="0" y="24946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2020</a:t>
            </a:r>
            <a:endParaRPr lang="en-GB" sz="700" b="1" dirty="0">
              <a:latin typeface="Arial"/>
              <a:ea typeface="MS PGothic"/>
            </a:endParaRPr>
          </a:p>
        </p:txBody>
      </p:sp>
      <p:sp>
        <p:nvSpPr>
          <p:cNvPr id="20" name="Parallelogram 1">
            <a:extLst>
              <a:ext uri="{FF2B5EF4-FFF2-40B4-BE49-F238E27FC236}">
                <a16:creationId xmlns:a16="http://schemas.microsoft.com/office/drawing/2014/main" id="{FDCE9D69-F302-47B4-8B6B-E0C756802384}"/>
              </a:ext>
            </a:extLst>
          </p:cNvPr>
          <p:cNvSpPr/>
          <p:nvPr/>
        </p:nvSpPr>
        <p:spPr bwMode="auto">
          <a:xfrm>
            <a:off x="2331908" y="3665536"/>
            <a:ext cx="11721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50" h="250062">
                <a:moveTo>
                  <a:pt x="0" y="249465"/>
                </a:moveTo>
                <a:lnTo>
                  <a:pt x="250681" y="0"/>
                </a:lnTo>
                <a:lnTo>
                  <a:pt x="1172150" y="12700"/>
                </a:lnTo>
                <a:lnTo>
                  <a:pt x="927819" y="250062"/>
                </a:lnTo>
                <a:lnTo>
                  <a:pt x="0" y="249465"/>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fr-FR" sz="700" b="1" dirty="0">
                <a:latin typeface="Arial"/>
                <a:ea typeface="MS PGothic"/>
              </a:rPr>
              <a:t>d’expiration</a:t>
            </a:r>
          </a:p>
          <a:p>
            <a:pPr algn="ctr"/>
            <a:r>
              <a:rPr lang="en-US" sz="700" b="1" dirty="0">
                <a:latin typeface="Arial"/>
                <a:ea typeface="MS PGothic"/>
              </a:rPr>
              <a:t>2020</a:t>
            </a:r>
            <a:endParaRPr lang="en-GB" sz="700" b="1" dirty="0">
              <a:latin typeface="Arial"/>
              <a:ea typeface="MS PGothic"/>
            </a:endParaRPr>
          </a:p>
        </p:txBody>
      </p:sp>
      <p:sp>
        <p:nvSpPr>
          <p:cNvPr id="21" name="Parallelogram 1">
            <a:extLst>
              <a:ext uri="{FF2B5EF4-FFF2-40B4-BE49-F238E27FC236}">
                <a16:creationId xmlns:a16="http://schemas.microsoft.com/office/drawing/2014/main" id="{64680E50-D886-4BF7-B781-7C5A1B181371}"/>
              </a:ext>
            </a:extLst>
          </p:cNvPr>
          <p:cNvSpPr/>
          <p:nvPr/>
        </p:nvSpPr>
        <p:spPr bwMode="auto">
          <a:xfrm>
            <a:off x="2693858" y="3242664"/>
            <a:ext cx="11594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 name="connsiteX0" fmla="*/ 0 w 1159450"/>
              <a:gd name="connsiteY0" fmla="*/ 228828 h 250062"/>
              <a:gd name="connsiteX1" fmla="*/ 237981 w 1159450"/>
              <a:gd name="connsiteY1" fmla="*/ 0 h 250062"/>
              <a:gd name="connsiteX2" fmla="*/ 1159450 w 1159450"/>
              <a:gd name="connsiteY2" fmla="*/ 12700 h 250062"/>
              <a:gd name="connsiteX3" fmla="*/ 915119 w 1159450"/>
              <a:gd name="connsiteY3" fmla="*/ 250062 h 250062"/>
              <a:gd name="connsiteX4" fmla="*/ 0 w 1159450"/>
              <a:gd name="connsiteY4" fmla="*/ 228828 h 250062"/>
              <a:gd name="connsiteX0" fmla="*/ 0 w 1159450"/>
              <a:gd name="connsiteY0" fmla="*/ 228828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28828 h 239744"/>
              <a:gd name="connsiteX0" fmla="*/ 0 w 1159450"/>
              <a:gd name="connsiteY0" fmla="*/ 218510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18510 h 239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450" h="239744">
                <a:moveTo>
                  <a:pt x="0" y="218510"/>
                </a:moveTo>
                <a:lnTo>
                  <a:pt x="237981" y="0"/>
                </a:lnTo>
                <a:lnTo>
                  <a:pt x="1159450" y="12700"/>
                </a:lnTo>
                <a:lnTo>
                  <a:pt x="915119" y="239744"/>
                </a:lnTo>
                <a:lnTo>
                  <a:pt x="0" y="21851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2021</a:t>
            </a:r>
            <a:endParaRPr lang="en-GB" sz="700" b="1" dirty="0">
              <a:latin typeface="Arial"/>
              <a:ea typeface="MS PGothic"/>
            </a:endParaRPr>
          </a:p>
        </p:txBody>
      </p:sp>
      <p:sp>
        <p:nvSpPr>
          <p:cNvPr id="22" name="Parallelogram 1">
            <a:extLst>
              <a:ext uri="{FF2B5EF4-FFF2-40B4-BE49-F238E27FC236}">
                <a16:creationId xmlns:a16="http://schemas.microsoft.com/office/drawing/2014/main" id="{0E6D0960-492B-4D9A-9CF2-62CAF4452EDE}"/>
              </a:ext>
            </a:extLst>
          </p:cNvPr>
          <p:cNvSpPr/>
          <p:nvPr/>
        </p:nvSpPr>
        <p:spPr bwMode="auto">
          <a:xfrm>
            <a:off x="3944808" y="3242664"/>
            <a:ext cx="11594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 name="connsiteX0" fmla="*/ 0 w 1159450"/>
              <a:gd name="connsiteY0" fmla="*/ 228828 h 250062"/>
              <a:gd name="connsiteX1" fmla="*/ 237981 w 1159450"/>
              <a:gd name="connsiteY1" fmla="*/ 0 h 250062"/>
              <a:gd name="connsiteX2" fmla="*/ 1159450 w 1159450"/>
              <a:gd name="connsiteY2" fmla="*/ 12700 h 250062"/>
              <a:gd name="connsiteX3" fmla="*/ 915119 w 1159450"/>
              <a:gd name="connsiteY3" fmla="*/ 250062 h 250062"/>
              <a:gd name="connsiteX4" fmla="*/ 0 w 1159450"/>
              <a:gd name="connsiteY4" fmla="*/ 228828 h 250062"/>
              <a:gd name="connsiteX0" fmla="*/ 0 w 1159450"/>
              <a:gd name="connsiteY0" fmla="*/ 228828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28828 h 239744"/>
              <a:gd name="connsiteX0" fmla="*/ 0 w 1159450"/>
              <a:gd name="connsiteY0" fmla="*/ 218510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18510 h 239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450" h="239744">
                <a:moveTo>
                  <a:pt x="0" y="218510"/>
                </a:moveTo>
                <a:lnTo>
                  <a:pt x="237981" y="0"/>
                </a:lnTo>
                <a:lnTo>
                  <a:pt x="1159450" y="12700"/>
                </a:lnTo>
                <a:lnTo>
                  <a:pt x="915119" y="239744"/>
                </a:lnTo>
                <a:lnTo>
                  <a:pt x="0" y="21851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2021</a:t>
            </a:r>
            <a:endParaRPr lang="en-GB" sz="700" b="1" dirty="0">
              <a:latin typeface="Arial"/>
              <a:ea typeface="MS PGothic"/>
            </a:endParaRPr>
          </a:p>
        </p:txBody>
      </p:sp>
      <p:sp>
        <p:nvSpPr>
          <p:cNvPr id="23" name="Parallelogram 1">
            <a:extLst>
              <a:ext uri="{FF2B5EF4-FFF2-40B4-BE49-F238E27FC236}">
                <a16:creationId xmlns:a16="http://schemas.microsoft.com/office/drawing/2014/main" id="{B7DEE539-BE30-4488-A527-F8ACD070B5FF}"/>
              </a:ext>
            </a:extLst>
          </p:cNvPr>
          <p:cNvSpPr/>
          <p:nvPr/>
        </p:nvSpPr>
        <p:spPr bwMode="auto">
          <a:xfrm>
            <a:off x="5202424" y="3236413"/>
            <a:ext cx="1159450"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49465 h 250062"/>
              <a:gd name="connsiteX1" fmla="*/ 250681 w 1172150"/>
              <a:gd name="connsiteY1" fmla="*/ 0 h 250062"/>
              <a:gd name="connsiteX2" fmla="*/ 1172150 w 1172150"/>
              <a:gd name="connsiteY2" fmla="*/ 12700 h 250062"/>
              <a:gd name="connsiteX3" fmla="*/ 927819 w 1172150"/>
              <a:gd name="connsiteY3" fmla="*/ 250062 h 250062"/>
              <a:gd name="connsiteX4" fmla="*/ 0 w 1172150"/>
              <a:gd name="connsiteY4" fmla="*/ 249465 h 250062"/>
              <a:gd name="connsiteX0" fmla="*/ 0 w 1159450"/>
              <a:gd name="connsiteY0" fmla="*/ 228828 h 250062"/>
              <a:gd name="connsiteX1" fmla="*/ 237981 w 1159450"/>
              <a:gd name="connsiteY1" fmla="*/ 0 h 250062"/>
              <a:gd name="connsiteX2" fmla="*/ 1159450 w 1159450"/>
              <a:gd name="connsiteY2" fmla="*/ 12700 h 250062"/>
              <a:gd name="connsiteX3" fmla="*/ 915119 w 1159450"/>
              <a:gd name="connsiteY3" fmla="*/ 250062 h 250062"/>
              <a:gd name="connsiteX4" fmla="*/ 0 w 1159450"/>
              <a:gd name="connsiteY4" fmla="*/ 228828 h 250062"/>
              <a:gd name="connsiteX0" fmla="*/ 0 w 1159450"/>
              <a:gd name="connsiteY0" fmla="*/ 228828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28828 h 239744"/>
              <a:gd name="connsiteX0" fmla="*/ 0 w 1159450"/>
              <a:gd name="connsiteY0" fmla="*/ 218510 h 239744"/>
              <a:gd name="connsiteX1" fmla="*/ 237981 w 1159450"/>
              <a:gd name="connsiteY1" fmla="*/ 0 h 239744"/>
              <a:gd name="connsiteX2" fmla="*/ 1159450 w 1159450"/>
              <a:gd name="connsiteY2" fmla="*/ 12700 h 239744"/>
              <a:gd name="connsiteX3" fmla="*/ 915119 w 1159450"/>
              <a:gd name="connsiteY3" fmla="*/ 239744 h 239744"/>
              <a:gd name="connsiteX4" fmla="*/ 0 w 1159450"/>
              <a:gd name="connsiteY4" fmla="*/ 218510 h 239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450" h="239744">
                <a:moveTo>
                  <a:pt x="0" y="218510"/>
                </a:moveTo>
                <a:lnTo>
                  <a:pt x="237981" y="0"/>
                </a:lnTo>
                <a:lnTo>
                  <a:pt x="1159450" y="12700"/>
                </a:lnTo>
                <a:lnTo>
                  <a:pt x="915119" y="239744"/>
                </a:lnTo>
                <a:lnTo>
                  <a:pt x="0" y="21851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2021</a:t>
            </a:r>
            <a:endParaRPr lang="en-GB" sz="700" b="1" dirty="0">
              <a:latin typeface="Arial"/>
              <a:ea typeface="MS PGothic"/>
            </a:endParaRPr>
          </a:p>
        </p:txBody>
      </p:sp>
      <p:sp>
        <p:nvSpPr>
          <p:cNvPr id="24" name="Parallelogram 1">
            <a:extLst>
              <a:ext uri="{FF2B5EF4-FFF2-40B4-BE49-F238E27FC236}">
                <a16:creationId xmlns:a16="http://schemas.microsoft.com/office/drawing/2014/main" id="{EBFBE9B4-BAA3-44E4-B7AB-580AF1E60BF6}"/>
              </a:ext>
            </a:extLst>
          </p:cNvPr>
          <p:cNvSpPr/>
          <p:nvPr/>
        </p:nvSpPr>
        <p:spPr bwMode="auto">
          <a:xfrm>
            <a:off x="3665821" y="3664244"/>
            <a:ext cx="1083979" cy="307777"/>
          </a:xfrm>
          <a:custGeom>
            <a:avLst/>
            <a:gdLst>
              <a:gd name="connsiteX0" fmla="*/ 0 w 873700"/>
              <a:gd name="connsiteY0" fmla="*/ 596325 h 596325"/>
              <a:gd name="connsiteX1" fmla="*/ 149081 w 873700"/>
              <a:gd name="connsiteY1" fmla="*/ 0 h 596325"/>
              <a:gd name="connsiteX2" fmla="*/ 873700 w 873700"/>
              <a:gd name="connsiteY2" fmla="*/ 0 h 596325"/>
              <a:gd name="connsiteX3" fmla="*/ 724619 w 873700"/>
              <a:gd name="connsiteY3" fmla="*/ 596325 h 596325"/>
              <a:gd name="connsiteX4" fmla="*/ 0 w 873700"/>
              <a:gd name="connsiteY4" fmla="*/ 596325 h 596325"/>
              <a:gd name="connsiteX0" fmla="*/ 0 w 981650"/>
              <a:gd name="connsiteY0" fmla="*/ 272475 h 596325"/>
              <a:gd name="connsiteX1" fmla="*/ 257031 w 981650"/>
              <a:gd name="connsiteY1" fmla="*/ 0 h 596325"/>
              <a:gd name="connsiteX2" fmla="*/ 981650 w 981650"/>
              <a:gd name="connsiteY2" fmla="*/ 0 h 596325"/>
              <a:gd name="connsiteX3" fmla="*/ 832569 w 981650"/>
              <a:gd name="connsiteY3" fmla="*/ 596325 h 596325"/>
              <a:gd name="connsiteX4" fmla="*/ 0 w 981650"/>
              <a:gd name="connsiteY4" fmla="*/ 272475 h 596325"/>
              <a:gd name="connsiteX0" fmla="*/ 0 w 981650"/>
              <a:gd name="connsiteY0" fmla="*/ 272475 h 285175"/>
              <a:gd name="connsiteX1" fmla="*/ 257031 w 981650"/>
              <a:gd name="connsiteY1" fmla="*/ 0 h 285175"/>
              <a:gd name="connsiteX2" fmla="*/ 981650 w 981650"/>
              <a:gd name="connsiteY2" fmla="*/ 0 h 285175"/>
              <a:gd name="connsiteX3" fmla="*/ 934169 w 981650"/>
              <a:gd name="connsiteY3" fmla="*/ 285175 h 285175"/>
              <a:gd name="connsiteX4" fmla="*/ 0 w 981650"/>
              <a:gd name="connsiteY4" fmla="*/ 272475 h 285175"/>
              <a:gd name="connsiteX0" fmla="*/ 0 w 1165800"/>
              <a:gd name="connsiteY0" fmla="*/ 272475 h 285175"/>
              <a:gd name="connsiteX1" fmla="*/ 257031 w 1165800"/>
              <a:gd name="connsiteY1" fmla="*/ 0 h 285175"/>
              <a:gd name="connsiteX2" fmla="*/ 1165800 w 1165800"/>
              <a:gd name="connsiteY2" fmla="*/ 6350 h 285175"/>
              <a:gd name="connsiteX3" fmla="*/ 934169 w 1165800"/>
              <a:gd name="connsiteY3" fmla="*/ 285175 h 285175"/>
              <a:gd name="connsiteX4" fmla="*/ 0 w 1165800"/>
              <a:gd name="connsiteY4" fmla="*/ 272475 h 2851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2475"/>
              <a:gd name="connsiteX1" fmla="*/ 257031 w 1165800"/>
              <a:gd name="connsiteY1" fmla="*/ 0 h 272475"/>
              <a:gd name="connsiteX2" fmla="*/ 1165800 w 1165800"/>
              <a:gd name="connsiteY2" fmla="*/ 6350 h 272475"/>
              <a:gd name="connsiteX3" fmla="*/ 927819 w 1165800"/>
              <a:gd name="connsiteY3" fmla="*/ 272475 h 272475"/>
              <a:gd name="connsiteX4" fmla="*/ 0 w 1165800"/>
              <a:gd name="connsiteY4" fmla="*/ 272475 h 272475"/>
              <a:gd name="connsiteX0" fmla="*/ 0 w 1165800"/>
              <a:gd name="connsiteY0" fmla="*/ 272475 h 278825"/>
              <a:gd name="connsiteX1" fmla="*/ 257031 w 1165800"/>
              <a:gd name="connsiteY1" fmla="*/ 0 h 278825"/>
              <a:gd name="connsiteX2" fmla="*/ 1165800 w 1165800"/>
              <a:gd name="connsiteY2" fmla="*/ 6350 h 278825"/>
              <a:gd name="connsiteX3" fmla="*/ 902419 w 1165800"/>
              <a:gd name="connsiteY3" fmla="*/ 278825 h 278825"/>
              <a:gd name="connsiteX4" fmla="*/ 0 w 1165800"/>
              <a:gd name="connsiteY4" fmla="*/ 272475 h 278825"/>
              <a:gd name="connsiteX0" fmla="*/ 0 w 1165800"/>
              <a:gd name="connsiteY0" fmla="*/ 272475 h 278825"/>
              <a:gd name="connsiteX1" fmla="*/ 257031 w 1165800"/>
              <a:gd name="connsiteY1" fmla="*/ 0 h 278825"/>
              <a:gd name="connsiteX2" fmla="*/ 1165800 w 1165800"/>
              <a:gd name="connsiteY2" fmla="*/ 0 h 278825"/>
              <a:gd name="connsiteX3" fmla="*/ 902419 w 1165800"/>
              <a:gd name="connsiteY3" fmla="*/ 278825 h 278825"/>
              <a:gd name="connsiteX4" fmla="*/ 0 w 1165800"/>
              <a:gd name="connsiteY4" fmla="*/ 272475 h 278825"/>
              <a:gd name="connsiteX0" fmla="*/ 0 w 1165800"/>
              <a:gd name="connsiteY0" fmla="*/ 2851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85175 h 291525"/>
              <a:gd name="connsiteX0" fmla="*/ 0 w 1165800"/>
              <a:gd name="connsiteY0" fmla="*/ 272475 h 291525"/>
              <a:gd name="connsiteX1" fmla="*/ 244331 w 1165800"/>
              <a:gd name="connsiteY1" fmla="*/ 0 h 291525"/>
              <a:gd name="connsiteX2" fmla="*/ 1165800 w 1165800"/>
              <a:gd name="connsiteY2" fmla="*/ 12700 h 291525"/>
              <a:gd name="connsiteX3" fmla="*/ 902419 w 1165800"/>
              <a:gd name="connsiteY3" fmla="*/ 291525 h 291525"/>
              <a:gd name="connsiteX4" fmla="*/ 0 w 1165800"/>
              <a:gd name="connsiteY4" fmla="*/ 272475 h 291525"/>
              <a:gd name="connsiteX0" fmla="*/ 0 w 1165800"/>
              <a:gd name="connsiteY0" fmla="*/ 272475 h 278825"/>
              <a:gd name="connsiteX1" fmla="*/ 244331 w 1165800"/>
              <a:gd name="connsiteY1" fmla="*/ 0 h 278825"/>
              <a:gd name="connsiteX2" fmla="*/ 1165800 w 1165800"/>
              <a:gd name="connsiteY2" fmla="*/ 12700 h 278825"/>
              <a:gd name="connsiteX3" fmla="*/ 921469 w 1165800"/>
              <a:gd name="connsiteY3" fmla="*/ 278825 h 278825"/>
              <a:gd name="connsiteX4" fmla="*/ 0 w 1165800"/>
              <a:gd name="connsiteY4" fmla="*/ 272475 h 278825"/>
              <a:gd name="connsiteX0" fmla="*/ 0 w 1172150"/>
              <a:gd name="connsiteY0" fmla="*/ 249465 h 278825"/>
              <a:gd name="connsiteX1" fmla="*/ 250681 w 1172150"/>
              <a:gd name="connsiteY1" fmla="*/ 0 h 278825"/>
              <a:gd name="connsiteX2" fmla="*/ 1172150 w 1172150"/>
              <a:gd name="connsiteY2" fmla="*/ 12700 h 278825"/>
              <a:gd name="connsiteX3" fmla="*/ 927819 w 1172150"/>
              <a:gd name="connsiteY3" fmla="*/ 278825 h 278825"/>
              <a:gd name="connsiteX4" fmla="*/ 0 w 1172150"/>
              <a:gd name="connsiteY4" fmla="*/ 249465 h 278825"/>
              <a:gd name="connsiteX0" fmla="*/ 0 w 1172150"/>
              <a:gd name="connsiteY0" fmla="*/ 237960 h 267320"/>
              <a:gd name="connsiteX1" fmla="*/ 202615 w 1172150"/>
              <a:gd name="connsiteY1" fmla="*/ 0 h 267320"/>
              <a:gd name="connsiteX2" fmla="*/ 1172150 w 1172150"/>
              <a:gd name="connsiteY2" fmla="*/ 1195 h 267320"/>
              <a:gd name="connsiteX3" fmla="*/ 927819 w 1172150"/>
              <a:gd name="connsiteY3" fmla="*/ 267320 h 267320"/>
              <a:gd name="connsiteX4" fmla="*/ 0 w 1172150"/>
              <a:gd name="connsiteY4" fmla="*/ 237960 h 26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150" h="267320">
                <a:moveTo>
                  <a:pt x="0" y="237960"/>
                </a:moveTo>
                <a:lnTo>
                  <a:pt x="202615" y="0"/>
                </a:lnTo>
                <a:lnTo>
                  <a:pt x="1172150" y="1195"/>
                </a:lnTo>
                <a:lnTo>
                  <a:pt x="927819" y="267320"/>
                </a:lnTo>
                <a:lnTo>
                  <a:pt x="0" y="237960"/>
                </a:lnTo>
                <a:close/>
              </a:path>
            </a:pathLst>
          </a:cu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700" b="1" dirty="0">
                <a:latin typeface="Arial"/>
                <a:ea typeface="MS PGothic"/>
              </a:rPr>
              <a:t>Date </a:t>
            </a:r>
            <a:r>
              <a:rPr lang="en-US" sz="700" b="1" dirty="0" err="1">
                <a:latin typeface="Arial"/>
                <a:ea typeface="MS PGothic"/>
              </a:rPr>
              <a:t>d’expiration</a:t>
            </a:r>
          </a:p>
          <a:p>
            <a:pPr algn="ctr"/>
            <a:r>
              <a:rPr lang="en-US" sz="700" b="1" dirty="0">
                <a:latin typeface="Arial"/>
                <a:ea typeface="MS PGothic"/>
              </a:rPr>
              <a:t>2020</a:t>
            </a:r>
            <a:endParaRPr lang="en-GB" sz="700" b="1" dirty="0">
              <a:latin typeface="Arial"/>
              <a:ea typeface="MS PGothic"/>
            </a:endParaRPr>
          </a:p>
        </p:txBody>
      </p:sp>
    </p:spTree>
    <p:extLst>
      <p:ext uri="{BB962C8B-B14F-4D97-AF65-F5344CB8AC3E}">
        <p14:creationId xmlns:p14="http://schemas.microsoft.com/office/powerpoint/2010/main" val="2418804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8b.png"/>
          <p:cNvPicPr>
            <a:picLocks noChangeAspect="1"/>
          </p:cNvPicPr>
          <p:nvPr/>
        </p:nvPicPr>
        <p:blipFill>
          <a:blip r:embed="rId3" cstate="print"/>
          <a:srcRect/>
          <a:stretch>
            <a:fillRect/>
          </a:stretch>
        </p:blipFill>
        <p:spPr bwMode="auto">
          <a:xfrm>
            <a:off x="5373414" y="1930857"/>
            <a:ext cx="2484711" cy="2729586"/>
          </a:xfrm>
          <a:prstGeom prst="rect">
            <a:avLst/>
          </a:prstGeom>
          <a:noFill/>
          <a:ln w="9525">
            <a:noFill/>
            <a:miter lim="800000"/>
            <a:headEnd/>
            <a:tailEnd/>
          </a:ln>
        </p:spPr>
      </p:pic>
      <p:sp>
        <p:nvSpPr>
          <p:cNvPr id="7" name="Title 6"/>
          <p:cNvSpPr>
            <a:spLocks noGrp="1"/>
          </p:cNvSpPr>
          <p:nvPr>
            <p:ph type="title"/>
          </p:nvPr>
        </p:nvSpPr>
        <p:spPr>
          <a:xfrm>
            <a:off x="0" y="152400"/>
            <a:ext cx="9144000" cy="1085850"/>
          </a:xfrm>
        </p:spPr>
        <p:txBody>
          <a:bodyPr/>
          <a:lstStyle/>
          <a:p>
            <a:br>
              <a:rPr lang="en-US">
                <a:solidFill>
                  <a:srgbClr val="002060"/>
                </a:solidFill>
                <a:latin typeface="Arial" pitchFamily="34" charset="0"/>
              </a:rPr>
            </a:br>
            <a:r>
              <a:rPr lang="en-US" err="1">
                <a:solidFill>
                  <a:srgbClr val="002060"/>
                </a:solidFill>
                <a:latin typeface="Arial" pitchFamily="34" charset="0"/>
              </a:rPr>
              <a:t>Glacières</a:t>
            </a:r>
            <a:r>
              <a:rPr lang="en-US">
                <a:solidFill>
                  <a:srgbClr val="002060"/>
                </a:solidFill>
                <a:latin typeface="Arial" pitchFamily="34" charset="0"/>
              </a:rPr>
              <a:t> et </a:t>
            </a:r>
            <a:r>
              <a:rPr lang="en-US" err="1">
                <a:solidFill>
                  <a:srgbClr val="002060"/>
                </a:solidFill>
                <a:latin typeface="Arial" pitchFamily="34" charset="0"/>
              </a:rPr>
              <a:t>porte-vaccins</a:t>
            </a:r>
            <a:br>
              <a:rPr lang="en-US">
                <a:solidFill>
                  <a:srgbClr val="002060"/>
                </a:solidFill>
                <a:latin typeface="Arial" pitchFamily="34" charset="0"/>
              </a:rPr>
            </a:br>
            <a:endParaRPr lang="en-US"/>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1862" y="1930856"/>
            <a:ext cx="2867025" cy="2977579"/>
          </a:xfrm>
          <a:prstGeom prst="rect">
            <a:avLst/>
          </a:prstGeom>
        </p:spPr>
      </p:pic>
    </p:spTree>
    <p:extLst>
      <p:ext uri="{BB962C8B-B14F-4D97-AF65-F5344CB8AC3E}">
        <p14:creationId xmlns:p14="http://schemas.microsoft.com/office/powerpoint/2010/main" val="1814248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eaLnBrk="1" hangingPunct="1">
              <a:defRPr/>
            </a:pPr>
            <a:r>
              <a:rPr lang="fr-FR" dirty="0"/>
              <a:t>Messages clés</a:t>
            </a:r>
            <a:endParaRPr lang="en-GB" dirty="0">
              <a:solidFill>
                <a:srgbClr val="002060"/>
              </a:solidFill>
              <a:ea typeface="+mj-ea"/>
            </a:endParaRPr>
          </a:p>
        </p:txBody>
      </p:sp>
      <p:pic>
        <p:nvPicPr>
          <p:cNvPr id="16387" name="Picture 7" descr="C:\Users\sfellache\Desktop\ammp\doctor1.jpg"/>
          <p:cNvPicPr>
            <a:picLocks noChangeAspect="1" noChangeArrowheads="1"/>
          </p:cNvPicPr>
          <p:nvPr/>
        </p:nvPicPr>
        <p:blipFill>
          <a:blip r:embed="rId3" cstate="print"/>
          <a:srcRect/>
          <a:stretch>
            <a:fillRect/>
          </a:stretch>
        </p:blipFill>
        <p:spPr bwMode="auto">
          <a:xfrm>
            <a:off x="7297738" y="-14289"/>
            <a:ext cx="1846262" cy="1208087"/>
          </a:xfrm>
          <a:prstGeom prst="rect">
            <a:avLst/>
          </a:prstGeom>
          <a:noFill/>
          <a:ln w="9525">
            <a:noFill/>
            <a:miter lim="800000"/>
            <a:headEnd/>
            <a:tailEnd/>
          </a:ln>
        </p:spPr>
      </p:pic>
      <p:sp>
        <p:nvSpPr>
          <p:cNvPr id="16388" name="Rectangle 31"/>
          <p:cNvSpPr>
            <a:spLocks noChangeArrowheads="1"/>
          </p:cNvSpPr>
          <p:nvPr/>
        </p:nvSpPr>
        <p:spPr bwMode="auto">
          <a:xfrm>
            <a:off x="179388" y="1390103"/>
            <a:ext cx="8640762" cy="4714893"/>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200" dirty="0">
                <a:solidFill>
                  <a:srgbClr val="000066"/>
                </a:solidFill>
                <a:latin typeface="Arial" pitchFamily="34" charset="0"/>
                <a:ea typeface="SimSun" pitchFamily="2" charset="-122"/>
              </a:rPr>
              <a:t>Le vaccin </a:t>
            </a:r>
            <a:r>
              <a:rPr lang="fr-FR" sz="2200" dirty="0" err="1">
                <a:solidFill>
                  <a:srgbClr val="000066"/>
                </a:solidFill>
                <a:latin typeface="Arial" pitchFamily="34" charset="0"/>
                <a:ea typeface="SimSun" pitchFamily="2" charset="-122"/>
              </a:rPr>
              <a:t>Cecolin</a:t>
            </a:r>
            <a:r>
              <a:rPr lang="fr-FR" sz="2200" dirty="0">
                <a:solidFill>
                  <a:srgbClr val="000066"/>
                </a:solidFill>
                <a:latin typeface="Arial" pitchFamily="34" charset="0"/>
                <a:ea typeface="SimSun" pitchFamily="2" charset="-122"/>
              </a:rPr>
              <a:t>® est sûr et efficace</a:t>
            </a:r>
          </a:p>
          <a:p>
            <a:pPr marL="341313" indent="-341313" defTabSz="912813" eaLnBrk="0" hangingPunct="0">
              <a:spcBef>
                <a:spcPts val="1200"/>
              </a:spcBef>
              <a:buClr>
                <a:srgbClr val="1E7FB8"/>
              </a:buClr>
              <a:buFont typeface="Wingdings" pitchFamily="2" charset="2"/>
              <a:buChar char="l"/>
            </a:pPr>
            <a:r>
              <a:rPr lang="fr-FR" sz="2200" dirty="0">
                <a:solidFill>
                  <a:srgbClr val="000066"/>
                </a:solidFill>
                <a:latin typeface="Arial" pitchFamily="34" charset="0"/>
                <a:ea typeface="SimSun" pitchFamily="2" charset="-122"/>
              </a:rPr>
              <a:t>Le vaccin </a:t>
            </a:r>
            <a:r>
              <a:rPr lang="fr-FR" sz="2200" dirty="0" err="1">
                <a:solidFill>
                  <a:srgbClr val="000066"/>
                </a:solidFill>
                <a:latin typeface="Arial" pitchFamily="34" charset="0"/>
                <a:ea typeface="SimSun" pitchFamily="2" charset="-122"/>
              </a:rPr>
              <a:t>Cecolin</a:t>
            </a:r>
            <a:r>
              <a:rPr lang="fr-FR" sz="2200" dirty="0">
                <a:solidFill>
                  <a:srgbClr val="000066"/>
                </a:solidFill>
                <a:latin typeface="Arial" pitchFamily="34" charset="0"/>
                <a:ea typeface="SimSun" pitchFamily="2" charset="-122"/>
              </a:rPr>
              <a:t>® est disponible en flacon unidose (0,5 ml) dans une formulation liquide, sans conservateur, avec PCV</a:t>
            </a:r>
          </a:p>
          <a:p>
            <a:pPr marL="341313" indent="-341313" defTabSz="912813" eaLnBrk="0" hangingPunct="0">
              <a:spcBef>
                <a:spcPts val="1200"/>
              </a:spcBef>
              <a:buClr>
                <a:srgbClr val="1E7FB8"/>
              </a:buClr>
              <a:buFont typeface="Wingdings" pitchFamily="2" charset="2"/>
              <a:buChar char="l"/>
            </a:pPr>
            <a:r>
              <a:rPr lang="fr-FR" sz="2200" dirty="0">
                <a:solidFill>
                  <a:srgbClr val="000066"/>
                </a:solidFill>
                <a:latin typeface="Arial" pitchFamily="34" charset="0"/>
                <a:ea typeface="SimSun" pitchFamily="2" charset="-122"/>
              </a:rPr>
              <a:t>Le vaccin contre le VPH est sensible au gel et sensible à la lumière</a:t>
            </a:r>
          </a:p>
          <a:p>
            <a:pPr marL="866775" lvl="1" indent="-342900" defTabSz="912813" eaLnBrk="0" hangingPunct="0">
              <a:spcBef>
                <a:spcPct val="20000"/>
              </a:spcBef>
              <a:buClr>
                <a:srgbClr val="1E7FB8"/>
              </a:buClr>
              <a:buFont typeface="Arial" pitchFamily="34" charset="0"/>
              <a:buChar char="-"/>
            </a:pPr>
            <a:r>
              <a:rPr lang="fr-FR" sz="2000" dirty="0">
                <a:solidFill>
                  <a:srgbClr val="000066"/>
                </a:solidFill>
                <a:latin typeface="Arial" pitchFamily="34" charset="0"/>
              </a:rPr>
              <a:t>Le vaccin contre le VPH doit être conservé entre +2</a:t>
            </a:r>
            <a:r>
              <a:rPr lang="fr-FR" sz="2000" baseline="30000" dirty="0">
                <a:solidFill>
                  <a:srgbClr val="000066"/>
                </a:solidFill>
                <a:latin typeface="Arial" pitchFamily="34" charset="0"/>
              </a:rPr>
              <a:t>0</a:t>
            </a:r>
            <a:r>
              <a:rPr lang="fr-FR" sz="2000" dirty="0">
                <a:solidFill>
                  <a:srgbClr val="000066"/>
                </a:solidFill>
                <a:latin typeface="Arial" pitchFamily="34" charset="0"/>
              </a:rPr>
              <a:t>C et +8</a:t>
            </a:r>
            <a:r>
              <a:rPr lang="fr-FR" sz="2000" baseline="30000" dirty="0">
                <a:solidFill>
                  <a:srgbClr val="000066"/>
                </a:solidFill>
                <a:latin typeface="Arial" pitchFamily="34" charset="0"/>
              </a:rPr>
              <a:t>0</a:t>
            </a:r>
            <a:r>
              <a:rPr lang="fr-FR" sz="2000" dirty="0">
                <a:solidFill>
                  <a:srgbClr val="000066"/>
                </a:solidFill>
                <a:latin typeface="Arial" pitchFamily="34" charset="0"/>
              </a:rPr>
              <a:t>C</a:t>
            </a:r>
          </a:p>
          <a:p>
            <a:pPr marL="866775" lvl="1" indent="-342900" defTabSz="912813" eaLnBrk="0" hangingPunct="0">
              <a:spcBef>
                <a:spcPct val="20000"/>
              </a:spcBef>
              <a:buClr>
                <a:srgbClr val="1E7FB8"/>
              </a:buClr>
              <a:buFont typeface="Arial" pitchFamily="34" charset="0"/>
              <a:buChar char="-"/>
            </a:pPr>
            <a:r>
              <a:rPr lang="fr-FR" sz="2000" dirty="0">
                <a:solidFill>
                  <a:srgbClr val="000066"/>
                </a:solidFill>
                <a:latin typeface="Arial" pitchFamily="34" charset="0"/>
              </a:rPr>
              <a:t>Le vaccin contre le VPH doit être conservé dans son emballage d'origine</a:t>
            </a:r>
          </a:p>
          <a:p>
            <a:pPr marL="341313" lvl="1" indent="-341313" defTabSz="912813" eaLnBrk="0" hangingPunct="0">
              <a:spcBef>
                <a:spcPts val="1200"/>
              </a:spcBef>
              <a:buClr>
                <a:srgbClr val="1E7FB8"/>
              </a:buClr>
              <a:buFont typeface="Wingdings" pitchFamily="2" charset="2"/>
              <a:buChar char="l"/>
            </a:pPr>
            <a:r>
              <a:rPr lang="fr-FR" sz="2200" dirty="0">
                <a:solidFill>
                  <a:srgbClr val="000066"/>
                </a:solidFill>
                <a:latin typeface="Arial" pitchFamily="34" charset="0"/>
                <a:ea typeface="SimSun" pitchFamily="2" charset="-122"/>
              </a:rPr>
              <a:t>Lorsque vous utilisez des blocs réfrigérants dans des glacières et porte-vaccins, assurez-vous que les accumulateurs sont correctement conditionnés afin de réduire le risque de congélation des vaccins</a:t>
            </a:r>
          </a:p>
          <a:p>
            <a:pPr marL="866775" lvl="1" indent="-342900" defTabSz="912813" eaLnBrk="0" hangingPunct="0">
              <a:spcBef>
                <a:spcPct val="20000"/>
              </a:spcBef>
              <a:buClr>
                <a:srgbClr val="1E7FB8"/>
              </a:buClr>
              <a:buFont typeface="Arial" pitchFamily="34" charset="0"/>
              <a:buChar char="-"/>
            </a:pPr>
            <a:endParaRPr lang="fr-FR" sz="2200" dirty="0">
              <a:solidFill>
                <a:srgbClr val="000066"/>
              </a:solidFill>
              <a:latin typeface="Arial" pitchFamily="34" charset="0"/>
            </a:endParaRPr>
          </a:p>
        </p:txBody>
      </p:sp>
    </p:spTree>
    <p:extLst>
      <p:ext uri="{BB962C8B-B14F-4D97-AF65-F5344CB8AC3E}">
        <p14:creationId xmlns:p14="http://schemas.microsoft.com/office/powerpoint/2010/main" val="2121004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a:t>Fin du module</a:t>
            </a:r>
            <a:endParaRPr lang="fr-FR" sz="360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a:solidFill>
                  <a:srgbClr val="000066"/>
                </a:solidFill>
              </a:rPr>
            </a:br>
            <a:r>
              <a:rPr lang="en-US" sz="2400" b="1">
                <a:solidFill>
                  <a:srgbClr val="000066"/>
                </a:solidFill>
              </a:rPr>
              <a:t>Merci de </a:t>
            </a:r>
            <a:r>
              <a:rPr lang="en-US" sz="2400" b="1" err="1">
                <a:solidFill>
                  <a:srgbClr val="000066"/>
                </a:solidFill>
              </a:rPr>
              <a:t>votre</a:t>
            </a:r>
            <a:r>
              <a:rPr lang="en-US" sz="2400" b="1">
                <a:solidFill>
                  <a:srgbClr val="000066"/>
                </a:solidFill>
              </a:rPr>
              <a:t> attention! </a:t>
            </a:r>
            <a:br>
              <a:rPr lang="en-US" sz="2400" b="1">
                <a:solidFill>
                  <a:srgbClr val="000066"/>
                </a:solidFill>
              </a:rPr>
            </a:br>
            <a:br>
              <a:rPr lang="en-US" sz="2400" b="1">
                <a:solidFill>
                  <a:srgbClr val="000066"/>
                </a:solidFill>
              </a:rPr>
            </a:br>
            <a:endParaRPr lang="en-US" sz="24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r>
              <a:rPr lang="fr-FR" sz="2000" b="1">
                <a:solidFill>
                  <a:srgbClr val="000066"/>
                </a:solidFill>
              </a:rPr>
              <a:t> </a:t>
            </a:r>
          </a:p>
        </p:txBody>
      </p:sp>
    </p:spTree>
    <p:extLst>
      <p:ext uri="{BB962C8B-B14F-4D97-AF65-F5344CB8AC3E}">
        <p14:creationId xmlns:p14="http://schemas.microsoft.com/office/powerpoint/2010/main" val="2868944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1"/>
          <p:cNvSpPr>
            <a:spLocks noChangeArrowheads="1"/>
          </p:cNvSpPr>
          <p:nvPr/>
        </p:nvSpPr>
        <p:spPr bwMode="auto">
          <a:xfrm>
            <a:off x="179388" y="1412875"/>
            <a:ext cx="8640762" cy="393223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ea typeface="SimSun" pitchFamily="2" charset="-122"/>
              </a:rPr>
              <a:t>Guide d’introduction du vaccin anti-PVH dans les programmes nationaux de vaccination:</a:t>
            </a:r>
            <a:r>
              <a:rPr lang="en-US" sz="2400" dirty="0">
                <a:solidFill>
                  <a:srgbClr val="000066"/>
                </a:solidFill>
                <a:latin typeface="Arial" pitchFamily="34" charset="0"/>
                <a:ea typeface="SimSun" pitchFamily="2" charset="-122"/>
              </a:rPr>
              <a:t> OMS 2016 </a:t>
            </a:r>
            <a:r>
              <a:rPr lang="en-US" sz="2400" dirty="0">
                <a:latin typeface="+mn-lt"/>
                <a:hlinkClick r:id="rId3"/>
              </a:rPr>
              <a:t>https://apps.who.int/iris/bitstream/handle/10665/254586/9789242549768-fre.pdf</a:t>
            </a:r>
            <a:endParaRPr lang="en-US" sz="2400" dirty="0">
              <a:latin typeface="+mn-lt"/>
            </a:endParaRPr>
          </a:p>
          <a:p>
            <a:pPr marL="341313" indent="-341313" defTabSz="912813" eaLnBrk="0" hangingPunct="0">
              <a:spcBef>
                <a:spcPct val="80000"/>
              </a:spcBef>
              <a:buClr>
                <a:srgbClr val="1E7FB8"/>
              </a:buClr>
              <a:buFont typeface="Wingdings" pitchFamily="2" charset="2"/>
              <a:buChar char="l"/>
            </a:pPr>
            <a:r>
              <a:rPr lang="en-US" altLang="zh-CN" sz="2400" dirty="0">
                <a:solidFill>
                  <a:srgbClr val="000066"/>
                </a:solidFill>
                <a:latin typeface="Arial" pitchFamily="34" charset="0"/>
                <a:ea typeface="SimSun" pitchFamily="2" charset="-122"/>
              </a:rPr>
              <a:t>Notice </a:t>
            </a:r>
            <a:r>
              <a:rPr lang="en-US" altLang="zh-CN" sz="2400" dirty="0" err="1">
                <a:solidFill>
                  <a:srgbClr val="000066"/>
                </a:solidFill>
                <a:latin typeface="Arial" pitchFamily="34" charset="0"/>
                <a:ea typeface="SimSun" pitchFamily="2" charset="-122"/>
              </a:rPr>
              <a:t>d’utilisation</a:t>
            </a:r>
            <a:r>
              <a:rPr lang="en-US" sz="2400" dirty="0">
                <a:solidFill>
                  <a:srgbClr val="000066"/>
                </a:solidFill>
                <a:latin typeface="Arial" pitchFamily="34" charset="0"/>
                <a:ea typeface="SimSun" pitchFamily="2" charset="-122"/>
              </a:rPr>
              <a:t> </a:t>
            </a:r>
            <a:r>
              <a:rPr lang="en-US" sz="2400" dirty="0" err="1">
                <a:solidFill>
                  <a:srgbClr val="000066"/>
                </a:solidFill>
                <a:latin typeface="Arial" pitchFamily="34" charset="0"/>
                <a:ea typeface="SimSun" pitchFamily="2" charset="-122"/>
              </a:rPr>
              <a:t>Cecolin</a:t>
            </a:r>
            <a:r>
              <a:rPr lang="en-US" sz="2400" dirty="0">
                <a:solidFill>
                  <a:srgbClr val="000066"/>
                </a:solidFill>
                <a:latin typeface="Arial" pitchFamily="34" charset="0"/>
                <a:ea typeface="SimSun" pitchFamily="2" charset="-122"/>
              </a:rPr>
              <a:t>®</a:t>
            </a:r>
            <a:r>
              <a:rPr lang="en-US" altLang="zh-CN" sz="2400" dirty="0">
                <a:solidFill>
                  <a:srgbClr val="000066"/>
                </a:solidFill>
                <a:latin typeface="Arial" pitchFamily="34" charset="0"/>
                <a:ea typeface="SimSun" pitchFamily="2" charset="-122"/>
              </a:rPr>
              <a:t>. </a:t>
            </a:r>
            <a:r>
              <a:rPr lang="en-US" altLang="zh-CN" sz="2400" dirty="0" err="1">
                <a:solidFill>
                  <a:srgbClr val="000066"/>
                </a:solidFill>
                <a:latin typeface="Arial" pitchFamily="34" charset="0"/>
                <a:ea typeface="SimSun" pitchFamily="2" charset="-122"/>
              </a:rPr>
              <a:t>Innovax</a:t>
            </a:r>
            <a:r>
              <a:rPr lang="en-US" altLang="zh-CN" sz="2400">
                <a:solidFill>
                  <a:srgbClr val="000066"/>
                </a:solidFill>
                <a:latin typeface="Arial" pitchFamily="34" charset="0"/>
                <a:ea typeface="SimSun" pitchFamily="2" charset="-122"/>
              </a:rPr>
              <a:t>, 2021: </a:t>
            </a:r>
            <a:r>
              <a:rPr lang="en-US" altLang="zh-CN" sz="2400">
                <a:solidFill>
                  <a:srgbClr val="000066"/>
                </a:solidFill>
                <a:latin typeface="Arial" pitchFamily="34" charset="0"/>
                <a:ea typeface="SimSun" pitchFamily="2" charset="-122"/>
                <a:hlinkClick r:id="rId4"/>
              </a:rPr>
              <a:t>https</a:t>
            </a:r>
            <a:r>
              <a:rPr lang="en-US" altLang="zh-CN" sz="2400" dirty="0">
                <a:solidFill>
                  <a:srgbClr val="000066"/>
                </a:solidFill>
                <a:latin typeface="Arial" pitchFamily="34" charset="0"/>
                <a:ea typeface="SimSun" pitchFamily="2" charset="-122"/>
                <a:hlinkClick r:id="rId4"/>
              </a:rPr>
              <a:t>://extranet.who.int/</a:t>
            </a:r>
            <a:r>
              <a:rPr lang="en-US" altLang="zh-CN" sz="2400" dirty="0" err="1">
                <a:solidFill>
                  <a:srgbClr val="000066"/>
                </a:solidFill>
                <a:latin typeface="Arial" pitchFamily="34" charset="0"/>
                <a:ea typeface="SimSun" pitchFamily="2" charset="-122"/>
                <a:hlinkClick r:id="rId4"/>
              </a:rPr>
              <a:t>pqweb</a:t>
            </a:r>
            <a:r>
              <a:rPr lang="en-US" altLang="zh-CN" sz="2400" dirty="0">
                <a:solidFill>
                  <a:srgbClr val="000066"/>
                </a:solidFill>
                <a:latin typeface="Arial" pitchFamily="34" charset="0"/>
                <a:ea typeface="SimSun" pitchFamily="2" charset="-122"/>
                <a:hlinkClick r:id="rId4"/>
              </a:rPr>
              <a:t>/content/cecolin%C2</a:t>
            </a:r>
            <a:r>
              <a:rPr lang="en-US" altLang="zh-CN" sz="2400">
                <a:solidFill>
                  <a:srgbClr val="000066"/>
                </a:solidFill>
                <a:latin typeface="Arial" pitchFamily="34" charset="0"/>
                <a:ea typeface="SimSun" pitchFamily="2" charset="-122"/>
                <a:hlinkClick r:id="rId4"/>
              </a:rPr>
              <a:t>%AE</a:t>
            </a:r>
            <a:endParaRPr lang="en-US" altLang="zh-CN" sz="240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p:txBody>
      </p:sp>
      <p:sp>
        <p:nvSpPr>
          <p:cNvPr id="8" name="Title 7"/>
          <p:cNvSpPr>
            <a:spLocks noGrp="1"/>
          </p:cNvSpPr>
          <p:nvPr>
            <p:ph type="title"/>
          </p:nvPr>
        </p:nvSpPr>
        <p:spPr/>
        <p:txBody>
          <a:bodyPr/>
          <a:lstStyle/>
          <a:p>
            <a:br>
              <a:rPr lang="en-US" sz="3200"/>
            </a:br>
            <a:br>
              <a:rPr lang="en-US" sz="3200"/>
            </a:br>
            <a:endParaRPr lang="en-US"/>
          </a:p>
        </p:txBody>
      </p:sp>
      <p:sp>
        <p:nvSpPr>
          <p:cNvPr id="6" name="Title 7"/>
          <p:cNvSpPr txBox="1">
            <a:spLocks/>
          </p:cNvSpPr>
          <p:nvPr/>
        </p:nvSpPr>
        <p:spPr bwMode="auto">
          <a:xfrm>
            <a:off x="152400" y="15240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br>
              <a:rPr lang="en-US" sz="3200" kern="0" dirty="0"/>
            </a:br>
            <a:r>
              <a:rPr lang="en-US" sz="3200" kern="0" dirty="0" err="1"/>
              <a:t>Références</a:t>
            </a:r>
            <a:br>
              <a:rPr lang="en-US" sz="3200" kern="0" dirty="0"/>
            </a:br>
            <a:endParaRPr lang="en-US" kern="0" dirty="0"/>
          </a:p>
        </p:txBody>
      </p:sp>
    </p:spTree>
    <p:extLst>
      <p:ext uri="{BB962C8B-B14F-4D97-AF65-F5344CB8AC3E}">
        <p14:creationId xmlns:p14="http://schemas.microsoft.com/office/powerpoint/2010/main" val="2377441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p:cNvSpPr>
            <a:spLocks noGrp="1" noChangeArrowheads="1"/>
          </p:cNvSpPr>
          <p:nvPr>
            <p:ph type="title"/>
          </p:nvPr>
        </p:nvSpPr>
        <p:spPr/>
        <p:txBody>
          <a:bodyPr/>
          <a:lstStyle/>
          <a:p>
            <a:pPr>
              <a:defRPr/>
            </a:pPr>
            <a:r>
              <a:rPr lang="fr-FR">
                <a:ea typeface="ＭＳ Ｐゴシック" charset="0"/>
              </a:rPr>
              <a:t>Objectifs pédagogiques</a:t>
            </a:r>
            <a:endParaRPr lang="fr-FR">
              <a:solidFill>
                <a:schemeClr val="accent2">
                  <a:lumMod val="75000"/>
                </a:schemeClr>
              </a:solidFill>
              <a:ea typeface="ＭＳ Ｐゴシック" charset="0"/>
            </a:endParaRP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 la fin du module, vous serez capable de :</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Décrire les caractéristiques du vaccin contre le VPH (</a:t>
            </a:r>
            <a:r>
              <a:rPr lang="fr-FR" sz="2100" dirty="0" err="1">
                <a:solidFill>
                  <a:srgbClr val="000066"/>
                </a:solidFill>
                <a:latin typeface="Arial" pitchFamily="34" charset="0"/>
              </a:rPr>
              <a:t>Cecolin</a:t>
            </a:r>
            <a:r>
              <a:rPr lang="fr-FR" sz="2100" dirty="0">
                <a:solidFill>
                  <a:srgbClr val="000066"/>
                </a:solidFill>
                <a:latin typeface="Arial" pitchFamily="34" charset="0"/>
              </a:rPr>
              <a:t>®)</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Discuter la présentation du vaccin contre le VPH</a:t>
            </a:r>
          </a:p>
          <a:p>
            <a:pPr marL="866775" lvl="1" indent="-342900" defTabSz="912813" eaLnBrk="0" hangingPunct="0">
              <a:spcBef>
                <a:spcPct val="20000"/>
              </a:spcBef>
              <a:buClr>
                <a:srgbClr val="1E7FB8"/>
              </a:buClr>
              <a:buFont typeface="Arial" pitchFamily="34" charset="0"/>
              <a:buChar char="-"/>
            </a:pPr>
            <a:r>
              <a:rPr lang="fr-FR" sz="2100" dirty="0">
                <a:solidFill>
                  <a:srgbClr val="000066"/>
                </a:solidFill>
                <a:latin typeface="Arial" pitchFamily="34" charset="0"/>
              </a:rPr>
              <a:t>Appliquer les exigences de la chaîne du froid des vaccins</a:t>
            </a:r>
          </a:p>
          <a:p>
            <a:pPr marL="341313" indent="-341313" defTabSz="912813" eaLnBrk="0" hangingPunct="0">
              <a:spcBef>
                <a:spcPct val="80000"/>
              </a:spcBef>
              <a:buClr>
                <a:srgbClr val="1E7FB8"/>
              </a:buClr>
              <a:buFont typeface="Wingdings" pitchFamily="2" charset="2"/>
              <a:buChar char="l"/>
            </a:pPr>
            <a:r>
              <a:rPr lang="en-GB" sz="2400" dirty="0">
                <a:solidFill>
                  <a:srgbClr val="000066"/>
                </a:solidFill>
                <a:latin typeface="Arial" pitchFamily="34" charset="0"/>
              </a:rPr>
              <a:t>Durée </a:t>
            </a:r>
          </a:p>
          <a:p>
            <a:pPr marL="804863" lvl="1" indent="-280988" defTabSz="912813" eaLnBrk="0" hangingPunct="0">
              <a:spcBef>
                <a:spcPct val="20000"/>
              </a:spcBef>
              <a:buClr>
                <a:srgbClr val="1E7FB8"/>
              </a:buClr>
              <a:buFont typeface="Arial" pitchFamily="34" charset="0"/>
              <a:buChar char="–"/>
            </a:pPr>
            <a:r>
              <a:rPr lang="en-GB" sz="2100" dirty="0">
                <a:solidFill>
                  <a:srgbClr val="000066"/>
                </a:solidFill>
                <a:latin typeface="Arial" pitchFamily="34" charset="0"/>
              </a:rPr>
              <a:t>25</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3429000"/>
            <a:ext cx="823913" cy="1008063"/>
          </a:xfrm>
          <a:prstGeom prst="rect">
            <a:avLst/>
          </a:prstGeom>
          <a:noFill/>
          <a:ln w="9525">
            <a:noFill/>
            <a:miter lim="800000"/>
            <a:headEnd/>
            <a:tailEnd/>
          </a:ln>
        </p:spPr>
      </p:pic>
      <p:pic>
        <p:nvPicPr>
          <p:cNvPr id="4101" name="Picture 7"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
        <p:nvSpPr>
          <p:cNvPr id="4102" name="TextBox 1"/>
          <p:cNvSpPr txBox="1">
            <a:spLocks noChangeArrowheads="1"/>
          </p:cNvSpPr>
          <p:nvPr/>
        </p:nvSpPr>
        <p:spPr bwMode="auto">
          <a:xfrm>
            <a:off x="1600200" y="6565900"/>
            <a:ext cx="184150" cy="369888"/>
          </a:xfrm>
          <a:prstGeom prst="rect">
            <a:avLst/>
          </a:prstGeom>
          <a:noFill/>
          <a:ln w="9525">
            <a:noFill/>
            <a:miter lim="800000"/>
            <a:headEnd/>
            <a:tailEnd/>
          </a:ln>
        </p:spPr>
        <p:txBody>
          <a:bodyPr wrap="none">
            <a:spAutoFit/>
          </a:bodyPr>
          <a:lstStyle/>
          <a:p>
            <a:endParaRPr lang="en-US"/>
          </a:p>
        </p:txBody>
      </p:sp>
    </p:spTree>
    <p:extLst>
      <p:ext uri="{BB962C8B-B14F-4D97-AF65-F5344CB8AC3E}">
        <p14:creationId xmlns:p14="http://schemas.microsoft.com/office/powerpoint/2010/main" val="1220918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cstate="print"/>
          <a:srcRect/>
          <a:stretch>
            <a:fillRect/>
          </a:stretch>
        </p:blipFill>
        <p:spPr bwMode="auto">
          <a:xfrm>
            <a:off x="6429375" y="1643063"/>
            <a:ext cx="2286000" cy="3714750"/>
          </a:xfrm>
          <a:prstGeom prst="rect">
            <a:avLst/>
          </a:prstGeom>
          <a:noFill/>
          <a:ln w="9525">
            <a:noFill/>
            <a:miter lim="800000"/>
            <a:headEnd/>
            <a:tailEnd/>
          </a:ln>
        </p:spPr>
      </p:pic>
      <p:grpSp>
        <p:nvGrpSpPr>
          <p:cNvPr id="2" name="Group 11"/>
          <p:cNvGrpSpPr>
            <a:grpSpLocks/>
          </p:cNvGrpSpPr>
          <p:nvPr/>
        </p:nvGrpSpPr>
        <p:grpSpPr bwMode="auto">
          <a:xfrm>
            <a:off x="500063" y="1357313"/>
            <a:ext cx="5519737" cy="857250"/>
            <a:chOff x="290" y="1206"/>
            <a:chExt cx="2906" cy="540"/>
          </a:xfrm>
        </p:grpSpPr>
        <p:sp>
          <p:nvSpPr>
            <p:cNvPr id="4" name="Rectangle à coins arrondis 3"/>
            <p:cNvSpPr/>
            <p:nvPr/>
          </p:nvSpPr>
          <p:spPr bwMode="auto">
            <a:xfrm>
              <a:off x="466" y="1206"/>
              <a:ext cx="2730" cy="540"/>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rPr>
                <a:t>Qu'est-ce que le vaccin contre le VPH, </a:t>
              </a:r>
              <a:r>
                <a:rPr lang="fr-FR" sz="2000" b="1" dirty="0" err="1">
                  <a:solidFill>
                    <a:srgbClr val="000066"/>
                  </a:solidFill>
                </a:rPr>
                <a:t>Cecolin</a:t>
              </a:r>
              <a:r>
                <a:rPr lang="fr-FR" sz="2000" b="1" dirty="0">
                  <a:solidFill>
                    <a:srgbClr val="000066"/>
                  </a:solidFill>
                </a:rPr>
                <a:t>®, quelle est sa présentation ?</a:t>
              </a:r>
            </a:p>
          </p:txBody>
        </p:sp>
        <p:sp>
          <p:nvSpPr>
            <p:cNvPr id="8" name="Ellipse 7"/>
            <p:cNvSpPr>
              <a:spLocks noChangeArrowheads="1"/>
            </p:cNvSpPr>
            <p:nvPr/>
          </p:nvSpPr>
          <p:spPr bwMode="auto">
            <a:xfrm>
              <a:off x="290" y="1251"/>
              <a:ext cx="279"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1</a:t>
              </a:r>
            </a:p>
          </p:txBody>
        </p:sp>
      </p:grpSp>
      <p:grpSp>
        <p:nvGrpSpPr>
          <p:cNvPr id="3" name="Group 12"/>
          <p:cNvGrpSpPr>
            <a:grpSpLocks/>
          </p:cNvGrpSpPr>
          <p:nvPr/>
        </p:nvGrpSpPr>
        <p:grpSpPr bwMode="auto">
          <a:xfrm>
            <a:off x="500063" y="2700337"/>
            <a:ext cx="5419134" cy="500063"/>
            <a:chOff x="440" y="1784"/>
            <a:chExt cx="2874" cy="497"/>
          </a:xfrm>
        </p:grpSpPr>
        <p:sp>
          <p:nvSpPr>
            <p:cNvPr id="6" name="Rectangle à coins arrondis 5"/>
            <p:cNvSpPr/>
            <p:nvPr/>
          </p:nvSpPr>
          <p:spPr bwMode="auto">
            <a:xfrm>
              <a:off x="671" y="1898"/>
              <a:ext cx="2643" cy="383"/>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a:solidFill>
                    <a:srgbClr val="000066"/>
                  </a:solidFill>
                  <a:ea typeface="MS PGothic" pitchFamily="34" charset="-128"/>
                </a:rPr>
                <a:t>Le vaccin est-il sûr ?</a:t>
              </a:r>
              <a:br>
                <a:rPr lang="fr-FR" sz="2000" b="1">
                  <a:solidFill>
                    <a:srgbClr val="000066"/>
                  </a:solidFill>
                  <a:ea typeface="MS PGothic" pitchFamily="34" charset="-128"/>
                </a:rPr>
              </a:br>
              <a:endParaRPr lang="fr-FR" sz="2000" b="1">
                <a:solidFill>
                  <a:srgbClr val="000066"/>
                </a:solidFill>
                <a:ea typeface="MS PGothic" pitchFamily="34" charset="-128"/>
              </a:endParaRPr>
            </a:p>
          </p:txBody>
        </p:sp>
        <p:sp>
          <p:nvSpPr>
            <p:cNvPr id="9" name="Ellipse 8"/>
            <p:cNvSpPr>
              <a:spLocks noChangeArrowheads="1"/>
            </p:cNvSpPr>
            <p:nvPr/>
          </p:nvSpPr>
          <p:spPr bwMode="auto">
            <a:xfrm>
              <a:off x="440" y="1784"/>
              <a:ext cx="280" cy="40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3</a:t>
              </a:r>
            </a:p>
          </p:txBody>
        </p:sp>
      </p:grpSp>
      <p:grpSp>
        <p:nvGrpSpPr>
          <p:cNvPr id="5" name="Group 13"/>
          <p:cNvGrpSpPr>
            <a:grpSpLocks/>
          </p:cNvGrpSpPr>
          <p:nvPr/>
        </p:nvGrpSpPr>
        <p:grpSpPr bwMode="auto">
          <a:xfrm>
            <a:off x="474118" y="3200400"/>
            <a:ext cx="5365679" cy="762000"/>
            <a:chOff x="332" y="2262"/>
            <a:chExt cx="2819" cy="480"/>
          </a:xfrm>
        </p:grpSpPr>
        <p:sp>
          <p:nvSpPr>
            <p:cNvPr id="7" name="Rectangle à coins arrondis 6"/>
            <p:cNvSpPr/>
            <p:nvPr/>
          </p:nvSpPr>
          <p:spPr bwMode="auto">
            <a:xfrm>
              <a:off x="533" y="2310"/>
              <a:ext cx="2618" cy="432"/>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a:solidFill>
                    <a:srgbClr val="000066"/>
                  </a:solidFill>
                  <a:ea typeface="MS PGothic" pitchFamily="34" charset="-128"/>
                </a:rPr>
                <a:t>A quelle température doit être stocké le vaccin ?</a:t>
              </a:r>
              <a:br>
                <a:rPr lang="fr-FR" sz="2000" b="1">
                  <a:solidFill>
                    <a:srgbClr val="000066"/>
                  </a:solidFill>
                  <a:ea typeface="MS PGothic" pitchFamily="34" charset="-128"/>
                </a:rPr>
              </a:br>
              <a:endParaRPr lang="fr-FR" sz="2000" b="1">
                <a:solidFill>
                  <a:srgbClr val="000066"/>
                </a:solidFill>
                <a:ea typeface="MS PGothic" pitchFamily="34" charset="-128"/>
              </a:endParaRPr>
            </a:p>
          </p:txBody>
        </p:sp>
        <p:sp>
          <p:nvSpPr>
            <p:cNvPr id="10" name="Ellipse 9"/>
            <p:cNvSpPr>
              <a:spLocks noChangeArrowheads="1"/>
            </p:cNvSpPr>
            <p:nvPr/>
          </p:nvSpPr>
          <p:spPr bwMode="auto">
            <a:xfrm>
              <a:off x="332" y="2262"/>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4</a:t>
              </a:r>
            </a:p>
          </p:txBody>
        </p:sp>
      </p:grpSp>
      <p:sp>
        <p:nvSpPr>
          <p:cNvPr id="9222" name="Titre 17"/>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a:solidFill>
                  <a:srgbClr val="000066"/>
                </a:solidFill>
                <a:latin typeface="Arial" charset="0"/>
                <a:ea typeface="ＭＳ Ｐゴシック" charset="0"/>
              </a:rPr>
              <a:t>Questions clés</a:t>
            </a:r>
          </a:p>
        </p:txBody>
      </p:sp>
      <p:sp>
        <p:nvSpPr>
          <p:cNvPr id="5127" name="Rectangle 1"/>
          <p:cNvSpPr>
            <a:spLocks noChangeArrowheads="1"/>
          </p:cNvSpPr>
          <p:nvPr/>
        </p:nvSpPr>
        <p:spPr bwMode="auto">
          <a:xfrm>
            <a:off x="5003800" y="5592763"/>
            <a:ext cx="249238" cy="368300"/>
          </a:xfrm>
          <a:prstGeom prst="rect">
            <a:avLst/>
          </a:prstGeom>
          <a:noFill/>
          <a:ln w="9525">
            <a:noFill/>
            <a:miter lim="800000"/>
            <a:headEnd/>
            <a:tailEnd/>
          </a:ln>
        </p:spPr>
        <p:txBody>
          <a:bodyPr wrap="none">
            <a:spAutoFit/>
          </a:bodyPr>
          <a:lstStyle/>
          <a:p>
            <a:r>
              <a:rPr lang="en-US" b="1" i="1"/>
              <a:t> </a:t>
            </a:r>
            <a:endParaRPr lang="en-GB" b="1" i="1"/>
          </a:p>
        </p:txBody>
      </p:sp>
      <p:grpSp>
        <p:nvGrpSpPr>
          <p:cNvPr id="11" name="Group 12"/>
          <p:cNvGrpSpPr>
            <a:grpSpLocks/>
          </p:cNvGrpSpPr>
          <p:nvPr/>
        </p:nvGrpSpPr>
        <p:grpSpPr bwMode="auto">
          <a:xfrm>
            <a:off x="500063" y="2209800"/>
            <a:ext cx="5436104" cy="500784"/>
            <a:chOff x="250" y="1941"/>
            <a:chExt cx="2610" cy="396"/>
          </a:xfrm>
        </p:grpSpPr>
        <p:sp>
          <p:nvSpPr>
            <p:cNvPr id="16" name="Rectangle à coins arrondis 5"/>
            <p:cNvSpPr/>
            <p:nvPr/>
          </p:nvSpPr>
          <p:spPr bwMode="auto">
            <a:xfrm>
              <a:off x="467" y="1977"/>
              <a:ext cx="2393" cy="360"/>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a:solidFill>
                    <a:srgbClr val="000066"/>
                  </a:solidFill>
                  <a:ea typeface="MS PGothic" pitchFamily="34" charset="-128"/>
                </a:rPr>
                <a:t>Quelle est l'efficacité du vaccin ?</a:t>
              </a:r>
              <a:br>
                <a:rPr lang="fr-FR" sz="2000" b="1">
                  <a:solidFill>
                    <a:srgbClr val="000066"/>
                  </a:solidFill>
                  <a:ea typeface="MS PGothic" pitchFamily="34" charset="-128"/>
                </a:rPr>
              </a:br>
              <a:endParaRPr lang="fr-FR" sz="2000" b="1">
                <a:solidFill>
                  <a:srgbClr val="000066"/>
                </a:solidFill>
                <a:ea typeface="MS PGothic" pitchFamily="34" charset="-128"/>
              </a:endParaRPr>
            </a:p>
          </p:txBody>
        </p:sp>
        <p:sp>
          <p:nvSpPr>
            <p:cNvPr id="17" name="Ellipse 8"/>
            <p:cNvSpPr>
              <a:spLocks noChangeArrowheads="1"/>
            </p:cNvSpPr>
            <p:nvPr/>
          </p:nvSpPr>
          <p:spPr bwMode="auto">
            <a:xfrm>
              <a:off x="250" y="1941"/>
              <a:ext cx="254" cy="34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2</a:t>
              </a:r>
            </a:p>
          </p:txBody>
        </p:sp>
      </p:grpSp>
      <p:grpSp>
        <p:nvGrpSpPr>
          <p:cNvPr id="12" name="Group 13"/>
          <p:cNvGrpSpPr>
            <a:grpSpLocks/>
          </p:cNvGrpSpPr>
          <p:nvPr/>
        </p:nvGrpSpPr>
        <p:grpSpPr bwMode="auto">
          <a:xfrm>
            <a:off x="500063" y="4019550"/>
            <a:ext cx="5436104" cy="857250"/>
            <a:chOff x="244" y="3000"/>
            <a:chExt cx="2856" cy="540"/>
          </a:xfrm>
        </p:grpSpPr>
        <p:sp>
          <p:nvSpPr>
            <p:cNvPr id="20" name="Rectangle à coins arrondis 6"/>
            <p:cNvSpPr/>
            <p:nvPr/>
          </p:nvSpPr>
          <p:spPr bwMode="auto">
            <a:xfrm>
              <a:off x="482" y="3000"/>
              <a:ext cx="2618" cy="54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a:solidFill>
                    <a:srgbClr val="000066"/>
                  </a:solidFill>
                  <a:ea typeface="MS PGothic" pitchFamily="34" charset="-128"/>
                </a:rPr>
                <a:t>Où doit être stocké le vaccin contre le VPH dans le réfrigérateur ?</a:t>
              </a:r>
              <a:br>
                <a:rPr lang="fr-FR" sz="2000" b="1">
                  <a:solidFill>
                    <a:srgbClr val="000066"/>
                  </a:solidFill>
                  <a:ea typeface="MS PGothic" pitchFamily="34" charset="-128"/>
                </a:rPr>
              </a:br>
              <a:endParaRPr lang="fr-FR" sz="2000" b="1">
                <a:solidFill>
                  <a:srgbClr val="000066"/>
                </a:solidFill>
                <a:ea typeface="MS PGothic" pitchFamily="34" charset="-128"/>
              </a:endParaRPr>
            </a:p>
          </p:txBody>
        </p:sp>
        <p:sp>
          <p:nvSpPr>
            <p:cNvPr id="21" name="Ellipse 9"/>
            <p:cNvSpPr>
              <a:spLocks noChangeArrowheads="1"/>
            </p:cNvSpPr>
            <p:nvPr/>
          </p:nvSpPr>
          <p:spPr bwMode="auto">
            <a:xfrm>
              <a:off x="244" y="3192"/>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5</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kern="1200" dirty="0">
                <a:ea typeface="ＭＳ Ｐゴシック" charset="0"/>
              </a:rPr>
              <a:t>Quelle est la présentation du </a:t>
            </a:r>
            <a:r>
              <a:rPr lang="fr-FR" kern="1200" dirty="0" err="1">
                <a:ea typeface="ＭＳ Ｐゴシック" charset="0"/>
              </a:rPr>
              <a:t>Cecolin</a:t>
            </a:r>
            <a:r>
              <a:rPr lang="fr-FR" kern="1200" dirty="0">
                <a:ea typeface="ＭＳ Ｐゴシック" charset="0"/>
              </a:rPr>
              <a:t>® ?</a:t>
            </a:r>
            <a:endParaRPr lang="en-US" kern="1200" dirty="0">
              <a:ea typeface="ＭＳ Ｐゴシック" charset="0"/>
            </a:endParaRPr>
          </a:p>
        </p:txBody>
      </p:sp>
      <p:sp>
        <p:nvSpPr>
          <p:cNvPr id="5" name="Rectangle 3"/>
          <p:cNvSpPr txBox="1">
            <a:spLocks noChangeArrowheads="1"/>
          </p:cNvSpPr>
          <p:nvPr/>
        </p:nvSpPr>
        <p:spPr bwMode="auto">
          <a:xfrm>
            <a:off x="179512" y="1608138"/>
            <a:ext cx="8701088" cy="45640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defRPr/>
            </a:pPr>
            <a:r>
              <a:rPr lang="en-US" sz="2400" dirty="0" err="1"/>
              <a:t>Cecolin</a:t>
            </a:r>
            <a:r>
              <a:rPr lang="en-US" sz="2400" dirty="0"/>
              <a:t>® </a:t>
            </a:r>
            <a:r>
              <a:rPr lang="fr-FR" sz="2400" dirty="0"/>
              <a:t>est disponible dans une formulation liquide :</a:t>
            </a:r>
          </a:p>
          <a:p>
            <a:pPr lvl="1">
              <a:spcBef>
                <a:spcPts val="1200"/>
              </a:spcBef>
              <a:defRPr/>
            </a:pPr>
            <a:r>
              <a:rPr lang="fr-FR" dirty="0"/>
              <a:t>en flacon unidose</a:t>
            </a:r>
          </a:p>
          <a:p>
            <a:pPr lvl="1">
              <a:spcBef>
                <a:spcPts val="1200"/>
              </a:spcBef>
              <a:defRPr/>
            </a:pPr>
            <a:r>
              <a:rPr lang="en-US" dirty="0"/>
              <a:t>injection </a:t>
            </a:r>
            <a:r>
              <a:rPr lang="en-US" dirty="0" err="1"/>
              <a:t>intramusculaire</a:t>
            </a:r>
            <a:endParaRPr lang="fr-FR" dirty="0"/>
          </a:p>
          <a:p>
            <a:pPr marL="341313" lvl="1" indent="-341313">
              <a:spcBef>
                <a:spcPts val="1200"/>
              </a:spcBef>
              <a:buFont typeface="Wingdings" pitchFamily="2" charset="2"/>
              <a:buChar char="l"/>
              <a:defRPr/>
            </a:pPr>
            <a:r>
              <a:rPr lang="fr-FR" sz="2400" dirty="0">
                <a:ea typeface="MS PGothic" pitchFamily="34" charset="-128"/>
              </a:rPr>
              <a:t>Flacon unidose à suspension 0,5 ml</a:t>
            </a:r>
          </a:p>
          <a:p>
            <a:pPr>
              <a:spcBef>
                <a:spcPts val="1200"/>
              </a:spcBef>
              <a:defRPr/>
            </a:pPr>
            <a:r>
              <a:rPr lang="fr-FR" sz="2400" dirty="0"/>
              <a:t>Chaque flacon contient une pastille                                         de contrôle du vaccin (PCV)</a:t>
            </a:r>
          </a:p>
          <a:p>
            <a:pPr>
              <a:spcBef>
                <a:spcPts val="1200"/>
              </a:spcBef>
              <a:defRPr/>
            </a:pPr>
            <a:r>
              <a:rPr lang="fr-FR" sz="2400" dirty="0"/>
              <a:t>Les flacons de vaccins sont disponibles en boîtes de 10</a:t>
            </a:r>
            <a:endParaRPr lang="en-US" kern="0" dirty="0"/>
          </a:p>
          <a:p>
            <a:pPr>
              <a:buFont typeface="Wingdings" pitchFamily="2" charset="2"/>
              <a:buNone/>
              <a:defRPr/>
            </a:pPr>
            <a:endParaRPr lang="en-US" kern="0" dirty="0"/>
          </a:p>
          <a:p>
            <a:pPr>
              <a:buFont typeface="Wingdings" pitchFamily="2" charset="2"/>
              <a:buNone/>
              <a:defRPr/>
            </a:pPr>
            <a:endParaRPr lang="en-US" kern="0" dirty="0"/>
          </a:p>
        </p:txBody>
      </p:sp>
      <p:sp>
        <p:nvSpPr>
          <p:cNvPr id="6" name="Rectangle 10"/>
          <p:cNvSpPr>
            <a:spLocks noChangeArrowheads="1"/>
          </p:cNvSpPr>
          <p:nvPr/>
        </p:nvSpPr>
        <p:spPr bwMode="auto">
          <a:xfrm>
            <a:off x="15240" y="3508374"/>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rtl="1"/>
            <a:endParaRPr lang="en-US" sz="2400">
              <a:solidFill>
                <a:srgbClr val="000066"/>
              </a:solidFill>
              <a:latin typeface="Arial" pitchFamily="34" charset="0"/>
            </a:endParaRPr>
          </a:p>
          <a:p>
            <a:pPr rtl="1"/>
            <a:endParaRPr lang="en-US" sz="2400">
              <a:solidFill>
                <a:srgbClr val="000066"/>
              </a:solidFill>
              <a:latin typeface="Arial" pitchFamily="34" charset="0"/>
            </a:endParaRPr>
          </a:p>
          <a:p>
            <a:pPr rtl="1"/>
            <a:r>
              <a:rPr lang="en-US" sz="2000" b="1">
                <a:solidFill>
                  <a:srgbClr val="000066"/>
                </a:solidFill>
                <a:latin typeface="Arial" pitchFamily="34" charset="0"/>
              </a:rPr>
              <a:t>     </a:t>
            </a:r>
            <a:endParaRPr lang="fr-FR" sz="2000">
              <a:solidFill>
                <a:srgbClr val="000066"/>
              </a:solidFill>
              <a:latin typeface="Arial" pitchFamily="34" charset="0"/>
            </a:endParaRPr>
          </a:p>
        </p:txBody>
      </p:sp>
      <p:pic>
        <p:nvPicPr>
          <p:cNvPr id="8" name="Picture 7" descr="Text&#10;&#10;Description automatically generated">
            <a:extLst>
              <a:ext uri="{FF2B5EF4-FFF2-40B4-BE49-F238E27FC236}">
                <a16:creationId xmlns:a16="http://schemas.microsoft.com/office/drawing/2014/main" id="{A5B7B512-4C20-419F-8623-236463D5B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8169" y="2153378"/>
            <a:ext cx="3535136" cy="2166981"/>
          </a:xfrm>
          <a:prstGeom prst="rect">
            <a:avLst/>
          </a:prstGeom>
        </p:spPr>
      </p:pic>
    </p:spTree>
    <p:extLst>
      <p:ext uri="{BB962C8B-B14F-4D97-AF65-F5344CB8AC3E}">
        <p14:creationId xmlns:p14="http://schemas.microsoft.com/office/powerpoint/2010/main" val="1210997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t> Le </a:t>
            </a:r>
            <a:r>
              <a:rPr lang="en-US" sz="3200" dirty="0" err="1"/>
              <a:t>vaccin</a:t>
            </a:r>
            <a:r>
              <a:rPr lang="en-US" sz="3200" dirty="0"/>
              <a:t> </a:t>
            </a:r>
            <a:r>
              <a:rPr lang="en-US" sz="3200" dirty="0" err="1"/>
              <a:t>Cecolin</a:t>
            </a:r>
            <a:r>
              <a:rPr lang="en-US" sz="3200" dirty="0"/>
              <a:t>®</a:t>
            </a:r>
            <a:r>
              <a:rPr lang="en-US" dirty="0"/>
              <a:t> </a:t>
            </a:r>
            <a:r>
              <a:rPr lang="en-US" dirty="0" err="1"/>
              <a:t>est</a:t>
            </a:r>
            <a:r>
              <a:rPr lang="en-US" dirty="0"/>
              <a:t>-il </a:t>
            </a:r>
            <a:r>
              <a:rPr lang="en-US" dirty="0" err="1"/>
              <a:t>efficace</a:t>
            </a:r>
            <a:r>
              <a:rPr lang="en-US" dirty="0"/>
              <a:t> ?</a:t>
            </a:r>
          </a:p>
        </p:txBody>
      </p:sp>
      <p:sp>
        <p:nvSpPr>
          <p:cNvPr id="15362" name="Content Placeholder 2"/>
          <p:cNvSpPr>
            <a:spLocks noGrp="1"/>
          </p:cNvSpPr>
          <p:nvPr>
            <p:ph idx="1"/>
          </p:nvPr>
        </p:nvSpPr>
        <p:spPr>
          <a:xfrm>
            <a:off x="500063" y="1412875"/>
            <a:ext cx="8343900" cy="4484688"/>
          </a:xfrm>
        </p:spPr>
        <p:txBody>
          <a:bodyPr/>
          <a:lstStyle/>
          <a:p>
            <a:pPr>
              <a:defRPr/>
            </a:pPr>
            <a:r>
              <a:rPr lang="fr-FR" sz="2400" dirty="0"/>
              <a:t>Le </a:t>
            </a:r>
            <a:r>
              <a:rPr lang="fr-FR" sz="2400" dirty="0" err="1"/>
              <a:t>Cecolin</a:t>
            </a:r>
            <a:r>
              <a:rPr lang="fr-FR" sz="2400" dirty="0"/>
              <a:t>® est un vaccin bivalent pour empêcher :</a:t>
            </a:r>
          </a:p>
          <a:p>
            <a:pPr lvl="1">
              <a:defRPr/>
            </a:pPr>
            <a:r>
              <a:rPr lang="fr-FR" kern="1200" dirty="0">
                <a:ea typeface="MS PGothic" pitchFamily="34" charset="-128"/>
              </a:rPr>
              <a:t>Les infections dues au VPH de types 16 et 18 qui causent la majorité des cancers du col de l’utérus</a:t>
            </a:r>
          </a:p>
          <a:p>
            <a:pPr>
              <a:defRPr/>
            </a:pPr>
            <a:r>
              <a:rPr lang="fr-FR" sz="2400" dirty="0"/>
              <a:t>Une haute efficacité du vaccin </a:t>
            </a:r>
            <a:r>
              <a:rPr lang="fr-FR" sz="2400" dirty="0" err="1"/>
              <a:t>Cecolin</a:t>
            </a:r>
            <a:r>
              <a:rPr lang="fr-FR" sz="2400" dirty="0"/>
              <a:t>®, contre une infection persistante des types de VPH, a été démontré chez les femmes (&gt; 97%)</a:t>
            </a:r>
          </a:p>
          <a:p>
            <a:pPr>
              <a:defRPr/>
            </a:pPr>
            <a:r>
              <a:rPr lang="fr-FR" sz="2400" dirty="0"/>
              <a:t>Il n'existe aucune preuve de diminution de l'immunité</a:t>
            </a:r>
          </a:p>
          <a:p>
            <a:pPr>
              <a:buFont typeface="Wingdings" pitchFamily="2" charset="2"/>
              <a:buNone/>
              <a:defRPr/>
            </a:pPr>
            <a:endParaRPr lang="en-US" dirty="0"/>
          </a:p>
          <a:p>
            <a:pPr>
              <a:buFont typeface="Wingdings" pitchFamily="2" charset="2"/>
              <a:buNone/>
              <a:defRPr/>
            </a:pPr>
            <a:r>
              <a:rPr lang="en-US" dirty="0">
                <a:solidFill>
                  <a:srgbClr val="FF0000"/>
                </a:solidFill>
              </a:rPr>
              <a:t>         </a:t>
            </a:r>
          </a:p>
        </p:txBody>
      </p:sp>
    </p:spTree>
    <p:extLst>
      <p:ext uri="{BB962C8B-B14F-4D97-AF65-F5344CB8AC3E}">
        <p14:creationId xmlns:p14="http://schemas.microsoft.com/office/powerpoint/2010/main" val="1498298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0" y="381000"/>
            <a:ext cx="9144000" cy="857250"/>
          </a:xfrm>
        </p:spPr>
        <p:txBody>
          <a:bodyPr/>
          <a:lstStyle/>
          <a:p>
            <a:pPr>
              <a:defRPr/>
            </a:pPr>
            <a:r>
              <a:rPr lang="en-US" dirty="0">
                <a:solidFill>
                  <a:srgbClr val="002060"/>
                </a:solidFill>
              </a:rPr>
              <a:t>Le </a:t>
            </a:r>
            <a:r>
              <a:rPr lang="en-US" dirty="0" err="1">
                <a:solidFill>
                  <a:srgbClr val="002060"/>
                </a:solidFill>
              </a:rPr>
              <a:t>vaccin</a:t>
            </a:r>
            <a:r>
              <a:rPr lang="en-US" dirty="0">
                <a:solidFill>
                  <a:srgbClr val="002060"/>
                </a:solidFill>
              </a:rPr>
              <a:t> </a:t>
            </a:r>
            <a:r>
              <a:rPr lang="en-US" sz="3200" dirty="0" err="1"/>
              <a:t>Cecolin</a:t>
            </a:r>
            <a:r>
              <a:rPr lang="en-US" sz="3200" dirty="0"/>
              <a:t>®</a:t>
            </a:r>
            <a:r>
              <a:rPr lang="en-US" dirty="0">
                <a:solidFill>
                  <a:srgbClr val="002060"/>
                </a:solidFill>
              </a:rPr>
              <a:t> </a:t>
            </a:r>
            <a:r>
              <a:rPr lang="en-US" dirty="0" err="1">
                <a:solidFill>
                  <a:srgbClr val="002060"/>
                </a:solidFill>
              </a:rPr>
              <a:t>est</a:t>
            </a:r>
            <a:r>
              <a:rPr lang="en-US" dirty="0">
                <a:solidFill>
                  <a:srgbClr val="002060"/>
                </a:solidFill>
              </a:rPr>
              <a:t>-il </a:t>
            </a:r>
            <a:r>
              <a:rPr lang="en-US" dirty="0" err="1">
                <a:solidFill>
                  <a:srgbClr val="002060"/>
                </a:solidFill>
              </a:rPr>
              <a:t>sûr</a:t>
            </a:r>
            <a:r>
              <a:rPr lang="en-US" dirty="0">
                <a:solidFill>
                  <a:srgbClr val="002060"/>
                </a:solidFill>
              </a:rPr>
              <a:t> ? </a:t>
            </a:r>
            <a:endParaRPr lang="en-GB" dirty="0">
              <a:solidFill>
                <a:srgbClr val="002060"/>
              </a:solidFill>
            </a:endParaRPr>
          </a:p>
        </p:txBody>
      </p:sp>
      <p:sp>
        <p:nvSpPr>
          <p:cNvPr id="8195" name="Rectangle 3"/>
          <p:cNvSpPr>
            <a:spLocks noGrp="1" noChangeArrowheads="1"/>
          </p:cNvSpPr>
          <p:nvPr>
            <p:ph type="body" idx="1"/>
          </p:nvPr>
        </p:nvSpPr>
        <p:spPr>
          <a:xfrm>
            <a:off x="500063" y="1295400"/>
            <a:ext cx="8161337" cy="4611688"/>
          </a:xfrm>
        </p:spPr>
        <p:txBody>
          <a:bodyPr/>
          <a:lstStyle/>
          <a:p>
            <a:pPr>
              <a:spcBef>
                <a:spcPts val="600"/>
              </a:spcBef>
            </a:pPr>
            <a:r>
              <a:rPr lang="fr-FR" sz="2300" dirty="0"/>
              <a:t>Le </a:t>
            </a:r>
            <a:r>
              <a:rPr lang="fr-FR" sz="2300" dirty="0" err="1"/>
              <a:t>Cecolin</a:t>
            </a:r>
            <a:r>
              <a:rPr lang="fr-FR" sz="2300" dirty="0"/>
              <a:t>® est bien toléré, sans aucun problème majeur de sécurité</a:t>
            </a:r>
          </a:p>
          <a:p>
            <a:pPr>
              <a:spcBef>
                <a:spcPts val="600"/>
              </a:spcBef>
            </a:pPr>
            <a:r>
              <a:rPr lang="fr-FR" sz="2300" dirty="0"/>
              <a:t>Réactions possibles au niveau de la zone d'injection : rougeur, douleur et gonflement peuvent survenir</a:t>
            </a:r>
          </a:p>
          <a:p>
            <a:pPr>
              <a:spcBef>
                <a:spcPts val="600"/>
              </a:spcBef>
            </a:pPr>
            <a:r>
              <a:rPr lang="fr-FR" sz="2300" dirty="0"/>
              <a:t>Événements indésirables bénins : fièvre, étourdissements et nausées</a:t>
            </a:r>
          </a:p>
          <a:p>
            <a:pPr>
              <a:spcBef>
                <a:spcPts val="600"/>
              </a:spcBef>
            </a:pPr>
            <a:r>
              <a:rPr lang="fr-FR" sz="2300" dirty="0"/>
              <a:t>Possibilité de syncope après toute intervention médicale et n'est pas rare chez les adolescentes après l’administration d'un vaccin</a:t>
            </a:r>
          </a:p>
          <a:p>
            <a:pPr>
              <a:spcBef>
                <a:spcPts val="600"/>
              </a:spcBef>
            </a:pPr>
            <a:r>
              <a:rPr lang="fr-FR" sz="2300" dirty="0"/>
              <a:t>Il est recommandé que les adolescentes soient assises pendant l'administration du vaccin contre le VPH et observés pendant au moins 15 minutes après l’injection</a:t>
            </a:r>
          </a:p>
          <a:p>
            <a:pPr>
              <a:spcBef>
                <a:spcPts val="600"/>
              </a:spcBef>
            </a:pPr>
            <a:endParaRPr lang="fr-FR" sz="2300" dirty="0"/>
          </a:p>
          <a:p>
            <a:pPr marL="0" indent="0">
              <a:spcBef>
                <a:spcPts val="1200"/>
              </a:spcBef>
              <a:buNone/>
            </a:pPr>
            <a:endParaRPr lang="fr-FR" sz="2300" dirty="0"/>
          </a:p>
          <a:p>
            <a:pPr>
              <a:spcBef>
                <a:spcPts val="1200"/>
              </a:spcBef>
              <a:buFont typeface="Wingdings" pitchFamily="2" charset="2"/>
              <a:buNone/>
            </a:pPr>
            <a:r>
              <a:rPr lang="en-US" sz="2300" dirty="0">
                <a:solidFill>
                  <a:srgbClr val="FF0000"/>
                </a:solidFill>
              </a:rPr>
              <a:t>         </a:t>
            </a:r>
            <a:endParaRPr lang="fr-FR" sz="2300" dirty="0"/>
          </a:p>
          <a:p>
            <a:pPr>
              <a:spcBef>
                <a:spcPct val="0"/>
              </a:spcBef>
              <a:buFont typeface="Wingdings" pitchFamily="2" charset="2"/>
              <a:buChar char="Ø"/>
            </a:pPr>
            <a:endParaRPr lang="fr-FR" sz="2300" dirty="0"/>
          </a:p>
        </p:txBody>
      </p:sp>
      <p:sp>
        <p:nvSpPr>
          <p:cNvPr id="8196" name="Rectangle 10"/>
          <p:cNvSpPr>
            <a:spLocks noChangeArrowheads="1"/>
          </p:cNvSpPr>
          <p:nvPr/>
        </p:nvSpPr>
        <p:spPr bwMode="auto">
          <a:xfrm>
            <a:off x="0" y="3508375"/>
            <a:ext cx="6624638" cy="1127125"/>
          </a:xfrm>
          <a:prstGeom prst="rect">
            <a:avLst/>
          </a:prstGeom>
          <a:noFill/>
          <a:ln w="9525">
            <a:noFill/>
            <a:miter lim="800000"/>
            <a:headEnd/>
            <a:tailEnd/>
          </a:ln>
        </p:spPr>
        <p:txBody>
          <a:bodyPr>
            <a:spAutoFit/>
          </a:bodyPr>
          <a:lstStyle/>
          <a:p>
            <a:pPr rtl="1"/>
            <a:endParaRPr lang="en-US" sz="2400">
              <a:solidFill>
                <a:srgbClr val="000066"/>
              </a:solidFill>
              <a:latin typeface="Arial" pitchFamily="34" charset="0"/>
            </a:endParaRPr>
          </a:p>
          <a:p>
            <a:pPr rtl="1"/>
            <a:endParaRPr lang="en-US" sz="2400">
              <a:solidFill>
                <a:srgbClr val="000066"/>
              </a:solidFill>
              <a:latin typeface="Arial" pitchFamily="34" charset="0"/>
            </a:endParaRPr>
          </a:p>
          <a:p>
            <a:pPr rtl="1"/>
            <a:r>
              <a:rPr lang="en-US" sz="2000" b="1">
                <a:solidFill>
                  <a:srgbClr val="000066"/>
                </a:solidFill>
                <a:latin typeface="Arial" pitchFamily="34" charset="0"/>
              </a:rPr>
              <a:t>     </a:t>
            </a:r>
            <a:endParaRPr lang="fr-FR" sz="2000">
              <a:solidFill>
                <a:srgbClr val="000066"/>
              </a:solidFill>
              <a:latin typeface="Arial" pitchFamily="34" charset="0"/>
            </a:endParaRPr>
          </a:p>
        </p:txBody>
      </p:sp>
    </p:spTree>
    <p:extLst>
      <p:ext uri="{BB962C8B-B14F-4D97-AF65-F5344CB8AC3E}">
        <p14:creationId xmlns:p14="http://schemas.microsoft.com/office/powerpoint/2010/main" val="3506802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0"/>
          <p:cNvSpPr>
            <a:spLocks noChangeArrowheads="1"/>
          </p:cNvSpPr>
          <p:nvPr/>
        </p:nvSpPr>
        <p:spPr bwMode="auto">
          <a:xfrm>
            <a:off x="304800" y="1571625"/>
            <a:ext cx="5348287" cy="44211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Les vaccins contre le VPH doivent être conservés entre +2</a:t>
            </a:r>
            <a:r>
              <a:rPr lang="fr-FR" sz="2400" baseline="30000" dirty="0">
                <a:solidFill>
                  <a:srgbClr val="000066"/>
                </a:solidFill>
                <a:latin typeface="Arial" pitchFamily="34" charset="0"/>
              </a:rPr>
              <a:t>0</a:t>
            </a:r>
            <a:r>
              <a:rPr lang="fr-FR" sz="2400" dirty="0">
                <a:solidFill>
                  <a:srgbClr val="000066"/>
                </a:solidFill>
                <a:latin typeface="Arial" pitchFamily="34" charset="0"/>
              </a:rPr>
              <a:t>C et +8</a:t>
            </a:r>
            <a:r>
              <a:rPr lang="fr-FR" sz="2400" baseline="30000" dirty="0">
                <a:solidFill>
                  <a:srgbClr val="000066"/>
                </a:solidFill>
                <a:latin typeface="Arial" pitchFamily="34" charset="0"/>
              </a:rPr>
              <a:t>0</a:t>
            </a:r>
            <a:r>
              <a:rPr lang="fr-FR" sz="2400" dirty="0">
                <a:solidFill>
                  <a:srgbClr val="000066"/>
                </a:solidFill>
                <a:latin typeface="Arial" pitchFamily="34" charset="0"/>
              </a:rPr>
              <a:t>C</a:t>
            </a:r>
          </a:p>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Le vaccin contre le VPH est sensible au gel</a:t>
            </a:r>
          </a:p>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Le vaccin contre le VPH est sensible à la lumière</a:t>
            </a:r>
          </a:p>
        </p:txBody>
      </p:sp>
      <p:sp>
        <p:nvSpPr>
          <p:cNvPr id="8" name="Rectangle 2"/>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p:spPr>
        <p:txBody>
          <a:bodyPr lIns="0" tIns="0" rIns="0" bIns="0" anchor="ctr"/>
          <a:lstStyle/>
          <a:p>
            <a:pPr algn="ctr" defTabSz="912813" eaLnBrk="0" hangingPunct="0">
              <a:defRPr/>
            </a:pPr>
            <a:r>
              <a:rPr lang="en-US" sz="3500" b="1" kern="0">
                <a:solidFill>
                  <a:srgbClr val="002060"/>
                </a:solidFill>
                <a:latin typeface="+mj-lt"/>
                <a:ea typeface="+mj-ea"/>
                <a:cs typeface="+mj-cs"/>
              </a:rPr>
              <a:t>Conditions de </a:t>
            </a:r>
            <a:r>
              <a:rPr lang="en-US" sz="3500" b="1" kern="0" err="1">
                <a:solidFill>
                  <a:srgbClr val="002060"/>
                </a:solidFill>
                <a:latin typeface="+mj-lt"/>
                <a:ea typeface="+mj-ea"/>
                <a:cs typeface="+mj-cs"/>
              </a:rPr>
              <a:t>stockage</a:t>
            </a:r>
            <a:r>
              <a:rPr lang="en-US" sz="3500" b="1" kern="0">
                <a:solidFill>
                  <a:srgbClr val="002060"/>
                </a:solidFill>
                <a:latin typeface="+mj-lt"/>
                <a:ea typeface="+mj-ea"/>
                <a:cs typeface="+mj-cs"/>
              </a:rPr>
              <a:t> du </a:t>
            </a:r>
            <a:r>
              <a:rPr lang="en-US" sz="3500" b="1" kern="0" err="1">
                <a:solidFill>
                  <a:srgbClr val="002060"/>
                </a:solidFill>
                <a:latin typeface="+mj-lt"/>
                <a:ea typeface="+mj-ea"/>
                <a:cs typeface="+mj-cs"/>
              </a:rPr>
              <a:t>vaccin</a:t>
            </a:r>
            <a:r>
              <a:rPr lang="en-US" sz="3500" b="1" kern="0">
                <a:solidFill>
                  <a:srgbClr val="002060"/>
                </a:solidFill>
                <a:latin typeface="+mj-lt"/>
                <a:ea typeface="+mj-ea"/>
                <a:cs typeface="+mj-cs"/>
              </a:rPr>
              <a:t> </a:t>
            </a:r>
            <a:br>
              <a:rPr lang="en-US" sz="3500" b="1" kern="0">
                <a:solidFill>
                  <a:srgbClr val="002060"/>
                </a:solidFill>
                <a:latin typeface="+mj-lt"/>
                <a:ea typeface="+mj-ea"/>
                <a:cs typeface="+mj-cs"/>
              </a:rPr>
            </a:br>
            <a:r>
              <a:rPr lang="en-US" sz="3500" b="1" kern="0" err="1">
                <a:solidFill>
                  <a:srgbClr val="002060"/>
                </a:solidFill>
                <a:latin typeface="+mj-lt"/>
                <a:ea typeface="+mj-ea"/>
                <a:cs typeface="+mj-cs"/>
              </a:rPr>
              <a:t>contre</a:t>
            </a:r>
            <a:r>
              <a:rPr lang="en-US" sz="3500" b="1" kern="0">
                <a:solidFill>
                  <a:srgbClr val="002060"/>
                </a:solidFill>
                <a:latin typeface="+mj-lt"/>
                <a:ea typeface="+mj-ea"/>
                <a:cs typeface="+mj-cs"/>
              </a:rPr>
              <a:t> le VPH</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50000"/>
          <a:stretch/>
        </p:blipFill>
        <p:spPr>
          <a:xfrm>
            <a:off x="7668490" y="1436579"/>
            <a:ext cx="1475510" cy="4572000"/>
          </a:xfrm>
          <a:prstGeom prst="rect">
            <a:avLst/>
          </a:prstGeom>
        </p:spPr>
      </p:pic>
      <p:sp>
        <p:nvSpPr>
          <p:cNvPr id="4" name="TextBox 3"/>
          <p:cNvSpPr txBox="1"/>
          <p:nvPr/>
        </p:nvSpPr>
        <p:spPr>
          <a:xfrm>
            <a:off x="5979922" y="2979003"/>
            <a:ext cx="1792478" cy="830997"/>
          </a:xfrm>
          <a:prstGeom prst="rect">
            <a:avLst/>
          </a:prstGeom>
          <a:solidFill>
            <a:schemeClr val="bg1"/>
          </a:solidFill>
        </p:spPr>
        <p:txBody>
          <a:bodyPr wrap="none" rtlCol="0">
            <a:spAutoFit/>
          </a:bodyPr>
          <a:lstStyle/>
          <a:p>
            <a:pPr algn="ctr"/>
            <a:r>
              <a:rPr lang="fr-FR" sz="1600" b="1"/>
              <a:t>Température </a:t>
            </a:r>
            <a:br>
              <a:rPr lang="fr-FR" sz="1600" b="1"/>
            </a:br>
            <a:r>
              <a:rPr lang="fr-FR" sz="1600" b="1"/>
              <a:t>de sécurité</a:t>
            </a:r>
            <a:br>
              <a:rPr lang="fr-FR" sz="1600" b="1"/>
            </a:br>
            <a:r>
              <a:rPr lang="fr-FR" sz="1600" b="1"/>
              <a:t>pour les vaccins</a:t>
            </a:r>
          </a:p>
        </p:txBody>
      </p:sp>
    </p:spTree>
    <p:extLst>
      <p:ext uri="{BB962C8B-B14F-4D97-AF65-F5344CB8AC3E}">
        <p14:creationId xmlns:p14="http://schemas.microsoft.com/office/powerpoint/2010/main" val="1714080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214289"/>
            <a:ext cx="9144000" cy="944563"/>
          </a:xfrm>
          <a:prstGeom prst="rect">
            <a:avLst/>
          </a:prstGeom>
        </p:spPr>
        <p:txBody>
          <a:bodyPr/>
          <a:lstStyle/>
          <a:p>
            <a:pPr algn="ctr" defTabSz="912813" eaLnBrk="0" hangingPunct="0">
              <a:defRPr/>
            </a:pPr>
            <a:r>
              <a:rPr lang="fr-FR" sz="3500" b="1" kern="0">
                <a:solidFill>
                  <a:srgbClr val="002060"/>
                </a:solidFill>
                <a:latin typeface="+mj-lt"/>
                <a:ea typeface="+mj-ea"/>
                <a:cs typeface="+mj-cs"/>
              </a:rPr>
              <a:t>Sensibilité </a:t>
            </a:r>
            <a:r>
              <a:rPr lang="fr-FR" sz="3500" b="1" kern="0">
                <a:solidFill>
                  <a:srgbClr val="002060"/>
                </a:solidFill>
              </a:rPr>
              <a:t>des vaccins </a:t>
            </a:r>
            <a:r>
              <a:rPr lang="fr-FR" sz="3500" b="1" kern="0">
                <a:solidFill>
                  <a:srgbClr val="002060"/>
                </a:solidFill>
                <a:latin typeface="+mj-lt"/>
                <a:ea typeface="+mj-ea"/>
                <a:cs typeface="+mj-cs"/>
              </a:rPr>
              <a:t>à la température</a:t>
            </a:r>
            <a:endParaRPr lang="en-US" sz="3500" b="1" kern="0">
              <a:solidFill>
                <a:srgbClr val="002060"/>
              </a:solidFill>
              <a:latin typeface="+mj-lt"/>
              <a:ea typeface="+mj-ea"/>
              <a:cs typeface="+mj-cs"/>
            </a:endParaRPr>
          </a:p>
        </p:txBody>
      </p:sp>
      <p:grpSp>
        <p:nvGrpSpPr>
          <p:cNvPr id="5" name="Group 4"/>
          <p:cNvGrpSpPr/>
          <p:nvPr/>
        </p:nvGrpSpPr>
        <p:grpSpPr>
          <a:xfrm>
            <a:off x="385311" y="1321911"/>
            <a:ext cx="8834882" cy="5084762"/>
            <a:chOff x="-66517" y="1349372"/>
            <a:chExt cx="8834882" cy="5508618"/>
          </a:xfrm>
        </p:grpSpPr>
        <p:grpSp>
          <p:nvGrpSpPr>
            <p:cNvPr id="6" name="Group 142"/>
            <p:cNvGrpSpPr>
              <a:grpSpLocks/>
            </p:cNvGrpSpPr>
            <p:nvPr/>
          </p:nvGrpSpPr>
          <p:grpSpPr bwMode="auto">
            <a:xfrm>
              <a:off x="6486973" y="2746267"/>
              <a:ext cx="2281392" cy="2133312"/>
              <a:chOff x="6855564" y="2284246"/>
              <a:chExt cx="2449943" cy="2133828"/>
            </a:xfrm>
          </p:grpSpPr>
          <p:sp>
            <p:nvSpPr>
              <p:cNvPr id="50" name="Oval 12"/>
              <p:cNvSpPr>
                <a:spLocks noChangeArrowheads="1"/>
              </p:cNvSpPr>
              <p:nvPr/>
            </p:nvSpPr>
            <p:spPr bwMode="auto">
              <a:xfrm>
                <a:off x="7058526" y="3053965"/>
                <a:ext cx="304800" cy="304800"/>
              </a:xfrm>
              <a:prstGeom prst="ellipse">
                <a:avLst/>
              </a:prstGeom>
              <a:solidFill>
                <a:srgbClr val="C6D8E5"/>
              </a:solidFill>
              <a:ln w="9525">
                <a:solidFill>
                  <a:srgbClr val="000000"/>
                </a:solidFill>
                <a:round/>
                <a:headEnd/>
                <a:tailEnd/>
              </a:ln>
            </p:spPr>
            <p:txBody>
              <a:bodyPr/>
              <a:lstStyle/>
              <a:p>
                <a:pPr marL="284163" indent="-284163">
                  <a:spcBef>
                    <a:spcPct val="20000"/>
                  </a:spcBef>
                  <a:buSzPct val="75000"/>
                </a:pPr>
                <a:endParaRPr lang="en-US">
                  <a:latin typeface="Calibri" pitchFamily="34" charset="0"/>
                </a:endParaRPr>
              </a:p>
            </p:txBody>
          </p:sp>
          <p:sp>
            <p:nvSpPr>
              <p:cNvPr id="52" name="Oval 13"/>
              <p:cNvSpPr>
                <a:spLocks noChangeArrowheads="1"/>
              </p:cNvSpPr>
              <p:nvPr/>
            </p:nvSpPr>
            <p:spPr bwMode="auto">
              <a:xfrm>
                <a:off x="7058527" y="3479163"/>
                <a:ext cx="304800" cy="304800"/>
              </a:xfrm>
              <a:prstGeom prst="ellipse">
                <a:avLst/>
              </a:prstGeom>
              <a:solidFill>
                <a:srgbClr val="C3D69B">
                  <a:alpha val="69803"/>
                </a:srgbClr>
              </a:solidFill>
              <a:ln w="9525">
                <a:solidFill>
                  <a:srgbClr val="000000"/>
                </a:solidFill>
                <a:round/>
                <a:headEnd/>
                <a:tailEnd/>
              </a:ln>
            </p:spPr>
            <p:txBody>
              <a:bodyPr/>
              <a:lstStyle/>
              <a:p>
                <a:pPr marL="284163" indent="-284163">
                  <a:spcBef>
                    <a:spcPct val="20000"/>
                  </a:spcBef>
                  <a:buSzPct val="75000"/>
                </a:pPr>
                <a:endParaRPr lang="en-US">
                  <a:latin typeface="Calibri" pitchFamily="34" charset="0"/>
                </a:endParaRPr>
              </a:p>
            </p:txBody>
          </p:sp>
          <p:sp>
            <p:nvSpPr>
              <p:cNvPr id="53" name="Oval 14"/>
              <p:cNvSpPr>
                <a:spLocks noChangeArrowheads="1"/>
              </p:cNvSpPr>
              <p:nvPr/>
            </p:nvSpPr>
            <p:spPr bwMode="auto">
              <a:xfrm>
                <a:off x="7058527" y="3898260"/>
                <a:ext cx="304800" cy="304800"/>
              </a:xfrm>
              <a:prstGeom prst="ellipse">
                <a:avLst/>
              </a:prstGeom>
              <a:solidFill>
                <a:srgbClr val="FEF195"/>
              </a:solidFill>
              <a:ln w="9525">
                <a:solidFill>
                  <a:srgbClr val="000000"/>
                </a:solidFill>
                <a:round/>
                <a:headEnd/>
                <a:tailEnd/>
              </a:ln>
            </p:spPr>
            <p:txBody>
              <a:bodyPr/>
              <a:lstStyle/>
              <a:p>
                <a:pPr marL="284163" indent="-284163">
                  <a:spcBef>
                    <a:spcPct val="20000"/>
                  </a:spcBef>
                  <a:buSzPct val="75000"/>
                </a:pPr>
                <a:endParaRPr lang="en-US">
                  <a:latin typeface="Calibri" pitchFamily="34" charset="0"/>
                </a:endParaRPr>
              </a:p>
            </p:txBody>
          </p:sp>
          <p:sp>
            <p:nvSpPr>
              <p:cNvPr id="54" name="TextBox 15"/>
              <p:cNvSpPr txBox="1">
                <a:spLocks noChangeArrowheads="1"/>
              </p:cNvSpPr>
              <p:nvPr/>
            </p:nvSpPr>
            <p:spPr bwMode="auto">
              <a:xfrm>
                <a:off x="7384459" y="3052086"/>
                <a:ext cx="1046977" cy="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200" err="1">
                    <a:latin typeface="Arial" pitchFamily="34" charset="0"/>
                  </a:rPr>
                  <a:t>lyophilisées</a:t>
                </a:r>
                <a:endParaRPr lang="en-US" sz="1200">
                  <a:latin typeface="Arial" pitchFamily="34" charset="0"/>
                </a:endParaRPr>
              </a:p>
            </p:txBody>
          </p:sp>
          <p:sp>
            <p:nvSpPr>
              <p:cNvPr id="55" name="TextBox 16"/>
              <p:cNvSpPr txBox="1">
                <a:spLocks noChangeArrowheads="1"/>
              </p:cNvSpPr>
              <p:nvPr/>
            </p:nvSpPr>
            <p:spPr bwMode="auto">
              <a:xfrm>
                <a:off x="7384459" y="3464936"/>
                <a:ext cx="1780307" cy="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200" err="1">
                    <a:latin typeface="Arial" pitchFamily="34" charset="0"/>
                  </a:rPr>
                  <a:t>liquide</a:t>
                </a:r>
                <a:r>
                  <a:rPr lang="en-GB" sz="1200">
                    <a:latin typeface="Arial" pitchFamily="34" charset="0"/>
                  </a:rPr>
                  <a:t>, sans adjuvant</a:t>
                </a:r>
                <a:endParaRPr lang="en-US" sz="1200">
                  <a:latin typeface="Arial" pitchFamily="34" charset="0"/>
                </a:endParaRPr>
              </a:p>
            </p:txBody>
          </p:sp>
          <p:sp>
            <p:nvSpPr>
              <p:cNvPr id="56" name="TextBox 17"/>
              <p:cNvSpPr txBox="1">
                <a:spLocks noChangeArrowheads="1"/>
              </p:cNvSpPr>
              <p:nvPr/>
            </p:nvSpPr>
            <p:spPr bwMode="auto">
              <a:xfrm>
                <a:off x="7384459" y="3877783"/>
                <a:ext cx="1835393" cy="540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200" err="1">
                    <a:latin typeface="Arial" pitchFamily="34" charset="0"/>
                  </a:rPr>
                  <a:t>Liquide</a:t>
                </a:r>
                <a:r>
                  <a:rPr lang="en-GB" sz="1200">
                    <a:latin typeface="Arial" pitchFamily="34" charset="0"/>
                  </a:rPr>
                  <a:t>, avec adjuvant</a:t>
                </a:r>
              </a:p>
              <a:p>
                <a:pPr eaLnBrk="1" hangingPunct="1">
                  <a:spcBef>
                    <a:spcPct val="20000"/>
                  </a:spcBef>
                  <a:buSzPct val="75000"/>
                </a:pPr>
                <a:r>
                  <a:rPr lang="en-GB" sz="1200">
                    <a:latin typeface="Arial" pitchFamily="34" charset="0"/>
                  </a:rPr>
                  <a:t>aluminium</a:t>
                </a:r>
                <a:endParaRPr lang="en-US" sz="1200">
                  <a:latin typeface="Arial" pitchFamily="34" charset="0"/>
                </a:endParaRPr>
              </a:p>
            </p:txBody>
          </p:sp>
          <p:sp>
            <p:nvSpPr>
              <p:cNvPr id="57" name="TextBox 18"/>
              <p:cNvSpPr txBox="1">
                <a:spLocks noChangeArrowheads="1"/>
              </p:cNvSpPr>
              <p:nvPr/>
            </p:nvSpPr>
            <p:spPr bwMode="auto">
              <a:xfrm>
                <a:off x="6855564" y="2284246"/>
                <a:ext cx="2449943" cy="3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400" b="1">
                    <a:latin typeface="Arial" pitchFamily="34" charset="0"/>
                  </a:rPr>
                  <a:t>Formulation des </a:t>
                </a:r>
                <a:r>
                  <a:rPr lang="en-GB" sz="1400" b="1" err="1">
                    <a:latin typeface="Arial" pitchFamily="34" charset="0"/>
                  </a:rPr>
                  <a:t>vaccins</a:t>
                </a:r>
                <a:endParaRPr lang="en-US" sz="1400" b="1">
                  <a:latin typeface="Arial" pitchFamily="34" charset="0"/>
                </a:endParaRPr>
              </a:p>
            </p:txBody>
          </p:sp>
        </p:grpSp>
        <p:grpSp>
          <p:nvGrpSpPr>
            <p:cNvPr id="7" name="Group 105"/>
            <p:cNvGrpSpPr>
              <a:grpSpLocks/>
            </p:cNvGrpSpPr>
            <p:nvPr/>
          </p:nvGrpSpPr>
          <p:grpSpPr bwMode="auto">
            <a:xfrm>
              <a:off x="4159351" y="1773235"/>
              <a:ext cx="722817" cy="776286"/>
              <a:chOff x="4468360" y="1362404"/>
              <a:chExt cx="777240" cy="777240"/>
            </a:xfrm>
          </p:grpSpPr>
          <p:sp>
            <p:nvSpPr>
              <p:cNvPr id="48" name="Oval 20"/>
              <p:cNvSpPr>
                <a:spLocks noChangeArrowheads="1"/>
              </p:cNvSpPr>
              <p:nvPr/>
            </p:nvSpPr>
            <p:spPr bwMode="auto">
              <a:xfrm>
                <a:off x="4468360" y="1362404"/>
                <a:ext cx="777240" cy="777240"/>
              </a:xfrm>
              <a:prstGeom prst="ellipse">
                <a:avLst/>
              </a:prstGeom>
              <a:solidFill>
                <a:srgbClr val="C3D69B">
                  <a:alpha val="69803"/>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9" name="Rectangle 64"/>
              <p:cNvSpPr>
                <a:spLocks noChangeArrowheads="1"/>
              </p:cNvSpPr>
              <p:nvPr/>
            </p:nvSpPr>
            <p:spPr bwMode="auto">
              <a:xfrm>
                <a:off x="4511759" y="1627087"/>
                <a:ext cx="65191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Rotavirus</a:t>
                </a:r>
                <a:endParaRPr lang="en-US" b="1">
                  <a:latin typeface="Arial" pitchFamily="34" charset="0"/>
                </a:endParaRPr>
              </a:p>
            </p:txBody>
          </p:sp>
        </p:grpSp>
        <p:grpSp>
          <p:nvGrpSpPr>
            <p:cNvPr id="8" name="Group 147"/>
            <p:cNvGrpSpPr>
              <a:grpSpLocks/>
            </p:cNvGrpSpPr>
            <p:nvPr/>
          </p:nvGrpSpPr>
          <p:grpSpPr bwMode="auto">
            <a:xfrm>
              <a:off x="5767733" y="3614732"/>
              <a:ext cx="724292" cy="777874"/>
              <a:chOff x="6194951" y="3204960"/>
              <a:chExt cx="777240" cy="777240"/>
            </a:xfrm>
          </p:grpSpPr>
          <p:sp>
            <p:nvSpPr>
              <p:cNvPr id="46" name="Oval 26"/>
              <p:cNvSpPr>
                <a:spLocks noChangeArrowheads="1"/>
              </p:cNvSpPr>
              <p:nvPr/>
            </p:nvSpPr>
            <p:spPr bwMode="auto">
              <a:xfrm>
                <a:off x="6194951" y="3204960"/>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7" name="Rectangle 53"/>
              <p:cNvSpPr>
                <a:spLocks noChangeArrowheads="1"/>
              </p:cNvSpPr>
              <p:nvPr/>
            </p:nvSpPr>
            <p:spPr bwMode="auto">
              <a:xfrm>
                <a:off x="6462192" y="3484041"/>
                <a:ext cx="313075" cy="21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B0F0"/>
                    </a:solidFill>
                    <a:latin typeface="Calibri" pitchFamily="34" charset="0"/>
                  </a:rPr>
                  <a:t>VPH</a:t>
                </a:r>
                <a:endParaRPr lang="en-US" b="1">
                  <a:solidFill>
                    <a:srgbClr val="00B0F0"/>
                  </a:solidFill>
                  <a:latin typeface="Arial" pitchFamily="34" charset="0"/>
                </a:endParaRPr>
              </a:p>
            </p:txBody>
          </p:sp>
        </p:grpSp>
        <p:grpSp>
          <p:nvGrpSpPr>
            <p:cNvPr id="9" name="Group 146"/>
            <p:cNvGrpSpPr>
              <a:grpSpLocks/>
            </p:cNvGrpSpPr>
            <p:nvPr/>
          </p:nvGrpSpPr>
          <p:grpSpPr bwMode="auto">
            <a:xfrm>
              <a:off x="5789905" y="3013070"/>
              <a:ext cx="724292" cy="777874"/>
              <a:chOff x="6218805" y="2602981"/>
              <a:chExt cx="777240" cy="777240"/>
            </a:xfrm>
          </p:grpSpPr>
          <p:sp>
            <p:nvSpPr>
              <p:cNvPr id="44" name="Oval 29"/>
              <p:cNvSpPr>
                <a:spLocks noChangeArrowheads="1"/>
              </p:cNvSpPr>
              <p:nvPr/>
            </p:nvSpPr>
            <p:spPr bwMode="auto">
              <a:xfrm>
                <a:off x="6218805" y="2602981"/>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5" name="Rectangle 57"/>
              <p:cNvSpPr>
                <a:spLocks noChangeArrowheads="1"/>
              </p:cNvSpPr>
              <p:nvPr/>
            </p:nvSpPr>
            <p:spPr bwMode="auto">
              <a:xfrm>
                <a:off x="6317655" y="2801292"/>
                <a:ext cx="619268" cy="43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1300" b="1" err="1">
                    <a:solidFill>
                      <a:srgbClr val="333333"/>
                    </a:solidFill>
                    <a:latin typeface="Calibri" pitchFamily="34" charset="0"/>
                  </a:rPr>
                  <a:t>Pneumo</a:t>
                </a:r>
                <a:endParaRPr lang="en-US" sz="1300" b="1">
                  <a:solidFill>
                    <a:srgbClr val="333333"/>
                  </a:solidFill>
                  <a:latin typeface="Calibri" pitchFamily="34" charset="0"/>
                </a:endParaRPr>
              </a:p>
              <a:p>
                <a:pPr algn="ctr"/>
                <a:r>
                  <a:rPr lang="en-US" sz="1300" b="1">
                    <a:solidFill>
                      <a:srgbClr val="333333"/>
                    </a:solidFill>
                    <a:latin typeface="Calibri" pitchFamily="34" charset="0"/>
                  </a:rPr>
                  <a:t>PS-PCV</a:t>
                </a:r>
                <a:endParaRPr lang="en-US" b="1">
                  <a:latin typeface="Calibri" pitchFamily="34" charset="0"/>
                </a:endParaRPr>
              </a:p>
            </p:txBody>
          </p:sp>
        </p:grpSp>
        <p:grpSp>
          <p:nvGrpSpPr>
            <p:cNvPr id="10" name="Group 122"/>
            <p:cNvGrpSpPr>
              <a:grpSpLocks/>
            </p:cNvGrpSpPr>
            <p:nvPr/>
          </p:nvGrpSpPr>
          <p:grpSpPr bwMode="auto">
            <a:xfrm>
              <a:off x="1478148" y="2109784"/>
              <a:ext cx="724783" cy="776286"/>
              <a:chOff x="1581247" y="1698801"/>
              <a:chExt cx="777767" cy="777240"/>
            </a:xfrm>
          </p:grpSpPr>
          <p:sp>
            <p:nvSpPr>
              <p:cNvPr id="42" name="Oval 35"/>
              <p:cNvSpPr>
                <a:spLocks noChangeArrowheads="1"/>
              </p:cNvSpPr>
              <p:nvPr/>
            </p:nvSpPr>
            <p:spPr bwMode="auto">
              <a:xfrm>
                <a:off x="1581247" y="1698801"/>
                <a:ext cx="777240" cy="777240"/>
              </a:xfrm>
              <a:prstGeom prst="ellipse">
                <a:avLst/>
              </a:prstGeom>
              <a:solidFill>
                <a:srgbClr val="6B95C7">
                  <a:alpha val="32156"/>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3" name="Rectangle 56"/>
              <p:cNvSpPr>
                <a:spLocks noChangeArrowheads="1"/>
              </p:cNvSpPr>
              <p:nvPr/>
            </p:nvSpPr>
            <p:spPr bwMode="auto">
              <a:xfrm>
                <a:off x="1665710" y="1965937"/>
                <a:ext cx="693304" cy="21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err="1">
                    <a:solidFill>
                      <a:srgbClr val="333333"/>
                    </a:solidFill>
                    <a:latin typeface="Calibri" pitchFamily="34" charset="0"/>
                  </a:rPr>
                  <a:t>Rougeole</a:t>
                </a:r>
                <a:endParaRPr lang="en-US" b="1">
                  <a:latin typeface="Arial" pitchFamily="34" charset="0"/>
                </a:endParaRPr>
              </a:p>
            </p:txBody>
          </p:sp>
        </p:grpSp>
        <p:grpSp>
          <p:nvGrpSpPr>
            <p:cNvPr id="12" name="Group 109"/>
            <p:cNvGrpSpPr>
              <a:grpSpLocks/>
            </p:cNvGrpSpPr>
            <p:nvPr/>
          </p:nvGrpSpPr>
          <p:grpSpPr bwMode="auto">
            <a:xfrm>
              <a:off x="1685089" y="1417634"/>
              <a:ext cx="722815" cy="776286"/>
              <a:chOff x="1917166" y="988069"/>
              <a:chExt cx="777240" cy="777240"/>
            </a:xfrm>
          </p:grpSpPr>
          <p:sp>
            <p:nvSpPr>
              <p:cNvPr id="40" name="Oval 38"/>
              <p:cNvSpPr>
                <a:spLocks noChangeArrowheads="1"/>
              </p:cNvSpPr>
              <p:nvPr/>
            </p:nvSpPr>
            <p:spPr bwMode="auto">
              <a:xfrm>
                <a:off x="1917166" y="988069"/>
                <a:ext cx="777240" cy="777240"/>
              </a:xfrm>
              <a:prstGeom prst="ellipse">
                <a:avLst/>
              </a:prstGeom>
              <a:solidFill>
                <a:srgbClr val="C3D69B">
                  <a:alpha val="69803"/>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41" name="Rectangle 61"/>
              <p:cNvSpPr>
                <a:spLocks noChangeArrowheads="1"/>
              </p:cNvSpPr>
              <p:nvPr/>
            </p:nvSpPr>
            <p:spPr bwMode="auto">
              <a:xfrm>
                <a:off x="2178644" y="1266820"/>
                <a:ext cx="320609" cy="21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VPO</a:t>
                </a:r>
                <a:endParaRPr lang="en-US" b="1">
                  <a:latin typeface="Arial" pitchFamily="34" charset="0"/>
                </a:endParaRPr>
              </a:p>
            </p:txBody>
          </p:sp>
        </p:grpSp>
        <p:grpSp>
          <p:nvGrpSpPr>
            <p:cNvPr id="13" name="Group 131"/>
            <p:cNvGrpSpPr>
              <a:grpSpLocks/>
            </p:cNvGrpSpPr>
            <p:nvPr/>
          </p:nvGrpSpPr>
          <p:grpSpPr bwMode="auto">
            <a:xfrm>
              <a:off x="1552055" y="3030532"/>
              <a:ext cx="722815" cy="777874"/>
              <a:chOff x="1607049" y="2561469"/>
              <a:chExt cx="777240" cy="777240"/>
            </a:xfrm>
          </p:grpSpPr>
          <p:sp>
            <p:nvSpPr>
              <p:cNvPr id="38" name="Oval 41"/>
              <p:cNvSpPr>
                <a:spLocks noChangeArrowheads="1"/>
              </p:cNvSpPr>
              <p:nvPr/>
            </p:nvSpPr>
            <p:spPr bwMode="auto">
              <a:xfrm>
                <a:off x="1607049" y="2561469"/>
                <a:ext cx="777240" cy="777240"/>
              </a:xfrm>
              <a:prstGeom prst="ellipse">
                <a:avLst/>
              </a:prstGeom>
              <a:solidFill>
                <a:srgbClr val="6B95C7">
                  <a:alpha val="32156"/>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9" name="Rectangle 67"/>
              <p:cNvSpPr>
                <a:spLocks noChangeArrowheads="1"/>
              </p:cNvSpPr>
              <p:nvPr/>
            </p:nvSpPr>
            <p:spPr bwMode="auto">
              <a:xfrm>
                <a:off x="1791450" y="2813050"/>
                <a:ext cx="446708" cy="21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sz="1300" b="1">
                    <a:solidFill>
                      <a:srgbClr val="333333"/>
                    </a:solidFill>
                    <a:latin typeface="Calibri" pitchFamily="34" charset="0"/>
                  </a:rPr>
                  <a:t>BCG</a:t>
                </a:r>
                <a:endParaRPr lang="en-US" b="1">
                  <a:latin typeface="Arial" pitchFamily="34" charset="0"/>
                </a:endParaRPr>
              </a:p>
            </p:txBody>
          </p:sp>
        </p:grpSp>
        <p:grpSp>
          <p:nvGrpSpPr>
            <p:cNvPr id="14" name="Group 43"/>
            <p:cNvGrpSpPr>
              <a:grpSpLocks/>
            </p:cNvGrpSpPr>
            <p:nvPr/>
          </p:nvGrpSpPr>
          <p:grpSpPr bwMode="auto">
            <a:xfrm>
              <a:off x="5078916" y="4244968"/>
              <a:ext cx="724292" cy="776287"/>
              <a:chOff x="5455059" y="3834267"/>
              <a:chExt cx="777240" cy="777240"/>
            </a:xfrm>
          </p:grpSpPr>
          <p:sp>
            <p:nvSpPr>
              <p:cNvPr id="36" name="Oval 44"/>
              <p:cNvSpPr>
                <a:spLocks noChangeArrowheads="1"/>
              </p:cNvSpPr>
              <p:nvPr/>
            </p:nvSpPr>
            <p:spPr bwMode="auto">
              <a:xfrm>
                <a:off x="5455059" y="3834267"/>
                <a:ext cx="777240" cy="777240"/>
              </a:xfrm>
              <a:prstGeom prst="ellipse">
                <a:avLst/>
              </a:prstGeom>
              <a:solidFill>
                <a:srgbClr val="C3D69B">
                  <a:alpha val="69803"/>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7" name="Rectangle 50"/>
              <p:cNvSpPr>
                <a:spLocks noChangeArrowheads="1"/>
              </p:cNvSpPr>
              <p:nvPr/>
            </p:nvSpPr>
            <p:spPr bwMode="auto">
              <a:xfrm>
                <a:off x="5700162" y="4090334"/>
                <a:ext cx="23724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Hib</a:t>
                </a:r>
                <a:endParaRPr lang="en-US" b="1">
                  <a:latin typeface="Arial" pitchFamily="34" charset="0"/>
                </a:endParaRPr>
              </a:p>
            </p:txBody>
          </p:sp>
        </p:grpSp>
        <p:grpSp>
          <p:nvGrpSpPr>
            <p:cNvPr id="15" name="Group 151"/>
            <p:cNvGrpSpPr>
              <a:grpSpLocks/>
            </p:cNvGrpSpPr>
            <p:nvPr/>
          </p:nvGrpSpPr>
          <p:grpSpPr bwMode="auto">
            <a:xfrm>
              <a:off x="5849031" y="4816468"/>
              <a:ext cx="724292" cy="777874"/>
              <a:chOff x="6282415" y="4406132"/>
              <a:chExt cx="777240" cy="777240"/>
            </a:xfrm>
          </p:grpSpPr>
          <p:sp>
            <p:nvSpPr>
              <p:cNvPr id="34" name="Oval 47"/>
              <p:cNvSpPr>
                <a:spLocks noChangeArrowheads="1"/>
              </p:cNvSpPr>
              <p:nvPr/>
            </p:nvSpPr>
            <p:spPr bwMode="auto">
              <a:xfrm>
                <a:off x="6282415" y="4406132"/>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5" name="Rectangle 52"/>
              <p:cNvSpPr>
                <a:spLocks noChangeArrowheads="1"/>
              </p:cNvSpPr>
              <p:nvPr/>
            </p:nvSpPr>
            <p:spPr bwMode="auto">
              <a:xfrm>
                <a:off x="6511405" y="4697080"/>
                <a:ext cx="371897"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HepB</a:t>
                </a:r>
                <a:endParaRPr lang="en-US" b="1">
                  <a:latin typeface="Arial" pitchFamily="34" charset="0"/>
                </a:endParaRPr>
              </a:p>
            </p:txBody>
          </p:sp>
        </p:grpSp>
        <p:grpSp>
          <p:nvGrpSpPr>
            <p:cNvPr id="16" name="Group 145"/>
            <p:cNvGrpSpPr>
              <a:grpSpLocks/>
            </p:cNvGrpSpPr>
            <p:nvPr/>
          </p:nvGrpSpPr>
          <p:grpSpPr bwMode="auto">
            <a:xfrm>
              <a:off x="5804687" y="2508246"/>
              <a:ext cx="724292" cy="880116"/>
              <a:chOff x="6234708" y="2098091"/>
              <a:chExt cx="777240" cy="879805"/>
            </a:xfrm>
          </p:grpSpPr>
          <p:sp>
            <p:nvSpPr>
              <p:cNvPr id="32" name="Oval 53"/>
              <p:cNvSpPr>
                <a:spLocks noChangeArrowheads="1"/>
              </p:cNvSpPr>
              <p:nvPr/>
            </p:nvSpPr>
            <p:spPr bwMode="auto">
              <a:xfrm>
                <a:off x="6234708" y="2098091"/>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3" name="Rectangle 70"/>
              <p:cNvSpPr>
                <a:spLocks noChangeArrowheads="1"/>
              </p:cNvSpPr>
              <p:nvPr/>
            </p:nvSpPr>
            <p:spPr bwMode="auto">
              <a:xfrm>
                <a:off x="6421930" y="2244605"/>
                <a:ext cx="478831" cy="73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err="1">
                    <a:solidFill>
                      <a:srgbClr val="333333"/>
                    </a:solidFill>
                    <a:latin typeface="Calibri" pitchFamily="34" charset="0"/>
                  </a:rPr>
                  <a:t>Penta</a:t>
                </a:r>
                <a:r>
                  <a:rPr lang="en-US" sz="1300" b="1">
                    <a:solidFill>
                      <a:srgbClr val="333333"/>
                    </a:solidFill>
                    <a:latin typeface="Calibri" pitchFamily="34" charset="0"/>
                  </a:rPr>
                  <a:t>-</a:t>
                </a:r>
                <a:br>
                  <a:rPr lang="en-US" sz="1300" b="1">
                    <a:solidFill>
                      <a:srgbClr val="333333"/>
                    </a:solidFill>
                    <a:latin typeface="Calibri" pitchFamily="34" charset="0"/>
                  </a:rPr>
                </a:br>
                <a:r>
                  <a:rPr lang="en-US" sz="1300" b="1" err="1">
                    <a:solidFill>
                      <a:srgbClr val="333333"/>
                    </a:solidFill>
                    <a:latin typeface="Calibri" pitchFamily="34" charset="0"/>
                  </a:rPr>
                  <a:t>valent</a:t>
                </a:r>
                <a:endParaRPr lang="en-US" sz="1300" b="1">
                  <a:solidFill>
                    <a:srgbClr val="333333"/>
                  </a:solidFill>
                  <a:latin typeface="Calibri" pitchFamily="34" charset="0"/>
                </a:endParaRPr>
              </a:p>
              <a:p>
                <a:endParaRPr lang="en-US">
                  <a:latin typeface="Arial" pitchFamily="34" charset="0"/>
                </a:endParaRPr>
              </a:p>
            </p:txBody>
          </p:sp>
        </p:grpSp>
        <p:sp>
          <p:nvSpPr>
            <p:cNvPr id="17" name="Rectangle 87"/>
            <p:cNvSpPr>
              <a:spLocks noChangeArrowheads="1"/>
            </p:cNvSpPr>
            <p:nvPr/>
          </p:nvSpPr>
          <p:spPr bwMode="auto">
            <a:xfrm>
              <a:off x="1928983" y="5643554"/>
              <a:ext cx="1208664" cy="216731"/>
            </a:xfrm>
            <a:prstGeom prst="rect">
              <a:avLst/>
            </a:prstGeom>
            <a:noFill/>
            <a:ln w="9525">
              <a:noFill/>
              <a:miter lim="800000"/>
              <a:headEnd/>
              <a:tailEnd/>
            </a:ln>
          </p:spPr>
          <p:txBody>
            <a:bodyPr wrap="none" lIns="0" tIns="0" rIns="0" bIns="0">
              <a:spAutoFit/>
            </a:bodyPr>
            <a:lstStyle/>
            <a:p>
              <a:pPr eaLnBrk="1" hangingPunct="1">
                <a:spcBef>
                  <a:spcPct val="50000"/>
                </a:spcBef>
                <a:defRPr/>
              </a:pPr>
              <a:r>
                <a:rPr lang="en-GB" sz="1300" b="1" err="1">
                  <a:effectLst>
                    <a:outerShdw blurRad="38100" dist="38100" dir="2700000" algn="tl">
                      <a:srgbClr val="C0C0C0"/>
                    </a:outerShdw>
                  </a:effectLst>
                  <a:latin typeface="Arial" pitchFamily="34" charset="0"/>
                </a:rPr>
                <a:t>moins</a:t>
              </a:r>
              <a:r>
                <a:rPr lang="en-GB" sz="1300" b="1">
                  <a:effectLst>
                    <a:outerShdw blurRad="38100" dist="38100" dir="2700000" algn="tl">
                      <a:srgbClr val="C0C0C0"/>
                    </a:outerShdw>
                  </a:effectLst>
                  <a:latin typeface="Arial" pitchFamily="34" charset="0"/>
                </a:rPr>
                <a:t> sensible</a:t>
              </a:r>
            </a:p>
          </p:txBody>
        </p:sp>
        <p:sp>
          <p:nvSpPr>
            <p:cNvPr id="18" name="Rectangle 89"/>
            <p:cNvSpPr>
              <a:spLocks noChangeArrowheads="1"/>
            </p:cNvSpPr>
            <p:nvPr/>
          </p:nvSpPr>
          <p:spPr bwMode="auto">
            <a:xfrm>
              <a:off x="5587399" y="5643554"/>
              <a:ext cx="1061188" cy="216731"/>
            </a:xfrm>
            <a:prstGeom prst="rect">
              <a:avLst/>
            </a:prstGeom>
            <a:noFill/>
            <a:ln w="9525">
              <a:noFill/>
              <a:miter lim="800000"/>
              <a:headEnd/>
              <a:tailEnd/>
            </a:ln>
          </p:spPr>
          <p:txBody>
            <a:bodyPr wrap="none" lIns="0" tIns="0" rIns="0" bIns="0">
              <a:spAutoFit/>
            </a:bodyPr>
            <a:lstStyle/>
            <a:p>
              <a:pPr eaLnBrk="1" hangingPunct="1">
                <a:spcBef>
                  <a:spcPct val="50000"/>
                </a:spcBef>
                <a:defRPr/>
              </a:pPr>
              <a:r>
                <a:rPr lang="en-GB" sz="1300" b="1">
                  <a:effectLst>
                    <a:outerShdw blurRad="38100" dist="38100" dir="2700000" algn="tl">
                      <a:srgbClr val="C0C0C0"/>
                    </a:outerShdw>
                  </a:effectLst>
                  <a:latin typeface="Arial" pitchFamily="34" charset="0"/>
                </a:rPr>
                <a:t>plus sensible</a:t>
              </a:r>
            </a:p>
          </p:txBody>
        </p:sp>
        <p:sp>
          <p:nvSpPr>
            <p:cNvPr id="19" name="Rectangle 92"/>
            <p:cNvSpPr>
              <a:spLocks noChangeArrowheads="1"/>
            </p:cNvSpPr>
            <p:nvPr/>
          </p:nvSpPr>
          <p:spPr bwMode="auto">
            <a:xfrm>
              <a:off x="1552055" y="4283007"/>
              <a:ext cx="2295224" cy="70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fr-FR" sz="1400">
                  <a:solidFill>
                    <a:srgbClr val="000000"/>
                  </a:solidFill>
                  <a:latin typeface="Calibri" pitchFamily="34" charset="0"/>
                </a:rPr>
                <a:t>Les vaccins à gauche de la ligne </a:t>
              </a:r>
            </a:p>
            <a:p>
              <a:pPr algn="ctr"/>
              <a:r>
                <a:rPr lang="fr-FR" sz="1400">
                  <a:solidFill>
                    <a:srgbClr val="000000"/>
                  </a:solidFill>
                  <a:latin typeface="Calibri" pitchFamily="34" charset="0"/>
                </a:rPr>
                <a:t>ne sont pas endommagés par le gel</a:t>
              </a:r>
              <a:endParaRPr lang="en-US">
                <a:latin typeface="Arial" pitchFamily="34" charset="0"/>
              </a:endParaRPr>
            </a:p>
          </p:txBody>
        </p:sp>
        <p:sp>
          <p:nvSpPr>
            <p:cNvPr id="20" name="Text Box 30"/>
            <p:cNvSpPr txBox="1">
              <a:spLocks noChangeArrowheads="1"/>
            </p:cNvSpPr>
            <p:nvPr/>
          </p:nvSpPr>
          <p:spPr bwMode="auto">
            <a:xfrm>
              <a:off x="266067" y="2063618"/>
              <a:ext cx="1164780" cy="533492"/>
            </a:xfrm>
            <a:prstGeom prst="rect">
              <a:avLst/>
            </a:prstGeom>
            <a:noFill/>
            <a:ln w="9525">
              <a:noFill/>
              <a:miter lim="800000"/>
              <a:headEnd/>
              <a:tailEnd/>
            </a:ln>
            <a:effectLst/>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spcBef>
                  <a:spcPct val="50000"/>
                </a:spcBef>
                <a:defRPr/>
              </a:pPr>
              <a:r>
                <a:rPr lang="en-GB" sz="1300" b="1">
                  <a:effectLst>
                    <a:outerShdw blurRad="38100" dist="38100" dir="2700000" algn="tl">
                      <a:srgbClr val="C0C0C0"/>
                    </a:outerShdw>
                  </a:effectLst>
                  <a:latin typeface="Arial" pitchFamily="34" charset="0"/>
                </a:rPr>
                <a:t>plus sensible</a:t>
              </a:r>
            </a:p>
          </p:txBody>
        </p:sp>
        <p:sp>
          <p:nvSpPr>
            <p:cNvPr id="21" name="AutoShape 31"/>
            <p:cNvSpPr>
              <a:spLocks noChangeArrowheads="1"/>
            </p:cNvSpPr>
            <p:nvPr/>
          </p:nvSpPr>
          <p:spPr bwMode="auto">
            <a:xfrm rot="16200000">
              <a:off x="-695324" y="3328667"/>
              <a:ext cx="2592384" cy="93566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3 w 21600"/>
                <a:gd name="T13" fmla="*/ 5394 h 21600"/>
                <a:gd name="T14" fmla="*/ 18902 w 21600"/>
                <a:gd name="T15" fmla="*/ 1620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FFFFCC"/>
                </a:gs>
                <a:gs pos="100000">
                  <a:srgbClr val="FF0000"/>
                </a:gs>
              </a:gsLst>
              <a:lin ang="18900000" scaled="1"/>
            </a:gra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a:p>
          </p:txBody>
        </p:sp>
        <p:sp>
          <p:nvSpPr>
            <p:cNvPr id="22" name="Text Box 29"/>
            <p:cNvSpPr txBox="1">
              <a:spLocks noChangeArrowheads="1"/>
            </p:cNvSpPr>
            <p:nvPr/>
          </p:nvSpPr>
          <p:spPr bwMode="auto">
            <a:xfrm>
              <a:off x="266067" y="5214930"/>
              <a:ext cx="1166259" cy="533492"/>
            </a:xfrm>
            <a:prstGeom prst="rect">
              <a:avLst/>
            </a:prstGeom>
            <a:noFill/>
            <a:ln w="9525">
              <a:noFill/>
              <a:miter lim="800000"/>
              <a:headEnd/>
              <a:tailEnd/>
            </a:ln>
            <a:effectLst/>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spcBef>
                  <a:spcPct val="50000"/>
                </a:spcBef>
                <a:defRPr/>
              </a:pPr>
              <a:r>
                <a:rPr lang="en-GB" sz="1300" b="1" err="1">
                  <a:effectLst>
                    <a:outerShdw blurRad="38100" dist="38100" dir="2700000" algn="tl">
                      <a:srgbClr val="C0C0C0"/>
                    </a:outerShdw>
                  </a:effectLst>
                  <a:latin typeface="Arial" pitchFamily="34" charset="0"/>
                </a:rPr>
                <a:t>moins</a:t>
              </a:r>
              <a:r>
                <a:rPr lang="en-GB" sz="1300" b="1">
                  <a:effectLst>
                    <a:outerShdw blurRad="38100" dist="38100" dir="2700000" algn="tl">
                      <a:srgbClr val="C0C0C0"/>
                    </a:outerShdw>
                  </a:effectLst>
                  <a:latin typeface="Arial" pitchFamily="34" charset="0"/>
                </a:rPr>
                <a:t> sensible</a:t>
              </a:r>
            </a:p>
          </p:txBody>
        </p:sp>
        <p:sp>
          <p:nvSpPr>
            <p:cNvPr id="23" name="Rectangle 13"/>
            <p:cNvSpPr>
              <a:spLocks noChangeArrowheads="1"/>
            </p:cNvSpPr>
            <p:nvPr/>
          </p:nvSpPr>
          <p:spPr bwMode="auto">
            <a:xfrm>
              <a:off x="-66517" y="1495369"/>
              <a:ext cx="1596401" cy="633521"/>
            </a:xfrm>
            <a:prstGeom prst="rect">
              <a:avLst/>
            </a:prstGeom>
            <a:noFill/>
            <a:ln w="9525">
              <a:noFill/>
              <a:miter lim="800000"/>
              <a:headEnd/>
              <a:tailEnd/>
            </a:ln>
            <a:effectLst/>
          </p:spPr>
          <p:txBody>
            <a:bodyPr anchor="ctr">
              <a:spAutoFit/>
            </a:bodyPr>
            <a:lstStyle/>
            <a:p>
              <a:pPr algn="ctr"/>
              <a:r>
                <a:rPr lang="en-GB" altLang="zh-CN" sz="1600" b="1" err="1">
                  <a:solidFill>
                    <a:srgbClr val="FF0000"/>
                  </a:solidFill>
                  <a:effectLst>
                    <a:outerShdw blurRad="38100" dist="38100" dir="2700000" algn="tl">
                      <a:srgbClr val="C0C0C0"/>
                    </a:outerShdw>
                  </a:effectLst>
                  <a:latin typeface="Arial" pitchFamily="34" charset="0"/>
                </a:rPr>
                <a:t>Sensibilité</a:t>
              </a:r>
              <a:r>
                <a:rPr lang="en-GB" altLang="zh-CN" sz="1600" b="1">
                  <a:solidFill>
                    <a:srgbClr val="FF0000"/>
                  </a:solidFill>
                  <a:effectLst>
                    <a:outerShdw blurRad="38100" dist="38100" dir="2700000" algn="tl">
                      <a:srgbClr val="C0C0C0"/>
                    </a:outerShdw>
                  </a:effectLst>
                  <a:latin typeface="Arial" pitchFamily="34" charset="0"/>
                </a:rPr>
                <a:t> </a:t>
              </a:r>
              <a:br>
                <a:rPr lang="en-GB" altLang="zh-CN" sz="1600" b="1">
                  <a:solidFill>
                    <a:srgbClr val="FF0000"/>
                  </a:solidFill>
                  <a:effectLst>
                    <a:outerShdw blurRad="38100" dist="38100" dir="2700000" algn="tl">
                      <a:srgbClr val="C0C0C0"/>
                    </a:outerShdw>
                  </a:effectLst>
                  <a:latin typeface="Arial" pitchFamily="34" charset="0"/>
                </a:rPr>
              </a:br>
              <a:r>
                <a:rPr lang="en-GB" altLang="zh-CN" sz="1600" b="1">
                  <a:solidFill>
                    <a:srgbClr val="FF0000"/>
                  </a:solidFill>
                  <a:effectLst>
                    <a:outerShdw blurRad="38100" dist="38100" dir="2700000" algn="tl">
                      <a:srgbClr val="C0C0C0"/>
                    </a:outerShdw>
                  </a:effectLst>
                  <a:latin typeface="Arial" pitchFamily="34" charset="0"/>
                </a:rPr>
                <a:t>à la </a:t>
              </a:r>
              <a:r>
                <a:rPr lang="en-GB" altLang="zh-CN" sz="1600" b="1" err="1">
                  <a:solidFill>
                    <a:srgbClr val="FF0000"/>
                  </a:solidFill>
                  <a:effectLst>
                    <a:outerShdw blurRad="38100" dist="38100" dir="2700000" algn="tl">
                      <a:srgbClr val="C0C0C0"/>
                    </a:outerShdw>
                  </a:effectLst>
                  <a:latin typeface="Arial" pitchFamily="34" charset="0"/>
                </a:rPr>
                <a:t>chaleur</a:t>
              </a:r>
              <a:endParaRPr lang="en-US" altLang="zh-CN" sz="1600" b="1">
                <a:solidFill>
                  <a:srgbClr val="FF0000"/>
                </a:solidFill>
                <a:effectLst>
                  <a:outerShdw blurRad="38100" dist="38100" dir="2700000" algn="tl">
                    <a:srgbClr val="C0C0C0"/>
                  </a:outerShdw>
                </a:effectLst>
                <a:latin typeface="Arial" pitchFamily="34" charset="0"/>
              </a:endParaRPr>
            </a:p>
          </p:txBody>
        </p:sp>
        <p:sp>
          <p:nvSpPr>
            <p:cNvPr id="24" name="AutoShape 33"/>
            <p:cNvSpPr>
              <a:spLocks noChangeArrowheads="1"/>
            </p:cNvSpPr>
            <p:nvPr/>
          </p:nvSpPr>
          <p:spPr bwMode="auto">
            <a:xfrm>
              <a:off x="2650320" y="5851517"/>
              <a:ext cx="2814393" cy="1006473"/>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3 w 21600"/>
                <a:gd name="T13" fmla="*/ 5413 h 21600"/>
                <a:gd name="T14" fmla="*/ 18904 w 21600"/>
                <a:gd name="T15" fmla="*/ 16213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DDDDDD"/>
                </a:gs>
                <a:gs pos="100000">
                  <a:srgbClr val="3366FF"/>
                </a:gs>
              </a:gsLst>
              <a:lin ang="0" scaled="1"/>
            </a:gra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a:p>
          </p:txBody>
        </p:sp>
        <p:sp>
          <p:nvSpPr>
            <p:cNvPr id="25" name="Rectangle 16"/>
            <p:cNvSpPr>
              <a:spLocks noChangeArrowheads="1"/>
            </p:cNvSpPr>
            <p:nvPr/>
          </p:nvSpPr>
          <p:spPr bwMode="auto">
            <a:xfrm>
              <a:off x="2977172" y="5741885"/>
              <a:ext cx="1863011" cy="366775"/>
            </a:xfrm>
            <a:prstGeom prst="rect">
              <a:avLst/>
            </a:prstGeom>
            <a:noFill/>
            <a:ln w="9525">
              <a:noFill/>
              <a:miter lim="800000"/>
              <a:headEnd/>
              <a:tailEnd/>
            </a:ln>
            <a:effectLst/>
          </p:spPr>
          <p:txBody>
            <a:bodyPr wrap="none" anchor="ctr">
              <a:spAutoFit/>
            </a:bodyPr>
            <a:lstStyle/>
            <a:p>
              <a:r>
                <a:rPr lang="en-GB" altLang="zh-CN" sz="1600" b="1" err="1">
                  <a:solidFill>
                    <a:srgbClr val="0000FF"/>
                  </a:solidFill>
                  <a:effectLst>
                    <a:outerShdw blurRad="38100" dist="38100" dir="2700000" algn="tl">
                      <a:srgbClr val="C0C0C0"/>
                    </a:outerShdw>
                  </a:effectLst>
                  <a:latin typeface="Arial" pitchFamily="34" charset="0"/>
                </a:rPr>
                <a:t>Sensibilité</a:t>
              </a:r>
              <a:r>
                <a:rPr lang="en-GB" altLang="zh-CN" sz="1600" b="1">
                  <a:solidFill>
                    <a:srgbClr val="0000FF"/>
                  </a:solidFill>
                  <a:effectLst>
                    <a:outerShdw blurRad="38100" dist="38100" dir="2700000" algn="tl">
                      <a:srgbClr val="C0C0C0"/>
                    </a:outerShdw>
                  </a:effectLst>
                  <a:latin typeface="Arial" pitchFamily="34" charset="0"/>
                </a:rPr>
                <a:t> au gel</a:t>
              </a:r>
              <a:endParaRPr lang="en-US" altLang="zh-CN" sz="1600" b="1">
                <a:solidFill>
                  <a:srgbClr val="0000FF"/>
                </a:solidFill>
                <a:effectLst>
                  <a:outerShdw blurRad="38100" dist="38100" dir="2700000" algn="tl">
                    <a:srgbClr val="C0C0C0"/>
                  </a:outerShdw>
                </a:effectLst>
                <a:latin typeface="Arial" pitchFamily="34" charset="0"/>
              </a:endParaRPr>
            </a:p>
          </p:txBody>
        </p:sp>
        <p:sp>
          <p:nvSpPr>
            <p:cNvPr id="26" name="Line 27"/>
            <p:cNvSpPr>
              <a:spLocks noChangeShapeType="1"/>
            </p:cNvSpPr>
            <p:nvPr/>
          </p:nvSpPr>
          <p:spPr bwMode="auto">
            <a:xfrm flipH="1" flipV="1">
              <a:off x="3925961" y="1349372"/>
              <a:ext cx="11825" cy="4241794"/>
            </a:xfrm>
            <a:prstGeom prst="line">
              <a:avLst/>
            </a:prstGeom>
            <a:noFill/>
            <a:ln w="38100">
              <a:solidFill>
                <a:srgbClr val="1A6397"/>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 name="Freeform 3"/>
            <p:cNvSpPr>
              <a:spLocks/>
            </p:cNvSpPr>
            <p:nvPr/>
          </p:nvSpPr>
          <p:spPr bwMode="auto">
            <a:xfrm>
              <a:off x="1453020" y="1474785"/>
              <a:ext cx="5142476" cy="4162420"/>
            </a:xfrm>
            <a:custGeom>
              <a:avLst/>
              <a:gdLst>
                <a:gd name="T0" fmla="*/ 0 w 2928"/>
                <a:gd name="T1" fmla="*/ 0 h 2256"/>
                <a:gd name="T2" fmla="*/ 0 w 2928"/>
                <a:gd name="T3" fmla="*/ 2147483647 h 2256"/>
                <a:gd name="T4" fmla="*/ 2147483647 w 2928"/>
                <a:gd name="T5" fmla="*/ 2147483647 h 2256"/>
                <a:gd name="T6" fmla="*/ 0 60000 65536"/>
                <a:gd name="T7" fmla="*/ 0 60000 65536"/>
                <a:gd name="T8" fmla="*/ 0 60000 65536"/>
                <a:gd name="T9" fmla="*/ 0 w 2928"/>
                <a:gd name="T10" fmla="*/ 0 h 2256"/>
                <a:gd name="T11" fmla="*/ 2928 w 2928"/>
                <a:gd name="T12" fmla="*/ 2256 h 2256"/>
              </a:gdLst>
              <a:ahLst/>
              <a:cxnLst>
                <a:cxn ang="T6">
                  <a:pos x="T0" y="T1"/>
                </a:cxn>
                <a:cxn ang="T7">
                  <a:pos x="T2" y="T3"/>
                </a:cxn>
                <a:cxn ang="T8">
                  <a:pos x="T4" y="T5"/>
                </a:cxn>
              </a:cxnLst>
              <a:rect l="T9" t="T10" r="T11" b="T12"/>
              <a:pathLst>
                <a:path w="2928" h="2256">
                  <a:moveTo>
                    <a:pt x="0" y="0"/>
                  </a:moveTo>
                  <a:lnTo>
                    <a:pt x="0" y="2256"/>
                  </a:lnTo>
                  <a:lnTo>
                    <a:pt x="2928" y="2256"/>
                  </a:lnTo>
                </a:path>
              </a:pathLst>
            </a:custGeom>
            <a:noFill/>
            <a:ln w="76200">
              <a:solidFill>
                <a:srgbClr val="000066"/>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28" name="Group 123"/>
            <p:cNvGrpSpPr>
              <a:grpSpLocks/>
            </p:cNvGrpSpPr>
            <p:nvPr/>
          </p:nvGrpSpPr>
          <p:grpSpPr bwMode="auto">
            <a:xfrm>
              <a:off x="1819601" y="1995485"/>
              <a:ext cx="724292" cy="776286"/>
              <a:chOff x="1954334" y="1584544"/>
              <a:chExt cx="777240" cy="777240"/>
            </a:xfrm>
          </p:grpSpPr>
          <p:sp>
            <p:nvSpPr>
              <p:cNvPr id="30" name="Oval 91"/>
              <p:cNvSpPr>
                <a:spLocks noChangeArrowheads="1"/>
              </p:cNvSpPr>
              <p:nvPr/>
            </p:nvSpPr>
            <p:spPr bwMode="auto">
              <a:xfrm>
                <a:off x="1954334" y="1584544"/>
                <a:ext cx="777240" cy="777240"/>
              </a:xfrm>
              <a:prstGeom prst="ellipse">
                <a:avLst/>
              </a:prstGeom>
              <a:solidFill>
                <a:srgbClr val="6B95C7">
                  <a:alpha val="32156"/>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31" name="Rectangle 73"/>
              <p:cNvSpPr>
                <a:spLocks noChangeArrowheads="1"/>
              </p:cNvSpPr>
              <p:nvPr/>
            </p:nvSpPr>
            <p:spPr bwMode="auto">
              <a:xfrm>
                <a:off x="2162824" y="1843621"/>
                <a:ext cx="321676" cy="21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ROR</a:t>
                </a:r>
                <a:endParaRPr lang="en-US" b="1">
                  <a:latin typeface="Arial" pitchFamily="34" charset="0"/>
                </a:endParaRPr>
              </a:p>
            </p:txBody>
          </p:sp>
        </p:grpSp>
        <p:sp>
          <p:nvSpPr>
            <p:cNvPr id="29" name="Rectangle 50"/>
            <p:cNvSpPr>
              <a:spLocks noChangeArrowheads="1"/>
            </p:cNvSpPr>
            <p:nvPr/>
          </p:nvSpPr>
          <p:spPr bwMode="auto">
            <a:xfrm>
              <a:off x="5807075" y="4967287"/>
              <a:ext cx="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b="1">
                <a:latin typeface="Arial" pitchFamily="34" charset="0"/>
              </a:endParaRPr>
            </a:p>
          </p:txBody>
        </p:sp>
      </p:grpSp>
      <p:sp>
        <p:nvSpPr>
          <p:cNvPr id="58" name="Oval 41"/>
          <p:cNvSpPr>
            <a:spLocks noChangeArrowheads="1"/>
          </p:cNvSpPr>
          <p:nvPr/>
        </p:nvSpPr>
        <p:spPr bwMode="auto">
          <a:xfrm>
            <a:off x="2976343" y="2109063"/>
            <a:ext cx="806116" cy="777844"/>
          </a:xfrm>
          <a:prstGeom prst="ellipse">
            <a:avLst/>
          </a:prstGeom>
          <a:solidFill>
            <a:srgbClr val="6B95C7">
              <a:alpha val="32156"/>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59" name="Rectangle 64"/>
          <p:cNvSpPr>
            <a:spLocks noChangeArrowheads="1"/>
          </p:cNvSpPr>
          <p:nvPr/>
        </p:nvSpPr>
        <p:spPr bwMode="auto">
          <a:xfrm>
            <a:off x="3076270" y="2434686"/>
            <a:ext cx="606261" cy="18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Rotavirus</a:t>
            </a:r>
            <a:endParaRPr lang="en-US" b="1">
              <a:latin typeface="Arial" pitchFamily="34" charset="0"/>
            </a:endParaRPr>
          </a:p>
        </p:txBody>
      </p:sp>
    </p:spTree>
    <p:extLst>
      <p:ext uri="{BB962C8B-B14F-4D97-AF65-F5344CB8AC3E}">
        <p14:creationId xmlns:p14="http://schemas.microsoft.com/office/powerpoint/2010/main" val="177415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ChangeArrowheads="1"/>
          </p:cNvSpPr>
          <p:nvPr/>
        </p:nvSpPr>
        <p:spPr bwMode="auto">
          <a:xfrm>
            <a:off x="442913" y="1381125"/>
            <a:ext cx="8377237"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pPr>
            <a:endParaRPr lang="en-GB" sz="2500">
              <a:solidFill>
                <a:srgbClr val="000066"/>
              </a:solidFill>
              <a:latin typeface="Arial" pitchFamily="34" charset="0"/>
            </a:endParaRPr>
          </a:p>
          <a:p>
            <a:pPr marL="341313" indent="-341313" defTabSz="912813" eaLnBrk="0" hangingPunct="0">
              <a:spcBef>
                <a:spcPct val="80000"/>
              </a:spcBef>
              <a:buClr>
                <a:srgbClr val="1E7FB8"/>
              </a:buClr>
              <a:buFont typeface="Wingdings" pitchFamily="2" charset="2"/>
              <a:buChar char="l"/>
            </a:pPr>
            <a:endParaRPr lang="fr-FR" sz="2500">
              <a:solidFill>
                <a:srgbClr val="000066"/>
              </a:solidFill>
              <a:latin typeface="Arial" pitchFamily="34" charset="0"/>
            </a:endParaRPr>
          </a:p>
        </p:txBody>
      </p:sp>
      <p:sp>
        <p:nvSpPr>
          <p:cNvPr id="11268" name="Rectangle 2"/>
          <p:cNvSpPr txBox="1">
            <a:spLocks noChangeArrowheads="1"/>
          </p:cNvSpPr>
          <p:nvPr/>
        </p:nvSpPr>
        <p:spPr bwMode="auto">
          <a:xfrm>
            <a:off x="131184" y="20662"/>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defTabSz="912813" eaLnBrk="0" hangingPunct="0">
              <a:defRPr/>
            </a:pPr>
            <a:r>
              <a:rPr lang="fr-FR" sz="3500" b="1">
                <a:solidFill>
                  <a:srgbClr val="002060"/>
                </a:solidFill>
                <a:latin typeface="Arial" pitchFamily="34" charset="0"/>
              </a:rPr>
              <a:t>Où placer le vaccin contre le VPH dans le réfrigérateur ?</a:t>
            </a:r>
            <a:endParaRPr lang="en-GB" sz="3500" b="1">
              <a:solidFill>
                <a:srgbClr val="002060"/>
              </a:solidFill>
              <a:latin typeface="Arial"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501" y="1188480"/>
            <a:ext cx="7848600" cy="4813711"/>
          </a:xfrm>
          <a:prstGeom prst="rect">
            <a:avLst/>
          </a:prstGeom>
        </p:spPr>
      </p:pic>
      <p:sp>
        <p:nvSpPr>
          <p:cNvPr id="3" name="TextBox 2">
            <a:extLst>
              <a:ext uri="{FF2B5EF4-FFF2-40B4-BE49-F238E27FC236}">
                <a16:creationId xmlns:a16="http://schemas.microsoft.com/office/drawing/2014/main" id="{7CB86E35-B3D4-4E72-A738-E7D35EB129E0}"/>
              </a:ext>
            </a:extLst>
          </p:cNvPr>
          <p:cNvSpPr txBox="1"/>
          <p:nvPr/>
        </p:nvSpPr>
        <p:spPr>
          <a:xfrm>
            <a:off x="3558540" y="316173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6" name="TextBox 5">
            <a:extLst>
              <a:ext uri="{FF2B5EF4-FFF2-40B4-BE49-F238E27FC236}">
                <a16:creationId xmlns:a16="http://schemas.microsoft.com/office/drawing/2014/main" id="{5C6DC868-2C77-4BF1-A0D2-0ADEEC1DF042}"/>
              </a:ext>
            </a:extLst>
          </p:cNvPr>
          <p:cNvSpPr txBox="1"/>
          <p:nvPr/>
        </p:nvSpPr>
        <p:spPr>
          <a:xfrm>
            <a:off x="5025392" y="316173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7" name="TextBox 6">
            <a:extLst>
              <a:ext uri="{FF2B5EF4-FFF2-40B4-BE49-F238E27FC236}">
                <a16:creationId xmlns:a16="http://schemas.microsoft.com/office/drawing/2014/main" id="{5BAF004D-4142-4211-8070-1A2429B99ACB}"/>
              </a:ext>
            </a:extLst>
          </p:cNvPr>
          <p:cNvSpPr txBox="1"/>
          <p:nvPr/>
        </p:nvSpPr>
        <p:spPr>
          <a:xfrm>
            <a:off x="3468744"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8" name="TextBox 7">
            <a:extLst>
              <a:ext uri="{FF2B5EF4-FFF2-40B4-BE49-F238E27FC236}">
                <a16:creationId xmlns:a16="http://schemas.microsoft.com/office/drawing/2014/main" id="{C49786E9-15B1-4841-A553-0FFC66F584E0}"/>
              </a:ext>
            </a:extLst>
          </p:cNvPr>
          <p:cNvSpPr txBox="1"/>
          <p:nvPr/>
        </p:nvSpPr>
        <p:spPr>
          <a:xfrm>
            <a:off x="4009915"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9" name="TextBox 8">
            <a:extLst>
              <a:ext uri="{FF2B5EF4-FFF2-40B4-BE49-F238E27FC236}">
                <a16:creationId xmlns:a16="http://schemas.microsoft.com/office/drawing/2014/main" id="{8BD936DA-208B-41F8-947A-C674802C5362}"/>
              </a:ext>
            </a:extLst>
          </p:cNvPr>
          <p:cNvSpPr txBox="1"/>
          <p:nvPr/>
        </p:nvSpPr>
        <p:spPr>
          <a:xfrm>
            <a:off x="4545110"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0" name="TextBox 9">
            <a:extLst>
              <a:ext uri="{FF2B5EF4-FFF2-40B4-BE49-F238E27FC236}">
                <a16:creationId xmlns:a16="http://schemas.microsoft.com/office/drawing/2014/main" id="{24BE0430-5C20-49A8-BB73-012D7B3E461B}"/>
              </a:ext>
            </a:extLst>
          </p:cNvPr>
          <p:cNvSpPr txBox="1"/>
          <p:nvPr/>
        </p:nvSpPr>
        <p:spPr>
          <a:xfrm>
            <a:off x="5093901" y="374847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1" name="TextBox 10">
            <a:extLst>
              <a:ext uri="{FF2B5EF4-FFF2-40B4-BE49-F238E27FC236}">
                <a16:creationId xmlns:a16="http://schemas.microsoft.com/office/drawing/2014/main" id="{006BEE68-EDB8-4EF7-AC80-EF39A6AD9410}"/>
              </a:ext>
            </a:extLst>
          </p:cNvPr>
          <p:cNvSpPr txBox="1"/>
          <p:nvPr/>
        </p:nvSpPr>
        <p:spPr>
          <a:xfrm>
            <a:off x="3468744" y="4430540"/>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2" name="TextBox 11">
            <a:extLst>
              <a:ext uri="{FF2B5EF4-FFF2-40B4-BE49-F238E27FC236}">
                <a16:creationId xmlns:a16="http://schemas.microsoft.com/office/drawing/2014/main" id="{7A759DC9-4A52-4FDF-953E-BD2AF58B6200}"/>
              </a:ext>
            </a:extLst>
          </p:cNvPr>
          <p:cNvSpPr txBox="1"/>
          <p:nvPr/>
        </p:nvSpPr>
        <p:spPr>
          <a:xfrm>
            <a:off x="4009915" y="443651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3" name="TextBox 12">
            <a:extLst>
              <a:ext uri="{FF2B5EF4-FFF2-40B4-BE49-F238E27FC236}">
                <a16:creationId xmlns:a16="http://schemas.microsoft.com/office/drawing/2014/main" id="{E839174A-BC71-41E4-A6D9-F028B8B16B65}"/>
              </a:ext>
            </a:extLst>
          </p:cNvPr>
          <p:cNvSpPr txBox="1"/>
          <p:nvPr/>
        </p:nvSpPr>
        <p:spPr>
          <a:xfrm>
            <a:off x="4554377" y="443651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
        <p:nvSpPr>
          <p:cNvPr id="14" name="TextBox 13">
            <a:extLst>
              <a:ext uri="{FF2B5EF4-FFF2-40B4-BE49-F238E27FC236}">
                <a16:creationId xmlns:a16="http://schemas.microsoft.com/office/drawing/2014/main" id="{6BE3FEB0-8A6A-44D8-B897-5F73C1390856}"/>
              </a:ext>
            </a:extLst>
          </p:cNvPr>
          <p:cNvSpPr txBox="1"/>
          <p:nvPr/>
        </p:nvSpPr>
        <p:spPr>
          <a:xfrm>
            <a:off x="5097260" y="4436516"/>
            <a:ext cx="373380" cy="213924"/>
          </a:xfrm>
          <a:prstGeom prst="rect">
            <a:avLst/>
          </a:prstGeom>
          <a:solidFill>
            <a:schemeClr val="bg1"/>
          </a:solidFill>
          <a:ln>
            <a:solidFill>
              <a:srgbClr val="002060"/>
            </a:solidFill>
          </a:ln>
        </p:spPr>
        <p:txBody>
          <a:bodyPr wrap="square" rtlCol="0">
            <a:spAutoFit/>
          </a:bodyPr>
          <a:lstStyle/>
          <a:p>
            <a:r>
              <a:rPr lang="en-US" sz="800" dirty="0"/>
              <a:t>VPH</a:t>
            </a:r>
            <a:endParaRPr lang="en-GB" sz="800" dirty="0"/>
          </a:p>
        </p:txBody>
      </p:sp>
    </p:spTree>
    <p:extLst>
      <p:ext uri="{BB962C8B-B14F-4D97-AF65-F5344CB8AC3E}">
        <p14:creationId xmlns:p14="http://schemas.microsoft.com/office/powerpoint/2010/main" val="3152834545"/>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TotalTime>
  <Words>2005</Words>
  <Application>Microsoft Office PowerPoint</Application>
  <PresentationFormat>On-screen Show (4:3)</PresentationFormat>
  <Paragraphs>202</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Narrow</vt:lpstr>
      <vt:lpstr>Calibri</vt:lpstr>
      <vt:lpstr>Limon F3</vt:lpstr>
      <vt:lpstr>Wingdings</vt:lpstr>
      <vt:lpstr>PPTtemplate</vt:lpstr>
      <vt:lpstr>PowerPoint Presentation</vt:lpstr>
      <vt:lpstr>Objectifs pédagogiques</vt:lpstr>
      <vt:lpstr>PowerPoint Presentation</vt:lpstr>
      <vt:lpstr>Quelle est la présentation du Cecolin® ?</vt:lpstr>
      <vt:lpstr> Le vaccin Cecolin® est-il efficace ?</vt:lpstr>
      <vt:lpstr>Le vaccin Cecolin® est-il sûr ? </vt:lpstr>
      <vt:lpstr>PowerPoint Presentation</vt:lpstr>
      <vt:lpstr>PowerPoint Presentation</vt:lpstr>
      <vt:lpstr>PowerPoint Presentation</vt:lpstr>
      <vt:lpstr>Quels flacons de vaccins doivent être stockés sur le devant ?</vt:lpstr>
      <vt:lpstr> Glacières et porte-vaccins </vt:lpstr>
      <vt:lpstr>Messages clés</vt:lpstr>
      <vt:lpstr>Fin du module</vt:lpstr>
      <vt:lpstr>  </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33</cp:revision>
  <cp:lastPrinted>2013-06-21T12:22:24Z</cp:lastPrinted>
  <dcterms:created xsi:type="dcterms:W3CDTF">2012-01-26T15:16:34Z</dcterms:created>
  <dcterms:modified xsi:type="dcterms:W3CDTF">2022-05-16T07:32:02Z</dcterms:modified>
</cp:coreProperties>
</file>