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3"/>
  </p:notesMasterIdLst>
  <p:handoutMasterIdLst>
    <p:handoutMasterId r:id="rId24"/>
  </p:handoutMasterIdLst>
  <p:sldIdLst>
    <p:sldId id="332" r:id="rId2"/>
    <p:sldId id="360" r:id="rId3"/>
    <p:sldId id="362" r:id="rId4"/>
    <p:sldId id="363" r:id="rId5"/>
    <p:sldId id="364" r:id="rId6"/>
    <p:sldId id="365" r:id="rId7"/>
    <p:sldId id="366" r:id="rId8"/>
    <p:sldId id="367" r:id="rId9"/>
    <p:sldId id="368" r:id="rId10"/>
    <p:sldId id="369" r:id="rId11"/>
    <p:sldId id="370" r:id="rId12"/>
    <p:sldId id="371" r:id="rId13"/>
    <p:sldId id="372" r:id="rId14"/>
    <p:sldId id="353" r:id="rId15"/>
    <p:sldId id="373" r:id="rId16"/>
    <p:sldId id="374" r:id="rId17"/>
    <p:sldId id="375" r:id="rId18"/>
    <p:sldId id="376" r:id="rId19"/>
    <p:sldId id="327" r:id="rId20"/>
    <p:sldId id="378" r:id="rId21"/>
    <p:sldId id="379" r:id="rId22"/>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DBFF"/>
    <a:srgbClr val="0088EE"/>
    <a:srgbClr val="85DFFF"/>
    <a:srgbClr val="898BE7"/>
    <a:srgbClr val="25A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5" autoAdjust="0"/>
    <p:restoredTop sz="71901" autoAdjust="0"/>
  </p:normalViewPr>
  <p:slideViewPr>
    <p:cSldViewPr>
      <p:cViewPr varScale="1">
        <p:scale>
          <a:sx n="78" d="100"/>
          <a:sy n="78" d="100"/>
        </p:scale>
        <p:origin x="249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80" d="100"/>
          <a:sy n="80" d="100"/>
        </p:scale>
        <p:origin x="-2340" y="166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CAC54-C8D8-4E7C-B95E-9CF1782B35C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98326C1D-F3B5-42AA-905B-BC5592657D62}">
      <dgm:prSet phldrT="[Text]" custT="1"/>
      <dgm:spPr>
        <a:solidFill>
          <a:schemeClr val="bg2">
            <a:lumMod val="60000"/>
            <a:lumOff val="40000"/>
          </a:schemeClr>
        </a:solidFill>
      </dgm:spPr>
      <dgm:t>
        <a:bodyPr/>
        <a:lstStyle/>
        <a:p>
          <a:r>
            <a:rPr lang="fr-FR" sz="2400" b="1" dirty="0">
              <a:solidFill>
                <a:srgbClr val="002060"/>
              </a:solidFill>
            </a:rPr>
            <a:t>Développement de l</a:t>
          </a:r>
          <a:r>
            <a:rPr lang="en-US" sz="2400" b="1" dirty="0">
              <a:solidFill>
                <a:srgbClr val="002060"/>
              </a:solidFill>
            </a:rPr>
            <a:t>’adolescent </a:t>
          </a:r>
        </a:p>
      </dgm:t>
    </dgm:pt>
    <dgm:pt modelId="{EE4F2CBB-902A-45E0-8AB1-6F6C0BAD23C5}" type="parTrans" cxnId="{E5C38A4B-85FC-4CD5-83BD-D697FA03079A}">
      <dgm:prSet/>
      <dgm:spPr/>
      <dgm:t>
        <a:bodyPr/>
        <a:lstStyle/>
        <a:p>
          <a:endParaRPr lang="en-US"/>
        </a:p>
      </dgm:t>
    </dgm:pt>
    <dgm:pt modelId="{573C875C-A0FD-4E97-8114-D49CD1CE8F04}" type="sibTrans" cxnId="{E5C38A4B-85FC-4CD5-83BD-D697FA03079A}">
      <dgm:prSet/>
      <dgm:spPr/>
      <dgm:t>
        <a:bodyPr/>
        <a:lstStyle/>
        <a:p>
          <a:endParaRPr lang="en-US"/>
        </a:p>
      </dgm:t>
    </dgm:pt>
    <dgm:pt modelId="{33939A60-3AAF-4145-BD88-36D517999D43}">
      <dgm:prSet phldrT="[Text]" custT="1"/>
      <dgm:spPr>
        <a:solidFill>
          <a:srgbClr val="85DFFF"/>
        </a:solidFill>
      </dgm:spPr>
      <dgm:t>
        <a:bodyPr/>
        <a:lstStyle/>
        <a:p>
          <a:pPr>
            <a:spcAft>
              <a:spcPts val="0"/>
            </a:spcAft>
          </a:pPr>
          <a:r>
            <a:rPr lang="fr-FR" sz="2000" b="1" dirty="0">
              <a:solidFill>
                <a:srgbClr val="002060"/>
              </a:solidFill>
            </a:rPr>
            <a:t>Physique</a:t>
          </a:r>
        </a:p>
        <a:p>
          <a:pPr>
            <a:spcAft>
              <a:spcPts val="0"/>
            </a:spcAft>
          </a:pPr>
          <a:r>
            <a:rPr lang="fr-FR" sz="1400" b="1" dirty="0">
              <a:solidFill>
                <a:srgbClr val="002060"/>
              </a:solidFill>
            </a:rPr>
            <a:t>La croissance, la maturation sexuelle et le développement du cerveau</a:t>
          </a:r>
          <a:endParaRPr lang="en-US" sz="1400" b="1" dirty="0">
            <a:solidFill>
              <a:srgbClr val="002060"/>
            </a:solidFill>
          </a:endParaRPr>
        </a:p>
      </dgm:t>
    </dgm:pt>
    <dgm:pt modelId="{59AB5CEE-1417-4EB8-8160-4A76E83CCF6B}" type="parTrans" cxnId="{A1BDBBA9-0431-40D6-8AA0-8CB8CA00DE98}">
      <dgm:prSet/>
      <dgm:spPr>
        <a:solidFill>
          <a:srgbClr val="85DFFF"/>
        </a:solidFill>
      </dgm:spPr>
      <dgm:t>
        <a:bodyPr/>
        <a:lstStyle/>
        <a:p>
          <a:endParaRPr lang="en-US"/>
        </a:p>
      </dgm:t>
    </dgm:pt>
    <dgm:pt modelId="{1CA7E581-4104-4867-BD45-1D9BB90FB8CE}" type="sibTrans" cxnId="{A1BDBBA9-0431-40D6-8AA0-8CB8CA00DE98}">
      <dgm:prSet/>
      <dgm:spPr/>
      <dgm:t>
        <a:bodyPr/>
        <a:lstStyle/>
        <a:p>
          <a:endParaRPr lang="en-US"/>
        </a:p>
      </dgm:t>
    </dgm:pt>
    <dgm:pt modelId="{DE0043DA-09D3-4B3F-9738-B36374079CC3}">
      <dgm:prSet phldrT="[Text]" custT="1"/>
      <dgm:spPr>
        <a:solidFill>
          <a:srgbClr val="43AEFF"/>
        </a:solidFill>
      </dgm:spPr>
      <dgm:t>
        <a:bodyPr/>
        <a:lstStyle/>
        <a:p>
          <a:r>
            <a:rPr lang="en-GB" sz="2400" b="1" dirty="0" err="1">
              <a:solidFill>
                <a:srgbClr val="002060"/>
              </a:solidFill>
            </a:rPr>
            <a:t>Psychologique</a:t>
          </a:r>
          <a:endParaRPr lang="en-GB" sz="2400" b="1" dirty="0">
            <a:solidFill>
              <a:srgbClr val="002060"/>
            </a:solidFill>
          </a:endParaRPr>
        </a:p>
      </dgm:t>
    </dgm:pt>
    <dgm:pt modelId="{F8AAFC64-84A2-4E99-9575-BECC22B0B946}" type="parTrans" cxnId="{662AD306-08E0-412F-9010-CA313C275B1E}">
      <dgm:prSet/>
      <dgm:spPr>
        <a:solidFill>
          <a:srgbClr val="43AEFF"/>
        </a:solidFill>
      </dgm:spPr>
      <dgm:t>
        <a:bodyPr/>
        <a:lstStyle/>
        <a:p>
          <a:endParaRPr lang="en-US"/>
        </a:p>
      </dgm:t>
    </dgm:pt>
    <dgm:pt modelId="{641EB652-8E8F-4FAE-8E61-37E7993DB91D}" type="sibTrans" cxnId="{662AD306-08E0-412F-9010-CA313C275B1E}">
      <dgm:prSet/>
      <dgm:spPr/>
      <dgm:t>
        <a:bodyPr/>
        <a:lstStyle/>
        <a:p>
          <a:endParaRPr lang="en-US"/>
        </a:p>
      </dgm:t>
    </dgm:pt>
    <dgm:pt modelId="{73D1BC5F-9288-4CFB-B9F4-CC7619B749A1}">
      <dgm:prSet phldrT="[Text]" custT="1"/>
      <dgm:spPr>
        <a:solidFill>
          <a:srgbClr val="1E7FB8"/>
        </a:solidFill>
      </dgm:spPr>
      <dgm:t>
        <a:bodyPr/>
        <a:lstStyle/>
        <a:p>
          <a:r>
            <a:rPr lang="en-GB" sz="2400" b="1" dirty="0" err="1">
              <a:solidFill>
                <a:srgbClr val="002060"/>
              </a:solidFill>
            </a:rPr>
            <a:t>Sociale</a:t>
          </a:r>
          <a:endParaRPr lang="en-US" sz="3200" b="1" dirty="0">
            <a:solidFill>
              <a:srgbClr val="002060"/>
            </a:solidFill>
          </a:endParaRPr>
        </a:p>
      </dgm:t>
    </dgm:pt>
    <dgm:pt modelId="{442AD189-0199-495C-B318-D2A6A416FDD0}" type="parTrans" cxnId="{5D294E4E-5811-4C78-8A73-E9055455D13A}">
      <dgm:prSet/>
      <dgm:spPr>
        <a:solidFill>
          <a:srgbClr val="1E7FB8"/>
        </a:solidFill>
      </dgm:spPr>
      <dgm:t>
        <a:bodyPr/>
        <a:lstStyle/>
        <a:p>
          <a:endParaRPr lang="en-US"/>
        </a:p>
      </dgm:t>
    </dgm:pt>
    <dgm:pt modelId="{ED84A368-2E7F-4796-8E74-DFFAEFE7EFAE}" type="sibTrans" cxnId="{5D294E4E-5811-4C78-8A73-E9055455D13A}">
      <dgm:prSet/>
      <dgm:spPr/>
      <dgm:t>
        <a:bodyPr/>
        <a:lstStyle/>
        <a:p>
          <a:endParaRPr lang="en-US"/>
        </a:p>
      </dgm:t>
    </dgm:pt>
    <dgm:pt modelId="{1212B664-E13E-4ECC-A417-F46DCB673BE6}" type="pres">
      <dgm:prSet presAssocID="{AB9CAC54-C8D8-4E7C-B95E-9CF1782B35C4}" presName="cycle" presStyleCnt="0">
        <dgm:presLayoutVars>
          <dgm:chMax val="1"/>
          <dgm:dir/>
          <dgm:animLvl val="ctr"/>
          <dgm:resizeHandles val="exact"/>
        </dgm:presLayoutVars>
      </dgm:prSet>
      <dgm:spPr/>
    </dgm:pt>
    <dgm:pt modelId="{12B6735D-7B31-4F90-8436-9FC4CD6396B4}" type="pres">
      <dgm:prSet presAssocID="{98326C1D-F3B5-42AA-905B-BC5592657D62}" presName="centerShape" presStyleLbl="node0" presStyleIdx="0" presStyleCnt="1" custScaleX="232407" custScaleY="82455"/>
      <dgm:spPr/>
    </dgm:pt>
    <dgm:pt modelId="{DEC515C7-0C04-4877-9157-2D29247BD994}" type="pres">
      <dgm:prSet presAssocID="{59AB5CEE-1417-4EB8-8160-4A76E83CCF6B}" presName="parTrans" presStyleLbl="bgSibTrans2D1" presStyleIdx="0" presStyleCnt="3"/>
      <dgm:spPr/>
    </dgm:pt>
    <dgm:pt modelId="{1378FEBB-CDEF-4FAE-96FE-728A3EC0AEB8}" type="pres">
      <dgm:prSet presAssocID="{33939A60-3AAF-4145-BD88-36D517999D43}" presName="node" presStyleLbl="node1" presStyleIdx="0" presStyleCnt="3" custScaleX="153961" custScaleY="95040" custRadScaleRad="171127" custRadScaleInc="-15659">
        <dgm:presLayoutVars>
          <dgm:bulletEnabled val="1"/>
        </dgm:presLayoutVars>
      </dgm:prSet>
      <dgm:spPr/>
    </dgm:pt>
    <dgm:pt modelId="{D8138778-0DB4-4FC9-A534-08A567E80D81}" type="pres">
      <dgm:prSet presAssocID="{F8AAFC64-84A2-4E99-9575-BECC22B0B946}" presName="parTrans" presStyleLbl="bgSibTrans2D1" presStyleIdx="1" presStyleCnt="3"/>
      <dgm:spPr/>
    </dgm:pt>
    <dgm:pt modelId="{5D8F7889-5278-423B-9CE4-D5A795397C08}" type="pres">
      <dgm:prSet presAssocID="{DE0043DA-09D3-4B3F-9738-B36374079CC3}" presName="node" presStyleLbl="node1" presStyleIdx="1" presStyleCnt="3" custScaleX="178532">
        <dgm:presLayoutVars>
          <dgm:bulletEnabled val="1"/>
        </dgm:presLayoutVars>
      </dgm:prSet>
      <dgm:spPr/>
    </dgm:pt>
    <dgm:pt modelId="{302FDAAD-9215-404D-881E-18D63CBC94AC}" type="pres">
      <dgm:prSet presAssocID="{442AD189-0199-495C-B318-D2A6A416FDD0}" presName="parTrans" presStyleLbl="bgSibTrans2D1" presStyleIdx="2" presStyleCnt="3"/>
      <dgm:spPr/>
    </dgm:pt>
    <dgm:pt modelId="{075CA92D-E23B-4D0D-BF53-597E5377FF02}" type="pres">
      <dgm:prSet presAssocID="{73D1BC5F-9288-4CFB-B9F4-CC7619B749A1}" presName="node" presStyleLbl="node1" presStyleIdx="2" presStyleCnt="3" custScaleX="140990" custScaleY="89440" custRadScaleRad="161560" custRadScaleInc="17019">
        <dgm:presLayoutVars>
          <dgm:bulletEnabled val="1"/>
        </dgm:presLayoutVars>
      </dgm:prSet>
      <dgm:spPr/>
    </dgm:pt>
  </dgm:ptLst>
  <dgm:cxnLst>
    <dgm:cxn modelId="{662AD306-08E0-412F-9010-CA313C275B1E}" srcId="{98326C1D-F3B5-42AA-905B-BC5592657D62}" destId="{DE0043DA-09D3-4B3F-9738-B36374079CC3}" srcOrd="1" destOrd="0" parTransId="{F8AAFC64-84A2-4E99-9575-BECC22B0B946}" sibTransId="{641EB652-8E8F-4FAE-8E61-37E7993DB91D}"/>
    <dgm:cxn modelId="{E5C38A4B-85FC-4CD5-83BD-D697FA03079A}" srcId="{AB9CAC54-C8D8-4E7C-B95E-9CF1782B35C4}" destId="{98326C1D-F3B5-42AA-905B-BC5592657D62}" srcOrd="0" destOrd="0" parTransId="{EE4F2CBB-902A-45E0-8AB1-6F6C0BAD23C5}" sibTransId="{573C875C-A0FD-4E97-8114-D49CD1CE8F04}"/>
    <dgm:cxn modelId="{5D294E4E-5811-4C78-8A73-E9055455D13A}" srcId="{98326C1D-F3B5-42AA-905B-BC5592657D62}" destId="{73D1BC5F-9288-4CFB-B9F4-CC7619B749A1}" srcOrd="2" destOrd="0" parTransId="{442AD189-0199-495C-B318-D2A6A416FDD0}" sibTransId="{ED84A368-2E7F-4796-8E74-DFFAEFE7EFAE}"/>
    <dgm:cxn modelId="{89520E75-5BF2-4F71-8D68-ED7E47380365}" type="presOf" srcId="{DE0043DA-09D3-4B3F-9738-B36374079CC3}" destId="{5D8F7889-5278-423B-9CE4-D5A795397C08}" srcOrd="0" destOrd="0" presId="urn:microsoft.com/office/officeart/2005/8/layout/radial4"/>
    <dgm:cxn modelId="{8759DA7D-706A-46EF-BBD3-AD74D4A7BE4F}" type="presOf" srcId="{AB9CAC54-C8D8-4E7C-B95E-9CF1782B35C4}" destId="{1212B664-E13E-4ECC-A417-F46DCB673BE6}" srcOrd="0" destOrd="0" presId="urn:microsoft.com/office/officeart/2005/8/layout/radial4"/>
    <dgm:cxn modelId="{010DD997-4522-42FA-A72E-677ED7C6ED56}" type="presOf" srcId="{442AD189-0199-495C-B318-D2A6A416FDD0}" destId="{302FDAAD-9215-404D-881E-18D63CBC94AC}" srcOrd="0" destOrd="0" presId="urn:microsoft.com/office/officeart/2005/8/layout/radial4"/>
    <dgm:cxn modelId="{4B542F9E-1D17-4B23-B056-C294A4A6A124}" type="presOf" srcId="{59AB5CEE-1417-4EB8-8160-4A76E83CCF6B}" destId="{DEC515C7-0C04-4877-9157-2D29247BD994}" srcOrd="0" destOrd="0" presId="urn:microsoft.com/office/officeart/2005/8/layout/radial4"/>
    <dgm:cxn modelId="{5B0F19A4-D8E5-49C6-B39D-27E6D0FF96A6}" type="presOf" srcId="{F8AAFC64-84A2-4E99-9575-BECC22B0B946}" destId="{D8138778-0DB4-4FC9-A534-08A567E80D81}" srcOrd="0" destOrd="0" presId="urn:microsoft.com/office/officeart/2005/8/layout/radial4"/>
    <dgm:cxn modelId="{A1BDBBA9-0431-40D6-8AA0-8CB8CA00DE98}" srcId="{98326C1D-F3B5-42AA-905B-BC5592657D62}" destId="{33939A60-3AAF-4145-BD88-36D517999D43}" srcOrd="0" destOrd="0" parTransId="{59AB5CEE-1417-4EB8-8160-4A76E83CCF6B}" sibTransId="{1CA7E581-4104-4867-BD45-1D9BB90FB8CE}"/>
    <dgm:cxn modelId="{318EB4AD-4674-4268-B2CB-148DF268668A}" type="presOf" srcId="{33939A60-3AAF-4145-BD88-36D517999D43}" destId="{1378FEBB-CDEF-4FAE-96FE-728A3EC0AEB8}" srcOrd="0" destOrd="0" presId="urn:microsoft.com/office/officeart/2005/8/layout/radial4"/>
    <dgm:cxn modelId="{D386CEDE-7898-4527-BB55-64A5C786E703}" type="presOf" srcId="{98326C1D-F3B5-42AA-905B-BC5592657D62}" destId="{12B6735D-7B31-4F90-8436-9FC4CD6396B4}" srcOrd="0" destOrd="0" presId="urn:microsoft.com/office/officeart/2005/8/layout/radial4"/>
    <dgm:cxn modelId="{312D1AED-48B0-4D7C-94FC-DBCB394FCF7C}" type="presOf" srcId="{73D1BC5F-9288-4CFB-B9F4-CC7619B749A1}" destId="{075CA92D-E23B-4D0D-BF53-597E5377FF02}" srcOrd="0" destOrd="0" presId="urn:microsoft.com/office/officeart/2005/8/layout/radial4"/>
    <dgm:cxn modelId="{83626B18-7A67-4C72-B681-30EA1D6B718C}" type="presParOf" srcId="{1212B664-E13E-4ECC-A417-F46DCB673BE6}" destId="{12B6735D-7B31-4F90-8436-9FC4CD6396B4}" srcOrd="0" destOrd="0" presId="urn:microsoft.com/office/officeart/2005/8/layout/radial4"/>
    <dgm:cxn modelId="{6A26E007-726C-45B4-8CE7-1FE1FFA6BC56}" type="presParOf" srcId="{1212B664-E13E-4ECC-A417-F46DCB673BE6}" destId="{DEC515C7-0C04-4877-9157-2D29247BD994}" srcOrd="1" destOrd="0" presId="urn:microsoft.com/office/officeart/2005/8/layout/radial4"/>
    <dgm:cxn modelId="{89F3698F-9EED-4024-8AE2-55948AD05F70}" type="presParOf" srcId="{1212B664-E13E-4ECC-A417-F46DCB673BE6}" destId="{1378FEBB-CDEF-4FAE-96FE-728A3EC0AEB8}" srcOrd="2" destOrd="0" presId="urn:microsoft.com/office/officeart/2005/8/layout/radial4"/>
    <dgm:cxn modelId="{5B900CE1-51F9-4244-95A2-2EE3495595E0}" type="presParOf" srcId="{1212B664-E13E-4ECC-A417-F46DCB673BE6}" destId="{D8138778-0DB4-4FC9-A534-08A567E80D81}" srcOrd="3" destOrd="0" presId="urn:microsoft.com/office/officeart/2005/8/layout/radial4"/>
    <dgm:cxn modelId="{8B5CCC45-E112-4F3B-82FA-049FDC4C43D7}" type="presParOf" srcId="{1212B664-E13E-4ECC-A417-F46DCB673BE6}" destId="{5D8F7889-5278-423B-9CE4-D5A795397C08}" srcOrd="4" destOrd="0" presId="urn:microsoft.com/office/officeart/2005/8/layout/radial4"/>
    <dgm:cxn modelId="{8644D85E-5D7D-48B9-93AC-5BD1D419D40C}" type="presParOf" srcId="{1212B664-E13E-4ECC-A417-F46DCB673BE6}" destId="{302FDAAD-9215-404D-881E-18D63CBC94AC}" srcOrd="5" destOrd="0" presId="urn:microsoft.com/office/officeart/2005/8/layout/radial4"/>
    <dgm:cxn modelId="{926C2424-A50B-4B04-8F3E-662953577799}" type="presParOf" srcId="{1212B664-E13E-4ECC-A417-F46DCB673BE6}" destId="{075CA92D-E23B-4D0D-BF53-597E5377FF0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146DD5-5E1E-4601-971E-A7032E87FF1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362FB1D-63F0-4892-9BF3-9D77DEF3D7FB}">
      <dgm:prSet custT="1"/>
      <dgm:spPr>
        <a:solidFill>
          <a:srgbClr val="00B050"/>
        </a:solidFill>
      </dgm:spPr>
      <dgm:t>
        <a:bodyPr/>
        <a:lstStyle/>
        <a:p>
          <a:pPr algn="ctr" rtl="0"/>
          <a:r>
            <a:rPr lang="en-US" sz="2400" b="1" i="0" baseline="0" dirty="0">
              <a:solidFill>
                <a:srgbClr val="002060"/>
              </a:solidFill>
            </a:rPr>
            <a:t>Santé</a:t>
          </a:r>
          <a:endParaRPr lang="en-US" sz="1600" b="1" i="0" baseline="0" dirty="0">
            <a:solidFill>
              <a:srgbClr val="002060"/>
            </a:solidFill>
          </a:endParaRPr>
        </a:p>
      </dgm:t>
    </dgm:pt>
    <dgm:pt modelId="{07C4CB2F-4619-410C-95EE-F33955D3B1BD}" type="parTrans" cxnId="{E4E5C376-FFC2-4DAE-AE92-889AF94B1CF9}">
      <dgm:prSet/>
      <dgm:spPr/>
      <dgm:t>
        <a:bodyPr/>
        <a:lstStyle/>
        <a:p>
          <a:endParaRPr lang="en-US"/>
        </a:p>
      </dgm:t>
    </dgm:pt>
    <dgm:pt modelId="{5109F3AB-0983-4C51-A1ED-F079E7314A74}" type="sibTrans" cxnId="{E4E5C376-FFC2-4DAE-AE92-889AF94B1CF9}">
      <dgm:prSet/>
      <dgm:spPr/>
      <dgm:t>
        <a:bodyPr/>
        <a:lstStyle/>
        <a:p>
          <a:endParaRPr lang="en-US"/>
        </a:p>
      </dgm:t>
    </dgm:pt>
    <dgm:pt modelId="{8251E6B6-A4AC-4E5E-88E7-A0DA0B24BF46}" type="pres">
      <dgm:prSet presAssocID="{6E146DD5-5E1E-4601-971E-A7032E87FF13}" presName="linear" presStyleCnt="0">
        <dgm:presLayoutVars>
          <dgm:animLvl val="lvl"/>
          <dgm:resizeHandles val="exact"/>
        </dgm:presLayoutVars>
      </dgm:prSet>
      <dgm:spPr/>
    </dgm:pt>
    <dgm:pt modelId="{F774722A-5095-43AB-84AE-CB8B7CC2857C}" type="pres">
      <dgm:prSet presAssocID="{F362FB1D-63F0-4892-9BF3-9D77DEF3D7FB}" presName="parentText" presStyleLbl="node1" presStyleIdx="0" presStyleCnt="1" custLinFactNeighborY="-16205">
        <dgm:presLayoutVars>
          <dgm:chMax val="0"/>
          <dgm:bulletEnabled val="1"/>
        </dgm:presLayoutVars>
      </dgm:prSet>
      <dgm:spPr/>
    </dgm:pt>
  </dgm:ptLst>
  <dgm:cxnLst>
    <dgm:cxn modelId="{B74D5A11-9BBC-4ACC-A9D1-317B9F9EA4B8}" type="presOf" srcId="{F362FB1D-63F0-4892-9BF3-9D77DEF3D7FB}" destId="{F774722A-5095-43AB-84AE-CB8B7CC2857C}" srcOrd="0" destOrd="0" presId="urn:microsoft.com/office/officeart/2005/8/layout/vList2"/>
    <dgm:cxn modelId="{E4E5C376-FFC2-4DAE-AE92-889AF94B1CF9}" srcId="{6E146DD5-5E1E-4601-971E-A7032E87FF13}" destId="{F362FB1D-63F0-4892-9BF3-9D77DEF3D7FB}" srcOrd="0" destOrd="0" parTransId="{07C4CB2F-4619-410C-95EE-F33955D3B1BD}" sibTransId="{5109F3AB-0983-4C51-A1ED-F079E7314A74}"/>
    <dgm:cxn modelId="{5E63C1A1-EDAA-4D69-A1B0-3D2082C0E021}" type="presOf" srcId="{6E146DD5-5E1E-4601-971E-A7032E87FF13}" destId="{8251E6B6-A4AC-4E5E-88E7-A0DA0B24BF46}" srcOrd="0" destOrd="0" presId="urn:microsoft.com/office/officeart/2005/8/layout/vList2"/>
    <dgm:cxn modelId="{9C1CB1C0-BE99-4033-9CF0-FA10BAEABBCB}" type="presParOf" srcId="{8251E6B6-A4AC-4E5E-88E7-A0DA0B24BF46}" destId="{F774722A-5095-43AB-84AE-CB8B7CC2857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BB903D-2882-41DA-8CEF-71326C7D1D39}"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19A4D2B0-6BD1-47D2-B461-01C126AA2CE4}">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d’invulnérabilité</a:t>
          </a:r>
          <a:endParaRPr lang="en-US" b="0" dirty="0"/>
        </a:p>
      </dgm:t>
    </dgm:pt>
    <dgm:pt modelId="{336A630A-F859-4722-904E-4DFEF2C72CCA}" type="parTrans" cxnId="{A8F8DFE7-6E28-4D14-AD2C-122B809489CA}">
      <dgm:prSet/>
      <dgm:spPr/>
      <dgm:t>
        <a:bodyPr/>
        <a:lstStyle/>
        <a:p>
          <a:endParaRPr lang="en-US"/>
        </a:p>
      </dgm:t>
    </dgm:pt>
    <dgm:pt modelId="{77E53AB6-84B8-44EF-A4F5-938FF31D240B}" type="sibTrans" cxnId="{A8F8DFE7-6E28-4D14-AD2C-122B809489CA}">
      <dgm:prSet/>
      <dgm:spPr/>
      <dgm:t>
        <a:bodyPr/>
        <a:lstStyle/>
        <a:p>
          <a:endParaRPr lang="en-US"/>
        </a:p>
      </dgm:t>
    </dgm:pt>
    <dgm:pt modelId="{1FD138AA-9E17-4AB0-9192-EFEA87D2968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Prise de risque</a:t>
          </a:r>
          <a:endParaRPr lang="en-US" b="0" dirty="0"/>
        </a:p>
      </dgm:t>
    </dgm:pt>
    <dgm:pt modelId="{6FE5B834-21DD-4285-9BA1-F238D3F39DD6}" type="parTrans" cxnId="{488598D5-D2AA-4660-A341-99A5A93EC2DF}">
      <dgm:prSet/>
      <dgm:spPr/>
      <dgm:t>
        <a:bodyPr/>
        <a:lstStyle/>
        <a:p>
          <a:endParaRPr lang="en-US"/>
        </a:p>
      </dgm:t>
    </dgm:pt>
    <dgm:pt modelId="{AF0D4F6A-FE5F-4942-BD6B-AD90BA0296B8}" type="sibTrans" cxnId="{488598D5-D2AA-4660-A341-99A5A93EC2DF}">
      <dgm:prSet/>
      <dgm:spPr/>
      <dgm:t>
        <a:bodyPr/>
        <a:lstStyle/>
        <a:p>
          <a:endParaRPr lang="en-US"/>
        </a:p>
      </dgm:t>
    </dgm:pt>
    <dgm:pt modelId="{B9A9F983-0EFE-4BCE-8F2C-98AAA3D5B592}">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Orienté sur ici et maintenant, pas sur l'avenir</a:t>
          </a:r>
          <a:endParaRPr lang="en-US" b="0" dirty="0"/>
        </a:p>
      </dgm:t>
    </dgm:pt>
    <dgm:pt modelId="{28E25406-29D9-490F-A7D7-D5C76E1891BD}" type="parTrans" cxnId="{E2CC54FA-6BA7-4C74-8C86-DB1590D3A8EF}">
      <dgm:prSet/>
      <dgm:spPr/>
      <dgm:t>
        <a:bodyPr/>
        <a:lstStyle/>
        <a:p>
          <a:endParaRPr lang="en-US"/>
        </a:p>
      </dgm:t>
    </dgm:pt>
    <dgm:pt modelId="{60D07F6D-0072-4C07-AB94-12E639A24D82}" type="sibTrans" cxnId="{E2CC54FA-6BA7-4C74-8C86-DB1590D3A8EF}">
      <dgm:prSet/>
      <dgm:spPr/>
      <dgm:t>
        <a:bodyPr/>
        <a:lstStyle/>
        <a:p>
          <a:endParaRPr lang="en-US"/>
        </a:p>
      </dgm:t>
    </dgm:pt>
    <dgm:pt modelId="{857EEAD2-F735-47E6-A68B-5C418FFFD38B}">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Influencé par ses pairs</a:t>
          </a:r>
          <a:endParaRPr lang="en-US" b="0" dirty="0"/>
        </a:p>
      </dgm:t>
    </dgm:pt>
    <dgm:pt modelId="{0914740E-2EE8-476C-8F50-3D7012F07C7B}" type="parTrans" cxnId="{2CE8D854-F66E-4893-9D98-2C0FBC20EA0B}">
      <dgm:prSet/>
      <dgm:spPr/>
      <dgm:t>
        <a:bodyPr/>
        <a:lstStyle/>
        <a:p>
          <a:endParaRPr lang="en-US"/>
        </a:p>
      </dgm:t>
    </dgm:pt>
    <dgm:pt modelId="{54E13E20-C34E-49D8-AABE-9171A6F3E84E}" type="sibTrans" cxnId="{2CE8D854-F66E-4893-9D98-2C0FBC20EA0B}">
      <dgm:prSet/>
      <dgm:spPr/>
      <dgm:t>
        <a:bodyPr/>
        <a:lstStyle/>
        <a:p>
          <a:endParaRPr lang="en-US"/>
        </a:p>
      </dgm:t>
    </dgm:pt>
    <dgm:pt modelId="{1D0058E2-92CE-4E73-B9BA-6DDACF6DB99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Refus d’écouter les parents</a:t>
          </a:r>
          <a:endParaRPr lang="en-US" b="0" dirty="0"/>
        </a:p>
      </dgm:t>
    </dgm:pt>
    <dgm:pt modelId="{9FDF09B4-32FD-4079-AA2F-B0C68D8E8F1F}" type="parTrans" cxnId="{C5AA0174-A240-4E7E-A482-283AEA8F2876}">
      <dgm:prSet/>
      <dgm:spPr/>
      <dgm:t>
        <a:bodyPr/>
        <a:lstStyle/>
        <a:p>
          <a:endParaRPr lang="en-US"/>
        </a:p>
      </dgm:t>
    </dgm:pt>
    <dgm:pt modelId="{02214F4B-7E5B-4ED2-8D90-5A69B7FDA473}" type="sibTrans" cxnId="{C5AA0174-A240-4E7E-A482-283AEA8F2876}">
      <dgm:prSet/>
      <dgm:spPr/>
      <dgm:t>
        <a:bodyPr/>
        <a:lstStyle/>
        <a:p>
          <a:endParaRPr lang="en-US"/>
        </a:p>
      </dgm:t>
    </dgm:pt>
    <dgm:pt modelId="{E1AA9FCA-2D08-4E2F-8AEA-499E936D25F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de vulnérabilité</a:t>
          </a:r>
          <a:endParaRPr lang="en-US" b="0" dirty="0"/>
        </a:p>
      </dgm:t>
    </dgm:pt>
    <dgm:pt modelId="{7ACD560A-5C93-4F2A-9415-7E3FBE25C96B}" type="parTrans" cxnId="{E69E0F32-93D7-4719-B01B-DFD5E7A8FAFE}">
      <dgm:prSet/>
      <dgm:spPr/>
      <dgm:t>
        <a:bodyPr/>
        <a:lstStyle/>
        <a:p>
          <a:endParaRPr lang="en-US"/>
        </a:p>
      </dgm:t>
    </dgm:pt>
    <dgm:pt modelId="{AA067385-16EA-43D9-980C-4AEA62F44BA5}" type="sibTrans" cxnId="{E69E0F32-93D7-4719-B01B-DFD5E7A8FAFE}">
      <dgm:prSet/>
      <dgm:spPr/>
      <dgm:t>
        <a:bodyPr/>
        <a:lstStyle/>
        <a:p>
          <a:endParaRPr lang="en-US"/>
        </a:p>
      </dgm:t>
    </dgm:pt>
    <dgm:pt modelId="{2DFD7515-034A-4648-B35F-4C04FA6A1B4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Insécurité</a:t>
          </a:r>
          <a:endParaRPr lang="en-US" b="0" dirty="0"/>
        </a:p>
      </dgm:t>
    </dgm:pt>
    <dgm:pt modelId="{E7CF89BF-BB43-4941-94D4-45B467C15C9D}" type="parTrans" cxnId="{0168648B-FD13-45F8-BFCB-4DE27D1A2CEB}">
      <dgm:prSet/>
      <dgm:spPr/>
      <dgm:t>
        <a:bodyPr/>
        <a:lstStyle/>
        <a:p>
          <a:endParaRPr lang="en-US"/>
        </a:p>
      </dgm:t>
    </dgm:pt>
    <dgm:pt modelId="{4B6FAB3F-F874-46FF-8357-7008AF1E9777}" type="sibTrans" cxnId="{0168648B-FD13-45F8-BFCB-4DE27D1A2CEB}">
      <dgm:prSet/>
      <dgm:spPr/>
      <dgm:t>
        <a:bodyPr/>
        <a:lstStyle/>
        <a:p>
          <a:endParaRPr lang="en-US"/>
        </a:p>
      </dgm:t>
    </dgm:pt>
    <dgm:pt modelId="{CAC702BF-3018-4C83-BF17-DE86260D6FA8}" type="pres">
      <dgm:prSet presAssocID="{A5BB903D-2882-41DA-8CEF-71326C7D1D39}" presName="diagram" presStyleCnt="0">
        <dgm:presLayoutVars>
          <dgm:dir/>
          <dgm:resizeHandles val="exact"/>
        </dgm:presLayoutVars>
      </dgm:prSet>
      <dgm:spPr/>
    </dgm:pt>
    <dgm:pt modelId="{2248CCFB-D31A-430C-9749-4AB1BF37A24C}" type="pres">
      <dgm:prSet presAssocID="{19A4D2B0-6BD1-47D2-B461-01C126AA2CE4}" presName="node" presStyleLbl="node1" presStyleIdx="0" presStyleCnt="7">
        <dgm:presLayoutVars>
          <dgm:bulletEnabled val="1"/>
        </dgm:presLayoutVars>
      </dgm:prSet>
      <dgm:spPr/>
    </dgm:pt>
    <dgm:pt modelId="{5D75B956-DCC2-48CF-8843-9C7745B3E061}" type="pres">
      <dgm:prSet presAssocID="{77E53AB6-84B8-44EF-A4F5-938FF31D240B}" presName="sibTrans" presStyleCnt="0"/>
      <dgm:spPr/>
    </dgm:pt>
    <dgm:pt modelId="{D88729E7-D48F-47A7-8F76-29B4DD250981}" type="pres">
      <dgm:prSet presAssocID="{1FD138AA-9E17-4AB0-9192-EFEA87D2968F}" presName="node" presStyleLbl="node1" presStyleIdx="1" presStyleCnt="7">
        <dgm:presLayoutVars>
          <dgm:bulletEnabled val="1"/>
        </dgm:presLayoutVars>
      </dgm:prSet>
      <dgm:spPr/>
    </dgm:pt>
    <dgm:pt modelId="{5F8BCA35-74FF-4021-A0B9-BB8EE07A9566}" type="pres">
      <dgm:prSet presAssocID="{AF0D4F6A-FE5F-4942-BD6B-AD90BA0296B8}" presName="sibTrans" presStyleCnt="0"/>
      <dgm:spPr/>
    </dgm:pt>
    <dgm:pt modelId="{D7CFAAE2-A8C8-4ABF-A13B-AD53C7EAD5A8}" type="pres">
      <dgm:prSet presAssocID="{B9A9F983-0EFE-4BCE-8F2C-98AAA3D5B592}" presName="node" presStyleLbl="node1" presStyleIdx="2" presStyleCnt="7">
        <dgm:presLayoutVars>
          <dgm:bulletEnabled val="1"/>
        </dgm:presLayoutVars>
      </dgm:prSet>
      <dgm:spPr/>
    </dgm:pt>
    <dgm:pt modelId="{AA8C3741-D314-4672-8507-E4D78D24B77A}" type="pres">
      <dgm:prSet presAssocID="{60D07F6D-0072-4C07-AB94-12E639A24D82}" presName="sibTrans" presStyleCnt="0"/>
      <dgm:spPr/>
    </dgm:pt>
    <dgm:pt modelId="{02EC7B3B-CB18-4EC3-B872-4272FEF1E7F7}" type="pres">
      <dgm:prSet presAssocID="{857EEAD2-F735-47E6-A68B-5C418FFFD38B}" presName="node" presStyleLbl="node1" presStyleIdx="3" presStyleCnt="7">
        <dgm:presLayoutVars>
          <dgm:bulletEnabled val="1"/>
        </dgm:presLayoutVars>
      </dgm:prSet>
      <dgm:spPr/>
    </dgm:pt>
    <dgm:pt modelId="{36B7A350-57E5-4FAD-930C-2C409F1D1E76}" type="pres">
      <dgm:prSet presAssocID="{54E13E20-C34E-49D8-AABE-9171A6F3E84E}" presName="sibTrans" presStyleCnt="0"/>
      <dgm:spPr/>
    </dgm:pt>
    <dgm:pt modelId="{CE319B8D-A091-408B-8ACB-30CF00D601D1}" type="pres">
      <dgm:prSet presAssocID="{1D0058E2-92CE-4E73-B9BA-6DDACF6DB99F}" presName="node" presStyleLbl="node1" presStyleIdx="4" presStyleCnt="7">
        <dgm:presLayoutVars>
          <dgm:bulletEnabled val="1"/>
        </dgm:presLayoutVars>
      </dgm:prSet>
      <dgm:spPr/>
    </dgm:pt>
    <dgm:pt modelId="{57F0205C-DA8D-4C13-B8F6-2EC50331DB1A}" type="pres">
      <dgm:prSet presAssocID="{02214F4B-7E5B-4ED2-8D90-5A69B7FDA473}" presName="sibTrans" presStyleCnt="0"/>
      <dgm:spPr/>
    </dgm:pt>
    <dgm:pt modelId="{0F1316A8-186D-44D4-A354-CF82964E8E61}" type="pres">
      <dgm:prSet presAssocID="{2DFD7515-034A-4648-B35F-4C04FA6A1B4C}" presName="node" presStyleLbl="node1" presStyleIdx="5" presStyleCnt="7">
        <dgm:presLayoutVars>
          <dgm:bulletEnabled val="1"/>
        </dgm:presLayoutVars>
      </dgm:prSet>
      <dgm:spPr/>
    </dgm:pt>
    <dgm:pt modelId="{EDA9F3AB-BA4A-4345-8192-27AA2E30AD97}" type="pres">
      <dgm:prSet presAssocID="{4B6FAB3F-F874-46FF-8357-7008AF1E9777}" presName="sibTrans" presStyleCnt="0"/>
      <dgm:spPr/>
    </dgm:pt>
    <dgm:pt modelId="{ACE60549-3C10-48DD-B050-6818C18B208D}" type="pres">
      <dgm:prSet presAssocID="{E1AA9FCA-2D08-4E2F-8AEA-499E936D25FC}" presName="node" presStyleLbl="node1" presStyleIdx="6" presStyleCnt="7">
        <dgm:presLayoutVars>
          <dgm:bulletEnabled val="1"/>
        </dgm:presLayoutVars>
      </dgm:prSet>
      <dgm:spPr/>
    </dgm:pt>
  </dgm:ptLst>
  <dgm:cxnLst>
    <dgm:cxn modelId="{9BCF5229-9057-444B-A406-C50B72427DCC}" type="presOf" srcId="{2DFD7515-034A-4648-B35F-4C04FA6A1B4C}" destId="{0F1316A8-186D-44D4-A354-CF82964E8E61}" srcOrd="0" destOrd="0" presId="urn:microsoft.com/office/officeart/2005/8/layout/default#1"/>
    <dgm:cxn modelId="{E69E0F32-93D7-4719-B01B-DFD5E7A8FAFE}" srcId="{A5BB903D-2882-41DA-8CEF-71326C7D1D39}" destId="{E1AA9FCA-2D08-4E2F-8AEA-499E936D25FC}" srcOrd="6" destOrd="0" parTransId="{7ACD560A-5C93-4F2A-9415-7E3FBE25C96B}" sibTransId="{AA067385-16EA-43D9-980C-4AEA62F44BA5}"/>
    <dgm:cxn modelId="{15914B3B-5FE6-4F28-9408-688DFD8A6B37}" type="presOf" srcId="{A5BB903D-2882-41DA-8CEF-71326C7D1D39}" destId="{CAC702BF-3018-4C83-BF17-DE86260D6FA8}" srcOrd="0" destOrd="0" presId="urn:microsoft.com/office/officeart/2005/8/layout/default#1"/>
    <dgm:cxn modelId="{E40CBA4D-0916-42DD-B912-D49B1B7FD61C}" type="presOf" srcId="{E1AA9FCA-2D08-4E2F-8AEA-499E936D25FC}" destId="{ACE60549-3C10-48DD-B050-6818C18B208D}" srcOrd="0" destOrd="0" presId="urn:microsoft.com/office/officeart/2005/8/layout/default#1"/>
    <dgm:cxn modelId="{C5AA0174-A240-4E7E-A482-283AEA8F2876}" srcId="{A5BB903D-2882-41DA-8CEF-71326C7D1D39}" destId="{1D0058E2-92CE-4E73-B9BA-6DDACF6DB99F}" srcOrd="4" destOrd="0" parTransId="{9FDF09B4-32FD-4079-AA2F-B0C68D8E8F1F}" sibTransId="{02214F4B-7E5B-4ED2-8D90-5A69B7FDA473}"/>
    <dgm:cxn modelId="{2CE8D854-F66E-4893-9D98-2C0FBC20EA0B}" srcId="{A5BB903D-2882-41DA-8CEF-71326C7D1D39}" destId="{857EEAD2-F735-47E6-A68B-5C418FFFD38B}" srcOrd="3" destOrd="0" parTransId="{0914740E-2EE8-476C-8F50-3D7012F07C7B}" sibTransId="{54E13E20-C34E-49D8-AABE-9171A6F3E84E}"/>
    <dgm:cxn modelId="{0168648B-FD13-45F8-BFCB-4DE27D1A2CEB}" srcId="{A5BB903D-2882-41DA-8CEF-71326C7D1D39}" destId="{2DFD7515-034A-4648-B35F-4C04FA6A1B4C}" srcOrd="5" destOrd="0" parTransId="{E7CF89BF-BB43-4941-94D4-45B467C15C9D}" sibTransId="{4B6FAB3F-F874-46FF-8357-7008AF1E9777}"/>
    <dgm:cxn modelId="{87FCD29C-9BB1-4172-8CC6-F30A01678A8D}" type="presOf" srcId="{B9A9F983-0EFE-4BCE-8F2C-98AAA3D5B592}" destId="{D7CFAAE2-A8C8-4ABF-A13B-AD53C7EAD5A8}" srcOrd="0" destOrd="0" presId="urn:microsoft.com/office/officeart/2005/8/layout/default#1"/>
    <dgm:cxn modelId="{84EFDDBD-3C58-4865-A3ED-B90D2B3E0190}" type="presOf" srcId="{857EEAD2-F735-47E6-A68B-5C418FFFD38B}" destId="{02EC7B3B-CB18-4EC3-B872-4272FEF1E7F7}" srcOrd="0" destOrd="0" presId="urn:microsoft.com/office/officeart/2005/8/layout/default#1"/>
    <dgm:cxn modelId="{B8E7BED3-2F4F-47C6-B298-E2C40A14B4F9}" type="presOf" srcId="{1FD138AA-9E17-4AB0-9192-EFEA87D2968F}" destId="{D88729E7-D48F-47A7-8F76-29B4DD250981}" srcOrd="0" destOrd="0" presId="urn:microsoft.com/office/officeart/2005/8/layout/default#1"/>
    <dgm:cxn modelId="{488598D5-D2AA-4660-A341-99A5A93EC2DF}" srcId="{A5BB903D-2882-41DA-8CEF-71326C7D1D39}" destId="{1FD138AA-9E17-4AB0-9192-EFEA87D2968F}" srcOrd="1" destOrd="0" parTransId="{6FE5B834-21DD-4285-9BA1-F238D3F39DD6}" sibTransId="{AF0D4F6A-FE5F-4942-BD6B-AD90BA0296B8}"/>
    <dgm:cxn modelId="{67DA43D8-8995-45EC-A2DB-8DB18B835A15}" type="presOf" srcId="{1D0058E2-92CE-4E73-B9BA-6DDACF6DB99F}" destId="{CE319B8D-A091-408B-8ACB-30CF00D601D1}" srcOrd="0" destOrd="0" presId="urn:microsoft.com/office/officeart/2005/8/layout/default#1"/>
    <dgm:cxn modelId="{A8F8DFE7-6E28-4D14-AD2C-122B809489CA}" srcId="{A5BB903D-2882-41DA-8CEF-71326C7D1D39}" destId="{19A4D2B0-6BD1-47D2-B461-01C126AA2CE4}" srcOrd="0" destOrd="0" parTransId="{336A630A-F859-4722-904E-4DFEF2C72CCA}" sibTransId="{77E53AB6-84B8-44EF-A4F5-938FF31D240B}"/>
    <dgm:cxn modelId="{BD1F38F5-B47D-41DA-9B21-0B385F66046A}" type="presOf" srcId="{19A4D2B0-6BD1-47D2-B461-01C126AA2CE4}" destId="{2248CCFB-D31A-430C-9749-4AB1BF37A24C}" srcOrd="0" destOrd="0" presId="urn:microsoft.com/office/officeart/2005/8/layout/default#1"/>
    <dgm:cxn modelId="{E2CC54FA-6BA7-4C74-8C86-DB1590D3A8EF}" srcId="{A5BB903D-2882-41DA-8CEF-71326C7D1D39}" destId="{B9A9F983-0EFE-4BCE-8F2C-98AAA3D5B592}" srcOrd="2" destOrd="0" parTransId="{28E25406-29D9-490F-A7D7-D5C76E1891BD}" sibTransId="{60D07F6D-0072-4C07-AB94-12E639A24D82}"/>
    <dgm:cxn modelId="{775611E4-11FC-40AA-89AC-7C74967EBB23}" type="presParOf" srcId="{CAC702BF-3018-4C83-BF17-DE86260D6FA8}" destId="{2248CCFB-D31A-430C-9749-4AB1BF37A24C}" srcOrd="0" destOrd="0" presId="urn:microsoft.com/office/officeart/2005/8/layout/default#1"/>
    <dgm:cxn modelId="{0994E2B5-9410-4753-ACD4-3D023116A9AC}" type="presParOf" srcId="{CAC702BF-3018-4C83-BF17-DE86260D6FA8}" destId="{5D75B956-DCC2-48CF-8843-9C7745B3E061}" srcOrd="1" destOrd="0" presId="urn:microsoft.com/office/officeart/2005/8/layout/default#1"/>
    <dgm:cxn modelId="{6306E7CF-DAAC-4BD8-8473-49D3487DF0D0}" type="presParOf" srcId="{CAC702BF-3018-4C83-BF17-DE86260D6FA8}" destId="{D88729E7-D48F-47A7-8F76-29B4DD250981}" srcOrd="2" destOrd="0" presId="urn:microsoft.com/office/officeart/2005/8/layout/default#1"/>
    <dgm:cxn modelId="{35BE3B46-493B-47B0-9E04-961F180DB51C}" type="presParOf" srcId="{CAC702BF-3018-4C83-BF17-DE86260D6FA8}" destId="{5F8BCA35-74FF-4021-A0B9-BB8EE07A9566}" srcOrd="3" destOrd="0" presId="urn:microsoft.com/office/officeart/2005/8/layout/default#1"/>
    <dgm:cxn modelId="{F8C00279-F2F9-4576-8CF7-C61964C1A651}" type="presParOf" srcId="{CAC702BF-3018-4C83-BF17-DE86260D6FA8}" destId="{D7CFAAE2-A8C8-4ABF-A13B-AD53C7EAD5A8}" srcOrd="4" destOrd="0" presId="urn:microsoft.com/office/officeart/2005/8/layout/default#1"/>
    <dgm:cxn modelId="{B098ABDC-00E6-4799-AA01-EE2B16271326}" type="presParOf" srcId="{CAC702BF-3018-4C83-BF17-DE86260D6FA8}" destId="{AA8C3741-D314-4672-8507-E4D78D24B77A}" srcOrd="5" destOrd="0" presId="urn:microsoft.com/office/officeart/2005/8/layout/default#1"/>
    <dgm:cxn modelId="{33EB3744-5031-4C0C-9B4F-65FE65050289}" type="presParOf" srcId="{CAC702BF-3018-4C83-BF17-DE86260D6FA8}" destId="{02EC7B3B-CB18-4EC3-B872-4272FEF1E7F7}" srcOrd="6" destOrd="0" presId="urn:microsoft.com/office/officeart/2005/8/layout/default#1"/>
    <dgm:cxn modelId="{929FD302-C549-4053-A33B-F298E9A41868}" type="presParOf" srcId="{CAC702BF-3018-4C83-BF17-DE86260D6FA8}" destId="{36B7A350-57E5-4FAD-930C-2C409F1D1E76}" srcOrd="7" destOrd="0" presId="urn:microsoft.com/office/officeart/2005/8/layout/default#1"/>
    <dgm:cxn modelId="{64334213-77D8-4D1A-9192-B3FEE604F0DE}" type="presParOf" srcId="{CAC702BF-3018-4C83-BF17-DE86260D6FA8}" destId="{CE319B8D-A091-408B-8ACB-30CF00D601D1}" srcOrd="8" destOrd="0" presId="urn:microsoft.com/office/officeart/2005/8/layout/default#1"/>
    <dgm:cxn modelId="{36AE0FF2-D83A-4852-8185-816A908E569D}" type="presParOf" srcId="{CAC702BF-3018-4C83-BF17-DE86260D6FA8}" destId="{57F0205C-DA8D-4C13-B8F6-2EC50331DB1A}" srcOrd="9" destOrd="0" presId="urn:microsoft.com/office/officeart/2005/8/layout/default#1"/>
    <dgm:cxn modelId="{80E7EEAA-338E-4D1C-A3C9-9C0B50C11EA7}" type="presParOf" srcId="{CAC702BF-3018-4C83-BF17-DE86260D6FA8}" destId="{0F1316A8-186D-44D4-A354-CF82964E8E61}" srcOrd="10" destOrd="0" presId="urn:microsoft.com/office/officeart/2005/8/layout/default#1"/>
    <dgm:cxn modelId="{AF0B21ED-7041-4A89-A675-5B7C48B62BFD}" type="presParOf" srcId="{CAC702BF-3018-4C83-BF17-DE86260D6FA8}" destId="{EDA9F3AB-BA4A-4345-8192-27AA2E30AD97}" srcOrd="11" destOrd="0" presId="urn:microsoft.com/office/officeart/2005/8/layout/default#1"/>
    <dgm:cxn modelId="{9A5011B9-5BAD-4185-926B-F5F4EFA5A703}" type="presParOf" srcId="{CAC702BF-3018-4C83-BF17-DE86260D6FA8}" destId="{ACE60549-3C10-48DD-B050-6818C18B208D}" srcOrd="12"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B6735D-7B31-4F90-8436-9FC4CD6396B4}">
      <dsp:nvSpPr>
        <dsp:cNvPr id="0" name=""/>
        <dsp:cNvSpPr/>
      </dsp:nvSpPr>
      <dsp:spPr>
        <a:xfrm>
          <a:off x="2666997" y="1962221"/>
          <a:ext cx="3444110" cy="1221926"/>
        </a:xfrm>
        <a:prstGeom prst="ellipse">
          <a:avLst/>
        </a:prstGeom>
        <a:solidFill>
          <a:schemeClr val="bg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rgbClr val="002060"/>
              </a:solidFill>
            </a:rPr>
            <a:t>Développement de l</a:t>
          </a:r>
          <a:r>
            <a:rPr lang="en-US" sz="2400" b="1" kern="1200" dirty="0">
              <a:solidFill>
                <a:srgbClr val="002060"/>
              </a:solidFill>
            </a:rPr>
            <a:t>’adolescent </a:t>
          </a:r>
        </a:p>
      </dsp:txBody>
      <dsp:txXfrm>
        <a:off x="3171375" y="2141168"/>
        <a:ext cx="2435354" cy="864032"/>
      </dsp:txXfrm>
    </dsp:sp>
    <dsp:sp modelId="{DEC515C7-0C04-4877-9157-2D29247BD994}">
      <dsp:nvSpPr>
        <dsp:cNvPr id="0" name=""/>
        <dsp:cNvSpPr/>
      </dsp:nvSpPr>
      <dsp:spPr>
        <a:xfrm rot="12336276">
          <a:off x="1286884" y="1371504"/>
          <a:ext cx="2070498" cy="422350"/>
        </a:xfrm>
        <a:prstGeom prst="leftArrow">
          <a:avLst>
            <a:gd name="adj1" fmla="val 60000"/>
            <a:gd name="adj2" fmla="val 50000"/>
          </a:avLst>
        </a:prstGeom>
        <a:solidFill>
          <a:srgbClr val="85DFFF"/>
        </a:solidFill>
        <a:ln>
          <a:noFill/>
        </a:ln>
        <a:effectLst/>
      </dsp:spPr>
      <dsp:style>
        <a:lnRef idx="0">
          <a:scrgbClr r="0" g="0" b="0"/>
        </a:lnRef>
        <a:fillRef idx="1">
          <a:scrgbClr r="0" g="0" b="0"/>
        </a:fillRef>
        <a:effectRef idx="0">
          <a:scrgbClr r="0" g="0" b="0"/>
        </a:effectRef>
        <a:fontRef idx="minor">
          <a:schemeClr val="lt1"/>
        </a:fontRef>
      </dsp:style>
    </dsp:sp>
    <dsp:sp modelId="{1378FEBB-CDEF-4FAE-96FE-728A3EC0AEB8}">
      <dsp:nvSpPr>
        <dsp:cNvPr id="0" name=""/>
        <dsp:cNvSpPr/>
      </dsp:nvSpPr>
      <dsp:spPr>
        <a:xfrm>
          <a:off x="304790" y="600085"/>
          <a:ext cx="2167515" cy="1070404"/>
        </a:xfrm>
        <a:prstGeom prst="roundRect">
          <a:avLst>
            <a:gd name="adj" fmla="val 10000"/>
          </a:avLst>
        </a:prstGeom>
        <a:solidFill>
          <a:srgbClr val="85D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ts val="0"/>
            </a:spcAft>
            <a:buNone/>
          </a:pPr>
          <a:r>
            <a:rPr lang="fr-FR" sz="2000" b="1" kern="1200" dirty="0">
              <a:solidFill>
                <a:srgbClr val="002060"/>
              </a:solidFill>
            </a:rPr>
            <a:t>Physique</a:t>
          </a:r>
        </a:p>
        <a:p>
          <a:pPr marL="0" lvl="0" indent="0" algn="ctr" defTabSz="889000">
            <a:lnSpc>
              <a:spcPct val="90000"/>
            </a:lnSpc>
            <a:spcBef>
              <a:spcPct val="0"/>
            </a:spcBef>
            <a:spcAft>
              <a:spcPts val="0"/>
            </a:spcAft>
            <a:buNone/>
          </a:pPr>
          <a:r>
            <a:rPr lang="fr-FR" sz="1400" b="1" kern="1200" dirty="0">
              <a:solidFill>
                <a:srgbClr val="002060"/>
              </a:solidFill>
            </a:rPr>
            <a:t>La croissance, la maturation sexuelle et le développement du cerveau</a:t>
          </a:r>
          <a:endParaRPr lang="en-US" sz="1400" b="1" kern="1200" dirty="0">
            <a:solidFill>
              <a:srgbClr val="002060"/>
            </a:solidFill>
          </a:endParaRPr>
        </a:p>
      </dsp:txBody>
      <dsp:txXfrm>
        <a:off x="336141" y="631436"/>
        <a:ext cx="2104813" cy="1007702"/>
      </dsp:txXfrm>
    </dsp:sp>
    <dsp:sp modelId="{D8138778-0DB4-4FC9-A534-08A567E80D81}">
      <dsp:nvSpPr>
        <dsp:cNvPr id="0" name=""/>
        <dsp:cNvSpPr/>
      </dsp:nvSpPr>
      <dsp:spPr>
        <a:xfrm rot="16200000">
          <a:off x="3759044" y="1047704"/>
          <a:ext cx="1260016" cy="422350"/>
        </a:xfrm>
        <a:prstGeom prst="leftArrow">
          <a:avLst>
            <a:gd name="adj1" fmla="val 60000"/>
            <a:gd name="adj2" fmla="val 50000"/>
          </a:avLst>
        </a:prstGeom>
        <a:solidFill>
          <a:srgbClr val="43AEFF"/>
        </a:solidFill>
        <a:ln>
          <a:noFill/>
        </a:ln>
        <a:effectLst/>
      </dsp:spPr>
      <dsp:style>
        <a:lnRef idx="0">
          <a:scrgbClr r="0" g="0" b="0"/>
        </a:lnRef>
        <a:fillRef idx="1">
          <a:scrgbClr r="0" g="0" b="0"/>
        </a:fillRef>
        <a:effectRef idx="0">
          <a:scrgbClr r="0" g="0" b="0"/>
        </a:effectRef>
        <a:fontRef idx="minor">
          <a:schemeClr val="lt1"/>
        </a:fontRef>
      </dsp:style>
    </dsp:sp>
    <dsp:sp modelId="{5D8F7889-5278-423B-9CE4-D5A795397C08}">
      <dsp:nvSpPr>
        <dsp:cNvPr id="0" name=""/>
        <dsp:cNvSpPr/>
      </dsp:nvSpPr>
      <dsp:spPr>
        <a:xfrm>
          <a:off x="3132335" y="65737"/>
          <a:ext cx="2513434" cy="1126267"/>
        </a:xfrm>
        <a:prstGeom prst="roundRect">
          <a:avLst>
            <a:gd name="adj" fmla="val 10000"/>
          </a:avLst>
        </a:prstGeom>
        <a:solidFill>
          <a:srgbClr val="43AE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Psychologique</a:t>
          </a:r>
          <a:endParaRPr lang="en-GB" sz="2400" b="1" kern="1200" dirty="0">
            <a:solidFill>
              <a:srgbClr val="002060"/>
            </a:solidFill>
          </a:endParaRPr>
        </a:p>
      </dsp:txBody>
      <dsp:txXfrm>
        <a:off x="3165322" y="98724"/>
        <a:ext cx="2447460" cy="1060293"/>
      </dsp:txXfrm>
    </dsp:sp>
    <dsp:sp modelId="{302FDAAD-9215-404D-881E-18D63CBC94AC}">
      <dsp:nvSpPr>
        <dsp:cNvPr id="0" name=""/>
        <dsp:cNvSpPr/>
      </dsp:nvSpPr>
      <dsp:spPr>
        <a:xfrm rot="20112684">
          <a:off x="5450851" y="1438351"/>
          <a:ext cx="1876451" cy="422350"/>
        </a:xfrm>
        <a:prstGeom prst="leftArrow">
          <a:avLst>
            <a:gd name="adj1" fmla="val 60000"/>
            <a:gd name="adj2" fmla="val 50000"/>
          </a:avLst>
        </a:prstGeom>
        <a:solidFill>
          <a:srgbClr val="1E7FB8"/>
        </a:solidFill>
        <a:ln>
          <a:noFill/>
        </a:ln>
        <a:effectLst/>
      </dsp:spPr>
      <dsp:style>
        <a:lnRef idx="0">
          <a:scrgbClr r="0" g="0" b="0"/>
        </a:lnRef>
        <a:fillRef idx="1">
          <a:scrgbClr r="0" g="0" b="0"/>
        </a:fillRef>
        <a:effectRef idx="0">
          <a:scrgbClr r="0" g="0" b="0"/>
        </a:effectRef>
        <a:fontRef idx="minor">
          <a:schemeClr val="lt1"/>
        </a:fontRef>
      </dsp:style>
    </dsp:sp>
    <dsp:sp modelId="{075CA92D-E23B-4D0D-BF53-597E5377FF02}">
      <dsp:nvSpPr>
        <dsp:cNvPr id="0" name=""/>
        <dsp:cNvSpPr/>
      </dsp:nvSpPr>
      <dsp:spPr>
        <a:xfrm>
          <a:off x="6248403" y="752488"/>
          <a:ext cx="1984905" cy="1007333"/>
        </a:xfrm>
        <a:prstGeom prst="roundRect">
          <a:avLst>
            <a:gd name="adj" fmla="val 10000"/>
          </a:avLst>
        </a:prstGeom>
        <a:solidFill>
          <a:srgbClr val="1E7FB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Sociale</a:t>
          </a:r>
          <a:endParaRPr lang="en-US" sz="3200" b="1" kern="1200" dirty="0">
            <a:solidFill>
              <a:srgbClr val="002060"/>
            </a:solidFill>
          </a:endParaRPr>
        </a:p>
      </dsp:txBody>
      <dsp:txXfrm>
        <a:off x="6277907" y="781992"/>
        <a:ext cx="1925897" cy="9483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4722A-5095-43AB-84AE-CB8B7CC2857C}">
      <dsp:nvSpPr>
        <dsp:cNvPr id="0" name=""/>
        <dsp:cNvSpPr/>
      </dsp:nvSpPr>
      <dsp:spPr>
        <a:xfrm>
          <a:off x="0" y="0"/>
          <a:ext cx="2971800" cy="599040"/>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kern="1200" baseline="0" dirty="0">
              <a:solidFill>
                <a:srgbClr val="002060"/>
              </a:solidFill>
            </a:rPr>
            <a:t>Santé</a:t>
          </a:r>
          <a:endParaRPr lang="en-US" sz="1600" b="1" i="0" kern="1200" baseline="0" dirty="0">
            <a:solidFill>
              <a:srgbClr val="002060"/>
            </a:solidFill>
          </a:endParaRPr>
        </a:p>
      </dsp:txBody>
      <dsp:txXfrm>
        <a:off x="29243" y="29243"/>
        <a:ext cx="2913314" cy="5405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CCFB-D31A-430C-9749-4AB1BF37A24C}">
      <dsp:nvSpPr>
        <dsp:cNvPr id="0" name=""/>
        <dsp:cNvSpPr/>
      </dsp:nvSpPr>
      <dsp:spPr>
        <a:xfrm>
          <a:off x="1808"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d’invulnérabilité</a:t>
          </a:r>
          <a:endParaRPr lang="en-US" sz="1500" b="0" kern="1200" dirty="0"/>
        </a:p>
      </dsp:txBody>
      <dsp:txXfrm>
        <a:off x="1808" y="248639"/>
        <a:ext cx="1434554" cy="860732"/>
      </dsp:txXfrm>
    </dsp:sp>
    <dsp:sp modelId="{D88729E7-D48F-47A7-8F76-29B4DD250981}">
      <dsp:nvSpPr>
        <dsp:cNvPr id="0" name=""/>
        <dsp:cNvSpPr/>
      </dsp:nvSpPr>
      <dsp:spPr>
        <a:xfrm>
          <a:off x="157981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Prise de risque</a:t>
          </a:r>
          <a:endParaRPr lang="en-US" sz="1500" b="0" kern="1200" dirty="0"/>
        </a:p>
      </dsp:txBody>
      <dsp:txXfrm>
        <a:off x="1579817" y="248639"/>
        <a:ext cx="1434554" cy="860732"/>
      </dsp:txXfrm>
    </dsp:sp>
    <dsp:sp modelId="{D7CFAAE2-A8C8-4ABF-A13B-AD53C7EAD5A8}">
      <dsp:nvSpPr>
        <dsp:cNvPr id="0" name=""/>
        <dsp:cNvSpPr/>
      </dsp:nvSpPr>
      <dsp:spPr>
        <a:xfrm>
          <a:off x="315782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Orienté sur ici et maintenant, pas sur l'avenir</a:t>
          </a:r>
          <a:endParaRPr lang="en-US" sz="1500" b="0" kern="1200" dirty="0"/>
        </a:p>
      </dsp:txBody>
      <dsp:txXfrm>
        <a:off x="3157827" y="248639"/>
        <a:ext cx="1434554" cy="860732"/>
      </dsp:txXfrm>
    </dsp:sp>
    <dsp:sp modelId="{02EC7B3B-CB18-4EC3-B872-4272FEF1E7F7}">
      <dsp:nvSpPr>
        <dsp:cNvPr id="0" name=""/>
        <dsp:cNvSpPr/>
      </dsp:nvSpPr>
      <dsp:spPr>
        <a:xfrm>
          <a:off x="473583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Influencé par ses pairs</a:t>
          </a:r>
          <a:endParaRPr lang="en-US" sz="1500" b="0" kern="1200" dirty="0"/>
        </a:p>
      </dsp:txBody>
      <dsp:txXfrm>
        <a:off x="4735837" y="248639"/>
        <a:ext cx="1434554" cy="860732"/>
      </dsp:txXfrm>
    </dsp:sp>
    <dsp:sp modelId="{CE319B8D-A091-408B-8ACB-30CF00D601D1}">
      <dsp:nvSpPr>
        <dsp:cNvPr id="0" name=""/>
        <dsp:cNvSpPr/>
      </dsp:nvSpPr>
      <dsp:spPr>
        <a:xfrm>
          <a:off x="790813"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Refus d’écouter les parents</a:t>
          </a:r>
          <a:endParaRPr lang="en-US" sz="1500" b="0" kern="1200" dirty="0"/>
        </a:p>
      </dsp:txBody>
      <dsp:txXfrm>
        <a:off x="790813" y="1252827"/>
        <a:ext cx="1434554" cy="860732"/>
      </dsp:txXfrm>
    </dsp:sp>
    <dsp:sp modelId="{0F1316A8-186D-44D4-A354-CF82964E8E61}">
      <dsp:nvSpPr>
        <dsp:cNvPr id="0" name=""/>
        <dsp:cNvSpPr/>
      </dsp:nvSpPr>
      <dsp:spPr>
        <a:xfrm>
          <a:off x="236882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Insécurité</a:t>
          </a:r>
          <a:endParaRPr lang="en-US" sz="1500" b="0" kern="1200" dirty="0"/>
        </a:p>
      </dsp:txBody>
      <dsp:txXfrm>
        <a:off x="2368822" y="1252827"/>
        <a:ext cx="1434554" cy="860732"/>
      </dsp:txXfrm>
    </dsp:sp>
    <dsp:sp modelId="{ACE60549-3C10-48DD-B050-6818C18B208D}">
      <dsp:nvSpPr>
        <dsp:cNvPr id="0" name=""/>
        <dsp:cNvSpPr/>
      </dsp:nvSpPr>
      <dsp:spPr>
        <a:xfrm>
          <a:off x="394683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de vulnérabilité</a:t>
          </a:r>
          <a:endParaRPr lang="en-US" sz="1500" b="0" kern="1200" dirty="0"/>
        </a:p>
      </dsp:txBody>
      <dsp:txXfrm>
        <a:off x="3946832" y="1252827"/>
        <a:ext cx="1434554" cy="86073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0240F2D2-531C-474C-B606-CA53082406C9}" type="slidenum">
              <a:rPr lang="en-US"/>
              <a:pPr>
                <a:defRPr/>
              </a:pPr>
              <a:t>‹#›</a:t>
            </a:fld>
            <a:endParaRPr lang="en-US"/>
          </a:p>
        </p:txBody>
      </p:sp>
    </p:spTree>
    <p:extLst>
      <p:ext uri="{BB962C8B-B14F-4D97-AF65-F5344CB8AC3E}">
        <p14:creationId xmlns:p14="http://schemas.microsoft.com/office/powerpoint/2010/main" val="2027660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20484"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2A4C781A-2DB2-4695-8B9D-BF8676D76C30}" type="slidenum">
              <a:rPr lang="en-GB"/>
              <a:pPr>
                <a:defRPr/>
              </a:pPr>
              <a:t>‹#›</a:t>
            </a:fld>
            <a:endParaRPr lang="en-GB"/>
          </a:p>
        </p:txBody>
      </p:sp>
    </p:spTree>
    <p:extLst>
      <p:ext uri="{BB962C8B-B14F-4D97-AF65-F5344CB8AC3E}">
        <p14:creationId xmlns:p14="http://schemas.microsoft.com/office/powerpoint/2010/main" val="372167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La formation de l'identité survient à l'adolescence, en se référant à notre sens de qui nous sommes en tant qu'individus et en tant que membres de groupes sociaux.</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En début d'adolescence, par exemple, l'adolescent tend à être conscient de soi et est « égocentrique ». Le processus de séparation affective des parents commence, et si ce n'est clairement culture spécifique, les amitiés sexuelles du même sexe sont plus fréquentes. La relation avec les membres du sexe opposé est dans le cadre de paramètres du groupe.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Pendant l'adolescence, le groupe de pairs et les perceptions sur le groupe de pairs, jouent un rôle beaucoup plus important que dans l'âge adulte.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Pour les filles qui atteignent l'âge de la reproduction - avec premiers saignements menstruels – cela marque souvent des changements subtils ou importants dans la façon dont elles sont perçues et traitées par la famille et la société en général. Dans de nombreuses sociétés, cela s'accompagne par une augmentation des contrôles sociaux et des attentes sur le comportement des filles.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Demander aux participants quels changements il y a dans les attentes sociales quand les filles grandissent entre 9 et 13 ans, et s’il en est de même pour les garçons.</a:t>
            </a:r>
            <a:endParaRPr lang="en-US" b="1"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10</a:t>
            </a:fld>
            <a:endParaRPr lang="en-GB"/>
          </a:p>
        </p:txBody>
      </p:sp>
    </p:spTree>
    <p:extLst>
      <p:ext uri="{BB962C8B-B14F-4D97-AF65-F5344CB8AC3E}">
        <p14:creationId xmlns:p14="http://schemas.microsoft.com/office/powerpoint/2010/main" val="2929826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Donc, en conclusion, nous pouvons dire que l'adolescence est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croissance et de développement physique et psychologique (cognitive et émotionnelle) rapide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où les nouvelles capacités sont développées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changement dans les relations sociales, les attentes, les rôles et les responsabilités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i="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i="1" kern="1200" dirty="0">
                <a:solidFill>
                  <a:schemeClr val="tx1"/>
                </a:solidFill>
                <a:effectLst/>
                <a:latin typeface="Arial" pitchFamily="34" charset="0"/>
                <a:ea typeface="MS PGothic" pitchFamily="34" charset="-128"/>
                <a:cs typeface="MS PGothic" pitchFamily="34" charset="-128"/>
              </a:rPr>
              <a:t>Une fois que vous avez lu les points sur la diapositive, demandez aux participants s'ils ont des questions et ensuite passer à la diapositive suivante</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11</a:t>
            </a:fld>
            <a:endParaRPr lang="en-GB"/>
          </a:p>
        </p:txBody>
      </p:sp>
    </p:spTree>
    <p:extLst>
      <p:ext uri="{BB962C8B-B14F-4D97-AF65-F5344CB8AC3E}">
        <p14:creationId xmlns:p14="http://schemas.microsoft.com/office/powerpoint/2010/main" val="184849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Afficher uniquement la question et de faire un remue-méninges (brainstorming) en plénière</a:t>
            </a:r>
          </a:p>
          <a:p>
            <a:pPr fontAlgn="t"/>
            <a:r>
              <a:rPr lang="fr-FR" sz="1200" kern="1200" dirty="0">
                <a:solidFill>
                  <a:schemeClr val="tx1"/>
                </a:solidFill>
                <a:effectLst/>
                <a:latin typeface="Arial" pitchFamily="34" charset="0"/>
                <a:ea typeface="MS PGothic" pitchFamily="34" charset="-128"/>
                <a:cs typeface="MS PGothic" pitchFamily="34" charset="-128"/>
              </a:rPr>
              <a:t>Pour permettre aux participants de comprendre ce que nous entendons par une caractéristique, vous pouvez commencer le remue-méninges en disant : « Par exemple, un adolescent pense souvent qu'il est unique »</a:t>
            </a:r>
          </a:p>
          <a:p>
            <a:pPr fontAlgn="t"/>
            <a:r>
              <a:rPr lang="fr-FR" sz="1200" kern="1200" dirty="0">
                <a:solidFill>
                  <a:schemeClr val="tx1"/>
                </a:solidFill>
                <a:effectLst/>
                <a:latin typeface="Arial" pitchFamily="34" charset="0"/>
                <a:ea typeface="MS PGothic" pitchFamily="34" charset="-128"/>
                <a:cs typeface="MS PGothic" pitchFamily="34" charset="-128"/>
              </a:rPr>
              <a:t> </a:t>
            </a:r>
          </a:p>
          <a:p>
            <a:pPr fontAlgn="t"/>
            <a:r>
              <a:rPr lang="fr-FR" sz="1200" b="1" kern="1200" dirty="0">
                <a:solidFill>
                  <a:schemeClr val="tx1"/>
                </a:solidFill>
                <a:effectLst/>
                <a:latin typeface="Arial" pitchFamily="34" charset="0"/>
                <a:ea typeface="MS PGothic" pitchFamily="34" charset="-128"/>
                <a:cs typeface="MS PGothic" pitchFamily="34" charset="-128"/>
              </a:rPr>
              <a:t>Note à l'animateur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S'il y a suffisamment de temps vous pouvez demander aux participants de discuter d'abord et identifier les caractéristiques pendant 5 minutes avec leurs voisins (en petits groupes de 2 ou 3), puis demandez-leur de les partager avec le groupe en séance plénière. Vous pouvez les noter sur un tableau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Quand vous avez fait le remue-méninges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Voir les 7 caractéristiques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comparer avec ce que les groupes ont proposé ?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(ne pas entrer dans la discussion sur ce qui peut être la bonne ou la mauvaise réponse - disons simplement que nous allons réfléchir sur les implications de ces 7 caractéristiques)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kern="1200" dirty="0">
                <a:solidFill>
                  <a:schemeClr val="tx1"/>
                </a:solidFill>
                <a:effectLst/>
                <a:latin typeface="Arial" pitchFamily="34" charset="0"/>
                <a:ea typeface="MS PGothic" pitchFamily="34" charset="-128"/>
                <a:cs typeface="MS PGothic" pitchFamily="34" charset="-128"/>
              </a:rPr>
              <a:t>Les implications sur la diapositive sont des exemples, mais pas nécessairement les seuls. Vous pouvez les utiliser pour démarrer une discussion.</a:t>
            </a:r>
          </a:p>
          <a:p>
            <a:r>
              <a:rPr lang="fr-FR" sz="1200" kern="1200" dirty="0">
                <a:solidFill>
                  <a:schemeClr val="tx1"/>
                </a:solidFill>
                <a:effectLst/>
                <a:latin typeface="Arial" pitchFamily="34" charset="0"/>
                <a:ea typeface="MS PGothic" pitchFamily="34" charset="-128"/>
                <a:cs typeface="MS PGothic" pitchFamily="34" charset="-128"/>
              </a:rPr>
              <a:t>Demandez au groupe s'ils sont d'accord et si ils ont identifié d'autres implications.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Après la présentation de toutes les implications, conclure en disant que nous avons maintenant une idée de la façon dont les caractéristiques des adolescentes peuvent affecter leur santé et leurs comportements vis-à-vis de la santé, et qu'elles peuvent influencer sur la façon dont nous travaillons avec des adolescentes ou comment concevoir des programmes pour les atteindre.</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14</a:t>
            </a:fld>
            <a:endParaRPr lang="en-GB"/>
          </a:p>
        </p:txBody>
      </p:sp>
    </p:spTree>
    <p:extLst>
      <p:ext uri="{BB962C8B-B14F-4D97-AF65-F5344CB8AC3E}">
        <p14:creationId xmlns:p14="http://schemas.microsoft.com/office/powerpoint/2010/main" val="2092643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pPr defTabSz="906719">
              <a:defRPr/>
            </a:pPr>
            <a:r>
              <a:rPr lang="fr-FR" b="1" dirty="0"/>
              <a:t>Lire le scénario </a:t>
            </a:r>
            <a:r>
              <a:rPr lang="fr-FR" b="1" baseline="0" dirty="0"/>
              <a:t> </a:t>
            </a:r>
            <a:r>
              <a:rPr lang="fr-FR" b="1" i="1" baseline="0" dirty="0">
                <a:sym typeface="Wingdings" pitchFamily="2" charset="2"/>
              </a:rPr>
              <a:t> </a:t>
            </a:r>
            <a:r>
              <a:rPr lang="fr-FR" b="1" i="1" dirty="0"/>
              <a:t>Examiner comment cela est adapté au Module 6 Communication</a:t>
            </a:r>
          </a:p>
          <a:p>
            <a:pPr defTabSz="906719">
              <a:defRPr/>
            </a:pPr>
            <a:endParaRPr lang="fr-FR" b="1" dirty="0"/>
          </a:p>
          <a:p>
            <a:pPr defTabSz="906719">
              <a:defRPr/>
            </a:pPr>
            <a:r>
              <a:rPr lang="fr-FR" b="1" dirty="0"/>
              <a:t>Pour discuter du scénario, il y a deux options :</a:t>
            </a:r>
          </a:p>
          <a:p>
            <a:pPr marL="228600" indent="-228600" defTabSz="906719">
              <a:buFont typeface="+mj-lt"/>
              <a:buAutoNum type="arabicPeriod"/>
              <a:defRPr/>
            </a:pPr>
            <a:r>
              <a:rPr lang="fr-FR" b="0" dirty="0"/>
              <a:t>Petits groupes: demandez aux participants de travailler en petits groupes pour discuter du scénario. Distribuez une feuille avec les questions ci-dessous et demander aux groupes de répondre aux questions. Donnez-leur 10 minutes et à la fin, demandez à un premier groupe de dire ce qu'ils aimeraient faire et pourquoi. Ensuite, demandez à chacun des autres groupes si leurs réponses sont différentes (durée environ 30 min au total)</a:t>
            </a:r>
          </a:p>
          <a:p>
            <a:pPr marL="228600" indent="-228600" defTabSz="906719">
              <a:buFont typeface="+mj-lt"/>
              <a:buAutoNum type="arabicPeriod"/>
              <a:defRPr/>
            </a:pPr>
            <a:r>
              <a:rPr lang="fr-FR" b="0" dirty="0"/>
              <a:t>Discussion plénière : Lisez la question une à une et discuter en séance plénière (durée 10-15 minutes)</a:t>
            </a:r>
          </a:p>
          <a:p>
            <a:pPr defTabSz="906719">
              <a:defRPr/>
            </a:pPr>
            <a:endParaRPr lang="fr-FR" b="0" dirty="0"/>
          </a:p>
          <a:p>
            <a:pPr defTabSz="906719">
              <a:defRPr/>
            </a:pPr>
            <a:r>
              <a:rPr lang="fr-FR" b="1" dirty="0"/>
              <a:t>Questions sur le scénario pour guider la discussion :</a:t>
            </a:r>
          </a:p>
          <a:p>
            <a:pPr defTabSz="906719">
              <a:defRPr/>
            </a:pPr>
            <a:r>
              <a:rPr lang="fr-FR" b="0" dirty="0"/>
              <a:t>Le scénario est pour la discussion de groupe. Utilisez les questions suivantes comme guide :</a:t>
            </a:r>
          </a:p>
          <a:p>
            <a:pPr marL="171450" indent="-171450" defTabSz="906719">
              <a:buFont typeface="Arial" pitchFamily="34" charset="0"/>
              <a:buChar char="•"/>
              <a:defRPr/>
            </a:pPr>
            <a:r>
              <a:rPr lang="fr-FR" b="0" dirty="0"/>
              <a:t>Est-ce un scénario réaliste (dans votre pays / culture) ?</a:t>
            </a:r>
          </a:p>
          <a:p>
            <a:pPr marL="171450" indent="-171450" defTabSz="906719">
              <a:buFont typeface="Arial" pitchFamily="34" charset="0"/>
              <a:buChar char="•"/>
              <a:defRPr/>
            </a:pPr>
            <a:r>
              <a:rPr lang="fr-FR" b="0" dirty="0"/>
              <a:t>Quelles pourraient être les raisons de refus de la fille?</a:t>
            </a:r>
          </a:p>
          <a:p>
            <a:pPr marL="171450" indent="-171450" defTabSz="906719">
              <a:buFont typeface="Arial" pitchFamily="34" charset="0"/>
              <a:buChar char="•"/>
              <a:defRPr/>
            </a:pPr>
            <a:r>
              <a:rPr lang="fr-FR" b="0" dirty="0"/>
              <a:t>Quelle devrait être notre réponse en tant que travailleurs de la santé?</a:t>
            </a:r>
          </a:p>
          <a:p>
            <a:pPr marL="171450" indent="-171450" defTabSz="906719">
              <a:buFont typeface="Arial" pitchFamily="34" charset="0"/>
              <a:buChar char="•"/>
              <a:defRPr/>
            </a:pPr>
            <a:r>
              <a:rPr lang="fr-FR" b="0" dirty="0"/>
              <a:t>Si elle continue de refuser, même après l’avoir rassurée qu'il n'y a aucun risque, ni de douleur, que faisons-nous ?</a:t>
            </a:r>
          </a:p>
          <a:p>
            <a:pPr marL="171450" indent="-171450" defTabSz="906719">
              <a:buFont typeface="Arial" pitchFamily="34" charset="0"/>
              <a:buChar char="•"/>
              <a:defRPr/>
            </a:pPr>
            <a:r>
              <a:rPr lang="fr-FR" b="0" dirty="0"/>
              <a:t>Quels sont les droits des filles dans cette situation ?</a:t>
            </a:r>
          </a:p>
          <a:p>
            <a:pPr marL="171450" indent="-171450" defTabSz="906719">
              <a:buFont typeface="Arial" pitchFamily="34" charset="0"/>
              <a:buChar char="•"/>
              <a:defRPr/>
            </a:pPr>
            <a:r>
              <a:rPr lang="fr-FR" b="0" dirty="0"/>
              <a:t>Concrètement, qu'avez-vous décidé de faire ?</a:t>
            </a:r>
          </a:p>
          <a:p>
            <a:pPr defTabSz="906719">
              <a:defRPr/>
            </a:pPr>
            <a:endParaRPr lang="fr-FR" b="0" dirty="0"/>
          </a:p>
          <a:p>
            <a:pPr defTabSz="906719">
              <a:defRPr/>
            </a:pPr>
            <a:r>
              <a:rPr lang="fr-FR" b="1" i="1" dirty="0">
                <a:sym typeface="Wingdings" pitchFamily="2" charset="2"/>
              </a:rPr>
              <a:t> </a:t>
            </a:r>
            <a:r>
              <a:rPr lang="fr-FR" b="1" i="1" dirty="0"/>
              <a:t>Concluez la discussion en soulevant les points suivants </a:t>
            </a:r>
            <a:r>
              <a:rPr lang="fr-FR" b="0" dirty="0"/>
              <a:t>: (certains de ces points seront venus dans la discussion, avec éventuellement une autre terminologie)</a:t>
            </a:r>
          </a:p>
          <a:p>
            <a:pPr defTabSz="906719">
              <a:defRPr/>
            </a:pPr>
            <a:r>
              <a:rPr lang="fr-FR" b="0" dirty="0"/>
              <a:t>Lorsque les adolescentes grandissent, elles ont un désir de plus en plus d'autonomie. elles ont également la capacité de plus en plus d'être impliquées dans la prise de décisions concernant leur santé et leur développement. Ce fait est reconnu par la Convention des droits de l'enfant - qui désigne comme «capacité évolutive":</a:t>
            </a:r>
          </a:p>
          <a:p>
            <a:pPr marL="171450" indent="-171450" defTabSz="906719">
              <a:buFont typeface="Arial" pitchFamily="34" charset="0"/>
              <a:buChar char="•"/>
              <a:defRPr/>
            </a:pPr>
            <a:r>
              <a:rPr lang="fr-FR" b="0" dirty="0"/>
              <a:t>La fille a le droit de refuser. Comme agents de santé, nous pouvons lui expliquer que le vaccin est dans son meilleur intérêt et à faire face aux craintes qu'elle peut avoir. Il est cependant important de ne pas forcer ou tromper les filles pour les faire vacciner. Il est important que la fille accepte l'intervention - ou comme on l'appelle également, elle fournit son </a:t>
            </a:r>
            <a:r>
              <a:rPr lang="fr-FR" sz="1200" kern="1200" dirty="0">
                <a:solidFill>
                  <a:schemeClr val="tx1"/>
                </a:solidFill>
                <a:effectLst/>
                <a:latin typeface="Arial" pitchFamily="34" charset="0"/>
                <a:ea typeface="MS PGothic" pitchFamily="34" charset="-128"/>
                <a:cs typeface="MS PGothic" pitchFamily="34" charset="-128"/>
              </a:rPr>
              <a:t>« </a:t>
            </a:r>
            <a:r>
              <a:rPr lang="fr-FR" b="0" dirty="0"/>
              <a:t>consentement </a:t>
            </a:r>
            <a:r>
              <a:rPr lang="fr-FR" sz="1200" kern="1200" dirty="0">
                <a:solidFill>
                  <a:schemeClr val="tx1"/>
                </a:solidFill>
                <a:effectLst/>
                <a:latin typeface="Arial" pitchFamily="34" charset="0"/>
                <a:ea typeface="MS PGothic" pitchFamily="34" charset="-128"/>
                <a:cs typeface="MS PGothic" pitchFamily="34" charset="-128"/>
              </a:rPr>
              <a:t>»</a:t>
            </a:r>
            <a:endParaRPr lang="fr-FR" b="0" dirty="0"/>
          </a:p>
          <a:p>
            <a:pPr marL="171450" indent="-171450" defTabSz="906719">
              <a:buFont typeface="Arial" pitchFamily="34" charset="0"/>
              <a:buChar char="•"/>
              <a:defRPr/>
            </a:pPr>
            <a:r>
              <a:rPr lang="fr-FR" b="0" dirty="0"/>
              <a:t>Il est important d'être au courant de la procédure de consentement établie par les autorités sanitaires dans le pays et savoir comment cela s'applique à la vaccination et </a:t>
            </a:r>
            <a:r>
              <a:rPr lang="fr-FR" sz="1200" b="0" dirty="0">
                <a:solidFill>
                  <a:srgbClr val="002060"/>
                </a:solidFill>
                <a:latin typeface="Arial" pitchFamily="34" charset="0"/>
              </a:rPr>
              <a:t>à</a:t>
            </a:r>
            <a:r>
              <a:rPr lang="fr-FR" b="0" dirty="0"/>
              <a:t> d'autres interventions de santé. connaitre l'âge du consentement, auquel l'adolescent peut prendre une décision autonome pour une intervention sans le consentement des parents, est important lors de la prise en charge des patients adolescents</a:t>
            </a:r>
          </a:p>
          <a:p>
            <a:pPr marL="171450" indent="-171450" defTabSz="906719">
              <a:buFont typeface="Arial" pitchFamily="34" charset="0"/>
              <a:buChar char="•"/>
              <a:defRPr/>
            </a:pPr>
            <a:r>
              <a:rPr lang="fr-FR" b="0" dirty="0"/>
              <a:t>Cet âge du consentement peut varier d’une intervention </a:t>
            </a:r>
            <a:r>
              <a:rPr lang="fr-FR" sz="1200" b="0" dirty="0">
                <a:solidFill>
                  <a:srgbClr val="002060"/>
                </a:solidFill>
                <a:latin typeface="Arial" pitchFamily="34" charset="0"/>
              </a:rPr>
              <a:t>à</a:t>
            </a:r>
            <a:r>
              <a:rPr lang="fr-FR" b="0" dirty="0"/>
              <a:t> une autre. Pour la vaccination, l'âge de consentement est souvent plus âgé que 12 ans. Il y a cependant quelques pays (en Europe, Afrique et Amérique) qui ont établi 12 ans l'âge auquel un adolescent peut consentir.</a:t>
            </a:r>
          </a:p>
          <a:p>
            <a:pPr marL="170010" indent="-170010">
              <a:buFont typeface="Arial" pitchFamily="34" charset="0"/>
              <a:buChar char="•"/>
            </a:pPr>
            <a:endParaRPr lang="en-US" b="0" dirty="0"/>
          </a:p>
          <a:p>
            <a:endParaRPr lang="en-US" b="0" dirty="0"/>
          </a:p>
          <a:p>
            <a:endParaRPr lang="en-US" b="0" dirty="0"/>
          </a:p>
          <a:p>
            <a:endParaRPr lang="en-US" b="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Lire la question aux</a:t>
            </a:r>
            <a:r>
              <a:rPr lang="en-US" baseline="0" dirty="0"/>
              <a:t> participants </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buFont typeface="Arial" pitchFamily="34" charset="0"/>
              <a:buChar char="•"/>
            </a:pPr>
            <a:r>
              <a:rPr lang="fr-FR" dirty="0"/>
              <a:t>Expliquez aux participants que ces points sont considérés comme importants lorsqu'il s'agit de patients adolescents. Expliquer que, si ceux-ci s'appliquent et font partie des bonnes pratiques à tous les patients, ils peuvent être particulièrement importants ou peuvent nécessiter une attention ou une compétence supplémentaire lorsque le patient est un adolescent</a:t>
            </a:r>
          </a:p>
          <a:p>
            <a:pPr marL="170010" indent="-170010">
              <a:buFont typeface="Arial" pitchFamily="34" charset="0"/>
              <a:buChar char="•"/>
            </a:pPr>
            <a:r>
              <a:rPr lang="fr-FR" dirty="0"/>
              <a:t>Vous pouvez demander aux participants leurs expériences et parmi ces 7 points ce qui est différent lorsque vous prenez soin d'un adolescent</a:t>
            </a:r>
          </a:p>
          <a:p>
            <a:pPr marL="170010" indent="-170010">
              <a:buFont typeface="Arial" pitchFamily="34" charset="0"/>
              <a:buChar char="•"/>
            </a:pPr>
            <a:r>
              <a:rPr lang="fr-FR" dirty="0"/>
              <a:t>Les adolescents ne viennent pas souvent aux services de santé. En fonction de leur âge et de la culture, ils peuvent venir avec un parent, un ami ou seul.</a:t>
            </a:r>
          </a:p>
          <a:p>
            <a:pPr marL="170010" indent="-170010">
              <a:buFont typeface="Arial" pitchFamily="34" charset="0"/>
              <a:buChar char="•"/>
            </a:pPr>
            <a:r>
              <a:rPr lang="fr-FR" dirty="0"/>
              <a:t>Il peut être approprié de proposer à l’adolescent d'être vu en privé par l'agent de santé, sans la présence du parent ou de l’ami. C'est une façon de reconnaître l'autonomie croissante en termes de comportements de santé et de l’utilisation des services de santé par l'adolescent. Il permet également aux adolescents de soulever des questions qui peuvent être difficiles à discuter en présence d'autres personnes, y compris dans certains cas, en particulier les parents. Par exemple, dans le cas de problèmes de santé et des comportements qui ne sont pas socialement acceptables pour cette âge, ou encore stigmatisés, comme la consommation de drogues, ou le comportement sexuel.</a:t>
            </a:r>
          </a:p>
          <a:p>
            <a:pPr marL="170010" indent="-170010">
              <a:buFont typeface="Arial" pitchFamily="34" charset="0"/>
              <a:buChar char="•"/>
            </a:pPr>
            <a:r>
              <a:rPr lang="fr-FR" dirty="0"/>
              <a:t>Davantage de conseil sur la façon de prendre soin des patients adolescents et de les traiter pour des problèmes de santé spécifiques est disponible à partir de :</a:t>
            </a:r>
          </a:p>
          <a:p>
            <a:pPr marL="623369" lvl="1" indent="-170010">
              <a:buFont typeface="Arial" pitchFamily="34" charset="0"/>
              <a:buChar char="-"/>
            </a:pPr>
            <a:r>
              <a:rPr lang="fr-FR" dirty="0"/>
              <a:t>Outil de travail Adolescent Un outil de référence de bureau à portée de main pour la santé des travailleur</a:t>
            </a:r>
          </a:p>
          <a:p>
            <a:pPr marL="623369" marR="0" lvl="1" indent="-17001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b="1" i="0" dirty="0">
                <a:solidFill>
                  <a:srgbClr val="3C4245"/>
                </a:solidFill>
                <a:effectLst/>
                <a:latin typeface="Arial" panose="020B0604020202020204" pitchFamily="34" charset="0"/>
              </a:rPr>
              <a:t>Guide pratique pour les soins aux adolescents</a:t>
            </a:r>
          </a:p>
          <a:p>
            <a:pPr marL="623369" lvl="1" indent="-170010">
              <a:buFont typeface="Arial" pitchFamily="34" charset="0"/>
              <a:buChar char="-"/>
            </a:pPr>
            <a:r>
              <a:rPr lang="fr-FR" dirty="0"/>
              <a:t> </a:t>
            </a:r>
            <a:r>
              <a:rPr lang="en-GB" b="1" dirty="0">
                <a:solidFill>
                  <a:srgbClr val="002060"/>
                </a:solidFill>
              </a:rPr>
              <a:t>https://www.who.int/fr/publications/i/item/9789241599962</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17</a:t>
            </a:fld>
            <a:endParaRPr lang="en-GB"/>
          </a:p>
        </p:txBody>
      </p:sp>
    </p:spTree>
    <p:extLst>
      <p:ext uri="{BB962C8B-B14F-4D97-AF65-F5344CB8AC3E}">
        <p14:creationId xmlns:p14="http://schemas.microsoft.com/office/powerpoint/2010/main" val="2865579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Chaque fois que l'occasion se présente dans une interaction avec un patient adolescent et quand vous avez établi la confiance, donnez à la fille ou le garçon des messages pour prévenir le cancer du col de l’utérus. Certains messages sont spécifiques aux filles ou aux garçons, d'autres s'appliquent aux deux.</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Terminer en disant que ces mêmes interventions permettent non seulement de prévenir contre l'infection au VPH et le cancer du col de l'utérus, mais aussi contre d'autres problèmes de santé majeurs tels que les grossesses précoces, le VIH et les autres IST.</a:t>
            </a:r>
            <a:endParaRPr lang="en-US" u="none"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18</a:t>
            </a:fld>
            <a:endParaRPr lang="en-GB"/>
          </a:p>
        </p:txBody>
      </p:sp>
    </p:spTree>
    <p:extLst>
      <p:ext uri="{BB962C8B-B14F-4D97-AF65-F5344CB8AC3E}">
        <p14:creationId xmlns:p14="http://schemas.microsoft.com/office/powerpoint/2010/main" val="531818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que c'est l'information principale à garder en mémoire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L'adolescence est la phase particulière de la vie où les changements rapides se produisent dans leur développement physique, psychologique et social. C'est un moment à la fois d’opportunités et de risques.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patients adolescents partagent de nombreuses caractéristiques avec les enfants et les adultes; Cependant, il est important de reconnaître qu'ils ont aussi quelques caractéristiques particulières qui les mettent à part et peuvent influencer leurs comportements de santé et leur santé</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de prendre soin efficacement des adolescents, nous devons d'abord voir le client adolescent comme une personne (et non un problème de santé), et de comprendre à quel stade de développement, il ou elle est.</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Cela implique que nous devons être conscients des caractéristiques de l'adolescence, tenir compte de leur capacité d'évolution et leur désir grandissant d'autonomie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L'agent de santé doit comprendre les procédures et les règlements sur le consentement éclairé tel qu'ils sont appliqués dans le pays et comment ils s'appliquent aux adolescents d'âges divers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messages donnés par les agents de santé aux adolescents peuvent être très importants pour la prévention. Construire une relation de confiance avec un adolescent est à la base non seulement des soins de bonne qualité, mais est également une condition préalable pour que le message de prévention soit efficace.</a:t>
            </a:r>
            <a:endParaRPr lang="en-US" dirty="0"/>
          </a:p>
        </p:txBody>
      </p:sp>
      <p:sp>
        <p:nvSpPr>
          <p:cNvPr id="32772"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FC68967C-9B09-467A-8371-B1F9CF32F9CF}" type="slidenum">
              <a:rPr lang="en-GB" sz="1200">
                <a:latin typeface="Arial" pitchFamily="34" charset="0"/>
              </a:rPr>
              <a:pPr algn="r" defTabSz="901997"/>
              <a:t>19</a:t>
            </a:fld>
            <a:endParaRPr lang="en-GB" sz="120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a:p>
            <a:pPr eaLnBrk="1" hangingPunct="1"/>
            <a:r>
              <a:rPr lang="fr-FR" dirty="0"/>
              <a:t>Note au</a:t>
            </a:r>
            <a:r>
              <a:rPr lang="fr-FR" baseline="0" dirty="0"/>
              <a:t> facilitateur pour la durée du module :</a:t>
            </a:r>
          </a:p>
          <a:p>
            <a:pPr marL="226680" indent="-226680" eaLnBrk="1" hangingPunct="1">
              <a:buFont typeface="+mj-lt"/>
              <a:buAutoNum type="arabicPeriod"/>
            </a:pPr>
            <a:r>
              <a:rPr lang="fr-FR" baseline="0" dirty="0"/>
              <a:t>La durée minimale prévue de ce module est de 60 minutes.</a:t>
            </a:r>
          </a:p>
          <a:p>
            <a:pPr marL="226680" indent="-226680" eaLnBrk="1" hangingPunct="1">
              <a:buFont typeface="+mj-lt"/>
              <a:buAutoNum type="arabicPeriod"/>
            </a:pPr>
            <a:r>
              <a:rPr lang="fr-FR" baseline="0" dirty="0"/>
              <a:t>La diapositive 12 et la diapositive 15 introduisent 2 exercices qui peuvent être faits en plénière seulement ou précédés par un travail en petits groupes.</a:t>
            </a:r>
          </a:p>
          <a:p>
            <a:pPr marL="226680" indent="-226680" eaLnBrk="1" hangingPunct="1">
              <a:buFont typeface="+mj-lt"/>
              <a:buAutoNum type="arabicPeriod"/>
            </a:pPr>
            <a:r>
              <a:rPr lang="fr-FR" baseline="0" dirty="0"/>
              <a:t>Travailler en petits groupes rendra ces exercices plus efficaces, mais pourra augmenter la durée du module jusqu’à 30 minutes.</a:t>
            </a:r>
          </a:p>
          <a:p>
            <a:pPr marL="226680" indent="-226680" eaLnBrk="1" hangingPunct="1">
              <a:buFont typeface="+mj-lt"/>
              <a:buAutoNum type="arabicPeriod"/>
            </a:pPr>
            <a:r>
              <a:rPr lang="fr-FR" baseline="0" dirty="0"/>
              <a:t>C'est à l'animateur d'organiser le temps de cette séance pour que cela convienne de manière optimale à l'ensemble de la formation.</a:t>
            </a:r>
          </a:p>
        </p:txBody>
      </p:sp>
      <p:sp>
        <p:nvSpPr>
          <p:cNvPr id="20484" name="Espace réservé du numéro de diapositive 3"/>
          <p:cNvSpPr>
            <a:spLocks noGrp="1"/>
          </p:cNvSpPr>
          <p:nvPr>
            <p:ph type="sldNum" sz="quarter" idx="5"/>
          </p:nvPr>
        </p:nvSpPr>
        <p:spPr/>
        <p:txBody>
          <a:bodyPr/>
          <a:lstStyle/>
          <a:p>
            <a:pPr>
              <a:defRPr/>
            </a:pPr>
            <a:fld id="{8D886EEB-3E94-4F73-9FEE-B6A10E0D2DDF}" type="slidenum">
              <a:rPr lang="fr-FR" smtClean="0">
                <a:solidFill>
                  <a:srgbClr val="000000"/>
                </a:solidFill>
                <a:ea typeface="ＭＳ Ｐゴシック" pitchFamily="34" charset="-128"/>
              </a:rPr>
              <a:pPr>
                <a:defRPr/>
              </a:pPr>
              <a:t>2</a:t>
            </a:fld>
            <a:endParaRPr lang="fr-FR">
              <a:solidFill>
                <a:srgbClr val="000000"/>
              </a:solidFill>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20</a:t>
            </a:fld>
            <a:endParaRPr lang="en-GB"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21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r>
              <a:rPr lang="fr-FR" b="1" dirty="0"/>
              <a:t>Expliquez aux participants les principales questions soulevées dans ce module :</a:t>
            </a:r>
          </a:p>
          <a:p>
            <a:r>
              <a:rPr lang="fr-FR" b="0" dirty="0"/>
              <a:t>Nous allons vous fournir des réponses aux questions suivantes :</a:t>
            </a:r>
          </a:p>
          <a:p>
            <a:pPr marL="171450" indent="-171450">
              <a:buFont typeface="Arial" pitchFamily="34" charset="0"/>
              <a:buChar char="•"/>
            </a:pPr>
            <a:r>
              <a:rPr lang="fr-FR" b="0" dirty="0"/>
              <a:t>Quelle est la particularité des adolescents ?</a:t>
            </a:r>
          </a:p>
          <a:p>
            <a:pPr marL="171450" indent="-171450">
              <a:buFont typeface="Arial" pitchFamily="34" charset="0"/>
              <a:buChar char="•"/>
            </a:pPr>
            <a:r>
              <a:rPr lang="fr-FR" b="0" dirty="0"/>
              <a:t>Comment les caractéristiques des adolescents affectent mon travail ?</a:t>
            </a:r>
          </a:p>
          <a:p>
            <a:pPr marL="171450" indent="-171450">
              <a:buFont typeface="Arial" pitchFamily="34" charset="0"/>
              <a:buChar char="•"/>
            </a:pPr>
            <a:r>
              <a:rPr lang="fr-FR" b="0" dirty="0"/>
              <a:t>Comment prendre soin des patients adolescents ?</a:t>
            </a:r>
          </a:p>
          <a:p>
            <a:pPr>
              <a:buFontTx/>
              <a:buChar char="•"/>
            </a:pPr>
            <a:endParaRPr lang="en-US" baseline="0" dirty="0"/>
          </a:p>
          <a:p>
            <a:pPr>
              <a:buFontTx/>
              <a:buChar char="•"/>
            </a:pPr>
            <a:endParaRPr lang="en-US" dirty="0"/>
          </a:p>
        </p:txBody>
      </p:sp>
      <p:sp>
        <p:nvSpPr>
          <p:cNvPr id="21508" name="Espace réservé du numéro de diapositive 3"/>
          <p:cNvSpPr>
            <a:spLocks noGrp="1"/>
          </p:cNvSpPr>
          <p:nvPr>
            <p:ph type="sldNum" sz="quarter" idx="5"/>
          </p:nvPr>
        </p:nvSpPr>
        <p:spPr/>
        <p:txBody>
          <a:bodyPr/>
          <a:lstStyle/>
          <a:p>
            <a:pPr>
              <a:defRPr/>
            </a:pPr>
            <a:fld id="{EF78EAC4-A585-41A5-AE77-B45EA160CD02}" type="slidenum">
              <a:rPr lang="fr-FR" smtClean="0">
                <a:ea typeface="ＭＳ Ｐゴシック" pitchFamily="34" charset="-128"/>
              </a:rPr>
              <a:pPr>
                <a:defRPr/>
              </a:pPr>
              <a:t>3</a:t>
            </a:fld>
            <a:endParaRPr lang="fr-FR">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lgn="just">
              <a:buFont typeface="Arial" pitchFamily="34" charset="0"/>
              <a:buChar char="•"/>
            </a:pPr>
            <a:r>
              <a:rPr lang="fr-FR" b="0" baseline="0" dirty="0"/>
              <a:t>L'Organisation mondiale de la Santé (OMS) définit l'adolescence comme la période de 10 à 19 ans. C'est la période caractérisée par des changements physiques, psychologiques et sociaux. Les adolescents peuvent être divisés en deux groupes: les jeunes adolescents de 10 à 14 ans et les adolescents plus âgés de 15 à 19 ans</a:t>
            </a:r>
          </a:p>
          <a:p>
            <a:pPr marL="170010" indent="-170010" algn="just">
              <a:buFont typeface="Arial" pitchFamily="34" charset="0"/>
              <a:buChar char="•"/>
            </a:pPr>
            <a:r>
              <a:rPr lang="fr-FR" b="0" baseline="0" dirty="0"/>
              <a:t>Il est important de noter qu'il y a un chevauchement entre les termes « adolescents » et « enfants ». Par exemple, l'UNICEF suit la définition de la Convention qui stipule qu'un enfant est une personne de 0 à 18 ans</a:t>
            </a:r>
          </a:p>
          <a:p>
            <a:pPr marL="170010" indent="-170010" algn="just">
              <a:buFont typeface="Arial" pitchFamily="34" charset="0"/>
              <a:buChar char="•"/>
            </a:pPr>
            <a:r>
              <a:rPr lang="fr-FR" b="0" baseline="0" dirty="0"/>
              <a:t>Le terme « adolescent » n'est pas utilisé ou reconnu socialement ou culturellement dans tous les pays. Cependant, il est important de réaliser que les changements physiques et cognitifs liés à la puberté se produisent dans ce groupe d'âge partout</a:t>
            </a:r>
          </a:p>
          <a:p>
            <a:pPr defTabSz="906719">
              <a:defRPr/>
            </a:pPr>
            <a:endParaRPr lang="en-US" b="0"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4</a:t>
            </a:fld>
            <a:endParaRPr lang="en-GB"/>
          </a:p>
        </p:txBody>
      </p:sp>
    </p:spTree>
    <p:extLst>
      <p:ext uri="{BB962C8B-B14F-4D97-AF65-F5344CB8AC3E}">
        <p14:creationId xmlns:p14="http://schemas.microsoft.com/office/powerpoint/2010/main" val="376905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fr-FR" sz="1200" dirty="0"/>
              <a:t>L'adolescence est un stade de développement avant l'âge adulte au cours duquel plusieurs développements clés se produisent, comprenant :</a:t>
            </a:r>
          </a:p>
          <a:p>
            <a:r>
              <a:rPr lang="fr-FR" sz="1200" b="1" dirty="0"/>
              <a:t>1. sur le plan physique </a:t>
            </a:r>
            <a:r>
              <a:rPr lang="fr-FR" sz="1200" dirty="0"/>
              <a:t>: la croissance rapide physique, la maturation sexuelle et le développement du cerveau</a:t>
            </a:r>
          </a:p>
          <a:p>
            <a:r>
              <a:rPr lang="fr-FR" sz="1200" b="1" dirty="0"/>
              <a:t>2. sur le plan psychologique </a:t>
            </a:r>
            <a:r>
              <a:rPr lang="fr-FR" sz="1200" dirty="0"/>
              <a:t>:</a:t>
            </a:r>
          </a:p>
          <a:p>
            <a:r>
              <a:rPr lang="fr-FR" sz="1200" dirty="0"/>
              <a:t>Cognitive : les changements dans les modes de pensée</a:t>
            </a:r>
          </a:p>
          <a:p>
            <a:r>
              <a:rPr lang="fr-FR" sz="1200" dirty="0"/>
              <a:t>Émotionnels : sentiments négatif et positif reliés à des expériences et des idées et constitue la base de la santé mentale </a:t>
            </a:r>
          </a:p>
          <a:p>
            <a:r>
              <a:rPr lang="fr-FR" sz="1200" b="1" dirty="0"/>
              <a:t>3. sur le plan social </a:t>
            </a:r>
            <a:r>
              <a:rPr lang="fr-FR" sz="1200" dirty="0"/>
              <a:t>: formation de l'identité, des relations avec la famille, les pairs et le monde extérieur</a:t>
            </a:r>
          </a:p>
          <a:p>
            <a:endParaRPr lang="fr-FR" sz="1200" b="1" dirty="0"/>
          </a:p>
          <a:p>
            <a:r>
              <a:rPr lang="fr-FR" sz="1200" b="1" dirty="0"/>
              <a:t>Points importants :</a:t>
            </a:r>
          </a:p>
          <a:p>
            <a:pPr marL="171450" indent="-171450">
              <a:buFont typeface="Arial" pitchFamily="34" charset="0"/>
              <a:buChar char="•"/>
            </a:pPr>
            <a:r>
              <a:rPr lang="fr-FR" sz="1200" dirty="0"/>
              <a:t>Tous ces domaines de développement physique, psychologique et social sont étroitement liés. Par exemple, la croissance rapide et les changements de leur corps peuvent rendre les filles dans un sentiment d’insécurité et affecter négativement leur image de soi et le bien-être mental.</a:t>
            </a:r>
          </a:p>
          <a:p>
            <a:pPr marL="171450" indent="-171450">
              <a:buFont typeface="Arial" pitchFamily="34" charset="0"/>
              <a:buChar char="•"/>
            </a:pPr>
            <a:r>
              <a:rPr lang="fr-FR" sz="1200" dirty="0"/>
              <a:t>Le stade de développement affecte les comportements : que l'adolescent passe par des changements de début, milieu et fin de l'adolescence, ses comportements vont changer. Par exemple, l'accent sur l'appartenance à un groupe et ne pas être différent des autres qui marque le début de l’adolescence, va changer lentement vers un comportement plus individuel à la fin de l’adolescence.</a:t>
            </a:r>
          </a:p>
          <a:p>
            <a:pPr marL="171450" indent="-171450">
              <a:buFont typeface="Arial" pitchFamily="34" charset="0"/>
              <a:buChar char="•"/>
            </a:pPr>
            <a:r>
              <a:rPr lang="fr-FR" sz="1200" dirty="0"/>
              <a:t>Les variations individuelles dans le développement : non seulement il y a une grande variation entre les filles et les garçons dans le rythme et le schéma de développement, mais aussi entre les individus. Les trois axes de développement peuvent avoir des différences de rythme et de séquence selon les individus.</a:t>
            </a:r>
          </a:p>
          <a:p>
            <a:pPr marL="171450" indent="-171450">
              <a:buFont typeface="Arial" pitchFamily="34" charset="0"/>
              <a:buChar char="•"/>
            </a:pPr>
            <a:r>
              <a:rPr lang="fr-FR" sz="1200" dirty="0"/>
              <a:t>Enfin, il est important de noter que les comportements vis-à-vis de la santé et la santé des adolescents sont liés à ce processus de développement. Par exemple, le tabagisme, dont les plus de 10 ans diront que c'est répugnant, débute souvent au milieu de l’adolescence où «être sa propre personne» devient important.</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Pendant la période de l'adolescence, il y a une croissance physique rapide d'un enfant en un adulte. La croissance rapide, la maturation sexuelle et physique qui se produisent pendant la puberté sont le résultat des changements hormonaux.</a:t>
            </a:r>
          </a:p>
          <a:p>
            <a:r>
              <a:rPr lang="fr-FR" dirty="0"/>
              <a:t>La puberté entraîne des changements dans le corps qui conduisent à la maturation sexuelle :</a:t>
            </a:r>
          </a:p>
          <a:p>
            <a:pPr marL="171450" indent="-171450">
              <a:buFont typeface="Arial" pitchFamily="34" charset="0"/>
              <a:buChar char="•"/>
            </a:pPr>
            <a:r>
              <a:rPr lang="fr-FR" dirty="0"/>
              <a:t>Changements physiques et psychologiques qui permettent la reproduction</a:t>
            </a:r>
          </a:p>
          <a:p>
            <a:pPr marL="171450" indent="-171450">
              <a:buFont typeface="Arial" pitchFamily="34" charset="0"/>
              <a:buChar char="•"/>
            </a:pPr>
            <a:r>
              <a:rPr lang="fr-FR" dirty="0"/>
              <a:t>Activation d'un réseau neuroendocrinien complexe</a:t>
            </a:r>
          </a:p>
          <a:p>
            <a:pPr marL="170010" indent="-17001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6</a:t>
            </a:fld>
            <a:endParaRPr lang="en-GB"/>
          </a:p>
        </p:txBody>
      </p:sp>
    </p:spTree>
    <p:extLst>
      <p:ext uri="{BB962C8B-B14F-4D97-AF65-F5344CB8AC3E}">
        <p14:creationId xmlns:p14="http://schemas.microsoft.com/office/powerpoint/2010/main" val="934423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début de la maturation sexuelle se produit généralement entre 9 et 13 ans chez les filles et 10 et 14 ans chez les garçons.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puberté marque le début d'un processus par lequel un enfant physiquement immature se transforme en un adulte capable de se reproduire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une grande variation entre les filles et les garçons individuels dans l'âge d'apparition et la vitesse de croissance, la maturation physique et sexuelle. L'essentiel de cette variation est normale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C'est aussi l'aspect le plus visible du développement des adolescents. Cependant, il est important de se rappeler qu'au début de la maturation physique / la croissance, cela ne signifie pas nécessairement que l'adolescent est également en avance dans d'autres domaines de développement</a:t>
            </a:r>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7</a:t>
            </a:fld>
            <a:endParaRPr lang="en-GB"/>
          </a:p>
        </p:txBody>
      </p:sp>
    </p:spTree>
    <p:extLst>
      <p:ext uri="{BB962C8B-B14F-4D97-AF65-F5344CB8AC3E}">
        <p14:creationId xmlns:p14="http://schemas.microsoft.com/office/powerpoint/2010/main" val="126358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Beaucoup de changements cérébraux surviennent durant l'adolescence. Certains précèdent et initient la puberté, d'autres continuent de se développer pleinement pendant une décennie après l'adolescence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Pendant l'adolescence, des changements profonds se produisent dans les connexions du cerveau et dans les mécanismes de signalisation. Les connexions cérébrales changent profondément pendant l'adolescence et accroissent non seulement la vitesse des processus cognitifs, mais aussi la capacité à se concentrer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Certains des changements les plus importants ont lieu dans le cortex préfrontal. Cette région est responsable de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capacité organisationnelle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réflexion stratégique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contrôle des impulsions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lobe frontal n'est pas entièrement développée qu'après l'adolescence, par conséquent, nous voyons que le contrôle des émotions et des impulsions augmente plus nettement entre 16 et 19 ans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changements dans le cerveau sont touchés par les influences sociales</a:t>
            </a:r>
            <a:endParaRPr lang="en-GB"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8</a:t>
            </a:fld>
            <a:endParaRPr lang="en-GB"/>
          </a:p>
        </p:txBody>
      </p:sp>
    </p:spTree>
    <p:extLst>
      <p:ext uri="{BB962C8B-B14F-4D97-AF65-F5344CB8AC3E}">
        <p14:creationId xmlns:p14="http://schemas.microsoft.com/office/powerpoint/2010/main" val="386657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développement psychologique a des éléments cognitifs et émotionnels. Ici, nous allons nous concentrer davantage sur les changements cognitifs.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Dans le développement cognitif il y a un changement dans le fonctionnement cognitif de la pensée «concrète» à «abstraite» qui commence en début d'adolescence. La pensée abstraite comprend :</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des hypothèses et le raisonnement déductif</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visualisation de l'avenir et la planification à l'avance</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réflexion sur sa pensée et l'apprentissage à partir de cette réflexion</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Penser au-delà des limites conventionnelles (le pourquoi des choses, comme elles sont et comment elles pourraient être différentes)</a:t>
            </a:r>
          </a:p>
          <a:p>
            <a:pPr fontAlgn="t"/>
            <a:endParaRPr lang="fr-FR" sz="1200" b="1"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Comme illustration de la pensée concrète et abstraite, vous pouvez utiliser ces exemples :</a:t>
            </a:r>
          </a:p>
          <a:p>
            <a:pPr fontAlgn="t"/>
            <a:r>
              <a:rPr lang="fr-FR" sz="1200" b="1" kern="1200" dirty="0">
                <a:solidFill>
                  <a:schemeClr val="tx1"/>
                </a:solidFill>
                <a:effectLst/>
                <a:latin typeface="Arial" pitchFamily="34" charset="0"/>
                <a:ea typeface="MS PGothic" pitchFamily="34" charset="-128"/>
                <a:cs typeface="MS PGothic" pitchFamily="34" charset="-128"/>
              </a:rPr>
              <a:t>Adolescent utilisant la pensée concrète - plus typique à la fin de l'enfance / adolescence :</a:t>
            </a:r>
          </a:p>
          <a:p>
            <a:pPr fontAlgn="t"/>
            <a:r>
              <a:rPr lang="fr-FR" sz="1200" kern="1200" dirty="0">
                <a:solidFill>
                  <a:schemeClr val="tx1"/>
                </a:solidFill>
                <a:effectLst/>
                <a:latin typeface="Arial" pitchFamily="34" charset="0"/>
                <a:ea typeface="MS PGothic" pitchFamily="34" charset="-128"/>
                <a:cs typeface="MS PGothic" pitchFamily="34" charset="-128"/>
              </a:rPr>
              <a:t>"Vous avez dit que je serais malade si je ne prenais pas mes médicaments (asthme). Je ne les ai pas pris trois fois et je n'ai pas été malade donc je n'ai pas besoin de prendre plus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Adolescent en utilisant la pensée abstraite - plus typique à la fin de l'adolescence</a:t>
            </a:r>
          </a:p>
          <a:p>
            <a:pPr fontAlgn="t"/>
            <a:r>
              <a:rPr lang="fr-FR" sz="1200" kern="1200" dirty="0">
                <a:solidFill>
                  <a:schemeClr val="tx1"/>
                </a:solidFill>
                <a:effectLst/>
                <a:latin typeface="Arial" pitchFamily="34" charset="0"/>
                <a:ea typeface="MS PGothic" pitchFamily="34" charset="-128"/>
                <a:cs typeface="MS PGothic" pitchFamily="34" charset="-128"/>
              </a:rPr>
              <a:t>«J'ai oublié mes médicaments (asthme) trois fois et je pense que je m’en suis sorti cette fois-ci parce que je ne suis pas très actif ces derniers jours. Je pense que j'ai encore besoin de mes médicaments si je veux faire toutes les activités que je voudrais faire.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Le développement cognitif survient à un taux variable et fortement influencé par le contexte social et culturel.</a:t>
            </a:r>
          </a:p>
          <a:p>
            <a:pPr fontAlgn="t"/>
            <a:r>
              <a:rPr lang="fr-FR" sz="1200" kern="1200" dirty="0">
                <a:solidFill>
                  <a:schemeClr val="tx1"/>
                </a:solidFill>
                <a:effectLst/>
                <a:latin typeface="Arial" pitchFamily="34" charset="0"/>
                <a:ea typeface="MS PGothic" pitchFamily="34" charset="-128"/>
                <a:cs typeface="MS PGothic" pitchFamily="34" charset="-128"/>
              </a:rPr>
              <a:t>Ces changements prennent plusieurs années et une partie de cette maturation du cerveau est pleinement atteintes au début de la tranche d’âge de 20 à 30 ans. Par conséquent, il est important de réaliser que les filles que nous voyons lors de la vaccination - 9 à 14 ans - ne seront pas encore entièrement développées ces fonctions même si elles peuvent physiquement sembler plus âgées.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Comme l'exemple ci-dessus le montre, elles vont penser en termes concrets, en se concentrant sur le « maintenant » ou la perspective temporelle à moyen terme, mais pas avec une perspective à long terme. Nous devons être conscients de cela et changer notre message pour l'adapter selon le niveau de développement des filles.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9</a:t>
            </a:fld>
            <a:endParaRPr lang="en-GB"/>
          </a:p>
        </p:txBody>
      </p:sp>
    </p:spTree>
    <p:extLst>
      <p:ext uri="{BB962C8B-B14F-4D97-AF65-F5344CB8AC3E}">
        <p14:creationId xmlns:p14="http://schemas.microsoft.com/office/powerpoint/2010/main" val="2067871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ea typeface="ＭＳ Ｐゴシック" pitchFamily="34" charset="-128"/>
            </a:endParaRPr>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927100" y="6426200"/>
            <a:ext cx="7245350" cy="431800"/>
          </a:xfrm>
          <a:prstGeom prst="rect">
            <a:avLst/>
          </a:prstGeom>
          <a:noFill/>
          <a:ln w="9525">
            <a:noFill/>
            <a:miter lim="800000"/>
            <a:headEnd/>
            <a:tailEnd/>
          </a:ln>
        </p:spPr>
        <p:txBody>
          <a:bodyPr lIns="0" tIns="0" rIns="0" bIns="0"/>
          <a:lstStyle/>
          <a:p>
            <a:pPr defTabSz="912813">
              <a:defRPr/>
            </a:pPr>
            <a:r>
              <a:rPr lang="fr-FR" sz="1200" b="0" kern="1200" dirty="0">
                <a:solidFill>
                  <a:srgbClr val="96CCEE"/>
                </a:solidFill>
                <a:latin typeface="Arial Narrow" pitchFamily="34" charset="0"/>
                <a:ea typeface="ＭＳ Ｐゴシック" pitchFamily="34" charset="-128"/>
                <a:cs typeface="+mn-cs"/>
              </a:rPr>
              <a:t>Prendre soin des patients adolescents</a:t>
            </a:r>
            <a:r>
              <a:rPr lang="en-US" sz="1200" b="0" dirty="0">
                <a:solidFill>
                  <a:srgbClr val="96CCEE"/>
                </a:solidFill>
                <a:latin typeface="Arial Narrow" pitchFamily="34" charset="0"/>
                <a:ea typeface="ＭＳ Ｐゴシック" pitchFamily="34" charset="-128"/>
              </a:rPr>
              <a:t>, Module 7</a:t>
            </a:r>
            <a:r>
              <a:rPr lang="en-GB" sz="1200" b="0" dirty="0">
                <a:solidFill>
                  <a:srgbClr val="96CCEE"/>
                </a:solidFill>
                <a:latin typeface="Arial Narrow" pitchFamily="34" charset="0"/>
                <a:ea typeface="ＭＳ Ｐゴシック" pitchFamily="34" charset="-128"/>
              </a:rPr>
              <a:t>  </a:t>
            </a:r>
            <a:r>
              <a:rPr lang="en-GB" sz="1200" b="0" dirty="0" err="1">
                <a:solidFill>
                  <a:srgbClr val="96CCEE"/>
                </a:solidFill>
                <a:latin typeface="Arial Narrow" pitchFamily="34" charset="0"/>
                <a:ea typeface="ＭＳ Ｐゴシック" pitchFamily="34" charset="-128"/>
              </a:rPr>
              <a:t>Cecolin</a:t>
            </a:r>
            <a:r>
              <a:rPr lang="en-GB" sz="1200" b="0" dirty="0">
                <a:solidFill>
                  <a:srgbClr val="96CCEE"/>
                </a:solidFill>
                <a:latin typeface="Arial Narrow" pitchFamily="34" charset="0"/>
                <a:ea typeface="ＭＳ Ｐゴシック" pitchFamily="34" charset="-128"/>
              </a:rPr>
              <a:t>®</a:t>
            </a:r>
            <a:r>
              <a:rPr lang="en-GB" sz="1200" b="0" baseline="30000" dirty="0">
                <a:solidFill>
                  <a:srgbClr val="96CCEE"/>
                </a:solidFill>
                <a:latin typeface="Arial Narrow" pitchFamily="34" charset="0"/>
                <a:ea typeface="ＭＳ Ｐゴシック" pitchFamily="34" charset="-128"/>
              </a:rPr>
              <a:t> </a:t>
            </a:r>
            <a:r>
              <a:rPr lang="en-GB" sz="1200" b="1" baseline="14000" dirty="0">
                <a:solidFill>
                  <a:srgbClr val="FFFFFF"/>
                </a:solidFill>
                <a:latin typeface="Arial Narrow" pitchFamily="34" charset="0"/>
                <a:ea typeface="ＭＳ Ｐゴシック" pitchFamily="34" charset="-128"/>
              </a:rPr>
              <a:t> </a:t>
            </a:r>
            <a:r>
              <a:rPr lang="en-GB" sz="2100" b="1" kern="1200" baseline="14000" dirty="0">
                <a:solidFill>
                  <a:srgbClr val="FFFFFF"/>
                </a:solidFill>
                <a:latin typeface="Arial Narrow" pitchFamily="34" charset="0"/>
                <a:ea typeface="ＭＳ Ｐゴシック" pitchFamily="34" charset="-128"/>
                <a:cs typeface="+mn-cs"/>
              </a:rPr>
              <a:t>|</a:t>
            </a:r>
            <a:r>
              <a:rPr lang="fr-FR" sz="1200" b="0" kern="1200" dirty="0">
                <a:solidFill>
                  <a:srgbClr val="96CCEE"/>
                </a:solidFill>
                <a:latin typeface="Arial Narrow" pitchFamily="34" charset="0"/>
                <a:ea typeface="ＭＳ Ｐゴシック" pitchFamily="34" charset="-128"/>
                <a:cs typeface="+mn-cs"/>
              </a:rPr>
              <a:t> mai 2022</a:t>
            </a:r>
            <a:endParaRPr lang="en-GB" sz="1200" b="0" kern="1200" dirty="0">
              <a:solidFill>
                <a:srgbClr val="96CCEE"/>
              </a:solidFill>
              <a:latin typeface="Arial Narrow" pitchFamily="34" charset="0"/>
              <a:ea typeface="ＭＳ Ｐゴシック"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A4B57D8B-4C87-4018-A986-8972B3E24C85}" type="slidenum">
              <a:rPr lang="en-US" sz="1500" b="1">
                <a:solidFill>
                  <a:srgbClr val="72BBE8"/>
                </a:solidFill>
                <a:latin typeface="Arial Narrow" pitchFamily="34" charset="0"/>
                <a:ea typeface="ＭＳ Ｐゴシック" pitchFamily="34" charset="-128"/>
              </a:rPr>
              <a:pPr algn="r" defTabSz="912813">
                <a:defRPr/>
              </a:pPr>
              <a:t>‹#›</a:t>
            </a:fld>
            <a:r>
              <a:rPr lang="en-GB" sz="1500" b="1" dirty="0">
                <a:solidFill>
                  <a:srgbClr val="72BBE8"/>
                </a:solidFill>
                <a:latin typeface="Arial Narrow" pitchFamily="34" charset="0"/>
                <a:ea typeface="ＭＳ Ｐゴシック" pitchFamily="34" charset="-128"/>
              </a:rPr>
              <a:t> </a:t>
            </a:r>
            <a:r>
              <a:rPr lang="en-GB" sz="2100" b="1" baseline="14000" dirty="0">
                <a:solidFill>
                  <a:srgbClr val="FFFFFF"/>
                </a:solidFill>
                <a:latin typeface="Arial Narrow" pitchFamily="34" charset="0"/>
                <a:ea typeface="ＭＳ Ｐゴシック" pitchFamily="34" charset="-128"/>
              </a:rPr>
              <a:t>|</a:t>
            </a:r>
          </a:p>
        </p:txBody>
      </p:sp>
      <p:pic>
        <p:nvPicPr>
          <p:cNvPr id="9" name="Picture 17">
            <a:extLst>
              <a:ext uri="{FF2B5EF4-FFF2-40B4-BE49-F238E27FC236}">
                <a16:creationId xmlns:a16="http://schemas.microsoft.com/office/drawing/2014/main" id="{F06CB18A-E6F4-4F56-ABB4-7CF8F72724C6}"/>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324600" y="6063088"/>
            <a:ext cx="2659062" cy="67224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63"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jpe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apps.who.int/iris/bitstream/handle/10665/43381/9242591262_Guide_fre.pdf?sequence=1"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who.int/publications/i/item/9789240039568" TargetMode="External"/><Relationship Id="rId5" Type="http://schemas.openxmlformats.org/officeDocument/2006/relationships/hyperlink" Target="https://www.who.int/fr/publications/i/item/standards-for-improving-the-quality-of-care-for-children-and-young-adolescents-in-health-facilities" TargetMode="External"/><Relationship Id="rId4" Type="http://schemas.openxmlformats.org/officeDocument/2006/relationships/hyperlink" Target="https://apps.who.int/iris/handle/10665/4484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a:xfrm>
            <a:off x="990600" y="2362200"/>
            <a:ext cx="7010400" cy="1752600"/>
          </a:xfrm>
        </p:spPr>
        <p:txBody>
          <a:bodyPr/>
          <a:lstStyle/>
          <a:p>
            <a:pPr>
              <a:lnSpc>
                <a:spcPct val="90000"/>
              </a:lnSpc>
            </a:pPr>
            <a:r>
              <a:rPr lang="it-IT" dirty="0">
                <a:solidFill>
                  <a:srgbClr val="FFFFFF"/>
                </a:solidFill>
              </a:rPr>
              <a:t>Module 7</a:t>
            </a:r>
          </a:p>
          <a:p>
            <a:pPr>
              <a:lnSpc>
                <a:spcPct val="90000"/>
              </a:lnSpc>
            </a:pPr>
            <a:r>
              <a:rPr lang="fr-FR" dirty="0">
                <a:solidFill>
                  <a:srgbClr val="FFFFFF"/>
                </a:solidFill>
              </a:rPr>
              <a:t>Prendre soin </a:t>
            </a:r>
            <a:br>
              <a:rPr lang="fr-FR" dirty="0">
                <a:solidFill>
                  <a:srgbClr val="FFFFFF"/>
                </a:solidFill>
              </a:rPr>
            </a:br>
            <a:r>
              <a:rPr lang="fr-FR" dirty="0">
                <a:solidFill>
                  <a:srgbClr val="FFFFFF"/>
                </a:solidFill>
              </a:rPr>
              <a:t>des patients adolescents</a:t>
            </a:r>
          </a:p>
          <a:p>
            <a:pPr>
              <a:lnSpc>
                <a:spcPct val="90000"/>
              </a:lnSpc>
            </a:pPr>
            <a:r>
              <a:rPr lang="it-IT" dirty="0">
                <a:solidFill>
                  <a:srgbClr val="FFFFFF"/>
                </a:solidFill>
              </a:rPr>
              <a:t>Cecolin®</a:t>
            </a:r>
            <a:endParaRPr lang="it-IT" baseline="30000" dirty="0">
              <a:solidFill>
                <a:srgbClr val="FFFFFF"/>
              </a:solidFill>
            </a:endParaRPr>
          </a:p>
        </p:txBody>
      </p:sp>
      <p:sp>
        <p:nvSpPr>
          <p:cNvPr id="4" name="Rectangle 3"/>
          <p:cNvSpPr>
            <a:spLocks noChangeArrowheads="1"/>
          </p:cNvSpPr>
          <p:nvPr/>
        </p:nvSpPr>
        <p:spPr bwMode="auto">
          <a:xfrm>
            <a:off x="266700" y="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p>
        </p:txBody>
      </p:sp>
      <p:pic>
        <p:nvPicPr>
          <p:cNvPr id="5" name="Picture 17">
            <a:extLst>
              <a:ext uri="{FF2B5EF4-FFF2-40B4-BE49-F238E27FC236}">
                <a16:creationId xmlns:a16="http://schemas.microsoft.com/office/drawing/2014/main" id="{507A31F6-405B-41DB-BB70-86A8264B2B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286000" y="5105400"/>
            <a:ext cx="4729057" cy="1195574"/>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solidFill>
                  <a:srgbClr val="002060"/>
                </a:solidFill>
              </a:rPr>
              <a:t>Développement social</a:t>
            </a:r>
          </a:p>
        </p:txBody>
      </p:sp>
      <p:sp>
        <p:nvSpPr>
          <p:cNvPr id="3" name="Content Placeholder 2"/>
          <p:cNvSpPr>
            <a:spLocks noGrp="1"/>
          </p:cNvSpPr>
          <p:nvPr>
            <p:ph idx="1"/>
          </p:nvPr>
        </p:nvSpPr>
        <p:spPr>
          <a:xfrm>
            <a:off x="442913" y="1381125"/>
            <a:ext cx="5629285" cy="4611688"/>
          </a:xfrm>
        </p:spPr>
        <p:txBody>
          <a:bodyPr/>
          <a:lstStyle/>
          <a:p>
            <a:pPr marL="0" indent="0" eaLnBrk="1" hangingPunct="1">
              <a:lnSpc>
                <a:spcPct val="90000"/>
              </a:lnSpc>
              <a:buNone/>
            </a:pPr>
            <a:r>
              <a:rPr lang="fr-FR" sz="2400" dirty="0"/>
              <a:t>La formation de l'identité survient à l'adolescence :</a:t>
            </a:r>
          </a:p>
          <a:p>
            <a:pPr lvl="1" eaLnBrk="1" hangingPunct="1">
              <a:lnSpc>
                <a:spcPct val="90000"/>
              </a:lnSpc>
            </a:pPr>
            <a:r>
              <a:rPr lang="fr-FR" dirty="0"/>
              <a:t>Qui suis-je ?</a:t>
            </a:r>
          </a:p>
          <a:p>
            <a:pPr lvl="1" eaLnBrk="1" hangingPunct="1">
              <a:lnSpc>
                <a:spcPct val="90000"/>
              </a:lnSpc>
            </a:pPr>
            <a:r>
              <a:rPr lang="fr-FR" dirty="0"/>
              <a:t>Quelle est ma place dans le monde?</a:t>
            </a:r>
          </a:p>
          <a:p>
            <a:endParaRPr lang="en-US" dirty="0"/>
          </a:p>
        </p:txBody>
      </p:sp>
      <p:pic>
        <p:nvPicPr>
          <p:cNvPr id="5" name="Picture 4" descr="p2.png"/>
          <p:cNvPicPr>
            <a:picLocks noChangeAspect="1"/>
          </p:cNvPicPr>
          <p:nvPr/>
        </p:nvPicPr>
        <p:blipFill>
          <a:blip r:embed="rId3" cstate="print"/>
          <a:stretch>
            <a:fillRect/>
          </a:stretch>
        </p:blipFill>
        <p:spPr>
          <a:xfrm>
            <a:off x="7315200" y="1600200"/>
            <a:ext cx="1089025" cy="3733800"/>
          </a:xfrm>
          <a:prstGeom prst="rect">
            <a:avLst/>
          </a:prstGeom>
        </p:spPr>
      </p:pic>
    </p:spTree>
    <p:extLst>
      <p:ext uri="{BB962C8B-B14F-4D97-AF65-F5344CB8AC3E}">
        <p14:creationId xmlns:p14="http://schemas.microsoft.com/office/powerpoint/2010/main" val="1043654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dirty="0">
                <a:solidFill>
                  <a:srgbClr val="002060"/>
                </a:solidFill>
              </a:rPr>
              <a:t>Quelle est la particularité de l'adolescence ?</a:t>
            </a:r>
            <a:endParaRPr lang="en-US" sz="3400" dirty="0">
              <a:solidFill>
                <a:srgbClr val="002060"/>
              </a:solidFill>
            </a:endParaRPr>
          </a:p>
        </p:txBody>
      </p:sp>
      <p:sp>
        <p:nvSpPr>
          <p:cNvPr id="3" name="Content Placeholder 2"/>
          <p:cNvSpPr>
            <a:spLocks noGrp="1"/>
          </p:cNvSpPr>
          <p:nvPr>
            <p:ph idx="1"/>
          </p:nvPr>
        </p:nvSpPr>
        <p:spPr>
          <a:xfrm>
            <a:off x="533400" y="1676400"/>
            <a:ext cx="8291512" cy="4611688"/>
          </a:xfrm>
        </p:spPr>
        <p:txBody>
          <a:bodyPr/>
          <a:lstStyle/>
          <a:p>
            <a:pPr eaLnBrk="1" hangingPunct="1">
              <a:lnSpc>
                <a:spcPct val="80000"/>
              </a:lnSpc>
            </a:pPr>
            <a:r>
              <a:rPr lang="fr-FR" sz="2400" dirty="0"/>
              <a:t>Une période de croissance et de développement physique et psychologique rapide (cognitive et émotionnelle)</a:t>
            </a:r>
          </a:p>
          <a:p>
            <a:pPr eaLnBrk="1" hangingPunct="1">
              <a:lnSpc>
                <a:spcPct val="80000"/>
              </a:lnSpc>
            </a:pPr>
            <a:r>
              <a:rPr lang="fr-FR" sz="2400" dirty="0"/>
              <a:t>Une période où les nouvelles capacités sont développées</a:t>
            </a:r>
          </a:p>
          <a:p>
            <a:pPr eaLnBrk="1" hangingPunct="1">
              <a:lnSpc>
                <a:spcPct val="80000"/>
              </a:lnSpc>
            </a:pPr>
            <a:r>
              <a:rPr lang="fr-FR" sz="2400" dirty="0"/>
              <a:t>Une période de changement des relations sociales, des attentes, des rôles et des responsabilités</a:t>
            </a:r>
            <a:endParaRPr lang="en-GB" sz="3000" dirty="0"/>
          </a:p>
          <a:p>
            <a:endParaRPr lang="en-US" dirty="0"/>
          </a:p>
        </p:txBody>
      </p:sp>
    </p:spTree>
    <p:extLst>
      <p:ext uri="{BB962C8B-B14F-4D97-AF65-F5344CB8AC3E}">
        <p14:creationId xmlns:p14="http://schemas.microsoft.com/office/powerpoint/2010/main" val="1818076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votre</a:t>
            </a:r>
            <a:r>
              <a:rPr lang="en-US" dirty="0"/>
              <a:t> </a:t>
            </a:r>
            <a:r>
              <a:rPr lang="en-US" dirty="0" err="1"/>
              <a:t>avis</a:t>
            </a:r>
            <a:r>
              <a:rPr lang="en-US" dirty="0"/>
              <a:t>… </a:t>
            </a:r>
          </a:p>
        </p:txBody>
      </p:sp>
      <p:pic>
        <p:nvPicPr>
          <p:cNvPr id="27" name="Picture 7" descr="doctor_think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7698" y="1568450"/>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à coins arrondis 3"/>
          <p:cNvSpPr>
            <a:spLocks noChangeArrowheads="1"/>
          </p:cNvSpPr>
          <p:nvPr/>
        </p:nvSpPr>
        <p:spPr bwMode="auto">
          <a:xfrm>
            <a:off x="1588249" y="1447800"/>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endParaRPr lang="en-US" sz="2000" b="1" dirty="0">
              <a:solidFill>
                <a:srgbClr val="002060"/>
              </a:solidFill>
              <a:latin typeface="Arial" pitchFamily="34" charset="0"/>
            </a:endParaRPr>
          </a:p>
          <a:p>
            <a:pPr rtl="1"/>
            <a:r>
              <a:rPr lang="en-US" sz="2000" b="1" dirty="0" err="1">
                <a:solidFill>
                  <a:srgbClr val="002060"/>
                </a:solidFill>
                <a:latin typeface="Arial" pitchFamily="34" charset="0"/>
              </a:rPr>
              <a:t>Quelles</a:t>
            </a:r>
            <a:r>
              <a:rPr lang="en-US" sz="2000" b="1" dirty="0">
                <a:solidFill>
                  <a:srgbClr val="002060"/>
                </a:solidFill>
                <a:latin typeface="Arial" pitchFamily="34" charset="0"/>
              </a:rPr>
              <a:t> </a:t>
            </a:r>
            <a:r>
              <a:rPr lang="en-US" sz="2000" b="1" dirty="0" err="1">
                <a:solidFill>
                  <a:srgbClr val="002060"/>
                </a:solidFill>
                <a:latin typeface="Arial" pitchFamily="34" charset="0"/>
              </a:rPr>
              <a:t>sont</a:t>
            </a:r>
            <a:r>
              <a:rPr lang="en-US" sz="2000" b="1" dirty="0">
                <a:solidFill>
                  <a:srgbClr val="002060"/>
                </a:solidFill>
                <a:latin typeface="Arial" pitchFamily="34" charset="0"/>
              </a:rPr>
              <a:t> les </a:t>
            </a:r>
            <a:r>
              <a:rPr lang="en-US" sz="2000" b="1" dirty="0" err="1">
                <a:solidFill>
                  <a:srgbClr val="002060"/>
                </a:solidFill>
                <a:latin typeface="Arial" pitchFamily="34" charset="0"/>
              </a:rPr>
              <a:t>caractéristiques</a:t>
            </a:r>
            <a:r>
              <a:rPr lang="en-US" sz="2000" b="1" dirty="0">
                <a:solidFill>
                  <a:srgbClr val="002060"/>
                </a:solidFill>
                <a:latin typeface="Arial" pitchFamily="34" charset="0"/>
              </a:rPr>
              <a:t> </a:t>
            </a:r>
            <a:r>
              <a:rPr lang="en-US" sz="2000" b="1" dirty="0" err="1">
                <a:solidFill>
                  <a:srgbClr val="002060"/>
                </a:solidFill>
                <a:latin typeface="Arial" pitchFamily="34" charset="0"/>
              </a:rPr>
              <a:t>typiques</a:t>
            </a:r>
            <a:r>
              <a:rPr lang="en-US" sz="2000" b="1" dirty="0">
                <a:solidFill>
                  <a:srgbClr val="002060"/>
                </a:solidFill>
                <a:latin typeface="Arial" pitchFamily="34" charset="0"/>
              </a:rPr>
              <a:t> des adolescents ?</a:t>
            </a:r>
            <a:endParaRPr lang="en-US" sz="2000" b="1" dirty="0">
              <a:solidFill>
                <a:srgbClr val="000066"/>
              </a:solidFill>
              <a:latin typeface="Arial" pitchFamily="34" charset="0"/>
            </a:endParaRPr>
          </a:p>
          <a:p>
            <a:pPr rtl="1"/>
            <a:endParaRPr lang="fr-FR" sz="2000" b="1" dirty="0">
              <a:solidFill>
                <a:srgbClr val="002060"/>
              </a:solidFill>
              <a:latin typeface="Arial" pitchFamily="34" charset="0"/>
            </a:endParaRPr>
          </a:p>
        </p:txBody>
      </p:sp>
      <p:graphicFrame>
        <p:nvGraphicFramePr>
          <p:cNvPr id="30" name="Content Placeholder 3"/>
          <p:cNvGraphicFramePr>
            <a:graphicFrameLocks noGrp="1"/>
          </p:cNvGraphicFramePr>
          <p:nvPr>
            <p:ph idx="1"/>
            <p:extLst>
              <p:ext uri="{D42A27DB-BD31-4B8C-83A1-F6EECF244321}">
                <p14:modId xmlns:p14="http://schemas.microsoft.com/office/powerpoint/2010/main" val="544610385"/>
              </p:ext>
            </p:extLst>
          </p:nvPr>
        </p:nvGraphicFramePr>
        <p:xfrm>
          <a:off x="304800" y="3581400"/>
          <a:ext cx="6172200" cy="2362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6441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graphicEl>
                                              <a:dgm id="{2248CCFB-D31A-430C-9749-4AB1BF37A24C}"/>
                                            </p:graphicEl>
                                          </p:spTgt>
                                        </p:tgtEl>
                                        <p:attrNameLst>
                                          <p:attrName>style.visibility</p:attrName>
                                        </p:attrNameLst>
                                      </p:cBhvr>
                                      <p:to>
                                        <p:strVal val="visible"/>
                                      </p:to>
                                    </p:set>
                                    <p:animEffect transition="in" filter="fade">
                                      <p:cBhvr>
                                        <p:cTn id="7" dur="2000"/>
                                        <p:tgtEl>
                                          <p:spTgt spid="30">
                                            <p:graphicEl>
                                              <a:dgm id="{2248CCFB-D31A-430C-9749-4AB1BF37A24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graphicEl>
                                              <a:dgm id="{D88729E7-D48F-47A7-8F76-29B4DD250981}"/>
                                            </p:graphicEl>
                                          </p:spTgt>
                                        </p:tgtEl>
                                        <p:attrNameLst>
                                          <p:attrName>style.visibility</p:attrName>
                                        </p:attrNameLst>
                                      </p:cBhvr>
                                      <p:to>
                                        <p:strVal val="visible"/>
                                      </p:to>
                                    </p:set>
                                    <p:animEffect transition="in" filter="fade">
                                      <p:cBhvr>
                                        <p:cTn id="10" dur="2000"/>
                                        <p:tgtEl>
                                          <p:spTgt spid="30">
                                            <p:graphicEl>
                                              <a:dgm id="{D88729E7-D48F-47A7-8F76-29B4DD25098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graphicEl>
                                              <a:dgm id="{D7CFAAE2-A8C8-4ABF-A13B-AD53C7EAD5A8}"/>
                                            </p:graphicEl>
                                          </p:spTgt>
                                        </p:tgtEl>
                                        <p:attrNameLst>
                                          <p:attrName>style.visibility</p:attrName>
                                        </p:attrNameLst>
                                      </p:cBhvr>
                                      <p:to>
                                        <p:strVal val="visible"/>
                                      </p:to>
                                    </p:set>
                                    <p:animEffect transition="in" filter="fade">
                                      <p:cBhvr>
                                        <p:cTn id="13" dur="2000"/>
                                        <p:tgtEl>
                                          <p:spTgt spid="30">
                                            <p:graphicEl>
                                              <a:dgm id="{D7CFAAE2-A8C8-4ABF-A13B-AD53C7EAD5A8}"/>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graphicEl>
                                              <a:dgm id="{02EC7B3B-CB18-4EC3-B872-4272FEF1E7F7}"/>
                                            </p:graphicEl>
                                          </p:spTgt>
                                        </p:tgtEl>
                                        <p:attrNameLst>
                                          <p:attrName>style.visibility</p:attrName>
                                        </p:attrNameLst>
                                      </p:cBhvr>
                                      <p:to>
                                        <p:strVal val="visible"/>
                                      </p:to>
                                    </p:set>
                                    <p:animEffect transition="in" filter="fade">
                                      <p:cBhvr>
                                        <p:cTn id="16" dur="2000"/>
                                        <p:tgtEl>
                                          <p:spTgt spid="30">
                                            <p:graphicEl>
                                              <a:dgm id="{02EC7B3B-CB18-4EC3-B872-4272FEF1E7F7}"/>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graphicEl>
                                              <a:dgm id="{CE319B8D-A091-408B-8ACB-30CF00D601D1}"/>
                                            </p:graphicEl>
                                          </p:spTgt>
                                        </p:tgtEl>
                                        <p:attrNameLst>
                                          <p:attrName>style.visibility</p:attrName>
                                        </p:attrNameLst>
                                      </p:cBhvr>
                                      <p:to>
                                        <p:strVal val="visible"/>
                                      </p:to>
                                    </p:set>
                                    <p:animEffect transition="in" filter="fade">
                                      <p:cBhvr>
                                        <p:cTn id="19" dur="2000"/>
                                        <p:tgtEl>
                                          <p:spTgt spid="30">
                                            <p:graphicEl>
                                              <a:dgm id="{CE319B8D-A091-408B-8ACB-30CF00D601D1}"/>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graphicEl>
                                              <a:dgm id="{0F1316A8-186D-44D4-A354-CF82964E8E61}"/>
                                            </p:graphicEl>
                                          </p:spTgt>
                                        </p:tgtEl>
                                        <p:attrNameLst>
                                          <p:attrName>style.visibility</p:attrName>
                                        </p:attrNameLst>
                                      </p:cBhvr>
                                      <p:to>
                                        <p:strVal val="visible"/>
                                      </p:to>
                                    </p:set>
                                    <p:animEffect transition="in" filter="fade">
                                      <p:cBhvr>
                                        <p:cTn id="22" dur="2000"/>
                                        <p:tgtEl>
                                          <p:spTgt spid="30">
                                            <p:graphicEl>
                                              <a:dgm id="{0F1316A8-186D-44D4-A354-CF82964E8E61}"/>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graphicEl>
                                              <a:dgm id="{ACE60549-3C10-48DD-B050-6818C18B208D}"/>
                                            </p:graphicEl>
                                          </p:spTgt>
                                        </p:tgtEl>
                                        <p:attrNameLst>
                                          <p:attrName>style.visibility</p:attrName>
                                        </p:attrNameLst>
                                      </p:cBhvr>
                                      <p:to>
                                        <p:strVal val="visible"/>
                                      </p:to>
                                    </p:set>
                                    <p:animEffect transition="in" filter="fade">
                                      <p:cBhvr>
                                        <p:cTn id="25" dur="2000"/>
                                        <p:tgtEl>
                                          <p:spTgt spid="30">
                                            <p:graphicEl>
                                              <a:dgm id="{ACE60549-3C10-48DD-B050-6818C18B208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193766" y="149352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 (1/2)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2060"/>
                </a:solidFill>
              </a:rPr>
              <a:t>Caractéristiques</a:t>
            </a:r>
            <a:r>
              <a:rPr lang="en-US" sz="2000" b="1" dirty="0">
                <a:solidFill>
                  <a:srgbClr val="002060"/>
                </a:solidFill>
              </a:rPr>
              <a:t> </a:t>
            </a:r>
            <a:endParaRPr lang="en-US" b="1" dirty="0">
              <a:solidFill>
                <a:srgbClr val="002060"/>
              </a:solidFill>
            </a:endParaRPr>
          </a:p>
        </p:txBody>
      </p:sp>
      <p:sp>
        <p:nvSpPr>
          <p:cNvPr id="5" name="Rounded Rectangle 4"/>
          <p:cNvSpPr/>
          <p:nvPr/>
        </p:nvSpPr>
        <p:spPr bwMode="auto">
          <a:xfrm>
            <a:off x="4405751" y="1371599"/>
            <a:ext cx="4572000" cy="442674"/>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vaccination VPH</a:t>
            </a:r>
          </a:p>
        </p:txBody>
      </p:sp>
      <p:sp>
        <p:nvSpPr>
          <p:cNvPr id="6" name="Rounded Rectangle 5"/>
          <p:cNvSpPr/>
          <p:nvPr/>
        </p:nvSpPr>
        <p:spPr>
          <a:xfrm>
            <a:off x="193766" y="2057395"/>
            <a:ext cx="3396343"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r>
              <a:rPr lang="fr-FR" sz="1600" dirty="0">
                <a:solidFill>
                  <a:srgbClr val="FF0000"/>
                </a:solidFill>
                <a:latin typeface="Arial" pitchFamily="34" charset="0"/>
                <a:ea typeface="MS PGothic" pitchFamily="34" charset="-128"/>
                <a:cs typeface="MS PGothic" pitchFamily="34" charset="-128"/>
              </a:rPr>
              <a:t>«</a:t>
            </a:r>
            <a:r>
              <a:rPr lang="fr-FR" sz="1600" dirty="0">
                <a:solidFill>
                  <a:schemeClr val="tx1"/>
                </a:solidFill>
                <a:latin typeface="Arial" pitchFamily="34" charset="0"/>
                <a:ea typeface="MS PGothic" pitchFamily="34" charset="-128"/>
                <a:cs typeface="MS PGothic" pitchFamily="34" charset="-128"/>
              </a:rPr>
              <a:t> </a:t>
            </a:r>
            <a:r>
              <a:rPr lang="en-US" sz="1600" dirty="0">
                <a:solidFill>
                  <a:schemeClr val="tx1"/>
                </a:solidFill>
              </a:rPr>
              <a:t>Sentiment </a:t>
            </a:r>
            <a:r>
              <a:rPr lang="en-US" sz="1600" dirty="0" err="1">
                <a:solidFill>
                  <a:schemeClr val="tx1"/>
                </a:solidFill>
              </a:rPr>
              <a:t>d’invulnérabilité</a:t>
            </a:r>
            <a:r>
              <a:rPr lang="en-US" sz="1600" dirty="0">
                <a:solidFill>
                  <a:schemeClr val="tx1"/>
                </a:solidFill>
              </a:rPr>
              <a:t> </a:t>
            </a:r>
            <a:r>
              <a:rPr lang="fr-FR" sz="1600" dirty="0">
                <a:solidFill>
                  <a:srgbClr val="FF0000"/>
                </a:solidFill>
                <a:latin typeface="Arial" pitchFamily="34" charset="0"/>
                <a:ea typeface="MS PGothic" pitchFamily="34" charset="-128"/>
                <a:cs typeface="MS PGothic" pitchFamily="34" charset="-128"/>
              </a:rPr>
              <a:t>»</a:t>
            </a:r>
          </a:p>
        </p:txBody>
      </p:sp>
      <p:sp>
        <p:nvSpPr>
          <p:cNvPr id="7" name="Rounded Rectangle 6"/>
          <p:cNvSpPr/>
          <p:nvPr/>
        </p:nvSpPr>
        <p:spPr>
          <a:xfrm>
            <a:off x="4419599" y="1905000"/>
            <a:ext cx="4572000" cy="646986"/>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a:spAutoFit/>
          </a:bodyPr>
          <a:lstStyle/>
          <a:p>
            <a:r>
              <a:rPr lang="fr-FR" sz="1600" dirty="0"/>
              <a:t>Nous pourrions avoir besoin de motiver l'adolescente à se faire vacciner</a:t>
            </a:r>
            <a:r>
              <a:rPr lang="en-US" sz="1600" dirty="0"/>
              <a:t> </a:t>
            </a:r>
            <a:endParaRPr lang="en-US" sz="1600" dirty="0">
              <a:solidFill>
                <a:srgbClr val="002060"/>
              </a:solidFill>
            </a:endParaRPr>
          </a:p>
        </p:txBody>
      </p:sp>
      <p:sp>
        <p:nvSpPr>
          <p:cNvPr id="12" name="Rounded Rectangle 11"/>
          <p:cNvSpPr/>
          <p:nvPr/>
        </p:nvSpPr>
        <p:spPr>
          <a:xfrm>
            <a:off x="195943" y="2971800"/>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fr-FR" sz="1600" dirty="0">
                <a:solidFill>
                  <a:srgbClr val="FF0000"/>
                </a:solidFill>
                <a:latin typeface="Arial" pitchFamily="34" charset="0"/>
                <a:ea typeface="MS PGothic" pitchFamily="34" charset="-128"/>
                <a:cs typeface="MS PGothic" pitchFamily="34" charset="-128"/>
              </a:rPr>
              <a:t>« </a:t>
            </a:r>
            <a:r>
              <a:rPr lang="en-US" sz="1600" dirty="0" err="1"/>
              <a:t>Prise</a:t>
            </a:r>
            <a:r>
              <a:rPr lang="en-US" sz="1600" dirty="0"/>
              <a:t> de </a:t>
            </a:r>
            <a:r>
              <a:rPr lang="en-US" sz="1600" dirty="0" err="1"/>
              <a:t>risque</a:t>
            </a:r>
            <a:r>
              <a:rPr lang="fr-FR" sz="1600" dirty="0">
                <a:solidFill>
                  <a:schemeClr val="tx1"/>
                </a:solidFill>
                <a:latin typeface="Arial" pitchFamily="34" charset="0"/>
                <a:ea typeface="MS PGothic" pitchFamily="34" charset="-128"/>
                <a:cs typeface="MS PGothic" pitchFamily="34" charset="-128"/>
              </a:rPr>
              <a:t> </a:t>
            </a:r>
            <a:r>
              <a:rPr lang="fr-FR" sz="1600" dirty="0">
                <a:solidFill>
                  <a:srgbClr val="FF0000"/>
                </a:solidFill>
                <a:latin typeface="Arial" pitchFamily="34" charset="0"/>
                <a:ea typeface="MS PGothic" pitchFamily="34" charset="-128"/>
                <a:cs typeface="MS PGothic" pitchFamily="34" charset="-128"/>
              </a:rPr>
              <a:t>»</a:t>
            </a:r>
            <a:endParaRPr lang="fr-FR" sz="1600" dirty="0">
              <a:solidFill>
                <a:schemeClr val="tx1"/>
              </a:solidFill>
              <a:latin typeface="Arial" pitchFamily="34" charset="0"/>
              <a:ea typeface="MS PGothic" pitchFamily="34" charset="-128"/>
              <a:cs typeface="MS PGothic" pitchFamily="34" charset="-128"/>
            </a:endParaRPr>
          </a:p>
        </p:txBody>
      </p:sp>
      <p:sp>
        <p:nvSpPr>
          <p:cNvPr id="17" name="Rounded Rectangle 16"/>
          <p:cNvSpPr/>
          <p:nvPr/>
        </p:nvSpPr>
        <p:spPr>
          <a:xfrm>
            <a:off x="195943" y="3998353"/>
            <a:ext cx="3394166" cy="646986"/>
          </a:xfrm>
          <a:prstGeom prst="roundRect">
            <a:avLst/>
          </a:prstGeom>
          <a:solidFill>
            <a:schemeClr val="bg1"/>
          </a:solidFill>
          <a:ln>
            <a:solidFill>
              <a:srgbClr val="0070C0"/>
            </a:solidFill>
          </a:ln>
        </p:spPr>
        <p:txBody>
          <a:bodyPr wrap="square">
            <a:spAutoFit/>
          </a:bodyPr>
          <a:lstStyle/>
          <a:p>
            <a:pPr algn="ctr"/>
            <a:r>
              <a:rPr lang="fr-FR" sz="1600" dirty="0">
                <a:solidFill>
                  <a:srgbClr val="FF0000"/>
                </a:solidFill>
                <a:latin typeface="Arial" pitchFamily="34" charset="0"/>
                <a:cs typeface="MS PGothic" pitchFamily="34" charset="-128"/>
              </a:rPr>
              <a:t>«</a:t>
            </a:r>
            <a:r>
              <a:rPr lang="fr-FR" sz="1600" dirty="0">
                <a:latin typeface="Arial" pitchFamily="34" charset="0"/>
                <a:cs typeface="MS PGothic" pitchFamily="34" charset="-128"/>
              </a:rPr>
              <a:t> </a:t>
            </a:r>
            <a:r>
              <a:rPr lang="fr-FR" sz="1600" dirty="0">
                <a:latin typeface="+mn-lt"/>
              </a:rPr>
              <a:t>Orienté sur ici et maintenant, pas sur l'avenir</a:t>
            </a:r>
            <a:r>
              <a:rPr lang="fr-FR" sz="1600" dirty="0">
                <a:latin typeface="Arial" pitchFamily="34" charset="0"/>
                <a:cs typeface="MS PGothic" pitchFamily="34" charset="-128"/>
              </a:rPr>
              <a:t> </a:t>
            </a:r>
            <a:r>
              <a:rPr lang="fr-FR" sz="1600" dirty="0">
                <a:solidFill>
                  <a:srgbClr val="FF0000"/>
                </a:solidFill>
                <a:latin typeface="Arial" pitchFamily="34" charset="0"/>
                <a:cs typeface="MS PGothic" pitchFamily="34" charset="-128"/>
              </a:rPr>
              <a:t>»</a:t>
            </a:r>
            <a:endParaRPr lang="fr-FR" sz="1600" dirty="0">
              <a:latin typeface="Arial" pitchFamily="34" charset="0"/>
              <a:cs typeface="MS PGothic" pitchFamily="34" charset="-128"/>
            </a:endParaRPr>
          </a:p>
        </p:txBody>
      </p:sp>
      <p:sp>
        <p:nvSpPr>
          <p:cNvPr id="18" name="Rounded Rectangle 17"/>
          <p:cNvSpPr/>
          <p:nvPr/>
        </p:nvSpPr>
        <p:spPr>
          <a:xfrm>
            <a:off x="195943" y="5096636"/>
            <a:ext cx="3385457" cy="37457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fr-FR" sz="1600" dirty="0">
                <a:solidFill>
                  <a:srgbClr val="FF0000"/>
                </a:solidFill>
                <a:latin typeface="Arial" pitchFamily="34" charset="0"/>
                <a:cs typeface="MS PGothic" pitchFamily="34" charset="-128"/>
              </a:rPr>
              <a:t>«</a:t>
            </a:r>
            <a:r>
              <a:rPr lang="fr-FR" sz="1600" dirty="0">
                <a:latin typeface="Arial" pitchFamily="34" charset="0"/>
                <a:cs typeface="MS PGothic" pitchFamily="34" charset="-128"/>
              </a:rPr>
              <a:t> </a:t>
            </a:r>
            <a:r>
              <a:rPr lang="en-US" sz="1600" dirty="0" err="1">
                <a:latin typeface="+mn-lt"/>
              </a:rPr>
              <a:t>Influencé</a:t>
            </a:r>
            <a:r>
              <a:rPr lang="en-US" sz="1600" dirty="0">
                <a:latin typeface="+mn-lt"/>
              </a:rPr>
              <a:t> par </a:t>
            </a:r>
            <a:r>
              <a:rPr lang="en-US" sz="1600" dirty="0" err="1">
                <a:latin typeface="+mn-lt"/>
              </a:rPr>
              <a:t>ses</a:t>
            </a:r>
            <a:r>
              <a:rPr lang="en-US" sz="1600" dirty="0">
                <a:latin typeface="+mn-lt"/>
              </a:rPr>
              <a:t> pairs</a:t>
            </a:r>
            <a:r>
              <a:rPr lang="fr-FR" sz="1600" dirty="0">
                <a:latin typeface="Arial" pitchFamily="34" charset="0"/>
                <a:cs typeface="MS PGothic" pitchFamily="34" charset="-128"/>
              </a:rPr>
              <a:t> </a:t>
            </a:r>
            <a:r>
              <a:rPr lang="fr-FR" sz="1600" dirty="0">
                <a:solidFill>
                  <a:srgbClr val="FF0000"/>
                </a:solidFill>
                <a:latin typeface="Arial" pitchFamily="34" charset="0"/>
                <a:cs typeface="MS PGothic" pitchFamily="34" charset="-128"/>
              </a:rPr>
              <a:t>»</a:t>
            </a:r>
            <a:endParaRPr lang="fr-FR" sz="1600" dirty="0">
              <a:latin typeface="Arial" pitchFamily="34" charset="0"/>
              <a:cs typeface="MS PGothic" pitchFamily="34" charset="-128"/>
            </a:endParaRPr>
          </a:p>
        </p:txBody>
      </p:sp>
      <p:sp>
        <p:nvSpPr>
          <p:cNvPr id="27" name="Rounded Rectangle 26"/>
          <p:cNvSpPr/>
          <p:nvPr/>
        </p:nvSpPr>
        <p:spPr>
          <a:xfrm>
            <a:off x="4419599" y="2971802"/>
            <a:ext cx="4572000" cy="646986"/>
          </a:xfrm>
          <a:prstGeom prst="roundRect">
            <a:avLst/>
          </a:prstGeom>
          <a:solidFill>
            <a:schemeClr val="bg1"/>
          </a:solidFill>
          <a:ln>
            <a:solidFill>
              <a:srgbClr val="0070C0"/>
            </a:solidFill>
          </a:ln>
        </p:spPr>
        <p:txBody>
          <a:bodyPr>
            <a:spAutoFit/>
          </a:bodyPr>
          <a:lstStyle/>
          <a:p>
            <a:r>
              <a:rPr lang="fr-FR" sz="1600" dirty="0"/>
              <a:t>Commencent à fumer, même si ils ont entendu dire que c'est mauvais pour la santé</a:t>
            </a:r>
            <a:endParaRPr lang="en-US" sz="1600" dirty="0">
              <a:solidFill>
                <a:srgbClr val="002060"/>
              </a:solidFill>
              <a:latin typeface="+mn-lt"/>
            </a:endParaRPr>
          </a:p>
        </p:txBody>
      </p:sp>
      <p:sp>
        <p:nvSpPr>
          <p:cNvPr id="28" name="Rounded Rectangle 27"/>
          <p:cNvSpPr/>
          <p:nvPr/>
        </p:nvSpPr>
        <p:spPr>
          <a:xfrm>
            <a:off x="4419600" y="3810000"/>
            <a:ext cx="4572000" cy="919401"/>
          </a:xfrm>
          <a:prstGeom prst="roundRect">
            <a:avLst/>
          </a:prstGeom>
          <a:solidFill>
            <a:schemeClr val="bg1"/>
          </a:solidFill>
          <a:ln>
            <a:solidFill>
              <a:srgbClr val="0070C0"/>
            </a:solidFill>
          </a:ln>
        </p:spPr>
        <p:txBody>
          <a:bodyPr>
            <a:spAutoFit/>
          </a:bodyPr>
          <a:lstStyle/>
          <a:p>
            <a:r>
              <a:rPr lang="fr-FR" sz="1600" dirty="0"/>
              <a:t>La peur de la douleur maintenant peut-être une menace beaucoup plus immédiate que le cancer dans 20 ans</a:t>
            </a:r>
            <a:endParaRPr lang="en-US" sz="1600" dirty="0">
              <a:solidFill>
                <a:srgbClr val="002060"/>
              </a:solidFill>
              <a:latin typeface="+mn-lt"/>
            </a:endParaRPr>
          </a:p>
        </p:txBody>
      </p:sp>
      <p:sp>
        <p:nvSpPr>
          <p:cNvPr id="29" name="Rounded Rectangle 28"/>
          <p:cNvSpPr/>
          <p:nvPr/>
        </p:nvSpPr>
        <p:spPr>
          <a:xfrm>
            <a:off x="4419600" y="4800600"/>
            <a:ext cx="4572000" cy="1191816"/>
          </a:xfrm>
          <a:prstGeom prst="roundRect">
            <a:avLst/>
          </a:prstGeom>
          <a:solidFill>
            <a:schemeClr val="bg1"/>
          </a:solidFill>
          <a:ln>
            <a:solidFill>
              <a:srgbClr val="0070C0"/>
            </a:solidFill>
          </a:ln>
        </p:spPr>
        <p:txBody>
          <a:bodyPr>
            <a:spAutoFit/>
          </a:bodyPr>
          <a:lstStyle/>
          <a:p>
            <a:pPr fontAlgn="t"/>
            <a:r>
              <a:rPr lang="fr-FR" sz="1600" dirty="0"/>
              <a:t>Soyez conscient que les «impressions» concernant la vaccination - comme la peur de l'évanouissement ou la douleur peut se propager très rapidement chez les adolescents</a:t>
            </a:r>
          </a:p>
        </p:txBody>
      </p:sp>
      <p:cxnSp>
        <p:nvCxnSpPr>
          <p:cNvPr id="35" name="Straight Arrow Connector 34"/>
          <p:cNvCxnSpPr>
            <a:stCxn id="6" idx="3"/>
          </p:cNvCxnSpPr>
          <p:nvPr/>
        </p:nvCxnSpPr>
        <p:spPr bwMode="auto">
          <a:xfrm>
            <a:off x="3590109" y="2244681"/>
            <a:ext cx="815642" cy="1"/>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p:cNvCxnSpPr/>
          <p:nvPr/>
        </p:nvCxnSpPr>
        <p:spPr bwMode="auto">
          <a:xfrm flipV="1">
            <a:off x="3593623" y="3275484"/>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p:nvPr/>
        </p:nvCxnSpPr>
        <p:spPr bwMode="auto">
          <a:xfrm flipV="1">
            <a:off x="3593622" y="42870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p:cNvCxnSpPr/>
          <p:nvPr/>
        </p:nvCxnSpPr>
        <p:spPr bwMode="auto">
          <a:xfrm flipV="1">
            <a:off x="3579776" y="5401437"/>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5157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7" grpId="0" animBg="1"/>
      <p:bldP spid="18"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Arrow Connector 42"/>
          <p:cNvCxnSpPr/>
          <p:nvPr/>
        </p:nvCxnSpPr>
        <p:spPr bwMode="auto">
          <a:xfrm flipV="1">
            <a:off x="3581400" y="3226666"/>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206829" y="144780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 (2/2)</a:t>
            </a:r>
          </a:p>
        </p:txBody>
      </p:sp>
      <p:sp>
        <p:nvSpPr>
          <p:cNvPr id="4" name="Rounded Rectangle 3"/>
          <p:cNvSpPr/>
          <p:nvPr/>
        </p:nvSpPr>
        <p:spPr bwMode="auto">
          <a:xfrm>
            <a:off x="196496" y="1371599"/>
            <a:ext cx="3383280" cy="442674"/>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2060"/>
                </a:solidFill>
              </a:rPr>
              <a:t>Caractéristiques</a:t>
            </a:r>
            <a:r>
              <a:rPr lang="en-US" sz="2000" b="1" dirty="0">
                <a:solidFill>
                  <a:srgbClr val="002060"/>
                </a:solidFill>
              </a:rPr>
              <a:t>  </a:t>
            </a:r>
            <a:endParaRPr lang="en-US" b="1" dirty="0">
              <a:solidFill>
                <a:srgbClr val="002060"/>
              </a:solidFill>
            </a:endParaRPr>
          </a:p>
        </p:txBody>
      </p:sp>
      <p:sp>
        <p:nvSpPr>
          <p:cNvPr id="5" name="Rounded Rectangle 4"/>
          <p:cNvSpPr/>
          <p:nvPr/>
        </p:nvSpPr>
        <p:spPr bwMode="auto">
          <a:xfrm>
            <a:off x="4405751" y="1371599"/>
            <a:ext cx="457200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vaccination VPH</a:t>
            </a:r>
          </a:p>
        </p:txBody>
      </p:sp>
      <p:sp>
        <p:nvSpPr>
          <p:cNvPr id="6" name="Rounded Rectangle 5"/>
          <p:cNvSpPr/>
          <p:nvPr/>
        </p:nvSpPr>
        <p:spPr>
          <a:xfrm>
            <a:off x="206829" y="2959560"/>
            <a:ext cx="3383280"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fr-FR" sz="1600" dirty="0">
                <a:solidFill>
                  <a:schemeClr val="tx1"/>
                </a:solidFill>
                <a:latin typeface="Arial" pitchFamily="34" charset="0"/>
                <a:ea typeface="MS PGothic" pitchFamily="34" charset="-128"/>
                <a:cs typeface="MS PGothic" pitchFamily="34" charset="-128"/>
              </a:rPr>
              <a:t>« </a:t>
            </a:r>
            <a:r>
              <a:rPr lang="fr-FR" sz="1600" dirty="0">
                <a:solidFill>
                  <a:schemeClr val="tx1"/>
                </a:solidFill>
              </a:rPr>
              <a:t>Insécurité</a:t>
            </a:r>
            <a:r>
              <a:rPr lang="fr-FR" sz="1600" dirty="0">
                <a:solidFill>
                  <a:schemeClr val="tx1"/>
                </a:solidFill>
                <a:latin typeface="Arial" pitchFamily="34" charset="0"/>
                <a:ea typeface="MS PGothic" pitchFamily="34" charset="-128"/>
                <a:cs typeface="MS PGothic" pitchFamily="34" charset="-128"/>
              </a:rPr>
              <a:t> »</a:t>
            </a:r>
            <a:endParaRPr lang="en-US" sz="1600" dirty="0">
              <a:solidFill>
                <a:schemeClr val="tx1"/>
              </a:solidFill>
            </a:endParaRPr>
          </a:p>
        </p:txBody>
      </p:sp>
      <p:sp>
        <p:nvSpPr>
          <p:cNvPr id="12" name="Rounded Rectangle 11"/>
          <p:cNvSpPr/>
          <p:nvPr/>
        </p:nvSpPr>
        <p:spPr>
          <a:xfrm>
            <a:off x="195943" y="4560237"/>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fr-FR" sz="1600" dirty="0">
                <a:solidFill>
                  <a:schemeClr val="tx1"/>
                </a:solidFill>
                <a:latin typeface="Arial" pitchFamily="34" charset="0"/>
                <a:ea typeface="MS PGothic" pitchFamily="34" charset="-128"/>
                <a:cs typeface="MS PGothic" pitchFamily="34" charset="-128"/>
              </a:rPr>
              <a:t>« </a:t>
            </a:r>
            <a:r>
              <a:rPr lang="fr-FR" sz="1600" dirty="0">
                <a:solidFill>
                  <a:schemeClr val="tx1"/>
                </a:solidFill>
              </a:rPr>
              <a:t>Vulnérabilité</a:t>
            </a:r>
            <a:r>
              <a:rPr lang="fr-FR" sz="1600" dirty="0">
                <a:solidFill>
                  <a:schemeClr val="tx1"/>
                </a:solidFill>
                <a:latin typeface="Arial" pitchFamily="34" charset="0"/>
                <a:ea typeface="MS PGothic" pitchFamily="34" charset="-128"/>
                <a:cs typeface="MS PGothic" pitchFamily="34" charset="-128"/>
              </a:rPr>
              <a:t> »</a:t>
            </a:r>
            <a:endParaRPr lang="en-US" sz="1600" dirty="0">
              <a:solidFill>
                <a:schemeClr val="tx1"/>
              </a:solidFill>
            </a:endParaRPr>
          </a:p>
        </p:txBody>
      </p:sp>
      <p:cxnSp>
        <p:nvCxnSpPr>
          <p:cNvPr id="39" name="Straight Arrow Connector 38"/>
          <p:cNvCxnSpPr/>
          <p:nvPr/>
        </p:nvCxnSpPr>
        <p:spPr bwMode="auto">
          <a:xfrm flipV="1">
            <a:off x="3579223" y="4903543"/>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ounded Rectangle 2"/>
          <p:cNvSpPr/>
          <p:nvPr/>
        </p:nvSpPr>
        <p:spPr>
          <a:xfrm>
            <a:off x="4419600" y="2438400"/>
            <a:ext cx="4544301" cy="1379101"/>
          </a:xfrm>
          <a:prstGeom prst="roundRect">
            <a:avLst/>
          </a:prstGeom>
          <a:solidFill>
            <a:schemeClr val="bg1"/>
          </a:solidFill>
        </p:spPr>
        <p:txBody>
          <a:bodyPr wrap="square">
            <a:spAutoFit/>
          </a:bodyPr>
          <a:lstStyle/>
          <a:p>
            <a:r>
              <a:rPr lang="fr-FR" sz="1500" dirty="0">
                <a:latin typeface="+mn-lt"/>
              </a:rPr>
              <a:t>Une fille qui a raté la vaccination scolaire peut se sentir timide pour entrer dans un établissement de santé. Elle ne sera pas sûr si elle est autorisée, si l'agent de santé lui administrera le vaccin, et si oui, combien cela lui coûtera</a:t>
            </a:r>
            <a:endParaRPr lang="en-US" sz="1500" dirty="0">
              <a:latin typeface="+mn-lt"/>
            </a:endParaRPr>
          </a:p>
        </p:txBody>
      </p:sp>
      <p:sp>
        <p:nvSpPr>
          <p:cNvPr id="8" name="Rounded Rectangle 7"/>
          <p:cNvSpPr/>
          <p:nvPr/>
        </p:nvSpPr>
        <p:spPr>
          <a:xfrm>
            <a:off x="4433449" y="4038600"/>
            <a:ext cx="4544301" cy="1889879"/>
          </a:xfrm>
          <a:prstGeom prst="roundRect">
            <a:avLst/>
          </a:prstGeom>
          <a:solidFill>
            <a:schemeClr val="bg1"/>
          </a:solidFill>
        </p:spPr>
        <p:txBody>
          <a:bodyPr wrap="square">
            <a:spAutoFit/>
          </a:bodyPr>
          <a:lstStyle/>
          <a:p>
            <a:r>
              <a:rPr lang="fr-FR" sz="1500" dirty="0">
                <a:latin typeface="+mn-lt"/>
              </a:rPr>
              <a:t>Les filles handicapées, ou qui travaillent comme employées de maison sont plus à risque de début de relations sexuelles non protégées et d'exposition à l'infection par le VPH. Ces jeunes filles vulnérables ont souvent moins accès à la vaccination contre le VPH si les agents santé ne parviennent pas à elles</a:t>
            </a:r>
            <a:endParaRPr lang="en-US" sz="1500" dirty="0">
              <a:latin typeface="+mn-lt"/>
            </a:endParaRPr>
          </a:p>
        </p:txBody>
      </p:sp>
      <p:sp>
        <p:nvSpPr>
          <p:cNvPr id="24" name="Rounded Rectangle 23"/>
          <p:cNvSpPr/>
          <p:nvPr/>
        </p:nvSpPr>
        <p:spPr>
          <a:xfrm>
            <a:off x="193766" y="1932030"/>
            <a:ext cx="3383280" cy="91940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fr-FR" sz="1600" dirty="0">
                <a:latin typeface="+mn-lt"/>
                <a:cs typeface="MS PGothic" pitchFamily="34" charset="-128"/>
              </a:rPr>
              <a:t>« </a:t>
            </a:r>
            <a:r>
              <a:rPr lang="fr-FR" sz="1600" dirty="0">
                <a:latin typeface="+mn-lt"/>
              </a:rPr>
              <a:t>Refus d’écouter les parents</a:t>
            </a:r>
            <a:r>
              <a:rPr lang="fr-FR" sz="1600" dirty="0">
                <a:latin typeface="+mn-lt"/>
                <a:cs typeface="MS PGothic" pitchFamily="34" charset="-128"/>
              </a:rPr>
              <a:t> »</a:t>
            </a:r>
            <a:endParaRPr lang="en-US" sz="1600" dirty="0">
              <a:latin typeface="+mn-lt"/>
            </a:endParaRPr>
          </a:p>
          <a:p>
            <a:pPr algn="ctr" defTabSz="801472" fontAlgn="auto">
              <a:spcBef>
                <a:spcPts val="0"/>
              </a:spcBef>
              <a:spcAft>
                <a:spcPts val="0"/>
              </a:spcAft>
              <a:defRPr/>
            </a:pPr>
            <a:r>
              <a:rPr lang="fr-FR" sz="1600" dirty="0">
                <a:latin typeface="+mn-lt"/>
                <a:cs typeface="MS PGothic" pitchFamily="34" charset="-128"/>
              </a:rPr>
              <a:t>« </a:t>
            </a:r>
            <a:r>
              <a:rPr lang="en-US" sz="1600" dirty="0">
                <a:latin typeface="+mn-lt"/>
              </a:rPr>
              <a:t>Sentiment croissant </a:t>
            </a:r>
            <a:r>
              <a:rPr lang="en-US" sz="1600" dirty="0" err="1">
                <a:latin typeface="+mn-lt"/>
              </a:rPr>
              <a:t>d’ind</a:t>
            </a:r>
            <a:r>
              <a:rPr lang="fr-FR" sz="1600" dirty="0" err="1">
                <a:latin typeface="+mn-lt"/>
              </a:rPr>
              <a:t>é</a:t>
            </a:r>
            <a:r>
              <a:rPr lang="en-US" sz="1600" dirty="0" err="1">
                <a:latin typeface="+mn-lt"/>
              </a:rPr>
              <a:t>pendance</a:t>
            </a:r>
            <a:r>
              <a:rPr lang="fr-FR" sz="1600" dirty="0">
                <a:latin typeface="+mn-lt"/>
                <a:cs typeface="MS PGothic" pitchFamily="34" charset="-128"/>
              </a:rPr>
              <a:t> »</a:t>
            </a:r>
            <a:endParaRPr lang="en-US" sz="1600" dirty="0">
              <a:latin typeface="+mn-lt"/>
            </a:endParaRPr>
          </a:p>
        </p:txBody>
      </p:sp>
      <p:sp>
        <p:nvSpPr>
          <p:cNvPr id="25" name="Rounded Rectangle 24"/>
          <p:cNvSpPr/>
          <p:nvPr/>
        </p:nvSpPr>
        <p:spPr>
          <a:xfrm>
            <a:off x="4405750" y="1828800"/>
            <a:ext cx="4572000" cy="612934"/>
          </a:xfrm>
          <a:prstGeom prst="roundRect">
            <a:avLst/>
          </a:prstGeom>
          <a:solidFill>
            <a:schemeClr val="bg1"/>
          </a:solidFill>
          <a:ln>
            <a:solidFill>
              <a:srgbClr val="0070C0"/>
            </a:solidFill>
          </a:ln>
        </p:spPr>
        <p:txBody>
          <a:bodyPr>
            <a:spAutoFit/>
          </a:bodyPr>
          <a:lstStyle/>
          <a:p>
            <a:pPr defTabSz="801472" fontAlgn="auto">
              <a:spcBef>
                <a:spcPts val="0"/>
              </a:spcBef>
              <a:spcAft>
                <a:spcPts val="0"/>
              </a:spcAft>
              <a:defRPr/>
            </a:pPr>
            <a:r>
              <a:rPr lang="fr-FR" sz="1500" dirty="0">
                <a:latin typeface="+mn-lt"/>
              </a:rPr>
              <a:t>Les adolescentes peuvent avoir une opinion différente des parents sur la vaccination</a:t>
            </a:r>
            <a:endParaRPr lang="en-US" sz="1500" dirty="0">
              <a:latin typeface="+mn-lt"/>
            </a:endParaRPr>
          </a:p>
        </p:txBody>
      </p:sp>
      <p:cxnSp>
        <p:nvCxnSpPr>
          <p:cNvPr id="26" name="Straight Arrow Connector 25"/>
          <p:cNvCxnSpPr/>
          <p:nvPr/>
        </p:nvCxnSpPr>
        <p:spPr bwMode="auto">
          <a:xfrm flipV="1">
            <a:off x="3593625" y="22222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7494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3" grpId="0" animBg="1"/>
      <p:bldP spid="8"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j-lt"/>
                <a:cs typeface="+mn-cs"/>
              </a:rPr>
              <a:t>Que faire dans ce </a:t>
            </a:r>
            <a:r>
              <a:rPr lang="fr-FR" sz="3500" b="1" dirty="0">
                <a:solidFill>
                  <a:srgbClr val="000066"/>
                </a:solidFill>
                <a:latin typeface="+mj-lt"/>
              </a:rPr>
              <a:t>scénario</a:t>
            </a:r>
            <a:r>
              <a:rPr lang="fr-FR" sz="3500" b="1" dirty="0">
                <a:solidFill>
                  <a:srgbClr val="000066"/>
                </a:solidFill>
                <a:latin typeface="+mj-lt"/>
                <a:cs typeface="+mn-cs"/>
              </a:rPr>
              <a:t>? </a:t>
            </a:r>
          </a:p>
        </p:txBody>
      </p:sp>
      <p:sp>
        <p:nvSpPr>
          <p:cNvPr id="8196" name="Rectangle à coins arrondis 3"/>
          <p:cNvSpPr>
            <a:spLocks noChangeArrowheads="1"/>
          </p:cNvSpPr>
          <p:nvPr/>
        </p:nvSpPr>
        <p:spPr bwMode="auto">
          <a:xfrm>
            <a:off x="971550" y="1557338"/>
            <a:ext cx="3959225" cy="3729049"/>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Une fille de 12 ans vient à l'école le premier jour de la vaccination. Elle a clairement le consentement des parents de se faire vacciner, mais quand c'est à son tour de se faire vacciner, elle refuse.</a:t>
            </a: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       </a:t>
            </a:r>
            <a:r>
              <a:rPr lang="fr-FR" sz="2000" b="1" i="1" dirty="0">
                <a:solidFill>
                  <a:srgbClr val="002060"/>
                </a:solidFill>
                <a:latin typeface="Arial" pitchFamily="34" charset="0"/>
              </a:rPr>
              <a:t>Que devez-vous faire?</a:t>
            </a:r>
            <a:r>
              <a:rPr lang="fr-FR" sz="2000" b="1" dirty="0">
                <a:solidFill>
                  <a:srgbClr val="000066"/>
                </a:solidFill>
                <a:latin typeface="Arial" pitchFamily="34" charset="0"/>
              </a:rPr>
              <a:t> </a:t>
            </a:r>
          </a:p>
        </p:txBody>
      </p:sp>
    </p:spTree>
    <p:extLst>
      <p:ext uri="{BB962C8B-B14F-4D97-AF65-F5344CB8AC3E}">
        <p14:creationId xmlns:p14="http://schemas.microsoft.com/office/powerpoint/2010/main" val="3084215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09800"/>
            <a:ext cx="8077200" cy="2553891"/>
          </a:xfrm>
          <a:prstGeom prst="roundRect">
            <a:avLst/>
          </a:prstGeom>
          <a:solidFill>
            <a:schemeClr val="bg2">
              <a:lumMod val="60000"/>
              <a:lumOff val="40000"/>
            </a:schemeClr>
          </a:solidFill>
          <a:ln>
            <a:solidFill>
              <a:srgbClr val="002060"/>
            </a:solidFill>
          </a:ln>
        </p:spPr>
        <p:txBody>
          <a:bodyPr wrap="square" rtlCol="0">
            <a:spAutoFit/>
          </a:bodyPr>
          <a:lstStyle/>
          <a:p>
            <a:pPr algn="ctr"/>
            <a:endParaRPr lang="en-GB" sz="3600" dirty="0">
              <a:solidFill>
                <a:srgbClr val="002060"/>
              </a:solidFill>
            </a:endParaRPr>
          </a:p>
          <a:p>
            <a:pPr algn="ctr"/>
            <a:r>
              <a:rPr lang="fr-FR" sz="3600" dirty="0"/>
              <a:t>Que dois-je savoir et faire différemment quand mon patient a</a:t>
            </a:r>
            <a:br>
              <a:rPr lang="fr-FR" sz="3600" dirty="0"/>
            </a:br>
            <a:r>
              <a:rPr lang="fr-FR" sz="3600" dirty="0"/>
              <a:t>11 ans et </a:t>
            </a:r>
            <a:r>
              <a:rPr lang="fr-FR" sz="3600" u="sng" dirty="0"/>
              <a:t>non 1 an </a:t>
            </a:r>
            <a:r>
              <a:rPr lang="fr-FR" sz="3600" dirty="0"/>
              <a:t>?</a:t>
            </a:r>
            <a:endParaRPr lang="en-US" sz="3600" dirty="0">
              <a:solidFill>
                <a:srgbClr val="002060"/>
              </a:solidFill>
            </a:endParaRPr>
          </a:p>
        </p:txBody>
      </p:sp>
    </p:spTree>
    <p:extLst>
      <p:ext uri="{BB962C8B-B14F-4D97-AF65-F5344CB8AC3E}">
        <p14:creationId xmlns:p14="http://schemas.microsoft.com/office/powerpoint/2010/main" val="12582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002060"/>
                </a:solidFill>
              </a:rPr>
              <a:t> </a:t>
            </a:r>
            <a:r>
              <a:rPr lang="fr-FR" dirty="0">
                <a:solidFill>
                  <a:srgbClr val="002060"/>
                </a:solidFill>
              </a:rPr>
              <a:t>Que dois-je savoir et faire différemment quand mon patient a 11 ans et non 1 an ?</a:t>
            </a:r>
          </a:p>
        </p:txBody>
      </p:sp>
      <p:sp>
        <p:nvSpPr>
          <p:cNvPr id="3" name="Content Placeholder 2"/>
          <p:cNvSpPr>
            <a:spLocks noGrp="1"/>
          </p:cNvSpPr>
          <p:nvPr>
            <p:ph idx="1"/>
          </p:nvPr>
        </p:nvSpPr>
        <p:spPr/>
        <p:txBody>
          <a:bodyPr/>
          <a:lstStyle/>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Etablir une relation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un historique du problème présenté ou de la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Aller au-delà du problème énoncé ou une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Faire un examen physique</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Communiquer le diagnostic, expliquant ses implications et discuter des options de traitement</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en compte les lois et les politiques qui influent sur votre travail</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Saisir l'opportunité du contact pour informer, éduquer et, si possible, conseiller</a:t>
            </a:r>
          </a:p>
          <a:p>
            <a:endParaRPr lang="en-US" dirty="0"/>
          </a:p>
        </p:txBody>
      </p:sp>
    </p:spTree>
    <p:extLst>
      <p:ext uri="{BB962C8B-B14F-4D97-AF65-F5344CB8AC3E}">
        <p14:creationId xmlns:p14="http://schemas.microsoft.com/office/powerpoint/2010/main" val="3245120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Les messages de prévention du cancer du col de l’utérus à donner aux filles et aux garçons</a:t>
            </a:r>
            <a:endParaRPr lang="en-US" sz="3200" dirty="0"/>
          </a:p>
        </p:txBody>
      </p:sp>
      <p:sp>
        <p:nvSpPr>
          <p:cNvPr id="3" name="Content Placeholder 2"/>
          <p:cNvSpPr>
            <a:spLocks noGrp="1"/>
          </p:cNvSpPr>
          <p:nvPr>
            <p:ph idx="1"/>
          </p:nvPr>
        </p:nvSpPr>
        <p:spPr/>
        <p:txBody>
          <a:bodyPr/>
          <a:lstStyle/>
          <a:p>
            <a:r>
              <a:rPr lang="fr-FR" sz="2400" dirty="0"/>
              <a:t>Vous pouvez vous protéger contre le cancer du col de l’utérus en vous faisant vacciner contre les infections au VPH (filles âgées de 9 à 14 ans)</a:t>
            </a:r>
          </a:p>
          <a:p>
            <a:r>
              <a:rPr lang="fr-FR" sz="2400" dirty="0"/>
              <a:t>Utilisez des préservatifs pour prévenir les grossesses non désirées et les infections sexuellement transmissibles</a:t>
            </a:r>
          </a:p>
          <a:p>
            <a:r>
              <a:rPr lang="fr-FR" sz="2400" dirty="0"/>
              <a:t>Considérez la circoncision pour réduire les risques de contracter, vous et votre partenaire, des infections sexuellement transmissibles (garçons)</a:t>
            </a:r>
          </a:p>
          <a:p>
            <a:r>
              <a:rPr lang="fr-FR" sz="2400" dirty="0"/>
              <a:t>Ne pas commencer à fumer ou autres formes d'usage du tabac, ou 'arrêter la consommation de tabac</a:t>
            </a:r>
          </a:p>
        </p:txBody>
      </p:sp>
    </p:spTree>
    <p:extLst>
      <p:ext uri="{BB962C8B-B14F-4D97-AF65-F5344CB8AC3E}">
        <p14:creationId xmlns:p14="http://schemas.microsoft.com/office/powerpoint/2010/main" val="1073009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defRPr/>
            </a:pPr>
            <a:r>
              <a:rPr lang="en-GB" sz="3500" b="1" dirty="0">
                <a:solidFill>
                  <a:srgbClr val="000066"/>
                </a:solidFill>
                <a:latin typeface="Arial" pitchFamily="34" charset="0"/>
                <a:ea typeface="ＭＳ Ｐゴシック" pitchFamily="34" charset="-128"/>
              </a:rPr>
              <a:t>Messages </a:t>
            </a:r>
            <a:r>
              <a:rPr lang="en-GB" sz="3500" b="1" dirty="0" err="1">
                <a:solidFill>
                  <a:srgbClr val="000066"/>
                </a:solidFill>
                <a:latin typeface="Arial" pitchFamily="34" charset="0"/>
                <a:ea typeface="ＭＳ Ｐゴシック" pitchFamily="34" charset="-128"/>
              </a:rPr>
              <a:t>clés</a:t>
            </a:r>
            <a:endParaRPr lang="en-GB" sz="3500" b="1" dirty="0">
              <a:solidFill>
                <a:srgbClr val="000066"/>
              </a:solidFill>
              <a:latin typeface="Arial" pitchFamily="34" charset="0"/>
              <a:ea typeface="ＭＳ Ｐゴシック" pitchFamily="34" charset="-128"/>
            </a:endParaRPr>
          </a:p>
        </p:txBody>
      </p:sp>
      <p:sp>
        <p:nvSpPr>
          <p:cNvPr id="15363"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宋体" pitchFamily="2" charset="-122"/>
            </a:endParaRPr>
          </a:p>
        </p:txBody>
      </p:sp>
      <p:pic>
        <p:nvPicPr>
          <p:cNvPr id="15364" name="Picture 7" descr="C:\Users\sfellache\Desktop\ammp\doctor1.jpg"/>
          <p:cNvPicPr>
            <a:picLocks noChangeAspect="1" noChangeArrowheads="1"/>
          </p:cNvPicPr>
          <p:nvPr/>
        </p:nvPicPr>
        <p:blipFill>
          <a:blip r:embed="rId3" cstate="print"/>
          <a:srcRect/>
          <a:stretch>
            <a:fillRect/>
          </a:stretch>
        </p:blipFill>
        <p:spPr bwMode="auto">
          <a:xfrm>
            <a:off x="7297738" y="0"/>
            <a:ext cx="1846262" cy="1208087"/>
          </a:xfrm>
          <a:prstGeom prst="rect">
            <a:avLst/>
          </a:prstGeom>
          <a:noFill/>
          <a:ln w="9525">
            <a:noFill/>
            <a:miter lim="800000"/>
            <a:headEnd/>
            <a:tailEnd/>
          </a:ln>
        </p:spPr>
      </p:pic>
      <p:sp>
        <p:nvSpPr>
          <p:cNvPr id="6" name="Content Placeholder 5"/>
          <p:cNvSpPr>
            <a:spLocks noGrp="1"/>
          </p:cNvSpPr>
          <p:nvPr>
            <p:ph idx="1"/>
          </p:nvPr>
        </p:nvSpPr>
        <p:spPr>
          <a:xfrm>
            <a:off x="426244" y="1219200"/>
            <a:ext cx="8291512" cy="4611688"/>
          </a:xfrm>
        </p:spPr>
        <p:txBody>
          <a:bodyPr/>
          <a:lstStyle/>
          <a:p>
            <a:pPr>
              <a:spcBef>
                <a:spcPts val="600"/>
              </a:spcBef>
            </a:pPr>
            <a:r>
              <a:rPr lang="fr-FR" sz="2000" dirty="0"/>
              <a:t>L'adolescence est une phase spéciale marquée par des changements rapides dans le développement physique, psychologique et social </a:t>
            </a:r>
            <a:r>
              <a:rPr lang="fr-FR" sz="2000" dirty="0">
                <a:sym typeface="Wingdings" pitchFamily="2" charset="2"/>
              </a:rPr>
              <a:t> </a:t>
            </a:r>
            <a:r>
              <a:rPr lang="fr-FR" sz="2000" dirty="0"/>
              <a:t>opportunités et risques</a:t>
            </a:r>
          </a:p>
          <a:p>
            <a:pPr>
              <a:spcBef>
                <a:spcPts val="600"/>
              </a:spcBef>
            </a:pPr>
            <a:r>
              <a:rPr lang="fr-FR" sz="2000" dirty="0"/>
              <a:t>Les adolescents ont des caractéristiques qui les différencient des jeunes enfants et des adultes</a:t>
            </a:r>
          </a:p>
          <a:p>
            <a:pPr>
              <a:spcBef>
                <a:spcPts val="600"/>
              </a:spcBef>
            </a:pPr>
            <a:r>
              <a:rPr lang="fr-FR" sz="2000" dirty="0"/>
              <a:t>Les caractéristiques des adolescents peuvent avoir des répercussions sur les comportements liés à la santé et à la façon dont nous fournissons des services de santé, y compris la vaccination</a:t>
            </a:r>
          </a:p>
          <a:p>
            <a:pPr>
              <a:spcBef>
                <a:spcPts val="600"/>
              </a:spcBef>
            </a:pPr>
            <a:r>
              <a:rPr lang="fr-FR" sz="2000" dirty="0"/>
              <a:t>Nécessité de prendre en compte l'évolution de la capacité des adolescents, leur désir grandissant d'autonomie, et être conscients des incidences de leur âge pour le processus de consentement éclairé</a:t>
            </a:r>
          </a:p>
          <a:p>
            <a:pPr>
              <a:spcBef>
                <a:spcPts val="600"/>
              </a:spcBef>
            </a:pPr>
            <a:r>
              <a:rPr lang="fr-FR" sz="2000" dirty="0"/>
              <a:t>Lorsque vous développez une relation de confiance avec un client adolescent, vous pouvez passer des messages de prévention importants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 </a:t>
            </a:r>
          </a:p>
        </p:txBody>
      </p:sp>
      <p:sp>
        <p:nvSpPr>
          <p:cNvPr id="4099" name="Rectangle 14"/>
          <p:cNvSpPr>
            <a:spLocks noChangeArrowheads="1"/>
          </p:cNvSpPr>
          <p:nvPr/>
        </p:nvSpPr>
        <p:spPr bwMode="auto">
          <a:xfrm>
            <a:off x="1476374" y="1381125"/>
            <a:ext cx="736282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mn-lt"/>
              </a:rPr>
              <a:t>A la fin du module, le participant sera capable de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ce que nous entendons par l'adolescence</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comment le développement des adolescents et ses caractéristiques peuvent influer leur santé et leur comportement en santé y compris la vaccination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Identifier les questions clés à considérer lors de la prise en charge des patients adolescents</a:t>
            </a:r>
          </a:p>
          <a:p>
            <a:pPr marL="341313" lvl="1"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400" dirty="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60'  </a:t>
            </a:r>
          </a:p>
          <a:p>
            <a:pPr marL="341313" lvl="1" indent="-341313" defTabSz="912813" eaLnBrk="0" hangingPunct="0">
              <a:spcBef>
                <a:spcPct val="80000"/>
              </a:spcBef>
              <a:buClr>
                <a:srgbClr val="1E7FB8"/>
              </a:buClr>
              <a:buFont typeface="Wingdings" pitchFamily="2" charset="2"/>
              <a:buChar char="l"/>
            </a:pPr>
            <a:endParaRPr lang="en-GB" sz="24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547687" y="4267200"/>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655192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805662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Références</a:t>
            </a:r>
            <a:r>
              <a:rPr lang="en-US" dirty="0"/>
              <a:t> </a:t>
            </a:r>
          </a:p>
        </p:txBody>
      </p:sp>
      <p:sp>
        <p:nvSpPr>
          <p:cNvPr id="3" name="Content Placeholder 2"/>
          <p:cNvSpPr>
            <a:spLocks noGrp="1"/>
          </p:cNvSpPr>
          <p:nvPr>
            <p:ph idx="1"/>
          </p:nvPr>
        </p:nvSpPr>
        <p:spPr>
          <a:xfrm>
            <a:off x="442913" y="1277400"/>
            <a:ext cx="8291512" cy="4611688"/>
          </a:xfrm>
        </p:spPr>
        <p:txBody>
          <a:bodyPr/>
          <a:lstStyle/>
          <a:p>
            <a:pPr marL="340995" indent="-340995">
              <a:spcBef>
                <a:spcPts val="2400"/>
              </a:spcBef>
            </a:pPr>
            <a:r>
              <a:rPr lang="fr-FR" sz="1800" dirty="0"/>
              <a:t>Programme d'orientation sur la santé des adolescents pour les fournisseurs de soins de santé</a:t>
            </a:r>
            <a:r>
              <a:rPr lang="en-US" sz="1800" dirty="0"/>
              <a:t>. OMS, 2006 </a:t>
            </a:r>
            <a:r>
              <a:rPr lang="en-US" sz="1800" dirty="0">
                <a:hlinkClick r:id="rId3"/>
              </a:rPr>
              <a:t>https://apps.who.int/iris/bitstream/handle/10665/43381/9242591262_Guide_fre</a:t>
            </a:r>
            <a:r>
              <a:rPr lang="en-US" sz="1800">
                <a:hlinkClick r:id="rId3"/>
              </a:rPr>
              <a:t>.pdf</a:t>
            </a:r>
            <a:endParaRPr lang="en-US" sz="1800" dirty="0"/>
          </a:p>
          <a:p>
            <a:pPr marL="340995" indent="-340995">
              <a:spcBef>
                <a:spcPts val="2400"/>
              </a:spcBef>
            </a:pPr>
            <a:r>
              <a:rPr lang="fr-FR" sz="1800" dirty="0"/>
              <a:t>Guide pratique pour les soins aux adolescents : un outil de référence destinés aux agents de santé de premier niveau</a:t>
            </a:r>
            <a:r>
              <a:rPr lang="en-US" sz="1800" dirty="0"/>
              <a:t>. OMS, 2010 </a:t>
            </a:r>
            <a:r>
              <a:rPr lang="en-US" sz="1800" dirty="0">
                <a:hlinkClick r:id="rId4"/>
              </a:rPr>
              <a:t>https://apps.who.int/iris/handle/10665/44841</a:t>
            </a:r>
            <a:endParaRPr lang="en-US" sz="1800" dirty="0"/>
          </a:p>
          <a:p>
            <a:pPr marL="340995" marR="0" lvl="0" indent="-340995" latinLnBrk="0">
              <a:spcBef>
                <a:spcPts val="2400"/>
              </a:spcBef>
              <a:buSzTx/>
              <a:tabLst/>
              <a:defRPr/>
            </a:pPr>
            <a:r>
              <a:rPr lang="fr-FR" sz="1800" dirty="0">
                <a:ea typeface="MS PGothic"/>
              </a:rPr>
              <a:t>Normes destinées à améliorer la qualité des soins des enfants et des jeunes adolescents dans les établissements de santé</a:t>
            </a:r>
            <a:r>
              <a:rPr lang="en-US" sz="1800" dirty="0">
                <a:ea typeface="MS PGothic"/>
              </a:rPr>
              <a:t>. OMS, 2018</a:t>
            </a:r>
            <a:r>
              <a:rPr lang="en-US" sz="1600" dirty="0">
                <a:ea typeface="MS PGothic"/>
              </a:rPr>
              <a:t> </a:t>
            </a:r>
            <a:r>
              <a:rPr lang="en-US" sz="1800" dirty="0">
                <a:ea typeface="MS PGothic"/>
                <a:hlinkClick r:id="rId5"/>
              </a:rPr>
              <a:t>https://www.who.int/fr/publications/i/item/standards-for-improving-the-quality-of-care-for-children-and-young-adolescents-in-health-facilities</a:t>
            </a:r>
            <a:endParaRPr lang="en-US" sz="1800" dirty="0">
              <a:ea typeface="MS PGothic"/>
            </a:endParaRPr>
          </a:p>
          <a:p>
            <a:pPr marL="340995" indent="-340995">
              <a:spcBef>
                <a:spcPts val="2400"/>
              </a:spcBef>
              <a:defRPr/>
            </a:pPr>
            <a:r>
              <a:rPr lang="en-US" sz="1800" dirty="0"/>
              <a:t>Assessing and supporting adolescents’ capacity for autonomous decision-making in health-care settings. A tool for health-care provider. WHO 2021.  </a:t>
            </a:r>
            <a:r>
              <a:rPr lang="en-US" sz="1800" dirty="0">
                <a:hlinkClick r:id="rId6"/>
              </a:rPr>
              <a:t>https://www.who.int/publications/i/item/9789240039568</a:t>
            </a:r>
            <a:endParaRPr lang="en-US" sz="1800" dirty="0"/>
          </a:p>
          <a:p>
            <a:pPr marL="340995" marR="0" lvl="0" indent="-340995" latinLnBrk="0">
              <a:lnSpc>
                <a:spcPct val="100000"/>
              </a:lnSpc>
              <a:spcBef>
                <a:spcPts val="600"/>
              </a:spcBef>
              <a:buSzTx/>
              <a:tabLst/>
              <a:defRPr/>
            </a:pPr>
            <a:endParaRPr lang="en-US" sz="20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2000" dirty="0"/>
          </a:p>
          <a:p>
            <a:pPr marL="340995" indent="-340995"/>
            <a:endParaRPr lang="en-GB" sz="2000" dirty="0"/>
          </a:p>
          <a:p>
            <a:pPr marL="340995" indent="-340995"/>
            <a:endParaRPr lang="en-GB" sz="2000" dirty="0"/>
          </a:p>
          <a:p>
            <a:pPr marL="340995" indent="-340995"/>
            <a:endParaRPr lang="en-GB" sz="1050" b="1" dirty="0">
              <a:solidFill>
                <a:srgbClr val="002060"/>
              </a:solidFill>
            </a:endParaRPr>
          </a:p>
          <a:p>
            <a:pPr marL="340995" indent="-340995"/>
            <a:endParaRPr lang="en-US" sz="2000" dirty="0"/>
          </a:p>
          <a:p>
            <a:pPr marL="340995" indent="-340995"/>
            <a:endParaRPr lang="en-US" sz="2400" b="1" dirty="0">
              <a:solidFill>
                <a:srgbClr val="002060"/>
              </a:solidFill>
            </a:endParaRPr>
          </a:p>
        </p:txBody>
      </p:sp>
    </p:spTree>
    <p:extLst>
      <p:ext uri="{BB962C8B-B14F-4D97-AF65-F5344CB8AC3E}">
        <p14:creationId xmlns:p14="http://schemas.microsoft.com/office/powerpoint/2010/main" val="3251892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03238" y="1268413"/>
            <a:ext cx="4356100"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la particularité de l'adolescence ?</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5"/>
          <p:cNvGrpSpPr>
            <a:grpSpLocks/>
          </p:cNvGrpSpPr>
          <p:nvPr/>
        </p:nvGrpSpPr>
        <p:grpSpPr bwMode="auto">
          <a:xfrm>
            <a:off x="503238" y="3429000"/>
            <a:ext cx="4357687" cy="1285884"/>
            <a:chOff x="317" y="2342"/>
            <a:chExt cx="2745" cy="634"/>
          </a:xfrm>
        </p:grpSpPr>
        <p:sp>
          <p:nvSpPr>
            <p:cNvPr id="6" name="Rectangle à coins arrondis 5"/>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Comment prendre soin des patients adolescents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sp>
        <p:nvSpPr>
          <p:cNvPr id="5124" name="ZoneTexte 15"/>
          <p:cNvSpPr txBox="1">
            <a:spLocks noChangeArrowheads="1"/>
          </p:cNvSpPr>
          <p:nvPr/>
        </p:nvSpPr>
        <p:spPr bwMode="auto">
          <a:xfrm>
            <a:off x="-396875" y="260350"/>
            <a:ext cx="10153650" cy="584200"/>
          </a:xfrm>
          <a:prstGeom prst="rect">
            <a:avLst/>
          </a:prstGeom>
          <a:noFill/>
          <a:ln w="9525">
            <a:noFill/>
            <a:miter lim="800000"/>
            <a:headEnd/>
            <a:tailEnd/>
          </a:ln>
        </p:spPr>
        <p:txBody>
          <a:bodyPr>
            <a:spAutoFit/>
          </a:bodyPr>
          <a:lstStyle/>
          <a:p>
            <a:pPr algn="ctr" rtl="1"/>
            <a:r>
              <a:rPr lang="fr-FR" sz="3200" b="1" dirty="0">
                <a:solidFill>
                  <a:srgbClr val="000066"/>
                </a:solidFill>
                <a:latin typeface="Arial" pitchFamily="34" charset="0"/>
              </a:rPr>
              <a:t>Messages clés</a:t>
            </a:r>
          </a:p>
        </p:txBody>
      </p:sp>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5724525" y="1485900"/>
            <a:ext cx="2735263" cy="3959225"/>
          </a:xfrm>
          <a:prstGeom prst="rect">
            <a:avLst/>
          </a:prstGeom>
          <a:noFill/>
          <a:ln w="9525">
            <a:noFill/>
            <a:miter lim="800000"/>
            <a:headEnd/>
            <a:tailEnd/>
          </a:ln>
        </p:spPr>
      </p:pic>
      <p:grpSp>
        <p:nvGrpSpPr>
          <p:cNvPr id="9" name="Group 14"/>
          <p:cNvGrpSpPr>
            <a:grpSpLocks/>
          </p:cNvGrpSpPr>
          <p:nvPr/>
        </p:nvGrpSpPr>
        <p:grpSpPr bwMode="auto">
          <a:xfrm>
            <a:off x="503238" y="2346325"/>
            <a:ext cx="4357687"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les caractéristiques des adolescents affectent mon travail ?</a:t>
              </a:r>
              <a:endParaRPr lang="en-US" sz="2000" b="1" dirty="0">
                <a:solidFill>
                  <a:srgbClr val="000066"/>
                </a:solidFill>
                <a:ea typeface="MS PGothic" pitchFamily="34" charset="-128"/>
              </a:endParaRP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extLst>
      <p:ext uri="{BB962C8B-B14F-4D97-AF65-F5344CB8AC3E}">
        <p14:creationId xmlns:p14="http://schemas.microsoft.com/office/powerpoint/2010/main" val="2295091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 </a:t>
            </a:r>
            <a:r>
              <a:rPr lang="en-US" dirty="0" err="1"/>
              <a:t>l’adolescence</a:t>
            </a:r>
            <a:r>
              <a:rPr lang="en-US" dirty="0"/>
              <a:t> </a:t>
            </a:r>
          </a:p>
        </p:txBody>
      </p:sp>
      <p:sp>
        <p:nvSpPr>
          <p:cNvPr id="3" name="Content Placeholder 2"/>
          <p:cNvSpPr>
            <a:spLocks noGrp="1"/>
          </p:cNvSpPr>
          <p:nvPr>
            <p:ph idx="1"/>
          </p:nvPr>
        </p:nvSpPr>
        <p:spPr>
          <a:xfrm>
            <a:off x="728665" y="1381125"/>
            <a:ext cx="7119935" cy="4611688"/>
          </a:xfrm>
        </p:spPr>
        <p:txBody>
          <a:bodyPr/>
          <a:lstStyle/>
          <a:p>
            <a:pPr eaLnBrk="1" hangingPunct="1">
              <a:lnSpc>
                <a:spcPct val="90000"/>
              </a:lnSpc>
            </a:pPr>
            <a:r>
              <a:rPr lang="fr-FR" sz="2400" dirty="0">
                <a:solidFill>
                  <a:srgbClr val="002060"/>
                </a:solidFill>
              </a:rPr>
              <a:t>Définitions de l’OMS </a:t>
            </a:r>
            <a:r>
              <a:rPr lang="fr-FR" sz="2400" dirty="0">
                <a:solidFill>
                  <a:srgbClr val="FF0000"/>
                </a:solidFill>
              </a:rPr>
              <a:t>:</a:t>
            </a:r>
          </a:p>
          <a:p>
            <a:pPr lvl="1" eaLnBrk="1" hangingPunct="1">
              <a:lnSpc>
                <a:spcPct val="90000"/>
              </a:lnSpc>
              <a:spcBef>
                <a:spcPts val="600"/>
              </a:spcBef>
            </a:pPr>
            <a:r>
              <a:rPr lang="fr-FR" dirty="0">
                <a:solidFill>
                  <a:srgbClr val="002060"/>
                </a:solidFill>
              </a:rPr>
              <a:t>Enfant de moins de cinq ans : 0 à 4 ans</a:t>
            </a:r>
          </a:p>
          <a:p>
            <a:pPr lvl="1" eaLnBrk="1" hangingPunct="1">
              <a:lnSpc>
                <a:spcPct val="90000"/>
              </a:lnSpc>
              <a:spcBef>
                <a:spcPts val="600"/>
              </a:spcBef>
            </a:pPr>
            <a:r>
              <a:rPr lang="fr-FR" dirty="0">
                <a:solidFill>
                  <a:srgbClr val="002060"/>
                </a:solidFill>
              </a:rPr>
              <a:t>Enfant plus âgé : 5 à 9 ans</a:t>
            </a:r>
          </a:p>
          <a:p>
            <a:pPr lvl="1" eaLnBrk="1" hangingPunct="1">
              <a:lnSpc>
                <a:spcPct val="90000"/>
              </a:lnSpc>
              <a:spcBef>
                <a:spcPts val="600"/>
              </a:spcBef>
            </a:pPr>
            <a:r>
              <a:rPr lang="fr-FR" dirty="0">
                <a:solidFill>
                  <a:srgbClr val="002060"/>
                </a:solidFill>
              </a:rPr>
              <a:t>Adolescent : 10 à 19 ans</a:t>
            </a:r>
          </a:p>
          <a:p>
            <a:pPr lvl="1" eaLnBrk="1" hangingPunct="1">
              <a:lnSpc>
                <a:spcPct val="90000"/>
              </a:lnSpc>
              <a:spcBef>
                <a:spcPts val="600"/>
              </a:spcBef>
            </a:pPr>
            <a:r>
              <a:rPr lang="fr-FR" dirty="0">
                <a:solidFill>
                  <a:srgbClr val="002060"/>
                </a:solidFill>
              </a:rPr>
              <a:t>Jeune personne : 10 à 24 ans</a:t>
            </a:r>
          </a:p>
          <a:p>
            <a:pPr eaLnBrk="1" hangingPunct="1">
              <a:lnSpc>
                <a:spcPct val="90000"/>
              </a:lnSpc>
            </a:pPr>
            <a:r>
              <a:rPr lang="fr-FR" sz="2400" dirty="0">
                <a:solidFill>
                  <a:srgbClr val="002060"/>
                </a:solidFill>
              </a:rPr>
              <a:t>Définition de l'UNICEF </a:t>
            </a:r>
            <a:r>
              <a:rPr lang="fr-FR" sz="2400" dirty="0">
                <a:solidFill>
                  <a:srgbClr val="FF0000"/>
                </a:solidFill>
              </a:rPr>
              <a:t>:</a:t>
            </a:r>
            <a:endParaRPr lang="fr-FR" sz="2400" dirty="0">
              <a:solidFill>
                <a:srgbClr val="002060"/>
              </a:solidFill>
            </a:endParaRPr>
          </a:p>
          <a:p>
            <a:pPr lvl="1" eaLnBrk="1" hangingPunct="1">
              <a:lnSpc>
                <a:spcPct val="90000"/>
              </a:lnSpc>
              <a:spcBef>
                <a:spcPts val="600"/>
              </a:spcBef>
            </a:pPr>
            <a:r>
              <a:rPr lang="fr-FR" dirty="0">
                <a:solidFill>
                  <a:srgbClr val="002060"/>
                </a:solidFill>
              </a:rPr>
              <a:t>Enfant : un personne âgée de 0 à 18 ans </a:t>
            </a:r>
            <a:br>
              <a:rPr lang="fr-FR" dirty="0">
                <a:solidFill>
                  <a:srgbClr val="002060"/>
                </a:solidFill>
              </a:rPr>
            </a:br>
            <a:r>
              <a:rPr lang="fr-FR" dirty="0">
                <a:solidFill>
                  <a:srgbClr val="002060"/>
                </a:solidFill>
              </a:rPr>
              <a:t>(selon la Convention des droits de l'enfant)</a:t>
            </a:r>
          </a:p>
          <a:p>
            <a:pPr lvl="1"/>
            <a:endParaRPr lang="en-US" dirty="0"/>
          </a:p>
        </p:txBody>
      </p:sp>
      <p:pic>
        <p:nvPicPr>
          <p:cNvPr id="4" name="Picture 3" descr="p3-4d.png"/>
          <p:cNvPicPr>
            <a:picLocks noChangeAspect="1"/>
          </p:cNvPicPr>
          <p:nvPr/>
        </p:nvPicPr>
        <p:blipFill>
          <a:blip r:embed="rId3" cstate="print"/>
          <a:stretch>
            <a:fillRect/>
          </a:stretch>
        </p:blipFill>
        <p:spPr>
          <a:xfrm>
            <a:off x="6934200" y="2057400"/>
            <a:ext cx="1041400" cy="3657600"/>
          </a:xfrm>
          <a:prstGeom prst="rect">
            <a:avLst/>
          </a:prstGeom>
        </p:spPr>
      </p:pic>
    </p:spTree>
    <p:extLst>
      <p:ext uri="{BB962C8B-B14F-4D97-AF65-F5344CB8AC3E}">
        <p14:creationId xmlns:p14="http://schemas.microsoft.com/office/powerpoint/2010/main" val="2329178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de </a:t>
            </a:r>
            <a:r>
              <a:rPr lang="en-GB" dirty="0" err="1">
                <a:solidFill>
                  <a:srgbClr val="002060"/>
                </a:solidFill>
              </a:rPr>
              <a:t>l'adolescent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5766972"/>
              </p:ext>
            </p:extLst>
          </p:nvPr>
        </p:nvGraphicFramePr>
        <p:xfrm>
          <a:off x="304800" y="1381125"/>
          <a:ext cx="8686800" cy="3249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4178556989"/>
              </p:ext>
            </p:extLst>
          </p:nvPr>
        </p:nvGraphicFramePr>
        <p:xfrm>
          <a:off x="3124200" y="5410200"/>
          <a:ext cx="2971800" cy="60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Up-Down Arrow 7"/>
          <p:cNvSpPr/>
          <p:nvPr/>
        </p:nvSpPr>
        <p:spPr bwMode="auto">
          <a:xfrm rot="10800000">
            <a:off x="4503772" y="4572000"/>
            <a:ext cx="381001" cy="727620"/>
          </a:xfrm>
          <a:prstGeom prst="upDownArrow">
            <a:avLst/>
          </a:prstGeom>
          <a:gradFill>
            <a:gsLst>
              <a:gs pos="0">
                <a:srgbClr val="03D4A8"/>
              </a:gs>
              <a:gs pos="60000">
                <a:srgbClr val="21D6E0"/>
              </a:gs>
              <a:gs pos="75000">
                <a:srgbClr val="0087E6"/>
              </a:gs>
              <a:gs pos="100000">
                <a:srgbClr val="005CBF"/>
              </a:gs>
            </a:gsLst>
            <a:lin ang="5400000" scaled="0"/>
          </a:gra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84381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physique</a:t>
            </a:r>
            <a:endParaRPr lang="en-US" dirty="0">
              <a:solidFill>
                <a:srgbClr val="002060"/>
              </a:solidFill>
            </a:endParaRPr>
          </a:p>
        </p:txBody>
      </p:sp>
      <p:sp>
        <p:nvSpPr>
          <p:cNvPr id="3" name="Content Placeholder 2"/>
          <p:cNvSpPr>
            <a:spLocks noGrp="1"/>
          </p:cNvSpPr>
          <p:nvPr>
            <p:ph idx="1"/>
          </p:nvPr>
        </p:nvSpPr>
        <p:spPr>
          <a:xfrm>
            <a:off x="457200" y="1828800"/>
            <a:ext cx="8291512" cy="4611688"/>
          </a:xfrm>
        </p:spPr>
        <p:txBody>
          <a:bodyPr/>
          <a:lstStyle/>
          <a:p>
            <a:pPr marL="0" indent="0" eaLnBrk="1" hangingPunct="1">
              <a:buNone/>
            </a:pPr>
            <a:r>
              <a:rPr lang="fr-FR" sz="2400" dirty="0"/>
              <a:t>La puberté entraîne des changements dans le corps qui conduisent à la pleine croissance et la maturation sexuelle :</a:t>
            </a:r>
          </a:p>
          <a:p>
            <a:pPr lvl="1" eaLnBrk="1" hangingPunct="1"/>
            <a:r>
              <a:rPr lang="fr-FR" dirty="0"/>
              <a:t>changements physiques et psychologiques qui permettent la reproduction</a:t>
            </a:r>
          </a:p>
          <a:p>
            <a:pPr lvl="1" eaLnBrk="1" hangingPunct="1"/>
            <a:r>
              <a:rPr lang="fr-FR" dirty="0"/>
              <a:t>activation d'un réseau neuroendocrinien complexe qui régit les changements dans le corps entier, y compris dans le cerveau</a:t>
            </a:r>
          </a:p>
          <a:p>
            <a:endParaRPr lang="en-US" dirty="0"/>
          </a:p>
          <a:p>
            <a:endParaRPr lang="en-US" dirty="0"/>
          </a:p>
        </p:txBody>
      </p:sp>
    </p:spTree>
    <p:extLst>
      <p:ext uri="{BB962C8B-B14F-4D97-AF65-F5344CB8AC3E}">
        <p14:creationId xmlns:p14="http://schemas.microsoft.com/office/powerpoint/2010/main" val="107223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a:t>
            </a:r>
            <a:r>
              <a:rPr lang="en-GB" dirty="0" err="1">
                <a:solidFill>
                  <a:srgbClr val="002060"/>
                </a:solidFill>
              </a:rPr>
              <a:t>sexuelle</a:t>
            </a:r>
            <a:endParaRPr lang="en-US" dirty="0">
              <a:solidFill>
                <a:srgbClr val="002060"/>
              </a:solidFill>
            </a:endParaRPr>
          </a:p>
        </p:txBody>
      </p:sp>
      <p:sp>
        <p:nvSpPr>
          <p:cNvPr id="3" name="Content Placeholder 2"/>
          <p:cNvSpPr>
            <a:spLocks noGrp="1"/>
          </p:cNvSpPr>
          <p:nvPr>
            <p:ph idx="1"/>
          </p:nvPr>
        </p:nvSpPr>
        <p:spPr>
          <a:xfrm>
            <a:off x="442913" y="1381125"/>
            <a:ext cx="8291512" cy="2191891"/>
          </a:xfrm>
        </p:spPr>
        <p:txBody>
          <a:bodyPr/>
          <a:lstStyle/>
          <a:p>
            <a:pPr eaLnBrk="1" hangingPunct="1"/>
            <a:r>
              <a:rPr lang="fr-FR" sz="2400" dirty="0"/>
              <a:t>Le début de la puberté survient habituellement entre </a:t>
            </a:r>
            <a:br>
              <a:rPr lang="fr-FR" sz="2400" dirty="0"/>
            </a:br>
            <a:r>
              <a:rPr lang="fr-FR" sz="2400" dirty="0"/>
              <a:t>9 et 13 ans chez les filles et 10 et 14 ans chez les garçons</a:t>
            </a:r>
            <a:endParaRPr lang="en-GB" sz="2400" dirty="0"/>
          </a:p>
        </p:txBody>
      </p:sp>
      <p:sp>
        <p:nvSpPr>
          <p:cNvPr id="4" name="Rounded Rectangle 3"/>
          <p:cNvSpPr/>
          <p:nvPr/>
        </p:nvSpPr>
        <p:spPr bwMode="auto">
          <a:xfrm>
            <a:off x="1187624" y="2996952"/>
            <a:ext cx="2088232" cy="864096"/>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TextBox 8"/>
          <p:cNvSpPr txBox="1"/>
          <p:nvPr/>
        </p:nvSpPr>
        <p:spPr>
          <a:xfrm>
            <a:off x="4876800" y="5364718"/>
            <a:ext cx="4114800" cy="578882"/>
          </a:xfrm>
          <a:prstGeom prst="roundRect">
            <a:avLst/>
          </a:prstGeom>
          <a:solidFill>
            <a:schemeClr val="bg1"/>
          </a:solidFill>
          <a:ln>
            <a:solidFill>
              <a:schemeClr val="bg1"/>
            </a:solidFill>
          </a:ln>
        </p:spPr>
        <p:txBody>
          <a:bodyPr wrap="square" rtlCol="0">
            <a:spAutoFit/>
          </a:bodyPr>
          <a:lstStyle/>
          <a:p>
            <a:pPr algn="ctr"/>
            <a:r>
              <a:rPr lang="en-US" sz="1400" b="1" dirty="0" err="1">
                <a:solidFill>
                  <a:srgbClr val="002060"/>
                </a:solidFill>
              </a:rPr>
              <a:t>Adolescente</a:t>
            </a:r>
            <a:r>
              <a:rPr lang="en-US" sz="1400" b="1" dirty="0">
                <a:solidFill>
                  <a:srgbClr val="002060"/>
                </a:solidFill>
              </a:rPr>
              <a:t> </a:t>
            </a:r>
            <a:r>
              <a:rPr lang="en-US" sz="1400" b="1" dirty="0" err="1">
                <a:solidFill>
                  <a:srgbClr val="002060"/>
                </a:solidFill>
              </a:rPr>
              <a:t>physiquement</a:t>
            </a:r>
            <a:r>
              <a:rPr lang="en-US" sz="1400" b="1" dirty="0">
                <a:solidFill>
                  <a:srgbClr val="002060"/>
                </a:solidFill>
              </a:rPr>
              <a:t> mature</a:t>
            </a:r>
            <a:br>
              <a:rPr lang="en-US" sz="1400" b="1" dirty="0">
                <a:solidFill>
                  <a:srgbClr val="002060"/>
                </a:solidFill>
              </a:rPr>
            </a:br>
            <a:r>
              <a:rPr lang="en-US" sz="1400" b="1" dirty="0">
                <a:solidFill>
                  <a:srgbClr val="002060"/>
                </a:solidFill>
              </a:rPr>
              <a:t>15 </a:t>
            </a:r>
            <a:r>
              <a:rPr lang="en-US" sz="1400" b="1" dirty="0" err="1">
                <a:solidFill>
                  <a:srgbClr val="002060"/>
                </a:solidFill>
              </a:rPr>
              <a:t>à</a:t>
            </a:r>
            <a:r>
              <a:rPr lang="en-US" sz="1400" b="1" dirty="0">
                <a:solidFill>
                  <a:srgbClr val="002060"/>
                </a:solidFill>
              </a:rPr>
              <a:t> 17 </a:t>
            </a:r>
            <a:r>
              <a:rPr lang="en-US" sz="1400" b="1" dirty="0" err="1">
                <a:solidFill>
                  <a:srgbClr val="002060"/>
                </a:solidFill>
              </a:rPr>
              <a:t>ans</a:t>
            </a:r>
            <a:endParaRPr lang="en-US" sz="1400" b="1" dirty="0">
              <a:solidFill>
                <a:srgbClr val="002060"/>
              </a:solidFill>
            </a:endParaRPr>
          </a:p>
        </p:txBody>
      </p:sp>
      <p:pic>
        <p:nvPicPr>
          <p:cNvPr id="11" name="Picture 10" descr="p3-4a.png"/>
          <p:cNvPicPr>
            <a:picLocks noChangeAspect="1"/>
          </p:cNvPicPr>
          <p:nvPr/>
        </p:nvPicPr>
        <p:blipFill>
          <a:blip r:embed="rId3" cstate="print"/>
          <a:stretch>
            <a:fillRect/>
          </a:stretch>
        </p:blipFill>
        <p:spPr>
          <a:xfrm>
            <a:off x="1676401" y="3276600"/>
            <a:ext cx="826896" cy="1905000"/>
          </a:xfrm>
          <a:prstGeom prst="rect">
            <a:avLst/>
          </a:prstGeom>
        </p:spPr>
      </p:pic>
      <p:sp>
        <p:nvSpPr>
          <p:cNvPr id="12" name="TextBox 11"/>
          <p:cNvSpPr txBox="1"/>
          <p:nvPr/>
        </p:nvSpPr>
        <p:spPr>
          <a:xfrm>
            <a:off x="1066800" y="5364718"/>
            <a:ext cx="2362200" cy="578882"/>
          </a:xfrm>
          <a:prstGeom prst="roundRect">
            <a:avLst/>
          </a:prstGeom>
          <a:solidFill>
            <a:schemeClr val="bg1"/>
          </a:solidFill>
          <a:ln>
            <a:solidFill>
              <a:schemeClr val="bg1"/>
            </a:solidFill>
          </a:ln>
        </p:spPr>
        <p:txBody>
          <a:bodyPr wrap="square" rtlCol="0">
            <a:spAutoFit/>
          </a:bodyPr>
          <a:lstStyle/>
          <a:p>
            <a:pPr algn="ctr"/>
            <a:r>
              <a:rPr lang="en-GB" sz="1400" b="1" dirty="0">
                <a:solidFill>
                  <a:srgbClr val="002060"/>
                </a:solidFill>
              </a:rPr>
              <a:t>Enfant</a:t>
            </a:r>
          </a:p>
          <a:p>
            <a:pPr algn="ctr"/>
            <a:r>
              <a:rPr lang="en-GB" sz="1400" b="1" dirty="0">
                <a:solidFill>
                  <a:srgbClr val="002060"/>
                </a:solidFill>
              </a:rPr>
              <a:t>5 à 7 </a:t>
            </a:r>
            <a:r>
              <a:rPr lang="en-GB" sz="1400" b="1" dirty="0" err="1">
                <a:solidFill>
                  <a:srgbClr val="002060"/>
                </a:solidFill>
              </a:rPr>
              <a:t>ans</a:t>
            </a:r>
            <a:endParaRPr lang="en-US" sz="1400" b="1" dirty="0">
              <a:solidFill>
                <a:srgbClr val="002060"/>
              </a:solidFill>
            </a:endParaRPr>
          </a:p>
        </p:txBody>
      </p:sp>
      <p:pic>
        <p:nvPicPr>
          <p:cNvPr id="13" name="Picture 12" descr="p3-4d.png"/>
          <p:cNvPicPr>
            <a:picLocks noChangeAspect="1"/>
          </p:cNvPicPr>
          <p:nvPr/>
        </p:nvPicPr>
        <p:blipFill>
          <a:blip r:embed="rId4" cstate="print"/>
          <a:stretch>
            <a:fillRect/>
          </a:stretch>
        </p:blipFill>
        <p:spPr>
          <a:xfrm>
            <a:off x="6248400" y="2209800"/>
            <a:ext cx="882121" cy="3098181"/>
          </a:xfrm>
          <a:prstGeom prst="rect">
            <a:avLst/>
          </a:prstGeom>
        </p:spPr>
      </p:pic>
      <p:sp>
        <p:nvSpPr>
          <p:cNvPr id="16" name="Striped Right Arrow 15"/>
          <p:cNvSpPr/>
          <p:nvPr/>
        </p:nvSpPr>
        <p:spPr bwMode="auto">
          <a:xfrm>
            <a:off x="3657601" y="4494014"/>
            <a:ext cx="1676399" cy="611386"/>
          </a:xfrm>
          <a:prstGeom prst="stripedRightArrow">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000066"/>
                </a:solidFill>
                <a:effectLst/>
                <a:latin typeface="Arial" charset="0"/>
                <a:cs typeface="Arial" charset="0"/>
              </a:rPr>
              <a:t>maturation</a:t>
            </a:r>
          </a:p>
        </p:txBody>
      </p:sp>
    </p:spTree>
    <p:extLst>
      <p:ext uri="{BB962C8B-B14F-4D97-AF65-F5344CB8AC3E}">
        <p14:creationId xmlns:p14="http://schemas.microsoft.com/office/powerpoint/2010/main" val="3396591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La maturation du </a:t>
            </a:r>
            <a:r>
              <a:rPr lang="en-GB" dirty="0" err="1">
                <a:solidFill>
                  <a:srgbClr val="002060"/>
                </a:solidFill>
              </a:rPr>
              <a:t>cerveau</a:t>
            </a:r>
            <a:endParaRPr lang="en-US" dirty="0">
              <a:solidFill>
                <a:srgbClr val="002060"/>
              </a:solidFill>
            </a:endParaRPr>
          </a:p>
        </p:txBody>
      </p:sp>
      <p:sp>
        <p:nvSpPr>
          <p:cNvPr id="3" name="Content Placeholder 2"/>
          <p:cNvSpPr>
            <a:spLocks noGrp="1"/>
          </p:cNvSpPr>
          <p:nvPr>
            <p:ph idx="1"/>
          </p:nvPr>
        </p:nvSpPr>
        <p:spPr>
          <a:xfrm>
            <a:off x="442913" y="1381125"/>
            <a:ext cx="8377559" cy="4611688"/>
          </a:xfrm>
        </p:spPr>
        <p:txBody>
          <a:bodyPr/>
          <a:lstStyle/>
          <a:p>
            <a:pPr eaLnBrk="1" hangingPunct="1">
              <a:lnSpc>
                <a:spcPct val="90000"/>
              </a:lnSpc>
            </a:pPr>
            <a:r>
              <a:rPr lang="fr-FR" sz="2400" dirty="0"/>
              <a:t>Beaucoup de changements cérébraux surviennent durant l'adolescence</a:t>
            </a:r>
          </a:p>
          <a:p>
            <a:pPr eaLnBrk="1" hangingPunct="1">
              <a:lnSpc>
                <a:spcPct val="90000"/>
              </a:lnSpc>
              <a:spcBef>
                <a:spcPts val="1200"/>
              </a:spcBef>
            </a:pPr>
            <a:r>
              <a:rPr lang="fr-FR" sz="2400" dirty="0"/>
              <a:t>Des changements profonds se produisent dans :</a:t>
            </a:r>
          </a:p>
          <a:p>
            <a:pPr lvl="1" eaLnBrk="1" hangingPunct="1">
              <a:lnSpc>
                <a:spcPct val="90000"/>
              </a:lnSpc>
            </a:pPr>
            <a:r>
              <a:rPr lang="fr-FR" dirty="0"/>
              <a:t>Les connexions cérébrales</a:t>
            </a:r>
          </a:p>
          <a:p>
            <a:pPr lvl="1" eaLnBrk="1" hangingPunct="1">
              <a:lnSpc>
                <a:spcPct val="90000"/>
              </a:lnSpc>
            </a:pPr>
            <a:r>
              <a:rPr lang="fr-FR" dirty="0"/>
              <a:t>Les mécanismes de signalisation</a:t>
            </a:r>
          </a:p>
          <a:p>
            <a:pPr lvl="1" eaLnBrk="1" hangingPunct="1">
              <a:lnSpc>
                <a:spcPct val="90000"/>
              </a:lnSpc>
            </a:pPr>
            <a:r>
              <a:rPr lang="fr-FR" dirty="0"/>
              <a:t>Le cortex préfrontal</a:t>
            </a:r>
          </a:p>
          <a:p>
            <a:pPr eaLnBrk="1" hangingPunct="1">
              <a:lnSpc>
                <a:spcPct val="90000"/>
              </a:lnSpc>
              <a:spcBef>
                <a:spcPts val="1200"/>
              </a:spcBef>
            </a:pPr>
            <a:r>
              <a:rPr lang="fr-FR" sz="2400" dirty="0"/>
              <a:t>Le cortex préfrontal est responsable de :</a:t>
            </a:r>
          </a:p>
          <a:p>
            <a:pPr lvl="1" eaLnBrk="1" hangingPunct="1">
              <a:lnSpc>
                <a:spcPct val="90000"/>
              </a:lnSpc>
            </a:pPr>
            <a:r>
              <a:rPr lang="fr-FR" dirty="0"/>
              <a:t>La capacité organisationnelle</a:t>
            </a:r>
          </a:p>
          <a:p>
            <a:pPr lvl="1" eaLnBrk="1" hangingPunct="1">
              <a:lnSpc>
                <a:spcPct val="90000"/>
              </a:lnSpc>
            </a:pPr>
            <a:r>
              <a:rPr lang="fr-FR" dirty="0"/>
              <a:t>La réflexion stratégique</a:t>
            </a:r>
          </a:p>
          <a:p>
            <a:pPr lvl="1" eaLnBrk="1" hangingPunct="1">
              <a:lnSpc>
                <a:spcPct val="90000"/>
              </a:lnSpc>
            </a:pPr>
            <a:r>
              <a:rPr lang="fr-FR" dirty="0"/>
              <a:t>Le contrôle des impulsions</a:t>
            </a:r>
          </a:p>
          <a:p>
            <a:pPr eaLnBrk="1" hangingPunct="1">
              <a:lnSpc>
                <a:spcPct val="90000"/>
              </a:lnSpc>
              <a:spcBef>
                <a:spcPts val="1200"/>
              </a:spcBef>
            </a:pPr>
            <a:r>
              <a:rPr lang="fr-FR" sz="2400" dirty="0"/>
              <a:t>Les changements dans le cerveau sont touchés par les influences sociales</a:t>
            </a:r>
          </a:p>
          <a:p>
            <a:pPr eaLnBrk="1" hangingPunct="1">
              <a:lnSpc>
                <a:spcPct val="90000"/>
              </a:lnSpc>
            </a:pPr>
            <a:endParaRPr lang="en-GB" sz="2400" dirty="0"/>
          </a:p>
          <a:p>
            <a:endParaRPr lang="en-US" dirty="0"/>
          </a:p>
        </p:txBody>
      </p:sp>
    </p:spTree>
    <p:extLst>
      <p:ext uri="{BB962C8B-B14F-4D97-AF65-F5344CB8AC3E}">
        <p14:creationId xmlns:p14="http://schemas.microsoft.com/office/powerpoint/2010/main" val="1469260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a:t>
            </a:r>
            <a:r>
              <a:rPr lang="en-GB" dirty="0" err="1">
                <a:solidFill>
                  <a:srgbClr val="002060"/>
                </a:solidFill>
              </a:rPr>
              <a:t>psychologique</a:t>
            </a:r>
            <a:r>
              <a:rPr lang="en-GB" dirty="0">
                <a:solidFill>
                  <a:srgbClr val="002060"/>
                </a:solidFill>
              </a:rPr>
              <a:t> :</a:t>
            </a:r>
            <a:br>
              <a:rPr lang="en-GB" dirty="0">
                <a:solidFill>
                  <a:srgbClr val="002060"/>
                </a:solidFill>
              </a:rPr>
            </a:br>
            <a:r>
              <a:rPr lang="en-GB" dirty="0" err="1">
                <a:solidFill>
                  <a:srgbClr val="002060"/>
                </a:solidFill>
              </a:rPr>
              <a:t>changements</a:t>
            </a:r>
            <a:r>
              <a:rPr lang="en-GB" dirty="0">
                <a:solidFill>
                  <a:srgbClr val="002060"/>
                </a:solidFill>
              </a:rPr>
              <a:t> </a:t>
            </a:r>
            <a:r>
              <a:rPr lang="en-GB" dirty="0" err="1">
                <a:solidFill>
                  <a:srgbClr val="002060"/>
                </a:solidFill>
              </a:rPr>
              <a:t>cognitifs</a:t>
            </a:r>
            <a:endParaRPr lang="en-US" dirty="0">
              <a:solidFill>
                <a:srgbClr val="002060"/>
              </a:solidFill>
            </a:endParaRPr>
          </a:p>
        </p:txBody>
      </p:sp>
      <p:sp>
        <p:nvSpPr>
          <p:cNvPr id="3" name="Content Placeholder 2"/>
          <p:cNvSpPr>
            <a:spLocks noGrp="1"/>
          </p:cNvSpPr>
          <p:nvPr>
            <p:ph idx="1"/>
          </p:nvPr>
        </p:nvSpPr>
        <p:spPr/>
        <p:txBody>
          <a:bodyPr/>
          <a:lstStyle/>
          <a:p>
            <a:pPr eaLnBrk="1" hangingPunct="1"/>
            <a:r>
              <a:rPr lang="fr-FR" sz="2400" dirty="0"/>
              <a:t>Le passage des pensées « concrètes » à « abstraites » :</a:t>
            </a:r>
          </a:p>
          <a:p>
            <a:pPr lvl="1" eaLnBrk="1" hangingPunct="1">
              <a:lnSpc>
                <a:spcPct val="90000"/>
              </a:lnSpc>
            </a:pPr>
            <a:r>
              <a:rPr lang="fr-FR" dirty="0"/>
              <a:t>En utilisant les hypothèses et le raisonnement déductif</a:t>
            </a:r>
          </a:p>
          <a:p>
            <a:pPr lvl="1" eaLnBrk="1" hangingPunct="1">
              <a:lnSpc>
                <a:spcPct val="90000"/>
              </a:lnSpc>
            </a:pPr>
            <a:r>
              <a:rPr lang="fr-FR" dirty="0"/>
              <a:t>Visualiser l'avenir et planifier à l'avance</a:t>
            </a:r>
          </a:p>
          <a:p>
            <a:pPr lvl="1" eaLnBrk="1" hangingPunct="1">
              <a:lnSpc>
                <a:spcPct val="90000"/>
              </a:lnSpc>
            </a:pPr>
            <a:r>
              <a:rPr lang="fr-FR" dirty="0"/>
              <a:t>Réfléchir sur sa pensée et l'apprentissage de cette pensée au-delà des limites conventionnelles</a:t>
            </a:r>
          </a:p>
          <a:p>
            <a:pPr eaLnBrk="1" hangingPunct="1"/>
            <a:r>
              <a:rPr lang="fr-FR" sz="2400" dirty="0"/>
              <a:t>Se produit à des niveaux variables</a:t>
            </a:r>
          </a:p>
          <a:p>
            <a:pPr eaLnBrk="1" hangingPunct="1"/>
            <a:r>
              <a:rPr lang="fr-FR" sz="2400" dirty="0"/>
              <a:t>Très influencé par le contexte social et culturel</a:t>
            </a:r>
          </a:p>
          <a:p>
            <a:endParaRPr lang="en-US" dirty="0"/>
          </a:p>
          <a:p>
            <a:endParaRPr lang="en-US" dirty="0"/>
          </a:p>
        </p:txBody>
      </p:sp>
    </p:spTree>
    <p:extLst>
      <p:ext uri="{BB962C8B-B14F-4D97-AF65-F5344CB8AC3E}">
        <p14:creationId xmlns:p14="http://schemas.microsoft.com/office/powerpoint/2010/main" val="2794593825"/>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37723</TotalTime>
  <Words>4352</Words>
  <Application>Microsoft Office PowerPoint</Application>
  <PresentationFormat>On-screen Show (4:3)</PresentationFormat>
  <Paragraphs>293</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Limon F3</vt:lpstr>
      <vt:lpstr>Wingdings</vt:lpstr>
      <vt:lpstr>PPTtemplate</vt:lpstr>
      <vt:lpstr>PowerPoint Presentation</vt:lpstr>
      <vt:lpstr>PowerPoint Presentation</vt:lpstr>
      <vt:lpstr>PowerPoint Presentation</vt:lpstr>
      <vt:lpstr>Definition de l’adolescence </vt:lpstr>
      <vt:lpstr>Développement de l'adolescent</vt:lpstr>
      <vt:lpstr>Maturation physique</vt:lpstr>
      <vt:lpstr>Maturation sexuelle</vt:lpstr>
      <vt:lpstr>La maturation du cerveau</vt:lpstr>
      <vt:lpstr>Développement psychologique : changements cognitifs</vt:lpstr>
      <vt:lpstr>Développement social</vt:lpstr>
      <vt:lpstr>Quelle est la particularité de l'adolescence ?</vt:lpstr>
      <vt:lpstr>A votre avis… </vt:lpstr>
      <vt:lpstr>Comment les caractéristiques des adolescents affectent mon travail ? (1/2)</vt:lpstr>
      <vt:lpstr>Comment les caractéristiques des adolescents affectent mon travail ? (2/2)</vt:lpstr>
      <vt:lpstr>PowerPoint Presentation</vt:lpstr>
      <vt:lpstr>PowerPoint Presentation</vt:lpstr>
      <vt:lpstr> Que dois-je savoir et faire différemment quand mon patient a 11 ans et non 1 an ?</vt:lpstr>
      <vt:lpstr>Les messages de prévention du cancer du col de l’utérus à donner aux filles et aux garçons</vt:lpstr>
      <vt:lpstr>PowerPoint Presentation</vt:lpstr>
      <vt:lpstr>Fin du module</vt:lpstr>
      <vt:lpstr>Références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Dorothy</dc:creator>
  <cp:lastModifiedBy>Gillian Mayers</cp:lastModifiedBy>
  <cp:revision>917</cp:revision>
  <cp:lastPrinted>2013-06-27T07:59:00Z</cp:lastPrinted>
  <dcterms:created xsi:type="dcterms:W3CDTF">2012-01-27T09:02:50Z</dcterms:created>
  <dcterms:modified xsi:type="dcterms:W3CDTF">2022-05-16T07:36:27Z</dcterms:modified>
</cp:coreProperties>
</file>