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13" r:id="rId2"/>
    <p:sldId id="414" r:id="rId3"/>
    <p:sldId id="442" r:id="rId4"/>
    <p:sldId id="421" r:id="rId5"/>
    <p:sldId id="438" r:id="rId6"/>
    <p:sldId id="439" r:id="rId7"/>
    <p:sldId id="441" r:id="rId8"/>
    <p:sldId id="440" r:id="rId9"/>
    <p:sldId id="422" r:id="rId10"/>
    <p:sldId id="41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FA7003-4B01-347A-77CD-C0F24495F502}" name="Gill Mayers" initials="GM" userId="Gill Mayers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VI BENISSAN, Mable Carole" initials="TBMC" lastIdx="8" clrIdx="0">
    <p:extLst>
      <p:ext uri="{19B8F6BF-5375-455C-9EA6-DF929625EA0E}">
        <p15:presenceInfo xmlns:p15="http://schemas.microsoft.com/office/powerpoint/2012/main" userId="S-1-5-21-1446143339-2250552318-1255726049-46902" providerId="AD"/>
      </p:ext>
    </p:extLst>
  </p:cmAuthor>
  <p:cmAuthor id="2" name="LEBO, Emmaculate Jepkorir" initials="LEJ" lastIdx="23" clrIdx="1">
    <p:extLst>
      <p:ext uri="{19B8F6BF-5375-455C-9EA6-DF929625EA0E}">
        <p15:presenceInfo xmlns:p15="http://schemas.microsoft.com/office/powerpoint/2012/main" userId="S::leboem@who.int::e58296a6-391f-4d2c-9670-9d45b7eb918d" providerId="AD"/>
      </p:ext>
    </p:extLst>
  </p:cmAuthor>
  <p:cmAuthor id="3" name="Aleksandra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E8FC"/>
    <a:srgbClr val="D9F1FF"/>
    <a:srgbClr val="EFF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80494" autoAdjust="0"/>
  </p:normalViewPr>
  <p:slideViewPr>
    <p:cSldViewPr snapToGrid="0">
      <p:cViewPr>
        <p:scale>
          <a:sx n="100" d="100"/>
          <a:sy n="100" d="100"/>
        </p:scale>
        <p:origin x="174" y="-186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2038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59CBA-B217-ED4A-A662-7720D81B0EB3}" type="datetimeFigureOut">
              <a:rPr lang="fr-FR" smtClean="0"/>
              <a:pPr/>
              <a:t>10/02/2022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69E19-3C16-F24D-9907-EAFAE0993A8C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15FBA-E455-48F1-ABBD-C9FB44AD9FEB}" type="datetimeFigureOut">
              <a:rPr lang="en-US" smtClean="0"/>
              <a:pPr/>
              <a:t>10-Feb-22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7C96B-3069-48A7-9A1C-5421D50464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56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gpsc/tools/friction_lavage.pdf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Source : </a:t>
            </a:r>
            <a:r>
              <a:rPr lang="en-GB" u="sng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https://www.who.int/gpsc/tools/friction_lavage.pdf</a:t>
            </a:r>
            <a:endParaRPr lang="en-GB" u="sng" dirty="0">
              <a:solidFill>
                <a:srgbClr val="4472C4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noProof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Utilisez le produit</a:t>
            </a:r>
            <a:r>
              <a:rPr lang="fr-FR" baseline="0" noProof="0" dirty="0"/>
              <a:t> approprié et appliquer la bonne technique pour le lavage des mains</a:t>
            </a:r>
            <a:r>
              <a:rPr lang="fr-FR" noProof="0" dirty="0"/>
              <a:t>.</a:t>
            </a:r>
          </a:p>
          <a:p>
            <a:r>
              <a:rPr lang="fr-FR" noProof="0" dirty="0"/>
              <a:t>Il est préférable de frictionner les mains avec un produit </a:t>
            </a:r>
            <a:r>
              <a:rPr lang="fr-FR" noProof="0" dirty="0" err="1"/>
              <a:t>hydro-alcoolique</a:t>
            </a:r>
            <a:r>
              <a:rPr lang="fr-FR" noProof="0" dirty="0"/>
              <a:t>, si les mains </a:t>
            </a:r>
            <a:r>
              <a:rPr lang="fr-FR" baseline="0" noProof="0" dirty="0"/>
              <a:t>ne sont pas visiblement souillées.</a:t>
            </a:r>
            <a:endParaRPr lang="fr-FR" noProof="0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  <a:p>
            <a:pPr lvl="1"/>
            <a:r>
              <a:rPr lang="fr-FR" sz="2600" noProof="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Frictionnez les mains pendant 20</a:t>
            </a:r>
            <a:r>
              <a:rPr lang="fr-FR" sz="2600" baseline="0" noProof="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à </a:t>
            </a:r>
            <a:r>
              <a:rPr lang="fr-FR" sz="2600" noProof="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30 secondes.</a:t>
            </a:r>
          </a:p>
          <a:p>
            <a:r>
              <a:rPr lang="fr-FR" noProof="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Lavez les mains à l’eau, au savon et utilisez</a:t>
            </a:r>
            <a:r>
              <a:rPr lang="fr-FR" baseline="0" noProof="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</a:t>
            </a:r>
            <a:r>
              <a:rPr lang="fr-FR" noProof="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une serviette à usage unique si les mains sont visiblement sales ou contaminées.</a:t>
            </a:r>
          </a:p>
          <a:p>
            <a:pPr lvl="1"/>
            <a:r>
              <a:rPr lang="fr-FR" sz="2600" noProof="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Lavez les mains pendant 40</a:t>
            </a:r>
            <a:r>
              <a:rPr lang="fr-FR" sz="2600" baseline="0" noProof="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à </a:t>
            </a:r>
            <a:r>
              <a:rPr lang="fr-FR" sz="2600" noProof="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60 secondes.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691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38138" indent="-338138"/>
            <a:endParaRPr lang="en-US" sz="12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* </a:t>
            </a:r>
            <a:r>
              <a:rPr lang="fr-FR" noProof="0" dirty="0"/>
              <a:t>Diapo facultative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b="1" i="1" noProof="0" dirty="0">
                <a:latin typeface="Arial" pitchFamily="34" charset="0"/>
                <a:cs typeface="Arial" pitchFamily="34" charset="0"/>
              </a:rPr>
              <a:t>Note :</a:t>
            </a:r>
          </a:p>
          <a:p>
            <a:r>
              <a:rPr lang="fr-FR" noProof="0" dirty="0">
                <a:latin typeface="Arial" pitchFamily="34" charset="0"/>
                <a:cs typeface="Arial" pitchFamily="34" charset="0"/>
              </a:rPr>
              <a:t>Consultez les directives nationales</a:t>
            </a:r>
            <a:r>
              <a:rPr lang="fr-FR" baseline="0" noProof="0" dirty="0">
                <a:latin typeface="Arial" pitchFamily="34" charset="0"/>
                <a:cs typeface="Arial" pitchFamily="34" charset="0"/>
              </a:rPr>
              <a:t> pour appliquer les procédures spéciales concernant le retrait des EPI</a:t>
            </a:r>
            <a:r>
              <a:rPr lang="fr-FR" noProof="0" dirty="0">
                <a:latin typeface="Arial" pitchFamily="34" charset="0"/>
                <a:cs typeface="Arial" pitchFamily="34" charset="0"/>
              </a:rPr>
              <a:t>.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F1F6C-D831-4ACB-B8AD-F59E90A02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B40B59-71D6-454D-B22C-55DDD57A76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BDA0F-834F-4F4F-BEA6-BF8E7F3EB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2F808-8B7C-4A2C-844F-CBD855982D22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3393C6-A46F-463B-B403-82145B850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B5C1A-8AD5-47FA-9C18-8BFC0A7EF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222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B23F5-3673-4B77-9110-B307BAB7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9328EB-8B77-40F9-B349-B5EC9E7382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B76CE-4EDE-43BB-BE40-EB25C4A28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5691-BAD9-4BE6-AC2E-78E5C72957C5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506E5-DCD9-470D-A5F0-D99CEAE10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1C705-93FD-414A-84C9-044375BC8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845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FC972D-08FE-4A64-8702-AD25B6273A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F6E6D4-805B-42F1-A43F-3A93FBEF61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E3223-500D-4EDD-99F1-459C34139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49338-0A78-409D-A76D-9E407FE8CD68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32B84-2E6B-4328-8058-84FA7C6A9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D0D46-5938-4450-B71B-2097B7C9E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632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FE5D7-8D2A-4ECA-A55E-3A08BEB07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E9815-7C42-4100-BC77-F646642BB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4539B-7330-46DD-A9FA-310070CAC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9A750-69F2-4EB9-BD03-74C28D619833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BF7B0-B012-414B-B822-244FDFE5B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FFA2A-208B-4630-9CE3-C8CF04926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56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FE381-D90F-4EEE-88E0-1A786948B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25B3D6-6A8F-44D6-8924-F332BF801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5EA6C-3B3C-45EB-9159-5C32D384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54A-8D2E-4F47-B0E9-915473241FDA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251095-A23F-4692-838D-3BDA35905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DFEA1-E356-47BC-91D0-0136E8B87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66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94972-0057-47A7-BB9C-357500464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5A9CC-2BF4-4053-BB54-9EFDE04429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EB689E-D8C7-4962-844E-A1E1B1CF2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C0863A-BAC9-48A4-88D8-317911234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56BFA-D91F-4FBA-9743-4A46428EEE74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CC206F-B064-4260-88C9-CAA234CDA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DE359E-D1CA-4D46-9078-0CDA2249E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941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6E6B8-3BE5-4E6A-AA20-671733445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32732B-677F-4DC6-AD46-D9414B2E7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C0EBA6-E8C1-4345-91C0-D05B8F3D90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B64ACB-AF57-4097-B0DB-6383A3A221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4FED33-D345-4130-8CA5-E1AD6589C0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20410F-0C04-4CDC-B71B-5C1027F1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BA2F4-459E-47A5-930D-0D93D3C22441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A75392-1A18-42E6-9656-3F885B669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58C699-E042-4AB3-B99A-BD327D7A0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22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A845C-B4A1-431F-9F40-1A7B14D5A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A215D-EA07-4018-8C7C-2D0DBF6EF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4DB-0083-4872-AE78-C43071E3BC2D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46051-107A-4D59-8FEC-A503F8A43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D99F22-9A1D-444C-AFCB-804B384DF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645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62646D-977E-405F-890B-B9859333C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0E9-0CF3-4ED9-9D3D-4AD905CBC5E2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6D2D44-38FB-489E-ABFF-4B469CCD4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B9258F-9D32-49E3-B89F-A4701DA1A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71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08816-9365-4969-B707-A87090F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4E226-04F3-439F-8693-DBEC0E867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A65A20-44F7-4262-A3A4-02F4CD2092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A29427-6771-4E0C-977A-BDE3634D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2195-44D8-4B42-9257-B813113A4753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B0E879-07AF-40B9-B7BE-74038E6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A84FCD-A43E-443C-A198-9D756302B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734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9E6AE-0B12-4394-BB73-63DBD82F2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2BEFE8-8F23-41D9-8F76-1B05A5C504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0C1D67-8AE5-4FCB-816A-B7D741623F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27F659-6415-4B70-9648-CAA54836C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E3653-A75B-4178-9872-81C276461755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0EA5EC-6146-4B7A-8275-191D890B9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ACCFBE-15AF-4A7A-8851-1AAED86D8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701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5FC9BE-50FC-4580-8165-0B0034A61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7477C-F504-4C23-AEFB-E1192BB9EB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FE98E-CD71-496D-91EE-518D00795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E2F26-D1DC-4204-9103-7A4E5FB00F52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B74F30-2014-4013-9B85-B37C4DD2B9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274F29-8ABB-4963-970B-AF84FB9D0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14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gpsc/tools/friction_lavage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5031" y="2157543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Séance </a:t>
            </a:r>
            <a:r>
              <a:rPr lang="en-US" sz="3300" b="1" kern="1200" dirty="0" err="1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supplémentaire</a:t>
            </a:r>
            <a: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:</a:t>
            </a:r>
            <a:b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Vaccination </a:t>
            </a:r>
            <a:r>
              <a:rPr lang="en-US" sz="3300" b="1" kern="1200" dirty="0" err="1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contre</a:t>
            </a:r>
            <a: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le VPH dans le </a:t>
            </a:r>
            <a:r>
              <a:rPr lang="en-US" sz="3300" b="1" kern="1200" dirty="0" err="1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contexte</a:t>
            </a:r>
            <a: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de la COVID-19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467444" y="6356350"/>
            <a:ext cx="88635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303845B-95F4-455A-B10D-7E464EEC4D39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1397"/>
          </a:xfrm>
        </p:spPr>
        <p:txBody>
          <a:bodyPr>
            <a:normAutofit/>
          </a:bodyPr>
          <a:lstStyle/>
          <a:p>
            <a:r>
              <a:rPr lang="fr-FR" sz="3900" b="1" dirty="0">
                <a:solidFill>
                  <a:schemeClr val="accent1">
                    <a:lumMod val="7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Élimination de l’EPI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35018" y="1545767"/>
            <a:ext cx="8166315" cy="4351338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Les EPI contaminés sont des déchets infectieux et doivent être jetés dans un conteneur à part ou un sac poubelle comme les autres déchets infectieux.</a:t>
            </a:r>
          </a:p>
          <a:p>
            <a:r>
              <a:rPr lang="fr-FR" dirty="0"/>
              <a:t>Enlevez les EPI en dehors de la zone de vaccination,</a:t>
            </a:r>
          </a:p>
          <a:p>
            <a:r>
              <a:rPr lang="fr-FR" dirty="0"/>
              <a:t>Après les avoir retirés sans risque, mettez-les dans un conteneur spécial ou un sac pour les déchets infectieux (jaune ou rouge).</a:t>
            </a:r>
          </a:p>
          <a:p>
            <a:r>
              <a:rPr lang="fr-FR" dirty="0"/>
              <a:t>Le conteneur/sac doit être correctement étiqueté avec le symbole pour les matières infectieuses.</a:t>
            </a:r>
          </a:p>
          <a:p>
            <a:r>
              <a:rPr lang="fr-FR" dirty="0"/>
              <a:t>Scellez le conteneur avant de le transporter au site de traitement</a:t>
            </a:r>
            <a:r>
              <a:rPr lang="en-GB" dirty="0"/>
              <a:t>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 descr="Biohazard.png">
            <a:extLst>
              <a:ext uri="{FF2B5EF4-FFF2-40B4-BE49-F238E27FC236}">
                <a16:creationId xmlns:a16="http://schemas.microsoft.com/office/drawing/2014/main" id="{7981C710-86B5-4617-B580-9EF36B2E187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9486" y="2618655"/>
            <a:ext cx="1980738" cy="18753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7233" y="179556"/>
            <a:ext cx="11897532" cy="905736"/>
          </a:xfrm>
        </p:spPr>
        <p:txBody>
          <a:bodyPr>
            <a:noAutofit/>
          </a:bodyPr>
          <a:lstStyle/>
          <a:p>
            <a:r>
              <a:rPr lang="fr-FR" sz="3900" b="1" dirty="0">
                <a:solidFill>
                  <a:schemeClr val="accent1">
                    <a:lumMod val="7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Meilleures pratiques dans le contexte de la COVID-19 : vaccinateur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90320" y="1430012"/>
            <a:ext cx="10811359" cy="50030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dirty="0"/>
              <a:t>Stratégies standard de lutte anti-infectieuse :</a:t>
            </a:r>
          </a:p>
          <a:p>
            <a:r>
              <a:rPr lang="fr-FR" dirty="0"/>
              <a:t>Hygiène des mains : lavage à l’eau et au savon (40 à 60 secondes) ou friction </a:t>
            </a:r>
            <a:r>
              <a:rPr lang="fr-FR" dirty="0" err="1"/>
              <a:t>hydro-alcoolique</a:t>
            </a:r>
            <a:r>
              <a:rPr lang="fr-FR" dirty="0"/>
              <a:t> (20 à 30 secondes) :</a:t>
            </a:r>
          </a:p>
          <a:p>
            <a:pPr lvl="1"/>
            <a:r>
              <a:rPr lang="fr-FR" dirty="0"/>
              <a:t>avant de mettre ou d’enlever le masque</a:t>
            </a:r>
          </a:p>
          <a:p>
            <a:pPr lvl="1"/>
            <a:r>
              <a:rPr lang="fr-FR" dirty="0"/>
              <a:t>avant de préparer le vaccin</a:t>
            </a:r>
          </a:p>
          <a:p>
            <a:pPr lvl="1"/>
            <a:r>
              <a:rPr lang="fr-FR" dirty="0"/>
              <a:t>entre chaque administration de vaccin.</a:t>
            </a:r>
          </a:p>
          <a:p>
            <a:r>
              <a:rPr lang="fr-FR" dirty="0"/>
              <a:t>Équipement de protection individuel (EPI) : </a:t>
            </a:r>
          </a:p>
          <a:p>
            <a:pPr lvl="1"/>
            <a:r>
              <a:rPr lang="fr-FR" dirty="0"/>
              <a:t>portez un masque médical pendant toute la séance de vaccination ;</a:t>
            </a:r>
          </a:p>
          <a:p>
            <a:pPr lvl="1"/>
            <a:r>
              <a:rPr lang="fr-FR" dirty="0"/>
              <a:t>les gants ne sont pas obligatoires pour l’administration de vaccins injectables ; si vous en portez, cela ne vous dispense pas de l’hygiène des mains ;</a:t>
            </a:r>
          </a:p>
          <a:p>
            <a:pPr lvl="1"/>
            <a:r>
              <a:rPr lang="fr-FR" dirty="0"/>
              <a:t>l’application d’un produit </a:t>
            </a:r>
            <a:r>
              <a:rPr lang="fr-FR" dirty="0" err="1"/>
              <a:t>hydro-alcoolique</a:t>
            </a:r>
            <a:r>
              <a:rPr lang="fr-FR" dirty="0"/>
              <a:t> sur des mains gantées est fortement déconseillée</a:t>
            </a:r>
            <a:r>
              <a:rPr lang="en-GB" dirty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3990E0-A7F7-4AFF-851F-F66D37AE0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909FD7-2733-41D8-9543-5797EE2EF502}"/>
              </a:ext>
            </a:extLst>
          </p:cNvPr>
          <p:cNvSpPr txBox="1"/>
          <p:nvPr/>
        </p:nvSpPr>
        <p:spPr>
          <a:xfrm>
            <a:off x="6341095" y="5730999"/>
            <a:ext cx="5279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Source:  </a:t>
            </a:r>
            <a:r>
              <a:rPr lang="en-GB" sz="1600" u="sng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https://www.who.int/gpsc/tools/friction_lavage.pdf</a:t>
            </a:r>
            <a:endParaRPr lang="en-GB" sz="1600" u="sng" dirty="0">
              <a:solidFill>
                <a:srgbClr val="4472C4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u="sng" dirty="0">
              <a:solidFill>
                <a:srgbClr val="4472C4"/>
              </a:solidFill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/>
          </a:p>
        </p:txBody>
      </p:sp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E685C288-67E9-4101-8696-A798AB7B8D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65" y="436880"/>
            <a:ext cx="4596484" cy="598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90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5943"/>
          </a:xfrm>
        </p:spPr>
        <p:txBody>
          <a:bodyPr>
            <a:normAutofit/>
          </a:bodyPr>
          <a:lstStyle/>
          <a:p>
            <a:r>
              <a:rPr lang="fr-FR" sz="3900" b="1" dirty="0">
                <a:solidFill>
                  <a:schemeClr val="accent1">
                    <a:lumMod val="7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Comment porter un masque correctement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3845"/>
            <a:ext cx="10515600" cy="4539727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Lavez-vous soigneusement les mains avant de mettre le masque.</a:t>
            </a:r>
          </a:p>
          <a:p>
            <a:r>
              <a:rPr lang="fr-FR" dirty="0"/>
              <a:t>Mettez-le soigneusement, en veillant à ce qu’il couvre la bouche et le nez, et attachez-le le mieux possible pour réduire les interstices entre la peau et le masque</a:t>
            </a:r>
          </a:p>
          <a:p>
            <a:r>
              <a:rPr lang="fr-FR" dirty="0"/>
              <a:t>Ne touchez pas le masque pendant que vous le portez. Si vous touchez par inadvertance un masque utilisé, lavez-vous les mains avec un produit </a:t>
            </a:r>
            <a:r>
              <a:rPr lang="fr-FR" dirty="0" err="1"/>
              <a:t>hydro-alcoolique</a:t>
            </a:r>
            <a:r>
              <a:rPr lang="fr-FR" dirty="0"/>
              <a:t> ou à l’eau et au savon.</a:t>
            </a:r>
          </a:p>
          <a:p>
            <a:r>
              <a:rPr lang="fr-FR" dirty="0"/>
              <a:t>Enlevez et remplacez les masques dès qu’ils sont humides.</a:t>
            </a:r>
          </a:p>
          <a:p>
            <a:r>
              <a:rPr lang="fr-FR" dirty="0"/>
              <a:t>Pour enlever le masque, ne touchez pas la partie sur le visage ; dénouez-le par derrière ou tirez les élastiques derrière les oreilles.</a:t>
            </a:r>
          </a:p>
          <a:p>
            <a:r>
              <a:rPr lang="fr-FR" dirty="0"/>
              <a:t>Jetez le masque après chaque utilisation, débarrassez-vous en comme il convient dès qu’il a été enlevé et lavez-vous les mains.</a:t>
            </a:r>
          </a:p>
          <a:p>
            <a:r>
              <a:rPr lang="fr-FR" dirty="0"/>
              <a:t>Ne réutilisez pas les masques à usage unique</a:t>
            </a:r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57" y="89712"/>
            <a:ext cx="11306286" cy="937080"/>
          </a:xfrm>
        </p:spPr>
        <p:txBody>
          <a:bodyPr>
            <a:noAutofit/>
          </a:bodyPr>
          <a:lstStyle/>
          <a:p>
            <a:r>
              <a:rPr lang="fr-FR" sz="3900" b="1" dirty="0">
                <a:solidFill>
                  <a:schemeClr val="accent1">
                    <a:lumMod val="7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Comment mettre et enlever sans risque le masque médical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07496D-428A-41D6-9CE0-6150B3CFCB5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6910" y="1245278"/>
            <a:ext cx="2816431" cy="20061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07496D-428A-41D6-9CE0-6150B3CFCB5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8784" y="1341531"/>
            <a:ext cx="2816431" cy="20061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07496D-428A-41D6-9CE0-6150B3CFCB5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8996" y="4261194"/>
            <a:ext cx="2816431" cy="20061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FCFDD9-C08E-4AFD-AE77-A1696F6665D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7255" y="1261153"/>
            <a:ext cx="2810002" cy="20203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17F665-B5B0-4910-94E0-0537ACAD224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7470" y="4229078"/>
            <a:ext cx="2760376" cy="19800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B73B2C-562D-4E5E-BF59-BD707E7DB7E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17724" y="4355537"/>
            <a:ext cx="2870558" cy="19738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5432" y="3320716"/>
            <a:ext cx="252191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500" dirty="0"/>
              <a:t>Étape 1. Lavez-vous les mains</a:t>
            </a:r>
            <a:r>
              <a:rPr lang="en-US" sz="1500" dirty="0"/>
              <a:t>.</a:t>
            </a:r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299286" y="3304674"/>
            <a:ext cx="288757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/>
              <a:t>Étape 2.  Mettez les élastiques autour des oreilles. Ajustez le masque sur le nez, la bouche et le menton. Évitez de le toucher</a:t>
            </a:r>
            <a:r>
              <a:rPr lang="en-US" sz="1500" dirty="0"/>
              <a:t>.</a:t>
            </a:r>
          </a:p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8197516" y="3400927"/>
            <a:ext cx="27752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/>
              <a:t>Étape 3. Lavez-vous les mains avant d’enlever ou de toucher le masque</a:t>
            </a:r>
            <a:r>
              <a:rPr lang="en-US" sz="1500" dirty="0"/>
              <a:t>.</a:t>
            </a:r>
          </a:p>
          <a:p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545432" y="6257835"/>
            <a:ext cx="290362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/>
              <a:t>Étape 4. Enlevez les élastiques et retirez le masque du visage</a:t>
            </a:r>
            <a:r>
              <a:rPr lang="en-US" sz="1500" dirty="0"/>
              <a:t>.</a:t>
            </a:r>
          </a:p>
          <a:p>
            <a:endParaRPr lang="en-GB" sz="1500" dirty="0"/>
          </a:p>
        </p:txBody>
      </p:sp>
      <p:sp>
        <p:nvSpPr>
          <p:cNvPr id="13" name="TextBox 12"/>
          <p:cNvSpPr txBox="1"/>
          <p:nvPr/>
        </p:nvSpPr>
        <p:spPr>
          <a:xfrm>
            <a:off x="4395537" y="6301383"/>
            <a:ext cx="2951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/>
              <a:t>Étape 5. Jetez le masque dans une poubelle fermée</a:t>
            </a:r>
            <a:r>
              <a:rPr lang="en-US" sz="1500" dirty="0"/>
              <a:t>.</a:t>
            </a:r>
          </a:p>
          <a:p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8092141" y="6327085"/>
            <a:ext cx="3094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/>
              <a:t>Étape 6. Après avoir jeté le masque, lavez-vous encore les mains</a:t>
            </a:r>
            <a:r>
              <a:rPr lang="en-US" sz="1500" dirty="0"/>
              <a:t>.</a:t>
            </a:r>
          </a:p>
          <a:p>
            <a:endParaRPr lang="en-GB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6567" y="154895"/>
            <a:ext cx="11758863" cy="946484"/>
          </a:xfrm>
        </p:spPr>
        <p:txBody>
          <a:bodyPr>
            <a:noAutofit/>
          </a:bodyPr>
          <a:lstStyle/>
          <a:p>
            <a:r>
              <a:rPr lang="fr-FR" sz="3900" b="1" dirty="0">
                <a:solidFill>
                  <a:schemeClr val="accent1">
                    <a:lumMod val="7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Meilleures pratiques dans le contexte de la COVID-19 : site de vaccination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8994" y="1329264"/>
            <a:ext cx="11434011" cy="1839518"/>
          </a:xfrm>
        </p:spPr>
        <p:txBody>
          <a:bodyPr/>
          <a:lstStyle/>
          <a:p>
            <a:r>
              <a:rPr lang="fr-FR" dirty="0"/>
              <a:t>Bonne aération – ouvrez les fenêtres si vous êtes en intérieur ; à l’extérieur, choisissez une zone bien aérée</a:t>
            </a:r>
          </a:p>
          <a:p>
            <a:pPr lvl="0"/>
            <a:r>
              <a:rPr lang="fr-FR" dirty="0"/>
              <a:t>Matériel pour l’hygiène des mains : il doit être à la disposition des agents de santé comme des personnes venant se faire vacciner</a:t>
            </a:r>
            <a:r>
              <a:rPr lang="en-CA" dirty="0"/>
              <a:t>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7" name="Google Shape;246;p10" descr="C:\Users\Aleksandra\Pictures\WHO\Hand washing station.PN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1325063" y="3392098"/>
            <a:ext cx="4106780" cy="3329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41;p10"/>
          <p:cNvPicPr preferRelativeResize="0"/>
          <p:nvPr/>
        </p:nvPicPr>
        <p:blipFill rotWithShape="1">
          <a:blip r:embed="rId3" cstate="print">
            <a:alphaModFix/>
          </a:blip>
          <a:srcRect l="42961" t="30008" r="37479" b="32485"/>
          <a:stretch/>
        </p:blipFill>
        <p:spPr>
          <a:xfrm>
            <a:off x="6616932" y="3007417"/>
            <a:ext cx="3573293" cy="371405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48" y="0"/>
            <a:ext cx="11774905" cy="1325563"/>
          </a:xfrm>
        </p:spPr>
        <p:txBody>
          <a:bodyPr>
            <a:normAutofit/>
          </a:bodyPr>
          <a:lstStyle/>
          <a:p>
            <a:r>
              <a:rPr lang="fr-FR" sz="3900" b="1" dirty="0">
                <a:solidFill>
                  <a:schemeClr val="accent1">
                    <a:lumMod val="7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Meilleures pratiques dans le contexte de la COVID-19 : site de vaccination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906" y="1552909"/>
            <a:ext cx="5450306" cy="505643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Distanciation physique suffisante – au moins 1 mètre dans toutes les directions entre chaque personne</a:t>
            </a:r>
          </a:p>
          <a:p>
            <a:r>
              <a:rPr lang="fr-FR" dirty="0"/>
              <a:t>Un seul sens de circulation sur tout le site de vaccination</a:t>
            </a:r>
          </a:p>
          <a:p>
            <a:pPr>
              <a:buNone/>
            </a:pPr>
            <a:endParaRPr lang="fr-FR" dirty="0"/>
          </a:p>
          <a:p>
            <a:r>
              <a:rPr lang="fr-FR" dirty="0"/>
              <a:t>Limitez le nombre des personnes pour évitez les attroupements et de longues attentes</a:t>
            </a:r>
          </a:p>
          <a:p>
            <a:r>
              <a:rPr lang="fr-FR" dirty="0"/>
              <a:t>Propreté de l’environnement : nettoyez les surfaces souvent touchées (chaises, tables, poignées de portes par ex.)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Google Shape;283;p12"/>
          <p:cNvPicPr preferRelativeResize="0"/>
          <p:nvPr/>
        </p:nvPicPr>
        <p:blipFill rotWithShape="1">
          <a:blip r:embed="rId2" cstate="print">
            <a:alphaModFix/>
          </a:blip>
          <a:srcRect l="20950" t="34720" r="27301" b="20924"/>
          <a:stretch/>
        </p:blipFill>
        <p:spPr>
          <a:xfrm>
            <a:off x="6257223" y="4001946"/>
            <a:ext cx="5678906" cy="2602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96;p13"/>
          <p:cNvPicPr preferRelativeResize="0"/>
          <p:nvPr/>
        </p:nvPicPr>
        <p:blipFill rotWithShape="1">
          <a:blip r:embed="rId3" cstate="print">
            <a:alphaModFix/>
          </a:blip>
          <a:srcRect l="2" t="8340" r="-1" b="16078"/>
          <a:stretch/>
        </p:blipFill>
        <p:spPr>
          <a:xfrm>
            <a:off x="7170820" y="1301111"/>
            <a:ext cx="4700338" cy="26452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5360" y="6492875"/>
            <a:ext cx="2743200" cy="365125"/>
          </a:xfrm>
        </p:spPr>
        <p:txBody>
          <a:bodyPr/>
          <a:lstStyle/>
          <a:p>
            <a:fld id="{C303845B-95F4-455A-B10D-7E464EEC4D39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037" y="136525"/>
            <a:ext cx="11353800" cy="1063864"/>
          </a:xfrm>
        </p:spPr>
        <p:txBody>
          <a:bodyPr>
            <a:noAutofit/>
          </a:bodyPr>
          <a:lstStyle/>
          <a:p>
            <a:r>
              <a:rPr lang="fr-FR" sz="3900" b="1" dirty="0">
                <a:solidFill>
                  <a:schemeClr val="accent1">
                    <a:lumMod val="7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Meilleures pratiques dans le contexte de la COVID-19 : séance de vaccination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972" y="1473792"/>
            <a:ext cx="6423332" cy="4647309"/>
          </a:xfrm>
        </p:spPr>
        <p:txBody>
          <a:bodyPr>
            <a:normAutofit/>
          </a:bodyPr>
          <a:lstStyle/>
          <a:p>
            <a:r>
              <a:rPr lang="fr-FR" dirty="0"/>
              <a:t>Dépistage des symptômes respiratoires avant que les aidants et les enfants vaccinés entrent sur le site</a:t>
            </a:r>
          </a:p>
          <a:p>
            <a:r>
              <a:rPr lang="fr-FR" dirty="0"/>
              <a:t>Masques : médicaux pour les vaccinateurs, médicaux ou en tissu pour les aidants</a:t>
            </a:r>
          </a:p>
          <a:p>
            <a:r>
              <a:rPr lang="fr-FR" dirty="0"/>
              <a:t>Mettez-vous sur le côté – évitez d’être face à face avec l’aidant ou l’enfant vacciné</a:t>
            </a:r>
          </a:p>
        </p:txBody>
      </p:sp>
      <p:pic>
        <p:nvPicPr>
          <p:cNvPr id="4" name="Google Shape;294;p13"/>
          <p:cNvPicPr preferRelativeResize="0"/>
          <p:nvPr/>
        </p:nvPicPr>
        <p:blipFill rotWithShape="1">
          <a:blip r:embed="rId2" cstate="print">
            <a:alphaModFix/>
          </a:blip>
          <a:srcRect l="31508" t="27646" r="33163" b="28121"/>
          <a:stretch/>
        </p:blipFill>
        <p:spPr>
          <a:xfrm>
            <a:off x="6593304" y="1473792"/>
            <a:ext cx="5358064" cy="37714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55032" y="5434389"/>
            <a:ext cx="9833810" cy="123110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Il est important de communiquer les mesures de sécurité à la communauté avant et pendant l’AVS</a:t>
            </a:r>
            <a:r>
              <a:rPr lang="en-GB" sz="2800" dirty="0"/>
              <a:t>.</a:t>
            </a:r>
          </a:p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002" y="136525"/>
            <a:ext cx="11155679" cy="1165150"/>
          </a:xfrm>
        </p:spPr>
        <p:txBody>
          <a:bodyPr>
            <a:normAutofit/>
          </a:bodyPr>
          <a:lstStyle/>
          <a:p>
            <a:r>
              <a:rPr lang="fr-FR" sz="3900" b="1" dirty="0">
                <a:solidFill>
                  <a:schemeClr val="accent1">
                    <a:lumMod val="7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Kits de lutte anti-infectieuse pour les postes de vaccination de proximité/de campagne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031" y="1504782"/>
            <a:ext cx="10515600" cy="4928101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Les kits pour les séances de vaccination de proximité ou de campagne doivent comporter au minimum :</a:t>
            </a:r>
          </a:p>
          <a:p>
            <a:pPr lvl="1"/>
            <a:r>
              <a:rPr lang="fr-FR" dirty="0"/>
              <a:t>Des produits pour l’hygiène des mains : savon/eau propre/« seaux Veronica » (en l’absence de lavabos)/serviettes jetables ou propres ou produits </a:t>
            </a:r>
            <a:r>
              <a:rPr lang="fr-FR" dirty="0" err="1"/>
              <a:t>hydro-alcooliques</a:t>
            </a:r>
            <a:r>
              <a:rPr lang="fr-FR" dirty="0"/>
              <a:t> pour se frictionner les mains</a:t>
            </a:r>
          </a:p>
          <a:p>
            <a:pPr lvl="1"/>
            <a:r>
              <a:rPr lang="fr-FR" dirty="0"/>
              <a:t>Des masques médicaux (plusieurs pour pouvoir les remplacer – le masque doit être changé pour en mettre un propre dès qu’il devient humide)</a:t>
            </a:r>
          </a:p>
          <a:p>
            <a:pPr lvl="1"/>
            <a:r>
              <a:rPr lang="fr-FR" dirty="0"/>
              <a:t>Poubelles/sacs-poubelles</a:t>
            </a:r>
          </a:p>
          <a:p>
            <a:r>
              <a:rPr lang="fr-FR" dirty="0"/>
              <a:t>Considérations spéciales :</a:t>
            </a:r>
          </a:p>
          <a:p>
            <a:pPr lvl="1"/>
            <a:r>
              <a:rPr lang="fr-FR" dirty="0"/>
              <a:t>Les protections oculaires, les blouses et les gants ne sont pas obligatoires systématiquement, ils doivent être portés pour s’occuper de cas présumés de COVID-19.</a:t>
            </a:r>
          </a:p>
          <a:p>
            <a:r>
              <a:rPr lang="fr-FR" dirty="0"/>
              <a:t>Si on en utilise, les blouses et les gants doivent être jetés après une seule utilisation</a:t>
            </a:r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6616</TotalTime>
  <Words>958</Words>
  <Application>Microsoft Office PowerPoint</Application>
  <PresentationFormat>Widescreen</PresentationFormat>
  <Paragraphs>84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Lato Black</vt:lpstr>
      <vt:lpstr>Office Theme</vt:lpstr>
      <vt:lpstr>Séance supplémentaire : Vaccination contre le VPH dans le contexte de la COVID-19</vt:lpstr>
      <vt:lpstr>Meilleures pratiques dans le contexte de la COVID-19 : vaccinateur</vt:lpstr>
      <vt:lpstr>PowerPoint Presentation</vt:lpstr>
      <vt:lpstr>Comment porter un masque correctement ?</vt:lpstr>
      <vt:lpstr>Comment mettre et enlever sans risque le masque médical</vt:lpstr>
      <vt:lpstr>Meilleures pratiques dans le contexte de la COVID-19 : site de vaccination</vt:lpstr>
      <vt:lpstr>Meilleures pratiques dans le contexte de la COVID-19 : site de vaccination</vt:lpstr>
      <vt:lpstr>Meilleures pratiques dans le contexte de la COVID-19 : séance de vaccination</vt:lpstr>
      <vt:lpstr>Kits de lutte anti-infectieuse pour les postes de vaccination de proximité/de campagne</vt:lpstr>
      <vt:lpstr>Élimination de l’EPI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Activités de vaccination supplémentaires (AVS)  contre la rougeole (R) ou contre la rougeole et la rubéole (R-R)</dc:title>
  <dc:creator>DEROBERT, Elsa</dc:creator>
  <cp:lastModifiedBy>Gill Mayers</cp:lastModifiedBy>
  <cp:revision>72</cp:revision>
  <dcterms:created xsi:type="dcterms:W3CDTF">2021-06-10T07:27:06Z</dcterms:created>
  <dcterms:modified xsi:type="dcterms:W3CDTF">2022-02-10T14:25:46Z</dcterms:modified>
</cp:coreProperties>
</file>