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8"/>
  </p:notesMasterIdLst>
  <p:handoutMasterIdLst>
    <p:handoutMasterId r:id="rId19"/>
  </p:handoutMasterIdLst>
  <p:sldIdLst>
    <p:sldId id="337" r:id="rId2"/>
    <p:sldId id="338" r:id="rId3"/>
    <p:sldId id="282" r:id="rId4"/>
    <p:sldId id="340" r:id="rId5"/>
    <p:sldId id="341" r:id="rId6"/>
    <p:sldId id="342" r:id="rId7"/>
    <p:sldId id="343" r:id="rId8"/>
    <p:sldId id="354" r:id="rId9"/>
    <p:sldId id="355" r:id="rId10"/>
    <p:sldId id="346" r:id="rId11"/>
    <p:sldId id="331" r:id="rId12"/>
    <p:sldId id="348" r:id="rId13"/>
    <p:sldId id="324" r:id="rId14"/>
    <p:sldId id="352" r:id="rId15"/>
    <p:sldId id="353" r:id="rId16"/>
    <p:sldId id="351" r:id="rId17"/>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Dorothy" initials="D" lastIdx="6" clrIdx="0"/>
  <p:cmAuthor id="1" name="BAHL, Jhilmil" initials="bahlj" lastIdx="8"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F99695-F7A3-4D29-9362-583DD49F5F90}" v="3" dt="2022-02-25T07:38:07.2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41" autoAdjust="0"/>
    <p:restoredTop sz="82923" autoAdjust="0"/>
  </p:normalViewPr>
  <p:slideViewPr>
    <p:cSldViewPr>
      <p:cViewPr varScale="1">
        <p:scale>
          <a:sx n="91" d="100"/>
          <a:sy n="91" d="100"/>
        </p:scale>
        <p:origin x="2112" y="90"/>
      </p:cViewPr>
      <p:guideLst>
        <p:guide orient="horz" pos="3024"/>
        <p:guide pos="2880"/>
      </p:guideLst>
    </p:cSldViewPr>
  </p:slideViewPr>
  <p:notesTextViewPr>
    <p:cViewPr>
      <p:scale>
        <a:sx n="100" d="100"/>
        <a:sy n="100" d="100"/>
      </p:scale>
      <p:origin x="0" y="0"/>
    </p:cViewPr>
  </p:notesTextViewPr>
  <p:notesViewPr>
    <p:cSldViewPr>
      <p:cViewPr varScale="1">
        <p:scale>
          <a:sx n="57" d="100"/>
          <a:sy n="57" d="100"/>
        </p:scale>
        <p:origin x="-4048" y="-104"/>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42F99695-F7A3-4D29-9362-583DD49F5F90}"/>
    <pc:docChg chg="undo custSel modSld">
      <pc:chgData name="AKABA, Hiroki" userId="db41f2cb-68b2-46d0-b1a9-2b507dcca92f" providerId="ADAL" clId="{42F99695-F7A3-4D29-9362-583DD49F5F90}" dt="2022-02-25T07:39:52.669" v="52"/>
      <pc:docMkLst>
        <pc:docMk/>
      </pc:docMkLst>
      <pc:sldChg chg="modSp mod modNotesTx">
        <pc:chgData name="AKABA, Hiroki" userId="db41f2cb-68b2-46d0-b1a9-2b507dcca92f" providerId="ADAL" clId="{42F99695-F7A3-4D29-9362-583DD49F5F90}" dt="2022-02-24T13:52:50.914" v="17" actId="13926"/>
        <pc:sldMkLst>
          <pc:docMk/>
          <pc:sldMk cId="1210997553" sldId="340"/>
        </pc:sldMkLst>
        <pc:spChg chg="mod">
          <ac:chgData name="AKABA, Hiroki" userId="db41f2cb-68b2-46d0-b1a9-2b507dcca92f" providerId="ADAL" clId="{42F99695-F7A3-4D29-9362-583DD49F5F90}" dt="2022-02-24T13:52:50.914" v="17" actId="13926"/>
          <ac:spMkLst>
            <pc:docMk/>
            <pc:sldMk cId="1210997553" sldId="340"/>
            <ac:spMk id="5" creationId="{00000000-0000-0000-0000-000000000000}"/>
          </ac:spMkLst>
        </pc:spChg>
      </pc:sldChg>
      <pc:sldChg chg="modSp mod addCm modNotesTx">
        <pc:chgData name="AKABA, Hiroki" userId="db41f2cb-68b2-46d0-b1a9-2b507dcca92f" providerId="ADAL" clId="{42F99695-F7A3-4D29-9362-583DD49F5F90}" dt="2022-02-25T07:31:04.790" v="35"/>
        <pc:sldMkLst>
          <pc:docMk/>
          <pc:sldMk cId="1498298767" sldId="341"/>
        </pc:sldMkLst>
        <pc:spChg chg="mod">
          <ac:chgData name="AKABA, Hiroki" userId="db41f2cb-68b2-46d0-b1a9-2b507dcca92f" providerId="ADAL" clId="{42F99695-F7A3-4D29-9362-583DD49F5F90}" dt="2022-02-24T13:53:26.587" v="28" actId="20577"/>
          <ac:spMkLst>
            <pc:docMk/>
            <pc:sldMk cId="1498298767" sldId="341"/>
            <ac:spMk id="15362" creationId="{00000000-0000-0000-0000-000000000000}"/>
          </ac:spMkLst>
        </pc:spChg>
      </pc:sldChg>
      <pc:sldChg chg="modSp mod modCm">
        <pc:chgData name="AKABA, Hiroki" userId="db41f2cb-68b2-46d0-b1a9-2b507dcca92f" providerId="ADAL" clId="{42F99695-F7A3-4D29-9362-583DD49F5F90}" dt="2022-02-25T07:39:52.669" v="52"/>
        <pc:sldMkLst>
          <pc:docMk/>
          <pc:sldMk cId="2377441968" sldId="351"/>
        </pc:sldMkLst>
        <pc:spChg chg="mod">
          <ac:chgData name="AKABA, Hiroki" userId="db41f2cb-68b2-46d0-b1a9-2b507dcca92f" providerId="ADAL" clId="{42F99695-F7A3-4D29-9362-583DD49F5F90}" dt="2022-02-25T07:38:28.547" v="51" actId="400"/>
          <ac:spMkLst>
            <pc:docMk/>
            <pc:sldMk cId="2377441968" sldId="351"/>
            <ac:spMk id="17411"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pitchFamily="34"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pitchFamily="34"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pitchFamily="34"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defRPr>
            </a:lvl1pPr>
          </a:lstStyle>
          <a:p>
            <a:pPr>
              <a:defRPr/>
            </a:pPr>
            <a:fld id="{E221C430-6199-43AB-845C-3C0D05C204A5}" type="slidenum">
              <a:rPr lang="en-US"/>
              <a:pPr>
                <a:defRPr/>
              </a:pPr>
              <a:t>‹#›</a:t>
            </a:fld>
            <a:endParaRPr lang="en-US"/>
          </a:p>
        </p:txBody>
      </p:sp>
    </p:spTree>
    <p:extLst>
      <p:ext uri="{BB962C8B-B14F-4D97-AF65-F5344CB8AC3E}">
        <p14:creationId xmlns:p14="http://schemas.microsoft.com/office/powerpoint/2010/main" val="23513723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pitchFamily="34"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pitchFamily="34" charset="0"/>
              </a:defRPr>
            </a:lvl1pPr>
          </a:lstStyle>
          <a:p>
            <a:pPr>
              <a:defRPr/>
            </a:pPr>
            <a:endParaRPr lang="fr-FR"/>
          </a:p>
        </p:txBody>
      </p:sp>
      <p:sp>
        <p:nvSpPr>
          <p:cNvPr id="18436"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pitchFamily="34"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defRPr>
            </a:lvl1pPr>
          </a:lstStyle>
          <a:p>
            <a:pPr>
              <a:defRPr/>
            </a:pPr>
            <a:fld id="{764B903F-31D3-435C-AA1A-5C583AE4CB74}" type="slidenum">
              <a:rPr lang="en-GB"/>
              <a:pPr>
                <a:defRPr/>
              </a:pPr>
              <a:t>‹#›</a:t>
            </a:fld>
            <a:endParaRPr lang="en-GB"/>
          </a:p>
        </p:txBody>
      </p:sp>
    </p:spTree>
    <p:extLst>
      <p:ext uri="{BB962C8B-B14F-4D97-AF65-F5344CB8AC3E}">
        <p14:creationId xmlns:p14="http://schemas.microsoft.com/office/powerpoint/2010/main" val="33215748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a:noFill/>
        </p:spPr>
        <p:txBody>
          <a:bodyPr/>
          <a:lstStyle/>
          <a:p>
            <a:r>
              <a:rPr lang="en-GB"/>
              <a:t>World Health Organization</a:t>
            </a:r>
          </a:p>
        </p:txBody>
      </p:sp>
      <p:sp>
        <p:nvSpPr>
          <p:cNvPr id="19459" name="Rectangle 3"/>
          <p:cNvSpPr>
            <a:spLocks noGrp="1" noChangeArrowheads="1"/>
          </p:cNvSpPr>
          <p:nvPr>
            <p:ph type="dt" sz="quarter" idx="1"/>
          </p:nvPr>
        </p:nvSpPr>
        <p:spPr>
          <a:noFill/>
        </p:spPr>
        <p:txBody>
          <a:bodyPr/>
          <a:lstStyle/>
          <a:p>
            <a:fld id="{4655C1EC-352C-4024-9BFF-6343E6CA3F4E}" type="datetime3">
              <a:rPr lang="en-GB" smtClean="0"/>
              <a:pPr/>
              <a:t>16 May, 2022</a:t>
            </a:fld>
            <a:endParaRPr lang="en-GB"/>
          </a:p>
        </p:txBody>
      </p:sp>
      <p:sp>
        <p:nvSpPr>
          <p:cNvPr id="19460" name="Rectangle 7"/>
          <p:cNvSpPr>
            <a:spLocks noGrp="1" noChangeArrowheads="1"/>
          </p:cNvSpPr>
          <p:nvPr>
            <p:ph type="sldNum" sz="quarter" idx="5"/>
          </p:nvPr>
        </p:nvSpPr>
        <p:spPr>
          <a:noFill/>
        </p:spPr>
        <p:txBody>
          <a:bodyPr/>
          <a:lstStyle/>
          <a:p>
            <a:fld id="{E045216A-CADD-4550-97D4-AE391935E323}" type="slidenum">
              <a:rPr lang="en-GB" smtClean="0"/>
              <a:pPr/>
              <a:t>1</a:t>
            </a:fld>
            <a:endParaRPr lang="en-GB"/>
          </a:p>
        </p:txBody>
      </p:sp>
      <p:sp>
        <p:nvSpPr>
          <p:cNvPr id="19461" name="Rectangle 2"/>
          <p:cNvSpPr>
            <a:spLocks noGrp="1" noRot="1" noChangeAspect="1" noChangeArrowheads="1" noTextEdit="1"/>
          </p:cNvSpPr>
          <p:nvPr>
            <p:ph type="sldImg"/>
          </p:nvPr>
        </p:nvSpPr>
        <p:spPr>
          <a:xfrm>
            <a:off x="919163" y="735013"/>
            <a:ext cx="4899025" cy="3673475"/>
          </a:xfrm>
          <a:ln/>
        </p:spPr>
      </p:sp>
      <p:sp>
        <p:nvSpPr>
          <p:cNvPr id="1946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a:lstStyle/>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flacons de vaccin avec la date d’expiration la plus rapprochée doivent être stockés sur le devant pour être utilisés en premier.</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flacons de vaccin avec la pastille de contrôle du vaccin (PCV) qui a commencé à changer de couleur (notamment le carré intérieur qui devient foncé) doivent être utilisés en premier.</a:t>
            </a:r>
          </a:p>
          <a:p>
            <a:pPr marL="170010" indent="-170010">
              <a:buFont typeface="Arial" pitchFamily="34" charset="0"/>
              <a:buChar char="•"/>
            </a:pPr>
            <a:r>
              <a:rPr lang="fr-FR" sz="1200" u="sng" kern="1200" dirty="0">
                <a:solidFill>
                  <a:schemeClr val="tx1"/>
                </a:solidFill>
                <a:effectLst/>
                <a:latin typeface="Arial" pitchFamily="34" charset="0"/>
                <a:ea typeface="MS PGothic" pitchFamily="34" charset="-128"/>
                <a:cs typeface="MS PGothic" charset="0"/>
              </a:rPr>
              <a:t>Les flacons de vaccin avec la PCV qui atteignent le point de rejet</a:t>
            </a:r>
            <a:r>
              <a:rPr lang="fr-FR" sz="1200" u="none" kern="120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ne doivent pas être utilisées même si la date d'expiration est valide. </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Gardez une « boîte à utiliser en premier » dans le réfrigérateur pour mettre les flacons de vaccin qui ont été pris hors du réfrigérateur (pour sessions fixes ou mobiles de vaccination) et ont été ramenés inutilisés. Les vaccins dans la « boîte à utiliser en premier » doivent être utilisés en priorité à la prochaine session.</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Ne pas ouvrir la porte du réfrigérateur souvent et contrôler régulièrement la température du réfrigérateur.</a:t>
            </a:r>
            <a:endParaRPr lang="en-US"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BD56AD4D-7DCA-4038-AD33-DAE439147303}" type="slidenum">
              <a:rPr lang="en-GB" sz="1200">
                <a:latin typeface="Arial" pitchFamily="34" charset="0"/>
              </a:rPr>
              <a:pPr algn="r" defTabSz="901997"/>
              <a:t>10</a:t>
            </a:fld>
            <a:endParaRPr lang="en-GB" sz="120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Si le transport du vaccin est nécessaire, seuls les blocs réfrigérants conditionnés devraient être utilisés pour maintenir la chaîne du froid entre +2</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+8</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accumulateurs de froid congelés doivent être conservés à température ambiante pendant 5-10 minutes ou plus jusqu'à ce qu’on entende la glace à l'intérieur se déplacer lorsqu’on on les secoue avant de placer les vaccins dans la glacière. C'est ce qu'on appelle le «conditionnement» des blocs réfrigérants et cela empêche le gel du vaccin lorsqu'il est placé près des accumulateurs de froid congelés</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est sensible à la lumière et doit être stocké dans sa boîte d'origine jusqu'au moment de l’utiliser</a:t>
            </a:r>
            <a:endParaRPr lang="en-US" dirty="0"/>
          </a:p>
        </p:txBody>
      </p:sp>
      <p:sp>
        <p:nvSpPr>
          <p:cNvPr id="31748" name="Slide Number Placeholder 3"/>
          <p:cNvSpPr>
            <a:spLocks noGrp="1"/>
          </p:cNvSpPr>
          <p:nvPr>
            <p:ph type="sldNum" sz="quarter" idx="5"/>
          </p:nvPr>
        </p:nvSpPr>
        <p:spPr>
          <a:noFill/>
        </p:spPr>
        <p:txBody>
          <a:bodyPr/>
          <a:lstStyle/>
          <a:p>
            <a:fld id="{877330DD-7267-4EF1-8412-49CACB554C98}"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Tx/>
              <a:buNone/>
            </a:pPr>
            <a:r>
              <a:rPr lang="fr-FR" sz="1200" kern="1200" dirty="0">
                <a:solidFill>
                  <a:schemeClr val="tx1"/>
                </a:solidFill>
                <a:effectLst/>
                <a:latin typeface="Arial" pitchFamily="34" charset="0"/>
                <a:ea typeface="MS PGothic" pitchFamily="34" charset="-128"/>
                <a:cs typeface="MS PGothic" charset="0"/>
              </a:rPr>
              <a:t>Le flacon de </a:t>
            </a:r>
            <a:r>
              <a:rPr lang="fr-FR" sz="1200" kern="1200" dirty="0" err="1">
                <a:solidFill>
                  <a:schemeClr val="tx1"/>
                </a:solidFill>
                <a:effectLst/>
                <a:latin typeface="Arial" pitchFamily="34" charset="0"/>
                <a:ea typeface="MS PGothic" pitchFamily="34" charset="-128"/>
                <a:cs typeface="MS PGothic" charset="0"/>
              </a:rPr>
              <a:t>CervarixTM</a:t>
            </a:r>
            <a:r>
              <a:rPr lang="fr-FR" sz="1200" kern="1200" dirty="0">
                <a:solidFill>
                  <a:schemeClr val="tx1"/>
                </a:solidFill>
                <a:effectLst/>
                <a:latin typeface="Arial" pitchFamily="34" charset="0"/>
                <a:ea typeface="MS PGothic" pitchFamily="34" charset="-128"/>
                <a:cs typeface="MS PGothic" charset="0"/>
              </a:rPr>
              <a:t> 2-doses doit être manipulé comme suit</a:t>
            </a:r>
          </a:p>
          <a:p>
            <a:pPr marL="171450" indent="-171450" algn="jus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Après ouverture, ce flacon de vaccin contre le VPH devrait être traité de la même manière qu'un flacon de vaccin BCG reconstitué ou contre la rougeole</a:t>
            </a:r>
          </a:p>
          <a:p>
            <a:pPr marL="171450" indent="-171450" algn="jus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Jeter tout flacon entamé à la fin de la séance de vaccination ou 6 heures après l'ouverture, selon la première éventualité</a:t>
            </a:r>
          </a:p>
          <a:p>
            <a:pPr marL="171450" indent="-171450" algn="jus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Au cours de la session, mettre les flacons ouverts dans le porte-vaccins, NE PAS remettre dans le réfrigérateur</a:t>
            </a:r>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12</a:t>
            </a:fld>
            <a:endParaRPr lang="en-GB" dirty="0"/>
          </a:p>
        </p:txBody>
      </p:sp>
    </p:spTree>
    <p:extLst>
      <p:ext uri="{BB962C8B-B14F-4D97-AF65-F5344CB8AC3E}">
        <p14:creationId xmlns:p14="http://schemas.microsoft.com/office/powerpoint/2010/main" val="35948597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err="1">
                <a:solidFill>
                  <a:schemeClr val="tx1"/>
                </a:solidFill>
                <a:effectLst/>
                <a:latin typeface="Arial" pitchFamily="34" charset="0"/>
                <a:ea typeface="MS PGothic" pitchFamily="34" charset="-128"/>
                <a:cs typeface="MS PGothic" charset="0"/>
              </a:rPr>
              <a:t>CervarixTM</a:t>
            </a:r>
            <a:r>
              <a:rPr lang="fr-FR" sz="1200" kern="1200" dirty="0">
                <a:solidFill>
                  <a:schemeClr val="tx1"/>
                </a:solidFill>
                <a:effectLst/>
                <a:latin typeface="Arial" pitchFamily="34" charset="0"/>
                <a:ea typeface="MS PGothic" pitchFamily="34" charset="-128"/>
                <a:cs typeface="MS PGothic" charset="0"/>
              </a:rPr>
              <a:t> est disponible en flacon unidose (0,5 ml) et en flacon de 2 doses (1,0 ml) dans une formulation liquide et sans conservateur pour injection intramusculaire</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Chaque flacon contient une pastille de contrôle du vaccin – PCV</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err="1">
                <a:solidFill>
                  <a:schemeClr val="tx1"/>
                </a:solidFill>
                <a:effectLst/>
                <a:latin typeface="Arial" pitchFamily="34" charset="0"/>
                <a:ea typeface="MS PGothic" pitchFamily="34" charset="-128"/>
                <a:cs typeface="MS PGothic" charset="0"/>
              </a:rPr>
              <a:t>CervarixTM</a:t>
            </a:r>
            <a:r>
              <a:rPr lang="fr-FR" sz="1200" kern="1200" dirty="0">
                <a:solidFill>
                  <a:schemeClr val="tx1"/>
                </a:solidFill>
                <a:effectLst/>
                <a:latin typeface="Arial" pitchFamily="34" charset="0"/>
                <a:ea typeface="MS PGothic" pitchFamily="34" charset="-128"/>
                <a:cs typeface="MS PGothic" charset="0"/>
              </a:rPr>
              <a:t> est très sûr et efficace contre les maladies causées par les infections VPH de types 16 et 18</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Stocker les vaccins entre +2</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+8</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les administrer dès que possible après avoir été sortis du réfrigérateur</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Les vaccins contre le VPH sont sensibles aux températures inférieures à 0 ° C et perdent leur efficacité si ils sont congelés</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Les vaccins contre le VPH sont sensibles à la lumière et doivent être conservés dans leur emballage d'origine afin de les protéger de la lumière</a:t>
            </a:r>
          </a:p>
          <a:p>
            <a:pPr>
              <a:buFontTx/>
              <a:buChar char="-"/>
            </a:pPr>
            <a:endParaRPr lang="en-US" altLang="zh-CN" dirty="0">
              <a:solidFill>
                <a:srgbClr val="000066"/>
              </a:solidFill>
              <a:ea typeface="SimSun" pitchFamily="2" charset="-122"/>
            </a:endParaRPr>
          </a:p>
          <a:p>
            <a:endParaRPr lang="en-US" dirty="0"/>
          </a:p>
          <a:p>
            <a:endParaRPr lang="en-US" b="1" dirty="0"/>
          </a:p>
          <a:p>
            <a:endParaRPr lang="en-US" b="1" dirty="0"/>
          </a:p>
          <a:p>
            <a:endParaRPr lang="fr-FR" b="1" dirty="0"/>
          </a:p>
        </p:txBody>
      </p:sp>
      <p:sp>
        <p:nvSpPr>
          <p:cNvPr id="32772" name="Espace réservé du numéro de diapositive 3"/>
          <p:cNvSpPr>
            <a:spLocks noGrp="1"/>
          </p:cNvSpPr>
          <p:nvPr>
            <p:ph type="sldNum" sz="quarter" idx="5"/>
          </p:nvPr>
        </p:nvSpPr>
        <p:spPr>
          <a:noFill/>
        </p:spPr>
        <p:txBody>
          <a:bodyPr/>
          <a:lstStyle/>
          <a:p>
            <a:fld id="{60D7A7A0-739A-499C-94D8-AB05EA862C84}" type="slidenum">
              <a:rPr lang="en-GB" smtClean="0">
                <a:solidFill>
                  <a:srgbClr val="000000"/>
                </a:solidFill>
              </a:rPr>
              <a:pPr/>
              <a:t>13</a:t>
            </a:fld>
            <a:endParaRPr lang="en-GB">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Lorsque vous utilisez des blocs réfrigérants dans des glacières et porte-vaccins, ils doivent être conditionnés afin de réduire le risque de gel du vaccin</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Jeter toutes les doses non utilisées à fin de la séance de vaccination ou après 6 heures de la première ouverture, selon la première éventualité</a:t>
            </a:r>
            <a:endParaRPr lang="en-US" altLang="zh-CN" dirty="0">
              <a:solidFill>
                <a:srgbClr val="000066"/>
              </a:solidFill>
              <a:ea typeface="SimSun" pitchFamily="2" charset="-122"/>
            </a:endParaRPr>
          </a:p>
          <a:p>
            <a:pPr>
              <a:buFontTx/>
              <a:buChar char="-"/>
            </a:pPr>
            <a:endParaRPr lang="fr-FR" altLang="zh-CN" dirty="0">
              <a:solidFill>
                <a:srgbClr val="000066"/>
              </a:solidFill>
              <a:ea typeface="SimSun" pitchFamily="2" charset="-122"/>
            </a:endParaRPr>
          </a:p>
          <a:p>
            <a:pPr>
              <a:buFontTx/>
              <a:buNone/>
            </a:pPr>
            <a:endParaRPr lang="en-US" altLang="zh-CN" dirty="0">
              <a:solidFill>
                <a:srgbClr val="000066"/>
              </a:solidFill>
              <a:ea typeface="SimSun" pitchFamily="2" charset="-122"/>
            </a:endParaRPr>
          </a:p>
          <a:p>
            <a:pPr>
              <a:buFontTx/>
              <a:buChar char="-"/>
            </a:pPr>
            <a:endParaRPr lang="fr-FR" altLang="zh-CN" dirty="0">
              <a:solidFill>
                <a:srgbClr val="000066"/>
              </a:solidFill>
              <a:ea typeface="SimSun" pitchFamily="2" charset="-122"/>
            </a:endParaRPr>
          </a:p>
          <a:p>
            <a:pPr>
              <a:buFontTx/>
              <a:buChar char="-"/>
            </a:pPr>
            <a:endParaRPr lang="en-US" altLang="zh-CN" dirty="0">
              <a:solidFill>
                <a:srgbClr val="000066"/>
              </a:solidFill>
              <a:ea typeface="SimSun" pitchFamily="2" charset="-122"/>
            </a:endParaRPr>
          </a:p>
          <a:p>
            <a:endParaRPr lang="en-US" dirty="0"/>
          </a:p>
          <a:p>
            <a:endParaRPr lang="en-US" b="1" dirty="0"/>
          </a:p>
          <a:p>
            <a:endParaRPr lang="en-US" b="1" dirty="0"/>
          </a:p>
          <a:p>
            <a:endParaRPr lang="fr-FR" b="1" dirty="0"/>
          </a:p>
        </p:txBody>
      </p:sp>
      <p:sp>
        <p:nvSpPr>
          <p:cNvPr id="32772" name="Espace réservé du numéro de diapositive 3"/>
          <p:cNvSpPr>
            <a:spLocks noGrp="1"/>
          </p:cNvSpPr>
          <p:nvPr>
            <p:ph type="sldNum" sz="quarter" idx="5"/>
          </p:nvPr>
        </p:nvSpPr>
        <p:spPr>
          <a:noFill/>
        </p:spPr>
        <p:txBody>
          <a:bodyPr/>
          <a:lstStyle/>
          <a:p>
            <a:fld id="{60D7A7A0-739A-499C-94D8-AB05EA862C84}" type="slidenum">
              <a:rPr lang="en-GB" smtClean="0">
                <a:solidFill>
                  <a:srgbClr val="000000"/>
                </a:solidFill>
              </a:rPr>
              <a:pPr/>
              <a:t>14</a:t>
            </a:fld>
            <a:endParaRPr lang="en-GB">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15</a:t>
            </a:fld>
            <a:endParaRPr lang="en-GB" dirty="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US" dirty="0"/>
          </a:p>
        </p:txBody>
      </p:sp>
      <p:sp>
        <p:nvSpPr>
          <p:cNvPr id="33796" name="Slide Number Placeholder 3"/>
          <p:cNvSpPr>
            <a:spLocks noGrp="1"/>
          </p:cNvSpPr>
          <p:nvPr>
            <p:ph type="sldNum" sz="quarter" idx="5"/>
          </p:nvPr>
        </p:nvSpPr>
        <p:spPr>
          <a:noFill/>
        </p:spPr>
        <p:txBody>
          <a:bodyPr/>
          <a:lstStyle/>
          <a:p>
            <a:fld id="{B28BA04C-26BD-4690-AC74-71F58914ADA2}" type="slidenum">
              <a:rPr lang="en-GB" smtClean="0"/>
              <a:pPr/>
              <a:t>16</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pPr eaLnBrk="1" hangingPunct="1"/>
            <a:endParaRPr lang="fr-FR" dirty="0"/>
          </a:p>
        </p:txBody>
      </p:sp>
      <p:sp>
        <p:nvSpPr>
          <p:cNvPr id="20484" name="Espace réservé du numéro de diapositive 3"/>
          <p:cNvSpPr>
            <a:spLocks noGrp="1"/>
          </p:cNvSpPr>
          <p:nvPr>
            <p:ph type="sldNum" sz="quarter" idx="5"/>
          </p:nvPr>
        </p:nvSpPr>
        <p:spPr>
          <a:noFill/>
        </p:spPr>
        <p:txBody>
          <a:bodyPr/>
          <a:lstStyle/>
          <a:p>
            <a:fld id="{6DBD0C40-7630-46AB-B692-FE8BA72FF1C1}" type="slidenum">
              <a:rPr lang="fr-FR" smtClean="0"/>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b="1" dirty="0"/>
              <a:t>Enoncez aux participants les questions clés posées dans ce module </a:t>
            </a:r>
            <a:r>
              <a:rPr lang="en-US" b="1" dirty="0"/>
              <a:t>:</a:t>
            </a:r>
            <a:endParaRPr lang="en-US" dirty="0"/>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Quelle</a:t>
            </a:r>
            <a:r>
              <a:rPr lang="fr-FR" sz="1200" kern="1200" baseline="0" dirty="0">
                <a:solidFill>
                  <a:schemeClr val="tx1"/>
                </a:solidFill>
                <a:effectLst/>
                <a:latin typeface="Arial" pitchFamily="34" charset="0"/>
                <a:ea typeface="MS PGothic" pitchFamily="34" charset="-128"/>
                <a:cs typeface="MS PGothic" charset="0"/>
              </a:rPr>
              <a:t> est la </a:t>
            </a:r>
            <a:r>
              <a:rPr lang="fr-FR" sz="1200" kern="1200" dirty="0">
                <a:solidFill>
                  <a:schemeClr val="tx1"/>
                </a:solidFill>
                <a:effectLst/>
                <a:latin typeface="Arial" pitchFamily="34" charset="0"/>
                <a:ea typeface="MS PGothic" pitchFamily="34" charset="-128"/>
                <a:cs typeface="MS PGothic" charset="0"/>
              </a:rPr>
              <a:t>présentation du vaccin contre le VPH</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err="1">
                <a:solidFill>
                  <a:schemeClr val="tx1"/>
                </a:solidFill>
                <a:effectLst/>
                <a:latin typeface="Arial" pitchFamily="34" charset="0"/>
                <a:ea typeface="MS PGothic" pitchFamily="34" charset="-128"/>
                <a:cs typeface="MS PGothic" charset="0"/>
              </a:rPr>
              <a:t>Cervarix</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dirty="0">
                <a:solidFill>
                  <a:schemeClr val="tx1"/>
                </a:solidFill>
                <a:effectLst/>
                <a:latin typeface="Arial" pitchFamily="34" charset="0"/>
                <a:ea typeface="MS PGothic" pitchFamily="34" charset="-128"/>
                <a:cs typeface="MS PGothic" charset="0"/>
              </a:rPr>
              <a:t>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Quelle est l'efficacité du vaccin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Le vaccin est-il sûr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A quelle température doit être stocké le vaccin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Où doit-être stocké le vaccin contre le VPH dans le réfrigérateur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Quelle est la manipulation correcte du flacon de vaccin en 2 doses </a:t>
            </a:r>
            <a:r>
              <a:rPr lang="fr-FR" sz="1200" kern="1200" dirty="0" err="1">
                <a:solidFill>
                  <a:schemeClr val="tx1"/>
                </a:solidFill>
                <a:effectLst/>
                <a:latin typeface="Arial" pitchFamily="34" charset="0"/>
                <a:ea typeface="MS PGothic" pitchFamily="34" charset="-128"/>
                <a:cs typeface="MS PGothic" charset="0"/>
              </a:rPr>
              <a:t>Cervarix</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dirty="0">
                <a:solidFill>
                  <a:schemeClr val="tx1"/>
                </a:solidFill>
                <a:effectLst/>
                <a:latin typeface="Arial" pitchFamily="34" charset="0"/>
                <a:ea typeface="MS PGothic" pitchFamily="34" charset="-128"/>
                <a:cs typeface="MS PGothic" charset="0"/>
              </a:rPr>
              <a:t> ?</a:t>
            </a:r>
            <a:endParaRPr lang="fr-FR" b="0" dirty="0">
              <a:solidFill>
                <a:srgbClr val="000066"/>
              </a:solidFill>
            </a:endParaRPr>
          </a:p>
          <a:p>
            <a:pPr rtl="1">
              <a:buFont typeface="Arial" pitchFamily="34" charset="0"/>
              <a:buNone/>
              <a:defRPr/>
            </a:pPr>
            <a:endParaRPr lang="fr-FR" dirty="0">
              <a:solidFill>
                <a:srgbClr val="000066"/>
              </a:solidFill>
            </a:endParaRPr>
          </a:p>
          <a:p>
            <a:pPr defTabSz="906719">
              <a:buFont typeface="Arial" pitchFamily="34" charset="0"/>
              <a:buChar char="•"/>
              <a:defRPr/>
            </a:pPr>
            <a:endParaRPr lang="fr-FR" dirty="0">
              <a:solidFill>
                <a:srgbClr val="000066"/>
              </a:solidFill>
            </a:endParaRPr>
          </a:p>
          <a:p>
            <a:pPr>
              <a:buFont typeface="Arial" pitchFamily="34" charset="0"/>
              <a:buChar char="•"/>
            </a:pPr>
            <a:endParaRPr lang="en-US" b="0" dirty="0"/>
          </a:p>
        </p:txBody>
      </p:sp>
      <p:sp>
        <p:nvSpPr>
          <p:cNvPr id="21508" name="Espace réservé du numéro de diapositive 3"/>
          <p:cNvSpPr>
            <a:spLocks noGrp="1"/>
          </p:cNvSpPr>
          <p:nvPr>
            <p:ph type="sldNum" sz="quarter" idx="5"/>
          </p:nvPr>
        </p:nvSpPr>
        <p:spPr>
          <a:noFill/>
        </p:spPr>
        <p:txBody>
          <a:bodyPr/>
          <a:lstStyle/>
          <a:p>
            <a:fld id="{E97CE310-0DC8-4314-BE48-E950D812E287}" type="slidenum">
              <a:rPr lang="fr-FR" smtClean="0"/>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a:t>
            </a:r>
            <a:r>
              <a:rPr lang="fr-FR" sz="1200" kern="1200" dirty="0" err="1">
                <a:solidFill>
                  <a:schemeClr val="tx1"/>
                </a:solidFill>
                <a:effectLst/>
                <a:latin typeface="Arial" pitchFamily="34" charset="0"/>
                <a:ea typeface="MS PGothic" pitchFamily="34" charset="-128"/>
                <a:cs typeface="MS PGothic" charset="0"/>
              </a:rPr>
              <a:t>Cervarix</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dirty="0">
                <a:solidFill>
                  <a:schemeClr val="tx1"/>
                </a:solidFill>
                <a:effectLst/>
                <a:latin typeface="Arial" pitchFamily="34" charset="0"/>
                <a:ea typeface="MS PGothic" pitchFamily="34" charset="-128"/>
                <a:cs typeface="MS PGothic" charset="0"/>
              </a:rPr>
              <a:t> est disponible en flacon unidose et flacon de deux doses dans une formulation liquide, sans conservateur pour injection intramusculaire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flacon unidose contient 0,5 ml de suspension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flacon contient deux doses suspension 1,0 ml</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Chaque flacon contient une pastille de contrôle du vaccin (PCV) pour indiquer l'exposition cumulée à la chaleur</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b="0" kern="1200" dirty="0">
                <a:solidFill>
                  <a:schemeClr val="tx1"/>
                </a:solidFill>
                <a:effectLst/>
                <a:latin typeface="Arial" pitchFamily="34" charset="0"/>
                <a:ea typeface="MS PGothic" pitchFamily="34" charset="-128"/>
              </a:rPr>
              <a:t>Les flacons de vaccins sont disponibles en bo</a:t>
            </a:r>
            <a:r>
              <a:rPr lang="fr-FR" sz="1200" b="0" dirty="0"/>
              <a:t>î</a:t>
            </a:r>
            <a:r>
              <a:rPr lang="fr-FR" sz="1200" b="0" kern="1200" dirty="0">
                <a:solidFill>
                  <a:schemeClr val="tx1"/>
                </a:solidFill>
                <a:effectLst/>
                <a:latin typeface="Arial" pitchFamily="34" charset="0"/>
                <a:ea typeface="MS PGothic" pitchFamily="34" charset="-128"/>
              </a:rPr>
              <a:t>tes de 10 et 100</a:t>
            </a:r>
            <a:endParaRPr lang="en-US" b="0" dirty="0"/>
          </a:p>
        </p:txBody>
      </p:sp>
      <p:sp>
        <p:nvSpPr>
          <p:cNvPr id="4" name="Slide Number Placeholder 3"/>
          <p:cNvSpPr>
            <a:spLocks noGrp="1"/>
          </p:cNvSpPr>
          <p:nvPr>
            <p:ph type="sldNum" sz="quarter" idx="10"/>
          </p:nvPr>
        </p:nvSpPr>
        <p:spPr/>
        <p:txBody>
          <a:bodyPr/>
          <a:lstStyle/>
          <a:p>
            <a:pPr>
              <a:defRPr/>
            </a:pPr>
            <a:fld id="{0C03DAB1-C707-46C8-BCC0-13E35713563D}" type="slidenum">
              <a:rPr lang="en-GB" smtClean="0"/>
              <a:pPr>
                <a:defRPr/>
              </a:pPr>
              <a:t>4</a:t>
            </a:fld>
            <a:endParaRPr lang="en-GB"/>
          </a:p>
        </p:txBody>
      </p:sp>
    </p:spTree>
    <p:extLst>
      <p:ext uri="{BB962C8B-B14F-4D97-AF65-F5344CB8AC3E}">
        <p14:creationId xmlns:p14="http://schemas.microsoft.com/office/powerpoint/2010/main" val="1760178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pPr marL="170010" indent="-170010">
              <a:buFontTx/>
              <a:buChar char="•"/>
            </a:pPr>
            <a:r>
              <a:rPr lang="fr-FR" sz="1200" kern="1200" dirty="0">
                <a:solidFill>
                  <a:schemeClr val="tx1"/>
                </a:solidFill>
                <a:effectLst/>
                <a:latin typeface="Arial" pitchFamily="34" charset="0"/>
                <a:ea typeface="MS PGothic" pitchFamily="34" charset="-128"/>
                <a:cs typeface="MS PGothic" charset="0"/>
              </a:rPr>
              <a:t>Les données de plusieurs grands essais cliniques du vaccin contre le VPH ont démontré une très haute efficacité du </a:t>
            </a:r>
            <a:r>
              <a:rPr lang="fr-FR" sz="1200" kern="1200" dirty="0" err="1">
                <a:solidFill>
                  <a:schemeClr val="tx1"/>
                </a:solidFill>
                <a:effectLst/>
                <a:latin typeface="Arial" pitchFamily="34" charset="0"/>
                <a:ea typeface="MS PGothic" pitchFamily="34" charset="-128"/>
                <a:cs typeface="MS PGothic" charset="0"/>
              </a:rPr>
              <a:t>Cervarix</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dirty="0">
                <a:solidFill>
                  <a:schemeClr val="tx1"/>
                </a:solidFill>
                <a:effectLst/>
                <a:latin typeface="Arial" pitchFamily="34" charset="0"/>
                <a:ea typeface="MS PGothic" pitchFamily="34" charset="-128"/>
                <a:cs typeface="MS PGothic" charset="0"/>
              </a:rPr>
              <a:t> contre l'infection persistante par des types de VPH chez les femmes âgées de </a:t>
            </a:r>
            <a:r>
              <a:rPr lang="fr-FR" sz="1200" b="1" kern="1200" dirty="0">
                <a:solidFill>
                  <a:schemeClr val="tx1"/>
                </a:solidFill>
                <a:effectLst/>
                <a:latin typeface="Arial" pitchFamily="34" charset="0"/>
                <a:ea typeface="MS PGothic" pitchFamily="34" charset="-128"/>
                <a:cs typeface="MS PGothic" charset="0"/>
              </a:rPr>
              <a:t>18-25</a:t>
            </a:r>
            <a:r>
              <a:rPr lang="fr-FR" sz="1200" kern="1200" dirty="0">
                <a:solidFill>
                  <a:schemeClr val="tx1"/>
                </a:solidFill>
                <a:effectLst/>
                <a:latin typeface="Arial" pitchFamily="34" charset="0"/>
                <a:ea typeface="MS PGothic" pitchFamily="34" charset="-128"/>
                <a:cs typeface="MS PGothic" charset="0"/>
              </a:rPr>
              <a:t> ans qui n'avaient pas été exposées aux types de VPH ciblés par le vaccin avant la vaccination : </a:t>
            </a:r>
            <a:r>
              <a:rPr lang="en-US" b="1" dirty="0"/>
              <a:t>94.3% (80.1-99.1).</a:t>
            </a:r>
          </a:p>
          <a:p>
            <a:pPr marL="170010" marR="0" lvl="0" indent="-170010" algn="l" defTabSz="914400" rtl="0" eaLnBrk="0" fontAlgn="base" latinLnBrk="0" hangingPunct="0">
              <a:lnSpc>
                <a:spcPct val="100000"/>
              </a:lnSpc>
              <a:spcBef>
                <a:spcPct val="30000"/>
              </a:spcBef>
              <a:spcAft>
                <a:spcPct val="0"/>
              </a:spcAft>
              <a:buClrTx/>
              <a:buSzTx/>
              <a:buFontTx/>
              <a:buChar char="•"/>
              <a:tabLst/>
              <a:defRPr/>
            </a:pPr>
            <a:r>
              <a:rPr lang="fr-FR" sz="1200" kern="1200" dirty="0">
                <a:solidFill>
                  <a:schemeClr val="tx1"/>
                </a:solidFill>
                <a:effectLst/>
                <a:latin typeface="Arial" pitchFamily="34" charset="0"/>
                <a:ea typeface="MS PGothic" pitchFamily="34" charset="-128"/>
                <a:cs typeface="MS PGothic" charset="0"/>
              </a:rPr>
              <a:t>Grâce à des études de transition, le vaccin a été homologué pour les 9 à 14 ans pour un calendrier de 2 doses.</a:t>
            </a:r>
          </a:p>
          <a:p>
            <a:pPr marL="170010" indent="-170010">
              <a:buFontTx/>
              <a:buChar char="•"/>
            </a:pPr>
            <a:r>
              <a:rPr lang="fr-FR" sz="1200" kern="1200" dirty="0" err="1">
                <a:solidFill>
                  <a:schemeClr val="tx1"/>
                </a:solidFill>
                <a:effectLst/>
                <a:latin typeface="Arial" pitchFamily="34" charset="0"/>
                <a:ea typeface="MS PGothic" pitchFamily="34" charset="-128"/>
                <a:cs typeface="MS PGothic" charset="0"/>
              </a:rPr>
              <a:t>Cervarix</a:t>
            </a:r>
            <a:r>
              <a:rPr lang="fr-FR" sz="1200" kern="1200" baseline="30000" dirty="0" err="1">
                <a:solidFill>
                  <a:schemeClr val="tx1"/>
                </a:solidFill>
                <a:effectLst/>
                <a:latin typeface="Arial" pitchFamily="34" charset="0"/>
                <a:ea typeface="MS PGothic" pitchFamily="34" charset="-128"/>
                <a:cs typeface="MS PGothic" charset="0"/>
              </a:rPr>
              <a:t>TM</a:t>
            </a:r>
            <a:r>
              <a:rPr lang="fr-FR" sz="1200" kern="1200" baseline="3000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est un vaccin bivalent qui protège contre les infections VPH des types 16 et 18 qui causent la plupart </a:t>
            </a:r>
            <a:r>
              <a:rPr lang="fr-FR" sz="1200" kern="1200" dirty="0">
                <a:solidFill>
                  <a:schemeClr val="tx1"/>
                </a:solidFill>
                <a:effectLst/>
                <a:latin typeface="Arial" panose="020B0604020202020204" pitchFamily="34" charset="0"/>
                <a:ea typeface="MS PGothic" pitchFamily="34" charset="-128"/>
                <a:cs typeface="Arial" panose="020B0604020202020204" pitchFamily="34" charset="0"/>
              </a:rPr>
              <a:t>des cancers du col de l’utérus dans le monde</a:t>
            </a:r>
          </a:p>
          <a:p>
            <a:pPr marL="170010" indent="-170010">
              <a:buFontTx/>
              <a:buChar char="•"/>
            </a:pPr>
            <a:r>
              <a:rPr lang="fr-FR" sz="1200" kern="1200" dirty="0">
                <a:solidFill>
                  <a:schemeClr val="tx1"/>
                </a:solidFill>
                <a:effectLst/>
                <a:latin typeface="Arial" panose="020B0604020202020204" pitchFamily="34" charset="0"/>
                <a:ea typeface="MS PGothic" pitchFamily="34" charset="-128"/>
                <a:cs typeface="Arial" panose="020B0604020202020204" pitchFamily="34" charset="0"/>
              </a:rPr>
              <a:t>Il n'existe aucune preuve de déclin de l'immunité 9 ans après la vaccination chez les femmes qui ont été vaccinées dans le cadre des essais cliniques menés.</a:t>
            </a:r>
          </a:p>
          <a:p>
            <a:pPr marL="170010" marR="0" lvl="0" indent="-170010" algn="l" defTabSz="914400" rtl="0" eaLnBrk="0" fontAlgn="base" latinLnBrk="0" hangingPunct="0">
              <a:lnSpc>
                <a:spcPct val="100000"/>
              </a:lnSpc>
              <a:spcBef>
                <a:spcPct val="30000"/>
              </a:spcBef>
              <a:spcAft>
                <a:spcPct val="0"/>
              </a:spcAft>
              <a:buClrTx/>
              <a:buSzTx/>
              <a:buFontTx/>
              <a:buChar char="•"/>
              <a:tabLst/>
              <a:defRPr/>
            </a:pPr>
            <a:r>
              <a:rPr lang="en-US" sz="1200" b="1" spc="-15" dirty="0">
                <a:latin typeface="Calibri"/>
                <a:cs typeface="Calibri"/>
              </a:rPr>
              <a:t>Schiller </a:t>
            </a:r>
            <a:r>
              <a:rPr lang="en-US" sz="1200" b="1" spc="-5" dirty="0">
                <a:latin typeface="Calibri"/>
                <a:cs typeface="Calibri"/>
              </a:rPr>
              <a:t>et al. </a:t>
            </a:r>
            <a:r>
              <a:rPr lang="en-US" sz="1200" b="1" dirty="0">
                <a:latin typeface="Calibri"/>
                <a:cs typeface="Calibri"/>
              </a:rPr>
              <a:t>A </a:t>
            </a:r>
            <a:r>
              <a:rPr lang="en-US" sz="1200" b="1" spc="-20" dirty="0">
                <a:latin typeface="Calibri"/>
                <a:cs typeface="Calibri"/>
              </a:rPr>
              <a:t>review </a:t>
            </a:r>
            <a:r>
              <a:rPr lang="en-US" sz="1200" b="1" spc="-5" dirty="0">
                <a:latin typeface="Calibri"/>
                <a:cs typeface="Calibri"/>
              </a:rPr>
              <a:t>of </a:t>
            </a:r>
            <a:r>
              <a:rPr lang="en-US" sz="1200" b="1" spc="-15" dirty="0">
                <a:latin typeface="Calibri"/>
                <a:cs typeface="Calibri"/>
              </a:rPr>
              <a:t>clinical </a:t>
            </a:r>
            <a:r>
              <a:rPr lang="en-US" sz="1200" b="1" spc="-10" dirty="0">
                <a:latin typeface="Calibri"/>
                <a:cs typeface="Calibri"/>
              </a:rPr>
              <a:t>trials </a:t>
            </a:r>
            <a:r>
              <a:rPr lang="en-US" sz="1200" b="1" spc="-5" dirty="0">
                <a:latin typeface="Calibri"/>
                <a:cs typeface="Calibri"/>
              </a:rPr>
              <a:t>of </a:t>
            </a:r>
            <a:r>
              <a:rPr lang="en-US" sz="1200" b="1" spc="-10" dirty="0">
                <a:latin typeface="Calibri"/>
                <a:cs typeface="Calibri"/>
              </a:rPr>
              <a:t>human </a:t>
            </a:r>
            <a:r>
              <a:rPr lang="en-US" sz="1200" b="1" spc="-20" dirty="0">
                <a:latin typeface="Calibri"/>
                <a:cs typeface="Calibri"/>
              </a:rPr>
              <a:t>papillomavirus prophylactic </a:t>
            </a:r>
            <a:r>
              <a:rPr lang="en-US" sz="1200" b="1" spc="-10" dirty="0">
                <a:latin typeface="Calibri"/>
                <a:cs typeface="Calibri"/>
              </a:rPr>
              <a:t>vaccines. </a:t>
            </a:r>
            <a:r>
              <a:rPr lang="en-US" sz="1200" b="1" spc="-25" dirty="0">
                <a:latin typeface="Calibri"/>
                <a:cs typeface="Calibri"/>
              </a:rPr>
              <a:t>Vaccine</a:t>
            </a:r>
            <a:r>
              <a:rPr lang="en-US" sz="1200" b="1" spc="-100" dirty="0">
                <a:latin typeface="Calibri"/>
                <a:cs typeface="Calibri"/>
              </a:rPr>
              <a:t> </a:t>
            </a:r>
            <a:r>
              <a:rPr lang="en-US" sz="1200" b="1" spc="-20" dirty="0">
                <a:latin typeface="Calibri"/>
                <a:cs typeface="Calibri"/>
              </a:rPr>
              <a:t>2012;30F123-138</a:t>
            </a:r>
            <a:endParaRPr lang="en-US" sz="1200" b="1" dirty="0">
              <a:latin typeface="Calibri"/>
              <a:cs typeface="Calibri"/>
            </a:endParaRPr>
          </a:p>
          <a:p>
            <a:pPr marL="170010" indent="-170010">
              <a:buFontTx/>
              <a:buChar char="•"/>
            </a:pPr>
            <a:endParaRPr lang="en-US" dirty="0"/>
          </a:p>
        </p:txBody>
      </p:sp>
      <p:sp>
        <p:nvSpPr>
          <p:cNvPr id="22532" name="Slide Number Placeholder 3"/>
          <p:cNvSpPr>
            <a:spLocks noGrp="1"/>
          </p:cNvSpPr>
          <p:nvPr>
            <p:ph type="sldNum" sz="quarter" idx="5"/>
          </p:nvPr>
        </p:nvSpPr>
        <p:spPr>
          <a:noFill/>
        </p:spPr>
        <p:txBody>
          <a:bodyPr/>
          <a:lstStyle/>
          <a:p>
            <a:fld id="{CCE99A4A-38DF-4FBD-BEBD-3634ED168126}"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a:ln/>
        </p:spPr>
        <p:txBody>
          <a:bodyPr lIns="90254" tIns="45126" rIns="90254" bIns="45126"/>
          <a:lstStyle/>
          <a:p>
            <a:r>
              <a:rPr lang="fr-FR" sz="1200" kern="1200" dirty="0">
                <a:solidFill>
                  <a:schemeClr val="tx1"/>
                </a:solidFill>
                <a:effectLst/>
                <a:latin typeface="Arial" pitchFamily="34" charset="0"/>
                <a:ea typeface="MS PGothic" pitchFamily="34" charset="-128"/>
                <a:cs typeface="MS PGothic" charset="0"/>
              </a:rPr>
              <a:t>Les études d'innocuité du vaccin contre le VPH ont été menées auprès de milliers de femmes à travers le monde avant l'homologation. Les résultats des études ont démontré que le vaccin est bien toléré sans grand problème de sécurité.</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Après l’homologation, des millions de filles ont reçu le vaccin contre le VPH. Les événements indésirables les plus fréquemment rapportés chez les filles vaccinées ont impliqué des réactions au niveau de la zone d'injection telles que douleur et enflure peuvent survenir</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D'autres effets indésirables bénins rapportés après vaccination contre le VPH inclus la fièvre, l’étourdissement et la nausée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La syncope (évanouissement) a également été rapportée après l'administration du vaccin contre le VPH. La syncope peut survenir après toute intervention médicale et n'est pas rare chez les adolescentes qui suivent l’injection d'un vaccin (voir la suite des modules).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Il est recommandé que les adolescentes soient assises pendant l'administration du vaccin contre le VPH et observé pendant au moins 15 minutes après l’injection</a:t>
            </a:r>
            <a:endParaRPr lang="es-ES" dirty="0"/>
          </a:p>
        </p:txBody>
      </p:sp>
      <p:sp>
        <p:nvSpPr>
          <p:cNvPr id="2355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54" tIns="45126" rIns="90254" bIns="45126" anchor="b"/>
          <a:lstStyle/>
          <a:p>
            <a:pPr algn="r" defTabSz="901997"/>
            <a:fld id="{6BF46BE2-2BD8-4ECA-9AB9-3323B84E7076}" type="slidenum">
              <a:rPr lang="en-GB" sz="1200">
                <a:latin typeface="Arial" pitchFamily="34" charset="0"/>
              </a:rPr>
              <a:pPr algn="r" defTabSz="901997"/>
              <a:t>6</a:t>
            </a:fld>
            <a:endParaRPr lang="en-GB" sz="120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p:spPr>
        <p:txBody>
          <a:bodyPr/>
          <a:lstStyle/>
          <a:p>
            <a:pPr marL="0" indent="0">
              <a:buFont typeface="Arial" pitchFamily="34" charset="0"/>
              <a:buNone/>
            </a:pPr>
            <a:r>
              <a:rPr lang="fr-FR" sz="1200" kern="1200" dirty="0">
                <a:solidFill>
                  <a:schemeClr val="tx1"/>
                </a:solidFill>
                <a:effectLst/>
                <a:latin typeface="Arial" pitchFamily="34" charset="0"/>
                <a:ea typeface="MS PGothic" pitchFamily="34" charset="-128"/>
                <a:cs typeface="MS PGothic" charset="0"/>
              </a:rPr>
              <a:t>La manipulation des vaccins nécessite beaucoup de soin. Le stockage vigilant et les conditions de transport sont nécessaires pour empêcher les vaccins de devenir inefficace et inutilisable.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doit être transporté et stocké entre +2</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+8</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est sensible à des températures inférieures à 0 ° C, et perd son efficacité s’il est congelé</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Il est sensible à la lumière et doit être conservé dans son emballage d'origine afin de le protéger de la lumière</a:t>
            </a:r>
            <a:endParaRPr lang="en-US" dirty="0"/>
          </a:p>
        </p:txBody>
      </p:sp>
      <p:sp>
        <p:nvSpPr>
          <p:cNvPr id="26628"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9ABD1F72-9DA3-4259-8970-DD9FDBC5626D}" type="slidenum">
              <a:rPr lang="en-GB" sz="1200">
                <a:latin typeface="Arial" pitchFamily="34" charset="0"/>
              </a:rPr>
              <a:pPr algn="r" defTabSz="901997"/>
              <a:t>7</a:t>
            </a:fld>
            <a:endParaRPr lang="en-GB" sz="120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r>
              <a:rPr lang="fr-FR" sz="1200" kern="1200" dirty="0">
                <a:solidFill>
                  <a:schemeClr val="tx1"/>
                </a:solidFill>
                <a:effectLst/>
                <a:latin typeface="Arial" pitchFamily="34" charset="0"/>
                <a:ea typeface="MS PGothic" pitchFamily="34" charset="-128"/>
                <a:cs typeface="MS PGothic" charset="0"/>
              </a:rPr>
              <a:t>Cette diapositive montre la sensibilité globale de la température des vaccins communs. Chaque bulle représente le «caractéristique» ou la sensibilité globale à la chaleur / au gel pour un type de vaccin.</a:t>
            </a:r>
            <a:br>
              <a:rPr lang="fr-FR" sz="1200" kern="1200" dirty="0">
                <a:solidFill>
                  <a:schemeClr val="tx1"/>
                </a:solidFill>
                <a:effectLst/>
                <a:latin typeface="Arial" pitchFamily="34" charset="0"/>
                <a:ea typeface="MS PGothic" pitchFamily="34" charset="-128"/>
                <a:cs typeface="MS PGothic" charset="0"/>
              </a:rPr>
            </a:br>
            <a:r>
              <a:rPr lang="fr-FR" sz="1200" kern="1200" dirty="0">
                <a:solidFill>
                  <a:schemeClr val="tx1"/>
                </a:solidFill>
                <a:effectLst/>
                <a:latin typeface="Arial" pitchFamily="34" charset="0"/>
                <a:ea typeface="MS PGothic" pitchFamily="34" charset="-128"/>
                <a:cs typeface="MS PGothic" charset="0"/>
              </a:rPr>
              <a:t>Comme vous pouvez le voir sur cette diapositive, le VPH est l’un des vaccins les plus sensibles au gel, avec hépatite B et VCP et des vaccins pentavalent.</a:t>
            </a:r>
            <a:br>
              <a:rPr lang="fr-FR" sz="1200" kern="1200" dirty="0">
                <a:solidFill>
                  <a:schemeClr val="tx1"/>
                </a:solidFill>
                <a:effectLst/>
                <a:latin typeface="Arial" pitchFamily="34" charset="0"/>
                <a:ea typeface="MS PGothic" pitchFamily="34" charset="-128"/>
                <a:cs typeface="MS PGothic" charset="0"/>
              </a:rPr>
            </a:br>
            <a:r>
              <a:rPr lang="fr-FR" sz="1200" kern="1200" dirty="0">
                <a:solidFill>
                  <a:schemeClr val="tx1"/>
                </a:solidFill>
                <a:effectLst/>
                <a:latin typeface="Arial" pitchFamily="34" charset="0"/>
                <a:ea typeface="MS PGothic" pitchFamily="34" charset="-128"/>
                <a:cs typeface="MS PGothic" charset="0"/>
              </a:rPr>
              <a:t>Si la congélation est suspectée, effectuer le « </a:t>
            </a:r>
            <a:r>
              <a:rPr lang="fr-FR" sz="1200" kern="1200" dirty="0" err="1">
                <a:solidFill>
                  <a:schemeClr val="tx1"/>
                </a:solidFill>
                <a:effectLst/>
                <a:latin typeface="Arial" pitchFamily="34" charset="0"/>
                <a:ea typeface="MS PGothic" pitchFamily="34" charset="-128"/>
                <a:cs typeface="MS PGothic" charset="0"/>
              </a:rPr>
              <a:t>shake</a:t>
            </a:r>
            <a:r>
              <a:rPr lang="fr-FR" sz="1200" kern="1200" dirty="0">
                <a:solidFill>
                  <a:schemeClr val="tx1"/>
                </a:solidFill>
                <a:effectLst/>
                <a:latin typeface="Arial" pitchFamily="34" charset="0"/>
                <a:ea typeface="MS PGothic" pitchFamily="34" charset="-128"/>
                <a:cs typeface="MS PGothic" charset="0"/>
              </a:rPr>
              <a:t> test ».</a:t>
            </a:r>
            <a:endParaRPr lang="en-US" dirty="0"/>
          </a:p>
        </p:txBody>
      </p:sp>
      <p:sp>
        <p:nvSpPr>
          <p:cNvPr id="27652" name="Slide Number Placeholder 3"/>
          <p:cNvSpPr>
            <a:spLocks noGrp="1"/>
          </p:cNvSpPr>
          <p:nvPr>
            <p:ph type="sldNum" sz="quarter" idx="5"/>
          </p:nvPr>
        </p:nvSpPr>
        <p:spPr>
          <a:noFill/>
        </p:spPr>
        <p:txBody>
          <a:bodyPr/>
          <a:lstStyle/>
          <a:p>
            <a:fld id="{7FA2A3E8-AF18-41D7-8CB3-F5E0F604A6C7}"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p:cNvSpPr>
            <a:spLocks noGrp="1" noRot="1" noChangeAspect="1" noTextEdit="1"/>
          </p:cNvSpPr>
          <p:nvPr>
            <p:ph type="sldImg"/>
          </p:nvPr>
        </p:nvSpPr>
        <p:spPr>
          <a:ln/>
        </p:spPr>
      </p:sp>
      <p:sp>
        <p:nvSpPr>
          <p:cNvPr id="28675" name="Espace réservé des commentaires 2"/>
          <p:cNvSpPr>
            <a:spLocks noGrp="1"/>
          </p:cNvSpPr>
          <p:nvPr>
            <p:ph type="body" idx="1"/>
          </p:nvPr>
        </p:nvSpPr>
        <p:spPr>
          <a:noFill/>
          <a:ln/>
        </p:spPr>
        <p:txBody>
          <a:bodyPr/>
          <a:lstStyle/>
          <a:p>
            <a:pPr marL="0" indent="0" fontAlgn="t">
              <a:buFont typeface="Arial" pitchFamily="34" charset="0"/>
              <a:buNone/>
            </a:pPr>
            <a:r>
              <a:rPr lang="fr-FR" sz="1200" kern="1200" dirty="0">
                <a:solidFill>
                  <a:schemeClr val="tx1"/>
                </a:solidFill>
                <a:effectLst/>
                <a:latin typeface="Arial" pitchFamily="34" charset="0"/>
                <a:ea typeface="MS PGothic" pitchFamily="34" charset="-128"/>
                <a:cs typeface="MS PGothic" charset="0"/>
              </a:rPr>
              <a:t>Un bon contrôle de la température pendant le stockage et le transport des vaccins est essentiel pour assurer leur efficacité et leur sécurité.</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Comme nous l'avons mentionné précédemment, les vaccins contre le VPH doivent être réfrigérés entre +2</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+8</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Le vaccin doit être administré dès que possible après avoir été sorti du réfrigérateur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ne devrait pas être placé dans ou près de la partie congélateur du réfrigérateur ni directement sur ​​des blocs réfrigérants. Garder le vaccin contre le VPH loin de tout vent d'air froid</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Si le réfrigérateur est un modèle d'ouverture sur le côté, aucun vaccin ne doit être stocké dans la porte dont la température est plus susceptible de fluctuer lors de l'ouverture et la fermeture du réfrigérateur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La température à l'intérieur du réfrigérateur doit être contrôlée régulièrement</a:t>
            </a:r>
          </a:p>
        </p:txBody>
      </p:sp>
      <p:sp>
        <p:nvSpPr>
          <p:cNvPr id="2867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961DEAE8-22E5-4DDA-B410-B1A355EA5C96}" type="slidenum">
              <a:rPr lang="en-GB" sz="1200">
                <a:latin typeface="Arial" pitchFamily="34" charset="0"/>
              </a:rPr>
              <a:pPr algn="r" defTabSz="901997"/>
              <a:t>9</a:t>
            </a:fld>
            <a:endParaRPr lang="en-GB" sz="120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ndParaRPr>
          </a:p>
        </p:txBody>
      </p:sp>
      <p:sp>
        <p:nvSpPr>
          <p:cNvPr id="1030" name="Rectangle 13"/>
          <p:cNvSpPr>
            <a:spLocks noChangeArrowheads="1"/>
          </p:cNvSpPr>
          <p:nvPr/>
        </p:nvSpPr>
        <p:spPr bwMode="auto">
          <a:xfrm>
            <a:off x="900113" y="6324600"/>
            <a:ext cx="5424487" cy="431800"/>
          </a:xfrm>
          <a:prstGeom prst="rect">
            <a:avLst/>
          </a:prstGeom>
          <a:noFill/>
          <a:ln w="9525">
            <a:noFill/>
            <a:miter lim="800000"/>
            <a:headEnd/>
            <a:tailEnd/>
          </a:ln>
        </p:spPr>
        <p:txBody>
          <a:bodyPr lIns="0" tIns="0" rIns="0" bIns="0"/>
          <a:lstStyle/>
          <a:p>
            <a:pPr marL="0" marR="0" indent="0" algn="l" defTabSz="912813" rtl="0" eaLnBrk="1" fontAlgn="base" latinLnBrk="0" hangingPunct="1">
              <a:lnSpc>
                <a:spcPct val="100000"/>
              </a:lnSpc>
              <a:spcBef>
                <a:spcPct val="0"/>
              </a:spcBef>
              <a:spcAft>
                <a:spcPct val="0"/>
              </a:spcAft>
              <a:buClrTx/>
              <a:buSzTx/>
              <a:buFontTx/>
              <a:buNone/>
              <a:tabLst/>
              <a:defRPr/>
            </a:pPr>
            <a:r>
              <a:rPr lang="fr-FR" sz="1200" b="1" kern="1200" dirty="0">
                <a:solidFill>
                  <a:srgbClr val="96CCEE"/>
                </a:solidFill>
                <a:latin typeface="Arial Narrow" pitchFamily="34" charset="0"/>
                <a:ea typeface="MS PGothic" pitchFamily="34" charset="-128"/>
                <a:cs typeface="+mn-cs"/>
              </a:rPr>
              <a:t>Caractéristiques du vaccin contre le VPH et conditions de stockage,</a:t>
            </a:r>
            <a:r>
              <a:rPr lang="en-GB" sz="1200" b="1" kern="1200" dirty="0">
                <a:solidFill>
                  <a:srgbClr val="96CCEE"/>
                </a:solidFill>
                <a:latin typeface="Arial Narrow" pitchFamily="34" charset="0"/>
                <a:ea typeface="MS PGothic" pitchFamily="34" charset="-128"/>
                <a:cs typeface="+mn-cs"/>
              </a:rPr>
              <a:t> Module 2  </a:t>
            </a:r>
            <a:r>
              <a:rPr lang="en-GB" sz="1200" b="1" kern="1200" dirty="0" err="1">
                <a:solidFill>
                  <a:srgbClr val="96CCEE"/>
                </a:solidFill>
                <a:latin typeface="Arial Narrow" pitchFamily="34" charset="0"/>
                <a:ea typeface="MS PGothic" pitchFamily="34" charset="-128"/>
                <a:cs typeface="+mn-cs"/>
              </a:rPr>
              <a:t>Cervarix</a:t>
            </a:r>
            <a:r>
              <a:rPr lang="en-GB" sz="1200" b="1" kern="1200" baseline="30000" dirty="0" err="1">
                <a:solidFill>
                  <a:srgbClr val="96CCEE"/>
                </a:solidFill>
                <a:latin typeface="Arial Narrow" pitchFamily="34" charset="0"/>
                <a:ea typeface="MS PGothic" pitchFamily="34" charset="-128"/>
                <a:cs typeface="+mn-cs"/>
              </a:rPr>
              <a:t>TM</a:t>
            </a:r>
            <a:r>
              <a:rPr lang="en-GB" sz="1200" b="1" kern="1200" dirty="0">
                <a:solidFill>
                  <a:srgbClr val="96CCEE"/>
                </a:solidFill>
                <a:latin typeface="Arial Narrow" pitchFamily="34" charset="0"/>
                <a:ea typeface="MS PGothic" pitchFamily="34" charset="-128"/>
                <a:cs typeface="+mn-cs"/>
              </a:rPr>
              <a:t> </a:t>
            </a:r>
            <a:r>
              <a:rPr kumimoji="0" lang="en-GB" sz="2100" b="1" i="0" u="none" strike="noStrike" kern="1200" cap="none" spc="0" normalizeH="0" baseline="14000" noProof="0" dirty="0">
                <a:ln>
                  <a:noFill/>
                </a:ln>
                <a:solidFill>
                  <a:srgbClr val="FFFFFF"/>
                </a:solidFill>
                <a:effectLst/>
                <a:uLnTx/>
                <a:uFillTx/>
                <a:latin typeface="Arial Narrow" pitchFamily="34" charset="0"/>
                <a:ea typeface="MS PGothic" pitchFamily="34" charset="-128"/>
                <a:cs typeface="Arial"/>
              </a:rPr>
              <a:t>| </a:t>
            </a:r>
            <a:r>
              <a:rPr lang="en-GB" sz="1200" b="1" kern="1200" dirty="0">
                <a:solidFill>
                  <a:srgbClr val="96CCEE"/>
                </a:solidFill>
                <a:latin typeface="Arial Narrow" pitchFamily="34" charset="0"/>
                <a:ea typeface="MS PGothic" pitchFamily="34" charset="-128"/>
                <a:cs typeface="+mn-cs"/>
              </a:rPr>
              <a:t>mai </a:t>
            </a:r>
            <a:r>
              <a:rPr lang="fr-FR" sz="1200" b="1" kern="1200" dirty="0">
                <a:solidFill>
                  <a:srgbClr val="96CCEE"/>
                </a:solidFill>
                <a:latin typeface="Arial Narrow" pitchFamily="34" charset="0"/>
                <a:ea typeface="MS PGothic" pitchFamily="34" charset="-128"/>
                <a:cs typeface="+mn-cs"/>
              </a:rPr>
              <a:t>2022</a:t>
            </a:r>
            <a:endParaRPr lang="en-GB" sz="1200" b="1" kern="1200" dirty="0">
              <a:solidFill>
                <a:srgbClr val="96CCEE"/>
              </a:solidFill>
              <a:latin typeface="Arial Narrow" pitchFamily="34" charset="0"/>
              <a:ea typeface="MS PGothic" pitchFamily="34" charset="-128"/>
              <a:cs typeface="+mn-cs"/>
            </a:endParaRPr>
          </a:p>
        </p:txBody>
      </p:sp>
      <p:sp>
        <p:nvSpPr>
          <p:cNvPr id="1031" name="Rectangle 14"/>
          <p:cNvSpPr>
            <a:spLocks noChangeArrowheads="1"/>
          </p:cNvSpPr>
          <p:nvPr/>
        </p:nvSpPr>
        <p:spPr bwMode="auto">
          <a:xfrm>
            <a:off x="228600" y="6399213"/>
            <a:ext cx="539750" cy="331787"/>
          </a:xfrm>
          <a:prstGeom prst="rect">
            <a:avLst/>
          </a:prstGeom>
          <a:noFill/>
          <a:ln w="9525">
            <a:noFill/>
            <a:miter lim="800000"/>
            <a:headEnd/>
            <a:tailEnd/>
          </a:ln>
        </p:spPr>
        <p:txBody>
          <a:bodyPr lIns="0" tIns="0" rIns="0" bIns="0"/>
          <a:lstStyle/>
          <a:p>
            <a:pPr algn="r" defTabSz="912813">
              <a:defRPr/>
            </a:pPr>
            <a:fld id="{A1377928-BA29-4D4E-B5FD-94667F9DD1B7}" type="slidenum">
              <a:rPr lang="en-US" sz="1500" b="1">
                <a:solidFill>
                  <a:srgbClr val="72BBE8"/>
                </a:solidFill>
                <a:latin typeface="Arial Narrow" pitchFamily="34" charset="0"/>
              </a:rPr>
              <a:pPr algn="r" defTabSz="912813">
                <a:defRPr/>
              </a:pPr>
              <a:t>‹#›</a:t>
            </a:fld>
            <a:r>
              <a:rPr lang="en-GB" sz="1500" b="1" dirty="0">
                <a:solidFill>
                  <a:srgbClr val="72BBE8"/>
                </a:solidFill>
                <a:latin typeface="Arial Narrow" pitchFamily="34" charset="0"/>
              </a:rPr>
              <a:t> </a:t>
            </a:r>
            <a:r>
              <a:rPr lang="en-GB" sz="2100" b="1" baseline="14000" dirty="0">
                <a:solidFill>
                  <a:srgbClr val="FFFFFF"/>
                </a:solidFill>
                <a:latin typeface="Arial Narrow" pitchFamily="34" charset="0"/>
              </a:rPr>
              <a:t>|</a:t>
            </a:r>
          </a:p>
        </p:txBody>
      </p:sp>
      <p:pic>
        <p:nvPicPr>
          <p:cNvPr id="9" name="Picture 5">
            <a:extLst>
              <a:ext uri="{FF2B5EF4-FFF2-40B4-BE49-F238E27FC236}">
                <a16:creationId xmlns:a16="http://schemas.microsoft.com/office/drawing/2014/main" id="{DAE76085-C949-4D82-BA1F-C4D0D4124487}"/>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298443" y="6127749"/>
            <a:ext cx="2712449" cy="68574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48"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apps.who.int/iris/bitstream/handle/10665/254586/9789242549768-fre.pdf;sequence=1"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extranet.who.int/pqweb/content/cervarix-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3075" name="Rectangle 6"/>
          <p:cNvSpPr>
            <a:spLocks noGrp="1" noChangeArrowheads="1"/>
          </p:cNvSpPr>
          <p:nvPr>
            <p:ph type="subTitle" idx="1"/>
          </p:nvPr>
        </p:nvSpPr>
        <p:spPr>
          <a:xfrm>
            <a:off x="1219200" y="2286000"/>
            <a:ext cx="7010400" cy="1914525"/>
          </a:xfrm>
        </p:spPr>
        <p:txBody>
          <a:bodyPr/>
          <a:lstStyle/>
          <a:p>
            <a:pPr>
              <a:spcBef>
                <a:spcPts val="1800"/>
              </a:spcBef>
              <a:spcAft>
                <a:spcPts val="3600"/>
              </a:spcAft>
              <a:buFont typeface="Wingdings" pitchFamily="2" charset="2"/>
              <a:buNone/>
            </a:pPr>
            <a:r>
              <a:rPr lang="fr-FR" sz="3200" b="1" dirty="0">
                <a:solidFill>
                  <a:schemeClr val="bg1"/>
                </a:solidFill>
                <a:latin typeface="Arial" pitchFamily="34" charset="0"/>
                <a:cs typeface="Arial" pitchFamily="34" charset="0"/>
              </a:rPr>
              <a:t>Module 2</a:t>
            </a:r>
          </a:p>
          <a:p>
            <a:pPr>
              <a:spcBef>
                <a:spcPct val="0"/>
              </a:spcBef>
            </a:pPr>
            <a:r>
              <a:rPr lang="fr-FR" sz="3200" b="1" dirty="0">
                <a:solidFill>
                  <a:schemeClr val="bg1"/>
                </a:solidFill>
                <a:latin typeface="Arial" pitchFamily="34" charset="0"/>
                <a:cs typeface="Arial" pitchFamily="34" charset="0"/>
              </a:rPr>
              <a:t>Caractéristiques du vaccin contre le VPH et conditions de stockage</a:t>
            </a:r>
          </a:p>
          <a:p>
            <a:pPr>
              <a:spcBef>
                <a:spcPct val="0"/>
              </a:spcBef>
              <a:buFont typeface="Wingdings" pitchFamily="2" charset="2"/>
              <a:buNone/>
            </a:pPr>
            <a:r>
              <a:rPr lang="fr-FR" sz="3200" b="1" dirty="0" err="1">
                <a:solidFill>
                  <a:schemeClr val="bg1"/>
                </a:solidFill>
                <a:latin typeface="Arial" pitchFamily="34" charset="0"/>
                <a:cs typeface="Arial" pitchFamily="34" charset="0"/>
              </a:rPr>
              <a:t>Cervarix</a:t>
            </a:r>
            <a:r>
              <a:rPr lang="en-US" sz="3200" b="1" baseline="30000" dirty="0">
                <a:solidFill>
                  <a:schemeClr val="bg1"/>
                </a:solidFill>
                <a:latin typeface="Arial" pitchFamily="34" charset="0"/>
                <a:cs typeface="Arial" pitchFamily="34" charset="0"/>
              </a:rPr>
              <a:t>TM</a:t>
            </a:r>
            <a:endParaRPr lang="fr-FR" sz="3200" b="1" dirty="0">
              <a:solidFill>
                <a:schemeClr val="bg1"/>
              </a:solidFill>
              <a:latin typeface="Arial" pitchFamily="34" charset="0"/>
              <a:cs typeface="Arial" pitchFamily="34" charset="0"/>
            </a:endParaRPr>
          </a:p>
        </p:txBody>
      </p:sp>
      <p:sp>
        <p:nvSpPr>
          <p:cNvPr id="6" name="Rectangle 5"/>
          <p:cNvSpPr>
            <a:spLocks noChangeArrowheads="1"/>
          </p:cNvSpPr>
          <p:nvPr/>
        </p:nvSpPr>
        <p:spPr bwMode="auto">
          <a:xfrm>
            <a:off x="266700" y="762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endParaRPr lang="fr-FR" sz="2400" dirty="0">
              <a:solidFill>
                <a:schemeClr val="bg1"/>
              </a:solidFill>
              <a:latin typeface="Arial" charset="0"/>
              <a:ea typeface="ＭＳ Ｐゴシック" charset="0"/>
            </a:endParaRPr>
          </a:p>
        </p:txBody>
      </p:sp>
      <p:pic>
        <p:nvPicPr>
          <p:cNvPr id="5" name="Picture 5">
            <a:extLst>
              <a:ext uri="{FF2B5EF4-FFF2-40B4-BE49-F238E27FC236}">
                <a16:creationId xmlns:a16="http://schemas.microsoft.com/office/drawing/2014/main" id="{4CAE558A-D3B9-4850-97DE-A2BC041564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76524" y="5099538"/>
            <a:ext cx="4178419" cy="1056365"/>
          </a:xfrm>
          <a:prstGeom prst="rect">
            <a:avLst/>
          </a:prstGeom>
          <a:noFill/>
          <a:ln w="9525">
            <a:noFill/>
            <a:miter lim="800000"/>
            <a:headEnd/>
            <a:tailEnd/>
          </a:ln>
        </p:spPr>
      </p:pic>
    </p:spTree>
    <p:extLst>
      <p:ext uri="{BB962C8B-B14F-4D97-AF65-F5344CB8AC3E}">
        <p14:creationId xmlns:p14="http://schemas.microsoft.com/office/powerpoint/2010/main" val="1279665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1" descr="frigo_Positionnem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2461496"/>
            <a:ext cx="5334000" cy="3558304"/>
          </a:xfrm>
          <a:prstGeom prst="rect">
            <a:avLst/>
          </a:prstGeom>
          <a:noFill/>
          <a:extLst>
            <a:ext uri="{909E8E84-426E-40DD-AFC4-6F175D3DCCD1}">
              <a14:hiddenFill xmlns:a14="http://schemas.microsoft.com/office/drawing/2010/main">
                <a:solidFill>
                  <a:srgbClr val="FFFFFF"/>
                </a:solidFill>
              </a14:hiddenFill>
            </a:ext>
          </a:extLst>
        </p:spPr>
      </p:pic>
      <p:sp>
        <p:nvSpPr>
          <p:cNvPr id="13314" name="Rectangle 31"/>
          <p:cNvSpPr>
            <a:spLocks noGrp="1" noChangeArrowheads="1"/>
          </p:cNvSpPr>
          <p:nvPr>
            <p:ph type="body" idx="1"/>
          </p:nvPr>
        </p:nvSpPr>
        <p:spPr>
          <a:xfrm>
            <a:off x="179388" y="1371600"/>
            <a:ext cx="8964612" cy="3932238"/>
          </a:xfrm>
        </p:spPr>
        <p:txBody>
          <a:bodyPr/>
          <a:lstStyle/>
          <a:p>
            <a:r>
              <a:rPr lang="fr-FR" sz="2400" dirty="0">
                <a:solidFill>
                  <a:srgbClr val="002060"/>
                </a:solidFill>
              </a:rPr>
              <a:t>Les flacons de vaccin avec des dates d'expiration rapprochées et/ou la PCV qui a commencé à changer de couleur doivent être conservés à l’avant du réfrigérateur afin d’être utilisés en premier</a:t>
            </a:r>
          </a:p>
        </p:txBody>
      </p:sp>
      <p:sp>
        <p:nvSpPr>
          <p:cNvPr id="14342" name="Rectangle 13"/>
          <p:cNvSpPr>
            <a:spLocks noGrp="1" noChangeArrowheads="1"/>
          </p:cNvSpPr>
          <p:nvPr>
            <p:ph type="title"/>
          </p:nvPr>
        </p:nvSpPr>
        <p:spPr/>
        <p:txBody>
          <a:bodyPr/>
          <a:lstStyle/>
          <a:p>
            <a:pPr rtl="1">
              <a:defRPr/>
            </a:pPr>
            <a:r>
              <a:rPr lang="fr-FR"/>
              <a:t>Quels flacons de vaccins doivent être stockés sur le devant ?</a:t>
            </a:r>
            <a:endParaRPr lang="en-US">
              <a:ea typeface="ＭＳ Ｐゴシック" charset="0"/>
            </a:endParaRPr>
          </a:p>
        </p:txBody>
      </p:sp>
      <p:sp>
        <p:nvSpPr>
          <p:cNvPr id="14" name="Rectangle 50"/>
          <p:cNvSpPr>
            <a:spLocks noChangeArrowheads="1"/>
          </p:cNvSpPr>
          <p:nvPr/>
        </p:nvSpPr>
        <p:spPr bwMode="auto">
          <a:xfrm>
            <a:off x="7164388" y="4365625"/>
            <a:ext cx="17272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CA" sz="1600">
                <a:solidFill>
                  <a:srgbClr val="000066"/>
                </a:solidFill>
                <a:latin typeface="Arial" pitchFamily="34" charset="0"/>
              </a:rPr>
              <a:t>Date d</a:t>
            </a:r>
            <a:r>
              <a:rPr lang="fr-CA" altLang="fr-FR" sz="1600">
                <a:solidFill>
                  <a:srgbClr val="000066"/>
                </a:solidFill>
                <a:latin typeface="Arial" pitchFamily="34" charset="0"/>
              </a:rPr>
              <a:t>’</a:t>
            </a:r>
            <a:r>
              <a:rPr lang="fr-CA" sz="1600">
                <a:solidFill>
                  <a:srgbClr val="000066"/>
                </a:solidFill>
                <a:latin typeface="Arial" pitchFamily="34" charset="0"/>
              </a:rPr>
              <a:t>expiration plus rapprochée sur le devant</a:t>
            </a:r>
          </a:p>
        </p:txBody>
      </p:sp>
      <p:sp>
        <p:nvSpPr>
          <p:cNvPr id="15" name="Rectangle 55"/>
          <p:cNvSpPr>
            <a:spLocks noChangeArrowheads="1"/>
          </p:cNvSpPr>
          <p:nvPr/>
        </p:nvSpPr>
        <p:spPr bwMode="auto">
          <a:xfrm>
            <a:off x="7165975" y="3135313"/>
            <a:ext cx="18700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CA" sz="1600">
                <a:solidFill>
                  <a:srgbClr val="000066"/>
                </a:solidFill>
                <a:latin typeface="Arial" pitchFamily="34" charset="0"/>
              </a:rPr>
              <a:t>Date d</a:t>
            </a:r>
            <a:r>
              <a:rPr lang="fr-CA" altLang="fr-FR" sz="1600">
                <a:solidFill>
                  <a:srgbClr val="000066"/>
                </a:solidFill>
                <a:latin typeface="Arial" pitchFamily="34" charset="0"/>
              </a:rPr>
              <a:t>’</a:t>
            </a:r>
            <a:r>
              <a:rPr lang="fr-CA" sz="1600">
                <a:solidFill>
                  <a:srgbClr val="000066"/>
                </a:solidFill>
                <a:latin typeface="Arial" pitchFamily="34" charset="0"/>
              </a:rPr>
              <a:t>expiration plus lointaine dans le fond</a:t>
            </a:r>
          </a:p>
        </p:txBody>
      </p:sp>
      <p:sp>
        <p:nvSpPr>
          <p:cNvPr id="2" name="Parallelogram 1">
            <a:extLst>
              <a:ext uri="{FF2B5EF4-FFF2-40B4-BE49-F238E27FC236}">
                <a16:creationId xmlns:a16="http://schemas.microsoft.com/office/drawing/2014/main" id="{74860471-B474-4C8E-A344-8FFC4C4F213D}"/>
              </a:ext>
            </a:extLst>
          </p:cNvPr>
          <p:cNvSpPr/>
          <p:nvPr/>
        </p:nvSpPr>
        <p:spPr bwMode="auto">
          <a:xfrm>
            <a:off x="4482485" y="4064550"/>
            <a:ext cx="116580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800" h="272475">
                <a:moveTo>
                  <a:pt x="0" y="272475"/>
                </a:moveTo>
                <a:lnTo>
                  <a:pt x="257031" y="0"/>
                </a:lnTo>
                <a:lnTo>
                  <a:pt x="1165800" y="6350"/>
                </a:lnTo>
                <a:lnTo>
                  <a:pt x="927819" y="272475"/>
                </a:lnTo>
                <a:lnTo>
                  <a:pt x="0" y="272475"/>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fr-FR" sz="700" b="1" dirty="0">
                <a:latin typeface="Arial"/>
                <a:ea typeface="MS PGothic"/>
              </a:rPr>
              <a:t>Date d'expiration</a:t>
            </a:r>
            <a:endParaRPr lang="fr-FR" sz="700" b="1" dirty="0">
              <a:latin typeface="Arial"/>
            </a:endParaRPr>
          </a:p>
          <a:p>
            <a:pPr algn="ctr"/>
            <a:r>
              <a:rPr lang="fr-FR" sz="700" b="1" dirty="0">
                <a:latin typeface="Arial"/>
                <a:ea typeface="MS PGothic"/>
              </a:rPr>
              <a:t>2019</a:t>
            </a:r>
          </a:p>
        </p:txBody>
      </p:sp>
      <p:sp>
        <p:nvSpPr>
          <p:cNvPr id="18" name="Parallelogram 1">
            <a:extLst>
              <a:ext uri="{FF2B5EF4-FFF2-40B4-BE49-F238E27FC236}">
                <a16:creationId xmlns:a16="http://schemas.microsoft.com/office/drawing/2014/main" id="{A1458B0E-20A6-4174-BA03-89112D57BB77}"/>
              </a:ext>
            </a:extLst>
          </p:cNvPr>
          <p:cNvSpPr/>
          <p:nvPr/>
        </p:nvSpPr>
        <p:spPr bwMode="auto">
          <a:xfrm>
            <a:off x="1940495" y="4070875"/>
            <a:ext cx="116580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443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800" h="272475">
                <a:moveTo>
                  <a:pt x="0" y="272475"/>
                </a:moveTo>
                <a:lnTo>
                  <a:pt x="244331" y="0"/>
                </a:lnTo>
                <a:lnTo>
                  <a:pt x="1165800" y="6350"/>
                </a:lnTo>
                <a:lnTo>
                  <a:pt x="927819" y="272475"/>
                </a:lnTo>
                <a:lnTo>
                  <a:pt x="0" y="272475"/>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fr-FR" sz="700" b="1" dirty="0">
                <a:latin typeface="Arial"/>
                <a:ea typeface="MS PGothic"/>
              </a:rPr>
              <a:t>Date d'expiration</a:t>
            </a:r>
            <a:endParaRPr lang="fr-FR" sz="700" dirty="0">
              <a:ea typeface="MS PGothic"/>
            </a:endParaRPr>
          </a:p>
          <a:p>
            <a:pPr algn="ctr"/>
            <a:r>
              <a:rPr lang="fr-FR" sz="700" b="1" dirty="0">
                <a:latin typeface="Arial"/>
              </a:rPr>
              <a:t>2019</a:t>
            </a:r>
            <a:endParaRPr lang="fr-FR" dirty="0">
              <a:latin typeface="Arial"/>
            </a:endParaRPr>
          </a:p>
        </p:txBody>
      </p:sp>
      <p:sp>
        <p:nvSpPr>
          <p:cNvPr id="19" name="Parallelogram 1">
            <a:extLst>
              <a:ext uri="{FF2B5EF4-FFF2-40B4-BE49-F238E27FC236}">
                <a16:creationId xmlns:a16="http://schemas.microsoft.com/office/drawing/2014/main" id="{5507A0A8-EEC1-4B6E-B235-E461F901AB34}"/>
              </a:ext>
            </a:extLst>
          </p:cNvPr>
          <p:cNvSpPr/>
          <p:nvPr/>
        </p:nvSpPr>
        <p:spPr bwMode="auto">
          <a:xfrm>
            <a:off x="4857750" y="3653330"/>
            <a:ext cx="11721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50" h="278825">
                <a:moveTo>
                  <a:pt x="0" y="249465"/>
                </a:moveTo>
                <a:lnTo>
                  <a:pt x="250681" y="0"/>
                </a:lnTo>
                <a:lnTo>
                  <a:pt x="1172150" y="12700"/>
                </a:lnTo>
                <a:lnTo>
                  <a:pt x="927819" y="278825"/>
                </a:lnTo>
                <a:lnTo>
                  <a:pt x="0" y="249465"/>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2020</a:t>
            </a:r>
            <a:endParaRPr lang="en-GB" sz="700" b="1" dirty="0">
              <a:latin typeface="Arial"/>
              <a:ea typeface="MS PGothic"/>
            </a:endParaRPr>
          </a:p>
        </p:txBody>
      </p:sp>
      <p:sp>
        <p:nvSpPr>
          <p:cNvPr id="20" name="Parallelogram 1">
            <a:extLst>
              <a:ext uri="{FF2B5EF4-FFF2-40B4-BE49-F238E27FC236}">
                <a16:creationId xmlns:a16="http://schemas.microsoft.com/office/drawing/2014/main" id="{FDCE9D69-F302-47B4-8B6B-E0C756802384}"/>
              </a:ext>
            </a:extLst>
          </p:cNvPr>
          <p:cNvSpPr/>
          <p:nvPr/>
        </p:nvSpPr>
        <p:spPr bwMode="auto">
          <a:xfrm>
            <a:off x="2331908" y="3665536"/>
            <a:ext cx="11721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49465 h 250062"/>
              <a:gd name="connsiteX1" fmla="*/ 250681 w 1172150"/>
              <a:gd name="connsiteY1" fmla="*/ 0 h 250062"/>
              <a:gd name="connsiteX2" fmla="*/ 1172150 w 1172150"/>
              <a:gd name="connsiteY2" fmla="*/ 12700 h 250062"/>
              <a:gd name="connsiteX3" fmla="*/ 927819 w 1172150"/>
              <a:gd name="connsiteY3" fmla="*/ 250062 h 250062"/>
              <a:gd name="connsiteX4" fmla="*/ 0 w 1172150"/>
              <a:gd name="connsiteY4" fmla="*/ 249465 h 250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50" h="250062">
                <a:moveTo>
                  <a:pt x="0" y="249465"/>
                </a:moveTo>
                <a:lnTo>
                  <a:pt x="250681" y="0"/>
                </a:lnTo>
                <a:lnTo>
                  <a:pt x="1172150" y="12700"/>
                </a:lnTo>
                <a:lnTo>
                  <a:pt x="927819" y="250062"/>
                </a:lnTo>
                <a:lnTo>
                  <a:pt x="0" y="249465"/>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fr-FR" sz="700" b="1" dirty="0">
                <a:latin typeface="Arial"/>
                <a:ea typeface="MS PGothic"/>
              </a:rPr>
              <a:t>d’expiration</a:t>
            </a:r>
          </a:p>
          <a:p>
            <a:pPr algn="ctr"/>
            <a:r>
              <a:rPr lang="en-US" sz="700" b="1" dirty="0">
                <a:latin typeface="Arial"/>
                <a:ea typeface="MS PGothic"/>
              </a:rPr>
              <a:t>2020</a:t>
            </a:r>
            <a:endParaRPr lang="en-GB" sz="700" b="1" dirty="0">
              <a:latin typeface="Arial"/>
              <a:ea typeface="MS PGothic"/>
            </a:endParaRPr>
          </a:p>
        </p:txBody>
      </p:sp>
      <p:sp>
        <p:nvSpPr>
          <p:cNvPr id="21" name="Parallelogram 1">
            <a:extLst>
              <a:ext uri="{FF2B5EF4-FFF2-40B4-BE49-F238E27FC236}">
                <a16:creationId xmlns:a16="http://schemas.microsoft.com/office/drawing/2014/main" id="{64680E50-D886-4BF7-B781-7C5A1B181371}"/>
              </a:ext>
            </a:extLst>
          </p:cNvPr>
          <p:cNvSpPr/>
          <p:nvPr/>
        </p:nvSpPr>
        <p:spPr bwMode="auto">
          <a:xfrm>
            <a:off x="2693858" y="3242664"/>
            <a:ext cx="11594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49465 h 250062"/>
              <a:gd name="connsiteX1" fmla="*/ 250681 w 1172150"/>
              <a:gd name="connsiteY1" fmla="*/ 0 h 250062"/>
              <a:gd name="connsiteX2" fmla="*/ 1172150 w 1172150"/>
              <a:gd name="connsiteY2" fmla="*/ 12700 h 250062"/>
              <a:gd name="connsiteX3" fmla="*/ 927819 w 1172150"/>
              <a:gd name="connsiteY3" fmla="*/ 250062 h 250062"/>
              <a:gd name="connsiteX4" fmla="*/ 0 w 1172150"/>
              <a:gd name="connsiteY4" fmla="*/ 249465 h 250062"/>
              <a:gd name="connsiteX0" fmla="*/ 0 w 1159450"/>
              <a:gd name="connsiteY0" fmla="*/ 228828 h 250062"/>
              <a:gd name="connsiteX1" fmla="*/ 237981 w 1159450"/>
              <a:gd name="connsiteY1" fmla="*/ 0 h 250062"/>
              <a:gd name="connsiteX2" fmla="*/ 1159450 w 1159450"/>
              <a:gd name="connsiteY2" fmla="*/ 12700 h 250062"/>
              <a:gd name="connsiteX3" fmla="*/ 915119 w 1159450"/>
              <a:gd name="connsiteY3" fmla="*/ 250062 h 250062"/>
              <a:gd name="connsiteX4" fmla="*/ 0 w 1159450"/>
              <a:gd name="connsiteY4" fmla="*/ 228828 h 250062"/>
              <a:gd name="connsiteX0" fmla="*/ 0 w 1159450"/>
              <a:gd name="connsiteY0" fmla="*/ 228828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28828 h 239744"/>
              <a:gd name="connsiteX0" fmla="*/ 0 w 1159450"/>
              <a:gd name="connsiteY0" fmla="*/ 218510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18510 h 239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450" h="239744">
                <a:moveTo>
                  <a:pt x="0" y="218510"/>
                </a:moveTo>
                <a:lnTo>
                  <a:pt x="237981" y="0"/>
                </a:lnTo>
                <a:lnTo>
                  <a:pt x="1159450" y="12700"/>
                </a:lnTo>
                <a:lnTo>
                  <a:pt x="915119" y="239744"/>
                </a:lnTo>
                <a:lnTo>
                  <a:pt x="0" y="218510"/>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2021</a:t>
            </a:r>
            <a:endParaRPr lang="en-GB" sz="700" b="1" dirty="0">
              <a:latin typeface="Arial"/>
              <a:ea typeface="MS PGothic"/>
            </a:endParaRPr>
          </a:p>
        </p:txBody>
      </p:sp>
      <p:sp>
        <p:nvSpPr>
          <p:cNvPr id="22" name="Parallelogram 1">
            <a:extLst>
              <a:ext uri="{FF2B5EF4-FFF2-40B4-BE49-F238E27FC236}">
                <a16:creationId xmlns:a16="http://schemas.microsoft.com/office/drawing/2014/main" id="{0E6D0960-492B-4D9A-9CF2-62CAF4452EDE}"/>
              </a:ext>
            </a:extLst>
          </p:cNvPr>
          <p:cNvSpPr/>
          <p:nvPr/>
        </p:nvSpPr>
        <p:spPr bwMode="auto">
          <a:xfrm>
            <a:off x="3944808" y="3242664"/>
            <a:ext cx="11594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49465 h 250062"/>
              <a:gd name="connsiteX1" fmla="*/ 250681 w 1172150"/>
              <a:gd name="connsiteY1" fmla="*/ 0 h 250062"/>
              <a:gd name="connsiteX2" fmla="*/ 1172150 w 1172150"/>
              <a:gd name="connsiteY2" fmla="*/ 12700 h 250062"/>
              <a:gd name="connsiteX3" fmla="*/ 927819 w 1172150"/>
              <a:gd name="connsiteY3" fmla="*/ 250062 h 250062"/>
              <a:gd name="connsiteX4" fmla="*/ 0 w 1172150"/>
              <a:gd name="connsiteY4" fmla="*/ 249465 h 250062"/>
              <a:gd name="connsiteX0" fmla="*/ 0 w 1159450"/>
              <a:gd name="connsiteY0" fmla="*/ 228828 h 250062"/>
              <a:gd name="connsiteX1" fmla="*/ 237981 w 1159450"/>
              <a:gd name="connsiteY1" fmla="*/ 0 h 250062"/>
              <a:gd name="connsiteX2" fmla="*/ 1159450 w 1159450"/>
              <a:gd name="connsiteY2" fmla="*/ 12700 h 250062"/>
              <a:gd name="connsiteX3" fmla="*/ 915119 w 1159450"/>
              <a:gd name="connsiteY3" fmla="*/ 250062 h 250062"/>
              <a:gd name="connsiteX4" fmla="*/ 0 w 1159450"/>
              <a:gd name="connsiteY4" fmla="*/ 228828 h 250062"/>
              <a:gd name="connsiteX0" fmla="*/ 0 w 1159450"/>
              <a:gd name="connsiteY0" fmla="*/ 228828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28828 h 239744"/>
              <a:gd name="connsiteX0" fmla="*/ 0 w 1159450"/>
              <a:gd name="connsiteY0" fmla="*/ 218510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18510 h 239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450" h="239744">
                <a:moveTo>
                  <a:pt x="0" y="218510"/>
                </a:moveTo>
                <a:lnTo>
                  <a:pt x="237981" y="0"/>
                </a:lnTo>
                <a:lnTo>
                  <a:pt x="1159450" y="12700"/>
                </a:lnTo>
                <a:lnTo>
                  <a:pt x="915119" y="239744"/>
                </a:lnTo>
                <a:lnTo>
                  <a:pt x="0" y="218510"/>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2021</a:t>
            </a:r>
            <a:endParaRPr lang="en-GB" sz="700" b="1" dirty="0">
              <a:latin typeface="Arial"/>
              <a:ea typeface="MS PGothic"/>
            </a:endParaRPr>
          </a:p>
        </p:txBody>
      </p:sp>
      <p:sp>
        <p:nvSpPr>
          <p:cNvPr id="23" name="Parallelogram 1">
            <a:extLst>
              <a:ext uri="{FF2B5EF4-FFF2-40B4-BE49-F238E27FC236}">
                <a16:creationId xmlns:a16="http://schemas.microsoft.com/office/drawing/2014/main" id="{B7DEE539-BE30-4488-A527-F8ACD070B5FF}"/>
              </a:ext>
            </a:extLst>
          </p:cNvPr>
          <p:cNvSpPr/>
          <p:nvPr/>
        </p:nvSpPr>
        <p:spPr bwMode="auto">
          <a:xfrm>
            <a:off x="5202424" y="3236413"/>
            <a:ext cx="11594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49465 h 250062"/>
              <a:gd name="connsiteX1" fmla="*/ 250681 w 1172150"/>
              <a:gd name="connsiteY1" fmla="*/ 0 h 250062"/>
              <a:gd name="connsiteX2" fmla="*/ 1172150 w 1172150"/>
              <a:gd name="connsiteY2" fmla="*/ 12700 h 250062"/>
              <a:gd name="connsiteX3" fmla="*/ 927819 w 1172150"/>
              <a:gd name="connsiteY3" fmla="*/ 250062 h 250062"/>
              <a:gd name="connsiteX4" fmla="*/ 0 w 1172150"/>
              <a:gd name="connsiteY4" fmla="*/ 249465 h 250062"/>
              <a:gd name="connsiteX0" fmla="*/ 0 w 1159450"/>
              <a:gd name="connsiteY0" fmla="*/ 228828 h 250062"/>
              <a:gd name="connsiteX1" fmla="*/ 237981 w 1159450"/>
              <a:gd name="connsiteY1" fmla="*/ 0 h 250062"/>
              <a:gd name="connsiteX2" fmla="*/ 1159450 w 1159450"/>
              <a:gd name="connsiteY2" fmla="*/ 12700 h 250062"/>
              <a:gd name="connsiteX3" fmla="*/ 915119 w 1159450"/>
              <a:gd name="connsiteY3" fmla="*/ 250062 h 250062"/>
              <a:gd name="connsiteX4" fmla="*/ 0 w 1159450"/>
              <a:gd name="connsiteY4" fmla="*/ 228828 h 250062"/>
              <a:gd name="connsiteX0" fmla="*/ 0 w 1159450"/>
              <a:gd name="connsiteY0" fmla="*/ 228828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28828 h 239744"/>
              <a:gd name="connsiteX0" fmla="*/ 0 w 1159450"/>
              <a:gd name="connsiteY0" fmla="*/ 218510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18510 h 239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450" h="239744">
                <a:moveTo>
                  <a:pt x="0" y="218510"/>
                </a:moveTo>
                <a:lnTo>
                  <a:pt x="237981" y="0"/>
                </a:lnTo>
                <a:lnTo>
                  <a:pt x="1159450" y="12700"/>
                </a:lnTo>
                <a:lnTo>
                  <a:pt x="915119" y="239744"/>
                </a:lnTo>
                <a:lnTo>
                  <a:pt x="0" y="218510"/>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2021</a:t>
            </a:r>
            <a:endParaRPr lang="en-GB" sz="700" b="1" dirty="0">
              <a:latin typeface="Arial"/>
              <a:ea typeface="MS PGothic"/>
            </a:endParaRPr>
          </a:p>
        </p:txBody>
      </p:sp>
      <p:sp>
        <p:nvSpPr>
          <p:cNvPr id="24" name="Parallelogram 1">
            <a:extLst>
              <a:ext uri="{FF2B5EF4-FFF2-40B4-BE49-F238E27FC236}">
                <a16:creationId xmlns:a16="http://schemas.microsoft.com/office/drawing/2014/main" id="{EBFBE9B4-BAA3-44E4-B7AB-580AF1E60BF6}"/>
              </a:ext>
            </a:extLst>
          </p:cNvPr>
          <p:cNvSpPr/>
          <p:nvPr/>
        </p:nvSpPr>
        <p:spPr bwMode="auto">
          <a:xfrm>
            <a:off x="3665821" y="3664244"/>
            <a:ext cx="1083979"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37960 h 267320"/>
              <a:gd name="connsiteX1" fmla="*/ 202615 w 1172150"/>
              <a:gd name="connsiteY1" fmla="*/ 0 h 267320"/>
              <a:gd name="connsiteX2" fmla="*/ 1172150 w 1172150"/>
              <a:gd name="connsiteY2" fmla="*/ 1195 h 267320"/>
              <a:gd name="connsiteX3" fmla="*/ 927819 w 1172150"/>
              <a:gd name="connsiteY3" fmla="*/ 267320 h 267320"/>
              <a:gd name="connsiteX4" fmla="*/ 0 w 1172150"/>
              <a:gd name="connsiteY4" fmla="*/ 237960 h 26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50" h="267320">
                <a:moveTo>
                  <a:pt x="0" y="237960"/>
                </a:moveTo>
                <a:lnTo>
                  <a:pt x="202615" y="0"/>
                </a:lnTo>
                <a:lnTo>
                  <a:pt x="1172150" y="1195"/>
                </a:lnTo>
                <a:lnTo>
                  <a:pt x="927819" y="267320"/>
                </a:lnTo>
                <a:lnTo>
                  <a:pt x="0" y="237960"/>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2020</a:t>
            </a:r>
            <a:endParaRPr lang="en-GB" sz="700" b="1" dirty="0">
              <a:latin typeface="Arial"/>
              <a:ea typeface="MS PGothic"/>
            </a:endParaRPr>
          </a:p>
        </p:txBody>
      </p:sp>
    </p:spTree>
    <p:extLst>
      <p:ext uri="{BB962C8B-B14F-4D97-AF65-F5344CB8AC3E}">
        <p14:creationId xmlns:p14="http://schemas.microsoft.com/office/powerpoint/2010/main" val="2418804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8b.png"/>
          <p:cNvPicPr>
            <a:picLocks noChangeAspect="1"/>
          </p:cNvPicPr>
          <p:nvPr/>
        </p:nvPicPr>
        <p:blipFill>
          <a:blip r:embed="rId3"/>
          <a:srcRect/>
          <a:stretch>
            <a:fillRect/>
          </a:stretch>
        </p:blipFill>
        <p:spPr bwMode="auto">
          <a:xfrm>
            <a:off x="5373414" y="1930857"/>
            <a:ext cx="2484711" cy="2729586"/>
          </a:xfrm>
          <a:prstGeom prst="rect">
            <a:avLst/>
          </a:prstGeom>
          <a:noFill/>
          <a:ln w="9525">
            <a:noFill/>
            <a:miter lim="800000"/>
            <a:headEnd/>
            <a:tailEnd/>
          </a:ln>
        </p:spPr>
      </p:pic>
      <p:sp>
        <p:nvSpPr>
          <p:cNvPr id="7" name="Title 6"/>
          <p:cNvSpPr>
            <a:spLocks noGrp="1"/>
          </p:cNvSpPr>
          <p:nvPr>
            <p:ph type="title"/>
          </p:nvPr>
        </p:nvSpPr>
        <p:spPr>
          <a:xfrm>
            <a:off x="0" y="152400"/>
            <a:ext cx="9144000" cy="1085850"/>
          </a:xfrm>
        </p:spPr>
        <p:txBody>
          <a:bodyPr/>
          <a:lstStyle/>
          <a:p>
            <a:br>
              <a:rPr lang="en-US" dirty="0">
                <a:solidFill>
                  <a:srgbClr val="002060"/>
                </a:solidFill>
                <a:latin typeface="Arial" pitchFamily="34" charset="0"/>
              </a:rPr>
            </a:br>
            <a:r>
              <a:rPr lang="en-US" dirty="0" err="1">
                <a:solidFill>
                  <a:srgbClr val="002060"/>
                </a:solidFill>
                <a:latin typeface="Arial" pitchFamily="34" charset="0"/>
              </a:rPr>
              <a:t>Glacières</a:t>
            </a:r>
            <a:r>
              <a:rPr lang="en-US" dirty="0">
                <a:solidFill>
                  <a:srgbClr val="002060"/>
                </a:solidFill>
                <a:latin typeface="Arial" pitchFamily="34" charset="0"/>
              </a:rPr>
              <a:t> et </a:t>
            </a:r>
            <a:r>
              <a:rPr lang="en-US" dirty="0" err="1">
                <a:solidFill>
                  <a:srgbClr val="002060"/>
                </a:solidFill>
                <a:latin typeface="Arial" pitchFamily="34" charset="0"/>
              </a:rPr>
              <a:t>porte-vaccins</a:t>
            </a:r>
            <a:br>
              <a:rPr lang="en-US" dirty="0">
                <a:solidFill>
                  <a:srgbClr val="002060"/>
                </a:solidFill>
                <a:latin typeface="Arial" pitchFamily="34" charset="0"/>
              </a:rPr>
            </a:b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1862" y="1930856"/>
            <a:ext cx="2867025" cy="2977579"/>
          </a:xfrm>
          <a:prstGeom prst="rect">
            <a:avLst/>
          </a:prstGeom>
        </p:spPr>
      </p:pic>
    </p:spTree>
    <p:extLst>
      <p:ext uri="{BB962C8B-B14F-4D97-AF65-F5344CB8AC3E}">
        <p14:creationId xmlns:p14="http://schemas.microsoft.com/office/powerpoint/2010/main" val="1814248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0"/>
            <a:ext cx="9144000" cy="1238250"/>
          </a:xfrm>
        </p:spPr>
        <p:txBody>
          <a:bodyPr/>
          <a:lstStyle/>
          <a:p>
            <a:r>
              <a:rPr lang="fr-FR" dirty="0"/>
              <a:t>Quelle est la manipulation correcte du vaccin </a:t>
            </a:r>
            <a:r>
              <a:rPr lang="fr-FR" dirty="0" err="1"/>
              <a:t>Cervarix</a:t>
            </a:r>
            <a:r>
              <a:rPr lang="fr-FR" baseline="30000" dirty="0" err="1"/>
              <a:t>TM</a:t>
            </a:r>
            <a:r>
              <a:rPr lang="fr-FR" baseline="30000" dirty="0"/>
              <a:t> </a:t>
            </a:r>
            <a:r>
              <a:rPr lang="fr-FR" dirty="0"/>
              <a:t>2-doses ?</a:t>
            </a:r>
            <a:endParaRPr lang="en-US" dirty="0"/>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15632" b="25288"/>
          <a:stretch/>
        </p:blipFill>
        <p:spPr>
          <a:xfrm>
            <a:off x="0" y="1303283"/>
            <a:ext cx="4849138" cy="4716517"/>
          </a:xfrm>
          <a:prstGeom prst="rect">
            <a:avLst/>
          </a:prstGeom>
        </p:spPr>
      </p:pic>
      <p:sp>
        <p:nvSpPr>
          <p:cNvPr id="2" name="TextBox 1">
            <a:extLst>
              <a:ext uri="{FF2B5EF4-FFF2-40B4-BE49-F238E27FC236}">
                <a16:creationId xmlns:a16="http://schemas.microsoft.com/office/drawing/2014/main" id="{5EFE7981-6C39-4C69-9C7C-674D58A64CAF}"/>
              </a:ext>
            </a:extLst>
          </p:cNvPr>
          <p:cNvSpPr txBox="1"/>
          <p:nvPr/>
        </p:nvSpPr>
        <p:spPr>
          <a:xfrm>
            <a:off x="4953000" y="1997839"/>
            <a:ext cx="4191000" cy="2554545"/>
          </a:xfrm>
          <a:prstGeom prst="rect">
            <a:avLst/>
          </a:prstGeom>
          <a:noFill/>
        </p:spPr>
        <p:txBody>
          <a:bodyPr wrap="square" rtlCol="0">
            <a:spAutoFit/>
          </a:bodyPr>
          <a:lstStyle/>
          <a:p>
            <a:pPr marL="285750" indent="-285750">
              <a:buFont typeface="Arial" panose="020B0604020202020204" pitchFamily="34" charset="0"/>
              <a:buChar char="•"/>
            </a:pPr>
            <a:r>
              <a:rPr lang="fr-FR" sz="2000" b="1" dirty="0"/>
              <a:t>Agitez avant l’emploi</a:t>
            </a:r>
          </a:p>
          <a:p>
            <a:pPr marL="285750" indent="-285750">
              <a:buFont typeface="Arial" panose="020B0604020202020204" pitchFamily="34" charset="0"/>
              <a:buChar char="•"/>
            </a:pPr>
            <a:r>
              <a:rPr lang="fr-FR" sz="2000" b="1" dirty="0"/>
              <a:t>Vérifiez la date d’expiration et le PCV ou VVM avant d’ouvrir le flacon</a:t>
            </a:r>
          </a:p>
          <a:p>
            <a:pPr marL="285750" indent="-285750">
              <a:buFont typeface="Arial" panose="020B0604020202020204" pitchFamily="34" charset="0"/>
              <a:buChar char="•"/>
            </a:pPr>
            <a:r>
              <a:rPr lang="fr-FR" sz="2000" b="1" dirty="0"/>
              <a:t>Conservez à  froid entre +2</a:t>
            </a:r>
            <a:r>
              <a:rPr lang="fr-FR" sz="2000" b="1" baseline="30000" dirty="0"/>
              <a:t>o</a:t>
            </a:r>
            <a:r>
              <a:rPr lang="fr-FR" sz="2000" b="1" dirty="0"/>
              <a:t>C et +8</a:t>
            </a:r>
            <a:r>
              <a:rPr lang="fr-FR" sz="2000" b="1" baseline="30000" dirty="0"/>
              <a:t>o</a:t>
            </a:r>
            <a:r>
              <a:rPr lang="fr-FR" sz="2000" b="1" dirty="0"/>
              <a:t>C</a:t>
            </a:r>
          </a:p>
          <a:p>
            <a:pPr marL="285750" indent="-285750">
              <a:buFont typeface="Arial" panose="020B0604020202020204" pitchFamily="34" charset="0"/>
              <a:buChar char="•"/>
            </a:pPr>
            <a:r>
              <a:rPr lang="fr-FR" sz="2000" b="1" dirty="0"/>
              <a:t>Ne pas congeler et mettre à  l’abri de la lumière</a:t>
            </a:r>
          </a:p>
        </p:txBody>
      </p:sp>
    </p:spTree>
    <p:extLst>
      <p:ext uri="{BB962C8B-B14F-4D97-AF65-F5344CB8AC3E}">
        <p14:creationId xmlns:p14="http://schemas.microsoft.com/office/powerpoint/2010/main" val="1855658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pPr eaLnBrk="1" hangingPunct="1">
              <a:defRPr/>
            </a:pPr>
            <a:r>
              <a:rPr lang="fr-FR" dirty="0"/>
              <a:t>Messages clés </a:t>
            </a:r>
            <a:r>
              <a:rPr lang="en-GB" dirty="0">
                <a:solidFill>
                  <a:srgbClr val="002060"/>
                </a:solidFill>
                <a:ea typeface="+mj-ea"/>
              </a:rPr>
              <a:t>(1/2) </a:t>
            </a:r>
          </a:p>
        </p:txBody>
      </p:sp>
      <p:pic>
        <p:nvPicPr>
          <p:cNvPr id="16387" name="Picture 7" descr="C:\Users\sfellache\Desktop\ammp\doctor1.jpg"/>
          <p:cNvPicPr>
            <a:picLocks noChangeAspect="1" noChangeArrowheads="1"/>
          </p:cNvPicPr>
          <p:nvPr/>
        </p:nvPicPr>
        <p:blipFill>
          <a:blip r:embed="rId3"/>
          <a:srcRect/>
          <a:stretch>
            <a:fillRect/>
          </a:stretch>
        </p:blipFill>
        <p:spPr bwMode="auto">
          <a:xfrm>
            <a:off x="7297738" y="188913"/>
            <a:ext cx="1846262" cy="1208087"/>
          </a:xfrm>
          <a:prstGeom prst="rect">
            <a:avLst/>
          </a:prstGeom>
          <a:noFill/>
          <a:ln w="9525">
            <a:noFill/>
            <a:miter lim="800000"/>
            <a:headEnd/>
            <a:tailEnd/>
          </a:ln>
        </p:spPr>
      </p:pic>
      <p:sp>
        <p:nvSpPr>
          <p:cNvPr id="16388" name="Rectangle 31"/>
          <p:cNvSpPr>
            <a:spLocks noChangeArrowheads="1"/>
          </p:cNvSpPr>
          <p:nvPr/>
        </p:nvSpPr>
        <p:spPr bwMode="auto">
          <a:xfrm>
            <a:off x="179388" y="1390103"/>
            <a:ext cx="8640762" cy="4714893"/>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400" dirty="0">
                <a:solidFill>
                  <a:srgbClr val="000066"/>
                </a:solidFill>
                <a:latin typeface="Arial" pitchFamily="34" charset="0"/>
                <a:ea typeface="SimSun" pitchFamily="2" charset="-122"/>
              </a:rPr>
              <a:t>Le vaccin </a:t>
            </a:r>
            <a:r>
              <a:rPr lang="fr-FR" sz="2400" dirty="0" err="1">
                <a:solidFill>
                  <a:srgbClr val="000066"/>
                </a:solidFill>
                <a:latin typeface="Arial" pitchFamily="34" charset="0"/>
                <a:ea typeface="SimSun" pitchFamily="2" charset="-122"/>
              </a:rPr>
              <a:t>Cervarix</a:t>
            </a:r>
            <a:r>
              <a:rPr lang="fr-FR" sz="2400" baseline="30000" dirty="0" err="1">
                <a:solidFill>
                  <a:srgbClr val="000066"/>
                </a:solidFill>
                <a:latin typeface="Arial" pitchFamily="34" charset="0"/>
                <a:ea typeface="SimSun" pitchFamily="2" charset="-122"/>
              </a:rPr>
              <a:t>TM</a:t>
            </a:r>
            <a:r>
              <a:rPr lang="fr-FR" sz="2400" dirty="0">
                <a:solidFill>
                  <a:srgbClr val="000066"/>
                </a:solidFill>
                <a:latin typeface="Arial" pitchFamily="34" charset="0"/>
                <a:ea typeface="SimSun" pitchFamily="2" charset="-122"/>
              </a:rPr>
              <a:t> est sûr et efficace</a:t>
            </a:r>
          </a:p>
          <a:p>
            <a:pPr marL="341313" indent="-341313" defTabSz="912813" eaLnBrk="0" hangingPunct="0">
              <a:spcBef>
                <a:spcPts val="1200"/>
              </a:spcBef>
              <a:buClr>
                <a:srgbClr val="1E7FB8"/>
              </a:buClr>
              <a:buFont typeface="Wingdings" pitchFamily="2" charset="2"/>
              <a:buChar char="l"/>
            </a:pPr>
            <a:r>
              <a:rPr lang="fr-FR" sz="2400" dirty="0">
                <a:solidFill>
                  <a:srgbClr val="000066"/>
                </a:solidFill>
                <a:latin typeface="Arial" pitchFamily="34" charset="0"/>
                <a:ea typeface="SimSun" pitchFamily="2" charset="-122"/>
              </a:rPr>
              <a:t>Le vaccin </a:t>
            </a:r>
            <a:r>
              <a:rPr lang="fr-FR" sz="2400" dirty="0" err="1">
                <a:solidFill>
                  <a:srgbClr val="000066"/>
                </a:solidFill>
                <a:latin typeface="Arial" pitchFamily="34" charset="0"/>
                <a:ea typeface="SimSun" pitchFamily="2" charset="-122"/>
              </a:rPr>
              <a:t>Cervarix</a:t>
            </a:r>
            <a:r>
              <a:rPr lang="fr-FR" sz="2400" baseline="30000" dirty="0" err="1">
                <a:solidFill>
                  <a:srgbClr val="000066"/>
                </a:solidFill>
                <a:latin typeface="Arial" pitchFamily="34" charset="0"/>
                <a:ea typeface="SimSun" pitchFamily="2" charset="-122"/>
              </a:rPr>
              <a:t>TM</a:t>
            </a:r>
            <a:r>
              <a:rPr lang="fr-FR" sz="2400" dirty="0">
                <a:solidFill>
                  <a:srgbClr val="000066"/>
                </a:solidFill>
                <a:latin typeface="Arial" pitchFamily="34" charset="0"/>
                <a:ea typeface="SimSun" pitchFamily="2" charset="-122"/>
              </a:rPr>
              <a:t> est disponible en flacon unidose (0,5 ml) et en flacon de 2 doses (1,0 ml) dans une formulation liquide, sans conservateur,  avec PCV</a:t>
            </a:r>
          </a:p>
          <a:p>
            <a:pPr marL="341313" indent="-341313" defTabSz="912813" eaLnBrk="0" hangingPunct="0">
              <a:spcBef>
                <a:spcPts val="1200"/>
              </a:spcBef>
              <a:buClr>
                <a:srgbClr val="1E7FB8"/>
              </a:buClr>
              <a:buFont typeface="Wingdings" pitchFamily="2" charset="2"/>
              <a:buChar char="l"/>
            </a:pPr>
            <a:r>
              <a:rPr lang="fr-FR" sz="2400" dirty="0">
                <a:solidFill>
                  <a:srgbClr val="000066"/>
                </a:solidFill>
                <a:latin typeface="Arial" pitchFamily="34" charset="0"/>
                <a:ea typeface="SimSun" pitchFamily="2" charset="-122"/>
              </a:rPr>
              <a:t>Le vaccin contre le VPH est sensible au gel et sensible à la lumière</a:t>
            </a:r>
          </a:p>
          <a:p>
            <a:pPr marL="866775" lvl="1" indent="-342900"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Le vaccin contre le VPH doit être conservé entre +2</a:t>
            </a:r>
            <a:r>
              <a:rPr lang="fr-FR" sz="2100" baseline="30000" dirty="0">
                <a:solidFill>
                  <a:srgbClr val="000066"/>
                </a:solidFill>
                <a:latin typeface="Arial" pitchFamily="34" charset="0"/>
              </a:rPr>
              <a:t>0</a:t>
            </a:r>
            <a:r>
              <a:rPr lang="fr-FR" sz="2100" dirty="0">
                <a:solidFill>
                  <a:srgbClr val="000066"/>
                </a:solidFill>
                <a:latin typeface="Arial" pitchFamily="34" charset="0"/>
              </a:rPr>
              <a:t>C et +8</a:t>
            </a:r>
            <a:r>
              <a:rPr lang="fr-FR" sz="2100" baseline="30000" dirty="0">
                <a:solidFill>
                  <a:srgbClr val="000066"/>
                </a:solidFill>
                <a:latin typeface="Arial" pitchFamily="34" charset="0"/>
              </a:rPr>
              <a:t>0</a:t>
            </a:r>
            <a:r>
              <a:rPr lang="fr-FR" sz="2100" dirty="0">
                <a:solidFill>
                  <a:srgbClr val="000066"/>
                </a:solidFill>
                <a:latin typeface="Arial" pitchFamily="34" charset="0"/>
              </a:rPr>
              <a:t>C</a:t>
            </a:r>
          </a:p>
          <a:p>
            <a:pPr marL="866775" lvl="1" indent="-342900"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Le vaccin contre le VPH doit être conservé dans son emballage d'origine</a:t>
            </a:r>
          </a:p>
        </p:txBody>
      </p:sp>
    </p:spTree>
    <p:extLst>
      <p:ext uri="{BB962C8B-B14F-4D97-AF65-F5344CB8AC3E}">
        <p14:creationId xmlns:p14="http://schemas.microsoft.com/office/powerpoint/2010/main" val="2121004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pPr eaLnBrk="1" hangingPunct="1">
              <a:defRPr/>
            </a:pPr>
            <a:r>
              <a:rPr lang="fr-FR" dirty="0"/>
              <a:t>Messages clés </a:t>
            </a:r>
            <a:r>
              <a:rPr lang="en-GB" dirty="0">
                <a:solidFill>
                  <a:srgbClr val="002060"/>
                </a:solidFill>
                <a:ea typeface="+mj-ea"/>
              </a:rPr>
              <a:t>(2/2) </a:t>
            </a:r>
          </a:p>
        </p:txBody>
      </p:sp>
      <p:pic>
        <p:nvPicPr>
          <p:cNvPr id="16387" name="Picture 7" descr="C:\Users\sfellache\Desktop\ammp\doctor1.jpg"/>
          <p:cNvPicPr>
            <a:picLocks noChangeAspect="1" noChangeArrowheads="1"/>
          </p:cNvPicPr>
          <p:nvPr/>
        </p:nvPicPr>
        <p:blipFill>
          <a:blip r:embed="rId3"/>
          <a:srcRect/>
          <a:stretch>
            <a:fillRect/>
          </a:stretch>
        </p:blipFill>
        <p:spPr bwMode="auto">
          <a:xfrm>
            <a:off x="7297738" y="188913"/>
            <a:ext cx="1846262" cy="1208087"/>
          </a:xfrm>
          <a:prstGeom prst="rect">
            <a:avLst/>
          </a:prstGeom>
          <a:noFill/>
          <a:ln w="9525">
            <a:noFill/>
            <a:miter lim="800000"/>
            <a:headEnd/>
            <a:tailEnd/>
          </a:ln>
        </p:spPr>
      </p:pic>
      <p:sp>
        <p:nvSpPr>
          <p:cNvPr id="16388" name="Rectangle 31"/>
          <p:cNvSpPr>
            <a:spLocks noChangeArrowheads="1"/>
          </p:cNvSpPr>
          <p:nvPr/>
        </p:nvSpPr>
        <p:spPr bwMode="auto">
          <a:xfrm>
            <a:off x="179388" y="1390103"/>
            <a:ext cx="8640762" cy="4714893"/>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400" dirty="0">
                <a:solidFill>
                  <a:srgbClr val="000066"/>
                </a:solidFill>
                <a:latin typeface="Arial" pitchFamily="34" charset="0"/>
                <a:ea typeface="SimSun" pitchFamily="2" charset="-122"/>
              </a:rPr>
              <a:t>Lorsque vous utilisez des blocs réfrigérants dans des glacières et porte-vaccins, assurez-vous que les accumulateurs sont correctement conditionnés afin de réduire le risque de congélation des vaccins</a:t>
            </a:r>
          </a:p>
          <a:p>
            <a:pPr marL="341313" indent="-341313" defTabSz="912813" eaLnBrk="0" hangingPunct="0">
              <a:spcBef>
                <a:spcPts val="1200"/>
              </a:spcBef>
              <a:buClr>
                <a:srgbClr val="1E7FB8"/>
              </a:buClr>
              <a:buFont typeface="Wingdings" pitchFamily="2" charset="2"/>
              <a:buChar char="l"/>
            </a:pPr>
            <a:r>
              <a:rPr lang="fr-FR" sz="2400" dirty="0">
                <a:solidFill>
                  <a:srgbClr val="000066"/>
                </a:solidFill>
                <a:latin typeface="Arial" pitchFamily="34" charset="0"/>
                <a:ea typeface="SimSun" pitchFamily="2" charset="-122"/>
              </a:rPr>
              <a:t>Jeter tout flacon ouvert avec la dose de </a:t>
            </a:r>
            <a:r>
              <a:rPr lang="fr-FR" sz="2400" dirty="0" err="1">
                <a:solidFill>
                  <a:srgbClr val="000066"/>
                </a:solidFill>
                <a:latin typeface="Arial" pitchFamily="34" charset="0"/>
                <a:ea typeface="SimSun" pitchFamily="2" charset="-122"/>
              </a:rPr>
              <a:t>Cervarix</a:t>
            </a:r>
            <a:r>
              <a:rPr lang="fr-FR" sz="2400" baseline="30000" dirty="0" err="1">
                <a:solidFill>
                  <a:srgbClr val="000066"/>
                </a:solidFill>
                <a:latin typeface="Arial" pitchFamily="34" charset="0"/>
                <a:ea typeface="SimSun" pitchFamily="2" charset="-122"/>
              </a:rPr>
              <a:t>TM</a:t>
            </a:r>
            <a:r>
              <a:rPr lang="fr-FR" sz="2400" dirty="0">
                <a:solidFill>
                  <a:srgbClr val="000066"/>
                </a:solidFill>
                <a:latin typeface="Arial" pitchFamily="34" charset="0"/>
                <a:ea typeface="SimSun" pitchFamily="2" charset="-122"/>
              </a:rPr>
              <a:t> inutilisée à la fin de la séance de vaccination ou 6 heures après l'ouverture, selon la première éventualité</a:t>
            </a:r>
            <a:endParaRPr lang="en-US" altLang="zh-CN" sz="2400" dirty="0">
              <a:solidFill>
                <a:srgbClr val="000066"/>
              </a:solidFill>
              <a:latin typeface="Arial" pitchFamily="34" charset="0"/>
              <a:ea typeface="SimSun" pitchFamily="2" charset="-122"/>
            </a:endParaRPr>
          </a:p>
        </p:txBody>
      </p:sp>
    </p:spTree>
    <p:extLst>
      <p:ext uri="{BB962C8B-B14F-4D97-AF65-F5344CB8AC3E}">
        <p14:creationId xmlns:p14="http://schemas.microsoft.com/office/powerpoint/2010/main" val="2012836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2868944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1"/>
          <p:cNvSpPr>
            <a:spLocks noChangeArrowheads="1"/>
          </p:cNvSpPr>
          <p:nvPr/>
        </p:nvSpPr>
        <p:spPr bwMode="auto">
          <a:xfrm>
            <a:off x="179388" y="1412875"/>
            <a:ext cx="8640762" cy="393223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ea typeface="SimSun" pitchFamily="2" charset="-122"/>
              </a:rPr>
              <a:t>Guide d’introduction du vaccin anti-PVH dans les programmes nationaux de vaccination:</a:t>
            </a:r>
            <a:r>
              <a:rPr lang="en-US" sz="2400" dirty="0">
                <a:solidFill>
                  <a:srgbClr val="000066"/>
                </a:solidFill>
                <a:latin typeface="Arial" pitchFamily="34" charset="0"/>
                <a:ea typeface="SimSun" pitchFamily="2" charset="-122"/>
              </a:rPr>
              <a:t> OMS 2016 </a:t>
            </a:r>
            <a:r>
              <a:rPr lang="en-US" sz="2400" dirty="0">
                <a:latin typeface="+mn-lt"/>
                <a:hlinkClick r:id="rId3"/>
              </a:rPr>
              <a:t>https://apps.who.int/iris/bitstream/handle/10665/254586/9789242549768-fre.pdf</a:t>
            </a:r>
            <a:endParaRPr lang="en-US" sz="2400" dirty="0">
              <a:latin typeface="+mn-lt"/>
            </a:endParaRPr>
          </a:p>
          <a:p>
            <a:pPr marL="341313" indent="-341313" defTabSz="912813" eaLnBrk="0" hangingPunct="0">
              <a:spcBef>
                <a:spcPct val="80000"/>
              </a:spcBef>
              <a:buClr>
                <a:srgbClr val="1E7FB8"/>
              </a:buClr>
              <a:buFont typeface="Wingdings" pitchFamily="2" charset="2"/>
              <a:buChar char="l"/>
            </a:pPr>
            <a:r>
              <a:rPr lang="en-US" altLang="zh-CN" sz="2400" dirty="0">
                <a:solidFill>
                  <a:srgbClr val="000066"/>
                </a:solidFill>
                <a:latin typeface="Arial" pitchFamily="34" charset="0"/>
                <a:ea typeface="SimSun" pitchFamily="2" charset="-122"/>
              </a:rPr>
              <a:t>Notice </a:t>
            </a:r>
            <a:r>
              <a:rPr lang="en-US" altLang="zh-CN" sz="2400" dirty="0" err="1">
                <a:solidFill>
                  <a:srgbClr val="000066"/>
                </a:solidFill>
                <a:latin typeface="Arial" pitchFamily="34" charset="0"/>
                <a:ea typeface="SimSun" pitchFamily="2" charset="-122"/>
              </a:rPr>
              <a:t>d’utilisation</a:t>
            </a:r>
            <a:r>
              <a:rPr lang="en-US" sz="2400" dirty="0">
                <a:solidFill>
                  <a:srgbClr val="000066"/>
                </a:solidFill>
                <a:latin typeface="Arial" pitchFamily="34" charset="0"/>
                <a:ea typeface="SimSun" pitchFamily="2" charset="-122"/>
              </a:rPr>
              <a:t> </a:t>
            </a:r>
            <a:r>
              <a:rPr lang="en-US" sz="2400" dirty="0" err="1">
                <a:solidFill>
                  <a:srgbClr val="000066"/>
                </a:solidFill>
                <a:latin typeface="Arial" pitchFamily="34" charset="0"/>
                <a:ea typeface="SimSun" pitchFamily="2" charset="-122"/>
              </a:rPr>
              <a:t>Cervarix</a:t>
            </a:r>
            <a:r>
              <a:rPr lang="en-US" sz="2400" baseline="30000" dirty="0" err="1">
                <a:solidFill>
                  <a:srgbClr val="000066"/>
                </a:solidFill>
                <a:latin typeface="Arial" pitchFamily="34" charset="0"/>
              </a:rPr>
              <a:t>TM</a:t>
            </a:r>
            <a:r>
              <a:rPr lang="en-US" altLang="zh-CN" sz="2400" dirty="0">
                <a:solidFill>
                  <a:srgbClr val="000066"/>
                </a:solidFill>
                <a:latin typeface="Arial" pitchFamily="34" charset="0"/>
                <a:ea typeface="SimSun" pitchFamily="2" charset="-122"/>
              </a:rPr>
              <a:t>. GlaxoSmithKline 2009 </a:t>
            </a:r>
            <a:r>
              <a:rPr lang="en-US" altLang="zh-CN" sz="2400" dirty="0">
                <a:solidFill>
                  <a:srgbClr val="000066"/>
                </a:solidFill>
                <a:latin typeface="Arial" pitchFamily="34" charset="0"/>
                <a:ea typeface="SimSun" pitchFamily="2" charset="-122"/>
                <a:hlinkClick r:id="rId4"/>
              </a:rPr>
              <a:t>https://extranet.who.int/pqweb/content/cervarix-0</a:t>
            </a:r>
            <a:endParaRPr lang="en-US" altLang="zh-CN" sz="2400" dirty="0">
              <a:solidFill>
                <a:srgbClr val="000066"/>
              </a:solidFill>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400" dirty="0">
              <a:solidFill>
                <a:srgbClr val="000066"/>
              </a:solidFill>
              <a:highlight>
                <a:srgbClr val="FFFF00"/>
              </a:highlight>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400" dirty="0">
              <a:solidFill>
                <a:srgbClr val="000066"/>
              </a:solidFill>
              <a:highlight>
                <a:srgbClr val="FFFF00"/>
              </a:highlight>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400" dirty="0">
              <a:solidFill>
                <a:srgbClr val="000066"/>
              </a:solidFill>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000" dirty="0">
              <a:solidFill>
                <a:srgbClr val="000066"/>
              </a:solidFill>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000" dirty="0">
              <a:solidFill>
                <a:srgbClr val="000066"/>
              </a:solidFill>
              <a:latin typeface="Arial" pitchFamily="34" charset="0"/>
              <a:ea typeface="SimSun" pitchFamily="2" charset="-122"/>
            </a:endParaRPr>
          </a:p>
        </p:txBody>
      </p:sp>
      <p:sp>
        <p:nvSpPr>
          <p:cNvPr id="8" name="Title 7"/>
          <p:cNvSpPr>
            <a:spLocks noGrp="1"/>
          </p:cNvSpPr>
          <p:nvPr>
            <p:ph type="title"/>
          </p:nvPr>
        </p:nvSpPr>
        <p:spPr/>
        <p:txBody>
          <a:bodyPr/>
          <a:lstStyle/>
          <a:p>
            <a:br>
              <a:rPr lang="en-US" sz="3200" dirty="0"/>
            </a:br>
            <a:br>
              <a:rPr lang="en-US" sz="3200" dirty="0"/>
            </a:br>
            <a:endParaRPr lang="en-US" dirty="0"/>
          </a:p>
        </p:txBody>
      </p:sp>
      <p:sp>
        <p:nvSpPr>
          <p:cNvPr id="6" name="Title 7"/>
          <p:cNvSpPr txBox="1">
            <a:spLocks/>
          </p:cNvSpPr>
          <p:nvPr/>
        </p:nvSpPr>
        <p:spPr bwMode="auto">
          <a:xfrm>
            <a:off x="152400" y="15240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br>
              <a:rPr lang="en-US" sz="3200" kern="0" dirty="0"/>
            </a:br>
            <a:r>
              <a:rPr lang="en-US" sz="3200" kern="0" dirty="0" err="1"/>
              <a:t>Références</a:t>
            </a:r>
            <a:br>
              <a:rPr lang="en-US" sz="3200" kern="0" dirty="0"/>
            </a:br>
            <a:endParaRPr lang="en-US" kern="0" dirty="0"/>
          </a:p>
        </p:txBody>
      </p:sp>
    </p:spTree>
    <p:extLst>
      <p:ext uri="{BB962C8B-B14F-4D97-AF65-F5344CB8AC3E}">
        <p14:creationId xmlns:p14="http://schemas.microsoft.com/office/powerpoint/2010/main" val="2377441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p:cNvSpPr>
            <a:spLocks noGrp="1" noChangeArrowheads="1"/>
          </p:cNvSpPr>
          <p:nvPr>
            <p:ph type="title"/>
          </p:nvPr>
        </p:nvSpPr>
        <p:spPr/>
        <p:txBody>
          <a:bodyPr/>
          <a:lstStyle/>
          <a:p>
            <a:pPr>
              <a:defRPr/>
            </a:pPr>
            <a:r>
              <a:rPr lang="fr-FR" dirty="0">
                <a:ea typeface="ＭＳ Ｐゴシック" charset="0"/>
              </a:rPr>
              <a:t>Learning objectives</a:t>
            </a:r>
          </a:p>
        </p:txBody>
      </p:sp>
      <p:sp>
        <p:nvSpPr>
          <p:cNvPr id="4099"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A la fin du module, vous serez capable de :</a:t>
            </a:r>
          </a:p>
          <a:p>
            <a:pPr marL="866775" lvl="1" indent="-342900"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les caractéristiques du vaccin contre le VPH (</a:t>
            </a:r>
            <a:r>
              <a:rPr lang="fr-FR" sz="2100" dirty="0" err="1">
                <a:solidFill>
                  <a:srgbClr val="000066"/>
                </a:solidFill>
                <a:latin typeface="Arial" pitchFamily="34" charset="0"/>
              </a:rPr>
              <a:t>Cervarix</a:t>
            </a:r>
            <a:r>
              <a:rPr lang="fr-FR" sz="2100" baseline="30000" dirty="0" err="1">
                <a:solidFill>
                  <a:srgbClr val="000066"/>
                </a:solidFill>
                <a:latin typeface="Arial" pitchFamily="34" charset="0"/>
              </a:rPr>
              <a:t>TM</a:t>
            </a:r>
            <a:r>
              <a:rPr lang="fr-FR" sz="2100" dirty="0">
                <a:solidFill>
                  <a:srgbClr val="000066"/>
                </a:solidFill>
                <a:latin typeface="Arial" pitchFamily="34" charset="0"/>
              </a:rPr>
              <a:t>)</a:t>
            </a:r>
          </a:p>
          <a:p>
            <a:pPr marL="866775" lvl="1" indent="-342900"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Discuter la présentation du vaccin contre le VPH</a:t>
            </a:r>
          </a:p>
          <a:p>
            <a:pPr marL="866775" lvl="1" indent="-342900"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Appliquer les exigences de la chaîne du froid des vaccins</a:t>
            </a:r>
          </a:p>
          <a:p>
            <a:pPr marL="866775" lvl="1" indent="-342900"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la manipulation correcte des flacons de vaccin en 2 doses </a:t>
            </a:r>
            <a:r>
              <a:rPr lang="fr-FR" sz="2100" dirty="0" err="1">
                <a:solidFill>
                  <a:srgbClr val="000066"/>
                </a:solidFill>
                <a:latin typeface="Arial" pitchFamily="34" charset="0"/>
              </a:rPr>
              <a:t>Cervarix</a:t>
            </a:r>
            <a:r>
              <a:rPr lang="fr-FR" sz="2100" baseline="30000" dirty="0" err="1">
                <a:solidFill>
                  <a:srgbClr val="000066"/>
                </a:solidFill>
                <a:latin typeface="Arial" pitchFamily="34" charset="0"/>
              </a:rPr>
              <a:t>TM</a:t>
            </a:r>
            <a:r>
              <a:rPr lang="fr-FR" sz="2100" dirty="0">
                <a:solidFill>
                  <a:srgbClr val="000066"/>
                </a:solidFill>
                <a:latin typeface="Arial" pitchFamily="34" charset="0"/>
              </a:rPr>
              <a:t> </a:t>
            </a:r>
          </a:p>
          <a:p>
            <a:pPr marL="341313" indent="-341313" defTabSz="912813" eaLnBrk="0" hangingPunct="0">
              <a:spcBef>
                <a:spcPct val="80000"/>
              </a:spcBef>
              <a:buClr>
                <a:srgbClr val="1E7FB8"/>
              </a:buClr>
              <a:buFont typeface="Wingdings" pitchFamily="2" charset="2"/>
              <a:buChar char="l"/>
            </a:pPr>
            <a:r>
              <a:rPr lang="en-GB" sz="2400" dirty="0" err="1">
                <a:solidFill>
                  <a:srgbClr val="000066"/>
                </a:solidFill>
                <a:latin typeface="Arial" pitchFamily="34" charset="0"/>
              </a:rPr>
              <a:t>Durée</a:t>
            </a:r>
            <a:r>
              <a:rPr lang="en-GB" sz="2400" dirty="0">
                <a:solidFill>
                  <a:srgbClr val="000066"/>
                </a:solidFill>
                <a:latin typeface="Arial" pitchFamily="34" charset="0"/>
              </a:rPr>
              <a:t> </a:t>
            </a:r>
          </a:p>
          <a:p>
            <a:pPr marL="804863" lvl="1" indent="-280988" defTabSz="912813" eaLnBrk="0" hangingPunct="0">
              <a:spcBef>
                <a:spcPct val="20000"/>
              </a:spcBef>
              <a:buClr>
                <a:srgbClr val="1E7FB8"/>
              </a:buClr>
              <a:buFont typeface="Arial" pitchFamily="34" charset="0"/>
              <a:buChar char="–"/>
            </a:pPr>
            <a:r>
              <a:rPr lang="en-GB" sz="2100" dirty="0">
                <a:solidFill>
                  <a:srgbClr val="000066"/>
                </a:solidFill>
                <a:latin typeface="Arial" pitchFamily="34" charset="0"/>
              </a:rPr>
              <a:t>25</a:t>
            </a:r>
            <a:r>
              <a:rPr lang="ja-JP" altLang="en-GB" sz="2100" dirty="0">
                <a:solidFill>
                  <a:srgbClr val="000066"/>
                </a:solidFill>
                <a:latin typeface="Arial" pitchFamily="34" charset="0"/>
              </a:rPr>
              <a:t>’</a:t>
            </a:r>
            <a:endParaRPr lang="en-GB" altLang="ja-JP" sz="21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0" name="Picture 6" descr="C:\Users\sfellache\Desktop\ammp\sandclock.jpg"/>
          <p:cNvPicPr>
            <a:picLocks noChangeAspect="1" noChangeArrowheads="1"/>
          </p:cNvPicPr>
          <p:nvPr/>
        </p:nvPicPr>
        <p:blipFill>
          <a:blip r:embed="rId3"/>
          <a:srcRect/>
          <a:stretch>
            <a:fillRect/>
          </a:stretch>
        </p:blipFill>
        <p:spPr bwMode="auto">
          <a:xfrm>
            <a:off x="434975" y="3429000"/>
            <a:ext cx="823913" cy="1008063"/>
          </a:xfrm>
          <a:prstGeom prst="rect">
            <a:avLst/>
          </a:prstGeom>
          <a:noFill/>
          <a:ln w="9525">
            <a:noFill/>
            <a:miter lim="800000"/>
            <a:headEnd/>
            <a:tailEnd/>
          </a:ln>
        </p:spPr>
      </p:pic>
      <p:pic>
        <p:nvPicPr>
          <p:cNvPr id="4101" name="Picture 7" descr="arrow"/>
          <p:cNvPicPr>
            <a:picLocks noChangeAspect="1" noChangeArrowheads="1"/>
          </p:cNvPicPr>
          <p:nvPr/>
        </p:nvPicPr>
        <p:blipFill>
          <a:blip r:embed="rId4"/>
          <a:srcRect/>
          <a:stretch>
            <a:fillRect/>
          </a:stretch>
        </p:blipFill>
        <p:spPr bwMode="auto">
          <a:xfrm>
            <a:off x="179388" y="1341438"/>
            <a:ext cx="1223962" cy="1016000"/>
          </a:xfrm>
          <a:prstGeom prst="rect">
            <a:avLst/>
          </a:prstGeom>
          <a:noFill/>
          <a:ln w="9525">
            <a:noFill/>
            <a:miter lim="800000"/>
            <a:headEnd/>
            <a:tailEnd/>
          </a:ln>
        </p:spPr>
      </p:pic>
      <p:sp>
        <p:nvSpPr>
          <p:cNvPr id="4102" name="TextBox 1"/>
          <p:cNvSpPr txBox="1">
            <a:spLocks noChangeArrowheads="1"/>
          </p:cNvSpPr>
          <p:nvPr/>
        </p:nvSpPr>
        <p:spPr bwMode="auto">
          <a:xfrm>
            <a:off x="1600200" y="6565900"/>
            <a:ext cx="184150" cy="369888"/>
          </a:xfrm>
          <a:prstGeom prst="rect">
            <a:avLst/>
          </a:prstGeom>
          <a:noFill/>
          <a:ln w="9525">
            <a:noFill/>
            <a:miter lim="800000"/>
            <a:headEnd/>
            <a:tailEnd/>
          </a:ln>
        </p:spPr>
        <p:txBody>
          <a:bodyPr wrap="none">
            <a:spAutoFit/>
          </a:bodyPr>
          <a:lstStyle/>
          <a:p>
            <a:endParaRPr lang="en-US"/>
          </a:p>
        </p:txBody>
      </p:sp>
    </p:spTree>
    <p:extLst>
      <p:ext uri="{BB962C8B-B14F-4D97-AF65-F5344CB8AC3E}">
        <p14:creationId xmlns:p14="http://schemas.microsoft.com/office/powerpoint/2010/main" val="1220918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a:srcRect/>
          <a:stretch>
            <a:fillRect/>
          </a:stretch>
        </p:blipFill>
        <p:spPr bwMode="auto">
          <a:xfrm>
            <a:off x="6429375" y="1643063"/>
            <a:ext cx="2286000" cy="3714750"/>
          </a:xfrm>
          <a:prstGeom prst="rect">
            <a:avLst/>
          </a:prstGeom>
          <a:noFill/>
          <a:ln w="9525">
            <a:noFill/>
            <a:miter lim="800000"/>
            <a:headEnd/>
            <a:tailEnd/>
          </a:ln>
        </p:spPr>
      </p:pic>
      <p:grpSp>
        <p:nvGrpSpPr>
          <p:cNvPr id="2" name="Group 11"/>
          <p:cNvGrpSpPr>
            <a:grpSpLocks/>
          </p:cNvGrpSpPr>
          <p:nvPr/>
        </p:nvGrpSpPr>
        <p:grpSpPr bwMode="auto">
          <a:xfrm>
            <a:off x="500063" y="1357313"/>
            <a:ext cx="5519737" cy="857250"/>
            <a:chOff x="290" y="1206"/>
            <a:chExt cx="2906" cy="540"/>
          </a:xfrm>
        </p:grpSpPr>
        <p:sp>
          <p:nvSpPr>
            <p:cNvPr id="4" name="Rectangle à coins arrondis 3"/>
            <p:cNvSpPr/>
            <p:nvPr/>
          </p:nvSpPr>
          <p:spPr bwMode="auto">
            <a:xfrm>
              <a:off x="466" y="1206"/>
              <a:ext cx="2730" cy="540"/>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rPr>
                <a:t>Qu'est-ce que vaccin contre le VPH, </a:t>
              </a:r>
              <a:r>
                <a:rPr lang="fr-FR" sz="2000" b="1" dirty="0" err="1">
                  <a:solidFill>
                    <a:srgbClr val="000066"/>
                  </a:solidFill>
                </a:rPr>
                <a:t>Cervarix</a:t>
              </a:r>
              <a:r>
                <a:rPr lang="fr-FR" sz="2000" b="1" baseline="30000" dirty="0" err="1">
                  <a:solidFill>
                    <a:srgbClr val="000066"/>
                  </a:solidFill>
                </a:rPr>
                <a:t>TM</a:t>
              </a:r>
              <a:r>
                <a:rPr lang="fr-FR" sz="2000" b="1" dirty="0">
                  <a:solidFill>
                    <a:srgbClr val="000066"/>
                  </a:solidFill>
                </a:rPr>
                <a:t>, quelle est sa présentation ?</a:t>
              </a:r>
            </a:p>
          </p:txBody>
        </p:sp>
        <p:sp>
          <p:nvSpPr>
            <p:cNvPr id="8" name="Ellipse 7"/>
            <p:cNvSpPr>
              <a:spLocks noChangeArrowheads="1"/>
            </p:cNvSpPr>
            <p:nvPr/>
          </p:nvSpPr>
          <p:spPr bwMode="auto">
            <a:xfrm>
              <a:off x="290" y="1251"/>
              <a:ext cx="279"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2"/>
          <p:cNvGrpSpPr>
            <a:grpSpLocks/>
          </p:cNvGrpSpPr>
          <p:nvPr/>
        </p:nvGrpSpPr>
        <p:grpSpPr bwMode="auto">
          <a:xfrm>
            <a:off x="500063" y="2700337"/>
            <a:ext cx="5419134" cy="500063"/>
            <a:chOff x="440" y="1784"/>
            <a:chExt cx="2874" cy="497"/>
          </a:xfrm>
        </p:grpSpPr>
        <p:sp>
          <p:nvSpPr>
            <p:cNvPr id="6" name="Rectangle à coins arrondis 5"/>
            <p:cNvSpPr/>
            <p:nvPr/>
          </p:nvSpPr>
          <p:spPr bwMode="auto">
            <a:xfrm>
              <a:off x="671" y="1898"/>
              <a:ext cx="2643" cy="383"/>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Le vaccin est-il sûr ?</a:t>
              </a:r>
              <a:br>
                <a:rPr lang="fr-FR" sz="2000" b="1" dirty="0">
                  <a:solidFill>
                    <a:srgbClr val="000066"/>
                  </a:solidFill>
                  <a:ea typeface="MS PGothic" pitchFamily="34" charset="-128"/>
                </a:rPr>
              </a:br>
              <a:endParaRPr lang="fr-FR" sz="2000" b="1" dirty="0">
                <a:solidFill>
                  <a:srgbClr val="000066"/>
                </a:solidFill>
                <a:ea typeface="MS PGothic" pitchFamily="34" charset="-128"/>
              </a:endParaRPr>
            </a:p>
          </p:txBody>
        </p:sp>
        <p:sp>
          <p:nvSpPr>
            <p:cNvPr id="9" name="Ellipse 8"/>
            <p:cNvSpPr>
              <a:spLocks noChangeArrowheads="1"/>
            </p:cNvSpPr>
            <p:nvPr/>
          </p:nvSpPr>
          <p:spPr bwMode="auto">
            <a:xfrm>
              <a:off x="440" y="1784"/>
              <a:ext cx="280" cy="40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grpSp>
        <p:nvGrpSpPr>
          <p:cNvPr id="5" name="Group 13"/>
          <p:cNvGrpSpPr>
            <a:grpSpLocks/>
          </p:cNvGrpSpPr>
          <p:nvPr/>
        </p:nvGrpSpPr>
        <p:grpSpPr bwMode="auto">
          <a:xfrm>
            <a:off x="500062" y="3276600"/>
            <a:ext cx="5365679" cy="933450"/>
            <a:chOff x="332" y="2262"/>
            <a:chExt cx="2819" cy="588"/>
          </a:xfrm>
        </p:grpSpPr>
        <p:sp>
          <p:nvSpPr>
            <p:cNvPr id="7" name="Rectangle à coins arrondis 6"/>
            <p:cNvSpPr/>
            <p:nvPr/>
          </p:nvSpPr>
          <p:spPr bwMode="auto">
            <a:xfrm>
              <a:off x="533" y="2310"/>
              <a:ext cx="2618" cy="540"/>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A quelle température doit être stocké le vaccin ?</a:t>
              </a:r>
              <a:br>
                <a:rPr lang="fr-FR" sz="2000" b="1" dirty="0">
                  <a:solidFill>
                    <a:srgbClr val="000066"/>
                  </a:solidFill>
                  <a:ea typeface="MS PGothic" pitchFamily="34" charset="-128"/>
                </a:rPr>
              </a:br>
              <a:endParaRPr lang="fr-FR" sz="2000" b="1" dirty="0">
                <a:solidFill>
                  <a:srgbClr val="000066"/>
                </a:solidFill>
                <a:ea typeface="MS PGothic" pitchFamily="34" charset="-128"/>
              </a:endParaRPr>
            </a:p>
          </p:txBody>
        </p:sp>
        <p:sp>
          <p:nvSpPr>
            <p:cNvPr id="10" name="Ellipse 9"/>
            <p:cNvSpPr>
              <a:spLocks noChangeArrowheads="1"/>
            </p:cNvSpPr>
            <p:nvPr/>
          </p:nvSpPr>
          <p:spPr bwMode="auto">
            <a:xfrm>
              <a:off x="332" y="2262"/>
              <a:ext cx="27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4</a:t>
              </a:r>
            </a:p>
          </p:txBody>
        </p:sp>
      </p:grpSp>
      <p:sp>
        <p:nvSpPr>
          <p:cNvPr id="9222" name="Titre 17"/>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ＭＳ Ｐゴシック" charset="0"/>
              </a:rPr>
              <a:t>Questions clés</a:t>
            </a:r>
          </a:p>
        </p:txBody>
      </p:sp>
      <p:sp>
        <p:nvSpPr>
          <p:cNvPr id="5127" name="Rectangle 1"/>
          <p:cNvSpPr>
            <a:spLocks noChangeArrowheads="1"/>
          </p:cNvSpPr>
          <p:nvPr/>
        </p:nvSpPr>
        <p:spPr bwMode="auto">
          <a:xfrm>
            <a:off x="5003800" y="5592763"/>
            <a:ext cx="249238" cy="368300"/>
          </a:xfrm>
          <a:prstGeom prst="rect">
            <a:avLst/>
          </a:prstGeom>
          <a:noFill/>
          <a:ln w="9525">
            <a:noFill/>
            <a:miter lim="800000"/>
            <a:headEnd/>
            <a:tailEnd/>
          </a:ln>
        </p:spPr>
        <p:txBody>
          <a:bodyPr wrap="none">
            <a:spAutoFit/>
          </a:bodyPr>
          <a:lstStyle/>
          <a:p>
            <a:r>
              <a:rPr lang="en-US" b="1" i="1"/>
              <a:t> </a:t>
            </a:r>
            <a:endParaRPr lang="en-GB" b="1" i="1"/>
          </a:p>
        </p:txBody>
      </p:sp>
      <p:grpSp>
        <p:nvGrpSpPr>
          <p:cNvPr id="11" name="Group 12"/>
          <p:cNvGrpSpPr>
            <a:grpSpLocks/>
          </p:cNvGrpSpPr>
          <p:nvPr/>
        </p:nvGrpSpPr>
        <p:grpSpPr bwMode="auto">
          <a:xfrm>
            <a:off x="500063" y="2209800"/>
            <a:ext cx="5436104" cy="500784"/>
            <a:chOff x="250" y="1941"/>
            <a:chExt cx="2610" cy="396"/>
          </a:xfrm>
        </p:grpSpPr>
        <p:sp>
          <p:nvSpPr>
            <p:cNvPr id="16" name="Rectangle à coins arrondis 5"/>
            <p:cNvSpPr/>
            <p:nvPr/>
          </p:nvSpPr>
          <p:spPr bwMode="auto">
            <a:xfrm>
              <a:off x="467" y="1977"/>
              <a:ext cx="2393" cy="360"/>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Quelle est l'efficacité du vaccin ?</a:t>
              </a:r>
              <a:br>
                <a:rPr lang="fr-FR" sz="2000" b="1" dirty="0">
                  <a:solidFill>
                    <a:srgbClr val="000066"/>
                  </a:solidFill>
                  <a:ea typeface="MS PGothic" pitchFamily="34" charset="-128"/>
                </a:rPr>
              </a:br>
              <a:endParaRPr lang="fr-FR" sz="2000" b="1" dirty="0">
                <a:solidFill>
                  <a:srgbClr val="000066"/>
                </a:solidFill>
                <a:ea typeface="MS PGothic" pitchFamily="34" charset="-128"/>
              </a:endParaRPr>
            </a:p>
          </p:txBody>
        </p:sp>
        <p:sp>
          <p:nvSpPr>
            <p:cNvPr id="17" name="Ellipse 8"/>
            <p:cNvSpPr>
              <a:spLocks noChangeArrowheads="1"/>
            </p:cNvSpPr>
            <p:nvPr/>
          </p:nvSpPr>
          <p:spPr bwMode="auto">
            <a:xfrm>
              <a:off x="250" y="1941"/>
              <a:ext cx="254" cy="34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grpSp>
        <p:nvGrpSpPr>
          <p:cNvPr id="12" name="Group 13"/>
          <p:cNvGrpSpPr>
            <a:grpSpLocks/>
          </p:cNvGrpSpPr>
          <p:nvPr/>
        </p:nvGrpSpPr>
        <p:grpSpPr bwMode="auto">
          <a:xfrm>
            <a:off x="500063" y="4267200"/>
            <a:ext cx="5436104" cy="857250"/>
            <a:chOff x="244" y="3144"/>
            <a:chExt cx="2856" cy="540"/>
          </a:xfrm>
        </p:grpSpPr>
        <p:sp>
          <p:nvSpPr>
            <p:cNvPr id="20" name="Rectangle à coins arrondis 6"/>
            <p:cNvSpPr/>
            <p:nvPr/>
          </p:nvSpPr>
          <p:spPr bwMode="auto">
            <a:xfrm>
              <a:off x="482" y="3144"/>
              <a:ext cx="2618" cy="540"/>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Où doit-être stocké le vaccin contre le VPH dans le réfrigérateur ?</a:t>
              </a:r>
              <a:br>
                <a:rPr lang="fr-FR" sz="2000" b="1" dirty="0">
                  <a:solidFill>
                    <a:srgbClr val="000066"/>
                  </a:solidFill>
                  <a:ea typeface="MS PGothic" pitchFamily="34" charset="-128"/>
                </a:rPr>
              </a:br>
              <a:endParaRPr lang="fr-FR" sz="2000" b="1" dirty="0">
                <a:solidFill>
                  <a:srgbClr val="000066"/>
                </a:solidFill>
                <a:ea typeface="MS PGothic" pitchFamily="34" charset="-128"/>
              </a:endParaRPr>
            </a:p>
          </p:txBody>
        </p:sp>
        <p:sp>
          <p:nvSpPr>
            <p:cNvPr id="21" name="Ellipse 9"/>
            <p:cNvSpPr>
              <a:spLocks noChangeArrowheads="1"/>
            </p:cNvSpPr>
            <p:nvPr/>
          </p:nvSpPr>
          <p:spPr bwMode="auto">
            <a:xfrm>
              <a:off x="244" y="3192"/>
              <a:ext cx="27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5</a:t>
              </a:r>
            </a:p>
          </p:txBody>
        </p:sp>
      </p:grpSp>
      <p:grpSp>
        <p:nvGrpSpPr>
          <p:cNvPr id="22" name="Group 13"/>
          <p:cNvGrpSpPr>
            <a:grpSpLocks/>
          </p:cNvGrpSpPr>
          <p:nvPr/>
        </p:nvGrpSpPr>
        <p:grpSpPr bwMode="auto">
          <a:xfrm>
            <a:off x="484982" y="5181600"/>
            <a:ext cx="5534818" cy="857250"/>
            <a:chOff x="244" y="3144"/>
            <a:chExt cx="2908" cy="540"/>
          </a:xfrm>
        </p:grpSpPr>
        <p:sp>
          <p:nvSpPr>
            <p:cNvPr id="23" name="Rectangle à coins arrondis 6"/>
            <p:cNvSpPr/>
            <p:nvPr/>
          </p:nvSpPr>
          <p:spPr bwMode="auto">
            <a:xfrm>
              <a:off x="482" y="3144"/>
              <a:ext cx="2670" cy="540"/>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Quelle est la manipulation correcte du lacon de vaccin en 2 doses </a:t>
              </a:r>
              <a:r>
                <a:rPr lang="fr-FR" sz="2000" b="1" dirty="0" err="1">
                  <a:solidFill>
                    <a:srgbClr val="000066"/>
                  </a:solidFill>
                  <a:ea typeface="MS PGothic" pitchFamily="34" charset="-128"/>
                </a:rPr>
                <a:t>Cervarix</a:t>
              </a:r>
              <a:r>
                <a:rPr lang="fr-FR" sz="2000" b="1" baseline="30000" dirty="0" err="1">
                  <a:solidFill>
                    <a:srgbClr val="000066"/>
                  </a:solidFill>
                  <a:ea typeface="MS PGothic" pitchFamily="34" charset="-128"/>
                </a:rPr>
                <a:t>TM</a:t>
              </a:r>
              <a:r>
                <a:rPr lang="fr-FR" sz="2000" b="1" dirty="0">
                  <a:solidFill>
                    <a:srgbClr val="000066"/>
                  </a:solidFill>
                  <a:ea typeface="MS PGothic" pitchFamily="34" charset="-128"/>
                </a:rPr>
                <a:t>?</a:t>
              </a:r>
            </a:p>
          </p:txBody>
        </p:sp>
        <p:sp>
          <p:nvSpPr>
            <p:cNvPr id="24" name="Ellipse 9"/>
            <p:cNvSpPr>
              <a:spLocks noChangeArrowheads="1"/>
            </p:cNvSpPr>
            <p:nvPr/>
          </p:nvSpPr>
          <p:spPr bwMode="auto">
            <a:xfrm>
              <a:off x="244" y="3192"/>
              <a:ext cx="27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6</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kern="1200" dirty="0">
                <a:ea typeface="ＭＳ Ｐゴシック" charset="0"/>
              </a:rPr>
              <a:t>Quelle est la présentation du </a:t>
            </a:r>
            <a:r>
              <a:rPr lang="en-GB" kern="1200" dirty="0" err="1">
                <a:ea typeface="ＭＳ Ｐゴシック" charset="0"/>
              </a:rPr>
              <a:t>Cervarix</a:t>
            </a:r>
            <a:r>
              <a:rPr lang="en-US" sz="3200" b="0" baseline="30000" dirty="0">
                <a:latin typeface="Arial" pitchFamily="34" charset="0"/>
                <a:cs typeface="Arial" pitchFamily="34" charset="0"/>
              </a:rPr>
              <a:t>TM</a:t>
            </a:r>
            <a:r>
              <a:rPr lang="en-GB" kern="1200" dirty="0">
                <a:ea typeface="ＭＳ Ｐゴシック" charset="0"/>
              </a:rPr>
              <a:t>?</a:t>
            </a:r>
            <a:endParaRPr lang="en-US" dirty="0"/>
          </a:p>
        </p:txBody>
      </p:sp>
      <p:sp>
        <p:nvSpPr>
          <p:cNvPr id="5" name="Rectangle 3"/>
          <p:cNvSpPr txBox="1">
            <a:spLocks noChangeArrowheads="1"/>
          </p:cNvSpPr>
          <p:nvPr/>
        </p:nvSpPr>
        <p:spPr bwMode="auto">
          <a:xfrm>
            <a:off x="179512" y="1402781"/>
            <a:ext cx="8701088" cy="45640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200"/>
              </a:spcBef>
              <a:defRPr/>
            </a:pPr>
            <a:r>
              <a:rPr lang="fr-FR" sz="2400" dirty="0" err="1"/>
              <a:t>Cervarix</a:t>
            </a:r>
            <a:r>
              <a:rPr lang="fr-FR" sz="2400" baseline="30000" dirty="0" err="1"/>
              <a:t>TM</a:t>
            </a:r>
            <a:r>
              <a:rPr lang="fr-FR" sz="2400" dirty="0"/>
              <a:t> est disponible dans une formulation liquide:</a:t>
            </a:r>
          </a:p>
          <a:p>
            <a:pPr lvl="1">
              <a:spcBef>
                <a:spcPts val="1200"/>
              </a:spcBef>
              <a:defRPr/>
            </a:pPr>
            <a:r>
              <a:rPr lang="fr-FR" dirty="0"/>
              <a:t>en flacon unidose et en flacon de 2 doses</a:t>
            </a:r>
          </a:p>
          <a:p>
            <a:pPr lvl="1">
              <a:spcBef>
                <a:spcPts val="1200"/>
              </a:spcBef>
              <a:defRPr/>
            </a:pPr>
            <a:r>
              <a:rPr lang="fr-FR" dirty="0"/>
              <a:t>sans conservateur (unidose et 2 doses)</a:t>
            </a:r>
          </a:p>
          <a:p>
            <a:pPr>
              <a:spcBef>
                <a:spcPts val="1200"/>
              </a:spcBef>
              <a:defRPr/>
            </a:pPr>
            <a:r>
              <a:rPr lang="fr-FR" sz="2400" dirty="0"/>
              <a:t>Flacon unidose à suspension 0,5 </a:t>
            </a:r>
            <a:r>
              <a:rPr lang="fr-FR" sz="2400" dirty="0" err="1"/>
              <a:t>mL</a:t>
            </a:r>
            <a:endParaRPr lang="fr-FR" sz="2400" dirty="0"/>
          </a:p>
          <a:p>
            <a:pPr>
              <a:spcBef>
                <a:spcPts val="1200"/>
              </a:spcBef>
              <a:defRPr/>
            </a:pPr>
            <a:r>
              <a:rPr lang="fr-FR" sz="2400" dirty="0"/>
              <a:t>Flacon de 2 doses à 1,0 </a:t>
            </a:r>
            <a:r>
              <a:rPr lang="fr-FR" sz="2400" dirty="0" err="1"/>
              <a:t>mL</a:t>
            </a:r>
            <a:r>
              <a:rPr lang="fr-FR" sz="2400" dirty="0"/>
              <a:t> suspension</a:t>
            </a:r>
          </a:p>
          <a:p>
            <a:pPr>
              <a:spcBef>
                <a:spcPts val="1200"/>
              </a:spcBef>
              <a:defRPr/>
            </a:pPr>
            <a:r>
              <a:rPr lang="fr-FR" sz="2400" dirty="0"/>
              <a:t>Chaque flacon contient une pastille de contrôle du vaccin (PCV)</a:t>
            </a:r>
          </a:p>
          <a:p>
            <a:pPr>
              <a:spcBef>
                <a:spcPts val="1200"/>
              </a:spcBef>
              <a:defRPr/>
            </a:pPr>
            <a:r>
              <a:rPr lang="fr-FR" sz="2400" dirty="0"/>
              <a:t>Les flacons de vaccins sont disponibles en boîtes de </a:t>
            </a:r>
            <a:br>
              <a:rPr lang="fr-FR" sz="2400" dirty="0"/>
            </a:br>
            <a:r>
              <a:rPr lang="fr-FR" sz="2400" dirty="0"/>
              <a:t>10 et 100</a:t>
            </a:r>
            <a:endParaRPr lang="en-US" kern="0" dirty="0"/>
          </a:p>
          <a:p>
            <a:pPr>
              <a:buFont typeface="Wingdings" pitchFamily="2" charset="2"/>
              <a:buNone/>
              <a:defRPr/>
            </a:pPr>
            <a:endParaRPr lang="en-US" kern="0" dirty="0"/>
          </a:p>
          <a:p>
            <a:pPr>
              <a:buFont typeface="Wingdings" pitchFamily="2" charset="2"/>
              <a:buNone/>
              <a:defRPr/>
            </a:pPr>
            <a:endParaRPr lang="en-US" kern="0" dirty="0"/>
          </a:p>
          <a:p>
            <a:pPr>
              <a:buFont typeface="Wingdings" pitchFamily="2" charset="2"/>
              <a:buNone/>
              <a:defRPr/>
            </a:pPr>
            <a:endParaRPr lang="en-US" kern="0" dirty="0"/>
          </a:p>
        </p:txBody>
      </p:sp>
      <p:sp>
        <p:nvSpPr>
          <p:cNvPr id="6" name="Rectangle 10"/>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rtl="1"/>
            <a:endParaRPr lang="en-US" sz="2400" dirty="0">
              <a:solidFill>
                <a:srgbClr val="000066"/>
              </a:solidFill>
              <a:latin typeface="Arial" pitchFamily="34" charset="0"/>
            </a:endParaRPr>
          </a:p>
          <a:p>
            <a:pPr rtl="1"/>
            <a:endParaRPr lang="en-US" sz="2400" dirty="0">
              <a:solidFill>
                <a:srgbClr val="000066"/>
              </a:solidFill>
              <a:latin typeface="Arial" pitchFamily="34" charset="0"/>
            </a:endParaRPr>
          </a:p>
          <a:p>
            <a:pPr rtl="1"/>
            <a:r>
              <a:rPr lang="en-US" sz="2000" b="1" dirty="0">
                <a:solidFill>
                  <a:srgbClr val="000066"/>
                </a:solidFill>
                <a:latin typeface="Arial" pitchFamily="34" charset="0"/>
              </a:rPr>
              <a:t>     </a:t>
            </a:r>
            <a:endParaRPr lang="fr-FR" sz="2000" dirty="0">
              <a:solidFill>
                <a:srgbClr val="000066"/>
              </a:solidFill>
              <a:latin typeface="Arial"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4513" t="14001" r="56401" b="28268"/>
          <a:stretch/>
        </p:blipFill>
        <p:spPr>
          <a:xfrm>
            <a:off x="6934200" y="1867184"/>
            <a:ext cx="897011" cy="1873819"/>
          </a:xfrm>
          <a:prstGeom prst="rect">
            <a:avLst/>
          </a:prstGeom>
        </p:spPr>
      </p:pic>
    </p:spTree>
    <p:extLst>
      <p:ext uri="{BB962C8B-B14F-4D97-AF65-F5344CB8AC3E}">
        <p14:creationId xmlns:p14="http://schemas.microsoft.com/office/powerpoint/2010/main" val="1210997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err="1"/>
              <a:t>Cervarix</a:t>
            </a:r>
            <a:r>
              <a:rPr lang="en-US" sz="3200" baseline="30000" dirty="0" err="1"/>
              <a:t>TM</a:t>
            </a:r>
            <a:r>
              <a:rPr lang="en-US" dirty="0"/>
              <a:t> </a:t>
            </a:r>
            <a:r>
              <a:rPr lang="en-US" dirty="0" err="1"/>
              <a:t>est-il</a:t>
            </a:r>
            <a:r>
              <a:rPr lang="en-US" dirty="0"/>
              <a:t> </a:t>
            </a:r>
            <a:r>
              <a:rPr lang="en-US" dirty="0" err="1"/>
              <a:t>efficace</a:t>
            </a:r>
            <a:r>
              <a:rPr lang="en-US" dirty="0"/>
              <a:t> ?</a:t>
            </a:r>
          </a:p>
        </p:txBody>
      </p:sp>
      <p:sp>
        <p:nvSpPr>
          <p:cNvPr id="15362" name="Content Placeholder 2"/>
          <p:cNvSpPr>
            <a:spLocks noGrp="1"/>
          </p:cNvSpPr>
          <p:nvPr>
            <p:ph idx="1"/>
          </p:nvPr>
        </p:nvSpPr>
        <p:spPr>
          <a:xfrm>
            <a:off x="500063" y="1412875"/>
            <a:ext cx="8343900" cy="4484688"/>
          </a:xfrm>
        </p:spPr>
        <p:txBody>
          <a:bodyPr/>
          <a:lstStyle/>
          <a:p>
            <a:pPr>
              <a:defRPr/>
            </a:pPr>
            <a:r>
              <a:rPr lang="fr-FR" sz="2400" dirty="0" err="1"/>
              <a:t>Cervarix</a:t>
            </a:r>
            <a:r>
              <a:rPr lang="fr-FR" sz="2400" baseline="30000" dirty="0" err="1"/>
              <a:t>TM</a:t>
            </a:r>
            <a:r>
              <a:rPr lang="fr-FR" sz="2400" dirty="0"/>
              <a:t> est un vaccin bivalent pour empêcher:</a:t>
            </a:r>
          </a:p>
          <a:p>
            <a:pPr lvl="1">
              <a:defRPr/>
            </a:pPr>
            <a:r>
              <a:rPr lang="fr-FR" kern="1200" dirty="0">
                <a:ea typeface="MS PGothic" pitchFamily="34" charset="-128"/>
              </a:rPr>
              <a:t>Les infections dues au VPH de types 16 et 18 qui causent la majorité des cancers du col de l’utérus</a:t>
            </a:r>
          </a:p>
          <a:p>
            <a:pPr>
              <a:defRPr/>
            </a:pPr>
            <a:r>
              <a:rPr lang="fr-FR" sz="2400" dirty="0"/>
              <a:t>Une haute efficacité du vaccin </a:t>
            </a:r>
            <a:r>
              <a:rPr lang="fr-FR" sz="2400" dirty="0" err="1"/>
              <a:t>Cervarix</a:t>
            </a:r>
            <a:r>
              <a:rPr lang="fr-FR" sz="2400" baseline="30000" dirty="0" err="1"/>
              <a:t>TM</a:t>
            </a:r>
            <a:r>
              <a:rPr lang="fr-FR" sz="2400" dirty="0"/>
              <a:t> contre une infection persistante par les types de VPH a été démontrée chez les femmes </a:t>
            </a:r>
            <a:r>
              <a:rPr lang="en-US" sz="2400" dirty="0"/>
              <a:t>(</a:t>
            </a:r>
            <a:r>
              <a:rPr lang="en-US" sz="1600" b="1" i="0" dirty="0">
                <a:solidFill>
                  <a:srgbClr val="363940"/>
                </a:solidFill>
                <a:effectLst/>
                <a:latin typeface="Libre Franklin" panose="020B0604020202020204" pitchFamily="2" charset="0"/>
              </a:rPr>
              <a:t>≈</a:t>
            </a:r>
            <a:r>
              <a:rPr lang="en-US" sz="2400" dirty="0"/>
              <a:t>95%)</a:t>
            </a:r>
            <a:endParaRPr lang="fr-FR" sz="2400" dirty="0"/>
          </a:p>
          <a:p>
            <a:pPr>
              <a:defRPr/>
            </a:pPr>
            <a:r>
              <a:rPr lang="fr-FR" sz="2400" dirty="0"/>
              <a:t>Il n'existe aucune preuve de diminution de l'immunité</a:t>
            </a:r>
          </a:p>
          <a:p>
            <a:pPr>
              <a:buFont typeface="Wingdings" pitchFamily="2" charset="2"/>
              <a:buNone/>
              <a:defRPr/>
            </a:pPr>
            <a:endParaRPr lang="en-US" dirty="0"/>
          </a:p>
          <a:p>
            <a:pPr>
              <a:buFont typeface="Wingdings" pitchFamily="2" charset="2"/>
              <a:buNone/>
              <a:defRPr/>
            </a:pPr>
            <a:r>
              <a:rPr lang="en-US" dirty="0">
                <a:solidFill>
                  <a:srgbClr val="FF0000"/>
                </a:solidFill>
              </a:rPr>
              <a:t>         </a:t>
            </a:r>
          </a:p>
        </p:txBody>
      </p:sp>
    </p:spTree>
    <p:extLst>
      <p:ext uri="{BB962C8B-B14F-4D97-AF65-F5344CB8AC3E}">
        <p14:creationId xmlns:p14="http://schemas.microsoft.com/office/powerpoint/2010/main" val="1498298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0" y="381000"/>
            <a:ext cx="9144000" cy="857250"/>
          </a:xfrm>
        </p:spPr>
        <p:txBody>
          <a:bodyPr/>
          <a:lstStyle/>
          <a:p>
            <a:pPr>
              <a:defRPr/>
            </a:pPr>
            <a:r>
              <a:rPr lang="en-US" sz="3200" dirty="0" err="1"/>
              <a:t>Cervarix</a:t>
            </a:r>
            <a:r>
              <a:rPr lang="en-US" sz="3200" baseline="30000" dirty="0" err="1"/>
              <a:t>TM</a:t>
            </a:r>
            <a:r>
              <a:rPr lang="en-US" dirty="0">
                <a:solidFill>
                  <a:srgbClr val="002060"/>
                </a:solidFill>
              </a:rPr>
              <a:t> </a:t>
            </a:r>
            <a:r>
              <a:rPr lang="en-US" dirty="0" err="1">
                <a:solidFill>
                  <a:srgbClr val="002060"/>
                </a:solidFill>
              </a:rPr>
              <a:t>est-il</a:t>
            </a:r>
            <a:r>
              <a:rPr lang="en-US" dirty="0">
                <a:solidFill>
                  <a:srgbClr val="002060"/>
                </a:solidFill>
              </a:rPr>
              <a:t> </a:t>
            </a:r>
            <a:r>
              <a:rPr lang="en-US" dirty="0" err="1">
                <a:solidFill>
                  <a:srgbClr val="002060"/>
                </a:solidFill>
              </a:rPr>
              <a:t>sûr</a:t>
            </a:r>
            <a:r>
              <a:rPr lang="en-US" dirty="0">
                <a:solidFill>
                  <a:srgbClr val="002060"/>
                </a:solidFill>
              </a:rPr>
              <a:t> ? </a:t>
            </a:r>
            <a:endParaRPr lang="en-GB" dirty="0">
              <a:solidFill>
                <a:srgbClr val="002060"/>
              </a:solidFill>
            </a:endParaRPr>
          </a:p>
        </p:txBody>
      </p:sp>
      <p:sp>
        <p:nvSpPr>
          <p:cNvPr id="8195" name="Rectangle 3"/>
          <p:cNvSpPr>
            <a:spLocks noGrp="1" noChangeArrowheads="1"/>
          </p:cNvSpPr>
          <p:nvPr>
            <p:ph type="body" idx="1"/>
          </p:nvPr>
        </p:nvSpPr>
        <p:spPr>
          <a:xfrm>
            <a:off x="500063" y="1295400"/>
            <a:ext cx="8161337" cy="4611688"/>
          </a:xfrm>
        </p:spPr>
        <p:txBody>
          <a:bodyPr/>
          <a:lstStyle/>
          <a:p>
            <a:pPr>
              <a:spcBef>
                <a:spcPts val="600"/>
              </a:spcBef>
            </a:pPr>
            <a:r>
              <a:rPr lang="fr-FR" sz="2400" dirty="0" err="1"/>
              <a:t>Cervarix</a:t>
            </a:r>
            <a:r>
              <a:rPr lang="fr-FR" sz="2400" baseline="30000" dirty="0" err="1"/>
              <a:t>TM</a:t>
            </a:r>
            <a:r>
              <a:rPr lang="fr-FR" sz="2400" dirty="0"/>
              <a:t> est bien toléré sans aucun problème majeur de sécurité</a:t>
            </a:r>
          </a:p>
          <a:p>
            <a:pPr>
              <a:spcBef>
                <a:spcPts val="600"/>
              </a:spcBef>
            </a:pPr>
            <a:r>
              <a:rPr lang="fr-FR" sz="2400" dirty="0"/>
              <a:t>Réactions possibles au niveau de la zone d'injection : rougeur, douleur et gonflement peuvent survenir</a:t>
            </a:r>
          </a:p>
          <a:p>
            <a:pPr>
              <a:spcBef>
                <a:spcPts val="600"/>
              </a:spcBef>
            </a:pPr>
            <a:r>
              <a:rPr lang="fr-FR" sz="2400" dirty="0"/>
              <a:t>Événements indésirables bénins : fièvre, étourdissements et nausées</a:t>
            </a:r>
          </a:p>
          <a:p>
            <a:pPr>
              <a:spcBef>
                <a:spcPts val="600"/>
              </a:spcBef>
            </a:pPr>
            <a:r>
              <a:rPr lang="fr-FR" sz="2400" dirty="0"/>
              <a:t>Possibilité de syncope après toute intervention médicale et n'est pas rare chez les adolescentes après l’administration d'un vaccin.</a:t>
            </a:r>
          </a:p>
          <a:p>
            <a:pPr>
              <a:spcBef>
                <a:spcPts val="600"/>
              </a:spcBef>
            </a:pPr>
            <a:r>
              <a:rPr lang="fr-FR" sz="2400" dirty="0"/>
              <a:t>Il est recommandé que les adolescentes soient assises pendant l'administration du vaccin contre le VPH et observés pendant au moins 15 minutes après l’injection</a:t>
            </a:r>
          </a:p>
          <a:p>
            <a:pPr>
              <a:spcBef>
                <a:spcPts val="600"/>
              </a:spcBef>
            </a:pPr>
            <a:endParaRPr lang="fr-FR" sz="2400" dirty="0"/>
          </a:p>
          <a:p>
            <a:pPr marL="0" indent="0">
              <a:spcBef>
                <a:spcPts val="1200"/>
              </a:spcBef>
              <a:buNone/>
            </a:pPr>
            <a:endParaRPr lang="fr-FR" dirty="0"/>
          </a:p>
          <a:p>
            <a:pPr>
              <a:spcBef>
                <a:spcPts val="1200"/>
              </a:spcBef>
              <a:buFont typeface="Wingdings" pitchFamily="2" charset="2"/>
              <a:buNone/>
            </a:pPr>
            <a:r>
              <a:rPr lang="en-US" dirty="0">
                <a:solidFill>
                  <a:srgbClr val="FF0000"/>
                </a:solidFill>
              </a:rPr>
              <a:t>         </a:t>
            </a:r>
            <a:endParaRPr lang="fr-FR" dirty="0"/>
          </a:p>
          <a:p>
            <a:pPr>
              <a:spcBef>
                <a:spcPct val="0"/>
              </a:spcBef>
              <a:buFont typeface="Wingdings" pitchFamily="2" charset="2"/>
              <a:buChar char="Ø"/>
            </a:pPr>
            <a:endParaRPr lang="fr-FR" sz="2000" dirty="0"/>
          </a:p>
        </p:txBody>
      </p:sp>
      <p:sp>
        <p:nvSpPr>
          <p:cNvPr id="8196" name="Rectangle 10"/>
          <p:cNvSpPr>
            <a:spLocks noChangeArrowheads="1"/>
          </p:cNvSpPr>
          <p:nvPr/>
        </p:nvSpPr>
        <p:spPr bwMode="auto">
          <a:xfrm>
            <a:off x="0" y="3508375"/>
            <a:ext cx="6624638" cy="1127125"/>
          </a:xfrm>
          <a:prstGeom prst="rect">
            <a:avLst/>
          </a:prstGeom>
          <a:noFill/>
          <a:ln w="9525">
            <a:noFill/>
            <a:miter lim="800000"/>
            <a:headEnd/>
            <a:tailEnd/>
          </a:ln>
        </p:spPr>
        <p:txBody>
          <a:bodyPr>
            <a:spAutoFit/>
          </a:bodyPr>
          <a:lstStyle/>
          <a:p>
            <a:pPr rtl="1"/>
            <a:endParaRPr lang="en-US" sz="2400" dirty="0">
              <a:solidFill>
                <a:srgbClr val="000066"/>
              </a:solidFill>
              <a:latin typeface="Arial" pitchFamily="34" charset="0"/>
            </a:endParaRPr>
          </a:p>
          <a:p>
            <a:pPr rtl="1"/>
            <a:endParaRPr lang="en-US" sz="2400" dirty="0">
              <a:solidFill>
                <a:srgbClr val="000066"/>
              </a:solidFill>
              <a:latin typeface="Arial" pitchFamily="34" charset="0"/>
            </a:endParaRPr>
          </a:p>
          <a:p>
            <a:pPr rtl="1"/>
            <a:r>
              <a:rPr lang="en-US" sz="2000" b="1" dirty="0">
                <a:solidFill>
                  <a:srgbClr val="000066"/>
                </a:solidFill>
                <a:latin typeface="Arial" pitchFamily="34" charset="0"/>
              </a:rPr>
              <a:t>     </a:t>
            </a:r>
            <a:endParaRPr lang="fr-FR" sz="2000" dirty="0">
              <a:solidFill>
                <a:srgbClr val="000066"/>
              </a:solidFill>
              <a:latin typeface="Arial" pitchFamily="34" charset="0"/>
            </a:endParaRPr>
          </a:p>
        </p:txBody>
      </p:sp>
    </p:spTree>
    <p:extLst>
      <p:ext uri="{BB962C8B-B14F-4D97-AF65-F5344CB8AC3E}">
        <p14:creationId xmlns:p14="http://schemas.microsoft.com/office/powerpoint/2010/main" val="3506802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0"/>
          <p:cNvSpPr>
            <a:spLocks noChangeArrowheads="1"/>
          </p:cNvSpPr>
          <p:nvPr/>
        </p:nvSpPr>
        <p:spPr bwMode="auto">
          <a:xfrm>
            <a:off x="304800" y="1571625"/>
            <a:ext cx="5348287" cy="44211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Les vaccins contre le VPH doivent être conservés entre +2</a:t>
            </a:r>
            <a:r>
              <a:rPr lang="fr-FR" sz="2400" baseline="30000" dirty="0">
                <a:solidFill>
                  <a:srgbClr val="000066"/>
                </a:solidFill>
                <a:latin typeface="Arial" pitchFamily="34" charset="0"/>
              </a:rPr>
              <a:t>0</a:t>
            </a:r>
            <a:r>
              <a:rPr lang="fr-FR" sz="2400" dirty="0">
                <a:solidFill>
                  <a:srgbClr val="000066"/>
                </a:solidFill>
                <a:latin typeface="Arial" pitchFamily="34" charset="0"/>
              </a:rPr>
              <a:t>C et +8</a:t>
            </a:r>
            <a:r>
              <a:rPr lang="fr-FR" sz="2400" baseline="30000" dirty="0">
                <a:solidFill>
                  <a:srgbClr val="000066"/>
                </a:solidFill>
                <a:latin typeface="Arial" pitchFamily="34" charset="0"/>
              </a:rPr>
              <a:t>0</a:t>
            </a:r>
            <a:r>
              <a:rPr lang="fr-FR" sz="2400" dirty="0">
                <a:solidFill>
                  <a:srgbClr val="000066"/>
                </a:solidFill>
                <a:latin typeface="Arial" pitchFamily="34" charset="0"/>
              </a:rPr>
              <a:t>C</a:t>
            </a:r>
          </a:p>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Le vaccin contre le VPH est sensible au gel</a:t>
            </a:r>
          </a:p>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Le vaccin contre le VPH est sensible à la lumière</a:t>
            </a:r>
          </a:p>
        </p:txBody>
      </p:sp>
      <p:sp>
        <p:nvSpPr>
          <p:cNvPr id="8" name="Rectangle 2"/>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p:spPr>
        <p:txBody>
          <a:bodyPr lIns="0" tIns="0" rIns="0" bIns="0" anchor="ctr"/>
          <a:lstStyle/>
          <a:p>
            <a:pPr algn="ctr" defTabSz="912813" eaLnBrk="0" hangingPunct="0">
              <a:defRPr/>
            </a:pPr>
            <a:r>
              <a:rPr lang="en-US" sz="3500" b="1" kern="0" dirty="0">
                <a:solidFill>
                  <a:srgbClr val="002060"/>
                </a:solidFill>
                <a:latin typeface="+mj-lt"/>
                <a:ea typeface="+mj-ea"/>
                <a:cs typeface="+mj-cs"/>
              </a:rPr>
              <a:t>Conditions de </a:t>
            </a:r>
            <a:r>
              <a:rPr lang="en-US" sz="3500" b="1" kern="0" dirty="0" err="1">
                <a:solidFill>
                  <a:srgbClr val="002060"/>
                </a:solidFill>
                <a:latin typeface="+mj-lt"/>
                <a:ea typeface="+mj-ea"/>
                <a:cs typeface="+mj-cs"/>
              </a:rPr>
              <a:t>stockage</a:t>
            </a:r>
            <a:r>
              <a:rPr lang="en-US" sz="3500" b="1" kern="0" dirty="0">
                <a:solidFill>
                  <a:srgbClr val="002060"/>
                </a:solidFill>
                <a:latin typeface="+mj-lt"/>
                <a:ea typeface="+mj-ea"/>
                <a:cs typeface="+mj-cs"/>
              </a:rPr>
              <a:t> du </a:t>
            </a:r>
            <a:r>
              <a:rPr lang="en-US" sz="3500" b="1" kern="0" dirty="0" err="1">
                <a:solidFill>
                  <a:srgbClr val="002060"/>
                </a:solidFill>
                <a:latin typeface="+mj-lt"/>
                <a:ea typeface="+mj-ea"/>
                <a:cs typeface="+mj-cs"/>
              </a:rPr>
              <a:t>vaccin</a:t>
            </a:r>
            <a:r>
              <a:rPr lang="en-US" sz="3500" b="1" kern="0" dirty="0">
                <a:solidFill>
                  <a:srgbClr val="002060"/>
                </a:solidFill>
                <a:latin typeface="+mj-lt"/>
                <a:ea typeface="+mj-ea"/>
                <a:cs typeface="+mj-cs"/>
              </a:rPr>
              <a:t> </a:t>
            </a:r>
            <a:br>
              <a:rPr lang="en-US" sz="3500" b="1" kern="0" dirty="0">
                <a:solidFill>
                  <a:srgbClr val="002060"/>
                </a:solidFill>
                <a:latin typeface="+mj-lt"/>
                <a:ea typeface="+mj-ea"/>
                <a:cs typeface="+mj-cs"/>
              </a:rPr>
            </a:br>
            <a:r>
              <a:rPr lang="en-US" sz="3500" b="1" kern="0" dirty="0" err="1">
                <a:solidFill>
                  <a:srgbClr val="002060"/>
                </a:solidFill>
                <a:latin typeface="+mj-lt"/>
                <a:ea typeface="+mj-ea"/>
                <a:cs typeface="+mj-cs"/>
              </a:rPr>
              <a:t>contre</a:t>
            </a:r>
            <a:r>
              <a:rPr lang="en-US" sz="3500" b="1" kern="0" dirty="0">
                <a:solidFill>
                  <a:srgbClr val="002060"/>
                </a:solidFill>
                <a:latin typeface="+mj-lt"/>
                <a:ea typeface="+mj-ea"/>
                <a:cs typeface="+mj-cs"/>
              </a:rPr>
              <a:t> le VPH</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50000"/>
          <a:stretch/>
        </p:blipFill>
        <p:spPr>
          <a:xfrm>
            <a:off x="7668490" y="1436579"/>
            <a:ext cx="1475510" cy="4572000"/>
          </a:xfrm>
          <a:prstGeom prst="rect">
            <a:avLst/>
          </a:prstGeom>
        </p:spPr>
      </p:pic>
      <p:sp>
        <p:nvSpPr>
          <p:cNvPr id="4" name="TextBox 3"/>
          <p:cNvSpPr txBox="1"/>
          <p:nvPr/>
        </p:nvSpPr>
        <p:spPr>
          <a:xfrm>
            <a:off x="5979922" y="2979003"/>
            <a:ext cx="1792478" cy="830997"/>
          </a:xfrm>
          <a:prstGeom prst="rect">
            <a:avLst/>
          </a:prstGeom>
          <a:solidFill>
            <a:schemeClr val="bg1"/>
          </a:solidFill>
        </p:spPr>
        <p:txBody>
          <a:bodyPr wrap="none" rtlCol="0">
            <a:spAutoFit/>
          </a:bodyPr>
          <a:lstStyle/>
          <a:p>
            <a:pPr algn="ctr"/>
            <a:r>
              <a:rPr lang="fr-FR" sz="1600" b="1" dirty="0"/>
              <a:t>Température </a:t>
            </a:r>
            <a:br>
              <a:rPr lang="fr-FR" sz="1600" b="1" dirty="0"/>
            </a:br>
            <a:r>
              <a:rPr lang="fr-FR" sz="1600" b="1" dirty="0"/>
              <a:t>de sécurité</a:t>
            </a:r>
            <a:br>
              <a:rPr lang="fr-FR" sz="1600" b="1" dirty="0"/>
            </a:br>
            <a:r>
              <a:rPr lang="fr-FR" sz="1600" b="1" dirty="0"/>
              <a:t>pour les vaccins</a:t>
            </a:r>
          </a:p>
        </p:txBody>
      </p:sp>
    </p:spTree>
    <p:extLst>
      <p:ext uri="{BB962C8B-B14F-4D97-AF65-F5344CB8AC3E}">
        <p14:creationId xmlns:p14="http://schemas.microsoft.com/office/powerpoint/2010/main" val="17140805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214289"/>
            <a:ext cx="9144000" cy="944563"/>
          </a:xfrm>
          <a:prstGeom prst="rect">
            <a:avLst/>
          </a:prstGeom>
        </p:spPr>
        <p:txBody>
          <a:bodyPr/>
          <a:lstStyle/>
          <a:p>
            <a:pPr algn="ctr" defTabSz="912813" eaLnBrk="0" hangingPunct="0">
              <a:defRPr/>
            </a:pPr>
            <a:r>
              <a:rPr lang="fr-FR" sz="3500" b="1" kern="0" dirty="0">
                <a:solidFill>
                  <a:srgbClr val="002060"/>
                </a:solidFill>
                <a:latin typeface="+mj-lt"/>
                <a:ea typeface="+mj-ea"/>
                <a:cs typeface="+mj-cs"/>
              </a:rPr>
              <a:t>Sensibilité </a:t>
            </a:r>
            <a:r>
              <a:rPr lang="fr-FR" sz="3500" b="1" kern="0" dirty="0">
                <a:solidFill>
                  <a:srgbClr val="002060"/>
                </a:solidFill>
              </a:rPr>
              <a:t>des vaccins </a:t>
            </a:r>
            <a:r>
              <a:rPr lang="fr-FR" sz="3500" b="1" kern="0" dirty="0">
                <a:solidFill>
                  <a:srgbClr val="002060"/>
                </a:solidFill>
                <a:latin typeface="+mj-lt"/>
                <a:ea typeface="+mj-ea"/>
                <a:cs typeface="+mj-cs"/>
              </a:rPr>
              <a:t>à la température</a:t>
            </a:r>
            <a:endParaRPr lang="en-US" sz="3500" b="1" kern="0" dirty="0">
              <a:solidFill>
                <a:srgbClr val="002060"/>
              </a:solidFill>
              <a:latin typeface="+mj-lt"/>
              <a:ea typeface="+mj-ea"/>
              <a:cs typeface="+mj-cs"/>
            </a:endParaRPr>
          </a:p>
        </p:txBody>
      </p:sp>
      <p:grpSp>
        <p:nvGrpSpPr>
          <p:cNvPr id="5" name="Group 4"/>
          <p:cNvGrpSpPr/>
          <p:nvPr/>
        </p:nvGrpSpPr>
        <p:grpSpPr>
          <a:xfrm>
            <a:off x="385311" y="1321911"/>
            <a:ext cx="8834882" cy="5084762"/>
            <a:chOff x="-66517" y="1349372"/>
            <a:chExt cx="8834882" cy="5508618"/>
          </a:xfrm>
        </p:grpSpPr>
        <p:grpSp>
          <p:nvGrpSpPr>
            <p:cNvPr id="6" name="Group 142"/>
            <p:cNvGrpSpPr>
              <a:grpSpLocks/>
            </p:cNvGrpSpPr>
            <p:nvPr/>
          </p:nvGrpSpPr>
          <p:grpSpPr bwMode="auto">
            <a:xfrm>
              <a:off x="6486973" y="2746267"/>
              <a:ext cx="2281392" cy="2133312"/>
              <a:chOff x="6855564" y="2284246"/>
              <a:chExt cx="2449943" cy="2133828"/>
            </a:xfrm>
          </p:grpSpPr>
          <p:sp>
            <p:nvSpPr>
              <p:cNvPr id="50" name="Oval 12"/>
              <p:cNvSpPr>
                <a:spLocks noChangeArrowheads="1"/>
              </p:cNvSpPr>
              <p:nvPr/>
            </p:nvSpPr>
            <p:spPr bwMode="auto">
              <a:xfrm>
                <a:off x="7058526" y="3053965"/>
                <a:ext cx="304800" cy="304800"/>
              </a:xfrm>
              <a:prstGeom prst="ellipse">
                <a:avLst/>
              </a:prstGeom>
              <a:solidFill>
                <a:srgbClr val="C6D8E5"/>
              </a:solidFill>
              <a:ln w="9525">
                <a:solidFill>
                  <a:srgbClr val="000000"/>
                </a:solidFill>
                <a:round/>
                <a:headEnd/>
                <a:tailEnd/>
              </a:ln>
            </p:spPr>
            <p:txBody>
              <a:bodyPr/>
              <a:lstStyle/>
              <a:p>
                <a:pPr marL="284163" indent="-284163">
                  <a:spcBef>
                    <a:spcPct val="20000"/>
                  </a:spcBef>
                  <a:buSzPct val="75000"/>
                </a:pPr>
                <a:endParaRPr lang="en-US">
                  <a:latin typeface="Calibri" pitchFamily="34" charset="0"/>
                </a:endParaRPr>
              </a:p>
            </p:txBody>
          </p:sp>
          <p:sp>
            <p:nvSpPr>
              <p:cNvPr id="52" name="Oval 13"/>
              <p:cNvSpPr>
                <a:spLocks noChangeArrowheads="1"/>
              </p:cNvSpPr>
              <p:nvPr/>
            </p:nvSpPr>
            <p:spPr bwMode="auto">
              <a:xfrm>
                <a:off x="7058527" y="3479163"/>
                <a:ext cx="304800" cy="304800"/>
              </a:xfrm>
              <a:prstGeom prst="ellipse">
                <a:avLst/>
              </a:prstGeom>
              <a:solidFill>
                <a:srgbClr val="C3D69B">
                  <a:alpha val="69803"/>
                </a:srgbClr>
              </a:solidFill>
              <a:ln w="9525">
                <a:solidFill>
                  <a:srgbClr val="000000"/>
                </a:solidFill>
                <a:round/>
                <a:headEnd/>
                <a:tailEnd/>
              </a:ln>
            </p:spPr>
            <p:txBody>
              <a:bodyPr/>
              <a:lstStyle/>
              <a:p>
                <a:pPr marL="284163" indent="-284163">
                  <a:spcBef>
                    <a:spcPct val="20000"/>
                  </a:spcBef>
                  <a:buSzPct val="75000"/>
                </a:pPr>
                <a:endParaRPr lang="en-US">
                  <a:latin typeface="Calibri" pitchFamily="34" charset="0"/>
                </a:endParaRPr>
              </a:p>
            </p:txBody>
          </p:sp>
          <p:sp>
            <p:nvSpPr>
              <p:cNvPr id="53" name="Oval 14"/>
              <p:cNvSpPr>
                <a:spLocks noChangeArrowheads="1"/>
              </p:cNvSpPr>
              <p:nvPr/>
            </p:nvSpPr>
            <p:spPr bwMode="auto">
              <a:xfrm>
                <a:off x="7058527" y="3898260"/>
                <a:ext cx="304800" cy="304800"/>
              </a:xfrm>
              <a:prstGeom prst="ellipse">
                <a:avLst/>
              </a:prstGeom>
              <a:solidFill>
                <a:srgbClr val="FEF195"/>
              </a:solidFill>
              <a:ln w="9525">
                <a:solidFill>
                  <a:srgbClr val="000000"/>
                </a:solidFill>
                <a:round/>
                <a:headEnd/>
                <a:tailEnd/>
              </a:ln>
            </p:spPr>
            <p:txBody>
              <a:bodyPr/>
              <a:lstStyle/>
              <a:p>
                <a:pPr marL="284163" indent="-284163">
                  <a:spcBef>
                    <a:spcPct val="20000"/>
                  </a:spcBef>
                  <a:buSzPct val="75000"/>
                </a:pPr>
                <a:endParaRPr lang="en-US">
                  <a:latin typeface="Calibri" pitchFamily="34" charset="0"/>
                </a:endParaRPr>
              </a:p>
            </p:txBody>
          </p:sp>
          <p:sp>
            <p:nvSpPr>
              <p:cNvPr id="54" name="TextBox 15"/>
              <p:cNvSpPr txBox="1">
                <a:spLocks noChangeArrowheads="1"/>
              </p:cNvSpPr>
              <p:nvPr/>
            </p:nvSpPr>
            <p:spPr bwMode="auto">
              <a:xfrm>
                <a:off x="7384459" y="3052086"/>
                <a:ext cx="1046977" cy="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200" dirty="0" err="1">
                    <a:latin typeface="Arial" pitchFamily="34" charset="0"/>
                  </a:rPr>
                  <a:t>lyophilisées</a:t>
                </a:r>
                <a:endParaRPr lang="en-US" sz="1200" dirty="0">
                  <a:latin typeface="Arial" pitchFamily="34" charset="0"/>
                </a:endParaRPr>
              </a:p>
            </p:txBody>
          </p:sp>
          <p:sp>
            <p:nvSpPr>
              <p:cNvPr id="55" name="TextBox 16"/>
              <p:cNvSpPr txBox="1">
                <a:spLocks noChangeArrowheads="1"/>
              </p:cNvSpPr>
              <p:nvPr/>
            </p:nvSpPr>
            <p:spPr bwMode="auto">
              <a:xfrm>
                <a:off x="7384459" y="3464936"/>
                <a:ext cx="1780307" cy="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200" dirty="0" err="1">
                    <a:latin typeface="Arial" pitchFamily="34" charset="0"/>
                  </a:rPr>
                  <a:t>liquide</a:t>
                </a:r>
                <a:r>
                  <a:rPr lang="en-GB" sz="1200" dirty="0">
                    <a:latin typeface="Arial" pitchFamily="34" charset="0"/>
                  </a:rPr>
                  <a:t>, sans adjuvant</a:t>
                </a:r>
                <a:endParaRPr lang="en-US" sz="1200" dirty="0">
                  <a:latin typeface="Arial" pitchFamily="34" charset="0"/>
                </a:endParaRPr>
              </a:p>
            </p:txBody>
          </p:sp>
          <p:sp>
            <p:nvSpPr>
              <p:cNvPr id="56" name="TextBox 17"/>
              <p:cNvSpPr txBox="1">
                <a:spLocks noChangeArrowheads="1"/>
              </p:cNvSpPr>
              <p:nvPr/>
            </p:nvSpPr>
            <p:spPr bwMode="auto">
              <a:xfrm>
                <a:off x="7384459" y="3877783"/>
                <a:ext cx="1835393" cy="540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200" dirty="0" err="1">
                    <a:latin typeface="Arial" pitchFamily="34" charset="0"/>
                  </a:rPr>
                  <a:t>Liquide</a:t>
                </a:r>
                <a:r>
                  <a:rPr lang="en-GB" sz="1200" dirty="0">
                    <a:latin typeface="Arial" pitchFamily="34" charset="0"/>
                  </a:rPr>
                  <a:t>, avec adjuvant</a:t>
                </a:r>
              </a:p>
              <a:p>
                <a:pPr eaLnBrk="1" hangingPunct="1">
                  <a:spcBef>
                    <a:spcPct val="20000"/>
                  </a:spcBef>
                  <a:buSzPct val="75000"/>
                </a:pPr>
                <a:r>
                  <a:rPr lang="en-GB" sz="1200" dirty="0">
                    <a:latin typeface="Arial" pitchFamily="34" charset="0"/>
                  </a:rPr>
                  <a:t>aluminium</a:t>
                </a:r>
                <a:endParaRPr lang="en-US" sz="1200" dirty="0">
                  <a:latin typeface="Arial" pitchFamily="34" charset="0"/>
                </a:endParaRPr>
              </a:p>
            </p:txBody>
          </p:sp>
          <p:sp>
            <p:nvSpPr>
              <p:cNvPr id="57" name="TextBox 18"/>
              <p:cNvSpPr txBox="1">
                <a:spLocks noChangeArrowheads="1"/>
              </p:cNvSpPr>
              <p:nvPr/>
            </p:nvSpPr>
            <p:spPr bwMode="auto">
              <a:xfrm>
                <a:off x="6855564" y="2284246"/>
                <a:ext cx="2449943" cy="3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400" b="1" dirty="0">
                    <a:latin typeface="Arial" pitchFamily="34" charset="0"/>
                  </a:rPr>
                  <a:t>Formulation des </a:t>
                </a:r>
                <a:r>
                  <a:rPr lang="en-GB" sz="1400" b="1" dirty="0" err="1">
                    <a:latin typeface="Arial" pitchFamily="34" charset="0"/>
                  </a:rPr>
                  <a:t>vaccins</a:t>
                </a:r>
                <a:endParaRPr lang="en-US" sz="1400" b="1" dirty="0">
                  <a:latin typeface="Arial" pitchFamily="34" charset="0"/>
                </a:endParaRPr>
              </a:p>
            </p:txBody>
          </p:sp>
        </p:grpSp>
        <p:grpSp>
          <p:nvGrpSpPr>
            <p:cNvPr id="7" name="Group 105"/>
            <p:cNvGrpSpPr>
              <a:grpSpLocks/>
            </p:cNvGrpSpPr>
            <p:nvPr/>
          </p:nvGrpSpPr>
          <p:grpSpPr bwMode="auto">
            <a:xfrm>
              <a:off x="4159351" y="1773235"/>
              <a:ext cx="722817" cy="776286"/>
              <a:chOff x="4468360" y="1362404"/>
              <a:chExt cx="777240" cy="777240"/>
            </a:xfrm>
          </p:grpSpPr>
          <p:sp>
            <p:nvSpPr>
              <p:cNvPr id="48" name="Oval 20"/>
              <p:cNvSpPr>
                <a:spLocks noChangeArrowheads="1"/>
              </p:cNvSpPr>
              <p:nvPr/>
            </p:nvSpPr>
            <p:spPr bwMode="auto">
              <a:xfrm>
                <a:off x="4468360" y="1362404"/>
                <a:ext cx="777240" cy="777240"/>
              </a:xfrm>
              <a:prstGeom prst="ellipse">
                <a:avLst/>
              </a:prstGeom>
              <a:solidFill>
                <a:srgbClr val="C3D69B">
                  <a:alpha val="69803"/>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9" name="Rectangle 64"/>
              <p:cNvSpPr>
                <a:spLocks noChangeArrowheads="1"/>
              </p:cNvSpPr>
              <p:nvPr/>
            </p:nvSpPr>
            <p:spPr bwMode="auto">
              <a:xfrm>
                <a:off x="4511759" y="1627087"/>
                <a:ext cx="65191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a:solidFill>
                      <a:srgbClr val="333333"/>
                    </a:solidFill>
                    <a:latin typeface="Calibri" pitchFamily="34" charset="0"/>
                  </a:rPr>
                  <a:t>Rotavirus</a:t>
                </a:r>
                <a:endParaRPr lang="en-US" b="1" dirty="0">
                  <a:latin typeface="Arial" pitchFamily="34" charset="0"/>
                </a:endParaRPr>
              </a:p>
            </p:txBody>
          </p:sp>
        </p:grpSp>
        <p:grpSp>
          <p:nvGrpSpPr>
            <p:cNvPr id="8" name="Group 147"/>
            <p:cNvGrpSpPr>
              <a:grpSpLocks/>
            </p:cNvGrpSpPr>
            <p:nvPr/>
          </p:nvGrpSpPr>
          <p:grpSpPr bwMode="auto">
            <a:xfrm>
              <a:off x="5767733" y="3614732"/>
              <a:ext cx="724292" cy="777874"/>
              <a:chOff x="6194951" y="3204960"/>
              <a:chExt cx="777240" cy="777240"/>
            </a:xfrm>
          </p:grpSpPr>
          <p:sp>
            <p:nvSpPr>
              <p:cNvPr id="46" name="Oval 26"/>
              <p:cNvSpPr>
                <a:spLocks noChangeArrowheads="1"/>
              </p:cNvSpPr>
              <p:nvPr/>
            </p:nvSpPr>
            <p:spPr bwMode="auto">
              <a:xfrm>
                <a:off x="6194951" y="3204960"/>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7" name="Rectangle 53"/>
              <p:cNvSpPr>
                <a:spLocks noChangeArrowheads="1"/>
              </p:cNvSpPr>
              <p:nvPr/>
            </p:nvSpPr>
            <p:spPr bwMode="auto">
              <a:xfrm>
                <a:off x="6462192" y="3484041"/>
                <a:ext cx="313075" cy="21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a:solidFill>
                      <a:srgbClr val="00B0F0"/>
                    </a:solidFill>
                    <a:latin typeface="Calibri" pitchFamily="34" charset="0"/>
                  </a:rPr>
                  <a:t>VPH</a:t>
                </a:r>
                <a:endParaRPr lang="en-US" b="1" dirty="0">
                  <a:solidFill>
                    <a:srgbClr val="00B0F0"/>
                  </a:solidFill>
                  <a:latin typeface="Arial" pitchFamily="34" charset="0"/>
                </a:endParaRPr>
              </a:p>
            </p:txBody>
          </p:sp>
        </p:grpSp>
        <p:grpSp>
          <p:nvGrpSpPr>
            <p:cNvPr id="9" name="Group 146"/>
            <p:cNvGrpSpPr>
              <a:grpSpLocks/>
            </p:cNvGrpSpPr>
            <p:nvPr/>
          </p:nvGrpSpPr>
          <p:grpSpPr bwMode="auto">
            <a:xfrm>
              <a:off x="5789905" y="3013070"/>
              <a:ext cx="724292" cy="777874"/>
              <a:chOff x="6218805" y="2602981"/>
              <a:chExt cx="777240" cy="777240"/>
            </a:xfrm>
          </p:grpSpPr>
          <p:sp>
            <p:nvSpPr>
              <p:cNvPr id="44" name="Oval 29"/>
              <p:cNvSpPr>
                <a:spLocks noChangeArrowheads="1"/>
              </p:cNvSpPr>
              <p:nvPr/>
            </p:nvSpPr>
            <p:spPr bwMode="auto">
              <a:xfrm>
                <a:off x="6218805" y="2602981"/>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5" name="Rectangle 57"/>
              <p:cNvSpPr>
                <a:spLocks noChangeArrowheads="1"/>
              </p:cNvSpPr>
              <p:nvPr/>
            </p:nvSpPr>
            <p:spPr bwMode="auto">
              <a:xfrm>
                <a:off x="6317655" y="2801292"/>
                <a:ext cx="619268" cy="433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1300" b="1" dirty="0" err="1">
                    <a:solidFill>
                      <a:srgbClr val="333333"/>
                    </a:solidFill>
                    <a:latin typeface="Calibri" pitchFamily="34" charset="0"/>
                  </a:rPr>
                  <a:t>Pneumo</a:t>
                </a:r>
                <a:endParaRPr lang="en-US" sz="1300" b="1" dirty="0">
                  <a:solidFill>
                    <a:srgbClr val="333333"/>
                  </a:solidFill>
                  <a:latin typeface="Calibri" pitchFamily="34" charset="0"/>
                </a:endParaRPr>
              </a:p>
              <a:p>
                <a:pPr algn="ctr"/>
                <a:r>
                  <a:rPr lang="en-US" sz="1300" b="1" dirty="0">
                    <a:solidFill>
                      <a:srgbClr val="333333"/>
                    </a:solidFill>
                    <a:latin typeface="Calibri" pitchFamily="34" charset="0"/>
                  </a:rPr>
                  <a:t>PS-PCV</a:t>
                </a:r>
                <a:endParaRPr lang="en-US" b="1" dirty="0">
                  <a:latin typeface="Calibri" pitchFamily="34" charset="0"/>
                </a:endParaRPr>
              </a:p>
            </p:txBody>
          </p:sp>
        </p:grpSp>
        <p:grpSp>
          <p:nvGrpSpPr>
            <p:cNvPr id="10" name="Group 122"/>
            <p:cNvGrpSpPr>
              <a:grpSpLocks/>
            </p:cNvGrpSpPr>
            <p:nvPr/>
          </p:nvGrpSpPr>
          <p:grpSpPr bwMode="auto">
            <a:xfrm>
              <a:off x="1478148" y="2109784"/>
              <a:ext cx="724783" cy="776286"/>
              <a:chOff x="1581247" y="1698801"/>
              <a:chExt cx="777767" cy="777240"/>
            </a:xfrm>
          </p:grpSpPr>
          <p:sp>
            <p:nvSpPr>
              <p:cNvPr id="42" name="Oval 35"/>
              <p:cNvSpPr>
                <a:spLocks noChangeArrowheads="1"/>
              </p:cNvSpPr>
              <p:nvPr/>
            </p:nvSpPr>
            <p:spPr bwMode="auto">
              <a:xfrm>
                <a:off x="1581247" y="1698801"/>
                <a:ext cx="777240" cy="777240"/>
              </a:xfrm>
              <a:prstGeom prst="ellipse">
                <a:avLst/>
              </a:prstGeom>
              <a:solidFill>
                <a:srgbClr val="6B95C7">
                  <a:alpha val="32156"/>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3" name="Rectangle 56"/>
              <p:cNvSpPr>
                <a:spLocks noChangeArrowheads="1"/>
              </p:cNvSpPr>
              <p:nvPr/>
            </p:nvSpPr>
            <p:spPr bwMode="auto">
              <a:xfrm>
                <a:off x="1665710" y="1965937"/>
                <a:ext cx="693304" cy="21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err="1">
                    <a:solidFill>
                      <a:srgbClr val="333333"/>
                    </a:solidFill>
                    <a:latin typeface="Calibri" pitchFamily="34" charset="0"/>
                  </a:rPr>
                  <a:t>Rougeole</a:t>
                </a:r>
                <a:endParaRPr lang="en-US" b="1" dirty="0">
                  <a:latin typeface="Arial" pitchFamily="34" charset="0"/>
                </a:endParaRPr>
              </a:p>
            </p:txBody>
          </p:sp>
        </p:grpSp>
        <p:grpSp>
          <p:nvGrpSpPr>
            <p:cNvPr id="12" name="Group 109"/>
            <p:cNvGrpSpPr>
              <a:grpSpLocks/>
            </p:cNvGrpSpPr>
            <p:nvPr/>
          </p:nvGrpSpPr>
          <p:grpSpPr bwMode="auto">
            <a:xfrm>
              <a:off x="1685089" y="1417634"/>
              <a:ext cx="722815" cy="776286"/>
              <a:chOff x="1917166" y="988069"/>
              <a:chExt cx="777240" cy="777240"/>
            </a:xfrm>
          </p:grpSpPr>
          <p:sp>
            <p:nvSpPr>
              <p:cNvPr id="40" name="Oval 38"/>
              <p:cNvSpPr>
                <a:spLocks noChangeArrowheads="1"/>
              </p:cNvSpPr>
              <p:nvPr/>
            </p:nvSpPr>
            <p:spPr bwMode="auto">
              <a:xfrm>
                <a:off x="1917166" y="988069"/>
                <a:ext cx="777240" cy="777240"/>
              </a:xfrm>
              <a:prstGeom prst="ellipse">
                <a:avLst/>
              </a:prstGeom>
              <a:solidFill>
                <a:srgbClr val="C3D69B">
                  <a:alpha val="69803"/>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1" name="Rectangle 61"/>
              <p:cNvSpPr>
                <a:spLocks noChangeArrowheads="1"/>
              </p:cNvSpPr>
              <p:nvPr/>
            </p:nvSpPr>
            <p:spPr bwMode="auto">
              <a:xfrm>
                <a:off x="2178644" y="1266820"/>
                <a:ext cx="320609" cy="21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a:solidFill>
                      <a:srgbClr val="333333"/>
                    </a:solidFill>
                    <a:latin typeface="Calibri" pitchFamily="34" charset="0"/>
                  </a:rPr>
                  <a:t>VPO</a:t>
                </a:r>
                <a:endParaRPr lang="en-US" b="1" dirty="0">
                  <a:latin typeface="Arial" pitchFamily="34" charset="0"/>
                </a:endParaRPr>
              </a:p>
            </p:txBody>
          </p:sp>
        </p:grpSp>
        <p:grpSp>
          <p:nvGrpSpPr>
            <p:cNvPr id="13" name="Group 131"/>
            <p:cNvGrpSpPr>
              <a:grpSpLocks/>
            </p:cNvGrpSpPr>
            <p:nvPr/>
          </p:nvGrpSpPr>
          <p:grpSpPr bwMode="auto">
            <a:xfrm>
              <a:off x="1552055" y="3030532"/>
              <a:ext cx="722815" cy="777874"/>
              <a:chOff x="1607049" y="2561469"/>
              <a:chExt cx="777240" cy="777240"/>
            </a:xfrm>
          </p:grpSpPr>
          <p:sp>
            <p:nvSpPr>
              <p:cNvPr id="38" name="Oval 41"/>
              <p:cNvSpPr>
                <a:spLocks noChangeArrowheads="1"/>
              </p:cNvSpPr>
              <p:nvPr/>
            </p:nvSpPr>
            <p:spPr bwMode="auto">
              <a:xfrm>
                <a:off x="1607049" y="2561469"/>
                <a:ext cx="777240" cy="777240"/>
              </a:xfrm>
              <a:prstGeom prst="ellipse">
                <a:avLst/>
              </a:prstGeom>
              <a:solidFill>
                <a:srgbClr val="6B95C7">
                  <a:alpha val="32156"/>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9" name="Rectangle 67"/>
              <p:cNvSpPr>
                <a:spLocks noChangeArrowheads="1"/>
              </p:cNvSpPr>
              <p:nvPr/>
            </p:nvSpPr>
            <p:spPr bwMode="auto">
              <a:xfrm>
                <a:off x="1791450" y="2813050"/>
                <a:ext cx="446708" cy="21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sz="1300" b="1" dirty="0">
                    <a:solidFill>
                      <a:srgbClr val="333333"/>
                    </a:solidFill>
                    <a:latin typeface="Calibri" pitchFamily="34" charset="0"/>
                  </a:rPr>
                  <a:t>BCG</a:t>
                </a:r>
                <a:endParaRPr lang="en-US" b="1" dirty="0">
                  <a:latin typeface="Arial" pitchFamily="34" charset="0"/>
                </a:endParaRPr>
              </a:p>
            </p:txBody>
          </p:sp>
        </p:grpSp>
        <p:grpSp>
          <p:nvGrpSpPr>
            <p:cNvPr id="14" name="Group 43"/>
            <p:cNvGrpSpPr>
              <a:grpSpLocks/>
            </p:cNvGrpSpPr>
            <p:nvPr/>
          </p:nvGrpSpPr>
          <p:grpSpPr bwMode="auto">
            <a:xfrm>
              <a:off x="5078916" y="4244968"/>
              <a:ext cx="724292" cy="776287"/>
              <a:chOff x="5455059" y="3834267"/>
              <a:chExt cx="777240" cy="777240"/>
            </a:xfrm>
          </p:grpSpPr>
          <p:sp>
            <p:nvSpPr>
              <p:cNvPr id="36" name="Oval 44"/>
              <p:cNvSpPr>
                <a:spLocks noChangeArrowheads="1"/>
              </p:cNvSpPr>
              <p:nvPr/>
            </p:nvSpPr>
            <p:spPr bwMode="auto">
              <a:xfrm>
                <a:off x="5455059" y="3834267"/>
                <a:ext cx="777240" cy="777240"/>
              </a:xfrm>
              <a:prstGeom prst="ellipse">
                <a:avLst/>
              </a:prstGeom>
              <a:solidFill>
                <a:srgbClr val="C3D69B">
                  <a:alpha val="69803"/>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7" name="Rectangle 50"/>
              <p:cNvSpPr>
                <a:spLocks noChangeArrowheads="1"/>
              </p:cNvSpPr>
              <p:nvPr/>
            </p:nvSpPr>
            <p:spPr bwMode="auto">
              <a:xfrm>
                <a:off x="5700162" y="4090334"/>
                <a:ext cx="23724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Hib</a:t>
                </a:r>
                <a:endParaRPr lang="en-US" b="1">
                  <a:latin typeface="Arial" pitchFamily="34" charset="0"/>
                </a:endParaRPr>
              </a:p>
            </p:txBody>
          </p:sp>
        </p:grpSp>
        <p:grpSp>
          <p:nvGrpSpPr>
            <p:cNvPr id="15" name="Group 151"/>
            <p:cNvGrpSpPr>
              <a:grpSpLocks/>
            </p:cNvGrpSpPr>
            <p:nvPr/>
          </p:nvGrpSpPr>
          <p:grpSpPr bwMode="auto">
            <a:xfrm>
              <a:off x="5849031" y="4816468"/>
              <a:ext cx="724292" cy="777874"/>
              <a:chOff x="6282415" y="4406132"/>
              <a:chExt cx="777240" cy="777240"/>
            </a:xfrm>
          </p:grpSpPr>
          <p:sp>
            <p:nvSpPr>
              <p:cNvPr id="34" name="Oval 47"/>
              <p:cNvSpPr>
                <a:spLocks noChangeArrowheads="1"/>
              </p:cNvSpPr>
              <p:nvPr/>
            </p:nvSpPr>
            <p:spPr bwMode="auto">
              <a:xfrm>
                <a:off x="6282415" y="4406132"/>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5" name="Rectangle 52"/>
              <p:cNvSpPr>
                <a:spLocks noChangeArrowheads="1"/>
              </p:cNvSpPr>
              <p:nvPr/>
            </p:nvSpPr>
            <p:spPr bwMode="auto">
              <a:xfrm>
                <a:off x="6511405" y="4697080"/>
                <a:ext cx="371897"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HepB</a:t>
                </a:r>
                <a:endParaRPr lang="en-US" b="1">
                  <a:latin typeface="Arial" pitchFamily="34" charset="0"/>
                </a:endParaRPr>
              </a:p>
            </p:txBody>
          </p:sp>
        </p:grpSp>
        <p:grpSp>
          <p:nvGrpSpPr>
            <p:cNvPr id="16" name="Group 145"/>
            <p:cNvGrpSpPr>
              <a:grpSpLocks/>
            </p:cNvGrpSpPr>
            <p:nvPr/>
          </p:nvGrpSpPr>
          <p:grpSpPr bwMode="auto">
            <a:xfrm>
              <a:off x="5804687" y="2508246"/>
              <a:ext cx="724292" cy="880116"/>
              <a:chOff x="6234708" y="2098091"/>
              <a:chExt cx="777240" cy="879805"/>
            </a:xfrm>
          </p:grpSpPr>
          <p:sp>
            <p:nvSpPr>
              <p:cNvPr id="32" name="Oval 53"/>
              <p:cNvSpPr>
                <a:spLocks noChangeArrowheads="1"/>
              </p:cNvSpPr>
              <p:nvPr/>
            </p:nvSpPr>
            <p:spPr bwMode="auto">
              <a:xfrm>
                <a:off x="6234708" y="2098091"/>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3" name="Rectangle 70"/>
              <p:cNvSpPr>
                <a:spLocks noChangeArrowheads="1"/>
              </p:cNvSpPr>
              <p:nvPr/>
            </p:nvSpPr>
            <p:spPr bwMode="auto">
              <a:xfrm>
                <a:off x="6421930" y="2244605"/>
                <a:ext cx="478831" cy="733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err="1">
                    <a:solidFill>
                      <a:srgbClr val="333333"/>
                    </a:solidFill>
                    <a:latin typeface="Calibri" pitchFamily="34" charset="0"/>
                  </a:rPr>
                  <a:t>Penta</a:t>
                </a:r>
                <a:r>
                  <a:rPr lang="en-US" sz="1300" b="1" dirty="0">
                    <a:solidFill>
                      <a:srgbClr val="333333"/>
                    </a:solidFill>
                    <a:latin typeface="Calibri" pitchFamily="34" charset="0"/>
                  </a:rPr>
                  <a:t>-</a:t>
                </a:r>
                <a:br>
                  <a:rPr lang="en-US" sz="1300" b="1" dirty="0">
                    <a:solidFill>
                      <a:srgbClr val="333333"/>
                    </a:solidFill>
                    <a:latin typeface="Calibri" pitchFamily="34" charset="0"/>
                  </a:rPr>
                </a:br>
                <a:r>
                  <a:rPr lang="en-US" sz="1300" b="1" dirty="0" err="1">
                    <a:solidFill>
                      <a:srgbClr val="333333"/>
                    </a:solidFill>
                    <a:latin typeface="Calibri" pitchFamily="34" charset="0"/>
                  </a:rPr>
                  <a:t>valent</a:t>
                </a:r>
                <a:endParaRPr lang="en-US" sz="1300" b="1" dirty="0">
                  <a:solidFill>
                    <a:srgbClr val="333333"/>
                  </a:solidFill>
                  <a:latin typeface="Calibri" pitchFamily="34" charset="0"/>
                </a:endParaRPr>
              </a:p>
              <a:p>
                <a:endParaRPr lang="en-US" dirty="0">
                  <a:latin typeface="Arial" pitchFamily="34" charset="0"/>
                </a:endParaRPr>
              </a:p>
            </p:txBody>
          </p:sp>
        </p:grpSp>
        <p:sp>
          <p:nvSpPr>
            <p:cNvPr id="17" name="Rectangle 87"/>
            <p:cNvSpPr>
              <a:spLocks noChangeArrowheads="1"/>
            </p:cNvSpPr>
            <p:nvPr/>
          </p:nvSpPr>
          <p:spPr bwMode="auto">
            <a:xfrm>
              <a:off x="1928983" y="5643554"/>
              <a:ext cx="1208664" cy="216731"/>
            </a:xfrm>
            <a:prstGeom prst="rect">
              <a:avLst/>
            </a:prstGeom>
            <a:noFill/>
            <a:ln w="9525">
              <a:noFill/>
              <a:miter lim="800000"/>
              <a:headEnd/>
              <a:tailEnd/>
            </a:ln>
          </p:spPr>
          <p:txBody>
            <a:bodyPr wrap="none" lIns="0" tIns="0" rIns="0" bIns="0">
              <a:spAutoFit/>
            </a:bodyPr>
            <a:lstStyle/>
            <a:p>
              <a:pPr eaLnBrk="1" hangingPunct="1">
                <a:spcBef>
                  <a:spcPct val="50000"/>
                </a:spcBef>
                <a:defRPr/>
              </a:pPr>
              <a:r>
                <a:rPr lang="en-GB" sz="1300" b="1" dirty="0" err="1">
                  <a:effectLst>
                    <a:outerShdw blurRad="38100" dist="38100" dir="2700000" algn="tl">
                      <a:srgbClr val="C0C0C0"/>
                    </a:outerShdw>
                  </a:effectLst>
                  <a:latin typeface="Arial" pitchFamily="34" charset="0"/>
                </a:rPr>
                <a:t>moins</a:t>
              </a:r>
              <a:r>
                <a:rPr lang="en-GB" sz="1300" b="1" dirty="0">
                  <a:effectLst>
                    <a:outerShdw blurRad="38100" dist="38100" dir="2700000" algn="tl">
                      <a:srgbClr val="C0C0C0"/>
                    </a:outerShdw>
                  </a:effectLst>
                  <a:latin typeface="Arial" pitchFamily="34" charset="0"/>
                </a:rPr>
                <a:t> sensible</a:t>
              </a:r>
            </a:p>
          </p:txBody>
        </p:sp>
        <p:sp>
          <p:nvSpPr>
            <p:cNvPr id="18" name="Rectangle 89"/>
            <p:cNvSpPr>
              <a:spLocks noChangeArrowheads="1"/>
            </p:cNvSpPr>
            <p:nvPr/>
          </p:nvSpPr>
          <p:spPr bwMode="auto">
            <a:xfrm>
              <a:off x="5587399" y="5643554"/>
              <a:ext cx="1061188" cy="216731"/>
            </a:xfrm>
            <a:prstGeom prst="rect">
              <a:avLst/>
            </a:prstGeom>
            <a:noFill/>
            <a:ln w="9525">
              <a:noFill/>
              <a:miter lim="800000"/>
              <a:headEnd/>
              <a:tailEnd/>
            </a:ln>
          </p:spPr>
          <p:txBody>
            <a:bodyPr wrap="none" lIns="0" tIns="0" rIns="0" bIns="0">
              <a:spAutoFit/>
            </a:bodyPr>
            <a:lstStyle/>
            <a:p>
              <a:pPr eaLnBrk="1" hangingPunct="1">
                <a:spcBef>
                  <a:spcPct val="50000"/>
                </a:spcBef>
                <a:defRPr/>
              </a:pPr>
              <a:r>
                <a:rPr lang="en-GB" sz="1300" b="1" dirty="0">
                  <a:effectLst>
                    <a:outerShdw blurRad="38100" dist="38100" dir="2700000" algn="tl">
                      <a:srgbClr val="C0C0C0"/>
                    </a:outerShdw>
                  </a:effectLst>
                  <a:latin typeface="Arial" pitchFamily="34" charset="0"/>
                </a:rPr>
                <a:t>plus sensible</a:t>
              </a:r>
            </a:p>
          </p:txBody>
        </p:sp>
        <p:sp>
          <p:nvSpPr>
            <p:cNvPr id="19" name="Rectangle 92"/>
            <p:cNvSpPr>
              <a:spLocks noChangeArrowheads="1"/>
            </p:cNvSpPr>
            <p:nvPr/>
          </p:nvSpPr>
          <p:spPr bwMode="auto">
            <a:xfrm>
              <a:off x="1552055" y="4283007"/>
              <a:ext cx="2295224" cy="70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fr-FR" sz="1400" dirty="0">
                  <a:solidFill>
                    <a:srgbClr val="000000"/>
                  </a:solidFill>
                  <a:latin typeface="Calibri" pitchFamily="34" charset="0"/>
                </a:rPr>
                <a:t>Les vaccins à gauche de la ligne </a:t>
              </a:r>
            </a:p>
            <a:p>
              <a:pPr algn="ctr"/>
              <a:r>
                <a:rPr lang="fr-FR" sz="1400" dirty="0">
                  <a:solidFill>
                    <a:srgbClr val="000000"/>
                  </a:solidFill>
                  <a:latin typeface="Calibri" pitchFamily="34" charset="0"/>
                </a:rPr>
                <a:t>ne sont pas endommagés par le gel</a:t>
              </a:r>
              <a:endParaRPr lang="en-US" dirty="0">
                <a:latin typeface="Arial" pitchFamily="34" charset="0"/>
              </a:endParaRPr>
            </a:p>
          </p:txBody>
        </p:sp>
        <p:sp>
          <p:nvSpPr>
            <p:cNvPr id="20" name="Text Box 30"/>
            <p:cNvSpPr txBox="1">
              <a:spLocks noChangeArrowheads="1"/>
            </p:cNvSpPr>
            <p:nvPr/>
          </p:nvSpPr>
          <p:spPr bwMode="auto">
            <a:xfrm>
              <a:off x="266067" y="2063618"/>
              <a:ext cx="1164780" cy="533492"/>
            </a:xfrm>
            <a:prstGeom prst="rect">
              <a:avLst/>
            </a:prstGeom>
            <a:noFill/>
            <a:ln w="9525">
              <a:noFill/>
              <a:miter lim="800000"/>
              <a:headEnd/>
              <a:tailEnd/>
            </a:ln>
            <a:effectLst/>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eaLnBrk="1" hangingPunct="1">
                <a:spcBef>
                  <a:spcPct val="50000"/>
                </a:spcBef>
                <a:defRPr/>
              </a:pPr>
              <a:r>
                <a:rPr lang="en-GB" sz="1300" b="1" dirty="0">
                  <a:effectLst>
                    <a:outerShdw blurRad="38100" dist="38100" dir="2700000" algn="tl">
                      <a:srgbClr val="C0C0C0"/>
                    </a:outerShdw>
                  </a:effectLst>
                  <a:latin typeface="Arial" pitchFamily="34" charset="0"/>
                </a:rPr>
                <a:t>plus sensible</a:t>
              </a:r>
            </a:p>
          </p:txBody>
        </p:sp>
        <p:sp>
          <p:nvSpPr>
            <p:cNvPr id="21" name="AutoShape 31"/>
            <p:cNvSpPr>
              <a:spLocks noChangeArrowheads="1"/>
            </p:cNvSpPr>
            <p:nvPr/>
          </p:nvSpPr>
          <p:spPr bwMode="auto">
            <a:xfrm rot="16200000">
              <a:off x="-695324" y="3328667"/>
              <a:ext cx="2592384" cy="93566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3 w 21600"/>
                <a:gd name="T13" fmla="*/ 5394 h 21600"/>
                <a:gd name="T14" fmla="*/ 18902 w 21600"/>
                <a:gd name="T15" fmla="*/ 1620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1">
              <a:gsLst>
                <a:gs pos="0">
                  <a:srgbClr val="FFFFCC"/>
                </a:gs>
                <a:gs pos="100000">
                  <a:srgbClr val="FF0000"/>
                </a:gs>
              </a:gsLst>
              <a:lin ang="18900000" scaled="1"/>
            </a:gra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lstStyle/>
            <a:p>
              <a:endParaRPr lang="en-US"/>
            </a:p>
          </p:txBody>
        </p:sp>
        <p:sp>
          <p:nvSpPr>
            <p:cNvPr id="22" name="Text Box 29"/>
            <p:cNvSpPr txBox="1">
              <a:spLocks noChangeArrowheads="1"/>
            </p:cNvSpPr>
            <p:nvPr/>
          </p:nvSpPr>
          <p:spPr bwMode="auto">
            <a:xfrm>
              <a:off x="266067" y="5214930"/>
              <a:ext cx="1166259" cy="533492"/>
            </a:xfrm>
            <a:prstGeom prst="rect">
              <a:avLst/>
            </a:prstGeom>
            <a:noFill/>
            <a:ln w="9525">
              <a:noFill/>
              <a:miter lim="800000"/>
              <a:headEnd/>
              <a:tailEnd/>
            </a:ln>
            <a:effectLst/>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eaLnBrk="1" hangingPunct="1">
                <a:spcBef>
                  <a:spcPct val="50000"/>
                </a:spcBef>
                <a:defRPr/>
              </a:pPr>
              <a:r>
                <a:rPr lang="en-GB" sz="1300" b="1" dirty="0" err="1">
                  <a:effectLst>
                    <a:outerShdw blurRad="38100" dist="38100" dir="2700000" algn="tl">
                      <a:srgbClr val="C0C0C0"/>
                    </a:outerShdw>
                  </a:effectLst>
                  <a:latin typeface="Arial" pitchFamily="34" charset="0"/>
                </a:rPr>
                <a:t>moins</a:t>
              </a:r>
              <a:r>
                <a:rPr lang="en-GB" sz="1300" b="1" dirty="0">
                  <a:effectLst>
                    <a:outerShdw blurRad="38100" dist="38100" dir="2700000" algn="tl">
                      <a:srgbClr val="C0C0C0"/>
                    </a:outerShdw>
                  </a:effectLst>
                  <a:latin typeface="Arial" pitchFamily="34" charset="0"/>
                </a:rPr>
                <a:t> sensible</a:t>
              </a:r>
            </a:p>
          </p:txBody>
        </p:sp>
        <p:sp>
          <p:nvSpPr>
            <p:cNvPr id="23" name="Rectangle 13"/>
            <p:cNvSpPr>
              <a:spLocks noChangeArrowheads="1"/>
            </p:cNvSpPr>
            <p:nvPr/>
          </p:nvSpPr>
          <p:spPr bwMode="auto">
            <a:xfrm>
              <a:off x="-66517" y="1495369"/>
              <a:ext cx="1596401" cy="633521"/>
            </a:xfrm>
            <a:prstGeom prst="rect">
              <a:avLst/>
            </a:prstGeom>
            <a:noFill/>
            <a:ln w="9525">
              <a:noFill/>
              <a:miter lim="800000"/>
              <a:headEnd/>
              <a:tailEnd/>
            </a:ln>
            <a:effectLst/>
          </p:spPr>
          <p:txBody>
            <a:bodyPr anchor="ctr">
              <a:spAutoFit/>
            </a:bodyPr>
            <a:lstStyle/>
            <a:p>
              <a:pPr algn="ctr"/>
              <a:r>
                <a:rPr lang="en-GB" altLang="zh-CN" sz="1600" b="1" dirty="0" err="1">
                  <a:solidFill>
                    <a:srgbClr val="FF0000"/>
                  </a:solidFill>
                  <a:effectLst>
                    <a:outerShdw blurRad="38100" dist="38100" dir="2700000" algn="tl">
                      <a:srgbClr val="C0C0C0"/>
                    </a:outerShdw>
                  </a:effectLst>
                  <a:latin typeface="Arial" pitchFamily="34" charset="0"/>
                </a:rPr>
                <a:t>Sensibilité</a:t>
              </a:r>
              <a:r>
                <a:rPr lang="en-GB" altLang="zh-CN" sz="1600" b="1" dirty="0">
                  <a:solidFill>
                    <a:srgbClr val="FF0000"/>
                  </a:solidFill>
                  <a:effectLst>
                    <a:outerShdw blurRad="38100" dist="38100" dir="2700000" algn="tl">
                      <a:srgbClr val="C0C0C0"/>
                    </a:outerShdw>
                  </a:effectLst>
                  <a:latin typeface="Arial" pitchFamily="34" charset="0"/>
                </a:rPr>
                <a:t> </a:t>
              </a:r>
              <a:br>
                <a:rPr lang="en-GB" altLang="zh-CN" sz="1600" b="1" dirty="0">
                  <a:solidFill>
                    <a:srgbClr val="FF0000"/>
                  </a:solidFill>
                  <a:effectLst>
                    <a:outerShdw blurRad="38100" dist="38100" dir="2700000" algn="tl">
                      <a:srgbClr val="C0C0C0"/>
                    </a:outerShdw>
                  </a:effectLst>
                  <a:latin typeface="Arial" pitchFamily="34" charset="0"/>
                </a:rPr>
              </a:br>
              <a:r>
                <a:rPr lang="en-GB" altLang="zh-CN" sz="1600" b="1" dirty="0">
                  <a:solidFill>
                    <a:srgbClr val="FF0000"/>
                  </a:solidFill>
                  <a:effectLst>
                    <a:outerShdw blurRad="38100" dist="38100" dir="2700000" algn="tl">
                      <a:srgbClr val="C0C0C0"/>
                    </a:outerShdw>
                  </a:effectLst>
                  <a:latin typeface="Arial" pitchFamily="34" charset="0"/>
                </a:rPr>
                <a:t>à la </a:t>
              </a:r>
              <a:r>
                <a:rPr lang="en-GB" altLang="zh-CN" sz="1600" b="1" dirty="0" err="1">
                  <a:solidFill>
                    <a:srgbClr val="FF0000"/>
                  </a:solidFill>
                  <a:effectLst>
                    <a:outerShdw blurRad="38100" dist="38100" dir="2700000" algn="tl">
                      <a:srgbClr val="C0C0C0"/>
                    </a:outerShdw>
                  </a:effectLst>
                  <a:latin typeface="Arial" pitchFamily="34" charset="0"/>
                </a:rPr>
                <a:t>chaleur</a:t>
              </a:r>
              <a:endParaRPr lang="en-US" altLang="zh-CN" sz="1600" b="1" dirty="0">
                <a:solidFill>
                  <a:srgbClr val="FF0000"/>
                </a:solidFill>
                <a:effectLst>
                  <a:outerShdw blurRad="38100" dist="38100" dir="2700000" algn="tl">
                    <a:srgbClr val="C0C0C0"/>
                  </a:outerShdw>
                </a:effectLst>
                <a:latin typeface="Arial" pitchFamily="34" charset="0"/>
              </a:endParaRPr>
            </a:p>
          </p:txBody>
        </p:sp>
        <p:sp>
          <p:nvSpPr>
            <p:cNvPr id="24" name="AutoShape 33"/>
            <p:cNvSpPr>
              <a:spLocks noChangeArrowheads="1"/>
            </p:cNvSpPr>
            <p:nvPr/>
          </p:nvSpPr>
          <p:spPr bwMode="auto">
            <a:xfrm>
              <a:off x="2650320" y="5851517"/>
              <a:ext cx="2814393" cy="1006473"/>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3 w 21600"/>
                <a:gd name="T13" fmla="*/ 5413 h 21600"/>
                <a:gd name="T14" fmla="*/ 18904 w 21600"/>
                <a:gd name="T15" fmla="*/ 16213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DDDDDD"/>
                </a:gs>
                <a:gs pos="100000">
                  <a:srgbClr val="3366FF"/>
                </a:gs>
              </a:gsLst>
              <a:lin ang="0" scaled="1"/>
            </a:gra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lstStyle/>
            <a:p>
              <a:endParaRPr lang="en-US"/>
            </a:p>
          </p:txBody>
        </p:sp>
        <p:sp>
          <p:nvSpPr>
            <p:cNvPr id="25" name="Rectangle 16"/>
            <p:cNvSpPr>
              <a:spLocks noChangeArrowheads="1"/>
            </p:cNvSpPr>
            <p:nvPr/>
          </p:nvSpPr>
          <p:spPr bwMode="auto">
            <a:xfrm>
              <a:off x="2977172" y="5741885"/>
              <a:ext cx="1863011" cy="366775"/>
            </a:xfrm>
            <a:prstGeom prst="rect">
              <a:avLst/>
            </a:prstGeom>
            <a:noFill/>
            <a:ln w="9525">
              <a:noFill/>
              <a:miter lim="800000"/>
              <a:headEnd/>
              <a:tailEnd/>
            </a:ln>
            <a:effectLst/>
          </p:spPr>
          <p:txBody>
            <a:bodyPr wrap="none" anchor="ctr">
              <a:spAutoFit/>
            </a:bodyPr>
            <a:lstStyle/>
            <a:p>
              <a:r>
                <a:rPr lang="en-GB" altLang="zh-CN" sz="1600" b="1" dirty="0" err="1">
                  <a:solidFill>
                    <a:srgbClr val="0000FF"/>
                  </a:solidFill>
                  <a:effectLst>
                    <a:outerShdw blurRad="38100" dist="38100" dir="2700000" algn="tl">
                      <a:srgbClr val="C0C0C0"/>
                    </a:outerShdw>
                  </a:effectLst>
                  <a:latin typeface="Arial" pitchFamily="34" charset="0"/>
                </a:rPr>
                <a:t>Sensibilité</a:t>
              </a:r>
              <a:r>
                <a:rPr lang="en-GB" altLang="zh-CN" sz="1600" b="1" dirty="0">
                  <a:solidFill>
                    <a:srgbClr val="0000FF"/>
                  </a:solidFill>
                  <a:effectLst>
                    <a:outerShdw blurRad="38100" dist="38100" dir="2700000" algn="tl">
                      <a:srgbClr val="C0C0C0"/>
                    </a:outerShdw>
                  </a:effectLst>
                  <a:latin typeface="Arial" pitchFamily="34" charset="0"/>
                </a:rPr>
                <a:t> au gel</a:t>
              </a:r>
              <a:endParaRPr lang="en-US" altLang="zh-CN" sz="1600" b="1" dirty="0">
                <a:solidFill>
                  <a:srgbClr val="0000FF"/>
                </a:solidFill>
                <a:effectLst>
                  <a:outerShdw blurRad="38100" dist="38100" dir="2700000" algn="tl">
                    <a:srgbClr val="C0C0C0"/>
                  </a:outerShdw>
                </a:effectLst>
                <a:latin typeface="Arial" pitchFamily="34" charset="0"/>
              </a:endParaRPr>
            </a:p>
          </p:txBody>
        </p:sp>
        <p:sp>
          <p:nvSpPr>
            <p:cNvPr id="26" name="Line 27"/>
            <p:cNvSpPr>
              <a:spLocks noChangeShapeType="1"/>
            </p:cNvSpPr>
            <p:nvPr/>
          </p:nvSpPr>
          <p:spPr bwMode="auto">
            <a:xfrm flipH="1" flipV="1">
              <a:off x="3925961" y="1349372"/>
              <a:ext cx="11825" cy="4241794"/>
            </a:xfrm>
            <a:prstGeom prst="line">
              <a:avLst/>
            </a:prstGeom>
            <a:noFill/>
            <a:ln w="38100">
              <a:solidFill>
                <a:srgbClr val="1A6397"/>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 name="Freeform 3"/>
            <p:cNvSpPr>
              <a:spLocks/>
            </p:cNvSpPr>
            <p:nvPr/>
          </p:nvSpPr>
          <p:spPr bwMode="auto">
            <a:xfrm>
              <a:off x="1453020" y="1474785"/>
              <a:ext cx="5142476" cy="4162420"/>
            </a:xfrm>
            <a:custGeom>
              <a:avLst/>
              <a:gdLst>
                <a:gd name="T0" fmla="*/ 0 w 2928"/>
                <a:gd name="T1" fmla="*/ 0 h 2256"/>
                <a:gd name="T2" fmla="*/ 0 w 2928"/>
                <a:gd name="T3" fmla="*/ 2147483647 h 2256"/>
                <a:gd name="T4" fmla="*/ 2147483647 w 2928"/>
                <a:gd name="T5" fmla="*/ 2147483647 h 2256"/>
                <a:gd name="T6" fmla="*/ 0 60000 65536"/>
                <a:gd name="T7" fmla="*/ 0 60000 65536"/>
                <a:gd name="T8" fmla="*/ 0 60000 65536"/>
                <a:gd name="T9" fmla="*/ 0 w 2928"/>
                <a:gd name="T10" fmla="*/ 0 h 2256"/>
                <a:gd name="T11" fmla="*/ 2928 w 2928"/>
                <a:gd name="T12" fmla="*/ 2256 h 2256"/>
              </a:gdLst>
              <a:ahLst/>
              <a:cxnLst>
                <a:cxn ang="T6">
                  <a:pos x="T0" y="T1"/>
                </a:cxn>
                <a:cxn ang="T7">
                  <a:pos x="T2" y="T3"/>
                </a:cxn>
                <a:cxn ang="T8">
                  <a:pos x="T4" y="T5"/>
                </a:cxn>
              </a:cxnLst>
              <a:rect l="T9" t="T10" r="T11" b="T12"/>
              <a:pathLst>
                <a:path w="2928" h="2256">
                  <a:moveTo>
                    <a:pt x="0" y="0"/>
                  </a:moveTo>
                  <a:lnTo>
                    <a:pt x="0" y="2256"/>
                  </a:lnTo>
                  <a:lnTo>
                    <a:pt x="2928" y="2256"/>
                  </a:lnTo>
                </a:path>
              </a:pathLst>
            </a:custGeom>
            <a:noFill/>
            <a:ln w="76200">
              <a:solidFill>
                <a:srgbClr val="000066"/>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28" name="Group 123"/>
            <p:cNvGrpSpPr>
              <a:grpSpLocks/>
            </p:cNvGrpSpPr>
            <p:nvPr/>
          </p:nvGrpSpPr>
          <p:grpSpPr bwMode="auto">
            <a:xfrm>
              <a:off x="1819601" y="1995485"/>
              <a:ext cx="724292" cy="776286"/>
              <a:chOff x="1954334" y="1584544"/>
              <a:chExt cx="777240" cy="777240"/>
            </a:xfrm>
          </p:grpSpPr>
          <p:sp>
            <p:nvSpPr>
              <p:cNvPr id="30" name="Oval 91"/>
              <p:cNvSpPr>
                <a:spLocks noChangeArrowheads="1"/>
              </p:cNvSpPr>
              <p:nvPr/>
            </p:nvSpPr>
            <p:spPr bwMode="auto">
              <a:xfrm>
                <a:off x="1954334" y="1584544"/>
                <a:ext cx="777240" cy="777240"/>
              </a:xfrm>
              <a:prstGeom prst="ellipse">
                <a:avLst/>
              </a:prstGeom>
              <a:solidFill>
                <a:srgbClr val="6B95C7">
                  <a:alpha val="32156"/>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1" name="Rectangle 73"/>
              <p:cNvSpPr>
                <a:spLocks noChangeArrowheads="1"/>
              </p:cNvSpPr>
              <p:nvPr/>
            </p:nvSpPr>
            <p:spPr bwMode="auto">
              <a:xfrm>
                <a:off x="2162824" y="1843621"/>
                <a:ext cx="321676" cy="21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a:solidFill>
                      <a:srgbClr val="333333"/>
                    </a:solidFill>
                    <a:latin typeface="Calibri" pitchFamily="34" charset="0"/>
                  </a:rPr>
                  <a:t>ROR</a:t>
                </a:r>
                <a:endParaRPr lang="en-US" b="1" dirty="0">
                  <a:latin typeface="Arial" pitchFamily="34" charset="0"/>
                </a:endParaRPr>
              </a:p>
            </p:txBody>
          </p:sp>
        </p:grpSp>
        <p:sp>
          <p:nvSpPr>
            <p:cNvPr id="29" name="Rectangle 50"/>
            <p:cNvSpPr>
              <a:spLocks noChangeArrowheads="1"/>
            </p:cNvSpPr>
            <p:nvPr/>
          </p:nvSpPr>
          <p:spPr bwMode="auto">
            <a:xfrm>
              <a:off x="5807075" y="4967287"/>
              <a:ext cx="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en-US" b="1">
                <a:latin typeface="Arial" pitchFamily="34" charset="0"/>
              </a:endParaRPr>
            </a:p>
          </p:txBody>
        </p:sp>
      </p:grpSp>
      <p:sp>
        <p:nvSpPr>
          <p:cNvPr id="58" name="Oval 41"/>
          <p:cNvSpPr>
            <a:spLocks noChangeArrowheads="1"/>
          </p:cNvSpPr>
          <p:nvPr/>
        </p:nvSpPr>
        <p:spPr bwMode="auto">
          <a:xfrm>
            <a:off x="2976343" y="2109063"/>
            <a:ext cx="806116" cy="777844"/>
          </a:xfrm>
          <a:prstGeom prst="ellipse">
            <a:avLst/>
          </a:prstGeom>
          <a:solidFill>
            <a:srgbClr val="6B95C7">
              <a:alpha val="32156"/>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59" name="Rectangle 64"/>
          <p:cNvSpPr>
            <a:spLocks noChangeArrowheads="1"/>
          </p:cNvSpPr>
          <p:nvPr/>
        </p:nvSpPr>
        <p:spPr bwMode="auto">
          <a:xfrm>
            <a:off x="3076270" y="2434686"/>
            <a:ext cx="606261" cy="18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a:solidFill>
                  <a:srgbClr val="333333"/>
                </a:solidFill>
                <a:latin typeface="Calibri" pitchFamily="34" charset="0"/>
              </a:rPr>
              <a:t>Rotavirus</a:t>
            </a:r>
            <a:endParaRPr lang="en-US" b="1" dirty="0">
              <a:latin typeface="Arial" pitchFamily="34" charset="0"/>
            </a:endParaRPr>
          </a:p>
        </p:txBody>
      </p:sp>
    </p:spTree>
    <p:extLst>
      <p:ext uri="{BB962C8B-B14F-4D97-AF65-F5344CB8AC3E}">
        <p14:creationId xmlns:p14="http://schemas.microsoft.com/office/powerpoint/2010/main" val="3134209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ChangeArrowheads="1"/>
          </p:cNvSpPr>
          <p:nvPr/>
        </p:nvSpPr>
        <p:spPr bwMode="auto">
          <a:xfrm>
            <a:off x="442913" y="1381125"/>
            <a:ext cx="8377237"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pPr>
            <a:endParaRPr lang="en-GB" sz="2500">
              <a:solidFill>
                <a:srgbClr val="000066"/>
              </a:solidFill>
              <a:latin typeface="Arial" pitchFamily="34" charset="0"/>
            </a:endParaRPr>
          </a:p>
          <a:p>
            <a:pPr marL="341313" indent="-341313" defTabSz="912813" eaLnBrk="0" hangingPunct="0">
              <a:spcBef>
                <a:spcPct val="80000"/>
              </a:spcBef>
              <a:buClr>
                <a:srgbClr val="1E7FB8"/>
              </a:buClr>
              <a:buFont typeface="Wingdings" pitchFamily="2" charset="2"/>
              <a:buChar char="l"/>
            </a:pPr>
            <a:endParaRPr lang="fr-FR" sz="2500">
              <a:solidFill>
                <a:srgbClr val="000066"/>
              </a:solidFill>
              <a:latin typeface="Arial" pitchFamily="34" charset="0"/>
            </a:endParaRPr>
          </a:p>
        </p:txBody>
      </p:sp>
      <p:sp>
        <p:nvSpPr>
          <p:cNvPr id="11268" name="Rectangle 2"/>
          <p:cNvSpPr txBox="1">
            <a:spLocks noChangeArrowheads="1"/>
          </p:cNvSpPr>
          <p:nvPr/>
        </p:nvSpPr>
        <p:spPr bwMode="auto">
          <a:xfrm>
            <a:off x="131184" y="20662"/>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defTabSz="912813" eaLnBrk="0" hangingPunct="0">
              <a:defRPr/>
            </a:pPr>
            <a:r>
              <a:rPr lang="fr-FR" sz="3500" b="1" dirty="0">
                <a:solidFill>
                  <a:srgbClr val="002060"/>
                </a:solidFill>
                <a:latin typeface="Arial" pitchFamily="34" charset="0"/>
              </a:rPr>
              <a:t>Où placer le vaccin contre le VPH dans le réfrigérateur ?</a:t>
            </a:r>
            <a:endParaRPr lang="en-GB" sz="3500" b="1" dirty="0">
              <a:solidFill>
                <a:srgbClr val="002060"/>
              </a:solidFill>
              <a:latin typeface="Arial"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501" y="1188480"/>
            <a:ext cx="7848600" cy="4813711"/>
          </a:xfrm>
          <a:prstGeom prst="rect">
            <a:avLst/>
          </a:prstGeom>
        </p:spPr>
      </p:pic>
      <p:sp>
        <p:nvSpPr>
          <p:cNvPr id="3" name="TextBox 2">
            <a:extLst>
              <a:ext uri="{FF2B5EF4-FFF2-40B4-BE49-F238E27FC236}">
                <a16:creationId xmlns:a16="http://schemas.microsoft.com/office/drawing/2014/main" id="{7CB86E35-B3D4-4E72-A738-E7D35EB129E0}"/>
              </a:ext>
            </a:extLst>
          </p:cNvPr>
          <p:cNvSpPr txBox="1"/>
          <p:nvPr/>
        </p:nvSpPr>
        <p:spPr>
          <a:xfrm>
            <a:off x="3558540" y="316173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6" name="TextBox 5">
            <a:extLst>
              <a:ext uri="{FF2B5EF4-FFF2-40B4-BE49-F238E27FC236}">
                <a16:creationId xmlns:a16="http://schemas.microsoft.com/office/drawing/2014/main" id="{5C6DC868-2C77-4BF1-A0D2-0ADEEC1DF042}"/>
              </a:ext>
            </a:extLst>
          </p:cNvPr>
          <p:cNvSpPr txBox="1"/>
          <p:nvPr/>
        </p:nvSpPr>
        <p:spPr>
          <a:xfrm>
            <a:off x="5025392" y="316173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7" name="TextBox 6">
            <a:extLst>
              <a:ext uri="{FF2B5EF4-FFF2-40B4-BE49-F238E27FC236}">
                <a16:creationId xmlns:a16="http://schemas.microsoft.com/office/drawing/2014/main" id="{5BAF004D-4142-4211-8070-1A2429B99ACB}"/>
              </a:ext>
            </a:extLst>
          </p:cNvPr>
          <p:cNvSpPr txBox="1"/>
          <p:nvPr/>
        </p:nvSpPr>
        <p:spPr>
          <a:xfrm>
            <a:off x="3468744" y="374847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8" name="TextBox 7">
            <a:extLst>
              <a:ext uri="{FF2B5EF4-FFF2-40B4-BE49-F238E27FC236}">
                <a16:creationId xmlns:a16="http://schemas.microsoft.com/office/drawing/2014/main" id="{C49786E9-15B1-4841-A553-0FFC66F584E0}"/>
              </a:ext>
            </a:extLst>
          </p:cNvPr>
          <p:cNvSpPr txBox="1"/>
          <p:nvPr/>
        </p:nvSpPr>
        <p:spPr>
          <a:xfrm>
            <a:off x="4009915" y="374847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9" name="TextBox 8">
            <a:extLst>
              <a:ext uri="{FF2B5EF4-FFF2-40B4-BE49-F238E27FC236}">
                <a16:creationId xmlns:a16="http://schemas.microsoft.com/office/drawing/2014/main" id="{8BD936DA-208B-41F8-947A-C674802C5362}"/>
              </a:ext>
            </a:extLst>
          </p:cNvPr>
          <p:cNvSpPr txBox="1"/>
          <p:nvPr/>
        </p:nvSpPr>
        <p:spPr>
          <a:xfrm>
            <a:off x="4545110" y="374847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0" name="TextBox 9">
            <a:extLst>
              <a:ext uri="{FF2B5EF4-FFF2-40B4-BE49-F238E27FC236}">
                <a16:creationId xmlns:a16="http://schemas.microsoft.com/office/drawing/2014/main" id="{24BE0430-5C20-49A8-BB73-012D7B3E461B}"/>
              </a:ext>
            </a:extLst>
          </p:cNvPr>
          <p:cNvSpPr txBox="1"/>
          <p:nvPr/>
        </p:nvSpPr>
        <p:spPr>
          <a:xfrm>
            <a:off x="5093901" y="374847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1" name="TextBox 10">
            <a:extLst>
              <a:ext uri="{FF2B5EF4-FFF2-40B4-BE49-F238E27FC236}">
                <a16:creationId xmlns:a16="http://schemas.microsoft.com/office/drawing/2014/main" id="{006BEE68-EDB8-4EF7-AC80-EF39A6AD9410}"/>
              </a:ext>
            </a:extLst>
          </p:cNvPr>
          <p:cNvSpPr txBox="1"/>
          <p:nvPr/>
        </p:nvSpPr>
        <p:spPr>
          <a:xfrm>
            <a:off x="3468744" y="4430540"/>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2" name="TextBox 11">
            <a:extLst>
              <a:ext uri="{FF2B5EF4-FFF2-40B4-BE49-F238E27FC236}">
                <a16:creationId xmlns:a16="http://schemas.microsoft.com/office/drawing/2014/main" id="{7A759DC9-4A52-4FDF-953E-BD2AF58B6200}"/>
              </a:ext>
            </a:extLst>
          </p:cNvPr>
          <p:cNvSpPr txBox="1"/>
          <p:nvPr/>
        </p:nvSpPr>
        <p:spPr>
          <a:xfrm>
            <a:off x="4009915" y="443651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3" name="TextBox 12">
            <a:extLst>
              <a:ext uri="{FF2B5EF4-FFF2-40B4-BE49-F238E27FC236}">
                <a16:creationId xmlns:a16="http://schemas.microsoft.com/office/drawing/2014/main" id="{E839174A-BC71-41E4-A6D9-F028B8B16B65}"/>
              </a:ext>
            </a:extLst>
          </p:cNvPr>
          <p:cNvSpPr txBox="1"/>
          <p:nvPr/>
        </p:nvSpPr>
        <p:spPr>
          <a:xfrm>
            <a:off x="4554377" y="443651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4" name="TextBox 13">
            <a:extLst>
              <a:ext uri="{FF2B5EF4-FFF2-40B4-BE49-F238E27FC236}">
                <a16:creationId xmlns:a16="http://schemas.microsoft.com/office/drawing/2014/main" id="{6BE3FEB0-8A6A-44D8-B897-5F73C1390856}"/>
              </a:ext>
            </a:extLst>
          </p:cNvPr>
          <p:cNvSpPr txBox="1"/>
          <p:nvPr/>
        </p:nvSpPr>
        <p:spPr>
          <a:xfrm>
            <a:off x="5097260" y="443651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Tree>
    <p:extLst>
      <p:ext uri="{BB962C8B-B14F-4D97-AF65-F5344CB8AC3E}">
        <p14:creationId xmlns:p14="http://schemas.microsoft.com/office/powerpoint/2010/main" val="3864694597"/>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42993</TotalTime>
  <Words>2200</Words>
  <Application>Microsoft Office PowerPoint</Application>
  <PresentationFormat>On-screen Show (4:3)</PresentationFormat>
  <Paragraphs>229</Paragraphs>
  <Slides>16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Arial Narrow</vt:lpstr>
      <vt:lpstr>Calibri</vt:lpstr>
      <vt:lpstr>Libre Franklin</vt:lpstr>
      <vt:lpstr>Limon F3</vt:lpstr>
      <vt:lpstr>Wingdings</vt:lpstr>
      <vt:lpstr>PPTtemplate</vt:lpstr>
      <vt:lpstr>PowerPoint Presentation</vt:lpstr>
      <vt:lpstr>Learning objectives</vt:lpstr>
      <vt:lpstr>PowerPoint Presentation</vt:lpstr>
      <vt:lpstr>Quelle est la présentation du CervarixTM?</vt:lpstr>
      <vt:lpstr>CervarixTM est-il efficace ?</vt:lpstr>
      <vt:lpstr>CervarixTM est-il sûr ? </vt:lpstr>
      <vt:lpstr>PowerPoint Presentation</vt:lpstr>
      <vt:lpstr>PowerPoint Presentation</vt:lpstr>
      <vt:lpstr>PowerPoint Presentation</vt:lpstr>
      <vt:lpstr>Quels flacons de vaccins doivent être stockés sur le devant ?</vt:lpstr>
      <vt:lpstr> Glacières et porte-vaccins </vt:lpstr>
      <vt:lpstr>Quelle est la manipulation correcte du vaccin CervarixTM 2-doses ?</vt:lpstr>
      <vt:lpstr>Messages clés (1/2) </vt:lpstr>
      <vt:lpstr>Messages clés (2/2) </vt:lpstr>
      <vt:lpstr>Fin du module</vt:lpstr>
      <vt:lpstr>  </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1093</cp:revision>
  <cp:lastPrinted>2013-06-21T12:22:24Z</cp:lastPrinted>
  <dcterms:created xsi:type="dcterms:W3CDTF">2012-01-26T15:16:34Z</dcterms:created>
  <dcterms:modified xsi:type="dcterms:W3CDTF">2022-05-16T08:05:57Z</dcterms:modified>
</cp:coreProperties>
</file>