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74" r:id="rId1"/>
  </p:sldMasterIdLst>
  <p:notesMasterIdLst>
    <p:notesMasterId r:id="rId16"/>
  </p:notesMasterIdLst>
  <p:handoutMasterIdLst>
    <p:handoutMasterId r:id="rId17"/>
  </p:handoutMasterIdLst>
  <p:sldIdLst>
    <p:sldId id="349" r:id="rId2"/>
    <p:sldId id="350" r:id="rId3"/>
    <p:sldId id="282" r:id="rId4"/>
    <p:sldId id="363" r:id="rId5"/>
    <p:sldId id="364" r:id="rId6"/>
    <p:sldId id="324" r:id="rId7"/>
    <p:sldId id="354" r:id="rId8"/>
    <p:sldId id="343" r:id="rId9"/>
    <p:sldId id="356" r:id="rId10"/>
    <p:sldId id="360" r:id="rId11"/>
    <p:sldId id="365" r:id="rId12"/>
    <p:sldId id="357" r:id="rId13"/>
    <p:sldId id="358" r:id="rId14"/>
    <p:sldId id="361" r:id="rId15"/>
  </p:sldIdLst>
  <p:sldSz cx="9144000" cy="6858000" type="screen4x3"/>
  <p:notesSz cx="6769100" cy="9906000"/>
  <p:defaultTextStyle>
    <a:defPPr>
      <a:defRPr lang="en-GB"/>
    </a:defPPr>
    <a:lvl1pPr algn="l" rtl="0" fontAlgn="base">
      <a:spcBef>
        <a:spcPct val="0"/>
      </a:spcBef>
      <a:spcAft>
        <a:spcPct val="0"/>
      </a:spcAft>
      <a:defRPr kern="1200">
        <a:solidFill>
          <a:schemeClr val="tx1"/>
        </a:solidFill>
        <a:latin typeface="Limon F3" charset="0"/>
        <a:ea typeface="MS PGothic" pitchFamily="34" charset="-128"/>
        <a:cs typeface="+mn-cs"/>
      </a:defRPr>
    </a:lvl1pPr>
    <a:lvl2pPr marL="457200" algn="l" rtl="0" fontAlgn="base">
      <a:spcBef>
        <a:spcPct val="0"/>
      </a:spcBef>
      <a:spcAft>
        <a:spcPct val="0"/>
      </a:spcAft>
      <a:defRPr kern="1200">
        <a:solidFill>
          <a:schemeClr val="tx1"/>
        </a:solidFill>
        <a:latin typeface="Limon F3" charset="0"/>
        <a:ea typeface="MS PGothic" pitchFamily="34" charset="-128"/>
        <a:cs typeface="+mn-cs"/>
      </a:defRPr>
    </a:lvl2pPr>
    <a:lvl3pPr marL="914400" algn="l" rtl="0" fontAlgn="base">
      <a:spcBef>
        <a:spcPct val="0"/>
      </a:spcBef>
      <a:spcAft>
        <a:spcPct val="0"/>
      </a:spcAft>
      <a:defRPr kern="1200">
        <a:solidFill>
          <a:schemeClr val="tx1"/>
        </a:solidFill>
        <a:latin typeface="Limon F3" charset="0"/>
        <a:ea typeface="MS PGothic" pitchFamily="34" charset="-128"/>
        <a:cs typeface="+mn-cs"/>
      </a:defRPr>
    </a:lvl3pPr>
    <a:lvl4pPr marL="1371600" algn="l" rtl="0" fontAlgn="base">
      <a:spcBef>
        <a:spcPct val="0"/>
      </a:spcBef>
      <a:spcAft>
        <a:spcPct val="0"/>
      </a:spcAft>
      <a:defRPr kern="1200">
        <a:solidFill>
          <a:schemeClr val="tx1"/>
        </a:solidFill>
        <a:latin typeface="Limon F3" charset="0"/>
        <a:ea typeface="MS PGothic" pitchFamily="34" charset="-128"/>
        <a:cs typeface="+mn-cs"/>
      </a:defRPr>
    </a:lvl4pPr>
    <a:lvl5pPr marL="1828800" algn="l" rtl="0" fontAlgn="base">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p:defaultTextStyle>
  <p:extLst>
    <p:ext uri="{EFAFB233-063F-42B5-8137-9DF3F51BA10A}">
      <p15:sldGuideLst xmlns:p15="http://schemas.microsoft.com/office/powerpoint/2012/main">
        <p15:guide id="1" orient="horz" pos="3024">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7A4F615-F07B-6BFC-CA32-3AED14D54E69}" name="Gillian Mayers" initials="GM" userId="0b969f44a77387f9" providerId="Windows Live"/>
  <p188:author id="{9A0AD98B-AEB8-2DAF-443F-8358416DAD73}" name="AKABA, Hiroki" initials="AH" userId="S::akabah@who.int::db41f2cb-68b2-46d0-b1a9-2b507dcca92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amulya reddy" initials="" lastIdx="9" clrIdx="0"/>
  <p:cmAuthor id="1" name="BAHL, Jhilmil" initials="bahlj" lastIdx="1" clrIdx="1"/>
  <p:cmAuthor id="2" name="Dorothy" initials="D"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0294"/>
    <a:srgbClr val="99FF66"/>
    <a:srgbClr val="66FF66"/>
    <a:srgbClr val="339933"/>
    <a:srgbClr val="009900"/>
    <a:srgbClr val="33CC33"/>
    <a:srgbClr val="66FF99"/>
    <a:srgbClr val="CCFFCC"/>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autoAdjust="0"/>
    <p:restoredTop sz="78225" autoAdjust="0"/>
  </p:normalViewPr>
  <p:slideViewPr>
    <p:cSldViewPr>
      <p:cViewPr varScale="1">
        <p:scale>
          <a:sx n="77" d="100"/>
          <a:sy n="77" d="100"/>
        </p:scale>
        <p:origin x="90" y="552"/>
      </p:cViewPr>
      <p:guideLst>
        <p:guide orient="horz" pos="3024"/>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77" d="100"/>
          <a:sy n="77" d="100"/>
        </p:scale>
        <p:origin x="-2064" y="-102"/>
      </p:cViewPr>
      <p:guideLst>
        <p:guide orient="horz" pos="3120"/>
        <p:guide pos="213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8/10/relationships/authors" Target="authors.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a:defRPr sz="1200">
                <a:latin typeface="Arial" pitchFamily="34" charset="0"/>
                <a:ea typeface="+mn-ea"/>
                <a:cs typeface="Arial" pitchFamily="34" charset="0"/>
              </a:defRPr>
            </a:lvl1pPr>
          </a:lstStyle>
          <a:p>
            <a:pPr>
              <a:defRPr/>
            </a:pPr>
            <a:endParaRPr lang="en-US"/>
          </a:p>
        </p:txBody>
      </p:sp>
      <p:sp>
        <p:nvSpPr>
          <p:cNvPr id="28675" name="Rectangle 3"/>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a:defRPr sz="1200">
                <a:latin typeface="Arial" pitchFamily="34" charset="0"/>
                <a:ea typeface="+mn-ea"/>
                <a:cs typeface="Arial" pitchFamily="34" charset="0"/>
              </a:defRPr>
            </a:lvl1pPr>
          </a:lstStyle>
          <a:p>
            <a:pPr>
              <a:defRPr/>
            </a:pPr>
            <a:endParaRPr lang="en-US"/>
          </a:p>
        </p:txBody>
      </p:sp>
      <p:sp>
        <p:nvSpPr>
          <p:cNvPr id="28676" name="Rectangle 4"/>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a:defRPr sz="1200">
                <a:latin typeface="Arial" pitchFamily="34" charset="0"/>
                <a:ea typeface="+mn-ea"/>
                <a:cs typeface="Arial" pitchFamily="34" charset="0"/>
              </a:defRPr>
            </a:lvl1pPr>
          </a:lstStyle>
          <a:p>
            <a:pPr>
              <a:defRPr/>
            </a:pPr>
            <a:endParaRPr lang="en-US"/>
          </a:p>
        </p:txBody>
      </p:sp>
      <p:sp>
        <p:nvSpPr>
          <p:cNvPr id="28677" name="Rectangle 5"/>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a:defRPr sz="1200">
                <a:latin typeface="Arial" pitchFamily="34" charset="0"/>
              </a:defRPr>
            </a:lvl1pPr>
          </a:lstStyle>
          <a:p>
            <a:fld id="{9938D6F9-7CCF-4D47-BE2B-B5B9F52F23EC}" type="slidenum">
              <a:rPr lang="en-US"/>
              <a:pPr/>
              <a:t>‹#›</a:t>
            </a:fld>
            <a:endParaRPr lang="en-US"/>
          </a:p>
        </p:txBody>
      </p:sp>
    </p:spTree>
    <p:extLst>
      <p:ext uri="{BB962C8B-B14F-4D97-AF65-F5344CB8AC3E}">
        <p14:creationId xmlns:p14="http://schemas.microsoft.com/office/powerpoint/2010/main" val="23663755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a:defRPr sz="1200">
                <a:latin typeface="Arial" pitchFamily="34" charset="0"/>
                <a:ea typeface="+mn-ea"/>
                <a:cs typeface="Arial" pitchFamily="34" charset="0"/>
              </a:defRPr>
            </a:lvl1pPr>
          </a:lstStyle>
          <a:p>
            <a:pPr>
              <a:defRPr/>
            </a:pPr>
            <a:endParaRPr lang="fr-FR"/>
          </a:p>
        </p:txBody>
      </p:sp>
      <p:sp>
        <p:nvSpPr>
          <p:cNvPr id="8195" name="Rectangle 3"/>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a:defRPr sz="1200">
                <a:latin typeface="Arial" pitchFamily="34" charset="0"/>
                <a:ea typeface="+mn-ea"/>
                <a:cs typeface="Arial" pitchFamily="34" charset="0"/>
              </a:defRPr>
            </a:lvl1pPr>
          </a:lstStyle>
          <a:p>
            <a:pPr>
              <a:defRPr/>
            </a:pPr>
            <a:endParaRPr lang="fr-FR"/>
          </a:p>
        </p:txBody>
      </p:sp>
      <p:sp>
        <p:nvSpPr>
          <p:cNvPr id="4100" name="Rectangle 4"/>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a:defRPr sz="1200">
                <a:latin typeface="Arial" pitchFamily="34" charset="0"/>
                <a:ea typeface="+mn-ea"/>
                <a:cs typeface="Arial" pitchFamily="34" charset="0"/>
              </a:defRPr>
            </a:lvl1pPr>
          </a:lstStyle>
          <a:p>
            <a:pPr>
              <a:defRPr/>
            </a:pPr>
            <a:endParaRPr lang="fr-FR"/>
          </a:p>
        </p:txBody>
      </p:sp>
      <p:sp>
        <p:nvSpPr>
          <p:cNvPr id="8199" name="Rectangle 7"/>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a:defRPr sz="1200">
                <a:latin typeface="Arial" pitchFamily="34" charset="0"/>
              </a:defRPr>
            </a:lvl1pPr>
          </a:lstStyle>
          <a:p>
            <a:fld id="{503ED41C-C209-4016-991A-F0F7E052094F}" type="slidenum">
              <a:rPr lang="en-GB"/>
              <a:pPr/>
              <a:t>‹#›</a:t>
            </a:fld>
            <a:endParaRPr lang="en-GB"/>
          </a:p>
        </p:txBody>
      </p:sp>
    </p:spTree>
    <p:extLst>
      <p:ext uri="{BB962C8B-B14F-4D97-AF65-F5344CB8AC3E}">
        <p14:creationId xmlns:p14="http://schemas.microsoft.com/office/powerpoint/2010/main" val="357802790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2"/>
          <p:cNvSpPr>
            <a:spLocks noGrp="1" noChangeArrowheads="1"/>
          </p:cNvSpPr>
          <p:nvPr>
            <p:ph type="hdr" sz="quarter"/>
          </p:nvPr>
        </p:nvSpPr>
        <p:spPr>
          <a:noFill/>
        </p:spPr>
        <p:txBody>
          <a:bodyPr/>
          <a:lstStyle/>
          <a:p>
            <a:r>
              <a:rPr lang="en-GB">
                <a:ea typeface="MS PGothic" pitchFamily="34" charset="-128"/>
              </a:rPr>
              <a:t>World Health Organization</a:t>
            </a:r>
          </a:p>
        </p:txBody>
      </p:sp>
      <p:sp>
        <p:nvSpPr>
          <p:cNvPr id="6146" name="Rectangle 3"/>
          <p:cNvSpPr>
            <a:spLocks noGrp="1" noChangeArrowheads="1"/>
          </p:cNvSpPr>
          <p:nvPr>
            <p:ph type="dt" sz="quarter" idx="1"/>
          </p:nvPr>
        </p:nvSpPr>
        <p:spPr>
          <a:noFill/>
        </p:spPr>
        <p:txBody>
          <a:bodyPr/>
          <a:lstStyle/>
          <a:p>
            <a:fld id="{CDE91A29-78E9-46B0-BB85-BE501868E1F3}" type="datetime3">
              <a:rPr lang="en-GB" smtClean="0">
                <a:ea typeface="MS PGothic" pitchFamily="34" charset="-128"/>
              </a:rPr>
              <a:pPr/>
              <a:t>6 March, 2023</a:t>
            </a:fld>
            <a:endParaRPr lang="en-GB">
              <a:ea typeface="MS PGothic" pitchFamily="34" charset="-128"/>
            </a:endParaRPr>
          </a:p>
        </p:txBody>
      </p:sp>
      <p:sp>
        <p:nvSpPr>
          <p:cNvPr id="6147" name="Rectangle 7"/>
          <p:cNvSpPr>
            <a:spLocks noGrp="1" noChangeArrowheads="1"/>
          </p:cNvSpPr>
          <p:nvPr>
            <p:ph type="sldNum" sz="quarter" idx="5"/>
          </p:nvPr>
        </p:nvSpPr>
        <p:spPr>
          <a:noFill/>
        </p:spPr>
        <p:txBody>
          <a:bodyPr/>
          <a:lstStyle/>
          <a:p>
            <a:fld id="{22B408A9-2F1E-4090-B260-68DD34E8B7DC}" type="slidenum">
              <a:rPr lang="en-GB"/>
              <a:pPr/>
              <a:t>1</a:t>
            </a:fld>
            <a:endParaRPr lang="en-GB"/>
          </a:p>
        </p:txBody>
      </p:sp>
      <p:sp>
        <p:nvSpPr>
          <p:cNvPr id="6148" name="Rectangle 2"/>
          <p:cNvSpPr>
            <a:spLocks noGrp="1" noRot="1" noChangeAspect="1" noChangeArrowheads="1" noTextEdit="1"/>
          </p:cNvSpPr>
          <p:nvPr>
            <p:ph type="sldImg"/>
          </p:nvPr>
        </p:nvSpPr>
        <p:spPr>
          <a:xfrm>
            <a:off x="909638" y="742950"/>
            <a:ext cx="4951412" cy="3713163"/>
          </a:xfrm>
          <a:ln/>
        </p:spPr>
      </p:sp>
      <p:sp>
        <p:nvSpPr>
          <p:cNvPr id="6149" name="Rectangle 3"/>
          <p:cNvSpPr>
            <a:spLocks noGrp="1" noChangeArrowheads="1"/>
          </p:cNvSpPr>
          <p:nvPr>
            <p:ph type="body" idx="1"/>
          </p:nvPr>
        </p:nvSpPr>
        <p:spPr>
          <a:noFill/>
          <a:ln/>
        </p:spPr>
        <p:txBody>
          <a:bodyP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TextEdit="1"/>
          </p:cNvSpPr>
          <p:nvPr>
            <p:ph type="sldImg"/>
          </p:nvPr>
        </p:nvSpPr>
        <p:spPr>
          <a:ln/>
        </p:spPr>
      </p:sp>
      <p:sp>
        <p:nvSpPr>
          <p:cNvPr id="28674" name="Notes Placeholder 2"/>
          <p:cNvSpPr>
            <a:spLocks noGrp="1"/>
          </p:cNvSpPr>
          <p:nvPr>
            <p:ph type="body" idx="1"/>
          </p:nvPr>
        </p:nvSpPr>
        <p:spPr>
          <a:noFill/>
          <a:ln/>
        </p:spPr>
        <p:txBody>
          <a:bodyPr/>
          <a:lstStyle/>
          <a:p>
            <a:pPr marL="0" indent="-228600" algn="just"/>
            <a:r>
              <a:rPr lang="fr-FR" dirty="0">
                <a:effectLst/>
              </a:rPr>
              <a:t>Donner la deuxième dose du vaccin contre le VPH.</a:t>
            </a:r>
            <a:endParaRPr lang="en-US" dirty="0"/>
          </a:p>
        </p:txBody>
      </p:sp>
      <p:sp>
        <p:nvSpPr>
          <p:cNvPr id="28675" name="Slide Number Placeholder 3"/>
          <p:cNvSpPr>
            <a:spLocks noGrp="1"/>
          </p:cNvSpPr>
          <p:nvPr>
            <p:ph type="sldNum" sz="quarter" idx="5"/>
          </p:nvPr>
        </p:nvSpPr>
        <p:spPr>
          <a:noFill/>
        </p:spPr>
        <p:txBody>
          <a:bodyPr/>
          <a:lstStyle/>
          <a:p>
            <a:fld id="{77D2DA0E-4626-4BE3-9659-1849D616437D}" type="slidenum">
              <a:rPr lang="en-GB"/>
              <a:pPr/>
              <a:t>10</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TextEdit="1"/>
          </p:cNvSpPr>
          <p:nvPr>
            <p:ph type="sldImg"/>
          </p:nvPr>
        </p:nvSpPr>
        <p:spPr>
          <a:ln/>
        </p:spPr>
      </p:sp>
      <p:sp>
        <p:nvSpPr>
          <p:cNvPr id="28674" name="Notes Placeholder 2"/>
          <p:cNvSpPr>
            <a:spLocks noGrp="1"/>
          </p:cNvSpPr>
          <p:nvPr>
            <p:ph type="body" idx="1"/>
          </p:nvPr>
        </p:nvSpPr>
        <p:spPr>
          <a:noFill/>
          <a:ln/>
        </p:spPr>
        <p:txBody>
          <a:bodyPr/>
          <a:lstStyle/>
          <a:p>
            <a:pPr marL="0" indent="-228600" algn="just"/>
            <a:r>
              <a:rPr lang="fr-FR" dirty="0"/>
              <a:t>Administrez la première dose de vaccin contre le VPH. Ne manquez pas les opportunités de rattrapage.</a:t>
            </a:r>
            <a:endParaRPr lang="en-US" dirty="0"/>
          </a:p>
        </p:txBody>
      </p:sp>
      <p:sp>
        <p:nvSpPr>
          <p:cNvPr id="28675" name="Slide Number Placeholder 3"/>
          <p:cNvSpPr>
            <a:spLocks noGrp="1"/>
          </p:cNvSpPr>
          <p:nvPr>
            <p:ph type="sldNum" sz="quarter" idx="5"/>
          </p:nvPr>
        </p:nvSpPr>
        <p:spPr>
          <a:noFill/>
        </p:spPr>
        <p:txBody>
          <a:bodyPr/>
          <a:lstStyle/>
          <a:p>
            <a:fld id="{77D2DA0E-4626-4BE3-9659-1849D616437D}" type="slidenum">
              <a:rPr lang="en-GB"/>
              <a:pPr/>
              <a:t>11</a:t>
            </a:fld>
            <a:endParaRPr lang="en-GB"/>
          </a:p>
        </p:txBody>
      </p:sp>
    </p:spTree>
    <p:extLst>
      <p:ext uri="{BB962C8B-B14F-4D97-AF65-F5344CB8AC3E}">
        <p14:creationId xmlns:p14="http://schemas.microsoft.com/office/powerpoint/2010/main" val="13612541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Espace réservé de l'image des diapositives 1"/>
          <p:cNvSpPr>
            <a:spLocks noGrp="1" noRot="1" noChangeAspect="1" noTextEdit="1"/>
          </p:cNvSpPr>
          <p:nvPr>
            <p:ph type="sldImg"/>
          </p:nvPr>
        </p:nvSpPr>
        <p:spPr>
          <a:ln/>
        </p:spPr>
      </p:sp>
      <p:sp>
        <p:nvSpPr>
          <p:cNvPr id="2867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1450" marR="0" lvl="0" indent="-171450" algn="just" defTabSz="914400" rtl="0" eaLnBrk="0" fontAlgn="t" latinLnBrk="0" hangingPunct="0">
              <a:lnSpc>
                <a:spcPct val="100000"/>
              </a:lnSpc>
              <a:spcBef>
                <a:spcPct val="30000"/>
              </a:spcBef>
              <a:spcAft>
                <a:spcPct val="0"/>
              </a:spcAft>
              <a:buClrTx/>
              <a:buSzTx/>
              <a:buFont typeface="Arial" pitchFamily="34" charset="0"/>
              <a:buChar char="•"/>
              <a:tabLst/>
              <a:defRPr/>
            </a:pPr>
            <a:r>
              <a:rPr lang="fr-FR" sz="1200" kern="1200" dirty="0">
                <a:solidFill>
                  <a:schemeClr val="tx1"/>
                </a:solidFill>
                <a:effectLst/>
                <a:latin typeface="Arial" pitchFamily="34" charset="0"/>
                <a:ea typeface="MS PGothic" pitchFamily="34" charset="-128"/>
                <a:cs typeface="MS PGothic" charset="0"/>
              </a:rPr>
              <a:t>Les populations cibles pour la vaccination contre le VPH sont les filles qui ont entre 9 et 14 ans.</a:t>
            </a:r>
          </a:p>
          <a:p>
            <a:pPr marL="171450" indent="-171450" algn="just"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Pour le </a:t>
            </a:r>
            <a:r>
              <a:rPr lang="fr-FR" sz="1200" kern="1200" dirty="0" err="1">
                <a:solidFill>
                  <a:schemeClr val="tx1"/>
                </a:solidFill>
                <a:effectLst/>
                <a:latin typeface="Arial" pitchFamily="34" charset="0"/>
                <a:ea typeface="MS PGothic" pitchFamily="34" charset="-128"/>
                <a:cs typeface="MS PGothic" charset="0"/>
              </a:rPr>
              <a:t>Gardasil</a:t>
            </a:r>
            <a:r>
              <a:rPr lang="fr-FR" sz="1200" kern="1200" baseline="30000" dirty="0" err="1">
                <a:solidFill>
                  <a:schemeClr val="tx1"/>
                </a:solidFill>
                <a:effectLst/>
                <a:latin typeface="Arial" pitchFamily="34" charset="0"/>
                <a:ea typeface="MS PGothic" pitchFamily="34" charset="-128"/>
                <a:cs typeface="MS PGothic" charset="0"/>
              </a:rPr>
              <a:t>TM</a:t>
            </a:r>
            <a:r>
              <a:rPr lang="fr-FR" sz="1200" kern="1200" dirty="0">
                <a:solidFill>
                  <a:schemeClr val="tx1"/>
                </a:solidFill>
                <a:effectLst/>
                <a:latin typeface="Arial" pitchFamily="34" charset="0"/>
                <a:ea typeface="MS PGothic" pitchFamily="34" charset="-128"/>
                <a:cs typeface="MS PGothic" charset="0"/>
              </a:rPr>
              <a:t>, un intervalle minimal de 6 mois doit être maintenu entre la 1</a:t>
            </a:r>
            <a:r>
              <a:rPr lang="fr-FR" sz="1200" kern="1200" baseline="30000" dirty="0">
                <a:solidFill>
                  <a:schemeClr val="tx1"/>
                </a:solidFill>
                <a:effectLst/>
                <a:latin typeface="Arial" pitchFamily="34" charset="0"/>
                <a:ea typeface="MS PGothic" pitchFamily="34" charset="-128"/>
                <a:cs typeface="MS PGothic" charset="0"/>
              </a:rPr>
              <a:t>ère</a:t>
            </a:r>
            <a:r>
              <a:rPr lang="fr-FR" sz="1200" kern="1200" dirty="0">
                <a:solidFill>
                  <a:schemeClr val="tx1"/>
                </a:solidFill>
                <a:effectLst/>
                <a:latin typeface="Arial" pitchFamily="34" charset="0"/>
                <a:ea typeface="MS PGothic" pitchFamily="34" charset="-128"/>
                <a:cs typeface="MS PGothic" charset="0"/>
              </a:rPr>
              <a:t> et la 2</a:t>
            </a:r>
            <a:r>
              <a:rPr lang="fr-FR" sz="1200" kern="1200" baseline="30000" dirty="0">
                <a:solidFill>
                  <a:schemeClr val="tx1"/>
                </a:solidFill>
                <a:effectLst/>
                <a:latin typeface="Arial" pitchFamily="34" charset="0"/>
                <a:ea typeface="MS PGothic" pitchFamily="34" charset="-128"/>
                <a:cs typeface="MS PGothic" charset="0"/>
              </a:rPr>
              <a:t>ème</a:t>
            </a:r>
            <a:r>
              <a:rPr lang="fr-FR" sz="1200" kern="1200" dirty="0">
                <a:solidFill>
                  <a:schemeClr val="tx1"/>
                </a:solidFill>
                <a:effectLst/>
                <a:latin typeface="Arial" pitchFamily="34" charset="0"/>
                <a:ea typeface="MS PGothic" pitchFamily="34" charset="-128"/>
                <a:cs typeface="MS PGothic" charset="0"/>
              </a:rPr>
              <a:t> dose.</a:t>
            </a:r>
          </a:p>
          <a:p>
            <a:pPr marL="171450" indent="-171450" algn="just"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Les contre-indications à la vaccination contre le VPH sont :</a:t>
            </a:r>
          </a:p>
          <a:p>
            <a:pPr marL="628650" lvl="1" indent="-171450" algn="just"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L’allergie après une dose précédente de vaccin, ou à un composant du vaccin</a:t>
            </a:r>
          </a:p>
          <a:p>
            <a:pPr marL="628650" lvl="1" indent="-171450" algn="just"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La grossesse (reporter la vaccination après la grossesse)</a:t>
            </a:r>
          </a:p>
          <a:p>
            <a:pPr marL="628650" lvl="1" indent="-171450" algn="just"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Les maladies fébriles sévères</a:t>
            </a:r>
            <a:endParaRPr lang="fr-FR" altLang="zh-CN" sz="2100" dirty="0">
              <a:solidFill>
                <a:srgbClr val="000066"/>
              </a:solidFill>
              <a:latin typeface="Arial" pitchFamily="34" charset="0"/>
              <a:ea typeface="SimSun" pitchFamily="2" charset="-122"/>
            </a:endParaRPr>
          </a:p>
          <a:p>
            <a:pPr algn="just">
              <a:lnSpc>
                <a:spcPct val="150000"/>
              </a:lnSpc>
              <a:spcBef>
                <a:spcPct val="80000"/>
              </a:spcBef>
              <a:buClr>
                <a:srgbClr val="1E7FB8"/>
              </a:buClr>
              <a:buFont typeface="Arial" pitchFamily="34" charset="0"/>
              <a:buChar char="•"/>
            </a:pPr>
            <a:endParaRPr lang="fr-FR" altLang="zh-CN" dirty="0">
              <a:solidFill>
                <a:srgbClr val="000066"/>
              </a:solidFill>
              <a:ea typeface="SimSun" pitchFamily="2" charset="-122"/>
            </a:endParaRPr>
          </a:p>
          <a:p>
            <a:endParaRPr lang="en-US" dirty="0"/>
          </a:p>
          <a:p>
            <a:endParaRPr lang="en-US" b="1" dirty="0"/>
          </a:p>
          <a:p>
            <a:endParaRPr lang="en-US" b="1" dirty="0"/>
          </a:p>
          <a:p>
            <a:endParaRPr lang="fr-FR" b="1" dirty="0"/>
          </a:p>
        </p:txBody>
      </p:sp>
      <p:sp>
        <p:nvSpPr>
          <p:cNvPr id="28676"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eaLnBrk="0" hangingPunct="0">
              <a:defRPr>
                <a:solidFill>
                  <a:schemeClr val="tx1"/>
                </a:solidFill>
                <a:latin typeface="Limon F3" charset="0"/>
                <a:ea typeface="MS PGothic" pitchFamily="34" charset="-128"/>
              </a:defRPr>
            </a:lvl1pPr>
            <a:lvl2pPr marL="742950" indent="-285750" defTabSz="909638" eaLnBrk="0" hangingPunct="0">
              <a:defRPr>
                <a:solidFill>
                  <a:schemeClr val="tx1"/>
                </a:solidFill>
                <a:latin typeface="Limon F3" charset="0"/>
                <a:ea typeface="MS PGothic" pitchFamily="34" charset="-128"/>
              </a:defRPr>
            </a:lvl2pPr>
            <a:lvl3pPr marL="1143000" indent="-228600" defTabSz="909638" eaLnBrk="0" hangingPunct="0">
              <a:defRPr>
                <a:solidFill>
                  <a:schemeClr val="tx1"/>
                </a:solidFill>
                <a:latin typeface="Limon F3" charset="0"/>
                <a:ea typeface="MS PGothic" pitchFamily="34" charset="-128"/>
              </a:defRPr>
            </a:lvl3pPr>
            <a:lvl4pPr marL="1600200" indent="-228600" defTabSz="909638" eaLnBrk="0" hangingPunct="0">
              <a:defRPr>
                <a:solidFill>
                  <a:schemeClr val="tx1"/>
                </a:solidFill>
                <a:latin typeface="Limon F3" charset="0"/>
                <a:ea typeface="MS PGothic" pitchFamily="34" charset="-128"/>
              </a:defRPr>
            </a:lvl4pPr>
            <a:lvl5pPr marL="2057400" indent="-228600" defTabSz="909638" eaLnBrk="0" hangingPunct="0">
              <a:defRPr>
                <a:solidFill>
                  <a:schemeClr val="tx1"/>
                </a:solidFill>
                <a:latin typeface="Limon F3" charset="0"/>
                <a:ea typeface="MS PGothic" pitchFamily="34" charset="-128"/>
              </a:defRPr>
            </a:lvl5pPr>
            <a:lvl6pPr marL="2514600" indent="-228600" defTabSz="90963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0963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0963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09638"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fld id="{97FBE266-BADA-4389-B4C3-C4F580C6CF47}" type="slidenum">
              <a:rPr lang="en-GB" smtClean="0">
                <a:solidFill>
                  <a:srgbClr val="000000"/>
                </a:solidFill>
                <a:latin typeface="Arial" pitchFamily="34" charset="0"/>
              </a:rPr>
              <a:pPr eaLnBrk="1" hangingPunct="1"/>
              <a:t>12</a:t>
            </a:fld>
            <a:endParaRPr lang="en-GB">
              <a:solidFill>
                <a:srgbClr val="000000"/>
              </a:solidFill>
              <a:latin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a:ln/>
        </p:spPr>
      </p:sp>
      <p:sp>
        <p:nvSpPr>
          <p:cNvPr id="45059" name="Espace réservé des commentaires 2"/>
          <p:cNvSpPr>
            <a:spLocks noGrp="1"/>
          </p:cNvSpPr>
          <p:nvPr>
            <p:ph type="body" idx="1"/>
          </p:nvPr>
        </p:nvSpPr>
        <p:spPr>
          <a:noFill/>
          <a:ln/>
        </p:spPr>
        <p:txBody>
          <a:bodyPr/>
          <a:lstStyle/>
          <a:p>
            <a:pPr eaLnBrk="1" hangingPunct="1">
              <a:spcBef>
                <a:spcPct val="0"/>
              </a:spcBef>
            </a:pPr>
            <a:r>
              <a:rPr lang="en-US" dirty="0" err="1"/>
              <a:t>C’est</a:t>
            </a:r>
            <a:r>
              <a:rPr lang="en-US" dirty="0"/>
              <a:t> la fin du module, merci de </a:t>
            </a:r>
            <a:r>
              <a:rPr lang="en-US" dirty="0" err="1"/>
              <a:t>votre</a:t>
            </a:r>
            <a:r>
              <a:rPr lang="en-US" dirty="0"/>
              <a:t> attention!</a:t>
            </a:r>
          </a:p>
        </p:txBody>
      </p:sp>
      <p:sp>
        <p:nvSpPr>
          <p:cNvPr id="45060" name="Espace réservé du numéro de diapositive 3"/>
          <p:cNvSpPr>
            <a:spLocks noGrp="1"/>
          </p:cNvSpPr>
          <p:nvPr>
            <p:ph type="sldNum" sz="quarter" idx="5"/>
          </p:nvPr>
        </p:nvSpPr>
        <p:spPr>
          <a:noFill/>
        </p:spPr>
        <p:txBody>
          <a:bodyPr/>
          <a:lstStyle/>
          <a:p>
            <a:fld id="{88F01694-C6EC-42BD-850F-67FD06B9D8C5}" type="slidenum">
              <a:rPr lang="en-GB" smtClean="0">
                <a:solidFill>
                  <a:srgbClr val="000000"/>
                </a:solidFill>
              </a:rPr>
              <a:pPr/>
              <a:t>13</a:t>
            </a:fld>
            <a:endParaRPr lang="en-GB" dirty="0">
              <a:solidFill>
                <a:srgbClr val="000000"/>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noTextEdit="1"/>
          </p:cNvSpPr>
          <p:nvPr>
            <p:ph type="sldImg"/>
          </p:nvPr>
        </p:nvSpPr>
        <p:spPr>
          <a:ln/>
        </p:spPr>
      </p:sp>
      <p:sp>
        <p:nvSpPr>
          <p:cNvPr id="32770" name="Notes Placeholder 2"/>
          <p:cNvSpPr>
            <a:spLocks noGrp="1"/>
          </p:cNvSpPr>
          <p:nvPr>
            <p:ph type="body" idx="1"/>
          </p:nvPr>
        </p:nvSpPr>
        <p:spPr>
          <a:noFill/>
          <a:ln/>
        </p:spPr>
        <p:txBody>
          <a:bodyPr/>
          <a:lstStyle/>
          <a:p>
            <a:endParaRPr lang="en-US" dirty="0"/>
          </a:p>
        </p:txBody>
      </p:sp>
      <p:sp>
        <p:nvSpPr>
          <p:cNvPr id="32771" name="Slide Number Placeholder 3"/>
          <p:cNvSpPr>
            <a:spLocks noGrp="1"/>
          </p:cNvSpPr>
          <p:nvPr>
            <p:ph type="sldNum" sz="quarter" idx="5"/>
          </p:nvPr>
        </p:nvSpPr>
        <p:spPr>
          <a:noFill/>
        </p:spPr>
        <p:txBody>
          <a:bodyPr/>
          <a:lstStyle/>
          <a:p>
            <a:fld id="{9006859A-9604-4C05-A375-6D688E269D64}" type="slidenum">
              <a:rPr lang="en-GB"/>
              <a:pPr/>
              <a:t>14</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Espace réservé de l'image des diapositives 1"/>
          <p:cNvSpPr>
            <a:spLocks noGrp="1" noRot="1" noChangeAspect="1" noTextEdit="1"/>
          </p:cNvSpPr>
          <p:nvPr>
            <p:ph type="sldImg"/>
          </p:nvPr>
        </p:nvSpPr>
        <p:spPr>
          <a:ln/>
        </p:spPr>
      </p:sp>
      <p:sp>
        <p:nvSpPr>
          <p:cNvPr id="8194" name="Espace réservé des commentaires 2"/>
          <p:cNvSpPr>
            <a:spLocks noGrp="1"/>
          </p:cNvSpPr>
          <p:nvPr>
            <p:ph type="body" idx="1"/>
          </p:nvPr>
        </p:nvSpPr>
        <p:spPr>
          <a:noFill/>
          <a:ln/>
        </p:spPr>
        <p:txBody>
          <a:bodyPr/>
          <a:lstStyle/>
          <a:p>
            <a:pPr eaLnBrk="1" hangingPunct="1"/>
            <a:endParaRPr lang="fr-FR"/>
          </a:p>
        </p:txBody>
      </p:sp>
      <p:sp>
        <p:nvSpPr>
          <p:cNvPr id="8195" name="Espace réservé du numéro de diapositive 3"/>
          <p:cNvSpPr>
            <a:spLocks noGrp="1"/>
          </p:cNvSpPr>
          <p:nvPr>
            <p:ph type="sldNum" sz="quarter" idx="5"/>
          </p:nvPr>
        </p:nvSpPr>
        <p:spPr>
          <a:noFill/>
        </p:spPr>
        <p:txBody>
          <a:bodyPr/>
          <a:lstStyle/>
          <a:p>
            <a:fld id="{F90298BE-6D9A-47F1-AFD9-6B639ACCE86B}" type="slidenum">
              <a:rPr lang="fr-FR"/>
              <a:pPr/>
              <a:t>2</a:t>
            </a:fld>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Espace réservé de l'image des diapositives 1"/>
          <p:cNvSpPr>
            <a:spLocks noGrp="1" noRot="1" noChangeAspect="1" noTextEdit="1"/>
          </p:cNvSpPr>
          <p:nvPr>
            <p:ph type="sldImg"/>
          </p:nvPr>
        </p:nvSpPr>
        <p:spPr>
          <a:ln/>
        </p:spPr>
      </p:sp>
      <p:sp>
        <p:nvSpPr>
          <p:cNvPr id="10242" name="Espace réservé des commentaires 2"/>
          <p:cNvSpPr>
            <a:spLocks noGrp="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fr-FR" b="1" noProof="0" dirty="0" err="1"/>
              <a:t>liquer</a:t>
            </a:r>
            <a:r>
              <a:rPr lang="fr-FR" b="1" noProof="0" dirty="0"/>
              <a:t> aux participants les points clés soulevés dans ce module :</a:t>
            </a:r>
            <a:endParaRPr lang="fr-FR" noProof="0" dirty="0"/>
          </a:p>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fr-FR" sz="1200" kern="1200" dirty="0">
                <a:solidFill>
                  <a:schemeClr val="tx1"/>
                </a:solidFill>
                <a:effectLst/>
                <a:latin typeface="Arial" pitchFamily="34" charset="0"/>
                <a:ea typeface="MS PGothic" pitchFamily="34" charset="-128"/>
                <a:cs typeface="MS PGothic" charset="0"/>
              </a:rPr>
              <a:t>Quel est le calendrier et la posologie du vaccin </a:t>
            </a:r>
            <a:r>
              <a:rPr lang="fr-FR" sz="1200" kern="1200" dirty="0" err="1">
                <a:solidFill>
                  <a:schemeClr val="tx1"/>
                </a:solidFill>
                <a:effectLst/>
                <a:latin typeface="Arial" pitchFamily="34" charset="0"/>
                <a:ea typeface="MS PGothic" pitchFamily="34" charset="-128"/>
                <a:cs typeface="MS PGothic" charset="0"/>
              </a:rPr>
              <a:t>Gardasil</a:t>
            </a:r>
            <a:r>
              <a:rPr lang="fr-FR" sz="1200" kern="1200" baseline="30000" dirty="0" err="1">
                <a:solidFill>
                  <a:schemeClr val="tx1"/>
                </a:solidFill>
                <a:effectLst/>
                <a:latin typeface="Arial" pitchFamily="34" charset="0"/>
                <a:ea typeface="MS PGothic" pitchFamily="34" charset="-128"/>
                <a:cs typeface="MS PGothic" charset="0"/>
              </a:rPr>
              <a:t>TM</a:t>
            </a:r>
            <a:r>
              <a:rPr lang="fr-FR" sz="1200" kern="1200" dirty="0">
                <a:solidFill>
                  <a:schemeClr val="tx1"/>
                </a:solidFill>
                <a:effectLst/>
                <a:latin typeface="Arial" pitchFamily="34" charset="0"/>
                <a:ea typeface="MS PGothic" pitchFamily="34" charset="-128"/>
                <a:cs typeface="MS PGothic" charset="0"/>
              </a:rPr>
              <a:t> ?</a:t>
            </a:r>
          </a:p>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fr-FR" sz="1200" kern="1200" dirty="0">
                <a:solidFill>
                  <a:schemeClr val="tx1"/>
                </a:solidFill>
                <a:effectLst/>
                <a:latin typeface="Arial" pitchFamily="34" charset="0"/>
                <a:ea typeface="MS PGothic" pitchFamily="34" charset="-128"/>
                <a:cs typeface="MS PGothic" charset="0"/>
              </a:rPr>
              <a:t>Comment déterminez</a:t>
            </a:r>
            <a:r>
              <a:rPr lang="fr-FR" sz="1200" kern="1200" baseline="0" dirty="0">
                <a:solidFill>
                  <a:schemeClr val="tx1"/>
                </a:solidFill>
                <a:effectLst/>
                <a:latin typeface="Arial" pitchFamily="34" charset="0"/>
                <a:ea typeface="MS PGothic" pitchFamily="34" charset="-128"/>
                <a:cs typeface="MS PGothic" charset="0"/>
              </a:rPr>
              <a:t> </a:t>
            </a:r>
            <a:r>
              <a:rPr lang="fr-FR" sz="1200" kern="1200" dirty="0">
                <a:solidFill>
                  <a:schemeClr val="tx1"/>
                </a:solidFill>
                <a:effectLst/>
                <a:latin typeface="Arial" pitchFamily="34" charset="0"/>
                <a:ea typeface="MS PGothic" pitchFamily="34" charset="-128"/>
                <a:cs typeface="MS PGothic" charset="0"/>
              </a:rPr>
              <a:t>l’éligibilité d'une fille pour le vaccin contre le VPH ?</a:t>
            </a:r>
          </a:p>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fr-FR" sz="1200" kern="1200" dirty="0">
                <a:solidFill>
                  <a:schemeClr val="tx1"/>
                </a:solidFill>
                <a:effectLst/>
                <a:latin typeface="Arial" pitchFamily="34" charset="0"/>
                <a:ea typeface="MS PGothic" pitchFamily="34" charset="-128"/>
                <a:cs typeface="MS PGothic" charset="0"/>
              </a:rPr>
              <a:t>Que faire quand ... ?</a:t>
            </a:r>
          </a:p>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fr-FR" sz="1200" kern="1200" dirty="0">
                <a:solidFill>
                  <a:schemeClr val="tx1"/>
                </a:solidFill>
                <a:effectLst/>
                <a:latin typeface="Arial" pitchFamily="34" charset="0"/>
                <a:ea typeface="MS PGothic" pitchFamily="34" charset="-128"/>
                <a:cs typeface="MS PGothic" charset="0"/>
              </a:rPr>
              <a:t>Quelles sont les précautions et contre-indications ?</a:t>
            </a:r>
            <a:endParaRPr lang="en-US" dirty="0"/>
          </a:p>
        </p:txBody>
      </p:sp>
      <p:sp>
        <p:nvSpPr>
          <p:cNvPr id="10243" name="Espace réservé du numéro de diapositive 3"/>
          <p:cNvSpPr>
            <a:spLocks noGrp="1"/>
          </p:cNvSpPr>
          <p:nvPr>
            <p:ph type="sldNum" sz="quarter" idx="5"/>
          </p:nvPr>
        </p:nvSpPr>
        <p:spPr>
          <a:noFill/>
        </p:spPr>
        <p:txBody>
          <a:bodyPr/>
          <a:lstStyle/>
          <a:p>
            <a:fld id="{5B554046-AD92-4875-B68F-58A554DF5B41}" type="slidenum">
              <a:rPr lang="fr-FR"/>
              <a:pPr/>
              <a:t>3</a:t>
            </a:fld>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just">
              <a:lnSpc>
                <a:spcPct val="90000"/>
              </a:lnSpc>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Le vaccin contre le VPH, </a:t>
            </a:r>
            <a:r>
              <a:rPr lang="fr-FR" dirty="0" err="1"/>
              <a:t>Gardasil</a:t>
            </a:r>
            <a:r>
              <a:rPr lang="fr-FR" baseline="30000" dirty="0" err="1"/>
              <a:t>TM</a:t>
            </a:r>
            <a:r>
              <a:rPr lang="fr-FR" sz="1200" kern="1200" dirty="0">
                <a:solidFill>
                  <a:schemeClr val="tx1"/>
                </a:solidFill>
                <a:effectLst/>
                <a:latin typeface="Arial" pitchFamily="34" charset="0"/>
                <a:ea typeface="MS PGothic" pitchFamily="34" charset="-128"/>
                <a:cs typeface="MS PGothic" charset="0"/>
              </a:rPr>
              <a:t>, est un régime </a:t>
            </a:r>
            <a:r>
              <a:rPr lang="fr-FR" noProof="0" dirty="0"/>
              <a:t>à 1 dose ou à 2 doses, selon les spécifications du programme du pays.</a:t>
            </a:r>
          </a:p>
          <a:p>
            <a:pPr marL="171450" indent="-171450" algn="just">
              <a:lnSpc>
                <a:spcPct val="90000"/>
              </a:lnSpc>
              <a:buFont typeface="Arial" pitchFamily="34" charset="0"/>
              <a:buChar char="•"/>
            </a:pPr>
            <a:r>
              <a:rPr lang="fr-FR" sz="1200" kern="1200" noProof="0" dirty="0">
                <a:solidFill>
                  <a:schemeClr val="tx1"/>
                </a:solidFill>
                <a:latin typeface="Arial" pitchFamily="34" charset="0"/>
                <a:ea typeface="MS PGothic" pitchFamily="34" charset="-128"/>
              </a:rPr>
              <a:t>Chaque dose est administrée par voie intramusculaire en utilisant 0,5 ml de suspension liquide.</a:t>
            </a:r>
          </a:p>
          <a:p>
            <a:pPr marL="171450" indent="-171450" algn="just">
              <a:lnSpc>
                <a:spcPct val="90000"/>
              </a:lnSpc>
              <a:buFont typeface="Arial" pitchFamily="34" charset="0"/>
              <a:buChar char="•"/>
            </a:pPr>
            <a:r>
              <a:rPr lang="fr-FR" sz="1200" kern="1200" noProof="0" dirty="0">
                <a:solidFill>
                  <a:schemeClr val="tx1"/>
                </a:solidFill>
                <a:latin typeface="Arial" pitchFamily="34" charset="0"/>
                <a:ea typeface="MS PGothic" pitchFamily="34" charset="-128"/>
              </a:rPr>
              <a:t>Les filles immunodéprimées ou infectées par le VIH devraient recevoir au moins deux doses, et idéalement une troisième dose.</a:t>
            </a:r>
          </a:p>
          <a:p>
            <a:endParaRPr lang="fr-CA" dirty="0"/>
          </a:p>
        </p:txBody>
      </p:sp>
      <p:sp>
        <p:nvSpPr>
          <p:cNvPr id="4" name="Slide Number Placeholder 3"/>
          <p:cNvSpPr>
            <a:spLocks noGrp="1"/>
          </p:cNvSpPr>
          <p:nvPr>
            <p:ph type="sldNum" sz="quarter" idx="5"/>
          </p:nvPr>
        </p:nvSpPr>
        <p:spPr/>
        <p:txBody>
          <a:bodyPr/>
          <a:lstStyle/>
          <a:p>
            <a:fld id="{503ED41C-C209-4016-991A-F0F7E052094F}" type="slidenum">
              <a:rPr lang="en-GB" smtClean="0"/>
              <a:pPr/>
              <a:t>4</a:t>
            </a:fld>
            <a:endParaRPr lang="en-GB"/>
          </a:p>
        </p:txBody>
      </p:sp>
    </p:spTree>
    <p:extLst>
      <p:ext uri="{BB962C8B-B14F-4D97-AF65-F5344CB8AC3E}">
        <p14:creationId xmlns:p14="http://schemas.microsoft.com/office/powerpoint/2010/main" val="36953325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just">
              <a:lnSpc>
                <a:spcPct val="90000"/>
              </a:lnSpc>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Le vaccin contre le VPH, </a:t>
            </a:r>
            <a:r>
              <a:rPr lang="fr-FR" dirty="0" err="1"/>
              <a:t>Gardasil</a:t>
            </a:r>
            <a:r>
              <a:rPr lang="fr-FR" baseline="30000" dirty="0" err="1"/>
              <a:t>TM</a:t>
            </a:r>
            <a:r>
              <a:rPr lang="fr-FR" sz="1200" kern="1200" dirty="0">
                <a:solidFill>
                  <a:schemeClr val="tx1"/>
                </a:solidFill>
                <a:effectLst/>
                <a:latin typeface="Arial" pitchFamily="34" charset="0"/>
                <a:ea typeface="MS PGothic" pitchFamily="34" charset="-128"/>
                <a:cs typeface="MS PGothic" charset="0"/>
              </a:rPr>
              <a:t>, est un régime </a:t>
            </a:r>
            <a:r>
              <a:rPr lang="fr-FR" noProof="0" dirty="0"/>
              <a:t>à 1 dose ou à 2 doses, selon les spécifications du programme du pays.</a:t>
            </a:r>
          </a:p>
          <a:p>
            <a:pPr marL="171450" indent="-171450" algn="just">
              <a:lnSpc>
                <a:spcPct val="90000"/>
              </a:lnSpc>
              <a:buFont typeface="Arial" pitchFamily="34" charset="0"/>
              <a:buChar char="•"/>
            </a:pPr>
            <a:r>
              <a:rPr lang="fr-FR" sz="1200" kern="1200" noProof="0" dirty="0">
                <a:solidFill>
                  <a:schemeClr val="tx1"/>
                </a:solidFill>
                <a:latin typeface="Arial" pitchFamily="34" charset="0"/>
                <a:ea typeface="MS PGothic" pitchFamily="34" charset="-128"/>
              </a:rPr>
              <a:t>Chaque dose est administrée par voie intramusculaire en utilisant 0,5 ml de suspension liquide.</a:t>
            </a:r>
          </a:p>
          <a:p>
            <a:pPr marL="171450" marR="0" lvl="0" indent="-171450" algn="just" defTabSz="914400" rtl="0" eaLnBrk="0" fontAlgn="base" latinLnBrk="0" hangingPunct="0">
              <a:lnSpc>
                <a:spcPct val="90000"/>
              </a:lnSpc>
              <a:spcBef>
                <a:spcPct val="30000"/>
              </a:spcBef>
              <a:spcAft>
                <a:spcPct val="0"/>
              </a:spcAft>
              <a:buClrTx/>
              <a:buSzTx/>
              <a:buFont typeface="Arial" pitchFamily="34" charset="0"/>
              <a:buChar char="•"/>
              <a:tabLst/>
              <a:defRPr/>
            </a:pPr>
            <a:r>
              <a:rPr lang="fr-FR" sz="1200" kern="1200" dirty="0">
                <a:solidFill>
                  <a:schemeClr val="tx1"/>
                </a:solidFill>
                <a:effectLst/>
                <a:latin typeface="Arial" pitchFamily="34" charset="0"/>
                <a:ea typeface="MS PGothic" pitchFamily="34" charset="-128"/>
                <a:cs typeface="MS PGothic" charset="0"/>
              </a:rPr>
              <a:t>Pour un régime à 2 doses, la deuxième dose est administrée, au</a:t>
            </a:r>
            <a:r>
              <a:rPr lang="fr-FR" sz="1200" kern="1200" baseline="0" dirty="0">
                <a:solidFill>
                  <a:schemeClr val="tx1"/>
                </a:solidFill>
                <a:effectLst/>
                <a:latin typeface="Arial" pitchFamily="34" charset="0"/>
                <a:ea typeface="MS PGothic" pitchFamily="34" charset="-128"/>
                <a:cs typeface="MS PGothic" charset="0"/>
              </a:rPr>
              <a:t> minimum, </a:t>
            </a:r>
            <a:r>
              <a:rPr lang="fr-FR" sz="1200" kern="1200" dirty="0">
                <a:solidFill>
                  <a:schemeClr val="tx1"/>
                </a:solidFill>
                <a:effectLst/>
                <a:latin typeface="Arial" pitchFamily="34" charset="0"/>
                <a:ea typeface="MS PGothic" pitchFamily="34" charset="-128"/>
                <a:cs typeface="MS PGothic" charset="0"/>
              </a:rPr>
              <a:t>6 mois après la première dose.</a:t>
            </a:r>
          </a:p>
          <a:p>
            <a:pPr marL="171450" marR="0" lvl="0" indent="-171450" algn="just" defTabSz="914400" rtl="0" eaLnBrk="0" fontAlgn="base" latinLnBrk="0" hangingPunct="0">
              <a:lnSpc>
                <a:spcPct val="90000"/>
              </a:lnSpc>
              <a:spcBef>
                <a:spcPct val="30000"/>
              </a:spcBef>
              <a:spcAft>
                <a:spcPct val="0"/>
              </a:spcAft>
              <a:buClrTx/>
              <a:buSzTx/>
              <a:buFont typeface="Arial" pitchFamily="34" charset="0"/>
              <a:buChar char="•"/>
              <a:tabLst/>
              <a:defRPr/>
            </a:pPr>
            <a:r>
              <a:rPr lang="fr-FR" sz="1200" b="0" kern="1200" baseline="0" noProof="0" dirty="0">
                <a:solidFill>
                  <a:srgbClr val="FF0000"/>
                </a:solidFill>
                <a:effectLst/>
                <a:latin typeface="Arial" pitchFamily="34" charset="0"/>
                <a:ea typeface="MS PGothic" pitchFamily="34" charset="-128"/>
                <a:cs typeface="MS PGothic" charset="0"/>
              </a:rPr>
              <a:t>Il n'y a pas d'intervalle maximal. </a:t>
            </a:r>
            <a:r>
              <a:rPr lang="fr-FR" sz="1200" b="0" strike="noStrike" kern="1200" baseline="0" noProof="0" dirty="0">
                <a:solidFill>
                  <a:srgbClr val="FF0000"/>
                </a:solidFill>
                <a:effectLst/>
                <a:latin typeface="Arial" pitchFamily="34" charset="0"/>
                <a:ea typeface="MS PGothic" pitchFamily="34" charset="-128"/>
                <a:cs typeface="MS PGothic" charset="0"/>
              </a:rPr>
              <a:t>Quand la date de la première dose est inconnue, une dose finale peut être administrée sans recommencer la série.</a:t>
            </a:r>
            <a:endParaRPr lang="fr-FR" sz="1200" kern="1200" noProof="0" dirty="0">
              <a:solidFill>
                <a:schemeClr val="tx1"/>
              </a:solidFill>
              <a:latin typeface="Arial" pitchFamily="34" charset="0"/>
              <a:ea typeface="MS PGothic" pitchFamily="34" charset="-128"/>
            </a:endParaRPr>
          </a:p>
          <a:p>
            <a:pPr marL="171450" indent="-171450" algn="just">
              <a:lnSpc>
                <a:spcPct val="90000"/>
              </a:lnSpc>
              <a:buFont typeface="Arial" pitchFamily="34" charset="0"/>
              <a:buChar char="•"/>
            </a:pPr>
            <a:r>
              <a:rPr lang="fr-FR" sz="1200" kern="1200" noProof="0" dirty="0">
                <a:solidFill>
                  <a:schemeClr val="tx1"/>
                </a:solidFill>
                <a:latin typeface="Arial" pitchFamily="34" charset="0"/>
                <a:ea typeface="MS PGothic" pitchFamily="34" charset="-128"/>
              </a:rPr>
              <a:t>Les filles immunodéprimées ou infectées par le VIH devraient recevoir au moins deux doses, et idéalement une troisième dose.</a:t>
            </a:r>
          </a:p>
        </p:txBody>
      </p:sp>
      <p:sp>
        <p:nvSpPr>
          <p:cNvPr id="4" name="Slide Number Placeholder 3"/>
          <p:cNvSpPr>
            <a:spLocks noGrp="1"/>
          </p:cNvSpPr>
          <p:nvPr>
            <p:ph type="sldNum" sz="quarter" idx="5"/>
          </p:nvPr>
        </p:nvSpPr>
        <p:spPr/>
        <p:txBody>
          <a:bodyPr/>
          <a:lstStyle/>
          <a:p>
            <a:fld id="{503ED41C-C209-4016-991A-F0F7E052094F}" type="slidenum">
              <a:rPr lang="en-GB" smtClean="0"/>
              <a:pPr/>
              <a:t>5</a:t>
            </a:fld>
            <a:endParaRPr lang="en-GB"/>
          </a:p>
        </p:txBody>
      </p:sp>
    </p:spTree>
    <p:extLst>
      <p:ext uri="{BB962C8B-B14F-4D97-AF65-F5344CB8AC3E}">
        <p14:creationId xmlns:p14="http://schemas.microsoft.com/office/powerpoint/2010/main" val="19528499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p:spPr>
        <p:txBody>
          <a:bodyPr/>
          <a:lstStyle/>
          <a:p>
            <a:pPr algn="just"/>
            <a:r>
              <a:rPr lang="fr-FR" sz="1200" kern="1200" dirty="0">
                <a:solidFill>
                  <a:schemeClr val="tx1"/>
                </a:solidFill>
                <a:effectLst/>
                <a:latin typeface="Arial" pitchFamily="34" charset="0"/>
                <a:ea typeface="MS PGothic" pitchFamily="34" charset="-128"/>
                <a:cs typeface="MS PGothic" charset="0"/>
              </a:rPr>
              <a:t>Demandez aux participants de désigner l'image des filles qui devraient recevoir le vaccin contre le VPH. La réponse s'affiche par un clic de souris dans les</a:t>
            </a:r>
            <a:r>
              <a:rPr lang="fr-FR" sz="1200" kern="1200" baseline="0" dirty="0">
                <a:solidFill>
                  <a:schemeClr val="tx1"/>
                </a:solidFill>
                <a:effectLst/>
                <a:latin typeface="Arial" pitchFamily="34" charset="0"/>
                <a:ea typeface="MS PGothic" pitchFamily="34" charset="-128"/>
                <a:cs typeface="MS PGothic" charset="0"/>
              </a:rPr>
              <a:t> </a:t>
            </a:r>
            <a:r>
              <a:rPr lang="fr-FR" sz="1200" kern="1200" dirty="0">
                <a:solidFill>
                  <a:schemeClr val="tx1"/>
                </a:solidFill>
                <a:effectLst/>
                <a:latin typeface="Arial" pitchFamily="34" charset="0"/>
                <a:ea typeface="MS PGothic" pitchFamily="34" charset="-128"/>
                <a:cs typeface="MS PGothic" charset="0"/>
              </a:rPr>
              <a:t>animations.</a:t>
            </a:r>
          </a:p>
          <a:p>
            <a:pPr marL="171450" indent="-171450" algn="jus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Image</a:t>
            </a:r>
            <a:r>
              <a:rPr lang="fr-FR" sz="1200" kern="1200" baseline="0" dirty="0">
                <a:solidFill>
                  <a:schemeClr val="tx1"/>
                </a:solidFill>
                <a:effectLst/>
                <a:latin typeface="Arial" pitchFamily="34" charset="0"/>
                <a:ea typeface="MS PGothic" pitchFamily="34" charset="-128"/>
                <a:cs typeface="MS PGothic" charset="0"/>
              </a:rPr>
              <a:t> </a:t>
            </a:r>
            <a:r>
              <a:rPr lang="fr-FR" sz="1200" kern="1200" dirty="0">
                <a:solidFill>
                  <a:schemeClr val="tx1"/>
                </a:solidFill>
                <a:effectLst/>
                <a:latin typeface="Arial" pitchFamily="34" charset="0"/>
                <a:ea typeface="MS PGothic" pitchFamily="34" charset="-128"/>
                <a:cs typeface="MS PGothic" charset="0"/>
              </a:rPr>
              <a:t>1 : La population cible pour la vaccination contre le VPH est l’ensemble des filles qui ont de 9 à 14 ans</a:t>
            </a:r>
          </a:p>
          <a:p>
            <a:pPr marL="171450" indent="-171450" algn="jus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Image 2 : Le vaccin n’est pas recommandé pour les filles de moins de 9 ans</a:t>
            </a:r>
          </a:p>
          <a:p>
            <a:pPr marL="171450" indent="-171450" algn="jus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Pour que le vaccin contre le VPH fonctionne au mieux, il est très important que les adolescentes obtiennent les 2 doses (injections) bien avant que toute activité sexuelle avec une autre personne ne commence. Il est possible d'être infecté par le VPH la première fois qu'une personne a un contact sexuel avec une autre personne. En outre, le vaccin produit des niveaux d'anticorps plus élevés lorsqu'il est administré à un âge précoce par rapport à des âges plus avancés</a:t>
            </a:r>
            <a:endParaRPr lang="fr-FR" dirty="0">
              <a:solidFill>
                <a:srgbClr val="000066"/>
              </a:solidFill>
            </a:endParaRPr>
          </a:p>
          <a:p>
            <a:endParaRPr lang="en-US" dirty="0"/>
          </a:p>
        </p:txBody>
      </p:sp>
      <p:sp>
        <p:nvSpPr>
          <p:cNvPr id="14339" name="Slide Number Placeholder 3"/>
          <p:cNvSpPr>
            <a:spLocks noGrp="1"/>
          </p:cNvSpPr>
          <p:nvPr>
            <p:ph type="sldNum" sz="quarter" idx="5"/>
          </p:nvPr>
        </p:nvSpPr>
        <p:spPr>
          <a:noFill/>
        </p:spPr>
        <p:txBody>
          <a:bodyPr/>
          <a:lstStyle/>
          <a:p>
            <a:fld id="{29B8ABF5-A498-4A5E-B00C-00E22D13270E}" type="slidenum">
              <a:rPr lang="en-GB"/>
              <a:pPr/>
              <a:t>6</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p:spPr>
        <p:txBody>
          <a:bodyPr/>
          <a:lstStyle/>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Image 1 : le vaccin contre le VPH n’est pas recommandé pour une utilisation chez les personnes ayant présenté des réactions allergiques sévères après une dose du vaccin précédent, ou à un composant du vaccin (par exemple, la levure dans le vaccin </a:t>
            </a:r>
            <a:r>
              <a:rPr lang="fr-FR" sz="1200" kern="1200" dirty="0" err="1">
                <a:solidFill>
                  <a:schemeClr val="tx1"/>
                </a:solidFill>
                <a:effectLst/>
                <a:latin typeface="Arial" pitchFamily="34" charset="0"/>
                <a:ea typeface="MS PGothic" pitchFamily="34" charset="-128"/>
                <a:cs typeface="MS PGothic" charset="0"/>
              </a:rPr>
              <a:t>Gardasil</a:t>
            </a:r>
            <a:r>
              <a:rPr lang="fr-FR" sz="1200" kern="1200" baseline="30000" dirty="0" err="1">
                <a:solidFill>
                  <a:schemeClr val="tx1"/>
                </a:solidFill>
                <a:effectLst/>
                <a:latin typeface="Arial" pitchFamily="34" charset="0"/>
                <a:ea typeface="MS PGothic" pitchFamily="34" charset="-128"/>
                <a:cs typeface="MS PGothic" charset="0"/>
              </a:rPr>
              <a:t>TM</a:t>
            </a:r>
            <a:r>
              <a:rPr lang="fr-FR" sz="1200" kern="1200" dirty="0">
                <a:solidFill>
                  <a:schemeClr val="tx1"/>
                </a:solidFill>
                <a:effectLst/>
                <a:latin typeface="Arial" pitchFamily="34" charset="0"/>
                <a:ea typeface="MS PGothic" pitchFamily="34" charset="-128"/>
                <a:cs typeface="MS PGothic" charset="0"/>
              </a:rPr>
              <a:t>)</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Image 2 : le vaccin contre le VPH n’est pas recommandé pour une utilisation pendant la grossesse. Si une fille tombe enceinte après le début de la série de vaccination, le reste du régime 2</a:t>
            </a:r>
            <a:r>
              <a:rPr lang="fr-FR" sz="1200" kern="1200" baseline="0" dirty="0">
                <a:solidFill>
                  <a:schemeClr val="tx1"/>
                </a:solidFill>
                <a:effectLst/>
                <a:latin typeface="Arial" pitchFamily="34" charset="0"/>
                <a:ea typeface="MS PGothic" pitchFamily="34" charset="-128"/>
                <a:cs typeface="MS PGothic" charset="0"/>
              </a:rPr>
              <a:t> </a:t>
            </a:r>
            <a:r>
              <a:rPr lang="fr-FR" sz="1200" kern="1200" dirty="0">
                <a:solidFill>
                  <a:schemeClr val="tx1"/>
                </a:solidFill>
                <a:effectLst/>
                <a:latin typeface="Arial" pitchFamily="34" charset="0"/>
                <a:ea typeface="MS PGothic" pitchFamily="34" charset="-128"/>
                <a:cs typeface="MS PGothic" charset="0"/>
              </a:rPr>
              <a:t>doses doit être retardé jusqu'au terme de la grossesse. Dans le cas où le vaccin contre le VPH est administré par inadvertance à une fille qui est enceinte, aucune intervention n'est nécessaire. Aucun problème de santé chez la mère ou l'enfant n’a été observé</a:t>
            </a:r>
            <a:r>
              <a:rPr lang="fr-FR" sz="1200" kern="1200" baseline="0" dirty="0">
                <a:solidFill>
                  <a:schemeClr val="tx1"/>
                </a:solidFill>
                <a:effectLst/>
                <a:latin typeface="Arial" pitchFamily="34" charset="0"/>
                <a:ea typeface="MS PGothic" pitchFamily="34" charset="-128"/>
                <a:cs typeface="MS PGothic" charset="0"/>
              </a:rPr>
              <a:t> </a:t>
            </a:r>
            <a:r>
              <a:rPr lang="fr-FR" sz="1200" kern="1200" dirty="0">
                <a:solidFill>
                  <a:schemeClr val="tx1"/>
                </a:solidFill>
                <a:effectLst/>
                <a:latin typeface="Arial" pitchFamily="34" charset="0"/>
                <a:ea typeface="MS PGothic" pitchFamily="34" charset="-128"/>
                <a:cs typeface="MS PGothic" charset="0"/>
              </a:rPr>
              <a:t>à ce jour après la vaccination accidentelle contre le VPH pendant la grossesse</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Image 3 : Les filles présentant une maladie fébrile sévère ne doivent pas être vaccinées</a:t>
            </a:r>
          </a:p>
          <a:p>
            <a:endParaRPr lang="en-US" dirty="0"/>
          </a:p>
        </p:txBody>
      </p:sp>
      <p:sp>
        <p:nvSpPr>
          <p:cNvPr id="23556" name="Slide Number Placeholder 3"/>
          <p:cNvSpPr>
            <a:spLocks noGrp="1"/>
          </p:cNvSpPr>
          <p:nvPr>
            <p:ph type="sldNum" sz="quarter" idx="5"/>
          </p:nvPr>
        </p:nvSpPr>
        <p:spPr>
          <a:noFill/>
        </p:spPr>
        <p:txBody>
          <a:bodyPr/>
          <a:lstStyle/>
          <a:p>
            <a:fld id="{EE38031F-A438-4D42-85C3-E30AEF54F750}" type="slidenum">
              <a:rPr lang="en-GB" smtClean="0"/>
              <a:pPr/>
              <a:t>7</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r>
              <a:rPr lang="fr-FR" dirty="0">
                <a:effectLst/>
              </a:rPr>
              <a:t>Dans le cas où une jeune fille est enceinte après le début de la série de vaccination, le reste du calendrier à 2</a:t>
            </a:r>
            <a:r>
              <a:rPr lang="fr-FR" baseline="0" dirty="0">
                <a:effectLst/>
              </a:rPr>
              <a:t> </a:t>
            </a:r>
            <a:r>
              <a:rPr lang="fr-FR" dirty="0">
                <a:effectLst/>
              </a:rPr>
              <a:t>doses doit être retardé jusqu'au terme de la grossesse</a:t>
            </a:r>
            <a:endParaRPr lang="es-ES" dirty="0"/>
          </a:p>
        </p:txBody>
      </p:sp>
      <p:sp>
        <p:nvSpPr>
          <p:cNvPr id="25604" name="Slide Number Placeholder 3"/>
          <p:cNvSpPr>
            <a:spLocks noGrp="1"/>
          </p:cNvSpPr>
          <p:nvPr>
            <p:ph type="sldNum" sz="quarter" idx="5"/>
          </p:nvPr>
        </p:nvSpPr>
        <p:spPr>
          <a:noFill/>
        </p:spPr>
        <p:txBody>
          <a:bodyPr/>
          <a:lstStyle/>
          <a:p>
            <a:fld id="{CA7C06D5-C379-4873-8FE0-DB1E6F454F8F}" type="slidenum">
              <a:rPr lang="en-GB" smtClean="0"/>
              <a:pPr/>
              <a:t>8</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noTextEdit="1"/>
          </p:cNvSpPr>
          <p:nvPr>
            <p:ph type="sldImg"/>
          </p:nvPr>
        </p:nvSpPr>
        <p:spPr>
          <a:ln/>
        </p:spPr>
      </p:sp>
      <p:sp>
        <p:nvSpPr>
          <p:cNvPr id="24578" name="Notes Placeholder 2"/>
          <p:cNvSpPr>
            <a:spLocks noGrp="1"/>
          </p:cNvSpPr>
          <p:nvPr>
            <p:ph type="body" idx="1"/>
          </p:nvPr>
        </p:nvSpPr>
        <p:spPr>
          <a:noFill/>
          <a:ln/>
        </p:spPr>
        <p:txBody>
          <a:bodyPr/>
          <a:lstStyle/>
          <a:p>
            <a:pPr algn="just"/>
            <a:r>
              <a:rPr lang="fr-FR" sz="1200" kern="1200" dirty="0">
                <a:solidFill>
                  <a:schemeClr val="tx1"/>
                </a:solidFill>
                <a:effectLst/>
                <a:latin typeface="Arial" pitchFamily="34" charset="0"/>
                <a:ea typeface="MS PGothic" pitchFamily="34" charset="-128"/>
                <a:cs typeface="MS PGothic" charset="0"/>
              </a:rPr>
              <a:t>La vaccination contre le VPH est sûre et immunogène et ne provoque pas de problèmes pour les personnes infectées par le VIH qui reçoivent le vaccin. Le vaccin contre le VPH n'est pas contre-indiqué chez les filles infectées par le VIH. </a:t>
            </a:r>
            <a:r>
              <a:rPr lang="fr-FR" sz="1200" b="1" kern="1200" dirty="0">
                <a:solidFill>
                  <a:schemeClr val="tx1"/>
                </a:solidFill>
                <a:effectLst/>
                <a:latin typeface="Arial" pitchFamily="34" charset="0"/>
                <a:ea typeface="MS PGothic" pitchFamily="34" charset="-128"/>
                <a:cs typeface="MS PGothic" charset="0"/>
              </a:rPr>
              <a:t>Comme les filles infectées par le VIH ont un risque jusqu’à cinq fois plus élevé de développer le cancer du col de l’utérus, il est très important qu’elles soient complètement protégées.  </a:t>
            </a:r>
            <a:r>
              <a:rPr lang="fr-FR" sz="1200" kern="1200" dirty="0">
                <a:solidFill>
                  <a:schemeClr val="tx1"/>
                </a:solidFill>
                <a:effectLst/>
                <a:latin typeface="Arial" pitchFamily="34" charset="0"/>
                <a:ea typeface="MS PGothic" pitchFamily="34" charset="-128"/>
                <a:cs typeface="MS PGothic" charset="0"/>
              </a:rPr>
              <a:t>Comme la réponse immunitaire et l’efficacité du vaccin pourraient être moins élevés que chez les personnes qui sont  immunocompétentes, une troisième dose est conseillée pour toutes les filles infectées par le VIH.</a:t>
            </a:r>
          </a:p>
          <a:p>
            <a:pPr algn="just"/>
            <a:endParaRPr lang="fr-FR" sz="1200" kern="1200" dirty="0">
              <a:solidFill>
                <a:schemeClr val="tx1"/>
              </a:solidFill>
              <a:effectLst/>
              <a:latin typeface="Arial" pitchFamily="34" charset="0"/>
              <a:ea typeface="MS PGothic" pitchFamily="34" charset="-128"/>
              <a:cs typeface="MS PGothic" charset="0"/>
            </a:endParaRPr>
          </a:p>
          <a:p>
            <a:pPr algn="just"/>
            <a:r>
              <a:rPr lang="fr-FR" sz="1200" b="1" kern="1200" dirty="0">
                <a:solidFill>
                  <a:schemeClr val="tx1"/>
                </a:solidFill>
                <a:effectLst/>
                <a:latin typeface="Arial" pitchFamily="34" charset="0"/>
                <a:ea typeface="MS PGothic" pitchFamily="34" charset="-128"/>
                <a:cs typeface="MS PGothic" charset="0"/>
              </a:rPr>
              <a:t>Cependant, les filles infectées par le VIH doivent recevoir une troisième dose - vacciner avec un schéma posologique de trois doses</a:t>
            </a:r>
            <a:r>
              <a:rPr lang="fr-FR" sz="1200" b="1" kern="1200" baseline="0" dirty="0">
                <a:solidFill>
                  <a:schemeClr val="tx1"/>
                </a:solidFill>
                <a:effectLst/>
                <a:latin typeface="Arial" pitchFamily="34" charset="0"/>
                <a:ea typeface="MS PGothic" pitchFamily="34" charset="-128"/>
                <a:cs typeface="MS PGothic" charset="0"/>
              </a:rPr>
              <a:t> à 0, 2 et 6 mois. </a:t>
            </a:r>
            <a:r>
              <a:rPr lang="fr-FR" sz="1200" b="1" strike="noStrike" kern="1200" baseline="0" noProof="0" dirty="0">
                <a:solidFill>
                  <a:srgbClr val="FF0000"/>
                </a:solidFill>
                <a:effectLst/>
                <a:latin typeface="Arial" pitchFamily="34" charset="0"/>
                <a:ea typeface="MS PGothic" pitchFamily="34" charset="-128"/>
                <a:cs typeface="MS PGothic" charset="0"/>
              </a:rPr>
              <a:t>Cela peut suivre le calendrier minimal de 0, 1 et 6 mois, ou un calendrier plus étendu, par exemple, 0, 6 et 12 mois.</a:t>
            </a:r>
            <a:endParaRPr lang="en-US" b="1" dirty="0"/>
          </a:p>
        </p:txBody>
      </p:sp>
      <p:sp>
        <p:nvSpPr>
          <p:cNvPr id="24579" name="Slide Number Placeholder 3"/>
          <p:cNvSpPr>
            <a:spLocks noGrp="1"/>
          </p:cNvSpPr>
          <p:nvPr>
            <p:ph type="sldNum" sz="quarter" idx="5"/>
          </p:nvPr>
        </p:nvSpPr>
        <p:spPr>
          <a:noFill/>
        </p:spPr>
        <p:txBody>
          <a:bodyPr/>
          <a:lstStyle/>
          <a:p>
            <a:fld id="{162C6475-603C-4665-BB9E-55548F766FC4}" type="slidenum">
              <a:rPr lang="en-GB"/>
              <a:pPr/>
              <a:t>9</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2"/>
          <p:cNvSpPr>
            <a:spLocks noChangeArrowheads="1"/>
          </p:cNvSpPr>
          <p:nvPr userDrawn="1"/>
        </p:nvSpPr>
        <p:spPr bwMode="auto">
          <a:xfrm>
            <a:off x="1588" y="0"/>
            <a:ext cx="9144000" cy="6858000"/>
          </a:xfrm>
          <a:prstGeom prst="rect">
            <a:avLst/>
          </a:prstGeom>
          <a:solidFill>
            <a:srgbClr val="1E7FB8"/>
          </a:solidFill>
          <a:ln w="9525">
            <a:noFill/>
            <a:miter lim="800000"/>
            <a:headEnd/>
            <a:tailEnd/>
          </a:ln>
        </p:spPr>
        <p:txBody>
          <a:bodyPr wrap="none" lIns="80147" tIns="40074" rIns="80147" bIns="40074" anchor="ctr"/>
          <a:lstStyle/>
          <a:p>
            <a:pPr>
              <a:spcBef>
                <a:spcPct val="50000"/>
              </a:spcBef>
            </a:pPr>
            <a:endParaRPr lang="en-US" sz="3400" b="1">
              <a:solidFill>
                <a:srgbClr val="000066"/>
              </a:solidFill>
              <a:latin typeface="Arial" pitchFamily="34" charset="0"/>
            </a:endParaRPr>
          </a:p>
        </p:txBody>
      </p:sp>
      <p:sp>
        <p:nvSpPr>
          <p:cNvPr id="36866" name="Rectangle 3"/>
          <p:cNvSpPr>
            <a:spLocks noGrp="1" noChangeArrowheads="1"/>
          </p:cNvSpPr>
          <p:nvPr>
            <p:ph type="ctrTitle"/>
          </p:nvPr>
        </p:nvSpPr>
        <p:spPr>
          <a:xfrm>
            <a:off x="685800" y="2130425"/>
            <a:ext cx="7772400" cy="1470025"/>
          </a:xfrm>
        </p:spPr>
        <p:txBody>
          <a:bodyPr/>
          <a:lstStyle>
            <a:lvl1pPr>
              <a:defRPr>
                <a:latin typeface="Arial" charset="0"/>
                <a:cs typeface="Arial" charset="0"/>
              </a:defRPr>
            </a:lvl1pPr>
          </a:lstStyle>
          <a:p>
            <a:pPr lvl="0"/>
            <a:r>
              <a:rPr lang="fr-FR" noProof="0"/>
              <a:t>Cliquez pour modifier le style du titre</a:t>
            </a:r>
          </a:p>
        </p:txBody>
      </p:sp>
      <p:sp>
        <p:nvSpPr>
          <p:cNvPr id="36867" name="Rectangle 4"/>
          <p:cNvSpPr>
            <a:spLocks noGrp="1" noChangeArrowheads="1"/>
          </p:cNvSpPr>
          <p:nvPr>
            <p:ph type="subTitle" idx="1"/>
          </p:nvPr>
        </p:nvSpPr>
        <p:spPr>
          <a:xfrm>
            <a:off x="1371600" y="3886200"/>
            <a:ext cx="6400800" cy="1752600"/>
          </a:xfrm>
        </p:spPr>
        <p:txBody>
          <a:bodyPr/>
          <a:lstStyle>
            <a:lvl1pPr marL="0" indent="0" algn="ctr">
              <a:buFont typeface="Wingdings" charset="0"/>
              <a:buNone/>
              <a:defRPr>
                <a:latin typeface="Arial" charset="0"/>
                <a:cs typeface="Arial" charset="0"/>
              </a:defRPr>
            </a:lvl1pPr>
          </a:lstStyle>
          <a:p>
            <a:pPr lvl="0"/>
            <a:r>
              <a:rPr lang="fr-FR" noProof="0"/>
              <a:t>Cliquez pour modifier le style des sous-titres du masque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p:cNvSpPr>
            <a:spLocks noGrp="1" noChangeArrowheads="1"/>
          </p:cNvSpPr>
          <p:nvPr>
            <p:ph type="body" idx="1"/>
          </p:nvPr>
        </p:nvSpPr>
        <p:spPr bwMode="auto">
          <a:xfrm>
            <a:off x="442913" y="1381125"/>
            <a:ext cx="8291512"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028" name="Line 6"/>
          <p:cNvSpPr>
            <a:spLocks noChangeShapeType="1"/>
          </p:cNvSpPr>
          <p:nvPr/>
        </p:nvSpPr>
        <p:spPr bwMode="auto">
          <a:xfrm>
            <a:off x="0" y="1246188"/>
            <a:ext cx="9144000" cy="0"/>
          </a:xfrm>
          <a:prstGeom prst="line">
            <a:avLst/>
          </a:prstGeom>
          <a:noFill/>
          <a:ln w="38100">
            <a:solidFill>
              <a:srgbClr val="1E7FB8"/>
            </a:solidFill>
            <a:round/>
            <a:headEnd/>
            <a:tailEnd/>
          </a:ln>
        </p:spPr>
        <p:txBody>
          <a:bodyPr lIns="80147" tIns="40074" rIns="80147" bIns="40074"/>
          <a:lstStyle/>
          <a:p>
            <a:endParaRPr lang="en-US"/>
          </a:p>
        </p:txBody>
      </p:sp>
      <p:sp>
        <p:nvSpPr>
          <p:cNvPr id="1029" name="Rectangle 12"/>
          <p:cNvSpPr>
            <a:spLocks noChangeArrowheads="1"/>
          </p:cNvSpPr>
          <p:nvPr/>
        </p:nvSpPr>
        <p:spPr bwMode="auto">
          <a:xfrm>
            <a:off x="1588" y="6015038"/>
            <a:ext cx="9144000" cy="842962"/>
          </a:xfrm>
          <a:prstGeom prst="rect">
            <a:avLst/>
          </a:prstGeom>
          <a:solidFill>
            <a:srgbClr val="1E7FB8"/>
          </a:solidFill>
          <a:ln w="9525">
            <a:noFill/>
            <a:miter lim="800000"/>
            <a:headEnd/>
            <a:tailEnd/>
          </a:ln>
        </p:spPr>
        <p:txBody>
          <a:bodyPr wrap="none" lIns="80147" tIns="40074" rIns="80147" bIns="40074" anchor="ctr"/>
          <a:lstStyle/>
          <a:p>
            <a:pPr>
              <a:spcBef>
                <a:spcPct val="50000"/>
              </a:spcBef>
            </a:pPr>
            <a:endParaRPr lang="fr-FR" sz="3400" b="1">
              <a:solidFill>
                <a:srgbClr val="000066"/>
              </a:solidFill>
              <a:latin typeface="Arial" pitchFamily="34" charset="0"/>
            </a:endParaRPr>
          </a:p>
        </p:txBody>
      </p:sp>
      <p:sp>
        <p:nvSpPr>
          <p:cNvPr id="1030" name="Rectangle 13"/>
          <p:cNvSpPr>
            <a:spLocks noChangeArrowheads="1"/>
          </p:cNvSpPr>
          <p:nvPr/>
        </p:nvSpPr>
        <p:spPr bwMode="auto">
          <a:xfrm>
            <a:off x="927100" y="6426200"/>
            <a:ext cx="5626100" cy="431800"/>
          </a:xfrm>
          <a:prstGeom prst="rect">
            <a:avLst/>
          </a:prstGeom>
          <a:noFill/>
          <a:ln w="9525">
            <a:noFill/>
            <a:miter lim="800000"/>
            <a:headEnd/>
            <a:tailEnd/>
          </a:ln>
        </p:spPr>
        <p:txBody>
          <a:bodyPr lIns="0" tIns="0" rIns="0" bIns="0"/>
          <a:lstStyle/>
          <a:p>
            <a:pPr defTabSz="912813"/>
            <a:r>
              <a:rPr lang="fr-FR" sz="1200" b="1" kern="1200" dirty="0">
                <a:solidFill>
                  <a:srgbClr val="96CCEE"/>
                </a:solidFill>
                <a:latin typeface="Arial Narrow" pitchFamily="34" charset="0"/>
                <a:ea typeface="MS PGothic" pitchFamily="34" charset="-128"/>
                <a:cs typeface="+mn-cs"/>
              </a:rPr>
              <a:t>Eligibilité au vaccin contre le VPH et contre-indications</a:t>
            </a:r>
            <a:r>
              <a:rPr lang="en-GB" sz="1200" b="1" dirty="0">
                <a:solidFill>
                  <a:srgbClr val="96CCEE"/>
                </a:solidFill>
                <a:latin typeface="Arial Narrow" pitchFamily="34" charset="0"/>
              </a:rPr>
              <a:t>,  Module 3 Gardasil</a:t>
            </a:r>
            <a:r>
              <a:rPr lang="en-GB" sz="1200" b="1" baseline="30000" dirty="0">
                <a:solidFill>
                  <a:srgbClr val="96CCEE"/>
                </a:solidFill>
                <a:latin typeface="Arial Narrow" pitchFamily="34" charset="0"/>
              </a:rPr>
              <a:t>TM </a:t>
            </a:r>
            <a:r>
              <a:rPr lang="en-GB" b="1" baseline="12000" dirty="0">
                <a:solidFill>
                  <a:srgbClr val="FFFFFF"/>
                </a:solidFill>
                <a:latin typeface="Arial Narrow" pitchFamily="34" charset="0"/>
              </a:rPr>
              <a:t>| </a:t>
            </a:r>
            <a:r>
              <a:rPr lang="fr-FR" b="1" baseline="12000" dirty="0">
                <a:solidFill>
                  <a:srgbClr val="FFFFFF"/>
                </a:solidFill>
                <a:latin typeface="Arial Narrow" pitchFamily="34" charset="0"/>
              </a:rPr>
              <a:t> </a:t>
            </a:r>
            <a:r>
              <a:rPr lang="fr-FR" sz="1200" b="1" kern="1200" dirty="0">
                <a:solidFill>
                  <a:srgbClr val="96CCEE"/>
                </a:solidFill>
                <a:latin typeface="Arial Narrow" pitchFamily="34" charset="0"/>
                <a:ea typeface="MS PGothic" pitchFamily="34" charset="-128"/>
                <a:cs typeface="+mn-cs"/>
              </a:rPr>
              <a:t>mai 2022</a:t>
            </a:r>
            <a:endParaRPr lang="en-GB" sz="1200" b="1" kern="1200" dirty="0">
              <a:solidFill>
                <a:srgbClr val="96CCEE"/>
              </a:solidFill>
              <a:latin typeface="Arial Narrow" pitchFamily="34" charset="0"/>
              <a:ea typeface="MS PGothic" pitchFamily="34" charset="-128"/>
              <a:cs typeface="+mn-cs"/>
            </a:endParaRPr>
          </a:p>
        </p:txBody>
      </p:sp>
      <p:sp>
        <p:nvSpPr>
          <p:cNvPr id="1031" name="Rectangle 14"/>
          <p:cNvSpPr>
            <a:spLocks noChangeArrowheads="1"/>
          </p:cNvSpPr>
          <p:nvPr/>
        </p:nvSpPr>
        <p:spPr bwMode="auto">
          <a:xfrm>
            <a:off x="360363" y="6399213"/>
            <a:ext cx="539750" cy="331787"/>
          </a:xfrm>
          <a:prstGeom prst="rect">
            <a:avLst/>
          </a:prstGeom>
          <a:noFill/>
          <a:ln w="9525">
            <a:noFill/>
            <a:miter lim="800000"/>
            <a:headEnd/>
            <a:tailEnd/>
          </a:ln>
        </p:spPr>
        <p:txBody>
          <a:bodyPr lIns="0" tIns="0" rIns="0" bIns="0"/>
          <a:lstStyle/>
          <a:p>
            <a:pPr algn="r" defTabSz="912813"/>
            <a:fld id="{76B9EFEE-0CEC-46FD-BF88-0D5C76793603}" type="slidenum">
              <a:rPr lang="en-US" sz="1500" b="1">
                <a:solidFill>
                  <a:srgbClr val="72BBE8"/>
                </a:solidFill>
                <a:latin typeface="Arial Narrow" pitchFamily="34" charset="0"/>
              </a:rPr>
              <a:pPr algn="r" defTabSz="912813"/>
              <a:t>‹#›</a:t>
            </a:fld>
            <a:r>
              <a:rPr lang="en-GB" sz="1500" b="1">
                <a:solidFill>
                  <a:srgbClr val="72BBE8"/>
                </a:solidFill>
                <a:latin typeface="Arial Narrow" pitchFamily="34" charset="0"/>
              </a:rPr>
              <a:t> </a:t>
            </a:r>
            <a:r>
              <a:rPr lang="en-GB" sz="2100" b="1" baseline="14000">
                <a:solidFill>
                  <a:srgbClr val="FFFFFF"/>
                </a:solidFill>
                <a:latin typeface="Arial Narrow" pitchFamily="34" charset="0"/>
              </a:rPr>
              <a:t>|</a:t>
            </a:r>
          </a:p>
        </p:txBody>
      </p:sp>
      <p:pic>
        <p:nvPicPr>
          <p:cNvPr id="9" name="Picture 5">
            <a:extLst>
              <a:ext uri="{FF2B5EF4-FFF2-40B4-BE49-F238E27FC236}">
                <a16:creationId xmlns:a16="http://schemas.microsoft.com/office/drawing/2014/main" id="{06080E6B-1727-47B1-9812-439FE51510C9}"/>
              </a:ext>
            </a:extLst>
          </p:cNvPr>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p:blipFill>
        <p:spPr bwMode="auto">
          <a:xfrm>
            <a:off x="6685384" y="6127749"/>
            <a:ext cx="2230016" cy="563781"/>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816" r:id="rId1"/>
    <p:sldLayoutId id="2147484806" r:id="rId2"/>
    <p:sldLayoutId id="2147484807" r:id="rId3"/>
    <p:sldLayoutId id="2147484808" r:id="rId4"/>
    <p:sldLayoutId id="2147484809" r:id="rId5"/>
    <p:sldLayoutId id="2147484810" r:id="rId6"/>
    <p:sldLayoutId id="2147484811" r:id="rId7"/>
    <p:sldLayoutId id="2147484812" r:id="rId8"/>
    <p:sldLayoutId id="2147484813" r:id="rId9"/>
    <p:sldLayoutId id="2147484814" r:id="rId10"/>
    <p:sldLayoutId id="2147484815"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hyperlink" Target="https://apps.who.int/iris/bitstream/handle/10665/365350/WER9750-eng-fre.pdf" TargetMode="External"/><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hyperlink" Target="https://extranet.who.int/pqweb/content/gardasil"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E7FB8"/>
        </a:solidFill>
        <a:effectLst/>
      </p:bgPr>
    </p:bg>
    <p:spTree>
      <p:nvGrpSpPr>
        <p:cNvPr id="1" name=""/>
        <p:cNvGrpSpPr/>
        <p:nvPr/>
      </p:nvGrpSpPr>
      <p:grpSpPr>
        <a:xfrm>
          <a:off x="0" y="0"/>
          <a:ext cx="0" cy="0"/>
          <a:chOff x="0" y="0"/>
          <a:chExt cx="0" cy="0"/>
        </a:xfrm>
      </p:grpSpPr>
      <p:sp>
        <p:nvSpPr>
          <p:cNvPr id="5123" name="Rectangle 6"/>
          <p:cNvSpPr>
            <a:spLocks noGrp="1" noChangeArrowheads="1"/>
          </p:cNvSpPr>
          <p:nvPr>
            <p:ph type="subTitle" idx="1"/>
          </p:nvPr>
        </p:nvSpPr>
        <p:spPr>
          <a:xfrm>
            <a:off x="1371600" y="1905000"/>
            <a:ext cx="6400800" cy="1752600"/>
          </a:xfrm>
        </p:spPr>
        <p:txBody>
          <a:bodyPr/>
          <a:lstStyle/>
          <a:p>
            <a:pPr>
              <a:buFont typeface="Wingdings" pitchFamily="2" charset="2"/>
              <a:buNone/>
            </a:pPr>
            <a:r>
              <a:rPr lang="fr-FR" sz="3200" b="1" dirty="0">
                <a:solidFill>
                  <a:schemeClr val="bg1"/>
                </a:solidFill>
                <a:latin typeface="Arial" pitchFamily="34" charset="0"/>
              </a:rPr>
              <a:t>Module 3</a:t>
            </a:r>
          </a:p>
          <a:p>
            <a:pPr>
              <a:spcBef>
                <a:spcPct val="0"/>
              </a:spcBef>
            </a:pPr>
            <a:r>
              <a:rPr lang="fr-FR" sz="3200" b="1" dirty="0">
                <a:solidFill>
                  <a:schemeClr val="bg1"/>
                </a:solidFill>
                <a:latin typeface="Arial" pitchFamily="34" charset="0"/>
              </a:rPr>
              <a:t>Eligibilité au vaccin contre le VPH et contre-indications</a:t>
            </a:r>
          </a:p>
          <a:p>
            <a:pPr>
              <a:spcBef>
                <a:spcPct val="0"/>
              </a:spcBef>
            </a:pPr>
            <a:br>
              <a:rPr lang="fr-FR" sz="3200" b="1" dirty="0">
                <a:solidFill>
                  <a:schemeClr val="bg1"/>
                </a:solidFill>
                <a:latin typeface="Arial" pitchFamily="34" charset="0"/>
              </a:rPr>
            </a:br>
            <a:r>
              <a:rPr lang="fr-FR" sz="3200" b="1" dirty="0" err="1">
                <a:solidFill>
                  <a:schemeClr val="bg1"/>
                </a:solidFill>
                <a:latin typeface="Arial" pitchFamily="34" charset="0"/>
              </a:rPr>
              <a:t>Gardasil</a:t>
            </a:r>
            <a:r>
              <a:rPr lang="en-US" sz="3200" baseline="30000" dirty="0">
                <a:solidFill>
                  <a:schemeClr val="bg1"/>
                </a:solidFill>
                <a:latin typeface="Arial" pitchFamily="34" charset="0"/>
              </a:rPr>
              <a:t>TM</a:t>
            </a:r>
            <a:endParaRPr lang="fr-FR" sz="3200" b="1" dirty="0">
              <a:solidFill>
                <a:schemeClr val="bg1"/>
              </a:solidFill>
              <a:latin typeface="Arial" pitchFamily="34" charset="0"/>
            </a:endParaRPr>
          </a:p>
          <a:p>
            <a:pPr>
              <a:buFont typeface="Wingdings" pitchFamily="2" charset="2"/>
              <a:buNone/>
            </a:pPr>
            <a:endParaRPr lang="fr-FR" sz="3200" b="1" dirty="0">
              <a:solidFill>
                <a:schemeClr val="bg1"/>
              </a:solidFill>
              <a:latin typeface="Arial" pitchFamily="34" charset="0"/>
            </a:endParaRPr>
          </a:p>
        </p:txBody>
      </p:sp>
      <p:sp>
        <p:nvSpPr>
          <p:cNvPr id="6" name="Rectangle 5"/>
          <p:cNvSpPr>
            <a:spLocks noChangeArrowheads="1"/>
          </p:cNvSpPr>
          <p:nvPr/>
        </p:nvSpPr>
        <p:spPr bwMode="auto">
          <a:xfrm>
            <a:off x="266700" y="76200"/>
            <a:ext cx="8610600" cy="1470025"/>
          </a:xfrm>
          <a:prstGeom prst="rect">
            <a:avLst/>
          </a:prstGeom>
          <a:noFill/>
          <a:ln>
            <a:noFill/>
          </a:ln>
          <a:effectLst>
            <a:outerShdw blurRad="63500" dist="17961" dir="2700000" algn="ctr" rotWithShape="0">
              <a:srgbClr val="96CCEE">
                <a:alpha val="74998"/>
              </a:srgbClr>
            </a:outerShdw>
          </a:effectLst>
        </p:spPr>
        <p:txBody>
          <a:bodyPr lIns="0" tIns="0" rIns="0" bIns="0" anchor="ctr"/>
          <a:lstStyle>
            <a:defPPr>
              <a:defRPr lang="en-GB"/>
            </a:defPPr>
            <a:lvl1pPr algn="l" rtl="0" fontAlgn="base">
              <a:spcBef>
                <a:spcPct val="0"/>
              </a:spcBef>
              <a:spcAft>
                <a:spcPct val="0"/>
              </a:spcAft>
              <a:defRPr sz="3900" b="1" kern="1200">
                <a:solidFill>
                  <a:srgbClr val="000066"/>
                </a:solidFill>
                <a:latin typeface="Arial" pitchFamily="34" charset="0"/>
                <a:ea typeface="MS PGothic" pitchFamily="34" charset="-128"/>
                <a:cs typeface="+mn-cs"/>
              </a:defRPr>
            </a:lvl1pPr>
            <a:lvl2pPr marL="457200" algn="l" rtl="0" fontAlgn="base">
              <a:spcBef>
                <a:spcPct val="0"/>
              </a:spcBef>
              <a:spcAft>
                <a:spcPct val="0"/>
              </a:spcAft>
              <a:defRPr sz="3900" b="1" kern="1200">
                <a:solidFill>
                  <a:srgbClr val="000066"/>
                </a:solidFill>
                <a:latin typeface="Arial" pitchFamily="34" charset="0"/>
                <a:ea typeface="MS PGothic" pitchFamily="34" charset="-128"/>
                <a:cs typeface="+mn-cs"/>
              </a:defRPr>
            </a:lvl2pPr>
            <a:lvl3pPr marL="914400" algn="l" rtl="0" fontAlgn="base">
              <a:spcBef>
                <a:spcPct val="0"/>
              </a:spcBef>
              <a:spcAft>
                <a:spcPct val="0"/>
              </a:spcAft>
              <a:defRPr sz="3900" b="1" kern="1200">
                <a:solidFill>
                  <a:srgbClr val="000066"/>
                </a:solidFill>
                <a:latin typeface="Arial" pitchFamily="34" charset="0"/>
                <a:ea typeface="MS PGothic" pitchFamily="34" charset="-128"/>
                <a:cs typeface="+mn-cs"/>
              </a:defRPr>
            </a:lvl3pPr>
            <a:lvl4pPr marL="1371600" algn="l" rtl="0" fontAlgn="base">
              <a:spcBef>
                <a:spcPct val="0"/>
              </a:spcBef>
              <a:spcAft>
                <a:spcPct val="0"/>
              </a:spcAft>
              <a:defRPr sz="3900" b="1" kern="1200">
                <a:solidFill>
                  <a:srgbClr val="000066"/>
                </a:solidFill>
                <a:latin typeface="Arial" pitchFamily="34" charset="0"/>
                <a:ea typeface="MS PGothic" pitchFamily="34" charset="-128"/>
                <a:cs typeface="+mn-cs"/>
              </a:defRPr>
            </a:lvl4pPr>
            <a:lvl5pPr marL="1828800" algn="l" rtl="0" fontAlgn="base">
              <a:spcBef>
                <a:spcPct val="0"/>
              </a:spcBef>
              <a:spcAft>
                <a:spcPct val="0"/>
              </a:spcAft>
              <a:defRPr sz="3900" b="1" kern="1200">
                <a:solidFill>
                  <a:srgbClr val="000066"/>
                </a:solidFill>
                <a:latin typeface="Arial" pitchFamily="34" charset="0"/>
                <a:ea typeface="MS PGothic" pitchFamily="34" charset="-128"/>
                <a:cs typeface="+mn-cs"/>
              </a:defRPr>
            </a:lvl5pPr>
            <a:lvl6pPr marL="2286000" algn="l" defTabSz="914400" rtl="0" eaLnBrk="1" latinLnBrk="0" hangingPunct="1">
              <a:defRPr sz="3900" b="1" kern="1200">
                <a:solidFill>
                  <a:srgbClr val="000066"/>
                </a:solidFill>
                <a:latin typeface="Arial" pitchFamily="34" charset="0"/>
                <a:ea typeface="MS PGothic" pitchFamily="34" charset="-128"/>
                <a:cs typeface="+mn-cs"/>
              </a:defRPr>
            </a:lvl6pPr>
            <a:lvl7pPr marL="2743200" algn="l" defTabSz="914400" rtl="0" eaLnBrk="1" latinLnBrk="0" hangingPunct="1">
              <a:defRPr sz="3900" b="1" kern="1200">
                <a:solidFill>
                  <a:srgbClr val="000066"/>
                </a:solidFill>
                <a:latin typeface="Arial" pitchFamily="34" charset="0"/>
                <a:ea typeface="MS PGothic" pitchFamily="34" charset="-128"/>
                <a:cs typeface="+mn-cs"/>
              </a:defRPr>
            </a:lvl7pPr>
            <a:lvl8pPr marL="3200400" algn="l" defTabSz="914400" rtl="0" eaLnBrk="1" latinLnBrk="0" hangingPunct="1">
              <a:defRPr sz="3900" b="1" kern="1200">
                <a:solidFill>
                  <a:srgbClr val="000066"/>
                </a:solidFill>
                <a:latin typeface="Arial" pitchFamily="34" charset="0"/>
                <a:ea typeface="MS PGothic" pitchFamily="34" charset="-128"/>
                <a:cs typeface="+mn-cs"/>
              </a:defRPr>
            </a:lvl8pPr>
            <a:lvl9pPr marL="3657600" algn="l" defTabSz="914400" rtl="0" eaLnBrk="1" latinLnBrk="0" hangingPunct="1">
              <a:defRPr sz="3900" b="1" kern="1200">
                <a:solidFill>
                  <a:srgbClr val="000066"/>
                </a:solidFill>
                <a:latin typeface="Arial" pitchFamily="34" charset="0"/>
                <a:ea typeface="MS PGothic" pitchFamily="34" charset="-128"/>
                <a:cs typeface="+mn-cs"/>
              </a:defRPr>
            </a:lvl9pPr>
          </a:lstStyle>
          <a:p>
            <a:pPr algn="ctr" defTabSz="912813" eaLnBrk="0" hangingPunct="0">
              <a:defRPr/>
            </a:pPr>
            <a:r>
              <a:rPr lang="fr-FR" sz="2400" dirty="0">
                <a:solidFill>
                  <a:schemeClr val="bg1"/>
                </a:solidFill>
              </a:rPr>
              <a:t>Trousse de formation essentielle :</a:t>
            </a:r>
            <a:br>
              <a:rPr lang="fr-FR" sz="2400" dirty="0">
                <a:solidFill>
                  <a:schemeClr val="bg1"/>
                </a:solidFill>
              </a:rPr>
            </a:br>
            <a:r>
              <a:rPr lang="fr-FR" sz="2400" dirty="0">
                <a:solidFill>
                  <a:schemeClr val="bg1"/>
                </a:solidFill>
              </a:rPr>
              <a:t>Introduction du Vaccin contre le VPH</a:t>
            </a:r>
            <a:endParaRPr lang="fr-FR" sz="2400" dirty="0">
              <a:solidFill>
                <a:schemeClr val="bg1"/>
              </a:solidFill>
              <a:latin typeface="Arial" charset="0"/>
              <a:ea typeface="ＭＳ Ｐゴシック" charset="0"/>
            </a:endParaRPr>
          </a:p>
        </p:txBody>
      </p:sp>
      <p:pic>
        <p:nvPicPr>
          <p:cNvPr id="5" name="Picture 5">
            <a:extLst>
              <a:ext uri="{FF2B5EF4-FFF2-40B4-BE49-F238E27FC236}">
                <a16:creationId xmlns:a16="http://schemas.microsoft.com/office/drawing/2014/main" id="{BA883CEC-8329-4C39-B023-597321CE6D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494384" y="5105400"/>
            <a:ext cx="4155232" cy="1050503"/>
          </a:xfrm>
          <a:prstGeom prst="rect">
            <a:avLst/>
          </a:prstGeom>
          <a:noFill/>
          <a:ln w="9525">
            <a:noFill/>
            <a:miter lim="800000"/>
            <a:headEnd/>
            <a:tailEnd/>
          </a:ln>
        </p:spPr>
      </p:pic>
    </p:spTree>
    <p:extLst>
      <p:ext uri="{BB962C8B-B14F-4D97-AF65-F5344CB8AC3E}">
        <p14:creationId xmlns:p14="http://schemas.microsoft.com/office/powerpoint/2010/main" val="21907618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fr-FR" dirty="0">
                <a:latin typeface="Arial" pitchFamily="34" charset="0"/>
                <a:ea typeface="ＭＳ Ｐゴシック" pitchFamily="34" charset="-128"/>
              </a:rPr>
              <a:t>Que faire dans ce scénario ?</a:t>
            </a:r>
            <a:endParaRPr lang="en-US" dirty="0"/>
          </a:p>
        </p:txBody>
      </p:sp>
      <p:pic>
        <p:nvPicPr>
          <p:cNvPr id="27650" name="Picture 7" descr="doctor_thinking"/>
          <p:cNvPicPr>
            <a:picLocks noGrp="1" noChangeAspect="1" noChangeArrowheads="1"/>
          </p:cNvPicPr>
          <p:nvPr>
            <p:ph idx="1"/>
          </p:nvPr>
        </p:nvPicPr>
        <p:blipFill>
          <a:blip r:embed="rId3" cstate="print"/>
          <a:srcRect/>
          <a:stretch>
            <a:fillRect/>
          </a:stretch>
        </p:blipFill>
        <p:spPr>
          <a:xfrm>
            <a:off x="6215063" y="2071688"/>
            <a:ext cx="2152650" cy="3108325"/>
          </a:xfrm>
          <a:noFill/>
        </p:spPr>
      </p:pic>
      <p:sp>
        <p:nvSpPr>
          <p:cNvPr id="27651" name="Rectangle à coins arrondis 3"/>
          <p:cNvSpPr>
            <a:spLocks noChangeArrowheads="1"/>
          </p:cNvSpPr>
          <p:nvPr/>
        </p:nvSpPr>
        <p:spPr bwMode="auto">
          <a:xfrm>
            <a:off x="971550" y="1928813"/>
            <a:ext cx="4321175" cy="2571750"/>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lstStyle/>
          <a:p>
            <a:pPr rtl="1"/>
            <a:r>
              <a:rPr lang="fr-FR" sz="2000" b="1" dirty="0">
                <a:solidFill>
                  <a:srgbClr val="002060"/>
                </a:solidFill>
                <a:latin typeface="Arial" pitchFamily="34" charset="0"/>
              </a:rPr>
              <a:t>Une jeune fille se présente à une séance de vaccination pour sa deuxième dose. Le registre montre que 18 mois ont écoulés depuis qu’elle a reçu sa première dose. </a:t>
            </a:r>
          </a:p>
        </p:txBody>
      </p:sp>
    </p:spTree>
    <p:extLst>
      <p:ext uri="{BB962C8B-B14F-4D97-AF65-F5344CB8AC3E}">
        <p14:creationId xmlns:p14="http://schemas.microsoft.com/office/powerpoint/2010/main" val="30133997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fr-FR" dirty="0">
                <a:latin typeface="Arial" pitchFamily="34" charset="0"/>
                <a:ea typeface="ＭＳ Ｐゴシック" pitchFamily="34" charset="-128"/>
              </a:rPr>
              <a:t>Que faire dans ce scénario ?</a:t>
            </a:r>
            <a:endParaRPr lang="en-US" dirty="0"/>
          </a:p>
        </p:txBody>
      </p:sp>
      <p:pic>
        <p:nvPicPr>
          <p:cNvPr id="27650" name="Picture 7" descr="doctor_thinking"/>
          <p:cNvPicPr>
            <a:picLocks noGrp="1" noChangeAspect="1" noChangeArrowheads="1"/>
          </p:cNvPicPr>
          <p:nvPr>
            <p:ph idx="1"/>
          </p:nvPr>
        </p:nvPicPr>
        <p:blipFill>
          <a:blip r:embed="rId3" cstate="print"/>
          <a:srcRect/>
          <a:stretch>
            <a:fillRect/>
          </a:stretch>
        </p:blipFill>
        <p:spPr>
          <a:xfrm>
            <a:off x="6215063" y="2071688"/>
            <a:ext cx="2152650" cy="3108325"/>
          </a:xfrm>
          <a:noFill/>
        </p:spPr>
      </p:pic>
      <p:sp>
        <p:nvSpPr>
          <p:cNvPr id="27651" name="Rectangle à coins arrondis 3"/>
          <p:cNvSpPr>
            <a:spLocks noChangeArrowheads="1"/>
          </p:cNvSpPr>
          <p:nvPr/>
        </p:nvSpPr>
        <p:spPr bwMode="auto">
          <a:xfrm>
            <a:off x="990600" y="1752599"/>
            <a:ext cx="4321175" cy="3810001"/>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lstStyle/>
          <a:p>
            <a:pPr rtl="1"/>
            <a:r>
              <a:rPr lang="fr-FR" sz="2000" b="1" dirty="0">
                <a:solidFill>
                  <a:srgbClr val="002060"/>
                </a:solidFill>
                <a:latin typeface="Arial" pitchFamily="34" charset="0"/>
              </a:rPr>
              <a:t>Le calendrier d’administration de routine contre le VPH est une dose unique administrée à l’âge de 9 ans (l’année scolaire X). Lors d’un séance de vaccination, une fille de 12 ans vous demande de lui administrer le vaccin contre le VPH car elle </a:t>
            </a:r>
            <a:r>
              <a:rPr lang="fr-FR" sz="2000" b="1">
                <a:solidFill>
                  <a:srgbClr val="002060"/>
                </a:solidFill>
                <a:latin typeface="Arial" pitchFamily="34" charset="0"/>
              </a:rPr>
              <a:t>a manqué </a:t>
            </a:r>
            <a:r>
              <a:rPr lang="fr-FR" sz="2000" b="1" dirty="0">
                <a:solidFill>
                  <a:srgbClr val="002060"/>
                </a:solidFill>
                <a:latin typeface="Arial" pitchFamily="34" charset="0"/>
              </a:rPr>
              <a:t>l’occasion de se faire vacciner à l’âge de 9 ans.</a:t>
            </a:r>
          </a:p>
        </p:txBody>
      </p:sp>
    </p:spTree>
    <p:extLst>
      <p:ext uri="{BB962C8B-B14F-4D97-AF65-F5344CB8AC3E}">
        <p14:creationId xmlns:p14="http://schemas.microsoft.com/office/powerpoint/2010/main" val="28893546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a:xfrm>
            <a:off x="0" y="228600"/>
            <a:ext cx="9144000" cy="952500"/>
          </a:xfrm>
        </p:spPr>
        <p:txBody>
          <a:bodyPr/>
          <a:lstStyle/>
          <a:p>
            <a:pPr eaLnBrk="1" hangingPunct="1">
              <a:defRPr/>
            </a:pPr>
            <a:r>
              <a:rPr lang="fr-FR" dirty="0"/>
              <a:t>Messages clés</a:t>
            </a:r>
            <a:endParaRPr lang="en-GB" dirty="0">
              <a:solidFill>
                <a:srgbClr val="002060"/>
              </a:solidFill>
              <a:ea typeface="+mj-ea"/>
            </a:endParaRPr>
          </a:p>
        </p:txBody>
      </p:sp>
      <p:pic>
        <p:nvPicPr>
          <p:cNvPr id="14339" name="Picture 7" descr="C:\Users\sfellache\Desktop\ammp\doctor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31">
            <a:extLst>
              <a:ext uri="{FF2B5EF4-FFF2-40B4-BE49-F238E27FC236}">
                <a16:creationId xmlns:a16="http://schemas.microsoft.com/office/drawing/2014/main" id="{79229176-94A3-4AD1-983B-F6E57033D6F2}"/>
              </a:ext>
            </a:extLst>
          </p:cNvPr>
          <p:cNvSpPr>
            <a:spLocks noChangeArrowheads="1"/>
          </p:cNvSpPr>
          <p:nvPr/>
        </p:nvSpPr>
        <p:spPr bwMode="auto">
          <a:xfrm>
            <a:off x="152400" y="1353507"/>
            <a:ext cx="8640762" cy="491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341313" lvl="1" indent="-341313" defTabSz="912813" eaLnBrk="0" hangingPunct="0">
              <a:spcBef>
                <a:spcPts val="600"/>
              </a:spcBef>
              <a:buClr>
                <a:srgbClr val="1E7FB8"/>
              </a:buClr>
              <a:buFont typeface="Wingdings" pitchFamily="2" charset="2"/>
              <a:buChar char="l"/>
            </a:pPr>
            <a:r>
              <a:rPr lang="fr-FR" altLang="zh-CN" dirty="0">
                <a:solidFill>
                  <a:srgbClr val="000066"/>
                </a:solidFill>
                <a:latin typeface="Arial" pitchFamily="34" charset="0"/>
                <a:ea typeface="SimSun" pitchFamily="2" charset="-122"/>
              </a:rPr>
              <a:t>Les filles âgées de 9 à 14 ans sont la cible principale  de la vaccination contre le VPH</a:t>
            </a:r>
          </a:p>
          <a:p>
            <a:pPr marL="341313" lvl="1" indent="-341313" defTabSz="912813" eaLnBrk="0" hangingPunct="0">
              <a:spcBef>
                <a:spcPts val="600"/>
              </a:spcBef>
              <a:buClr>
                <a:srgbClr val="1E7FB8"/>
              </a:buClr>
              <a:buFont typeface="Wingdings" pitchFamily="2" charset="2"/>
              <a:buChar char="l"/>
            </a:pPr>
            <a:r>
              <a:rPr lang="fr-FR" altLang="zh-CN" dirty="0">
                <a:solidFill>
                  <a:srgbClr val="000066"/>
                </a:solidFill>
                <a:latin typeface="Arial" pitchFamily="34" charset="0"/>
                <a:ea typeface="SimSun" pitchFamily="2" charset="-122"/>
              </a:rPr>
              <a:t>Selon le programme d’administration du pays, le vaccine contre le VPH est administré :</a:t>
            </a:r>
          </a:p>
          <a:p>
            <a:pPr marL="798513" lvl="2" indent="-341313" defTabSz="912813" eaLnBrk="0" hangingPunct="0">
              <a:spcBef>
                <a:spcPts val="600"/>
              </a:spcBef>
              <a:buClr>
                <a:srgbClr val="1E7FB8"/>
              </a:buClr>
              <a:buFont typeface="Wingdings" pitchFamily="2" charset="2"/>
              <a:buChar char="l"/>
            </a:pPr>
            <a:r>
              <a:rPr lang="fr-FR" altLang="zh-CN" dirty="0">
                <a:solidFill>
                  <a:srgbClr val="000066"/>
                </a:solidFill>
                <a:latin typeface="Arial" pitchFamily="34" charset="0"/>
                <a:ea typeface="SimSun" pitchFamily="2" charset="-122"/>
              </a:rPr>
              <a:t>Un calendrier d’une dose</a:t>
            </a:r>
          </a:p>
          <a:p>
            <a:pPr marL="798513" lvl="2" indent="-341313" defTabSz="912813" eaLnBrk="0" hangingPunct="0">
              <a:spcBef>
                <a:spcPts val="600"/>
              </a:spcBef>
              <a:buClr>
                <a:srgbClr val="1E7FB8"/>
              </a:buClr>
              <a:buFont typeface="Wingdings" pitchFamily="2" charset="2"/>
              <a:buChar char="l"/>
            </a:pPr>
            <a:r>
              <a:rPr lang="fr-FR" altLang="zh-CN" dirty="0">
                <a:solidFill>
                  <a:srgbClr val="000066"/>
                </a:solidFill>
                <a:latin typeface="Arial" pitchFamily="34" charset="0"/>
                <a:ea typeface="SimSun" pitchFamily="2" charset="-122"/>
              </a:rPr>
              <a:t>Un calendrier de deux doses avec un intervalle minimum de 6 mois entre les deux doses sans intervalle maximum. Lorsque l’intervalle est inconnu, donnez toujours la deuxième dose.</a:t>
            </a:r>
          </a:p>
          <a:p>
            <a:pPr marL="341313" lvl="1" indent="-341313" defTabSz="912813" eaLnBrk="0" hangingPunct="0">
              <a:spcBef>
                <a:spcPts val="600"/>
              </a:spcBef>
              <a:buClr>
                <a:srgbClr val="1E7FB8"/>
              </a:buClr>
              <a:buFont typeface="Wingdings" pitchFamily="2" charset="2"/>
              <a:buChar char="l"/>
            </a:pPr>
            <a:r>
              <a:rPr lang="fr-FR" altLang="zh-CN" dirty="0">
                <a:solidFill>
                  <a:srgbClr val="000066"/>
                </a:solidFill>
                <a:latin typeface="Arial" pitchFamily="34" charset="0"/>
                <a:ea typeface="SimSun" pitchFamily="2" charset="-122"/>
              </a:rPr>
              <a:t>Un calendrier de 2 doses minimum, idéalement 3 doses, est recommandé pour les filles immunodéprimées ou infectées par le VIH</a:t>
            </a:r>
          </a:p>
          <a:p>
            <a:pPr marL="341313" lvl="1" indent="-341313" defTabSz="912813" eaLnBrk="0" hangingPunct="0">
              <a:spcBef>
                <a:spcPts val="600"/>
              </a:spcBef>
              <a:buClr>
                <a:srgbClr val="1E7FB8"/>
              </a:buClr>
              <a:buFont typeface="Wingdings" pitchFamily="2" charset="2"/>
              <a:buChar char="l"/>
            </a:pPr>
            <a:r>
              <a:rPr lang="fr-FR" altLang="zh-CN" dirty="0">
                <a:solidFill>
                  <a:srgbClr val="000066"/>
                </a:solidFill>
                <a:latin typeface="Arial" pitchFamily="34" charset="0"/>
                <a:ea typeface="SimSun" pitchFamily="2" charset="-122"/>
              </a:rPr>
              <a:t>Les contre-indications de vaccination contre le VPH sont :</a:t>
            </a:r>
          </a:p>
          <a:p>
            <a:pPr marL="800100" lvl="2" indent="-342900" defTabSz="912813" eaLnBrk="0" hangingPunct="0">
              <a:buClr>
                <a:srgbClr val="1E7FB8"/>
              </a:buClr>
              <a:buFont typeface="Arial" pitchFamily="34" charset="0"/>
              <a:buChar char="-"/>
            </a:pPr>
            <a:r>
              <a:rPr lang="fr-FR" altLang="zh-CN" dirty="0">
                <a:solidFill>
                  <a:srgbClr val="000066"/>
                </a:solidFill>
                <a:latin typeface="Arial" pitchFamily="34" charset="0"/>
                <a:ea typeface="SimSun" pitchFamily="2" charset="-122"/>
              </a:rPr>
              <a:t>L’allergie après une dose précédente de vaccin, ou à un composant du vaccin</a:t>
            </a:r>
          </a:p>
          <a:p>
            <a:pPr marL="800100" lvl="2" indent="-342900" defTabSz="912813" eaLnBrk="0" hangingPunct="0">
              <a:buClr>
                <a:srgbClr val="1E7FB8"/>
              </a:buClr>
              <a:buFont typeface="Arial" pitchFamily="34" charset="0"/>
              <a:buChar char="-"/>
            </a:pPr>
            <a:r>
              <a:rPr lang="fr-FR" altLang="zh-CN" dirty="0">
                <a:solidFill>
                  <a:srgbClr val="000066"/>
                </a:solidFill>
                <a:latin typeface="Arial" pitchFamily="34" charset="0"/>
                <a:ea typeface="SimSun" pitchFamily="2" charset="-122"/>
              </a:rPr>
              <a:t>La grossesse</a:t>
            </a:r>
          </a:p>
          <a:p>
            <a:pPr marL="800100" lvl="2" indent="-342900" defTabSz="912813" eaLnBrk="0" hangingPunct="0">
              <a:buClr>
                <a:srgbClr val="1E7FB8"/>
              </a:buClr>
              <a:buFont typeface="Arial" pitchFamily="34" charset="0"/>
              <a:buChar char="-"/>
            </a:pPr>
            <a:r>
              <a:rPr lang="fr-FR" altLang="zh-CN" dirty="0">
                <a:solidFill>
                  <a:srgbClr val="000066"/>
                </a:solidFill>
                <a:latin typeface="Arial" pitchFamily="34" charset="0"/>
                <a:ea typeface="SimSun" pitchFamily="2" charset="-122"/>
              </a:rPr>
              <a:t>Les maladies fébriles sévères</a:t>
            </a:r>
          </a:p>
        </p:txBody>
      </p:sp>
    </p:spTree>
    <p:extLst>
      <p:ext uri="{BB962C8B-B14F-4D97-AF65-F5344CB8AC3E}">
        <p14:creationId xmlns:p14="http://schemas.microsoft.com/office/powerpoint/2010/main" val="30420189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6" descr="doctor_goodbye"/>
          <p:cNvPicPr>
            <a:picLocks noChangeAspect="1" noChangeArrowheads="1"/>
          </p:cNvPicPr>
          <p:nvPr/>
        </p:nvPicPr>
        <p:blipFill>
          <a:blip r:embed="rId3" cstate="print"/>
          <a:srcRect/>
          <a:stretch>
            <a:fillRect/>
          </a:stretch>
        </p:blipFill>
        <p:spPr bwMode="auto">
          <a:xfrm>
            <a:off x="536575" y="1773238"/>
            <a:ext cx="2522538" cy="3641725"/>
          </a:xfrm>
          <a:prstGeom prst="rect">
            <a:avLst/>
          </a:prstGeom>
          <a:noFill/>
          <a:ln w="9525">
            <a:noFill/>
            <a:miter lim="800000"/>
            <a:headEnd/>
            <a:tailEnd/>
          </a:ln>
        </p:spPr>
      </p:pic>
      <p:sp>
        <p:nvSpPr>
          <p:cNvPr id="17411" name="Titre 1"/>
          <p:cNvSpPr>
            <a:spLocks noGrp="1"/>
          </p:cNvSpPr>
          <p:nvPr>
            <p:ph type="title" idx="4294967295"/>
          </p:nvPr>
        </p:nvSpPr>
        <p:spPr/>
        <p:txBody>
          <a:bodyPr/>
          <a:lstStyle/>
          <a:p>
            <a:pPr>
              <a:defRPr/>
            </a:pPr>
            <a:r>
              <a:rPr lang="en-US" sz="3600" dirty="0"/>
              <a:t>Fin du module</a:t>
            </a:r>
            <a:endParaRPr lang="fr-FR" sz="3600" dirty="0"/>
          </a:p>
        </p:txBody>
      </p:sp>
      <p:sp>
        <p:nvSpPr>
          <p:cNvPr id="7" name="Rectangle à coins arrondis 6"/>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a:defRPr/>
            </a:pPr>
            <a:br>
              <a:rPr lang="en-US" sz="1400" b="1" dirty="0">
                <a:solidFill>
                  <a:srgbClr val="000066"/>
                </a:solidFill>
              </a:rPr>
            </a:br>
            <a:r>
              <a:rPr lang="en-US" sz="2400" b="1" dirty="0">
                <a:solidFill>
                  <a:srgbClr val="000066"/>
                </a:solidFill>
              </a:rPr>
              <a:t>Merci de </a:t>
            </a:r>
            <a:r>
              <a:rPr lang="en-US" sz="2400" b="1" dirty="0" err="1">
                <a:solidFill>
                  <a:srgbClr val="000066"/>
                </a:solidFill>
              </a:rPr>
              <a:t>votre</a:t>
            </a:r>
            <a:r>
              <a:rPr lang="en-US" sz="2400" b="1" dirty="0">
                <a:solidFill>
                  <a:srgbClr val="000066"/>
                </a:solidFill>
              </a:rPr>
              <a:t> attention ! </a:t>
            </a:r>
            <a:br>
              <a:rPr lang="en-US" sz="2400" b="1" dirty="0">
                <a:solidFill>
                  <a:srgbClr val="000066"/>
                </a:solidFill>
              </a:rPr>
            </a:br>
            <a:br>
              <a:rPr lang="en-US" sz="2400" b="1" dirty="0">
                <a:solidFill>
                  <a:srgbClr val="000066"/>
                </a:solidFill>
              </a:rPr>
            </a:br>
            <a:endParaRPr lang="en-US" sz="24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r>
              <a:rPr lang="fr-FR" sz="2000" b="1" dirty="0">
                <a:solidFill>
                  <a:srgbClr val="000066"/>
                </a:solidFill>
              </a:rPr>
              <a:t> </a:t>
            </a:r>
          </a:p>
        </p:txBody>
      </p:sp>
    </p:spTree>
    <p:extLst>
      <p:ext uri="{BB962C8B-B14F-4D97-AF65-F5344CB8AC3E}">
        <p14:creationId xmlns:p14="http://schemas.microsoft.com/office/powerpoint/2010/main" val="24615495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1"/>
          <p:cNvSpPr>
            <a:spLocks noChangeArrowheads="1"/>
          </p:cNvSpPr>
          <p:nvPr/>
        </p:nvSpPr>
        <p:spPr bwMode="auto">
          <a:xfrm>
            <a:off x="179388" y="1412875"/>
            <a:ext cx="8640762" cy="393223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fr-FR" altLang="zh-CN" sz="2400" dirty="0">
                <a:solidFill>
                  <a:srgbClr val="000066"/>
                </a:solidFill>
                <a:latin typeface="Arial" pitchFamily="34" charset="0"/>
                <a:ea typeface="SimSun" pitchFamily="2" charset="-122"/>
              </a:rPr>
              <a:t>Vaccins contre les papillomavirus humains : note de synthèse de l’OMS (mise à jour de 2022) </a:t>
            </a:r>
            <a:r>
              <a:rPr lang="en-US" altLang="zh-CN" sz="2400" dirty="0">
                <a:solidFill>
                  <a:srgbClr val="000066"/>
                </a:solidFill>
                <a:latin typeface="Arial" pitchFamily="34" charset="0"/>
                <a:ea typeface="SimSun" pitchFamily="2" charset="-122"/>
                <a:hlinkClick r:id="rId3"/>
              </a:rPr>
              <a:t>https://apps.who.int/iris/bitstream/handle/10665/365350/WER9750-eng-fre.pdf</a:t>
            </a:r>
            <a:endParaRPr lang="en-US" altLang="zh-CN" sz="2800" dirty="0">
              <a:latin typeface="Arial" pitchFamily="34" charset="0"/>
              <a:ea typeface="SimSun" pitchFamily="2" charset="-122"/>
            </a:endParaRPr>
          </a:p>
          <a:p>
            <a:pPr marL="341313" indent="-341313" defTabSz="912813" eaLnBrk="0" hangingPunct="0">
              <a:spcBef>
                <a:spcPct val="80000"/>
              </a:spcBef>
              <a:buClr>
                <a:srgbClr val="1E7FB8"/>
              </a:buClr>
              <a:buFont typeface="Wingdings" pitchFamily="2" charset="2"/>
              <a:buChar char="l"/>
            </a:pPr>
            <a:r>
              <a:rPr lang="en-US" sz="2400" dirty="0" err="1">
                <a:solidFill>
                  <a:srgbClr val="000066"/>
                </a:solidFill>
                <a:latin typeface="Arial" pitchFamily="34" charset="0"/>
                <a:ea typeface="SimSun" pitchFamily="2" charset="-122"/>
              </a:rPr>
              <a:t>Gardasil</a:t>
            </a:r>
            <a:r>
              <a:rPr lang="en-US" sz="2400" baseline="30000" dirty="0" err="1">
                <a:solidFill>
                  <a:srgbClr val="000066"/>
                </a:solidFill>
                <a:latin typeface="Arial" pitchFamily="34" charset="0"/>
              </a:rPr>
              <a:t>TM</a:t>
            </a:r>
            <a:r>
              <a:rPr lang="en-US" sz="2400" baseline="30000" dirty="0">
                <a:solidFill>
                  <a:srgbClr val="000066"/>
                </a:solidFill>
                <a:latin typeface="Arial" pitchFamily="34" charset="0"/>
                <a:ea typeface="SimSun" pitchFamily="2" charset="-122"/>
              </a:rPr>
              <a:t> </a:t>
            </a:r>
            <a:r>
              <a:rPr lang="en-US" sz="2400" dirty="0">
                <a:solidFill>
                  <a:srgbClr val="000066"/>
                </a:solidFill>
                <a:latin typeface="Arial" pitchFamily="34" charset="0"/>
                <a:ea typeface="SimSun" pitchFamily="2" charset="-122"/>
              </a:rPr>
              <a:t>: </a:t>
            </a:r>
            <a:r>
              <a:rPr lang="en-US" sz="2400" dirty="0" err="1">
                <a:solidFill>
                  <a:srgbClr val="000066"/>
                </a:solidFill>
                <a:latin typeface="Arial" pitchFamily="34" charset="0"/>
                <a:ea typeface="SimSun" pitchFamily="2" charset="-122"/>
              </a:rPr>
              <a:t>Présentation</a:t>
            </a:r>
            <a:r>
              <a:rPr lang="en-US" sz="2400" dirty="0">
                <a:solidFill>
                  <a:srgbClr val="000066"/>
                </a:solidFill>
                <a:latin typeface="Arial" pitchFamily="34" charset="0"/>
                <a:ea typeface="SimSun" pitchFamily="2" charset="-122"/>
              </a:rPr>
              <a:t> du </a:t>
            </a:r>
            <a:r>
              <a:rPr lang="en-US" sz="2400" dirty="0" err="1">
                <a:solidFill>
                  <a:srgbClr val="000066"/>
                </a:solidFill>
                <a:latin typeface="Arial" pitchFamily="34" charset="0"/>
                <a:ea typeface="SimSun" pitchFamily="2" charset="-122"/>
              </a:rPr>
              <a:t>produit</a:t>
            </a:r>
            <a:r>
              <a:rPr lang="en-US" sz="2400" dirty="0">
                <a:solidFill>
                  <a:srgbClr val="000066"/>
                </a:solidFill>
                <a:latin typeface="Arial" pitchFamily="34" charset="0"/>
                <a:ea typeface="SimSun" pitchFamily="2" charset="-122"/>
              </a:rPr>
              <a:t> </a:t>
            </a:r>
            <a:r>
              <a:rPr lang="en-US" altLang="zh-CN" sz="2400" dirty="0">
                <a:solidFill>
                  <a:srgbClr val="000066"/>
                </a:solidFill>
                <a:latin typeface="Arial" pitchFamily="34" charset="0"/>
                <a:ea typeface="SimSun" pitchFamily="2" charset="-122"/>
              </a:rPr>
              <a:t>(</a:t>
            </a:r>
            <a:r>
              <a:rPr lang="en-US" altLang="zh-CN" sz="2400" dirty="0" err="1">
                <a:solidFill>
                  <a:srgbClr val="000066"/>
                </a:solidFill>
                <a:latin typeface="Arial" pitchFamily="34" charset="0"/>
                <a:ea typeface="SimSun" pitchFamily="2" charset="-122"/>
              </a:rPr>
              <a:t>en</a:t>
            </a:r>
            <a:r>
              <a:rPr lang="en-US" altLang="zh-CN" sz="2400" dirty="0">
                <a:solidFill>
                  <a:srgbClr val="000066"/>
                </a:solidFill>
                <a:latin typeface="Arial" pitchFamily="34" charset="0"/>
                <a:ea typeface="SimSun" pitchFamily="2" charset="-122"/>
              </a:rPr>
              <a:t> </a:t>
            </a:r>
            <a:r>
              <a:rPr lang="en-US" altLang="zh-CN" sz="2400" dirty="0" err="1">
                <a:solidFill>
                  <a:srgbClr val="000066"/>
                </a:solidFill>
                <a:latin typeface="Arial" pitchFamily="34" charset="0"/>
                <a:ea typeface="SimSun" pitchFamily="2" charset="-122"/>
              </a:rPr>
              <a:t>anglais</a:t>
            </a:r>
            <a:r>
              <a:rPr lang="en-US" altLang="zh-CN" sz="2400" dirty="0">
                <a:solidFill>
                  <a:srgbClr val="000066"/>
                </a:solidFill>
                <a:latin typeface="Arial" pitchFamily="34" charset="0"/>
                <a:ea typeface="SimSun" pitchFamily="2" charset="-122"/>
              </a:rPr>
              <a:t>) </a:t>
            </a:r>
            <a:r>
              <a:rPr lang="en-US" altLang="zh-CN" sz="2400" dirty="0">
                <a:latin typeface="Arial" pitchFamily="34" charset="0"/>
                <a:ea typeface="SimSun" pitchFamily="2" charset="-122"/>
                <a:hlinkClick r:id="rId4"/>
              </a:rPr>
              <a:t>https://extranet.who.int/pqweb/content/gardasil</a:t>
            </a:r>
            <a:endParaRPr lang="fr-FR" altLang="zh-CN" sz="2400" dirty="0">
              <a:solidFill>
                <a:srgbClr val="000066"/>
              </a:solidFill>
              <a:latin typeface="Arial" pitchFamily="34" charset="0"/>
              <a:ea typeface="SimSun" pitchFamily="2" charset="-122"/>
            </a:endParaRPr>
          </a:p>
        </p:txBody>
      </p:sp>
      <p:sp>
        <p:nvSpPr>
          <p:cNvPr id="5" name="Title 7"/>
          <p:cNvSpPr txBox="1">
            <a:spLocks/>
          </p:cNvSpPr>
          <p:nvPr/>
        </p:nvSpPr>
        <p:spPr bwMode="auto">
          <a:xfrm>
            <a:off x="152400" y="152400"/>
            <a:ext cx="9144000" cy="1238250"/>
          </a:xfrm>
          <a:prstGeom prst="rect">
            <a:avLst/>
          </a:prstGeom>
          <a:noFill/>
          <a:ln>
            <a:noFill/>
          </a:ln>
          <a:effectLst>
            <a:outerShdw blurRad="63500" dist="17961" dir="2700000" algn="ctr" rotWithShape="0">
              <a:srgbClr val="96CCEE">
                <a:alpha val="74998"/>
              </a:srgbClr>
            </a:outerShdw>
          </a:effectLst>
          <a:extLst>
            <a:ext uri="{FAA26D3D-D897-4be2-8F04-BA451C77F1D7}"/>
          </a:extLst>
        </p:spPr>
        <p:txBody>
          <a:bodyPr vert="horz" wrap="square" lIns="0" tIns="0" rIns="0" bIns="0" numCol="1" anchor="ctr" anchorCtr="0" compatLnSpc="1">
            <a:prstTxWarp prst="textNoShape">
              <a:avLst/>
            </a:prstTxWarp>
          </a:bodyPr>
          <a:lst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a:lstStyle>
          <a:p>
            <a:br>
              <a:rPr lang="en-US" sz="3200" kern="0" dirty="0"/>
            </a:br>
            <a:r>
              <a:rPr lang="en-US" sz="3200" kern="0" dirty="0" err="1"/>
              <a:t>Références</a:t>
            </a:r>
            <a:br>
              <a:rPr lang="en-US" sz="3200" kern="0" dirty="0"/>
            </a:br>
            <a:endParaRPr lang="en-US" kern="0" dirty="0"/>
          </a:p>
        </p:txBody>
      </p:sp>
    </p:spTree>
    <p:extLst>
      <p:ext uri="{BB962C8B-B14F-4D97-AF65-F5344CB8AC3E}">
        <p14:creationId xmlns:p14="http://schemas.microsoft.com/office/powerpoint/2010/main" val="75049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3"/>
          <p:cNvSpPr>
            <a:spLocks noGrp="1" noChangeArrowheads="1"/>
          </p:cNvSpPr>
          <p:nvPr>
            <p:ph type="title"/>
          </p:nvPr>
        </p:nvSpPr>
        <p:spPr/>
        <p:txBody>
          <a:bodyPr/>
          <a:lstStyle/>
          <a:p>
            <a:pPr>
              <a:defRPr/>
            </a:pPr>
            <a:r>
              <a:rPr lang="fr-FR" dirty="0">
                <a:ea typeface="ＭＳ Ｐゴシック" charset="0"/>
              </a:rPr>
              <a:t>Objectifs pédagogiques</a:t>
            </a:r>
          </a:p>
        </p:txBody>
      </p:sp>
      <p:sp>
        <p:nvSpPr>
          <p:cNvPr id="7170" name="Rectangle 14"/>
          <p:cNvSpPr>
            <a:spLocks noChangeArrowheads="1"/>
          </p:cNvSpPr>
          <p:nvPr/>
        </p:nvSpPr>
        <p:spPr bwMode="auto">
          <a:xfrm>
            <a:off x="1476375" y="1381125"/>
            <a:ext cx="7258050" cy="46116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fr-FR" sz="2400" dirty="0">
                <a:solidFill>
                  <a:srgbClr val="000066"/>
                </a:solidFill>
                <a:latin typeface="Arial" pitchFamily="34" charset="0"/>
              </a:rPr>
              <a:t>À la fin du module, vous serez capable :</a:t>
            </a:r>
          </a:p>
          <a:p>
            <a:pPr marL="804863" lvl="1" indent="-280988" defTabSz="912813" eaLnBrk="0" hangingPunct="0">
              <a:spcBef>
                <a:spcPct val="20000"/>
              </a:spcBef>
              <a:buClr>
                <a:srgbClr val="1E7FB8"/>
              </a:buClr>
              <a:buFont typeface="Arial" pitchFamily="34" charset="0"/>
              <a:buChar char="–"/>
            </a:pPr>
            <a:r>
              <a:rPr lang="fr-FR" sz="2100" dirty="0">
                <a:solidFill>
                  <a:srgbClr val="000066"/>
                </a:solidFill>
                <a:latin typeface="Arial" pitchFamily="34" charset="0"/>
              </a:rPr>
              <a:t>de décrire le calendrier de vaccination recommandé pour le vaccin </a:t>
            </a:r>
            <a:r>
              <a:rPr lang="fr-FR" sz="2100" dirty="0" err="1">
                <a:solidFill>
                  <a:srgbClr val="000066"/>
                </a:solidFill>
                <a:latin typeface="Arial" pitchFamily="34" charset="0"/>
              </a:rPr>
              <a:t>Gardasil</a:t>
            </a:r>
            <a:r>
              <a:rPr lang="fr-FR" sz="2100" baseline="30000" dirty="0" err="1">
                <a:solidFill>
                  <a:srgbClr val="000066"/>
                </a:solidFill>
                <a:latin typeface="Arial" pitchFamily="34" charset="0"/>
              </a:rPr>
              <a:t>TM</a:t>
            </a:r>
            <a:endParaRPr lang="fr-FR" sz="2100" baseline="30000" dirty="0">
              <a:solidFill>
                <a:srgbClr val="000066"/>
              </a:solidFill>
              <a:latin typeface="Arial" pitchFamily="34" charset="0"/>
            </a:endParaRPr>
          </a:p>
          <a:p>
            <a:pPr marL="804863" lvl="1" indent="-280988" defTabSz="912813" eaLnBrk="0" hangingPunct="0">
              <a:spcBef>
                <a:spcPct val="20000"/>
              </a:spcBef>
              <a:buClr>
                <a:srgbClr val="1E7FB8"/>
              </a:buClr>
              <a:buFont typeface="Arial" pitchFamily="34" charset="0"/>
              <a:buChar char="–"/>
            </a:pPr>
            <a:r>
              <a:rPr lang="fr-FR" sz="2100" dirty="0">
                <a:solidFill>
                  <a:srgbClr val="000066"/>
                </a:solidFill>
                <a:latin typeface="Arial" pitchFamily="34" charset="0"/>
              </a:rPr>
              <a:t>de décrire si une fille est éligible ou inéligible au vaccin contre le VPH </a:t>
            </a:r>
          </a:p>
          <a:p>
            <a:pPr marL="804863" lvl="1" indent="-280988" defTabSz="912813" eaLnBrk="0" hangingPunct="0">
              <a:spcBef>
                <a:spcPct val="20000"/>
              </a:spcBef>
              <a:buClr>
                <a:srgbClr val="1E7FB8"/>
              </a:buClr>
              <a:buFont typeface="Arial" pitchFamily="34" charset="0"/>
              <a:buChar char="–"/>
            </a:pPr>
            <a:r>
              <a:rPr lang="fr-FR" sz="2100" dirty="0">
                <a:solidFill>
                  <a:srgbClr val="000066"/>
                </a:solidFill>
                <a:latin typeface="Arial" pitchFamily="34" charset="0"/>
              </a:rPr>
              <a:t>de décrire les contre-indications absolues à la vaccination</a:t>
            </a:r>
            <a:r>
              <a:rPr lang="en-US" sz="2100" dirty="0">
                <a:solidFill>
                  <a:srgbClr val="000066"/>
                </a:solidFill>
                <a:latin typeface="Arial" pitchFamily="34" charset="0"/>
              </a:rPr>
              <a:t>                                                                                                                     </a:t>
            </a:r>
          </a:p>
          <a:p>
            <a:pPr marL="347663" indent="-280988" defTabSz="912813" eaLnBrk="0" hangingPunct="0">
              <a:spcBef>
                <a:spcPct val="80000"/>
              </a:spcBef>
              <a:buClr>
                <a:srgbClr val="1E7FB8"/>
              </a:buClr>
              <a:buFont typeface="Wingdings" pitchFamily="2" charset="2"/>
              <a:buChar char="l"/>
            </a:pPr>
            <a:r>
              <a:rPr lang="en-GB" sz="2400" dirty="0" err="1">
                <a:solidFill>
                  <a:srgbClr val="000066"/>
                </a:solidFill>
                <a:latin typeface="Arial" pitchFamily="34" charset="0"/>
              </a:rPr>
              <a:t>Durée</a:t>
            </a:r>
            <a:endParaRPr lang="en-GB" sz="2500" dirty="0">
              <a:solidFill>
                <a:srgbClr val="000066"/>
              </a:solidFill>
              <a:latin typeface="Arial" pitchFamily="34" charset="0"/>
            </a:endParaRPr>
          </a:p>
          <a:p>
            <a:pPr marL="804863" lvl="1" indent="-280988" defTabSz="912813" eaLnBrk="0" hangingPunct="0">
              <a:spcBef>
                <a:spcPct val="20000"/>
              </a:spcBef>
              <a:buClr>
                <a:srgbClr val="1E7FB8"/>
              </a:buClr>
              <a:buFont typeface="Arial" pitchFamily="34" charset="0"/>
              <a:buChar char="–"/>
            </a:pPr>
            <a:r>
              <a:rPr lang="en-GB" sz="2100" dirty="0">
                <a:solidFill>
                  <a:srgbClr val="000066"/>
                </a:solidFill>
                <a:latin typeface="Arial" pitchFamily="34" charset="0"/>
              </a:rPr>
              <a:t>60</a:t>
            </a:r>
            <a:r>
              <a:rPr lang="ja-JP" altLang="en-GB" sz="2100" dirty="0">
                <a:solidFill>
                  <a:srgbClr val="000066"/>
                </a:solidFill>
                <a:latin typeface="Arial" pitchFamily="34" charset="0"/>
              </a:rPr>
              <a:t>’</a:t>
            </a:r>
            <a:endParaRPr lang="en-GB" altLang="ja-JP" sz="2100" dirty="0">
              <a:solidFill>
                <a:srgbClr val="000066"/>
              </a:solidFill>
              <a:latin typeface="Arial" pitchFamily="34" charset="0"/>
            </a:endParaRPr>
          </a:p>
          <a:p>
            <a:pPr marL="804863" lvl="1" indent="-280988" defTabSz="912813" eaLnBrk="0" hangingPunct="0">
              <a:spcBef>
                <a:spcPct val="20000"/>
              </a:spcBef>
              <a:buClr>
                <a:srgbClr val="1E7FB8"/>
              </a:buClr>
              <a:buFont typeface="Arial" pitchFamily="34" charset="0"/>
              <a:buChar char="–"/>
            </a:pPr>
            <a:endParaRPr lang="fr-FR" sz="2100" dirty="0">
              <a:solidFill>
                <a:srgbClr val="000066"/>
              </a:solidFill>
              <a:latin typeface="Arial" pitchFamily="34" charset="0"/>
            </a:endParaRPr>
          </a:p>
        </p:txBody>
      </p:sp>
      <p:pic>
        <p:nvPicPr>
          <p:cNvPr id="7171" name="Picture 6" descr="C:\Users\sfellache\Desktop\ammp\sandclock.jpg"/>
          <p:cNvPicPr>
            <a:picLocks noChangeAspect="1" noChangeArrowheads="1"/>
          </p:cNvPicPr>
          <p:nvPr/>
        </p:nvPicPr>
        <p:blipFill>
          <a:blip r:embed="rId3" cstate="print"/>
          <a:srcRect/>
          <a:stretch>
            <a:fillRect/>
          </a:stretch>
        </p:blipFill>
        <p:spPr bwMode="auto">
          <a:xfrm>
            <a:off x="434975" y="3429000"/>
            <a:ext cx="823913" cy="1008063"/>
          </a:xfrm>
          <a:prstGeom prst="rect">
            <a:avLst/>
          </a:prstGeom>
          <a:noFill/>
          <a:ln w="9525">
            <a:noFill/>
            <a:miter lim="800000"/>
            <a:headEnd/>
            <a:tailEnd/>
          </a:ln>
        </p:spPr>
      </p:pic>
      <p:pic>
        <p:nvPicPr>
          <p:cNvPr id="7172" name="Picture 7" descr="arrow"/>
          <p:cNvPicPr>
            <a:picLocks noChangeAspect="1" noChangeArrowheads="1"/>
          </p:cNvPicPr>
          <p:nvPr/>
        </p:nvPicPr>
        <p:blipFill>
          <a:blip r:embed="rId4" cstate="print"/>
          <a:srcRect/>
          <a:stretch>
            <a:fillRect/>
          </a:stretch>
        </p:blipFill>
        <p:spPr bwMode="auto">
          <a:xfrm>
            <a:off x="179388" y="1341438"/>
            <a:ext cx="1223962" cy="1016000"/>
          </a:xfrm>
          <a:prstGeom prst="rect">
            <a:avLst/>
          </a:prstGeom>
          <a:noFill/>
          <a:ln w="9525">
            <a:noFill/>
            <a:miter lim="800000"/>
            <a:headEnd/>
            <a:tailEnd/>
          </a:ln>
        </p:spPr>
      </p:pic>
      <p:sp>
        <p:nvSpPr>
          <p:cNvPr id="7173" name="TextBox 1"/>
          <p:cNvSpPr txBox="1">
            <a:spLocks noChangeArrowheads="1"/>
          </p:cNvSpPr>
          <p:nvPr/>
        </p:nvSpPr>
        <p:spPr bwMode="auto">
          <a:xfrm>
            <a:off x="1600200" y="6565900"/>
            <a:ext cx="184150" cy="369888"/>
          </a:xfrm>
          <a:prstGeom prst="rect">
            <a:avLst/>
          </a:prstGeom>
          <a:noFill/>
          <a:ln w="9525">
            <a:noFill/>
            <a:miter lim="800000"/>
            <a:headEnd/>
            <a:tailEnd/>
          </a:ln>
        </p:spPr>
        <p:txBody>
          <a:bodyPr wrap="none">
            <a:spAutoFit/>
          </a:bodyPr>
          <a:lstStyle/>
          <a:p>
            <a:endParaRPr lang="en-US"/>
          </a:p>
        </p:txBody>
      </p:sp>
    </p:spTree>
    <p:extLst>
      <p:ext uri="{BB962C8B-B14F-4D97-AF65-F5344CB8AC3E}">
        <p14:creationId xmlns:p14="http://schemas.microsoft.com/office/powerpoint/2010/main" val="18589569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Picture 15" descr="C:\Users\sfellache\Desktop\ammp\doctor2.jpg"/>
          <p:cNvPicPr>
            <a:picLocks noChangeAspect="1" noChangeArrowheads="1"/>
          </p:cNvPicPr>
          <p:nvPr/>
        </p:nvPicPr>
        <p:blipFill>
          <a:blip r:embed="rId3" cstate="print"/>
          <a:srcRect/>
          <a:stretch>
            <a:fillRect/>
          </a:stretch>
        </p:blipFill>
        <p:spPr bwMode="auto">
          <a:xfrm>
            <a:off x="6572250" y="1500188"/>
            <a:ext cx="2101850" cy="3602037"/>
          </a:xfrm>
          <a:prstGeom prst="rect">
            <a:avLst/>
          </a:prstGeom>
          <a:noFill/>
          <a:ln w="9525">
            <a:noFill/>
            <a:miter lim="800000"/>
            <a:headEnd/>
            <a:tailEnd/>
          </a:ln>
        </p:spPr>
      </p:pic>
      <p:grpSp>
        <p:nvGrpSpPr>
          <p:cNvPr id="2" name="Group 11"/>
          <p:cNvGrpSpPr>
            <a:grpSpLocks/>
          </p:cNvGrpSpPr>
          <p:nvPr/>
        </p:nvGrpSpPr>
        <p:grpSpPr bwMode="auto">
          <a:xfrm>
            <a:off x="500063" y="1298472"/>
            <a:ext cx="5215549" cy="844654"/>
            <a:chOff x="290" y="1207"/>
            <a:chExt cx="2743" cy="494"/>
          </a:xfrm>
        </p:grpSpPr>
        <p:sp>
          <p:nvSpPr>
            <p:cNvPr id="4" name="Rectangle à coins arrondis 3"/>
            <p:cNvSpPr/>
            <p:nvPr/>
          </p:nvSpPr>
          <p:spPr bwMode="auto">
            <a:xfrm>
              <a:off x="529" y="1207"/>
              <a:ext cx="2504" cy="494"/>
            </a:xfrm>
            <a:prstGeom prst="wedgeRoundRectCallout">
              <a:avLst>
                <a:gd name="adj1" fmla="val 68142"/>
                <a:gd name="adj2" fmla="val 3675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rPr>
                <a:t>Quel est le calendrier et la posologie du vaccin </a:t>
              </a:r>
              <a:r>
                <a:rPr lang="en-US" sz="2000" b="1" dirty="0">
                  <a:solidFill>
                    <a:srgbClr val="000066"/>
                  </a:solidFill>
                </a:rPr>
                <a:t>Gardasil</a:t>
              </a:r>
              <a:r>
                <a:rPr lang="en-US" sz="2000" b="1" baseline="30000" dirty="0">
                  <a:solidFill>
                    <a:srgbClr val="000066"/>
                  </a:solidFill>
                </a:rPr>
                <a:t>TM </a:t>
              </a:r>
              <a:r>
                <a:rPr lang="fr-FR" sz="2000" b="1" dirty="0">
                  <a:solidFill>
                    <a:srgbClr val="000066"/>
                  </a:solidFill>
                </a:rPr>
                <a:t>?</a:t>
              </a:r>
            </a:p>
          </p:txBody>
        </p:sp>
        <p:sp>
          <p:nvSpPr>
            <p:cNvPr id="8" name="Ellipse 7"/>
            <p:cNvSpPr>
              <a:spLocks noChangeArrowheads="1"/>
            </p:cNvSpPr>
            <p:nvPr/>
          </p:nvSpPr>
          <p:spPr bwMode="auto">
            <a:xfrm>
              <a:off x="290" y="1251"/>
              <a:ext cx="279"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1</a:t>
              </a:r>
            </a:p>
          </p:txBody>
        </p:sp>
      </p:grpSp>
      <p:grpSp>
        <p:nvGrpSpPr>
          <p:cNvPr id="3" name="Group 12"/>
          <p:cNvGrpSpPr>
            <a:grpSpLocks/>
          </p:cNvGrpSpPr>
          <p:nvPr/>
        </p:nvGrpSpPr>
        <p:grpSpPr bwMode="auto">
          <a:xfrm>
            <a:off x="500063" y="3371547"/>
            <a:ext cx="5291137" cy="743253"/>
            <a:chOff x="440" y="1958"/>
            <a:chExt cx="2803" cy="559"/>
          </a:xfrm>
        </p:grpSpPr>
        <p:sp>
          <p:nvSpPr>
            <p:cNvPr id="6" name="Rectangle à coins arrondis 5"/>
            <p:cNvSpPr/>
            <p:nvPr/>
          </p:nvSpPr>
          <p:spPr bwMode="auto">
            <a:xfrm>
              <a:off x="640" y="2072"/>
              <a:ext cx="2603" cy="445"/>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r>
                <a:rPr lang="fr-FR" sz="2000" b="1" dirty="0">
                  <a:solidFill>
                    <a:srgbClr val="000066"/>
                  </a:solidFill>
                  <a:ea typeface="MS PGothic" pitchFamily="34" charset="-128"/>
                </a:rPr>
                <a:t>Que faire quand ... ?</a:t>
              </a:r>
            </a:p>
          </p:txBody>
        </p:sp>
        <p:sp>
          <p:nvSpPr>
            <p:cNvPr id="9" name="Ellipse 8"/>
            <p:cNvSpPr>
              <a:spLocks noChangeArrowheads="1"/>
            </p:cNvSpPr>
            <p:nvPr/>
          </p:nvSpPr>
          <p:spPr bwMode="auto">
            <a:xfrm>
              <a:off x="440" y="1958"/>
              <a:ext cx="280" cy="405"/>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3</a:t>
              </a:r>
            </a:p>
          </p:txBody>
        </p:sp>
      </p:grpSp>
      <p:grpSp>
        <p:nvGrpSpPr>
          <p:cNvPr id="5" name="Group 13"/>
          <p:cNvGrpSpPr>
            <a:grpSpLocks/>
          </p:cNvGrpSpPr>
          <p:nvPr/>
        </p:nvGrpSpPr>
        <p:grpSpPr bwMode="auto">
          <a:xfrm>
            <a:off x="500063" y="4220194"/>
            <a:ext cx="5291137" cy="923306"/>
            <a:chOff x="295" y="2343"/>
            <a:chExt cx="2816" cy="540"/>
          </a:xfrm>
        </p:grpSpPr>
        <p:sp>
          <p:nvSpPr>
            <p:cNvPr id="7" name="Rectangle à coins arrondis 6"/>
            <p:cNvSpPr/>
            <p:nvPr/>
          </p:nvSpPr>
          <p:spPr bwMode="auto">
            <a:xfrm>
              <a:off x="533" y="2388"/>
              <a:ext cx="2578" cy="495"/>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ea typeface="MS PGothic" pitchFamily="34" charset="-128"/>
                </a:rPr>
                <a:t>Quelles sont les précautions et contre-indications ?</a:t>
              </a:r>
            </a:p>
            <a:p>
              <a:pPr rtl="1">
                <a:defRPr/>
              </a:pPr>
              <a:endParaRPr lang="fr-FR" sz="2000" b="1" dirty="0">
                <a:solidFill>
                  <a:srgbClr val="000066"/>
                </a:solidFill>
                <a:ea typeface="MS PGothic" pitchFamily="34" charset="-128"/>
              </a:endParaRPr>
            </a:p>
          </p:txBody>
        </p:sp>
        <p:sp>
          <p:nvSpPr>
            <p:cNvPr id="10" name="Ellipse 9"/>
            <p:cNvSpPr>
              <a:spLocks noChangeArrowheads="1"/>
            </p:cNvSpPr>
            <p:nvPr/>
          </p:nvSpPr>
          <p:spPr bwMode="auto">
            <a:xfrm>
              <a:off x="295" y="2343"/>
              <a:ext cx="27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4</a:t>
              </a:r>
            </a:p>
          </p:txBody>
        </p:sp>
      </p:grpSp>
      <p:sp>
        <p:nvSpPr>
          <p:cNvPr id="9222" name="Titre 17"/>
          <p:cNvSpPr>
            <a:spLocks/>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Arial" charset="0"/>
                <a:ea typeface="ＭＳ Ｐゴシック" charset="0"/>
              </a:rPr>
              <a:t>Questions clés</a:t>
            </a:r>
          </a:p>
        </p:txBody>
      </p:sp>
      <p:sp>
        <p:nvSpPr>
          <p:cNvPr id="12" name="Rectangle 1"/>
          <p:cNvSpPr>
            <a:spLocks noChangeArrowheads="1"/>
          </p:cNvSpPr>
          <p:nvPr/>
        </p:nvSpPr>
        <p:spPr bwMode="auto">
          <a:xfrm>
            <a:off x="5003800" y="5592763"/>
            <a:ext cx="249238" cy="368300"/>
          </a:xfrm>
          <a:prstGeom prst="rect">
            <a:avLst/>
          </a:prstGeom>
          <a:noFill/>
          <a:ln w="9525">
            <a:noFill/>
            <a:miter lim="800000"/>
            <a:headEnd/>
            <a:tailEnd/>
          </a:ln>
        </p:spPr>
        <p:txBody>
          <a:bodyPr wrap="none">
            <a:spAutoFit/>
          </a:bodyPr>
          <a:lstStyle/>
          <a:p>
            <a:r>
              <a:rPr lang="en-US" b="1" i="1"/>
              <a:t> </a:t>
            </a:r>
            <a:endParaRPr lang="en-GB" b="1" i="1"/>
          </a:p>
        </p:txBody>
      </p:sp>
      <p:grpSp>
        <p:nvGrpSpPr>
          <p:cNvPr id="11" name="Group 12"/>
          <p:cNvGrpSpPr>
            <a:grpSpLocks/>
          </p:cNvGrpSpPr>
          <p:nvPr/>
        </p:nvGrpSpPr>
        <p:grpSpPr bwMode="auto">
          <a:xfrm>
            <a:off x="500063" y="2296887"/>
            <a:ext cx="5291137" cy="1004765"/>
            <a:chOff x="250" y="1792"/>
            <a:chExt cx="2610" cy="647"/>
          </a:xfrm>
        </p:grpSpPr>
        <p:sp>
          <p:nvSpPr>
            <p:cNvPr id="16" name="Rectangle à coins arrondis 5"/>
            <p:cNvSpPr/>
            <p:nvPr/>
          </p:nvSpPr>
          <p:spPr bwMode="auto">
            <a:xfrm>
              <a:off x="467" y="1792"/>
              <a:ext cx="2393" cy="647"/>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r>
                <a:rPr lang="fr-FR" sz="2000" b="1" dirty="0">
                  <a:solidFill>
                    <a:srgbClr val="000066"/>
                  </a:solidFill>
                  <a:ea typeface="MS PGothic" pitchFamily="34" charset="-128"/>
                </a:rPr>
                <a:t>Comment déterminez l’éligibilité d'une fille pour le vaccin contre le VPH ?</a:t>
              </a:r>
            </a:p>
          </p:txBody>
        </p:sp>
        <p:sp>
          <p:nvSpPr>
            <p:cNvPr id="17" name="Ellipse 8"/>
            <p:cNvSpPr>
              <a:spLocks noChangeArrowheads="1"/>
            </p:cNvSpPr>
            <p:nvPr/>
          </p:nvSpPr>
          <p:spPr bwMode="auto">
            <a:xfrm>
              <a:off x="250" y="1842"/>
              <a:ext cx="254" cy="34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2</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6011B7B-E0B9-20D3-4749-4402F7BD7FCA}"/>
              </a:ext>
            </a:extLst>
          </p:cNvPr>
          <p:cNvSpPr txBox="1"/>
          <p:nvPr/>
        </p:nvSpPr>
        <p:spPr>
          <a:xfrm>
            <a:off x="436888" y="110654"/>
            <a:ext cx="8382000" cy="1708160"/>
          </a:xfrm>
          <a:prstGeom prst="rect">
            <a:avLst/>
          </a:prstGeom>
          <a:noFill/>
        </p:spPr>
        <p:txBody>
          <a:bodyPr wrap="square">
            <a:spAutoFit/>
          </a:bodyPr>
          <a:lstStyle/>
          <a:p>
            <a:r>
              <a:rPr lang="fr-FR" sz="3500" dirty="0">
                <a:solidFill>
                  <a:srgbClr val="0070C0"/>
                </a:solidFill>
                <a:latin typeface="+mj-lt"/>
              </a:rPr>
              <a:t>Quel est le calendrier d'administration du vaccin </a:t>
            </a:r>
            <a:r>
              <a:rPr lang="fr-FR" sz="3500" dirty="0" err="1">
                <a:solidFill>
                  <a:srgbClr val="0070C0"/>
                </a:solidFill>
                <a:latin typeface="+mj-lt"/>
              </a:rPr>
              <a:t>Gardasil</a:t>
            </a:r>
            <a:r>
              <a:rPr lang="fr-FR" sz="3500" baseline="30000" dirty="0" err="1">
                <a:solidFill>
                  <a:srgbClr val="0070C0"/>
                </a:solidFill>
                <a:latin typeface="+mj-lt"/>
              </a:rPr>
              <a:t>TM</a:t>
            </a:r>
            <a:r>
              <a:rPr lang="fr-FR" sz="3500" dirty="0">
                <a:solidFill>
                  <a:srgbClr val="0070C0"/>
                </a:solidFill>
                <a:latin typeface="+mj-lt"/>
              </a:rPr>
              <a:t> ?</a:t>
            </a:r>
            <a:br>
              <a:rPr lang="fr-FR" sz="3500" dirty="0">
                <a:solidFill>
                  <a:srgbClr val="0070C0"/>
                </a:solidFill>
                <a:latin typeface="+mj-lt"/>
              </a:rPr>
            </a:br>
            <a:endParaRPr lang="fr-CA" sz="3500" dirty="0">
              <a:solidFill>
                <a:srgbClr val="0070C0"/>
              </a:solidFill>
              <a:latin typeface="+mj-lt"/>
            </a:endParaRPr>
          </a:p>
        </p:txBody>
      </p:sp>
      <p:sp>
        <p:nvSpPr>
          <p:cNvPr id="5" name="TextBox 4">
            <a:extLst>
              <a:ext uri="{FF2B5EF4-FFF2-40B4-BE49-F238E27FC236}">
                <a16:creationId xmlns:a16="http://schemas.microsoft.com/office/drawing/2014/main" id="{43FF8631-A4B1-C67F-2813-B40EB19B3019}"/>
              </a:ext>
            </a:extLst>
          </p:cNvPr>
          <p:cNvSpPr txBox="1"/>
          <p:nvPr/>
        </p:nvSpPr>
        <p:spPr>
          <a:xfrm>
            <a:off x="809721" y="1392387"/>
            <a:ext cx="7798882" cy="400110"/>
          </a:xfrm>
          <a:prstGeom prst="rect">
            <a:avLst/>
          </a:prstGeom>
          <a:noFill/>
          <a:ln>
            <a:solidFill>
              <a:schemeClr val="tx1"/>
            </a:solidFill>
          </a:ln>
        </p:spPr>
        <p:txBody>
          <a:bodyPr wrap="square">
            <a:spAutoFit/>
          </a:bodyPr>
          <a:lstStyle/>
          <a:p>
            <a:pPr algn="ctr"/>
            <a:r>
              <a:rPr lang="en-US" sz="2000" b="1" dirty="0" err="1">
                <a:latin typeface="+mj-lt"/>
              </a:rPr>
              <a:t>Lorsqu’un</a:t>
            </a:r>
            <a:r>
              <a:rPr lang="en-US" sz="2000" b="1" dirty="0">
                <a:latin typeface="+mj-lt"/>
              </a:rPr>
              <a:t> </a:t>
            </a:r>
            <a:r>
              <a:rPr lang="en-US" sz="2000" b="1" dirty="0" err="1">
                <a:latin typeface="+mj-lt"/>
              </a:rPr>
              <a:t>calendrier</a:t>
            </a:r>
            <a:r>
              <a:rPr lang="en-US" sz="2000" b="1" dirty="0">
                <a:latin typeface="+mj-lt"/>
              </a:rPr>
              <a:t> </a:t>
            </a:r>
            <a:r>
              <a:rPr lang="en-US" sz="2000" b="1" dirty="0" err="1">
                <a:latin typeface="+mj-lt"/>
              </a:rPr>
              <a:t>à</a:t>
            </a:r>
            <a:r>
              <a:rPr lang="en-US" sz="2000" b="1" dirty="0">
                <a:latin typeface="+mj-lt"/>
              </a:rPr>
              <a:t> 1 dose de Gardasil™ </a:t>
            </a:r>
            <a:r>
              <a:rPr lang="en-US" sz="2000" b="1" dirty="0" err="1">
                <a:latin typeface="+mj-lt"/>
              </a:rPr>
              <a:t>est</a:t>
            </a:r>
            <a:r>
              <a:rPr lang="en-US" sz="2000" b="1" dirty="0">
                <a:latin typeface="+mj-lt"/>
              </a:rPr>
              <a:t> </a:t>
            </a:r>
            <a:r>
              <a:rPr lang="en-US" sz="2000" b="1" dirty="0" err="1">
                <a:latin typeface="+mj-lt"/>
              </a:rPr>
              <a:t>utilisé</a:t>
            </a:r>
            <a:r>
              <a:rPr lang="en-US" sz="2000" b="1" dirty="0">
                <a:latin typeface="+mj-lt"/>
              </a:rPr>
              <a:t>  </a:t>
            </a:r>
          </a:p>
        </p:txBody>
      </p:sp>
      <p:sp>
        <p:nvSpPr>
          <p:cNvPr id="9" name="Rectangle 8">
            <a:extLst>
              <a:ext uri="{FF2B5EF4-FFF2-40B4-BE49-F238E27FC236}">
                <a16:creationId xmlns:a16="http://schemas.microsoft.com/office/drawing/2014/main" id="{779648EA-3A29-131D-76C6-8BBFC92C5E16}"/>
              </a:ext>
            </a:extLst>
          </p:cNvPr>
          <p:cNvSpPr/>
          <p:nvPr/>
        </p:nvSpPr>
        <p:spPr>
          <a:xfrm>
            <a:off x="647612" y="2014584"/>
            <a:ext cx="7620611" cy="646331"/>
          </a:xfrm>
          <a:prstGeom prst="rect">
            <a:avLst/>
          </a:prstGeom>
          <a:solidFill>
            <a:schemeClr val="accent1"/>
          </a:solidFill>
        </p:spPr>
        <p:txBody>
          <a:bodyPr wrap="none" lIns="91440" tIns="45720" rIns="91440" bIns="45720">
            <a:spAutoFit/>
          </a:bodyPr>
          <a:lstStyle/>
          <a:p>
            <a:pPr algn="ctr"/>
            <a:r>
              <a:rPr lang="en-US" sz="3600" b="0" cap="none" spc="0" dirty="0" err="1">
                <a:ln w="0"/>
                <a:solidFill>
                  <a:schemeClr val="tx1"/>
                </a:solidFill>
                <a:effectLst>
                  <a:outerShdw blurRad="38100" dist="19050" dir="2700000" algn="tl" rotWithShape="0">
                    <a:schemeClr val="dk1">
                      <a:alpha val="40000"/>
                    </a:schemeClr>
                  </a:outerShdw>
                </a:effectLst>
              </a:rPr>
              <a:t>Selectionnez</a:t>
            </a:r>
            <a:r>
              <a:rPr lang="en-US" sz="3600" b="0" cap="none" spc="0" dirty="0">
                <a:ln w="0"/>
                <a:solidFill>
                  <a:schemeClr val="tx1"/>
                </a:solidFill>
                <a:effectLst>
                  <a:outerShdw blurRad="38100" dist="19050" dir="2700000" algn="tl" rotWithShape="0">
                    <a:schemeClr val="dk1">
                      <a:alpha val="40000"/>
                    </a:schemeClr>
                  </a:outerShdw>
                </a:effectLst>
              </a:rPr>
              <a:t> </a:t>
            </a:r>
            <a:r>
              <a:rPr lang="en-US" sz="3600" b="0" cap="none" spc="0" dirty="0" err="1">
                <a:ln w="0"/>
                <a:solidFill>
                  <a:schemeClr val="tx1"/>
                </a:solidFill>
                <a:effectLst>
                  <a:outerShdw blurRad="38100" dist="19050" dir="2700000" algn="tl" rotWithShape="0">
                    <a:schemeClr val="dk1">
                      <a:alpha val="40000"/>
                    </a:schemeClr>
                  </a:outerShdw>
                </a:effectLst>
              </a:rPr>
              <a:t>selon</a:t>
            </a:r>
            <a:r>
              <a:rPr lang="en-US" sz="3600" b="0" cap="none" spc="0" dirty="0">
                <a:ln w="0"/>
                <a:solidFill>
                  <a:schemeClr val="tx1"/>
                </a:solidFill>
                <a:effectLst>
                  <a:outerShdw blurRad="38100" dist="19050" dir="2700000" algn="tl" rotWithShape="0">
                    <a:schemeClr val="dk1">
                      <a:alpha val="40000"/>
                    </a:schemeClr>
                  </a:outerShdw>
                </a:effectLst>
              </a:rPr>
              <a:t> le </a:t>
            </a:r>
            <a:r>
              <a:rPr lang="en-US" sz="3600" b="0" cap="none" spc="0" dirty="0" err="1">
                <a:ln w="0"/>
                <a:solidFill>
                  <a:schemeClr val="tx1"/>
                </a:solidFill>
                <a:effectLst>
                  <a:outerShdw blurRad="38100" dist="19050" dir="2700000" algn="tl" rotWithShape="0">
                    <a:schemeClr val="dk1">
                      <a:alpha val="40000"/>
                    </a:schemeClr>
                  </a:outerShdw>
                </a:effectLst>
              </a:rPr>
              <a:t>calendrier</a:t>
            </a:r>
            <a:r>
              <a:rPr lang="en-US" sz="3600" b="0" cap="none" spc="0" dirty="0">
                <a:ln w="0"/>
                <a:solidFill>
                  <a:schemeClr val="tx1"/>
                </a:solidFill>
                <a:effectLst>
                  <a:outerShdw blurRad="38100" dist="19050" dir="2700000" algn="tl" rotWithShape="0">
                    <a:schemeClr val="dk1">
                      <a:alpha val="40000"/>
                    </a:schemeClr>
                  </a:outerShdw>
                </a:effectLst>
              </a:rPr>
              <a:t> du pays</a:t>
            </a:r>
          </a:p>
        </p:txBody>
      </p:sp>
      <p:pic>
        <p:nvPicPr>
          <p:cNvPr id="10" name="Picture 9">
            <a:extLst>
              <a:ext uri="{FF2B5EF4-FFF2-40B4-BE49-F238E27FC236}">
                <a16:creationId xmlns:a16="http://schemas.microsoft.com/office/drawing/2014/main" id="{BEB3114D-502F-B69A-77F8-8DCFF9433D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565" t="25240" r="85393" b="6248"/>
          <a:stretch>
            <a:fillRect/>
          </a:stretch>
        </p:blipFill>
        <p:spPr bwMode="auto">
          <a:xfrm>
            <a:off x="1844307" y="3432586"/>
            <a:ext cx="672303" cy="1064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09B761FD-BBC8-8D87-4749-7080AAF10358}"/>
              </a:ext>
            </a:extLst>
          </p:cNvPr>
          <p:cNvSpPr txBox="1"/>
          <p:nvPr/>
        </p:nvSpPr>
        <p:spPr>
          <a:xfrm>
            <a:off x="457200" y="3247920"/>
            <a:ext cx="1387107" cy="646331"/>
          </a:xfrm>
          <a:prstGeom prst="rect">
            <a:avLst/>
          </a:prstGeom>
          <a:noFill/>
        </p:spPr>
        <p:txBody>
          <a:bodyPr wrap="square">
            <a:spAutoFit/>
          </a:bodyPr>
          <a:lstStyle/>
          <a:p>
            <a:r>
              <a:rPr lang="en-US" b="1" dirty="0" err="1"/>
              <a:t>Calendrier</a:t>
            </a:r>
            <a:r>
              <a:rPr lang="en-US" b="1" dirty="0"/>
              <a:t> </a:t>
            </a:r>
            <a:r>
              <a:rPr lang="en-US" b="1" dirty="0" err="1"/>
              <a:t>à</a:t>
            </a:r>
            <a:endParaRPr lang="en-US" b="1" dirty="0"/>
          </a:p>
          <a:p>
            <a:r>
              <a:rPr lang="en-US" b="1" dirty="0"/>
              <a:t>1 dose</a:t>
            </a:r>
          </a:p>
        </p:txBody>
      </p:sp>
      <p:sp>
        <p:nvSpPr>
          <p:cNvPr id="16" name="TextBox 15">
            <a:extLst>
              <a:ext uri="{FF2B5EF4-FFF2-40B4-BE49-F238E27FC236}">
                <a16:creationId xmlns:a16="http://schemas.microsoft.com/office/drawing/2014/main" id="{609957AB-24D2-5D94-184D-4B37E449FE61}"/>
              </a:ext>
            </a:extLst>
          </p:cNvPr>
          <p:cNvSpPr txBox="1"/>
          <p:nvPr/>
        </p:nvSpPr>
        <p:spPr>
          <a:xfrm>
            <a:off x="659318" y="5291919"/>
            <a:ext cx="8159570" cy="646331"/>
          </a:xfrm>
          <a:prstGeom prst="rect">
            <a:avLst/>
          </a:prstGeom>
          <a:noFill/>
        </p:spPr>
        <p:txBody>
          <a:bodyPr wrap="square" rtlCol="0">
            <a:spAutoFit/>
          </a:bodyPr>
          <a:lstStyle/>
          <a:p>
            <a:r>
              <a:rPr lang="fr-FR" sz="1800" b="1" dirty="0">
                <a:latin typeface="+mj-lt"/>
              </a:rPr>
              <a:t>*Les filles </a:t>
            </a:r>
            <a:r>
              <a:rPr lang="fr-FR" b="1" dirty="0">
                <a:latin typeface="+mj-lt"/>
              </a:rPr>
              <a:t>immunodéprimées (par exemple, séropositives) devraient recevoir au moins deux doses, et idéalement une troisième dose. </a:t>
            </a:r>
            <a:endParaRPr lang="fr-FR" dirty="0"/>
          </a:p>
        </p:txBody>
      </p:sp>
      <p:pic>
        <p:nvPicPr>
          <p:cNvPr id="17" name="Picture 2">
            <a:extLst>
              <a:ext uri="{FF2B5EF4-FFF2-40B4-BE49-F238E27FC236}">
                <a16:creationId xmlns:a16="http://schemas.microsoft.com/office/drawing/2014/main" id="{DB81061F-B9A4-8E9F-41A3-1A86F4F2B2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63953" y="4314248"/>
            <a:ext cx="5690418" cy="79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17">
            <a:extLst>
              <a:ext uri="{FF2B5EF4-FFF2-40B4-BE49-F238E27FC236}">
                <a16:creationId xmlns:a16="http://schemas.microsoft.com/office/drawing/2014/main" id="{9BE63C0F-120C-FE73-0E68-06F049E6BD9F}"/>
              </a:ext>
            </a:extLst>
          </p:cNvPr>
          <p:cNvSpPr/>
          <p:nvPr/>
        </p:nvSpPr>
        <p:spPr bwMode="auto">
          <a:xfrm>
            <a:off x="2673221" y="3505200"/>
            <a:ext cx="4951130" cy="1640137"/>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Tree>
    <p:extLst>
      <p:ext uri="{BB962C8B-B14F-4D97-AF65-F5344CB8AC3E}">
        <p14:creationId xmlns:p14="http://schemas.microsoft.com/office/powerpoint/2010/main" val="3694813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6011B7B-E0B9-20D3-4749-4402F7BD7FCA}"/>
              </a:ext>
            </a:extLst>
          </p:cNvPr>
          <p:cNvSpPr txBox="1"/>
          <p:nvPr/>
        </p:nvSpPr>
        <p:spPr>
          <a:xfrm>
            <a:off x="436888" y="110654"/>
            <a:ext cx="8382000" cy="1708160"/>
          </a:xfrm>
          <a:prstGeom prst="rect">
            <a:avLst/>
          </a:prstGeom>
          <a:noFill/>
        </p:spPr>
        <p:txBody>
          <a:bodyPr wrap="square">
            <a:spAutoFit/>
          </a:bodyPr>
          <a:lstStyle/>
          <a:p>
            <a:r>
              <a:rPr lang="fr-FR" sz="3500" dirty="0">
                <a:solidFill>
                  <a:srgbClr val="0070C0"/>
                </a:solidFill>
                <a:latin typeface="+mj-lt"/>
              </a:rPr>
              <a:t>Quel est le calendrier d'administration du vaccin </a:t>
            </a:r>
            <a:r>
              <a:rPr lang="fr-FR" sz="3500" dirty="0" err="1">
                <a:solidFill>
                  <a:srgbClr val="0070C0"/>
                </a:solidFill>
                <a:latin typeface="+mj-lt"/>
              </a:rPr>
              <a:t>Gardasil</a:t>
            </a:r>
            <a:r>
              <a:rPr lang="fr-FR" sz="3500" baseline="30000" dirty="0" err="1">
                <a:solidFill>
                  <a:srgbClr val="0070C0"/>
                </a:solidFill>
                <a:latin typeface="+mj-lt"/>
              </a:rPr>
              <a:t>TM</a:t>
            </a:r>
            <a:r>
              <a:rPr lang="fr-FR" sz="3500" dirty="0">
                <a:solidFill>
                  <a:srgbClr val="0070C0"/>
                </a:solidFill>
                <a:latin typeface="+mj-lt"/>
              </a:rPr>
              <a:t> ?</a:t>
            </a:r>
            <a:br>
              <a:rPr lang="fr-FR" sz="3500" dirty="0">
                <a:solidFill>
                  <a:srgbClr val="0070C0"/>
                </a:solidFill>
                <a:latin typeface="+mj-lt"/>
              </a:rPr>
            </a:br>
            <a:endParaRPr lang="fr-CA" sz="3500" dirty="0">
              <a:solidFill>
                <a:srgbClr val="0070C0"/>
              </a:solidFill>
              <a:latin typeface="+mj-lt"/>
            </a:endParaRPr>
          </a:p>
        </p:txBody>
      </p:sp>
      <p:sp>
        <p:nvSpPr>
          <p:cNvPr id="5" name="TextBox 4">
            <a:extLst>
              <a:ext uri="{FF2B5EF4-FFF2-40B4-BE49-F238E27FC236}">
                <a16:creationId xmlns:a16="http://schemas.microsoft.com/office/drawing/2014/main" id="{43FF8631-A4B1-C67F-2813-B40EB19B3019}"/>
              </a:ext>
            </a:extLst>
          </p:cNvPr>
          <p:cNvSpPr txBox="1"/>
          <p:nvPr/>
        </p:nvSpPr>
        <p:spPr>
          <a:xfrm>
            <a:off x="1089659" y="1441668"/>
            <a:ext cx="6934200" cy="400110"/>
          </a:xfrm>
          <a:prstGeom prst="rect">
            <a:avLst/>
          </a:prstGeom>
          <a:noFill/>
          <a:ln>
            <a:solidFill>
              <a:schemeClr val="tx1"/>
            </a:solidFill>
          </a:ln>
        </p:spPr>
        <p:txBody>
          <a:bodyPr wrap="square">
            <a:spAutoFit/>
          </a:bodyPr>
          <a:lstStyle/>
          <a:p>
            <a:pPr algn="ctr"/>
            <a:r>
              <a:rPr lang="en-US" sz="2000" b="1" dirty="0" err="1">
                <a:latin typeface="+mj-lt"/>
              </a:rPr>
              <a:t>Lorsqu’un</a:t>
            </a:r>
            <a:r>
              <a:rPr lang="en-US" sz="2000" b="1" dirty="0">
                <a:latin typeface="+mj-lt"/>
              </a:rPr>
              <a:t> </a:t>
            </a:r>
            <a:r>
              <a:rPr lang="en-US" sz="2000" b="1" dirty="0" err="1">
                <a:latin typeface="+mj-lt"/>
              </a:rPr>
              <a:t>calendrier</a:t>
            </a:r>
            <a:r>
              <a:rPr lang="en-US" sz="2000" b="1" dirty="0">
                <a:latin typeface="+mj-lt"/>
              </a:rPr>
              <a:t> </a:t>
            </a:r>
            <a:r>
              <a:rPr lang="en-US" sz="2000" b="1" dirty="0" err="1">
                <a:latin typeface="+mj-lt"/>
              </a:rPr>
              <a:t>à</a:t>
            </a:r>
            <a:r>
              <a:rPr lang="en-US" sz="2000" b="1" dirty="0">
                <a:latin typeface="+mj-lt"/>
              </a:rPr>
              <a:t> 2 doses de Gardasil™ </a:t>
            </a:r>
            <a:r>
              <a:rPr lang="en-US" sz="2000" b="1" dirty="0" err="1">
                <a:latin typeface="+mj-lt"/>
              </a:rPr>
              <a:t>est</a:t>
            </a:r>
            <a:r>
              <a:rPr lang="en-US" sz="2000" b="1" dirty="0">
                <a:latin typeface="+mj-lt"/>
              </a:rPr>
              <a:t> </a:t>
            </a:r>
            <a:r>
              <a:rPr lang="en-US" sz="2000" b="1" dirty="0" err="1">
                <a:latin typeface="+mj-lt"/>
              </a:rPr>
              <a:t>utilisé</a:t>
            </a:r>
            <a:r>
              <a:rPr lang="en-US" sz="2000" b="1" dirty="0">
                <a:latin typeface="+mj-lt"/>
              </a:rPr>
              <a:t>  </a:t>
            </a:r>
          </a:p>
        </p:txBody>
      </p:sp>
      <p:sp>
        <p:nvSpPr>
          <p:cNvPr id="9" name="Rectangle 8">
            <a:extLst>
              <a:ext uri="{FF2B5EF4-FFF2-40B4-BE49-F238E27FC236}">
                <a16:creationId xmlns:a16="http://schemas.microsoft.com/office/drawing/2014/main" id="{779648EA-3A29-131D-76C6-8BBFC92C5E16}"/>
              </a:ext>
            </a:extLst>
          </p:cNvPr>
          <p:cNvSpPr/>
          <p:nvPr/>
        </p:nvSpPr>
        <p:spPr>
          <a:xfrm>
            <a:off x="647612" y="2014584"/>
            <a:ext cx="7620611" cy="646331"/>
          </a:xfrm>
          <a:prstGeom prst="rect">
            <a:avLst/>
          </a:prstGeom>
          <a:solidFill>
            <a:schemeClr val="accent1"/>
          </a:solidFill>
        </p:spPr>
        <p:txBody>
          <a:bodyPr wrap="none" lIns="91440" tIns="45720" rIns="91440" bIns="45720">
            <a:spAutoFit/>
          </a:bodyPr>
          <a:lstStyle/>
          <a:p>
            <a:pPr algn="ctr"/>
            <a:r>
              <a:rPr lang="en-US" sz="3600" b="0" cap="none" spc="0" dirty="0" err="1">
                <a:ln w="0"/>
                <a:solidFill>
                  <a:schemeClr val="tx1"/>
                </a:solidFill>
                <a:effectLst>
                  <a:outerShdw blurRad="38100" dist="19050" dir="2700000" algn="tl" rotWithShape="0">
                    <a:schemeClr val="dk1">
                      <a:alpha val="40000"/>
                    </a:schemeClr>
                  </a:outerShdw>
                </a:effectLst>
              </a:rPr>
              <a:t>Selectionnez</a:t>
            </a:r>
            <a:r>
              <a:rPr lang="en-US" sz="3600" b="0" cap="none" spc="0" dirty="0">
                <a:ln w="0"/>
                <a:solidFill>
                  <a:schemeClr val="tx1"/>
                </a:solidFill>
                <a:effectLst>
                  <a:outerShdw blurRad="38100" dist="19050" dir="2700000" algn="tl" rotWithShape="0">
                    <a:schemeClr val="dk1">
                      <a:alpha val="40000"/>
                    </a:schemeClr>
                  </a:outerShdw>
                </a:effectLst>
              </a:rPr>
              <a:t> </a:t>
            </a:r>
            <a:r>
              <a:rPr lang="en-US" sz="3600" b="0" cap="none" spc="0" dirty="0" err="1">
                <a:ln w="0"/>
                <a:solidFill>
                  <a:schemeClr val="tx1"/>
                </a:solidFill>
                <a:effectLst>
                  <a:outerShdw blurRad="38100" dist="19050" dir="2700000" algn="tl" rotWithShape="0">
                    <a:schemeClr val="dk1">
                      <a:alpha val="40000"/>
                    </a:schemeClr>
                  </a:outerShdw>
                </a:effectLst>
              </a:rPr>
              <a:t>selon</a:t>
            </a:r>
            <a:r>
              <a:rPr lang="en-US" sz="3600" b="0" cap="none" spc="0" dirty="0">
                <a:ln w="0"/>
                <a:solidFill>
                  <a:schemeClr val="tx1"/>
                </a:solidFill>
                <a:effectLst>
                  <a:outerShdw blurRad="38100" dist="19050" dir="2700000" algn="tl" rotWithShape="0">
                    <a:schemeClr val="dk1">
                      <a:alpha val="40000"/>
                    </a:schemeClr>
                  </a:outerShdw>
                </a:effectLst>
              </a:rPr>
              <a:t> le </a:t>
            </a:r>
            <a:r>
              <a:rPr lang="en-US" sz="3600" b="0" cap="none" spc="0" dirty="0" err="1">
                <a:ln w="0"/>
                <a:solidFill>
                  <a:schemeClr val="tx1"/>
                </a:solidFill>
                <a:effectLst>
                  <a:outerShdw blurRad="38100" dist="19050" dir="2700000" algn="tl" rotWithShape="0">
                    <a:schemeClr val="dk1">
                      <a:alpha val="40000"/>
                    </a:schemeClr>
                  </a:outerShdw>
                </a:effectLst>
              </a:rPr>
              <a:t>calendrier</a:t>
            </a:r>
            <a:r>
              <a:rPr lang="en-US" sz="3600" b="0" cap="none" spc="0" dirty="0">
                <a:ln w="0"/>
                <a:solidFill>
                  <a:schemeClr val="tx1"/>
                </a:solidFill>
                <a:effectLst>
                  <a:outerShdw blurRad="38100" dist="19050" dir="2700000" algn="tl" rotWithShape="0">
                    <a:schemeClr val="dk1">
                      <a:alpha val="40000"/>
                    </a:schemeClr>
                  </a:outerShdw>
                </a:effectLst>
              </a:rPr>
              <a:t> du pays</a:t>
            </a:r>
          </a:p>
        </p:txBody>
      </p:sp>
      <p:pic>
        <p:nvPicPr>
          <p:cNvPr id="10" name="Picture 9">
            <a:extLst>
              <a:ext uri="{FF2B5EF4-FFF2-40B4-BE49-F238E27FC236}">
                <a16:creationId xmlns:a16="http://schemas.microsoft.com/office/drawing/2014/main" id="{BEB3114D-502F-B69A-77F8-8DCFF9433D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565" t="25240" r="85393" b="6248"/>
          <a:stretch>
            <a:fillRect/>
          </a:stretch>
        </p:blipFill>
        <p:spPr bwMode="auto">
          <a:xfrm>
            <a:off x="1844307" y="3432586"/>
            <a:ext cx="672303" cy="1064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09B761FD-BBC8-8D87-4749-7080AAF10358}"/>
              </a:ext>
            </a:extLst>
          </p:cNvPr>
          <p:cNvSpPr txBox="1"/>
          <p:nvPr/>
        </p:nvSpPr>
        <p:spPr>
          <a:xfrm>
            <a:off x="457200" y="3247920"/>
            <a:ext cx="1387107" cy="646331"/>
          </a:xfrm>
          <a:prstGeom prst="rect">
            <a:avLst/>
          </a:prstGeom>
          <a:noFill/>
        </p:spPr>
        <p:txBody>
          <a:bodyPr wrap="square">
            <a:spAutoFit/>
          </a:bodyPr>
          <a:lstStyle/>
          <a:p>
            <a:r>
              <a:rPr lang="en-US" b="1" dirty="0" err="1"/>
              <a:t>Calendrier</a:t>
            </a:r>
            <a:r>
              <a:rPr lang="en-US" b="1" dirty="0"/>
              <a:t> </a:t>
            </a:r>
            <a:r>
              <a:rPr lang="en-US" b="1" dirty="0" err="1"/>
              <a:t>à</a:t>
            </a:r>
            <a:endParaRPr lang="en-US" b="1" dirty="0"/>
          </a:p>
          <a:p>
            <a:r>
              <a:rPr lang="en-US" b="1" dirty="0"/>
              <a:t>2 doses</a:t>
            </a:r>
          </a:p>
        </p:txBody>
      </p:sp>
      <p:sp>
        <p:nvSpPr>
          <p:cNvPr id="16" name="TextBox 15">
            <a:extLst>
              <a:ext uri="{FF2B5EF4-FFF2-40B4-BE49-F238E27FC236}">
                <a16:creationId xmlns:a16="http://schemas.microsoft.com/office/drawing/2014/main" id="{609957AB-24D2-5D94-184D-4B37E449FE61}"/>
              </a:ext>
            </a:extLst>
          </p:cNvPr>
          <p:cNvSpPr txBox="1"/>
          <p:nvPr/>
        </p:nvSpPr>
        <p:spPr>
          <a:xfrm>
            <a:off x="659318" y="5224418"/>
            <a:ext cx="8159570" cy="646331"/>
          </a:xfrm>
          <a:prstGeom prst="rect">
            <a:avLst/>
          </a:prstGeom>
          <a:noFill/>
        </p:spPr>
        <p:txBody>
          <a:bodyPr wrap="square" rtlCol="0">
            <a:spAutoFit/>
          </a:bodyPr>
          <a:lstStyle/>
          <a:p>
            <a:r>
              <a:rPr lang="fr-FR" sz="1800" b="1" dirty="0">
                <a:latin typeface="+mj-lt"/>
              </a:rPr>
              <a:t>*Les filles </a:t>
            </a:r>
            <a:r>
              <a:rPr lang="fr-FR" b="1" dirty="0">
                <a:latin typeface="+mj-lt"/>
              </a:rPr>
              <a:t>immunodéprimées (par exemple, séropositives) devraient recevoir au moins deux doses, et idéalement une troisième dose. </a:t>
            </a:r>
            <a:endParaRPr lang="fr-FR" dirty="0"/>
          </a:p>
        </p:txBody>
      </p:sp>
      <p:sp>
        <p:nvSpPr>
          <p:cNvPr id="2" name="TextBox 1">
            <a:extLst>
              <a:ext uri="{FF2B5EF4-FFF2-40B4-BE49-F238E27FC236}">
                <a16:creationId xmlns:a16="http://schemas.microsoft.com/office/drawing/2014/main" id="{BBB2E516-D474-0D29-E3EF-CDF76E6C43CC}"/>
              </a:ext>
            </a:extLst>
          </p:cNvPr>
          <p:cNvSpPr txBox="1"/>
          <p:nvPr/>
        </p:nvSpPr>
        <p:spPr>
          <a:xfrm>
            <a:off x="1643832" y="3116602"/>
            <a:ext cx="1111394" cy="369332"/>
          </a:xfrm>
          <a:prstGeom prst="rect">
            <a:avLst/>
          </a:prstGeom>
          <a:noFill/>
        </p:spPr>
        <p:txBody>
          <a:bodyPr wrap="none" rtlCol="0">
            <a:spAutoFit/>
          </a:bodyPr>
          <a:lstStyle/>
          <a:p>
            <a:r>
              <a:rPr lang="fr-CA" dirty="0"/>
              <a:t>1ére dose</a:t>
            </a:r>
          </a:p>
        </p:txBody>
      </p:sp>
      <p:pic>
        <p:nvPicPr>
          <p:cNvPr id="4" name="Picture 3">
            <a:extLst>
              <a:ext uri="{FF2B5EF4-FFF2-40B4-BE49-F238E27FC236}">
                <a16:creationId xmlns:a16="http://schemas.microsoft.com/office/drawing/2014/main" id="{C7CCAED0-AE19-A5D9-4850-CE0AF316BF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565" t="25240" r="85393" b="6248"/>
          <a:stretch>
            <a:fillRect/>
          </a:stretch>
        </p:blipFill>
        <p:spPr bwMode="auto">
          <a:xfrm>
            <a:off x="6931280" y="3458842"/>
            <a:ext cx="672303" cy="1064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387D8561-F6C3-0E74-09C1-AA30BEB21309}"/>
              </a:ext>
            </a:extLst>
          </p:cNvPr>
          <p:cNvSpPr txBox="1"/>
          <p:nvPr/>
        </p:nvSpPr>
        <p:spPr>
          <a:xfrm>
            <a:off x="6795584" y="3046340"/>
            <a:ext cx="880369" cy="369332"/>
          </a:xfrm>
          <a:prstGeom prst="rect">
            <a:avLst/>
          </a:prstGeom>
          <a:noFill/>
        </p:spPr>
        <p:txBody>
          <a:bodyPr wrap="none" rtlCol="0">
            <a:spAutoFit/>
          </a:bodyPr>
          <a:lstStyle/>
          <a:p>
            <a:r>
              <a:rPr lang="fr-CA" dirty="0"/>
              <a:t>2</a:t>
            </a:r>
            <a:r>
              <a:rPr lang="fr-CA" baseline="30000" dirty="0"/>
              <a:t>e</a:t>
            </a:r>
            <a:r>
              <a:rPr lang="fr-CA" dirty="0"/>
              <a:t> dose</a:t>
            </a:r>
          </a:p>
        </p:txBody>
      </p:sp>
      <p:grpSp>
        <p:nvGrpSpPr>
          <p:cNvPr id="7" name="Group 6">
            <a:extLst>
              <a:ext uri="{FF2B5EF4-FFF2-40B4-BE49-F238E27FC236}">
                <a16:creationId xmlns:a16="http://schemas.microsoft.com/office/drawing/2014/main" id="{752016D1-9537-10E0-F024-4BB6FD816522}"/>
              </a:ext>
            </a:extLst>
          </p:cNvPr>
          <p:cNvGrpSpPr/>
          <p:nvPr/>
        </p:nvGrpSpPr>
        <p:grpSpPr>
          <a:xfrm>
            <a:off x="2622736" y="3811660"/>
            <a:ext cx="4172848" cy="321038"/>
            <a:chOff x="4384216" y="3733800"/>
            <a:chExt cx="6732028" cy="853213"/>
          </a:xfrm>
        </p:grpSpPr>
        <p:cxnSp>
          <p:nvCxnSpPr>
            <p:cNvPr id="8" name="Straight Arrow Connector 7">
              <a:extLst>
                <a:ext uri="{FF2B5EF4-FFF2-40B4-BE49-F238E27FC236}">
                  <a16:creationId xmlns:a16="http://schemas.microsoft.com/office/drawing/2014/main" id="{E7986BF2-5F66-8AA4-C428-7A027D2130A3}"/>
                </a:ext>
              </a:extLst>
            </p:cNvPr>
            <p:cNvCxnSpPr>
              <a:cxnSpLocks/>
            </p:cNvCxnSpPr>
            <p:nvPr/>
          </p:nvCxnSpPr>
          <p:spPr bwMode="auto">
            <a:xfrm>
              <a:off x="4384216" y="3733800"/>
              <a:ext cx="6732028" cy="0"/>
            </a:xfrm>
            <a:prstGeom prst="straightConnector1">
              <a:avLst/>
            </a:prstGeom>
            <a:ln w="28575">
              <a:solidFill>
                <a:schemeClr val="tx1"/>
              </a:solidFill>
              <a:headEnd type="arrow"/>
              <a:tailEnd type="arrow"/>
            </a:ln>
            <a:effectLst>
              <a:innerShdw blurRad="63500" dist="50800">
                <a:prstClr val="black">
                  <a:alpha val="50000"/>
                </a:prstClr>
              </a:innerShdw>
            </a:effectLst>
          </p:spPr>
          <p:style>
            <a:lnRef idx="1">
              <a:schemeClr val="accent4"/>
            </a:lnRef>
            <a:fillRef idx="0">
              <a:schemeClr val="accent4"/>
            </a:fillRef>
            <a:effectRef idx="0">
              <a:schemeClr val="accent4"/>
            </a:effectRef>
            <a:fontRef idx="minor">
              <a:schemeClr val="tx1"/>
            </a:fontRef>
          </p:style>
        </p:cxnSp>
        <p:sp>
          <p:nvSpPr>
            <p:cNvPr id="11" name="TextBox 10">
              <a:extLst>
                <a:ext uri="{FF2B5EF4-FFF2-40B4-BE49-F238E27FC236}">
                  <a16:creationId xmlns:a16="http://schemas.microsoft.com/office/drawing/2014/main" id="{91518967-37F6-960C-134C-989BDD80AF0A}"/>
                </a:ext>
              </a:extLst>
            </p:cNvPr>
            <p:cNvSpPr txBox="1"/>
            <p:nvPr/>
          </p:nvSpPr>
          <p:spPr>
            <a:xfrm>
              <a:off x="4854738" y="3850841"/>
              <a:ext cx="5299249" cy="736172"/>
            </a:xfrm>
            <a:prstGeom prst="rect">
              <a:avLst/>
            </a:prstGeom>
            <a:noFill/>
          </p:spPr>
          <p:txBody>
            <a:bodyPr wrap="square" rtlCol="0">
              <a:spAutoFit/>
            </a:bodyPr>
            <a:lstStyle/>
            <a:p>
              <a:pPr algn="ctr"/>
              <a:r>
                <a:rPr lang="fr-FR" sz="1200" b="1" dirty="0"/>
                <a:t>Intervalle</a:t>
              </a:r>
              <a:r>
                <a:rPr lang="en-US" sz="1200" b="1" dirty="0"/>
                <a:t> minimal de 6 </a:t>
              </a:r>
              <a:r>
                <a:rPr lang="en-US" sz="1200" b="1" dirty="0" err="1"/>
                <a:t>mois</a:t>
              </a:r>
              <a:endParaRPr lang="en-US" sz="1200" b="1" dirty="0"/>
            </a:p>
          </p:txBody>
        </p:sp>
      </p:grpSp>
      <p:pic>
        <p:nvPicPr>
          <p:cNvPr id="12" name="Picture 2">
            <a:extLst>
              <a:ext uri="{FF2B5EF4-FFF2-40B4-BE49-F238E27FC236}">
                <a16:creationId xmlns:a16="http://schemas.microsoft.com/office/drawing/2014/main" id="{A1A544EF-515D-6788-42EB-961D49D0F88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63953" y="4314248"/>
            <a:ext cx="5690418" cy="79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78734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extBox 1"/>
          <p:cNvSpPr txBox="1">
            <a:spLocks noChangeArrowheads="1"/>
          </p:cNvSpPr>
          <p:nvPr/>
        </p:nvSpPr>
        <p:spPr bwMode="auto">
          <a:xfrm>
            <a:off x="0" y="0"/>
            <a:ext cx="9144000" cy="1169551"/>
          </a:xfrm>
          <a:prstGeom prst="rect">
            <a:avLst/>
          </a:prstGeom>
          <a:noFill/>
          <a:ln w="9525">
            <a:noFill/>
            <a:miter lim="800000"/>
            <a:headEnd/>
            <a:tailEnd/>
          </a:ln>
        </p:spPr>
        <p:txBody>
          <a:bodyPr wrap="square">
            <a:spAutoFit/>
          </a:bodyPr>
          <a:lstStyle/>
          <a:p>
            <a:pPr algn="ctr" defTabSz="912813" eaLnBrk="0" hangingPunct="0">
              <a:defRPr/>
            </a:pPr>
            <a:r>
              <a:rPr lang="fr-FR" sz="3500" b="1" dirty="0">
                <a:solidFill>
                  <a:srgbClr val="000066"/>
                </a:solidFill>
                <a:latin typeface="+mj-lt"/>
                <a:ea typeface="ＭＳ Ｐゴシック" charset="0"/>
                <a:cs typeface="+mj-cs"/>
              </a:rPr>
              <a:t>Qui devrait recevoir le vaccin </a:t>
            </a:r>
            <a:br>
              <a:rPr lang="fr-FR" sz="3500" b="1" dirty="0">
                <a:solidFill>
                  <a:srgbClr val="000066"/>
                </a:solidFill>
                <a:latin typeface="+mj-lt"/>
                <a:ea typeface="ＭＳ Ｐゴシック" charset="0"/>
                <a:cs typeface="+mj-cs"/>
              </a:rPr>
            </a:br>
            <a:r>
              <a:rPr lang="fr-FR" sz="3500" b="1" dirty="0">
                <a:solidFill>
                  <a:srgbClr val="000066"/>
                </a:solidFill>
                <a:latin typeface="+mj-lt"/>
                <a:ea typeface="ＭＳ Ｐゴシック" charset="0"/>
                <a:cs typeface="+mj-cs"/>
              </a:rPr>
              <a:t>contre le VPH ?</a:t>
            </a:r>
            <a:endParaRPr lang="en-US" sz="3500" b="1" dirty="0">
              <a:solidFill>
                <a:srgbClr val="000066"/>
              </a:solidFill>
              <a:latin typeface="+mj-lt"/>
              <a:ea typeface="ＭＳ Ｐゴシック" charset="0"/>
              <a:cs typeface="+mj-cs"/>
            </a:endParaRPr>
          </a:p>
        </p:txBody>
      </p:sp>
      <p:sp>
        <p:nvSpPr>
          <p:cNvPr id="4" name="Rectangle 3"/>
          <p:cNvSpPr txBox="1">
            <a:spLocks noChangeArrowheads="1"/>
          </p:cNvSpPr>
          <p:nvPr/>
        </p:nvSpPr>
        <p:spPr>
          <a:xfrm>
            <a:off x="442913" y="1381125"/>
            <a:ext cx="8161337" cy="4611688"/>
          </a:xfrm>
          <a:prstGeom prst="rect">
            <a:avLst/>
          </a:prstGeom>
        </p:spPr>
        <p:txBody>
          <a:bodyPr/>
          <a:lstStyle/>
          <a:p>
            <a:pPr marL="341313" indent="-341313" defTabSz="912813" eaLnBrk="0" hangingPunct="0">
              <a:spcBef>
                <a:spcPts val="1200"/>
              </a:spcBef>
              <a:buClr>
                <a:srgbClr val="1E7FB8"/>
              </a:buClr>
              <a:defRPr/>
            </a:pPr>
            <a:endParaRPr lang="fr-FR" sz="2500" kern="0" dirty="0">
              <a:solidFill>
                <a:srgbClr val="000066"/>
              </a:solidFill>
              <a:latin typeface="+mn-lt"/>
            </a:endParaRPr>
          </a:p>
          <a:p>
            <a:pPr marL="341313" indent="-341313" defTabSz="912813" eaLnBrk="0" hangingPunct="0">
              <a:spcBef>
                <a:spcPts val="1200"/>
              </a:spcBef>
              <a:buClr>
                <a:srgbClr val="1E7FB8"/>
              </a:buClr>
              <a:buFont typeface="Wingdings" pitchFamily="2" charset="2"/>
              <a:buChar char="l"/>
              <a:defRPr/>
            </a:pPr>
            <a:endParaRPr lang="fr-FR" sz="2500" kern="0" dirty="0">
              <a:solidFill>
                <a:srgbClr val="000066"/>
              </a:solidFill>
              <a:latin typeface="+mn-lt"/>
            </a:endParaRPr>
          </a:p>
          <a:p>
            <a:pPr marL="341313" indent="-341313" defTabSz="912813" eaLnBrk="0" hangingPunct="0">
              <a:spcBef>
                <a:spcPts val="0"/>
              </a:spcBef>
              <a:buClr>
                <a:srgbClr val="1E7FB8"/>
              </a:buClr>
              <a:defRPr/>
            </a:pPr>
            <a:endParaRPr lang="fr-FR" sz="2000" kern="0" dirty="0">
              <a:solidFill>
                <a:srgbClr val="000066"/>
              </a:solidFill>
              <a:latin typeface="+mn-lt"/>
            </a:endParaRPr>
          </a:p>
        </p:txBody>
      </p:sp>
      <p:grpSp>
        <p:nvGrpSpPr>
          <p:cNvPr id="6" name="Group 19"/>
          <p:cNvGrpSpPr>
            <a:grpSpLocks/>
          </p:cNvGrpSpPr>
          <p:nvPr/>
        </p:nvGrpSpPr>
        <p:grpSpPr bwMode="auto">
          <a:xfrm>
            <a:off x="4000500" y="2928938"/>
            <a:ext cx="1285875" cy="1570037"/>
            <a:chOff x="4000496" y="2928934"/>
            <a:chExt cx="1285884" cy="1569660"/>
          </a:xfrm>
        </p:grpSpPr>
        <p:sp>
          <p:nvSpPr>
            <p:cNvPr id="15" name="Donut 14"/>
            <p:cNvSpPr>
              <a:spLocks noChangeArrowheads="1"/>
            </p:cNvSpPr>
            <p:nvPr/>
          </p:nvSpPr>
          <p:spPr bwMode="auto">
            <a:xfrm>
              <a:off x="4000496" y="3286124"/>
              <a:ext cx="1000132" cy="973782"/>
            </a:xfrm>
            <a:custGeom>
              <a:avLst/>
              <a:gdLst>
                <a:gd name="T0" fmla="*/ 500066 w 1000132"/>
                <a:gd name="T1" fmla="*/ 0 h 973782"/>
                <a:gd name="T2" fmla="*/ 146466 w 1000132"/>
                <a:gd name="T3" fmla="*/ 142607 h 973782"/>
                <a:gd name="T4" fmla="*/ 0 w 1000132"/>
                <a:gd name="T5" fmla="*/ 486891 h 973782"/>
                <a:gd name="T6" fmla="*/ 146466 w 1000132"/>
                <a:gd name="T7" fmla="*/ 831175 h 973782"/>
                <a:gd name="T8" fmla="*/ 500066 w 1000132"/>
                <a:gd name="T9" fmla="*/ 973782 h 973782"/>
                <a:gd name="T10" fmla="*/ 853666 w 1000132"/>
                <a:gd name="T11" fmla="*/ 831175 h 973782"/>
                <a:gd name="T12" fmla="*/ 1000132 w 1000132"/>
                <a:gd name="T13" fmla="*/ 486891 h 973782"/>
                <a:gd name="T14" fmla="*/ 853666 w 1000132"/>
                <a:gd name="T15" fmla="*/ 142607 h 97378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46466 w 1000132"/>
                <a:gd name="T25" fmla="*/ 142607 h 973782"/>
                <a:gd name="T26" fmla="*/ 853666 w 1000132"/>
                <a:gd name="T27" fmla="*/ 831175 h 97378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0132" h="973782">
                  <a:moveTo>
                    <a:pt x="0" y="486891"/>
                  </a:moveTo>
                  <a:lnTo>
                    <a:pt x="0" y="486891"/>
                  </a:lnTo>
                  <a:cubicBezTo>
                    <a:pt x="0" y="217988"/>
                    <a:pt x="223887" y="0"/>
                    <a:pt x="500066" y="0"/>
                  </a:cubicBezTo>
                  <a:cubicBezTo>
                    <a:pt x="500066" y="0"/>
                    <a:pt x="500066" y="1"/>
                    <a:pt x="500066" y="1"/>
                  </a:cubicBezTo>
                  <a:cubicBezTo>
                    <a:pt x="776245" y="1"/>
                    <a:pt x="1000132" y="217989"/>
                    <a:pt x="1000132" y="486892"/>
                  </a:cubicBezTo>
                  <a:cubicBezTo>
                    <a:pt x="1000132" y="486892"/>
                    <a:pt x="1000131" y="486892"/>
                    <a:pt x="1000131" y="486892"/>
                  </a:cubicBezTo>
                  <a:lnTo>
                    <a:pt x="1000132" y="486893"/>
                  </a:lnTo>
                  <a:cubicBezTo>
                    <a:pt x="1000132" y="755795"/>
                    <a:pt x="776244" y="973783"/>
                    <a:pt x="500066" y="973783"/>
                  </a:cubicBezTo>
                  <a:cubicBezTo>
                    <a:pt x="223887" y="973784"/>
                    <a:pt x="0" y="755795"/>
                    <a:pt x="0" y="486893"/>
                  </a:cubicBezTo>
                  <a:cubicBezTo>
                    <a:pt x="0" y="486892"/>
                    <a:pt x="0" y="486892"/>
                    <a:pt x="0" y="486892"/>
                  </a:cubicBezTo>
                  <a:lnTo>
                    <a:pt x="0" y="486891"/>
                  </a:lnTo>
                  <a:close/>
                  <a:moveTo>
                    <a:pt x="112297" y="486891"/>
                  </a:moveTo>
                  <a:lnTo>
                    <a:pt x="112296" y="486890"/>
                  </a:lnTo>
                  <a:cubicBezTo>
                    <a:pt x="112296" y="693773"/>
                    <a:pt x="285907" y="861485"/>
                    <a:pt x="500065" y="861485"/>
                  </a:cubicBezTo>
                  <a:lnTo>
                    <a:pt x="500066" y="861484"/>
                  </a:lnTo>
                  <a:cubicBezTo>
                    <a:pt x="714224" y="861484"/>
                    <a:pt x="887835" y="693773"/>
                    <a:pt x="887835" y="486891"/>
                  </a:cubicBezTo>
                  <a:cubicBezTo>
                    <a:pt x="887835" y="280008"/>
                    <a:pt x="714224" y="112297"/>
                    <a:pt x="500066" y="112297"/>
                  </a:cubicBezTo>
                  <a:lnTo>
                    <a:pt x="500066" y="112296"/>
                  </a:lnTo>
                  <a:cubicBezTo>
                    <a:pt x="285907" y="112296"/>
                    <a:pt x="112296" y="280008"/>
                    <a:pt x="112296" y="486890"/>
                  </a:cubicBezTo>
                  <a:lnTo>
                    <a:pt x="112297" y="486891"/>
                  </a:lnTo>
                  <a:close/>
                </a:path>
              </a:pathLst>
            </a:custGeom>
            <a:solidFill>
              <a:srgbClr val="33CC33"/>
            </a:solidFill>
            <a:ln w="9525">
              <a:solidFill>
                <a:schemeClr val="tx1"/>
              </a:solidFill>
              <a:miter lim="800000"/>
              <a:headEnd/>
              <a:tailEnd/>
            </a:ln>
            <a:effectLst>
              <a:outerShdw dist="27940" dir="5400000" algn="ctr" rotWithShape="0">
                <a:srgbClr val="000000">
                  <a:alpha val="31998"/>
                </a:srgbClr>
              </a:outerShdw>
            </a:effectLst>
          </p:spPr>
          <p:txBody>
            <a:bodyPr>
              <a:spAutoFit/>
            </a:bodyPr>
            <a:lstStyle/>
            <a:p>
              <a:endParaRPr lang="en-US"/>
            </a:p>
          </p:txBody>
        </p:sp>
        <p:sp>
          <p:nvSpPr>
            <p:cNvPr id="13322" name="TextBox 16"/>
            <p:cNvSpPr txBox="1">
              <a:spLocks noChangeArrowheads="1"/>
            </p:cNvSpPr>
            <p:nvPr/>
          </p:nvSpPr>
          <p:spPr bwMode="auto">
            <a:xfrm>
              <a:off x="4071934" y="2928934"/>
              <a:ext cx="1214446" cy="1569660"/>
            </a:xfrm>
            <a:prstGeom prst="rect">
              <a:avLst/>
            </a:prstGeom>
            <a:noFill/>
            <a:ln w="9525">
              <a:noFill/>
              <a:miter lim="800000"/>
              <a:headEnd/>
              <a:tailEnd/>
            </a:ln>
          </p:spPr>
          <p:txBody>
            <a:bodyPr>
              <a:spAutoFit/>
            </a:bodyPr>
            <a:lstStyle/>
            <a:p>
              <a:r>
                <a:rPr lang="en-US" sz="9600" dirty="0">
                  <a:solidFill>
                    <a:srgbClr val="33CC33"/>
                  </a:solidFill>
                  <a:latin typeface="Wingdings" pitchFamily="2" charset="2"/>
                  <a:sym typeface="Wingdings" pitchFamily="2" charset="2"/>
                </a:rPr>
                <a:t></a:t>
              </a:r>
              <a:endParaRPr lang="en-US" sz="9600" dirty="0">
                <a:solidFill>
                  <a:srgbClr val="33CC33"/>
                </a:solidFill>
                <a:latin typeface="Wingdings" pitchFamily="2" charset="2"/>
              </a:endParaRPr>
            </a:p>
          </p:txBody>
        </p:sp>
      </p:grpSp>
      <p:grpSp>
        <p:nvGrpSpPr>
          <p:cNvPr id="7" name="Group 21"/>
          <p:cNvGrpSpPr>
            <a:grpSpLocks/>
          </p:cNvGrpSpPr>
          <p:nvPr/>
        </p:nvGrpSpPr>
        <p:grpSpPr bwMode="auto">
          <a:xfrm>
            <a:off x="7429500" y="3000375"/>
            <a:ext cx="1285875" cy="1570038"/>
            <a:chOff x="7429520" y="3000372"/>
            <a:chExt cx="1285884" cy="1569660"/>
          </a:xfrm>
        </p:grpSpPr>
        <p:sp>
          <p:nvSpPr>
            <p:cNvPr id="13319" name="TextBox 17"/>
            <p:cNvSpPr txBox="1">
              <a:spLocks noChangeArrowheads="1"/>
            </p:cNvSpPr>
            <p:nvPr/>
          </p:nvSpPr>
          <p:spPr bwMode="auto">
            <a:xfrm>
              <a:off x="7429520" y="3000372"/>
              <a:ext cx="1285884" cy="1569660"/>
            </a:xfrm>
            <a:prstGeom prst="rect">
              <a:avLst/>
            </a:prstGeom>
            <a:noFill/>
            <a:ln w="9525">
              <a:noFill/>
              <a:miter lim="800000"/>
              <a:headEnd/>
              <a:tailEnd/>
            </a:ln>
          </p:spPr>
          <p:txBody>
            <a:bodyPr>
              <a:spAutoFit/>
            </a:bodyPr>
            <a:lstStyle/>
            <a:p>
              <a:r>
                <a:rPr lang="en-US" sz="9600" dirty="0">
                  <a:solidFill>
                    <a:srgbClr val="FF0000"/>
                  </a:solidFill>
                  <a:sym typeface="Wingdings" pitchFamily="2" charset="2"/>
                </a:rPr>
                <a:t></a:t>
              </a:r>
              <a:endParaRPr lang="en-US" sz="9600" dirty="0">
                <a:solidFill>
                  <a:srgbClr val="FF0000"/>
                </a:solidFill>
              </a:endParaRPr>
            </a:p>
          </p:txBody>
        </p:sp>
        <p:sp>
          <p:nvSpPr>
            <p:cNvPr id="21" name="Donut 20"/>
            <p:cNvSpPr>
              <a:spLocks noChangeArrowheads="1"/>
            </p:cNvSpPr>
            <p:nvPr/>
          </p:nvSpPr>
          <p:spPr bwMode="auto">
            <a:xfrm>
              <a:off x="7429520" y="3286124"/>
              <a:ext cx="1000132" cy="973782"/>
            </a:xfrm>
            <a:custGeom>
              <a:avLst/>
              <a:gdLst>
                <a:gd name="T0" fmla="*/ 500066 w 1000132"/>
                <a:gd name="T1" fmla="*/ 0 h 973782"/>
                <a:gd name="T2" fmla="*/ 146466 w 1000132"/>
                <a:gd name="T3" fmla="*/ 142607 h 973782"/>
                <a:gd name="T4" fmla="*/ 0 w 1000132"/>
                <a:gd name="T5" fmla="*/ 486891 h 973782"/>
                <a:gd name="T6" fmla="*/ 146466 w 1000132"/>
                <a:gd name="T7" fmla="*/ 831175 h 973782"/>
                <a:gd name="T8" fmla="*/ 500066 w 1000132"/>
                <a:gd name="T9" fmla="*/ 973782 h 973782"/>
                <a:gd name="T10" fmla="*/ 853666 w 1000132"/>
                <a:gd name="T11" fmla="*/ 831175 h 973782"/>
                <a:gd name="T12" fmla="*/ 1000132 w 1000132"/>
                <a:gd name="T13" fmla="*/ 486891 h 973782"/>
                <a:gd name="T14" fmla="*/ 853666 w 1000132"/>
                <a:gd name="T15" fmla="*/ 142607 h 97378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46466 w 1000132"/>
                <a:gd name="T25" fmla="*/ 142607 h 973782"/>
                <a:gd name="T26" fmla="*/ 853666 w 1000132"/>
                <a:gd name="T27" fmla="*/ 831175 h 97378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0132" h="973782">
                  <a:moveTo>
                    <a:pt x="0" y="486891"/>
                  </a:moveTo>
                  <a:lnTo>
                    <a:pt x="0" y="486891"/>
                  </a:lnTo>
                  <a:cubicBezTo>
                    <a:pt x="0" y="217988"/>
                    <a:pt x="223887" y="0"/>
                    <a:pt x="500066" y="0"/>
                  </a:cubicBezTo>
                  <a:cubicBezTo>
                    <a:pt x="500066" y="0"/>
                    <a:pt x="500066" y="1"/>
                    <a:pt x="500066" y="1"/>
                  </a:cubicBezTo>
                  <a:cubicBezTo>
                    <a:pt x="776245" y="1"/>
                    <a:pt x="1000132" y="217989"/>
                    <a:pt x="1000132" y="486892"/>
                  </a:cubicBezTo>
                  <a:cubicBezTo>
                    <a:pt x="1000132" y="486892"/>
                    <a:pt x="1000131" y="486892"/>
                    <a:pt x="1000131" y="486892"/>
                  </a:cubicBezTo>
                  <a:lnTo>
                    <a:pt x="1000132" y="486893"/>
                  </a:lnTo>
                  <a:cubicBezTo>
                    <a:pt x="1000132" y="755795"/>
                    <a:pt x="776244" y="973783"/>
                    <a:pt x="500066" y="973783"/>
                  </a:cubicBezTo>
                  <a:cubicBezTo>
                    <a:pt x="223887" y="973784"/>
                    <a:pt x="0" y="755795"/>
                    <a:pt x="0" y="486893"/>
                  </a:cubicBezTo>
                  <a:cubicBezTo>
                    <a:pt x="0" y="486892"/>
                    <a:pt x="0" y="486892"/>
                    <a:pt x="0" y="486892"/>
                  </a:cubicBezTo>
                  <a:lnTo>
                    <a:pt x="0" y="486891"/>
                  </a:lnTo>
                  <a:close/>
                  <a:moveTo>
                    <a:pt x="112297" y="486891"/>
                  </a:moveTo>
                  <a:lnTo>
                    <a:pt x="112296" y="486890"/>
                  </a:lnTo>
                  <a:cubicBezTo>
                    <a:pt x="112296" y="693773"/>
                    <a:pt x="285907" y="861485"/>
                    <a:pt x="500065" y="861485"/>
                  </a:cubicBezTo>
                  <a:lnTo>
                    <a:pt x="500066" y="861484"/>
                  </a:lnTo>
                  <a:cubicBezTo>
                    <a:pt x="714224" y="861484"/>
                    <a:pt x="887835" y="693773"/>
                    <a:pt x="887835" y="486891"/>
                  </a:cubicBezTo>
                  <a:cubicBezTo>
                    <a:pt x="887835" y="280008"/>
                    <a:pt x="714224" y="112297"/>
                    <a:pt x="500066" y="112297"/>
                  </a:cubicBezTo>
                  <a:lnTo>
                    <a:pt x="500066" y="112296"/>
                  </a:lnTo>
                  <a:cubicBezTo>
                    <a:pt x="285907" y="112296"/>
                    <a:pt x="112296" y="280008"/>
                    <a:pt x="112296" y="486890"/>
                  </a:cubicBezTo>
                  <a:lnTo>
                    <a:pt x="112297" y="486891"/>
                  </a:lnTo>
                  <a:close/>
                </a:path>
              </a:pathLst>
            </a:custGeom>
            <a:solidFill>
              <a:srgbClr val="FF0000"/>
            </a:solidFill>
            <a:ln w="9525">
              <a:solidFill>
                <a:schemeClr val="tx1"/>
              </a:solidFill>
              <a:miter lim="800000"/>
              <a:headEnd/>
              <a:tailEnd/>
            </a:ln>
            <a:effectLst>
              <a:outerShdw dist="27940" dir="5400000" algn="ctr" rotWithShape="0">
                <a:srgbClr val="000000">
                  <a:alpha val="31998"/>
                </a:srgbClr>
              </a:outerShdw>
            </a:effectLst>
          </p:spPr>
          <p:txBody>
            <a:bodyPr>
              <a:spAutoFit/>
            </a:bodyPr>
            <a:lstStyle/>
            <a:p>
              <a:endParaRPr lang="en-US"/>
            </a:p>
          </p:txBody>
        </p:sp>
      </p:grpSp>
      <p:grpSp>
        <p:nvGrpSpPr>
          <p:cNvPr id="3" name="Group 2"/>
          <p:cNvGrpSpPr/>
          <p:nvPr/>
        </p:nvGrpSpPr>
        <p:grpSpPr>
          <a:xfrm>
            <a:off x="1214438" y="1928813"/>
            <a:ext cx="2557549" cy="3010256"/>
            <a:chOff x="1214438" y="1928813"/>
            <a:chExt cx="2557549" cy="3010256"/>
          </a:xfrm>
        </p:grpSpPr>
        <p:pic>
          <p:nvPicPr>
            <p:cNvPr id="13328" name="Picture 7" descr="p3-4c.png"/>
            <p:cNvPicPr>
              <a:picLocks noChangeAspect="1"/>
            </p:cNvPicPr>
            <p:nvPr/>
          </p:nvPicPr>
          <p:blipFill>
            <a:blip r:embed="rId3" cstate="print"/>
            <a:srcRect t="-2211" b="29234"/>
            <a:stretch>
              <a:fillRect/>
            </a:stretch>
          </p:blipFill>
          <p:spPr bwMode="auto">
            <a:xfrm>
              <a:off x="1214438" y="1928813"/>
              <a:ext cx="1051617" cy="2357839"/>
            </a:xfrm>
            <a:prstGeom prst="rect">
              <a:avLst/>
            </a:prstGeom>
            <a:noFill/>
            <a:ln w="9525">
              <a:noFill/>
              <a:miter lim="800000"/>
              <a:headEnd/>
              <a:tailEnd/>
            </a:ln>
          </p:spPr>
        </p:pic>
        <p:pic>
          <p:nvPicPr>
            <p:cNvPr id="13329" name="Picture 8" descr="p3-4b.png"/>
            <p:cNvPicPr>
              <a:picLocks noChangeAspect="1"/>
            </p:cNvPicPr>
            <p:nvPr/>
          </p:nvPicPr>
          <p:blipFill>
            <a:blip r:embed="rId4" cstate="print"/>
            <a:srcRect b="29268"/>
            <a:stretch>
              <a:fillRect/>
            </a:stretch>
          </p:blipFill>
          <p:spPr bwMode="auto">
            <a:xfrm>
              <a:off x="2714626" y="2214612"/>
              <a:ext cx="982483" cy="2072040"/>
            </a:xfrm>
            <a:prstGeom prst="rect">
              <a:avLst/>
            </a:prstGeom>
            <a:noFill/>
            <a:ln w="9525">
              <a:noFill/>
              <a:miter lim="800000"/>
              <a:headEnd/>
              <a:tailEnd/>
            </a:ln>
          </p:spPr>
        </p:pic>
        <p:sp>
          <p:nvSpPr>
            <p:cNvPr id="2" name="TextBox 1"/>
            <p:cNvSpPr txBox="1"/>
            <p:nvPr/>
          </p:nvSpPr>
          <p:spPr>
            <a:xfrm>
              <a:off x="1307851" y="4415849"/>
              <a:ext cx="2464136" cy="523220"/>
            </a:xfrm>
            <a:prstGeom prst="rect">
              <a:avLst/>
            </a:prstGeom>
            <a:noFill/>
          </p:spPr>
          <p:txBody>
            <a:bodyPr wrap="none" rtlCol="0">
              <a:spAutoFit/>
            </a:bodyPr>
            <a:lstStyle/>
            <a:p>
              <a:pPr algn="ctr"/>
              <a:r>
                <a:rPr lang="en-US" sz="2800" b="1" dirty="0">
                  <a:latin typeface="+mn-lt"/>
                </a:rPr>
                <a:t>De 9 </a:t>
              </a:r>
              <a:r>
                <a:rPr lang="fr-FR" sz="2800" b="1" dirty="0">
                  <a:latin typeface="+mn-lt"/>
                </a:rPr>
                <a:t>à</a:t>
              </a:r>
              <a:r>
                <a:rPr lang="en-US" sz="2800" b="1" dirty="0">
                  <a:latin typeface="+mn-lt"/>
                </a:rPr>
                <a:t> 14 </a:t>
              </a:r>
              <a:r>
                <a:rPr lang="en-US" sz="2800" b="1" dirty="0" err="1">
                  <a:latin typeface="+mn-lt"/>
                </a:rPr>
                <a:t>ans</a:t>
              </a:r>
              <a:endParaRPr lang="fr-FR" sz="2800" b="1" dirty="0">
                <a:latin typeface="+mn-lt"/>
              </a:endParaRPr>
            </a:p>
          </p:txBody>
        </p:sp>
      </p:grpSp>
      <p:grpSp>
        <p:nvGrpSpPr>
          <p:cNvPr id="5" name="Group 4"/>
          <p:cNvGrpSpPr/>
          <p:nvPr/>
        </p:nvGrpSpPr>
        <p:grpSpPr>
          <a:xfrm>
            <a:off x="5410200" y="2428875"/>
            <a:ext cx="2762295" cy="2510194"/>
            <a:chOff x="5410200" y="2428875"/>
            <a:chExt cx="2762295" cy="2510194"/>
          </a:xfrm>
        </p:grpSpPr>
        <p:pic>
          <p:nvPicPr>
            <p:cNvPr id="13323" name="Picture 9" descr="p3-4a.png"/>
            <p:cNvPicPr>
              <a:picLocks noChangeAspect="1"/>
            </p:cNvPicPr>
            <p:nvPr/>
          </p:nvPicPr>
          <p:blipFill>
            <a:blip r:embed="rId5" cstate="print"/>
            <a:srcRect b="25748"/>
            <a:stretch>
              <a:fillRect/>
            </a:stretch>
          </p:blipFill>
          <p:spPr bwMode="auto">
            <a:xfrm>
              <a:off x="6215059" y="2428875"/>
              <a:ext cx="963083" cy="1857375"/>
            </a:xfrm>
            <a:prstGeom prst="rect">
              <a:avLst/>
            </a:prstGeom>
            <a:noFill/>
            <a:ln w="9525">
              <a:noFill/>
              <a:miter lim="800000"/>
              <a:headEnd/>
              <a:tailEnd/>
            </a:ln>
          </p:spPr>
        </p:pic>
        <p:sp>
          <p:nvSpPr>
            <p:cNvPr id="22" name="TextBox 21"/>
            <p:cNvSpPr txBox="1"/>
            <p:nvPr/>
          </p:nvSpPr>
          <p:spPr>
            <a:xfrm>
              <a:off x="5410200" y="4415849"/>
              <a:ext cx="2762295" cy="523220"/>
            </a:xfrm>
            <a:prstGeom prst="rect">
              <a:avLst/>
            </a:prstGeom>
            <a:noFill/>
          </p:spPr>
          <p:txBody>
            <a:bodyPr wrap="none" rtlCol="0">
              <a:spAutoFit/>
            </a:bodyPr>
            <a:lstStyle/>
            <a:p>
              <a:r>
                <a:rPr lang="en-US" sz="2800" b="1" dirty="0" err="1">
                  <a:latin typeface="+mn-lt"/>
                </a:rPr>
                <a:t>Moins</a:t>
              </a:r>
              <a:r>
                <a:rPr lang="en-US" sz="2800" b="1" dirty="0">
                  <a:latin typeface="+mn-lt"/>
                </a:rPr>
                <a:t> de 9 </a:t>
              </a:r>
              <a:r>
                <a:rPr lang="en-US" sz="2800" b="1" dirty="0" err="1">
                  <a:latin typeface="+mn-lt"/>
                </a:rPr>
                <a:t>ans</a:t>
              </a:r>
              <a:endParaRPr lang="fr-FR" sz="2800" b="1" dirty="0">
                <a:latin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447800"/>
            <a:ext cx="8291512" cy="4611688"/>
          </a:xfrm>
        </p:spPr>
        <p:txBody>
          <a:bodyPr/>
          <a:lstStyle/>
          <a:p>
            <a:pPr>
              <a:spcBef>
                <a:spcPts val="1200"/>
              </a:spcBef>
              <a:defRPr/>
            </a:pPr>
            <a:r>
              <a:rPr lang="fr-FR" sz="2400" dirty="0"/>
              <a:t>Le vaccin contre le VPH </a:t>
            </a:r>
            <a:r>
              <a:rPr lang="fr-FR" sz="2400" u="sng" dirty="0"/>
              <a:t>n'est pas recommandé</a:t>
            </a:r>
            <a:r>
              <a:rPr lang="fr-FR" sz="2400" dirty="0"/>
              <a:t> dans les cas suivants :</a:t>
            </a:r>
            <a:endParaRPr lang="fr-FR" sz="2100" dirty="0"/>
          </a:p>
          <a:p>
            <a:pPr>
              <a:buFont typeface="Wingdings" pitchFamily="2" charset="2"/>
              <a:buNone/>
              <a:defRPr/>
            </a:pPr>
            <a:endParaRPr lang="fr-FR" dirty="0"/>
          </a:p>
          <a:p>
            <a:pPr>
              <a:buFont typeface="Wingdings" pitchFamily="2" charset="2"/>
              <a:buNone/>
              <a:defRPr/>
            </a:pPr>
            <a:endParaRPr lang="fr-FR" dirty="0"/>
          </a:p>
          <a:p>
            <a:pPr>
              <a:buFont typeface="Wingdings" pitchFamily="2" charset="2"/>
              <a:buNone/>
              <a:defRPr/>
            </a:pPr>
            <a:endParaRPr lang="fr-FR" dirty="0"/>
          </a:p>
          <a:p>
            <a:pPr>
              <a:buFont typeface="Wingdings" pitchFamily="2" charset="2"/>
              <a:buNone/>
              <a:defRPr/>
            </a:pPr>
            <a:endParaRPr lang="fr-FR" dirty="0"/>
          </a:p>
          <a:p>
            <a:pPr>
              <a:buFont typeface="Wingdings" pitchFamily="2" charset="2"/>
              <a:buNone/>
              <a:defRPr/>
            </a:pPr>
            <a:endParaRPr lang="fr-FR" dirty="0"/>
          </a:p>
          <a:p>
            <a:pPr>
              <a:buFont typeface="Wingdings" pitchFamily="2" charset="2"/>
              <a:buNone/>
              <a:defRPr/>
            </a:pPr>
            <a:endParaRPr lang="en-US" dirty="0"/>
          </a:p>
        </p:txBody>
      </p:sp>
      <p:sp>
        <p:nvSpPr>
          <p:cNvPr id="2" name="Title 1"/>
          <p:cNvSpPr>
            <a:spLocks noGrp="1"/>
          </p:cNvSpPr>
          <p:nvPr>
            <p:ph type="title"/>
          </p:nvPr>
        </p:nvSpPr>
        <p:spPr/>
        <p:txBody>
          <a:bodyPr/>
          <a:lstStyle/>
          <a:p>
            <a:pPr eaLnBrk="1" hangingPunct="1">
              <a:defRPr/>
            </a:pPr>
            <a:r>
              <a:rPr lang="fr-FR" kern="1200" dirty="0">
                <a:cs typeface="+mn-cs"/>
              </a:rPr>
              <a:t>Quelles sont les contre-indications à la vaccination contre le VPH </a:t>
            </a:r>
            <a:r>
              <a:rPr lang="en-US" kern="1200" dirty="0">
                <a:cs typeface="+mn-cs"/>
              </a:rPr>
              <a:t>? </a:t>
            </a:r>
          </a:p>
        </p:txBody>
      </p:sp>
      <p:grpSp>
        <p:nvGrpSpPr>
          <p:cNvPr id="4" name="Group 11"/>
          <p:cNvGrpSpPr>
            <a:grpSpLocks/>
          </p:cNvGrpSpPr>
          <p:nvPr/>
        </p:nvGrpSpPr>
        <p:grpSpPr bwMode="auto">
          <a:xfrm>
            <a:off x="152400" y="5157788"/>
            <a:ext cx="8991599" cy="719137"/>
            <a:chOff x="300" y="2821"/>
            <a:chExt cx="6011" cy="434"/>
          </a:xfrm>
        </p:grpSpPr>
        <p:sp>
          <p:nvSpPr>
            <p:cNvPr id="9225" name="Rectangle 4"/>
            <p:cNvSpPr>
              <a:spLocks noChangeArrowheads="1"/>
            </p:cNvSpPr>
            <p:nvPr/>
          </p:nvSpPr>
          <p:spPr bwMode="auto">
            <a:xfrm>
              <a:off x="835" y="2869"/>
              <a:ext cx="5476" cy="310"/>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None/>
              </a:pPr>
              <a:r>
                <a:rPr lang="fr-FR" sz="2000" dirty="0">
                  <a:solidFill>
                    <a:srgbClr val="000066"/>
                  </a:solidFill>
                  <a:latin typeface="Arial" pitchFamily="34" charset="0"/>
                </a:rPr>
                <a:t>Une infection bénigne telle qu'un rhume </a:t>
              </a:r>
              <a:r>
                <a:rPr lang="fr-FR" sz="2000" b="1" u="sng" dirty="0">
                  <a:solidFill>
                    <a:srgbClr val="000066"/>
                  </a:solidFill>
                  <a:latin typeface="Arial" pitchFamily="34" charset="0"/>
                </a:rPr>
                <a:t>n'est pas </a:t>
              </a:r>
              <a:r>
                <a:rPr lang="fr-FR" sz="2000" dirty="0">
                  <a:solidFill>
                    <a:srgbClr val="000066"/>
                  </a:solidFill>
                  <a:latin typeface="Arial" pitchFamily="34" charset="0"/>
                </a:rPr>
                <a:t>une contre-indication</a:t>
              </a:r>
              <a:endParaRPr lang="en-GB" sz="2000" dirty="0">
                <a:solidFill>
                  <a:srgbClr val="000066"/>
                </a:solidFill>
                <a:latin typeface="Arial" pitchFamily="34" charset="0"/>
              </a:endParaRPr>
            </a:p>
          </p:txBody>
        </p:sp>
        <p:pic>
          <p:nvPicPr>
            <p:cNvPr id="9226" name="Picture 10" descr="caution"/>
            <p:cNvPicPr>
              <a:picLocks noChangeAspect="1" noChangeArrowheads="1"/>
            </p:cNvPicPr>
            <p:nvPr/>
          </p:nvPicPr>
          <p:blipFill>
            <a:blip r:embed="rId3" cstate="print"/>
            <a:srcRect/>
            <a:stretch>
              <a:fillRect/>
            </a:stretch>
          </p:blipFill>
          <p:spPr bwMode="auto">
            <a:xfrm>
              <a:off x="300" y="2821"/>
              <a:ext cx="630" cy="434"/>
            </a:xfrm>
            <a:prstGeom prst="rect">
              <a:avLst/>
            </a:prstGeom>
            <a:noFill/>
            <a:ln w="9525">
              <a:noFill/>
              <a:miter lim="800000"/>
              <a:headEnd/>
              <a:tailEnd/>
            </a:ln>
          </p:spPr>
        </p:pic>
      </p:gr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1000" y="2590800"/>
            <a:ext cx="8458200" cy="2407458"/>
          </a:xfrm>
          <a:prstGeom prst="rect">
            <a:avLst/>
          </a:prstGeom>
        </p:spPr>
      </p:pic>
    </p:spTree>
    <p:extLst>
      <p:ext uri="{BB962C8B-B14F-4D97-AF65-F5344CB8AC3E}">
        <p14:creationId xmlns:p14="http://schemas.microsoft.com/office/powerpoint/2010/main" val="67597677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fr-FR" dirty="0">
                <a:latin typeface="Arial" pitchFamily="34" charset="0"/>
                <a:ea typeface="ＭＳ Ｐゴシック" pitchFamily="34" charset="-128"/>
              </a:rPr>
              <a:t>Que faire dans ce scénario </a:t>
            </a:r>
            <a:r>
              <a:rPr lang="en-US" dirty="0"/>
              <a:t>?</a:t>
            </a:r>
          </a:p>
        </p:txBody>
      </p:sp>
      <p:pic>
        <p:nvPicPr>
          <p:cNvPr id="11267" name="Picture 7" descr="doctor_thinking"/>
          <p:cNvPicPr>
            <a:picLocks noGrp="1" noChangeAspect="1" noChangeArrowheads="1"/>
          </p:cNvPicPr>
          <p:nvPr>
            <p:ph idx="1"/>
          </p:nvPr>
        </p:nvPicPr>
        <p:blipFill>
          <a:blip r:embed="rId3" cstate="print"/>
          <a:srcRect/>
          <a:stretch>
            <a:fillRect/>
          </a:stretch>
        </p:blipFill>
        <p:spPr>
          <a:xfrm>
            <a:off x="6215063" y="2071688"/>
            <a:ext cx="2152650" cy="3108325"/>
          </a:xfrm>
          <a:noFill/>
        </p:spPr>
      </p:pic>
      <p:sp>
        <p:nvSpPr>
          <p:cNvPr id="11268" name="Rectangle à coins arrondis 3"/>
          <p:cNvSpPr>
            <a:spLocks noChangeArrowheads="1"/>
          </p:cNvSpPr>
          <p:nvPr/>
        </p:nvSpPr>
        <p:spPr bwMode="auto">
          <a:xfrm>
            <a:off x="971550" y="1989138"/>
            <a:ext cx="4321175" cy="1944687"/>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lstStyle/>
          <a:p>
            <a:pPr rtl="1"/>
            <a:r>
              <a:rPr lang="fr-FR" sz="2000" b="1" dirty="0">
                <a:solidFill>
                  <a:srgbClr val="002060"/>
                </a:solidFill>
                <a:latin typeface="Arial" pitchFamily="34" charset="0"/>
              </a:rPr>
              <a:t>La jeune fille est enceinte lorsqu'elle revient pour la   deuxième dose de vaccin contre le VPH.</a:t>
            </a:r>
            <a:endParaRPr lang="en-US" sz="2000" b="1" dirty="0">
              <a:solidFill>
                <a:srgbClr val="002060"/>
              </a:solidFill>
              <a:latin typeface="Arial" pitchFamily="34" charset="0"/>
            </a:endParaRPr>
          </a:p>
          <a:p>
            <a:pPr rtl="1"/>
            <a:endParaRPr lang="en-US" sz="2000" b="1" dirty="0">
              <a:solidFill>
                <a:srgbClr val="002060"/>
              </a:solidFill>
              <a:latin typeface="Arial" pitchFamily="34" charset="0"/>
            </a:endParaRPr>
          </a:p>
          <a:p>
            <a:pPr rtl="1"/>
            <a:endParaRPr lang="fr-FR" sz="2000" b="1" dirty="0">
              <a:solidFill>
                <a:srgbClr val="002060"/>
              </a:solidFill>
              <a:latin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fr-FR" dirty="0">
                <a:latin typeface="Arial" pitchFamily="34" charset="0"/>
                <a:ea typeface="ＭＳ Ｐゴシック" pitchFamily="34" charset="-128"/>
              </a:rPr>
              <a:t>Que faire dans ce scénario ?</a:t>
            </a:r>
          </a:p>
        </p:txBody>
      </p:sp>
      <p:pic>
        <p:nvPicPr>
          <p:cNvPr id="23554" name="Picture 7" descr="doctor_thinking"/>
          <p:cNvPicPr>
            <a:picLocks noChangeAspect="1" noChangeArrowheads="1"/>
          </p:cNvPicPr>
          <p:nvPr/>
        </p:nvPicPr>
        <p:blipFill>
          <a:blip r:embed="rId3" cstate="print"/>
          <a:srcRect/>
          <a:stretch>
            <a:fillRect/>
          </a:stretch>
        </p:blipFill>
        <p:spPr bwMode="auto">
          <a:xfrm>
            <a:off x="6215063" y="2071688"/>
            <a:ext cx="2152650" cy="3108325"/>
          </a:xfrm>
          <a:prstGeom prst="rect">
            <a:avLst/>
          </a:prstGeom>
          <a:noFill/>
          <a:ln w="9525">
            <a:noFill/>
            <a:miter lim="800000"/>
            <a:headEnd/>
            <a:tailEnd/>
          </a:ln>
        </p:spPr>
      </p:pic>
      <p:sp>
        <p:nvSpPr>
          <p:cNvPr id="23555" name="Rectangle à coins arrondis 3"/>
          <p:cNvSpPr>
            <a:spLocks noChangeArrowheads="1"/>
          </p:cNvSpPr>
          <p:nvPr/>
        </p:nvSpPr>
        <p:spPr bwMode="auto">
          <a:xfrm>
            <a:off x="776287" y="1989137"/>
            <a:ext cx="4516438" cy="1363663"/>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lstStyle/>
          <a:p>
            <a:pPr rtl="1"/>
            <a:r>
              <a:rPr lang="fr-FR" sz="2000" b="1" dirty="0">
                <a:solidFill>
                  <a:srgbClr val="002060"/>
                </a:solidFill>
                <a:latin typeface="Arial" pitchFamily="34" charset="0"/>
              </a:rPr>
              <a:t>La jeune fille est immunodéprimée à cause du VIH / SIDA</a:t>
            </a:r>
            <a:r>
              <a:rPr lang="en-US" sz="2000" b="1" dirty="0">
                <a:solidFill>
                  <a:srgbClr val="002060"/>
                </a:solidFill>
                <a:latin typeface="Arial" pitchFamily="34" charset="0"/>
              </a:rPr>
              <a:t>.</a:t>
            </a:r>
          </a:p>
          <a:p>
            <a:pPr rtl="1"/>
            <a:endParaRPr lang="fr-FR" sz="2000" b="1" dirty="0">
              <a:solidFill>
                <a:srgbClr val="002060"/>
              </a:solidFill>
              <a:latin typeface="Arial" pitchFamily="34" charset="0"/>
            </a:endParaRPr>
          </a:p>
        </p:txBody>
      </p:sp>
    </p:spTree>
    <p:extLst>
      <p:ext uri="{BB962C8B-B14F-4D97-AF65-F5344CB8AC3E}">
        <p14:creationId xmlns:p14="http://schemas.microsoft.com/office/powerpoint/2010/main" val="2852721467"/>
      </p:ext>
    </p:extLst>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58259</TotalTime>
  <Words>1497</Words>
  <Application>Microsoft Office PowerPoint</Application>
  <PresentationFormat>On-screen Show (4:3)</PresentationFormat>
  <Paragraphs>129</Paragraphs>
  <Slides>14</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Limon F3</vt:lpstr>
      <vt:lpstr>Arial</vt:lpstr>
      <vt:lpstr>Arial Narrow</vt:lpstr>
      <vt:lpstr>Wingdings</vt:lpstr>
      <vt:lpstr>PPTtemplate</vt:lpstr>
      <vt:lpstr>PowerPoint Presentation</vt:lpstr>
      <vt:lpstr>Objectifs pédagogiques</vt:lpstr>
      <vt:lpstr>PowerPoint Presentation</vt:lpstr>
      <vt:lpstr>PowerPoint Presentation</vt:lpstr>
      <vt:lpstr>PowerPoint Presentation</vt:lpstr>
      <vt:lpstr>PowerPoint Presentation</vt:lpstr>
      <vt:lpstr>Quelles sont les contre-indications à la vaccination contre le VPH ? </vt:lpstr>
      <vt:lpstr>Que faire dans ce scénario ?</vt:lpstr>
      <vt:lpstr>Que faire dans ce scénario ?</vt:lpstr>
      <vt:lpstr>Que faire dans ce scénario ?</vt:lpstr>
      <vt:lpstr>Que faire dans ce scénario ?</vt:lpstr>
      <vt:lpstr>Messages clés</vt:lpstr>
      <vt:lpstr>Fin du module</vt:lpstr>
      <vt:lpstr>PowerPoint Presentation</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AKABA, Hiroki</cp:lastModifiedBy>
  <cp:revision>2202</cp:revision>
  <dcterms:created xsi:type="dcterms:W3CDTF">2012-01-26T15:16:34Z</dcterms:created>
  <dcterms:modified xsi:type="dcterms:W3CDTF">2023-03-06T10:03:24Z</dcterms:modified>
</cp:coreProperties>
</file>