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 id="2147484226" r:id="rId2"/>
  </p:sldMasterIdLst>
  <p:notesMasterIdLst>
    <p:notesMasterId r:id="rId21"/>
  </p:notesMasterIdLst>
  <p:handoutMasterIdLst>
    <p:handoutMasterId r:id="rId22"/>
  </p:handoutMasterIdLst>
  <p:sldIdLst>
    <p:sldId id="423" r:id="rId3"/>
    <p:sldId id="424" r:id="rId4"/>
    <p:sldId id="425" r:id="rId5"/>
    <p:sldId id="426" r:id="rId6"/>
    <p:sldId id="427" r:id="rId7"/>
    <p:sldId id="428" r:id="rId8"/>
    <p:sldId id="429" r:id="rId9"/>
    <p:sldId id="430" r:id="rId10"/>
    <p:sldId id="410" r:id="rId11"/>
    <p:sldId id="432" r:id="rId12"/>
    <p:sldId id="433" r:id="rId13"/>
    <p:sldId id="434" r:id="rId14"/>
    <p:sldId id="435" r:id="rId15"/>
    <p:sldId id="443" r:id="rId16"/>
    <p:sldId id="438" r:id="rId17"/>
    <p:sldId id="442" r:id="rId18"/>
    <p:sldId id="440" r:id="rId19"/>
    <p:sldId id="441" r:id="rId20"/>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LOEM, Paulus Joannes Nicolaas" initials="bloemp" lastIdx="1" clrIdx="0"/>
  <p:cmAuthor id="1" name="training2" initials="t" lastIdx="7" clrIdx="1"/>
  <p:cmAuthor id="2" name="BAHL, Jhilmil" initials="bahlj" lastIdx="36" clrIdx="2"/>
  <p:cmAuthor id="3" name="nbaker" initials="n" lastIdx="0" clrIdx="3"/>
  <p:cmAuthor id="4" name="Dorothy" initials="D" lastIdx="4" clrIdx="4"/>
  <p:cmAuthor id="5" name="alphonse" initials="a"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8EE"/>
    <a:srgbClr val="0192FF"/>
    <a:srgbClr val="000066"/>
    <a:srgbClr val="CEEAB0"/>
    <a:srgbClr val="9FFF9F"/>
    <a:srgbClr val="81CCFF"/>
    <a:srgbClr val="B6E088"/>
    <a:srgbClr val="A7D971"/>
    <a:srgbClr val="C5E8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76" autoAdjust="0"/>
    <p:restoredTop sz="72324" autoAdjust="0"/>
  </p:normalViewPr>
  <p:slideViewPr>
    <p:cSldViewPr>
      <p:cViewPr varScale="1">
        <p:scale>
          <a:sx n="79" d="100"/>
          <a:sy n="79" d="100"/>
        </p:scale>
        <p:origin x="2718" y="84"/>
      </p:cViewPr>
      <p:guideLst>
        <p:guide orient="horz" pos="2160"/>
        <p:guide pos="2880"/>
      </p:guideLst>
    </p:cSldViewPr>
  </p:slideViewPr>
  <p:outlineViewPr>
    <p:cViewPr>
      <p:scale>
        <a:sx n="33" d="100"/>
        <a:sy n="33" d="100"/>
      </p:scale>
      <p:origin x="0" y="11934"/>
    </p:cViewPr>
  </p:outlineViewPr>
  <p:notesTextViewPr>
    <p:cViewPr>
      <p:scale>
        <a:sx n="100" d="100"/>
        <a:sy n="100" d="100"/>
      </p:scale>
      <p:origin x="0" y="0"/>
    </p:cViewPr>
  </p:notesTextViewPr>
  <p:notesViewPr>
    <p:cSldViewPr>
      <p:cViewPr>
        <p:scale>
          <a:sx n="100" d="100"/>
          <a:sy n="100" d="100"/>
        </p:scale>
        <p:origin x="-1920" y="37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1BB6F2E6-C093-4782-B77A-7E09EF68864A}"/>
    <pc:docChg chg="modSld">
      <pc:chgData name="AKABA, Hiroki" userId="db41f2cb-68b2-46d0-b1a9-2b507dcca92f" providerId="ADAL" clId="{1BB6F2E6-C093-4782-B77A-7E09EF68864A}" dt="2022-02-24T11:07:44.613" v="7"/>
      <pc:docMkLst>
        <pc:docMk/>
      </pc:docMkLst>
      <pc:sldChg chg="modSp mod">
        <pc:chgData name="AKABA, Hiroki" userId="db41f2cb-68b2-46d0-b1a9-2b507dcca92f" providerId="ADAL" clId="{1BB6F2E6-C093-4782-B77A-7E09EF68864A}" dt="2022-02-24T11:03:30.773" v="2" actId="13926"/>
        <pc:sldMkLst>
          <pc:docMk/>
          <pc:sldMk cId="3492565331" sldId="432"/>
        </pc:sldMkLst>
        <pc:spChg chg="mod">
          <ac:chgData name="AKABA, Hiroki" userId="db41f2cb-68b2-46d0-b1a9-2b507dcca92f" providerId="ADAL" clId="{1BB6F2E6-C093-4782-B77A-7E09EF68864A}" dt="2022-02-24T11:03:30.773" v="2" actId="13926"/>
          <ac:spMkLst>
            <pc:docMk/>
            <pc:sldMk cId="3492565331" sldId="432"/>
            <ac:spMk id="3" creationId="{00000000-0000-0000-0000-000000000000}"/>
          </ac:spMkLst>
        </pc:spChg>
      </pc:sldChg>
      <pc:sldChg chg="modSp mod modCm">
        <pc:chgData name="AKABA, Hiroki" userId="db41f2cb-68b2-46d0-b1a9-2b507dcca92f" providerId="ADAL" clId="{1BB6F2E6-C093-4782-B77A-7E09EF68864A}" dt="2022-02-24T11:07:44.613" v="7"/>
        <pc:sldMkLst>
          <pc:docMk/>
          <pc:sldMk cId="2521084294" sldId="441"/>
        </pc:sldMkLst>
        <pc:spChg chg="mod">
          <ac:chgData name="AKABA, Hiroki" userId="db41f2cb-68b2-46d0-b1a9-2b507dcca92f" providerId="ADAL" clId="{1BB6F2E6-C093-4782-B77A-7E09EF68864A}" dt="2022-02-24T11:07:35.996" v="6"/>
          <ac:spMkLst>
            <pc:docMk/>
            <pc:sldMk cId="2521084294" sldId="441"/>
            <ac:spMk id="3" creationId="{00000000-0000-0000-0000-000000000000}"/>
          </ac:spMkLst>
        </pc:spChg>
      </pc:sldChg>
      <pc:sldChg chg="modSp mod modCm">
        <pc:chgData name="AKABA, Hiroki" userId="db41f2cb-68b2-46d0-b1a9-2b507dcca92f" providerId="ADAL" clId="{1BB6F2E6-C093-4782-B77A-7E09EF68864A}" dt="2022-02-24T11:06:04.327" v="5"/>
        <pc:sldMkLst>
          <pc:docMk/>
          <pc:sldMk cId="3505520883" sldId="442"/>
        </pc:sldMkLst>
        <pc:spChg chg="mod">
          <ac:chgData name="AKABA, Hiroki" userId="db41f2cb-68b2-46d0-b1a9-2b507dcca92f" providerId="ADAL" clId="{1BB6F2E6-C093-4782-B77A-7E09EF68864A}" dt="2022-02-24T11:05:10.197" v="4" actId="255"/>
          <ac:spMkLst>
            <pc:docMk/>
            <pc:sldMk cId="3505520883" sldId="442"/>
            <ac:spMk id="22532" creationId="{00000000-0000-0000-0000-000000000000}"/>
          </ac:spMkLst>
        </pc:spChg>
      </pc:sldChg>
    </pc:docChg>
  </pc:docChgLst>
  <pc:docChgLst>
    <pc:chgData name="AKABA, Hiroki" userId="db41f2cb-68b2-46d0-b1a9-2b507dcca92f" providerId="ADAL" clId="{D558B225-7F5A-45E2-9991-9C0A30E76218}"/>
    <pc:docChg chg="modSld">
      <pc:chgData name="AKABA, Hiroki" userId="db41f2cb-68b2-46d0-b1a9-2b507dcca92f" providerId="ADAL" clId="{D558B225-7F5A-45E2-9991-9C0A30E76218}" dt="2022-03-23T08:39:36.731" v="11" actId="14100"/>
      <pc:docMkLst>
        <pc:docMk/>
      </pc:docMkLst>
      <pc:sldChg chg="modSp mod">
        <pc:chgData name="AKABA, Hiroki" userId="db41f2cb-68b2-46d0-b1a9-2b507dcca92f" providerId="ADAL" clId="{D558B225-7F5A-45E2-9991-9C0A30E76218}" dt="2022-03-23T08:38:40.068" v="0" actId="20577"/>
        <pc:sldMkLst>
          <pc:docMk/>
          <pc:sldMk cId="56340408" sldId="410"/>
        </pc:sldMkLst>
        <pc:spChg chg="mod">
          <ac:chgData name="AKABA, Hiroki" userId="db41f2cb-68b2-46d0-b1a9-2b507dcca92f" providerId="ADAL" clId="{D558B225-7F5A-45E2-9991-9C0A30E76218}" dt="2022-03-23T08:38:40.068" v="0" actId="20577"/>
          <ac:spMkLst>
            <pc:docMk/>
            <pc:sldMk cId="56340408" sldId="410"/>
            <ac:spMk id="6" creationId="{00000000-0000-0000-0000-000000000000}"/>
          </ac:spMkLst>
        </pc:spChg>
      </pc:sldChg>
      <pc:sldChg chg="modSp mod">
        <pc:chgData name="AKABA, Hiroki" userId="db41f2cb-68b2-46d0-b1a9-2b507dcca92f" providerId="ADAL" clId="{D558B225-7F5A-45E2-9991-9C0A30E76218}" dt="2022-03-23T08:39:36.731" v="11" actId="14100"/>
        <pc:sldMkLst>
          <pc:docMk/>
          <pc:sldMk cId="564902363" sldId="433"/>
        </pc:sldMkLst>
        <pc:spChg chg="mod">
          <ac:chgData name="AKABA, Hiroki" userId="db41f2cb-68b2-46d0-b1a9-2b507dcca92f" providerId="ADAL" clId="{D558B225-7F5A-45E2-9991-9C0A30E76218}" dt="2022-03-23T08:39:36.731" v="11" actId="14100"/>
          <ac:spMkLst>
            <pc:docMk/>
            <pc:sldMk cId="564902363" sldId="433"/>
            <ac:spMk id="3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5636">
              <a:defRPr sz="1200">
                <a:latin typeface="Arial" charset="0"/>
                <a:ea typeface="Arial" charset="0"/>
                <a:cs typeface="Arial" charset="0"/>
              </a:defRPr>
            </a:lvl1pPr>
          </a:lstStyle>
          <a:p>
            <a:pPr>
              <a:defRPr/>
            </a:pPr>
            <a:endParaRPr lang="en-US" dirty="0"/>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5636">
              <a:defRPr sz="1200">
                <a:latin typeface="Arial" charset="0"/>
                <a:ea typeface="Arial" charset="0"/>
                <a:cs typeface="Arial" charset="0"/>
              </a:defRPr>
            </a:lvl1pPr>
          </a:lstStyle>
          <a:p>
            <a:pPr>
              <a:defRPr/>
            </a:pPr>
            <a:endParaRPr lang="en-US" dirty="0"/>
          </a:p>
        </p:txBody>
      </p:sp>
      <p:sp>
        <p:nvSpPr>
          <p:cNvPr id="28676" name="Rectangle 4"/>
          <p:cNvSpPr>
            <a:spLocks noGrp="1" noChangeArrowheads="1"/>
          </p:cNvSpPr>
          <p:nvPr>
            <p:ph type="ftr" sz="quarter" idx="2"/>
          </p:nvPr>
        </p:nvSpPr>
        <p:spPr bwMode="auto">
          <a:xfrm>
            <a:off x="0"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5636">
              <a:defRPr sz="1200">
                <a:latin typeface="Arial" charset="0"/>
                <a:ea typeface="Arial" charset="0"/>
                <a:cs typeface="Arial" charset="0"/>
              </a:defRPr>
            </a:lvl1pPr>
          </a:lstStyle>
          <a:p>
            <a:pPr>
              <a:defRPr/>
            </a:pPr>
            <a:endParaRPr lang="en-US" dirty="0"/>
          </a:p>
        </p:txBody>
      </p:sp>
      <p:sp>
        <p:nvSpPr>
          <p:cNvPr id="28677" name="Rectangle 5"/>
          <p:cNvSpPr>
            <a:spLocks noGrp="1" noChangeArrowheads="1"/>
          </p:cNvSpPr>
          <p:nvPr>
            <p:ph type="sldNum" sz="quarter" idx="3"/>
          </p:nvPr>
        </p:nvSpPr>
        <p:spPr bwMode="auto">
          <a:xfrm>
            <a:off x="3814932"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5636">
              <a:defRPr sz="1200">
                <a:latin typeface="Arial" pitchFamily="34" charset="0"/>
                <a:cs typeface="+mn-cs"/>
              </a:defRPr>
            </a:lvl1pPr>
          </a:lstStyle>
          <a:p>
            <a:pPr>
              <a:defRPr/>
            </a:pPr>
            <a:fld id="{6D1F1549-CD87-4E9F-99F8-90A8DA043BF7}" type="slidenum">
              <a:rPr lang="en-US"/>
              <a:pPr>
                <a:defRPr/>
              </a:pPr>
              <a:t>‹#›</a:t>
            </a:fld>
            <a:endParaRPr lang="en-US" dirty="0"/>
          </a:p>
        </p:txBody>
      </p:sp>
    </p:spTree>
    <p:extLst>
      <p:ext uri="{BB962C8B-B14F-4D97-AF65-F5344CB8AC3E}">
        <p14:creationId xmlns:p14="http://schemas.microsoft.com/office/powerpoint/2010/main" val="15002980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5636">
              <a:defRPr sz="1200">
                <a:latin typeface="Arial" charset="0"/>
                <a:ea typeface="Arial" charset="0"/>
                <a:cs typeface="Arial" charset="0"/>
              </a:defRPr>
            </a:lvl1pPr>
          </a:lstStyle>
          <a:p>
            <a:pPr>
              <a:defRPr/>
            </a:pPr>
            <a:endParaRPr lang="fr-FR" dirty="0"/>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5636">
              <a:defRPr sz="1200">
                <a:latin typeface="Arial" charset="0"/>
                <a:ea typeface="Arial" charset="0"/>
                <a:cs typeface="Arial" charset="0"/>
              </a:defRPr>
            </a:lvl1pPr>
          </a:lstStyle>
          <a:p>
            <a:pPr>
              <a:defRPr/>
            </a:pPr>
            <a:endParaRPr lang="fr-FR" dirty="0"/>
          </a:p>
        </p:txBody>
      </p:sp>
      <p:sp>
        <p:nvSpPr>
          <p:cNvPr id="2458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9"/>
            <a:ext cx="5386715" cy="4409837"/>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5636">
              <a:defRPr sz="1200">
                <a:latin typeface="Arial" charset="0"/>
                <a:ea typeface="Arial" charset="0"/>
                <a:cs typeface="Arial" charset="0"/>
              </a:defRPr>
            </a:lvl1pPr>
          </a:lstStyle>
          <a:p>
            <a:pPr>
              <a:defRPr/>
            </a:pPr>
            <a:endParaRPr lang="fr-FR" dirty="0"/>
          </a:p>
        </p:txBody>
      </p:sp>
      <p:sp>
        <p:nvSpPr>
          <p:cNvPr id="8199" name="Rectangle 7"/>
          <p:cNvSpPr>
            <a:spLocks noGrp="1" noChangeArrowheads="1"/>
          </p:cNvSpPr>
          <p:nvPr>
            <p:ph type="sldNum" sz="quarter" idx="5"/>
          </p:nvPr>
        </p:nvSpPr>
        <p:spPr bwMode="auto">
          <a:xfrm>
            <a:off x="3814932"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5636">
              <a:defRPr sz="1200">
                <a:latin typeface="Arial" pitchFamily="34" charset="0"/>
                <a:cs typeface="+mn-cs"/>
              </a:defRPr>
            </a:lvl1pPr>
          </a:lstStyle>
          <a:p>
            <a:pPr>
              <a:defRPr/>
            </a:pPr>
            <a:fld id="{44612494-D678-4E4F-B962-2F10D7CDD8B4}" type="slidenum">
              <a:rPr lang="en-GB"/>
              <a:pPr>
                <a:defRPr/>
              </a:pPr>
              <a:t>‹#›</a:t>
            </a:fld>
            <a:endParaRPr lang="en-GB" dirty="0"/>
          </a:p>
        </p:txBody>
      </p:sp>
    </p:spTree>
    <p:extLst>
      <p:ext uri="{BB962C8B-B14F-4D97-AF65-F5344CB8AC3E}">
        <p14:creationId xmlns:p14="http://schemas.microsoft.com/office/powerpoint/2010/main" val="20570228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a:t>
            </a:fld>
            <a:endParaRPr lang="en-GB" dirty="0"/>
          </a:p>
        </p:txBody>
      </p:sp>
    </p:spTree>
    <p:extLst>
      <p:ext uri="{BB962C8B-B14F-4D97-AF65-F5344CB8AC3E}">
        <p14:creationId xmlns:p14="http://schemas.microsoft.com/office/powerpoint/2010/main" val="3590995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fr-FR" dirty="0">
                <a:effectLst/>
              </a:rPr>
              <a:t>Quand les filles viennent se faire vacciner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Déterminer l’éligibilité des filles (9-14 ans) et les enregistrer</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Chaque injection doit être préparée en utilisant des techniques aseptiques. Ne pas pré-remplir les seringues.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Chaque vaccin doit être administré selon les techniques recommandées et la zone d'injection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seringues usagées sont jetées immédiatement dans la boite de sécurité après chaque injection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carte de vaccination, la fiche de pointage, et le registre de vaccination sont renseignés avec les vaccins administrés et la date de la prochaine vaccination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principaux messages donnés aux soignants / parents : vaccins administrés, effets secondaires des vaccins et la date de retour</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10</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indent="0">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Expliquons les activités menées quand les filles viennent se faire vacciner :</a:t>
            </a:r>
          </a:p>
          <a:p>
            <a:pPr marL="171450" lvl="0" indent="-171450">
              <a:buFont typeface="Arial" pitchFamily="34" charset="0"/>
              <a:buChar char="•"/>
            </a:pPr>
            <a:r>
              <a:rPr lang="fr-FR" dirty="0">
                <a:effectLst/>
              </a:rPr>
              <a:t>L’image 1 illustre les étapes suivantes :</a:t>
            </a:r>
          </a:p>
          <a:p>
            <a:pPr marL="628650" lvl="1" indent="-171450">
              <a:buFont typeface="Wingdings" pitchFamily="2" charset="2"/>
              <a:buChar char="ü"/>
            </a:pPr>
            <a:r>
              <a:rPr lang="fr-FR" dirty="0">
                <a:effectLst/>
              </a:rPr>
              <a:t>Avant d'administrer le vaccin, l'agent de santé doit déterminer si la fille est éligible à la vaccination contre le VPH (de 9 à 14 ans) et si la fille comprend ce qui est sur le point d'être fait</a:t>
            </a:r>
          </a:p>
          <a:p>
            <a:pPr marL="628650" lvl="1" indent="-171450">
              <a:buFont typeface="Wingdings" pitchFamily="2" charset="2"/>
              <a:buChar char="ü"/>
            </a:pPr>
            <a:r>
              <a:rPr lang="fr-FR" dirty="0">
                <a:effectLst/>
              </a:rPr>
              <a:t>L'agent de santé accueille la jeune fille, explique le but et les avantages de la vaccination contre le VPH, discute les risques potentiels et les effets secondaires de la vaccination, et explique les risques de ne pas recevoir le vaccin</a:t>
            </a:r>
          </a:p>
          <a:p>
            <a:pPr marL="171450" indent="-171450">
              <a:buFont typeface="Arial" pitchFamily="34" charset="0"/>
              <a:buChar char="•"/>
            </a:pPr>
            <a:r>
              <a:rPr lang="fr-FR" dirty="0">
                <a:effectLst/>
              </a:rPr>
              <a:t>L’image 2 illustre les étapes suivantes :</a:t>
            </a:r>
          </a:p>
          <a:p>
            <a:pPr marL="628650" lvl="1" indent="-171450">
              <a:buFont typeface="Wingdings" pitchFamily="2" charset="2"/>
              <a:buChar char="ü"/>
            </a:pPr>
            <a:r>
              <a:rPr lang="fr-FR" dirty="0">
                <a:effectLst/>
              </a:rPr>
              <a:t>L'agent de santé vérifie la carte de vaccination et documente les informations suivantes dans le registre de vaccination et la carte de vaccination si disponible : nom</a:t>
            </a:r>
            <a:r>
              <a:rPr lang="fr-FR" baseline="0" dirty="0">
                <a:effectLst/>
              </a:rPr>
              <a:t> </a:t>
            </a:r>
            <a:r>
              <a:rPr lang="fr-FR" dirty="0">
                <a:effectLst/>
              </a:rPr>
              <a:t>de la fille, adresse, date de naissance et âge (si inconnu, déterminer l'âge sur la base de la supposition éclairée et le document), la date de vaccination, le numéro de doses (1</a:t>
            </a:r>
            <a:r>
              <a:rPr lang="fr-FR" baseline="0" dirty="0">
                <a:effectLst/>
              </a:rPr>
              <a:t> ou</a:t>
            </a:r>
            <a:r>
              <a:rPr lang="fr-FR" dirty="0">
                <a:effectLst/>
              </a:rPr>
              <a:t> 2)</a:t>
            </a:r>
          </a:p>
          <a:p>
            <a:pPr marL="628650" lvl="1" indent="-171450">
              <a:buFont typeface="Wingdings" pitchFamily="2" charset="2"/>
              <a:buChar char="ü"/>
            </a:pPr>
            <a:r>
              <a:rPr lang="fr-FR" dirty="0">
                <a:effectLst/>
              </a:rPr>
              <a:t>L'agent de santé vérifie l’éligibilité de la jeune fille en vérifiant qu’elle est dans l'âge de la population cible (de 9 à 14 ans); qu’elle n'est pas enceinte, qu’elle n'est pas allergique à un des composants du vaccin</a:t>
            </a:r>
          </a:p>
          <a:p>
            <a:pPr marL="628650" lvl="1" indent="-171450">
              <a:buFont typeface="Wingdings" pitchFamily="2" charset="2"/>
              <a:buChar char="ü"/>
            </a:pPr>
            <a:r>
              <a:rPr lang="fr-FR" dirty="0">
                <a:effectLst/>
              </a:rPr>
              <a:t>L’agent de santé répond à toute question que la jeune fille peut avoir sur le vaccin et ses effets pour assurer qu'elle a une bonne compréhension du vaccin.</a:t>
            </a:r>
            <a:r>
              <a:rPr lang="fr-FR" baseline="0" dirty="0">
                <a:effectLst/>
              </a:rPr>
              <a:t> </a:t>
            </a:r>
            <a:r>
              <a:rPr lang="fr-FR" dirty="0">
                <a:effectLst/>
              </a:rPr>
              <a:t>Recueillir le consentement écrit d'un parent le cas échéant, et s’assurer que la fille accepte de se faire vacciner (ce qui est aussi appelé « consentement »)</a:t>
            </a:r>
          </a:p>
          <a:p>
            <a:pPr marL="171450" lvl="0" indent="-171450">
              <a:buFont typeface="Arial" pitchFamily="34" charset="0"/>
              <a:buChar char="•"/>
            </a:pPr>
            <a:r>
              <a:rPr lang="fr-FR" dirty="0">
                <a:effectLst/>
              </a:rPr>
              <a:t>Image 3 : L'agent de santé prépare la vaccination. Nous allons discuter des détails sur la façon de préparer la vaccination dans la prochaine diapositive</a:t>
            </a:r>
          </a:p>
          <a:p>
            <a:pPr marL="171450" lvl="0" indent="-171450">
              <a:buFont typeface="Arial" pitchFamily="34" charset="0"/>
              <a:buChar char="•"/>
            </a:pPr>
            <a:r>
              <a:rPr lang="fr-FR" dirty="0">
                <a:effectLst/>
              </a:rPr>
              <a:t>Image 4 : L'agent de santé fait l'injection. Nous allons discuter des détails sur la zone et la voie d'administration</a:t>
            </a:r>
          </a:p>
          <a:p>
            <a:pPr marL="171450" lvl="0" indent="-171450">
              <a:buFont typeface="Arial" pitchFamily="34" charset="0"/>
              <a:buChar char="•"/>
            </a:pPr>
            <a:r>
              <a:rPr lang="fr-FR" dirty="0">
                <a:effectLst/>
              </a:rPr>
              <a:t>Image 5 : Déterminer la date pour la prochaine dose de vaccin et l’enregistrer sur la carte de vaccination ; il faut lui rappeler qu'elle doit recevoir 2 doses ainsi que la date de sa prochaine vaccination programmée. Écrire la date de la prochaine dose sur la carte de vaccination</a:t>
            </a:r>
          </a:p>
          <a:p>
            <a:pPr marL="171450" lvl="0" indent="-171450">
              <a:buFont typeface="Arial" pitchFamily="34" charset="0"/>
              <a:buChar char="•"/>
            </a:pPr>
            <a:r>
              <a:rPr lang="fr-FR" dirty="0">
                <a:effectLst/>
              </a:rPr>
              <a:t>Image 6 : Rendre le carnet de vaccination mis à jour à la fille et lui demander de le ramener le jour prévu de sa prochaine vaccination (à noter que dans certains cas, le carnet peut-être gardé à l'école)</a:t>
            </a:r>
          </a:p>
          <a:p>
            <a:pPr marL="171450" lvl="0" indent="-171450">
              <a:buFont typeface="Arial" pitchFamily="34" charset="0"/>
              <a:buChar char="•"/>
            </a:pPr>
            <a:r>
              <a:rPr lang="fr-FR" dirty="0">
                <a:effectLst/>
              </a:rPr>
              <a:t>Image 7 : Observer la jeune fille pendant </a:t>
            </a:r>
            <a:r>
              <a:rPr lang="fr-FR" b="1" dirty="0">
                <a:effectLst/>
              </a:rPr>
              <a:t>au moins 15 minutes </a:t>
            </a:r>
            <a:r>
              <a:rPr lang="fr-FR" dirty="0">
                <a:effectLst/>
              </a:rPr>
              <a:t>après l'administration du vaccin; gérer et documenter toute réaction indésirable.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11</a:t>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0377">
              <a:defRPr/>
            </a:pPr>
            <a:r>
              <a:rPr lang="fr-FR" b="1" dirty="0">
                <a:effectLst/>
              </a:rPr>
              <a:t>É</a:t>
            </a:r>
            <a:r>
              <a:rPr lang="fr-FR" sz="1200" b="1" kern="1200" dirty="0">
                <a:solidFill>
                  <a:schemeClr val="tx1"/>
                </a:solidFill>
                <a:effectLst/>
                <a:latin typeface="Arial" pitchFamily="34" charset="0"/>
                <a:ea typeface="MS PGothic" pitchFamily="34" charset="-128"/>
                <a:cs typeface="MS PGothic" pitchFamily="34" charset="-128"/>
              </a:rPr>
              <a:t>tape 1/2:</a:t>
            </a:r>
          </a:p>
          <a:p>
            <a:pPr marL="171450" indent="-171450" defTabSz="910377">
              <a:buFont typeface="Arial" pitchFamily="34" charset="0"/>
              <a:buChar char="•"/>
              <a:defRPr/>
            </a:pPr>
            <a:r>
              <a:rPr lang="fr-FR" sz="1200" kern="1200" dirty="0">
                <a:solidFill>
                  <a:schemeClr val="tx1"/>
                </a:solidFill>
                <a:effectLst/>
                <a:latin typeface="Arial" pitchFamily="34" charset="0"/>
                <a:ea typeface="MS PGothic" pitchFamily="34" charset="-128"/>
                <a:cs typeface="MS PGothic" pitchFamily="34" charset="-128"/>
              </a:rPr>
              <a:t>Mélanger le vaccin en suspension en agitant le flacon</a:t>
            </a:r>
          </a:p>
          <a:p>
            <a:pPr marL="171450" indent="-171450" defTabSz="910377">
              <a:buFont typeface="Arial" pitchFamily="34" charset="0"/>
              <a:buChar char="•"/>
              <a:defRPr/>
            </a:pPr>
            <a:r>
              <a:rPr lang="fr-FR" sz="1200" kern="1200" dirty="0">
                <a:solidFill>
                  <a:schemeClr val="tx1"/>
                </a:solidFill>
                <a:effectLst/>
                <a:latin typeface="Arial" pitchFamily="34" charset="0"/>
                <a:ea typeface="MS PGothic" pitchFamily="34" charset="-128"/>
                <a:cs typeface="MS PGothic" pitchFamily="34" charset="-128"/>
              </a:rPr>
              <a:t>Ouvrer l'emballage de la seringue autobloquante et retirer la seringue et l'aiguille du paquet</a:t>
            </a:r>
            <a:endParaRPr lang="en-US" dirty="0"/>
          </a:p>
          <a:p>
            <a:pPr defTabSz="910377">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C3F0B0C4-ECCE-4D43-A0C1-B37B47E6A972}" type="slidenum">
              <a:rPr lang="en-GB" smtClean="0"/>
              <a:pPr>
                <a:defRPr/>
              </a:pPr>
              <a:t>12</a:t>
            </a:fld>
            <a:endParaRPr lang="en-GB" dirty="0"/>
          </a:p>
        </p:txBody>
      </p:sp>
    </p:spTree>
    <p:extLst>
      <p:ext uri="{BB962C8B-B14F-4D97-AF65-F5344CB8AC3E}">
        <p14:creationId xmlns:p14="http://schemas.microsoft.com/office/powerpoint/2010/main" val="2121004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b="1" dirty="0">
                <a:effectLst/>
              </a:rPr>
              <a:t>Étape 2/2: </a:t>
            </a:r>
            <a:r>
              <a:rPr lang="fr-FR" dirty="0">
                <a:effectLst/>
              </a:rPr>
              <a:t>Enlevez le capuchon de l'aiguille et ne touchez aucune partie de l'aiguille</a:t>
            </a:r>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13</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0696" indent="-170696" algn="just" defTabSz="910377">
              <a:buFont typeface="Arial" pitchFamily="34" charset="0"/>
              <a:buChar char="•"/>
              <a:defRPr/>
            </a:pPr>
            <a:r>
              <a:rPr lang="fr-FR" noProof="0" dirty="0"/>
              <a:t>Le muscle deltoïde de la partie supérieure du bras est l’emplacement recommandé pour l’injection du VPH. Le vaccin contre le VPH est administré par injection intramusculaire. </a:t>
            </a:r>
          </a:p>
          <a:p>
            <a:pPr marL="170696" indent="-170696" algn="just" defTabSz="910377">
              <a:buFont typeface="Arial" pitchFamily="34" charset="0"/>
              <a:buChar char="•"/>
              <a:defRPr/>
            </a:pPr>
            <a:r>
              <a:rPr lang="fr-FR" noProof="0" dirty="0"/>
              <a:t>Tenez la seringue comme un stylo, puis poussez l’aguille vers le bas à un angle de 90 degrés à travers la peau entre les index et le pouce. Injecter tout le contenu de la seringue dans le muscle deltoïde de la partie supérieure du bras.</a:t>
            </a:r>
            <a:endParaRPr lang="en-US" sz="1200" b="0" kern="1200" dirty="0">
              <a:solidFill>
                <a:schemeClr val="tx1"/>
              </a:solidFill>
              <a:effectLst/>
              <a:latin typeface="Arial" pitchFamily="34" charset="0"/>
              <a:ea typeface="MS PGothic" pitchFamily="34" charset="-128"/>
              <a:cs typeface="MS PGothic" pitchFamily="34" charset="-128"/>
            </a:endParaRPr>
          </a:p>
          <a:p>
            <a:pPr marL="170696" indent="-170696" algn="just" defTabSz="910377">
              <a:buFont typeface="Arial" pitchFamily="34" charset="0"/>
              <a:buChar char="•"/>
              <a:defRPr/>
            </a:pPr>
            <a:endParaRPr lang="fr-FR" sz="1200" kern="1200" dirty="0">
              <a:solidFill>
                <a:schemeClr val="tx1"/>
              </a:solidFill>
              <a:effectLst/>
              <a:latin typeface="Arial" pitchFamily="34" charset="0"/>
              <a:ea typeface="MS PGothic" pitchFamily="34" charset="-128"/>
              <a:cs typeface="MS PGothic" pitchFamily="34" charset="-128"/>
            </a:endParaRP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Pour réduire le douleur et l’anxiété, il y a certaines mesures à prendre :</a:t>
            </a:r>
          </a:p>
          <a:p>
            <a:pPr marL="285750" indent="-285750" fontAlgn="t">
              <a:buFont typeface="Arial" pitchFamily="34" charset="0"/>
              <a:buAutoNum type="romanLcParenBoth"/>
            </a:pPr>
            <a:r>
              <a:rPr lang="fr-FR" dirty="0"/>
              <a:t>Le personnel de santé procédant à la vaccination doit être calme, collaboratif et bien informé</a:t>
            </a:r>
          </a:p>
          <a:p>
            <a:pPr marL="285750" indent="-285750" fontAlgn="t">
              <a:buFont typeface="Arial" pitchFamily="34" charset="0"/>
              <a:buAutoNum type="romanLcParenBoth"/>
            </a:pPr>
            <a:r>
              <a:rPr lang="fr-FR" dirty="0"/>
              <a:t>Il doit utiliser des mots neutres (par exemple « j'y vais » plutôt que « voici la piqûre ») et éviter un langage qui augmente l'anxiété, favorise la méfiance et/ou est faussement rassurant ou malhonnête (par exemple, des phrases telles que « ça ne fera que faire mal pour un seconde »). </a:t>
            </a:r>
          </a:p>
          <a:p>
            <a:pPr marL="285750" indent="-285750" fontAlgn="t">
              <a:buFont typeface="Arial" pitchFamily="34" charset="0"/>
              <a:buAutoNum type="romanLcParenBoth"/>
            </a:pPr>
            <a:r>
              <a:rPr lang="fr-FR" dirty="0"/>
              <a:t>Le bon positionnement de la personne à être vaccinée doit être assuré - assise bien droit dans le cas des adolescentes. Se coucher peut être préférable pour les filles qui ont des antécédents d'évanouissement.</a:t>
            </a:r>
          </a:p>
          <a:p>
            <a:pPr marL="285750" indent="-285750" fontAlgn="t">
              <a:buFont typeface="Arial" pitchFamily="34" charset="0"/>
              <a:buAutoNum type="romanLcParenBoth"/>
            </a:pPr>
            <a:r>
              <a:rPr lang="fr-FR" dirty="0"/>
              <a:t>Aucune aspiration ne doit être effectuée pendant les injections intramusculaires, car cela peut augmenter la douleur en raison du temps de contact plus long et du mouvement latéral de l'aiguille.</a:t>
            </a:r>
            <a:endParaRPr lang="fr-FR" sz="1200" kern="1200" dirty="0">
              <a:solidFill>
                <a:schemeClr val="tx1"/>
              </a:solidFill>
              <a:effectLst/>
              <a:latin typeface="Arial" pitchFamily="34" charset="0"/>
              <a:ea typeface="MS PGothic" pitchFamily="34" charset="-128"/>
            </a:endParaRPr>
          </a:p>
          <a:p>
            <a:pPr marL="171450" indent="-171450" fontAlgn="t">
              <a:buFont typeface="Arial" pitchFamily="34" charset="0"/>
              <a:buChar char="•"/>
            </a:pPr>
            <a:endParaRPr lang="en-US" dirty="0"/>
          </a:p>
          <a:p>
            <a:pPr marL="171450" indent="-171450" fontAlgn="t">
              <a:buFont typeface="Arial"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B8A310E-00BF-44AD-973A-EFB22CB1C768}" type="slidenum">
              <a:rPr lang="en-GB" smtClean="0"/>
              <a:pPr>
                <a:defRPr/>
              </a:pPr>
              <a:t>14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fr-FR" sz="1200" kern="1200" dirty="0">
                <a:solidFill>
                  <a:schemeClr val="tx1"/>
                </a:solidFill>
                <a:effectLst/>
                <a:latin typeface="Arial" pitchFamily="34" charset="0"/>
                <a:ea typeface="MS PGothic" pitchFamily="34" charset="-128"/>
                <a:cs typeface="MS PGothic" pitchFamily="34" charset="-128"/>
              </a:rPr>
              <a:t>Après que toutes les filles ont quitté le site de vaccination:</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Compléter la fiche de pointage de vaccination en comptant le nombre de doses administrées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Les flacons de vaccin non ouverts doivent être remis au réfrigérateur</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La boite de sécurité doit être placée dans un endroit sûr. La boîte de sécurité complète doit être gérée conformément aux directives nationales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La communauté est informée de la prochaine session et des activités prévues pour atteindre les filles non vaccinées. Dans le cas de la vaccination en milieu scolaire, l'enseignant de la classe concernée et le directeur/la directrice doivent être informés de la prochaine session.</a:t>
            </a:r>
            <a:endParaRPr lang="en-US" baseline="0"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15</a:t>
            </a:fld>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lIns="90619" tIns="45308" rIns="90619" bIns="45308"/>
          <a:lstStyle/>
          <a:p>
            <a:r>
              <a:rPr lang="fr-FR" b="0" dirty="0"/>
              <a:t>Expliquez aux participants que ces points sont les plus importants à garder en mémoire</a:t>
            </a:r>
          </a:p>
        </p:txBody>
      </p:sp>
      <p:sp>
        <p:nvSpPr>
          <p:cNvPr id="44036" name="Espace réservé du numéro de diapositive 3"/>
          <p:cNvSpPr txBox="1">
            <a:spLocks noGrp="1"/>
          </p:cNvSpPr>
          <p:nvPr/>
        </p:nvSpPr>
        <p:spPr bwMode="auto">
          <a:xfrm>
            <a:off x="3814932" y="9308087"/>
            <a:ext cx="2919252" cy="489982"/>
          </a:xfrm>
          <a:prstGeom prst="rect">
            <a:avLst/>
          </a:prstGeom>
          <a:noFill/>
          <a:ln w="9525">
            <a:noFill/>
            <a:miter lim="800000"/>
            <a:headEnd/>
            <a:tailEnd/>
          </a:ln>
        </p:spPr>
        <p:txBody>
          <a:bodyPr lIns="90619" tIns="45308" rIns="90619" bIns="45308" anchor="b"/>
          <a:lstStyle/>
          <a:p>
            <a:pPr algn="r" defTabSz="905636"/>
            <a:fld id="{88C95990-978A-4A30-85FB-A2958DEFCD24}" type="slidenum">
              <a:rPr lang="en-GB" sz="1200">
                <a:latin typeface="Arial" pitchFamily="34" charset="0"/>
              </a:rPr>
              <a:pPr algn="r" defTabSz="905636"/>
              <a:t>16</a:t>
            </a:fld>
            <a:endParaRPr lang="en-GB" sz="1200" dirty="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17</a:t>
            </a:fld>
            <a:endParaRPr lang="en-GB"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18</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ln/>
        </p:spPr>
      </p:sp>
      <p:sp>
        <p:nvSpPr>
          <p:cNvPr id="25603" name="Espace réservé des commentaires 2"/>
          <p:cNvSpPr>
            <a:spLocks noGrp="1"/>
          </p:cNvSpPr>
          <p:nvPr>
            <p:ph type="body" idx="1"/>
          </p:nvPr>
        </p:nvSpPr>
        <p:spPr>
          <a:xfrm>
            <a:off x="674525" y="4654828"/>
            <a:ext cx="5386715" cy="4716077"/>
          </a:xfrm>
          <a:noFill/>
          <a:ln/>
        </p:spPr>
        <p:txBody>
          <a:bodyPr/>
          <a:lstStyle/>
          <a:p>
            <a:pPr eaLnBrk="1" hangingPunct="1"/>
            <a:endParaRPr lang="fr-FR" dirty="0"/>
          </a:p>
        </p:txBody>
      </p:sp>
      <p:sp>
        <p:nvSpPr>
          <p:cNvPr id="25604" name="Espace réservé du numéro de diapositive 3"/>
          <p:cNvSpPr>
            <a:spLocks noGrp="1"/>
          </p:cNvSpPr>
          <p:nvPr>
            <p:ph type="sldNum" sz="quarter" idx="5"/>
          </p:nvPr>
        </p:nvSpPr>
        <p:spPr/>
        <p:txBody>
          <a:bodyPr/>
          <a:lstStyle/>
          <a:p>
            <a:pPr>
              <a:defRPr/>
            </a:pPr>
            <a:fld id="{901D434A-1A6E-459B-86FD-85E4597BE2C1}" type="slidenum">
              <a:rPr lang="fr-FR" smtClean="0"/>
              <a:pPr>
                <a:defRPr/>
              </a:pPr>
              <a:t>2</a:t>
            </a:fld>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r>
              <a:rPr lang="fr-FR" sz="1200" kern="1200" dirty="0">
                <a:solidFill>
                  <a:schemeClr val="tx1"/>
                </a:solidFill>
                <a:effectLst/>
                <a:latin typeface="Arial" pitchFamily="34" charset="0"/>
                <a:ea typeface="MS PGothic" pitchFamily="34" charset="-128"/>
                <a:cs typeface="MS PGothic" pitchFamily="34" charset="-128"/>
              </a:rPr>
              <a:t>Expliquez aux participants les questions clés qui se posent dans ce module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Vous avez beaucoup de filles à vacciner, qu'allez-vous faire en premier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Nous allons vous fournir les réponses aux questions suivantes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s’assurer que le vaccin est de bonne qualité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préparer la séance</a:t>
            </a:r>
            <a:r>
              <a:rPr lang="fr-FR" sz="1200" kern="1200" baseline="0" dirty="0">
                <a:solidFill>
                  <a:schemeClr val="tx1"/>
                </a:solidFill>
                <a:effectLst/>
                <a:latin typeface="Arial" pitchFamily="34" charset="0"/>
                <a:ea typeface="MS PGothic" pitchFamily="34" charset="-128"/>
                <a:cs typeface="MS PGothic" pitchFamily="34" charset="-128"/>
              </a:rPr>
              <a:t> de </a:t>
            </a:r>
            <a:r>
              <a:rPr lang="fr-FR" sz="1200" kern="1200" dirty="0">
                <a:solidFill>
                  <a:schemeClr val="tx1"/>
                </a:solidFill>
                <a:effectLst/>
                <a:latin typeface="Arial" pitchFamily="34" charset="0"/>
                <a:ea typeface="MS PGothic" pitchFamily="34" charset="-128"/>
                <a:cs typeface="MS PGothic" pitchFamily="34" charset="-128"/>
              </a:rPr>
              <a:t>vaccination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administrer le vaccin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Que faire après avoir terminé la séance de vaccination ?</a:t>
            </a:r>
          </a:p>
        </p:txBody>
      </p:sp>
      <p:sp>
        <p:nvSpPr>
          <p:cNvPr id="26628" name="Espace réservé du numéro de diapositive 3"/>
          <p:cNvSpPr>
            <a:spLocks noGrp="1"/>
          </p:cNvSpPr>
          <p:nvPr>
            <p:ph type="sldNum" sz="quarter" idx="5"/>
          </p:nvPr>
        </p:nvSpPr>
        <p:spPr>
          <a:noFill/>
        </p:spPr>
        <p:txBody>
          <a:bodyPr/>
          <a:lstStyle/>
          <a:p>
            <a:fld id="{4A2421A8-FAC4-498D-BCB1-5EB34FAD57FD}" type="slidenum">
              <a:rPr lang="fr-FR" smtClean="0"/>
              <a:pPr/>
              <a:t>3</a:t>
            </a:fld>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kern="1200" dirty="0">
                <a:solidFill>
                  <a:schemeClr val="tx1"/>
                </a:solidFill>
                <a:effectLst/>
                <a:latin typeface="Arial" pitchFamily="34" charset="0"/>
                <a:ea typeface="MS PGothic" pitchFamily="34" charset="-128"/>
                <a:cs typeface="MS PGothic" pitchFamily="34" charset="-128"/>
              </a:rPr>
              <a:t>Regardons les phases clés et les activités critiques d'une séance de vaccination, composée de 3 éléments :</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Phase 1 : Avant que les filles ne viennent se faire vacciner, les agents de santé doivent veiller à ce que tout le matériel soit prêt pour la séance de vaccination. Ils peuvent utiliser une liste de contrôle pour préparer la séance de vaccination.</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Phase 2 : Au cours d’une séance de vaccination, les principales activités comprennent l’évaluation et l’enregistrement des filles, la préparation de la vaccination et l’administration du vaccin. Après la vaccination de chaque fille, les principales activités comprennent son observation pour s’assurer qu’aucun MAPI ne se produise, l’identification de la date de la prochaine dose de vaccin, et la mise à jour de la carte de vaccination.</a:t>
            </a:r>
            <a:endParaRPr lang="en-CA" sz="1200" kern="1200" dirty="0">
              <a:solidFill>
                <a:schemeClr val="tx1"/>
              </a:solidFill>
              <a:effectLst/>
              <a:latin typeface="Arial" pitchFamily="34" charset="0"/>
              <a:ea typeface="MS PGothic" pitchFamily="34" charset="-128"/>
              <a:cs typeface="MS PGothic" pitchFamily="34" charset="-128"/>
            </a:endParaRPr>
          </a:p>
          <a:p>
            <a:pPr lvl="0"/>
            <a:r>
              <a:rPr lang="fr-FR" sz="1200" kern="1200" dirty="0">
                <a:solidFill>
                  <a:schemeClr val="tx1"/>
                </a:solidFill>
                <a:effectLst/>
                <a:latin typeface="Arial" pitchFamily="34" charset="0"/>
                <a:ea typeface="MS PGothic" pitchFamily="34" charset="-128"/>
                <a:cs typeface="MS PGothic" pitchFamily="34" charset="-128"/>
              </a:rPr>
              <a:t>Phase 3 : Après que toutes les filles ont quitté les lieux de vaccination, les activités principales comprennent la communication des données, la gestion des déchets et de la sécurité, et la communication sur la prochaine session et les activités de rattrapage.</a:t>
            </a:r>
            <a:endParaRPr lang="en-CA"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 </a:t>
            </a:r>
            <a:endParaRPr lang="en-CA"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Chaque étape sera décrite avec les activités et les outils clés qui doivent être vérifiés dans les diapositives qui suivent.</a:t>
            </a:r>
            <a:r>
              <a:rPr lang="en-CA" dirty="0">
                <a:effectLst/>
              </a:rPr>
              <a:t> </a:t>
            </a:r>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4</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kern="1200" dirty="0">
                <a:solidFill>
                  <a:schemeClr val="tx1"/>
                </a:solidFill>
                <a:effectLst/>
                <a:latin typeface="Arial" pitchFamily="34" charset="0"/>
                <a:ea typeface="MS PGothic" pitchFamily="34" charset="-128"/>
                <a:cs typeface="MS PGothic" pitchFamily="34" charset="-128"/>
              </a:rPr>
              <a:t>Passons en revue ensemble chaque phase avec les principales activités :</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Avant que les filles ne viennent pour la vaccination :</a:t>
            </a:r>
          </a:p>
          <a:p>
            <a:pPr marL="457200" lvl="1" indent="0">
              <a:buFont typeface="+mj-lt"/>
              <a:buNone/>
            </a:pPr>
            <a:r>
              <a:rPr lang="fr-FR" sz="1200" kern="1200" dirty="0">
                <a:solidFill>
                  <a:schemeClr val="tx1"/>
                </a:solidFill>
                <a:effectLst/>
                <a:latin typeface="Arial" pitchFamily="34" charset="0"/>
                <a:ea typeface="MS PGothic" pitchFamily="34" charset="-128"/>
                <a:cs typeface="MS PGothic" pitchFamily="34" charset="-128"/>
              </a:rPr>
              <a:t>les quantités nécessaires de flacons de vaccin doivent être sorti</a:t>
            </a:r>
            <a:r>
              <a:rPr lang="fr-FR" sz="1200" kern="1200" dirty="0">
                <a:solidFill>
                  <a:srgbClr val="FF0000"/>
                </a:solidFill>
                <a:effectLst/>
                <a:latin typeface="Arial" pitchFamily="34" charset="0"/>
                <a:ea typeface="MS PGothic" pitchFamily="34" charset="-128"/>
                <a:cs typeface="MS PGothic" pitchFamily="34" charset="-128"/>
              </a:rPr>
              <a:t>e</a:t>
            </a:r>
            <a:r>
              <a:rPr lang="fr-FR" sz="1200" kern="1200" dirty="0">
                <a:solidFill>
                  <a:schemeClr val="tx1"/>
                </a:solidFill>
                <a:effectLst/>
                <a:latin typeface="Arial" pitchFamily="34" charset="0"/>
                <a:ea typeface="MS PGothic" pitchFamily="34" charset="-128"/>
                <a:cs typeface="MS PGothic" pitchFamily="34" charset="-128"/>
              </a:rPr>
              <a:t>s du réfrigérateur</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Lorsque la séance de vaccination est conduite en stratégie mobile ou dans les écoles - le nombre de flacons calculé pour ce jour-là sera préparé et transporté dans une glacière sur le lieu de la vaccination – où sur les différents sites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La date d'expiration et le statut de la PCV doivent être vérifiés pour chaque flacon</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Les fournitures et outils de suivi pour la séance de vaccination doivent être collectés et organisés :</a:t>
            </a:r>
          </a:p>
          <a:p>
            <a:pPr marL="228600" indent="-22860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Seringues autobloquantes</a:t>
            </a:r>
          </a:p>
          <a:p>
            <a:pPr marL="685800" lvl="1" indent="-22860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Boite de sécurité</a:t>
            </a:r>
          </a:p>
          <a:p>
            <a:pPr marL="685800" lvl="1" indent="-22860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Registre de vaccination, fiches de pointage de vaccination, cartes de vaccination vierges</a:t>
            </a:r>
          </a:p>
          <a:p>
            <a:pPr marL="685800" lvl="1" indent="-22860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Conteneur d’ordures, papier, crayons et stylos</a:t>
            </a:r>
          </a:p>
          <a:p>
            <a:pPr marL="228600" indent="-228600">
              <a:buFont typeface="+mj-lt"/>
              <a:buAutoNum type="arabicPeriod" startAt="4"/>
            </a:pPr>
            <a:r>
              <a:rPr lang="fr-FR" sz="1200" kern="1200" dirty="0">
                <a:solidFill>
                  <a:schemeClr val="tx1"/>
                </a:solidFill>
                <a:effectLst/>
                <a:latin typeface="Arial" pitchFamily="34" charset="0"/>
                <a:ea typeface="MS PGothic" pitchFamily="34" charset="-128"/>
                <a:cs typeface="MS PGothic" pitchFamily="34" charset="-128"/>
              </a:rPr>
              <a:t>Préparez une trousse de MAPI</a:t>
            </a:r>
            <a:endParaRPr lang="en-US" baseline="0"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5</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Expliquer aux participants comment et où vérifier la date d'expiration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 le vaccin contre le VPH est sensible au gel, vérifiez la température à l'intérieur du réfrigérateur pour vous</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assurer que le vaccin contre le VPH n'est pas gelé</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Vérifiez</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l'état de la PCV. Ne pas utiliser un flacon avec PCV qui a atteint le point de rejet</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est important de comprendre que la PCV ne fournit pas d'informations sur le </a:t>
            </a:r>
            <a:r>
              <a:rPr lang="fr-FR" dirty="0"/>
              <a:t>pouvoir immunogène </a:t>
            </a:r>
            <a:r>
              <a:rPr lang="fr-FR" sz="1200" kern="1200" dirty="0">
                <a:solidFill>
                  <a:schemeClr val="tx1"/>
                </a:solidFill>
                <a:effectLst/>
                <a:latin typeface="Arial" pitchFamily="34" charset="0"/>
                <a:ea typeface="MS PGothic" pitchFamily="34" charset="-128"/>
                <a:cs typeface="MS PGothic" pitchFamily="34" charset="-128"/>
              </a:rPr>
              <a:t>du vaccin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Vérifiez la date de péremption indiquée sur le flacon de vaccin avant de l'utiliser. La PCV peut être bonne (ce qui signifie que le carré intérieur est plus clair que le cercle extérieur), mais le vaccin peut avoir dépassé la date de péremption. La date d'expiration est clairement mentionnée sur ​​le flacon</a:t>
            </a:r>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6</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pastille de contrôle du vaccin (PCV) est un disque rond de matériau sensible à la chaleur placé sur un flacon de vaccin pour enregistrer son exposition à la chaleur cumulée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carré intérieur est chimiquement actif et change de couleur de façon irréversible du clair au foncé lorsqu'il est exposé à la chaleur au fil du temps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En comparant la couleur du carré intérieur à la couleur de référence de la bague extérieure, un agent de santé peut déterminer si oui ou non le vaccin a été exposé à la chaleur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Grâce à la PCV, les décisions importantes sur les vaccins à utiliser ou à jeter sont maintenant claires. Si le carré intérieur est de la même couleur, ou est plus foncé que l'anneau extérieur, il faut jeter le vaccin.</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7</a:t>
            </a:fld>
            <a:endParaRPr lang="en-GB" dirty="0"/>
          </a:p>
        </p:txBody>
      </p:sp>
    </p:spTree>
    <p:extLst>
      <p:ext uri="{BB962C8B-B14F-4D97-AF65-F5344CB8AC3E}">
        <p14:creationId xmlns:p14="http://schemas.microsoft.com/office/powerpoint/2010/main" val="4217928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608" tIns="45302" rIns="90608" bIns="45302"/>
          <a:lstStyle/>
          <a:p>
            <a:r>
              <a:rPr lang="fr-FR" sz="1200" b="1" kern="1200" dirty="0">
                <a:solidFill>
                  <a:schemeClr val="tx1"/>
                </a:solidFill>
                <a:effectLst/>
                <a:latin typeface="Arial" pitchFamily="34" charset="0"/>
                <a:ea typeface="MS PGothic" pitchFamily="34" charset="-128"/>
                <a:cs typeface="MS PGothic" pitchFamily="34" charset="-128"/>
              </a:rPr>
              <a:t>Lire la situation et la question aux participants.</a:t>
            </a: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Cette question permettra de tester si les participants comprennent ce qu'il faut faire si la pastille de contrôle du vaccin montre que le carré intérieur est encore plus clair que l'anneau.</a:t>
            </a:r>
            <a:br>
              <a:rPr lang="fr-FR" sz="1200" b="1" kern="1200" dirty="0">
                <a:solidFill>
                  <a:schemeClr val="tx1"/>
                </a:solidFill>
                <a:effectLst/>
                <a:latin typeface="Arial" pitchFamily="34" charset="0"/>
                <a:ea typeface="MS PGothic" pitchFamily="34" charset="-128"/>
                <a:cs typeface="MS PGothic" pitchFamily="34" charset="-128"/>
              </a:rPr>
            </a:b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Réponse : </a:t>
            </a:r>
            <a:r>
              <a:rPr lang="fr-FR" sz="1200" kern="1200" dirty="0">
                <a:solidFill>
                  <a:schemeClr val="tx1"/>
                </a:solidFill>
                <a:effectLst/>
                <a:latin typeface="Arial" pitchFamily="34" charset="0"/>
                <a:ea typeface="MS PGothic" pitchFamily="34" charset="-128"/>
                <a:cs typeface="MS PGothic" pitchFamily="34" charset="-128"/>
              </a:rPr>
              <a:t>Utilisez ces vaccins abord, comme leur PCV a déjà commencé à changer.</a:t>
            </a:r>
            <a:endParaRPr lang="fr-FR" dirty="0"/>
          </a:p>
        </p:txBody>
      </p:sp>
      <p:sp>
        <p:nvSpPr>
          <p:cNvPr id="29700" name="Espace réservé du numéro de diapositive 3"/>
          <p:cNvSpPr txBox="1">
            <a:spLocks noGrp="1"/>
          </p:cNvSpPr>
          <p:nvPr/>
        </p:nvSpPr>
        <p:spPr bwMode="auto">
          <a:xfrm>
            <a:off x="3814932" y="9308087"/>
            <a:ext cx="2919252" cy="489982"/>
          </a:xfrm>
          <a:prstGeom prst="rect">
            <a:avLst/>
          </a:prstGeom>
          <a:noFill/>
          <a:ln w="9525">
            <a:noFill/>
            <a:miter lim="800000"/>
            <a:headEnd/>
            <a:tailEnd/>
          </a:ln>
        </p:spPr>
        <p:txBody>
          <a:bodyPr lIns="90608" tIns="45302" rIns="90608" bIns="45302" anchor="b"/>
          <a:lstStyle/>
          <a:p>
            <a:pPr algn="r" defTabSz="905636"/>
            <a:fld id="{4CB34BD1-2EB5-4A45-B77A-A4204492305C}" type="slidenum">
              <a:rPr lang="fr-FR" sz="1200">
                <a:solidFill>
                  <a:srgbClr val="000000"/>
                </a:solidFill>
                <a:latin typeface="Arial" pitchFamily="34" charset="0"/>
              </a:rPr>
              <a:pPr algn="r" defTabSz="905636"/>
              <a:t>8</a:t>
            </a:fld>
            <a:endParaRPr lang="fr-FR" sz="1200" dirty="0">
              <a:solidFill>
                <a:srgbClr val="000000"/>
              </a:solidFill>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L'organisation d'une séance de vaccination contre le VPH nécessite des fournitures spécifiques et des outils de suivi</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L'utilisation d'une liste de contrôle comme celle de</a:t>
            </a:r>
            <a:r>
              <a:rPr lang="fr-FR" sz="1200" kern="1200" baseline="0" dirty="0">
                <a:solidFill>
                  <a:schemeClr val="tx1"/>
                </a:solidFill>
                <a:effectLst/>
                <a:latin typeface="Arial" pitchFamily="34" charset="0"/>
                <a:ea typeface="MS PGothic" pitchFamily="34" charset="-128"/>
                <a:cs typeface="MS PGothic" pitchFamily="34" charset="-128"/>
              </a:rPr>
              <a:t> la diapositive </a:t>
            </a:r>
            <a:r>
              <a:rPr lang="fr-FR" sz="1200" kern="1200" dirty="0">
                <a:solidFill>
                  <a:schemeClr val="tx1"/>
                </a:solidFill>
                <a:effectLst/>
                <a:latin typeface="Arial" pitchFamily="34" charset="0"/>
                <a:ea typeface="MS PGothic" pitchFamily="34" charset="-128"/>
                <a:cs typeface="MS PGothic" pitchFamily="34" charset="-128"/>
              </a:rPr>
              <a:t>est utile pour la préparation de la séance de vaccination.</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rPr>
              <a:t>Des modules supplémentaires sont disponibles pour la vaccination contre le VPH dans le contexte de la COVID-19.</a:t>
            </a:r>
            <a:endParaRPr lang="en-US" dirty="0"/>
          </a:p>
          <a:p>
            <a:pPr marL="171450" indent="-171450">
              <a:buFont typeface="Arial"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2FD31AD1-B370-42D9-81C4-EB31556F8B99}" type="slidenum">
              <a:rPr lang="en-GB" smtClean="0"/>
              <a:pPr>
                <a:defRPr/>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dirty="0">
              <a:solidFill>
                <a:srgbClr val="000066"/>
              </a:solidFill>
              <a:latin typeface="Arial"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1346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4280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861088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913" y="1381125"/>
            <a:ext cx="4068762" cy="4611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4075" y="1381125"/>
            <a:ext cx="4070350" cy="4611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67430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82750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055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2296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36208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05573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06165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9928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0"/>
            <a:ext cx="6705600" cy="59928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10009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r>
              <a:rPr lang="en-US"/>
              <a:t>Click to edit Master title style</a:t>
            </a:r>
          </a:p>
        </p:txBody>
      </p:sp>
      <p:sp>
        <p:nvSpPr>
          <p:cNvPr id="3" name="Table Placeholder 2"/>
          <p:cNvSpPr>
            <a:spLocks noGrp="1"/>
          </p:cNvSpPr>
          <p:nvPr>
            <p:ph type="tbl" idx="1"/>
          </p:nvPr>
        </p:nvSpPr>
        <p:spPr>
          <a:xfrm>
            <a:off x="442913" y="1381125"/>
            <a:ext cx="8291512" cy="4611688"/>
          </a:xfrm>
        </p:spPr>
        <p:txBody>
          <a:bodyPr/>
          <a:lstStyle/>
          <a:p>
            <a:pPr lvl="0"/>
            <a:endParaRPr lang="en-US" noProof="0" dirty="0"/>
          </a:p>
        </p:txBody>
      </p:sp>
    </p:spTree>
    <p:extLst>
      <p:ext uri="{BB962C8B-B14F-4D97-AF65-F5344CB8AC3E}">
        <p14:creationId xmlns:p14="http://schemas.microsoft.com/office/powerpoint/2010/main" val="3370192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dirty="0"/>
              <a:t>Click to edit Master title style</a:t>
            </a:r>
            <a:endParaRPr lang="en-GB" dirty="0"/>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dirty="0"/>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dirty="0">
              <a:solidFill>
                <a:srgbClr val="000066"/>
              </a:solidFill>
              <a:latin typeface="Arial" pitchFamily="34" charset="0"/>
            </a:endParaRPr>
          </a:p>
        </p:txBody>
      </p:sp>
      <p:sp>
        <p:nvSpPr>
          <p:cNvPr id="1030" name="Rectangle 13"/>
          <p:cNvSpPr>
            <a:spLocks noChangeArrowheads="1"/>
          </p:cNvSpPr>
          <p:nvPr/>
        </p:nvSpPr>
        <p:spPr bwMode="auto">
          <a:xfrm>
            <a:off x="927100" y="6426200"/>
            <a:ext cx="4940300" cy="304800"/>
          </a:xfrm>
          <a:prstGeom prst="rect">
            <a:avLst/>
          </a:prstGeom>
          <a:noFill/>
          <a:ln w="9525">
            <a:noFill/>
            <a:miter lim="800000"/>
            <a:headEnd/>
            <a:tailEnd/>
          </a:ln>
        </p:spPr>
        <p:txBody>
          <a:bodyPr lIns="0" tIns="0" rIns="0" bIns="0"/>
          <a:lstStyle/>
          <a:p>
            <a:pPr defTabSz="912813">
              <a:defRPr/>
            </a:pPr>
            <a:r>
              <a:rPr lang="fr-FR" sz="1200" b="0" dirty="0">
                <a:solidFill>
                  <a:srgbClr val="96CCEE"/>
                </a:solidFill>
                <a:latin typeface="Arial Narrow" pitchFamily="34" charset="0"/>
              </a:rPr>
              <a:t>Administration du vaccin contre le VPH</a:t>
            </a:r>
            <a:r>
              <a:rPr lang="en-GB" sz="1200" b="0" dirty="0">
                <a:solidFill>
                  <a:srgbClr val="96CCEE"/>
                </a:solidFill>
                <a:latin typeface="Arial Narrow" pitchFamily="34" charset="0"/>
              </a:rPr>
              <a:t>, Module 4, Gardasil</a:t>
            </a:r>
            <a:r>
              <a:rPr lang="en-GB" sz="1200" b="0" baseline="30000" dirty="0">
                <a:solidFill>
                  <a:srgbClr val="96CCEE"/>
                </a:solidFill>
                <a:latin typeface="Arial Narrow" pitchFamily="34" charset="0"/>
              </a:rPr>
              <a:t>TM</a:t>
            </a:r>
            <a:r>
              <a:rPr lang="en-GB" sz="1200" b="0" dirty="0">
                <a:solidFill>
                  <a:srgbClr val="96CCEE"/>
                </a:solidFill>
                <a:latin typeface="Arial Narrow" pitchFamily="34" charset="0"/>
              </a:rPr>
              <a:t> </a:t>
            </a:r>
            <a:r>
              <a:rPr lang="en-GB" b="0" baseline="12000" dirty="0">
                <a:solidFill>
                  <a:srgbClr val="FFFFFF"/>
                </a:solidFill>
                <a:latin typeface="Arial Narrow" pitchFamily="34" charset="0"/>
              </a:rPr>
              <a:t>| </a:t>
            </a:r>
            <a:r>
              <a:rPr lang="fr-FR" sz="1200" b="0" kern="1200" dirty="0">
                <a:solidFill>
                  <a:srgbClr val="96CCEE"/>
                </a:solidFill>
                <a:latin typeface="Arial Narrow" pitchFamily="34" charset="0"/>
                <a:ea typeface="MS PGothic" pitchFamily="34" charset="-128"/>
                <a:cs typeface="+mn-cs"/>
              </a:rPr>
              <a:t>mai 2022</a:t>
            </a:r>
            <a:endParaRPr lang="en-GB" sz="1200" b="0"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defRPr/>
            </a:pPr>
            <a:fld id="{3BB202F5-E9C6-4607-864B-B8249A57D872}" type="slidenum">
              <a:rPr lang="en-US" sz="1500" b="1">
                <a:solidFill>
                  <a:srgbClr val="72BBE8"/>
                </a:solidFill>
                <a:latin typeface="Arial Narrow" pitchFamily="34" charset="0"/>
              </a:rPr>
              <a:pPr algn="r" defTabSz="912813">
                <a:defRPr/>
              </a:pPr>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9" name="Picture 5">
            <a:extLst>
              <a:ext uri="{FF2B5EF4-FFF2-40B4-BE49-F238E27FC236}">
                <a16:creationId xmlns:a16="http://schemas.microsoft.com/office/drawing/2014/main" id="{AFE528AD-3909-460F-8C30-CE3447324AFA}"/>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5867400" y="6064333"/>
            <a:ext cx="2837920" cy="71746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14"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 id="214748421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42913" y="1381125"/>
            <a:ext cx="8291512" cy="461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Line 4"/>
          <p:cNvSpPr>
            <a:spLocks noChangeShapeType="1"/>
          </p:cNvSpPr>
          <p:nvPr/>
        </p:nvSpPr>
        <p:spPr bwMode="auto">
          <a:xfrm>
            <a:off x="0" y="1246188"/>
            <a:ext cx="9144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pPr rtl="1"/>
            <a:endParaRPr lang="en-US" sz="3900" b="1" dirty="0">
              <a:solidFill>
                <a:srgbClr val="000066"/>
              </a:solidFill>
              <a:latin typeface="Arial" pitchFamily="34" charset="0"/>
              <a:ea typeface="+mn-ea"/>
            </a:endParaRPr>
          </a:p>
        </p:txBody>
      </p:sp>
      <p:sp>
        <p:nvSpPr>
          <p:cNvPr id="1029" name="Rectangle 5"/>
          <p:cNvSpPr>
            <a:spLocks noChangeArrowheads="1"/>
          </p:cNvSpPr>
          <p:nvPr/>
        </p:nvSpPr>
        <p:spPr bwMode="auto">
          <a:xfrm>
            <a:off x="1588" y="6015038"/>
            <a:ext cx="9144000" cy="84296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rtl="1"/>
            <a:endParaRPr lang="en-US" sz="3900" b="1" dirty="0">
              <a:solidFill>
                <a:srgbClr val="000066"/>
              </a:solidFill>
              <a:latin typeface="Arial" pitchFamily="34" charset="0"/>
              <a:ea typeface="+mn-ea"/>
            </a:endParaRPr>
          </a:p>
        </p:txBody>
      </p:sp>
      <p:sp>
        <p:nvSpPr>
          <p:cNvPr id="1030" name="Rectangle 6"/>
          <p:cNvSpPr>
            <a:spLocks noChangeArrowheads="1"/>
          </p:cNvSpPr>
          <p:nvPr/>
        </p:nvSpPr>
        <p:spPr bwMode="auto">
          <a:xfrm>
            <a:off x="927100" y="6426200"/>
            <a:ext cx="42481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200" b="1" dirty="0">
                <a:solidFill>
                  <a:srgbClr val="96CCEE"/>
                </a:solidFill>
                <a:latin typeface="Arial Narrow" pitchFamily="34" charset="0"/>
                <a:ea typeface="+mn-ea"/>
              </a:rPr>
              <a:t>Global Update on HPV Vaccine Introduction, November 2012</a:t>
            </a:r>
          </a:p>
        </p:txBody>
      </p:sp>
      <p:sp>
        <p:nvSpPr>
          <p:cNvPr id="1031" name="Rectangle 7"/>
          <p:cNvSpPr>
            <a:spLocks noChangeArrowheads="1"/>
          </p:cNvSpPr>
          <p:nvPr/>
        </p:nvSpPr>
        <p:spPr bwMode="auto">
          <a:xfrm>
            <a:off x="360363" y="6399213"/>
            <a:ext cx="355600" cy="33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r"/>
            <a:fld id="{EACE0AEF-9472-42E1-BAE8-46FC6C813F31}" type="slidenum">
              <a:rPr lang="ar-SA" sz="1500" b="1" smtClean="0">
                <a:solidFill>
                  <a:srgbClr val="72BBE8"/>
                </a:solidFill>
                <a:latin typeface="Arial Narrow" pitchFamily="34" charset="0"/>
                <a:ea typeface="+mn-ea"/>
              </a:rPr>
              <a:pPr algn="r"/>
              <a:t>‹#›</a:t>
            </a:fld>
            <a:r>
              <a:rPr lang="en-US" sz="1500" b="1" dirty="0">
                <a:solidFill>
                  <a:srgbClr val="72BBE8"/>
                </a:solidFill>
                <a:latin typeface="Arial Narrow" pitchFamily="34" charset="0"/>
                <a:ea typeface="+mn-ea"/>
              </a:rPr>
              <a:t> </a:t>
            </a:r>
            <a:r>
              <a:rPr lang="en-US" sz="2100" b="1" baseline="14000" dirty="0">
                <a:solidFill>
                  <a:srgbClr val="FFFFFF"/>
                </a:solidFill>
                <a:latin typeface="Arial Narrow" pitchFamily="34" charset="0"/>
                <a:ea typeface="+mn-ea"/>
              </a:rPr>
              <a:t>|</a:t>
            </a:r>
          </a:p>
        </p:txBody>
      </p:sp>
      <p:pic>
        <p:nvPicPr>
          <p:cNvPr id="1032" name="Picture 8" descr="WHO-EN-white-H"/>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0386812"/>
      </p:ext>
    </p:extLst>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 id="2147484238" r:id="rId12"/>
  </p:sldLayoutIdLst>
  <p:txStyles>
    <p:titleStyle>
      <a:lvl1pPr algn="ctr" rtl="0" eaLnBrk="0" fontAlgn="base" hangingPunct="0">
        <a:spcBef>
          <a:spcPct val="0"/>
        </a:spcBef>
        <a:spcAft>
          <a:spcPct val="0"/>
        </a:spcAft>
        <a:defRPr sz="3500" b="1">
          <a:solidFill>
            <a:srgbClr val="000066"/>
          </a:solidFill>
          <a:latin typeface="+mj-lt"/>
          <a:ea typeface="+mj-ea"/>
          <a:cs typeface="+mj-cs"/>
        </a:defRPr>
      </a:lvl1pPr>
      <a:lvl2pPr algn="ctr" rtl="0" eaLnBrk="0" fontAlgn="base" hangingPunct="0">
        <a:spcBef>
          <a:spcPct val="0"/>
        </a:spcBef>
        <a:spcAft>
          <a:spcPct val="0"/>
        </a:spcAft>
        <a:defRPr sz="3500" b="1">
          <a:solidFill>
            <a:srgbClr val="000066"/>
          </a:solidFill>
          <a:latin typeface="Arial" charset="0"/>
          <a:cs typeface="Arial" charset="0"/>
        </a:defRPr>
      </a:lvl2pPr>
      <a:lvl3pPr algn="ctr" rtl="0" eaLnBrk="0" fontAlgn="base" hangingPunct="0">
        <a:spcBef>
          <a:spcPct val="0"/>
        </a:spcBef>
        <a:spcAft>
          <a:spcPct val="0"/>
        </a:spcAft>
        <a:defRPr sz="3500" b="1">
          <a:solidFill>
            <a:srgbClr val="000066"/>
          </a:solidFill>
          <a:latin typeface="Arial" charset="0"/>
          <a:cs typeface="Arial" charset="0"/>
        </a:defRPr>
      </a:lvl3pPr>
      <a:lvl4pPr algn="ctr" rtl="0" eaLnBrk="0" fontAlgn="base" hangingPunct="0">
        <a:spcBef>
          <a:spcPct val="0"/>
        </a:spcBef>
        <a:spcAft>
          <a:spcPct val="0"/>
        </a:spcAft>
        <a:defRPr sz="3500" b="1">
          <a:solidFill>
            <a:srgbClr val="000066"/>
          </a:solidFill>
          <a:latin typeface="Arial" charset="0"/>
          <a:cs typeface="Arial" charset="0"/>
        </a:defRPr>
      </a:lvl4pPr>
      <a:lvl5pPr algn="ctr" rtl="0" eaLnBrk="0" fontAlgn="base" hangingPunct="0">
        <a:spcBef>
          <a:spcPct val="0"/>
        </a:spcBef>
        <a:spcAft>
          <a:spcPct val="0"/>
        </a:spcAft>
        <a:defRPr sz="3500" b="1">
          <a:solidFill>
            <a:srgbClr val="000066"/>
          </a:solidFill>
          <a:latin typeface="Arial" charset="0"/>
          <a:cs typeface="Arial" charset="0"/>
        </a:defRPr>
      </a:lvl5pPr>
      <a:lvl6pPr marL="457200" algn="ctr" rtl="0" fontAlgn="base">
        <a:spcBef>
          <a:spcPct val="0"/>
        </a:spcBef>
        <a:spcAft>
          <a:spcPct val="0"/>
        </a:spcAft>
        <a:defRPr sz="3500" b="1">
          <a:solidFill>
            <a:srgbClr val="000066"/>
          </a:solidFill>
          <a:latin typeface="Arial" charset="0"/>
          <a:cs typeface="Arial" charset="0"/>
        </a:defRPr>
      </a:lvl6pPr>
      <a:lvl7pPr marL="914400" algn="ctr" rtl="0" fontAlgn="base">
        <a:spcBef>
          <a:spcPct val="0"/>
        </a:spcBef>
        <a:spcAft>
          <a:spcPct val="0"/>
        </a:spcAft>
        <a:defRPr sz="3500" b="1">
          <a:solidFill>
            <a:srgbClr val="000066"/>
          </a:solidFill>
          <a:latin typeface="Arial" charset="0"/>
          <a:cs typeface="Arial" charset="0"/>
        </a:defRPr>
      </a:lvl7pPr>
      <a:lvl8pPr marL="1371600" algn="ctr" rtl="0" fontAlgn="base">
        <a:spcBef>
          <a:spcPct val="0"/>
        </a:spcBef>
        <a:spcAft>
          <a:spcPct val="0"/>
        </a:spcAft>
        <a:defRPr sz="3500" b="1">
          <a:solidFill>
            <a:srgbClr val="000066"/>
          </a:solidFill>
          <a:latin typeface="Arial" charset="0"/>
          <a:cs typeface="Arial" charset="0"/>
        </a:defRPr>
      </a:lvl8pPr>
      <a:lvl9pPr marL="1828800" algn="ctr" rtl="0" fontAlgn="base">
        <a:spcBef>
          <a:spcPct val="0"/>
        </a:spcBef>
        <a:spcAft>
          <a:spcPct val="0"/>
        </a:spcAft>
        <a:defRPr sz="3500" b="1">
          <a:solidFill>
            <a:srgbClr val="000066"/>
          </a:solidFill>
          <a:latin typeface="Arial" charset="0"/>
          <a:cs typeface="Arial" charset="0"/>
        </a:defRPr>
      </a:lvl9pPr>
    </p:titleStyle>
    <p:bodyStyle>
      <a:lvl1pPr marL="342900" indent="-342900" algn="l"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n-ea"/>
          <a:cs typeface="+mn-cs"/>
        </a:defRPr>
      </a:lvl1pPr>
      <a:lvl2pPr marL="804863" indent="-280988" algn="l" rtl="0" eaLnBrk="0" fontAlgn="base" hangingPunct="0">
        <a:spcBef>
          <a:spcPct val="20000"/>
        </a:spcBef>
        <a:spcAft>
          <a:spcPct val="0"/>
        </a:spcAft>
        <a:buClr>
          <a:srgbClr val="1E7FB8"/>
        </a:buClr>
        <a:buFont typeface="Arial" pitchFamily="34" charset="0"/>
        <a:buChar char="–"/>
        <a:defRPr sz="2100">
          <a:solidFill>
            <a:srgbClr val="000066"/>
          </a:solidFill>
          <a:latin typeface="+mn-lt"/>
          <a:cs typeface="+mn-cs"/>
        </a:defRPr>
      </a:lvl2pPr>
      <a:lvl3pPr marL="1255713" indent="-269875" algn="l" rtl="0" eaLnBrk="0" fontAlgn="base" hangingPunct="0">
        <a:spcBef>
          <a:spcPct val="20000"/>
        </a:spcBef>
        <a:spcAft>
          <a:spcPct val="0"/>
        </a:spcAft>
        <a:buClr>
          <a:srgbClr val="1E7FB8"/>
        </a:buClr>
        <a:buChar char="•"/>
        <a:defRPr sz="2100">
          <a:solidFill>
            <a:srgbClr val="000066"/>
          </a:solidFill>
          <a:latin typeface="Arial Narrow" pitchFamily="34" charset="0"/>
          <a:cs typeface="+mn-cs"/>
        </a:defRPr>
      </a:lvl3pPr>
      <a:lvl4pPr marL="1663700" indent="-227013" algn="l" rtl="0" eaLnBrk="0" fontAlgn="base" hangingPunct="0">
        <a:spcBef>
          <a:spcPct val="20000"/>
        </a:spcBef>
        <a:spcAft>
          <a:spcPct val="0"/>
        </a:spcAft>
        <a:buClr>
          <a:srgbClr val="1E7FB8"/>
        </a:buClr>
        <a:buChar char="–"/>
        <a:defRPr sz="2100">
          <a:solidFill>
            <a:srgbClr val="000066"/>
          </a:solidFill>
          <a:latin typeface="Arial Narrow" pitchFamily="34" charset="0"/>
          <a:cs typeface="+mn-cs"/>
        </a:defRPr>
      </a:lvl4pPr>
      <a:lvl5pPr marL="1989138" indent="-146050" algn="r" rtl="1" eaLnBrk="0" fontAlgn="base" hangingPunct="0">
        <a:spcBef>
          <a:spcPct val="20000"/>
        </a:spcBef>
        <a:spcAft>
          <a:spcPct val="0"/>
        </a:spcAft>
        <a:buChar char="»"/>
        <a:defRPr sz="2000">
          <a:solidFill>
            <a:srgbClr val="000066"/>
          </a:solidFill>
          <a:latin typeface="+mn-lt"/>
          <a:cs typeface="+mn-cs"/>
        </a:defRPr>
      </a:lvl5pPr>
      <a:lvl6pPr marL="2446338" indent="-146050" algn="r" rtl="1" fontAlgn="base">
        <a:spcBef>
          <a:spcPct val="20000"/>
        </a:spcBef>
        <a:spcAft>
          <a:spcPct val="0"/>
        </a:spcAft>
        <a:buChar char="»"/>
        <a:defRPr sz="2000">
          <a:solidFill>
            <a:srgbClr val="000066"/>
          </a:solidFill>
          <a:latin typeface="+mn-lt"/>
          <a:cs typeface="+mn-cs"/>
        </a:defRPr>
      </a:lvl6pPr>
      <a:lvl7pPr marL="2903538" indent="-146050" algn="r" rtl="1" fontAlgn="base">
        <a:spcBef>
          <a:spcPct val="20000"/>
        </a:spcBef>
        <a:spcAft>
          <a:spcPct val="0"/>
        </a:spcAft>
        <a:buChar char="»"/>
        <a:defRPr sz="2000">
          <a:solidFill>
            <a:srgbClr val="000066"/>
          </a:solidFill>
          <a:latin typeface="+mn-lt"/>
          <a:cs typeface="+mn-cs"/>
        </a:defRPr>
      </a:lvl7pPr>
      <a:lvl8pPr marL="3360738" indent="-146050" algn="r" rtl="1" fontAlgn="base">
        <a:spcBef>
          <a:spcPct val="20000"/>
        </a:spcBef>
        <a:spcAft>
          <a:spcPct val="0"/>
        </a:spcAft>
        <a:buChar char="»"/>
        <a:defRPr sz="2000">
          <a:solidFill>
            <a:srgbClr val="000066"/>
          </a:solidFill>
          <a:latin typeface="+mn-lt"/>
          <a:cs typeface="+mn-cs"/>
        </a:defRPr>
      </a:lvl8pPr>
      <a:lvl9pPr marL="3817938" indent="-146050" algn="r"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26.png"/><Relationship Id="rId5" Type="http://schemas.openxmlformats.org/officeDocument/2006/relationships/image" Target="../media/image22.jpeg"/><Relationship Id="rId10" Type="http://schemas.openxmlformats.org/officeDocument/2006/relationships/image" Target="../media/image11.png"/><Relationship Id="rId4" Type="http://schemas.openxmlformats.org/officeDocument/2006/relationships/image" Target="../media/image21.png"/><Relationship Id="rId9"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11.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extranet.who.int/pqweb/content/gardasi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apps.who.int/iris/bitstream/handle/10665/242426/WER9039_505-510.PDF?sequence=1&amp;isAllowed=y" TargetMode="External"/><Relationship Id="rId5" Type="http://schemas.openxmlformats.org/officeDocument/2006/relationships/hyperlink" Target="https://www.who.int/fr/publications/i/item/978924154895" TargetMode="External"/><Relationship Id="rId4" Type="http://schemas.openxmlformats.org/officeDocument/2006/relationships/hyperlink" Target="https://apps.who.int/iris/bitstream/handle/10665/254586/9789242549768-fre.pdf;sequence=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2232025"/>
            <a:ext cx="6400800" cy="1752600"/>
          </a:xfrm>
          <a:prstGeom prst="rect">
            <a:avLst/>
          </a:prstGeom>
          <a:noFill/>
          <a:ln w="9525">
            <a:noFill/>
            <a:miter lim="800000"/>
            <a:headEnd/>
            <a:tailEnd/>
          </a:ln>
        </p:spPr>
        <p:txBody>
          <a:bodyPr lIns="0" tIns="0" rIns="0" bIns="0"/>
          <a:lstStyle/>
          <a:p>
            <a:pPr algn="ctr" defTabSz="912813" eaLnBrk="0" hangingPunct="0">
              <a:spcBef>
                <a:spcPct val="80000"/>
              </a:spcBef>
              <a:buClr>
                <a:srgbClr val="1E7FB8"/>
              </a:buClr>
              <a:buFont typeface="Wingdings" pitchFamily="2" charset="2"/>
              <a:buNone/>
            </a:pPr>
            <a:r>
              <a:rPr lang="en-US" sz="3200" b="1" dirty="0">
                <a:solidFill>
                  <a:srgbClr val="FFFFFF"/>
                </a:solidFill>
                <a:latin typeface="Arial" pitchFamily="34" charset="0"/>
              </a:rPr>
              <a:t>Module  4</a:t>
            </a:r>
          </a:p>
          <a:p>
            <a:pPr algn="ctr" defTabSz="912813" eaLnBrk="0" hangingPunct="0">
              <a:spcBef>
                <a:spcPts val="1800"/>
              </a:spcBef>
              <a:buClr>
                <a:srgbClr val="1E7FB8"/>
              </a:buClr>
              <a:buFont typeface="Wingdings" pitchFamily="2" charset="2"/>
              <a:buNone/>
            </a:pPr>
            <a:r>
              <a:rPr lang="en-US" sz="3200" b="1" dirty="0">
                <a:solidFill>
                  <a:srgbClr val="FFFFFF"/>
                </a:solidFill>
                <a:latin typeface="Arial" pitchFamily="34" charset="0"/>
              </a:rPr>
              <a:t>Administration du </a:t>
            </a:r>
            <a:r>
              <a:rPr lang="en-US" sz="3200" b="1" dirty="0" err="1">
                <a:solidFill>
                  <a:srgbClr val="FFFFFF"/>
                </a:solidFill>
                <a:latin typeface="Arial" pitchFamily="34" charset="0"/>
              </a:rPr>
              <a:t>vaccin</a:t>
            </a:r>
            <a:r>
              <a:rPr lang="en-US" sz="3200" b="1" dirty="0">
                <a:solidFill>
                  <a:srgbClr val="FFFFFF"/>
                </a:solidFill>
                <a:latin typeface="Arial" pitchFamily="34" charset="0"/>
              </a:rPr>
              <a:t> </a:t>
            </a:r>
            <a:br>
              <a:rPr lang="en-US" sz="3200" b="1" dirty="0">
                <a:solidFill>
                  <a:srgbClr val="FFFFFF"/>
                </a:solidFill>
                <a:latin typeface="Arial" pitchFamily="34" charset="0"/>
              </a:rPr>
            </a:br>
            <a:r>
              <a:rPr lang="en-US" sz="3200" b="1" dirty="0" err="1">
                <a:solidFill>
                  <a:srgbClr val="FFFFFF"/>
                </a:solidFill>
                <a:latin typeface="Arial" pitchFamily="34" charset="0"/>
              </a:rPr>
              <a:t>contre</a:t>
            </a:r>
            <a:r>
              <a:rPr lang="en-US" sz="3200" b="1" dirty="0">
                <a:solidFill>
                  <a:srgbClr val="FFFFFF"/>
                </a:solidFill>
                <a:latin typeface="Arial" pitchFamily="34" charset="0"/>
              </a:rPr>
              <a:t> le VPH</a:t>
            </a:r>
          </a:p>
          <a:p>
            <a:pPr algn="ctr" defTabSz="912813" eaLnBrk="0" hangingPunct="0">
              <a:spcBef>
                <a:spcPts val="1800"/>
              </a:spcBef>
              <a:buClr>
                <a:srgbClr val="1E7FB8"/>
              </a:buClr>
              <a:buFont typeface="Wingdings" pitchFamily="2" charset="2"/>
              <a:buNone/>
            </a:pPr>
            <a:r>
              <a:rPr lang="en-US" sz="3200" b="1" dirty="0" err="1">
                <a:solidFill>
                  <a:srgbClr val="FFFFFF"/>
                </a:solidFill>
                <a:latin typeface="Arial" pitchFamily="34" charset="0"/>
              </a:rPr>
              <a:t>Gardasil</a:t>
            </a:r>
            <a:r>
              <a:rPr lang="en-US" sz="3200" b="1" baseline="30000" dirty="0" err="1">
                <a:solidFill>
                  <a:srgbClr val="FFFFFF"/>
                </a:solidFill>
                <a:latin typeface="Arial" pitchFamily="34" charset="0"/>
              </a:rPr>
              <a:t>TM</a:t>
            </a:r>
            <a:r>
              <a:rPr lang="en-US" sz="3200" b="1" dirty="0">
                <a:solidFill>
                  <a:srgbClr val="FFFFFF"/>
                </a:solidFill>
                <a:latin typeface="Arial" pitchFamily="34" charset="0"/>
              </a:rPr>
              <a:t> </a:t>
            </a:r>
            <a:endParaRPr lang="fr-FR" sz="3200" b="1" dirty="0">
              <a:solidFill>
                <a:srgbClr val="FFFFFF"/>
              </a:solidFill>
              <a:latin typeface="Arial" pitchFamily="34" charset="0"/>
            </a:endParaRPr>
          </a:p>
        </p:txBody>
      </p:sp>
      <p:sp>
        <p:nvSpPr>
          <p:cNvPr id="5" name="Rectangle 4"/>
          <p:cNvSpPr>
            <a:spLocks noChangeArrowheads="1"/>
          </p:cNvSpPr>
          <p:nvPr/>
        </p:nvSpPr>
        <p:spPr bwMode="auto">
          <a:xfrm>
            <a:off x="266700" y="2286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pic>
        <p:nvPicPr>
          <p:cNvPr id="6" name="Picture 5">
            <a:extLst>
              <a:ext uri="{FF2B5EF4-FFF2-40B4-BE49-F238E27FC236}">
                <a16:creationId xmlns:a16="http://schemas.microsoft.com/office/drawing/2014/main" id="{A26CB2E0-0002-4789-B452-FD0A74FC04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343680" y="5105400"/>
            <a:ext cx="4456639" cy="1126703"/>
          </a:xfrm>
          <a:prstGeom prst="rect">
            <a:avLst/>
          </a:prstGeom>
          <a:noFill/>
          <a:ln w="9525">
            <a:noFill/>
            <a:miter lim="800000"/>
            <a:headEnd/>
            <a:tailEnd/>
          </a:ln>
        </p:spPr>
      </p:pic>
    </p:spTree>
    <p:extLst>
      <p:ext uri="{BB962C8B-B14F-4D97-AF65-F5344CB8AC3E}">
        <p14:creationId xmlns:p14="http://schemas.microsoft.com/office/powerpoint/2010/main" val="2928428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br>
              <a:rPr lang="fr-FR"/>
            </a:br>
            <a:r>
              <a:rPr lang="fr-FR">
                <a:latin typeface="+mn-lt"/>
              </a:rPr>
              <a:t>Phase 2: </a:t>
            </a:r>
            <a:br>
              <a:rPr lang="fr-FR">
                <a:latin typeface="+mn-lt"/>
              </a:rPr>
            </a:br>
            <a:r>
              <a:rPr lang="fr-FR" sz="3200">
                <a:latin typeface="+mn-lt"/>
              </a:rPr>
              <a:t>Quand les filles viennent se faire vacciner</a:t>
            </a:r>
            <a:br>
              <a:rPr lang="fr-FR" sz="3200">
                <a:latin typeface="+mn-lt"/>
              </a:rPr>
            </a:br>
            <a:endParaRPr lang="fr-FR" sz="3200">
              <a:latin typeface="+mn-lt"/>
            </a:endParaRPr>
          </a:p>
        </p:txBody>
      </p:sp>
      <p:grpSp>
        <p:nvGrpSpPr>
          <p:cNvPr id="4" name="Group 3"/>
          <p:cNvGrpSpPr/>
          <p:nvPr/>
        </p:nvGrpSpPr>
        <p:grpSpPr>
          <a:xfrm>
            <a:off x="193226" y="1283713"/>
            <a:ext cx="8798374" cy="544374"/>
            <a:chOff x="193226" y="1283713"/>
            <a:chExt cx="8798374" cy="544374"/>
          </a:xfrm>
        </p:grpSpPr>
        <p:sp>
          <p:nvSpPr>
            <p:cNvPr id="18" name="TextBox 17"/>
            <p:cNvSpPr txBox="1"/>
            <p:nvPr/>
          </p:nvSpPr>
          <p:spPr>
            <a:xfrm>
              <a:off x="1449786" y="1360024"/>
              <a:ext cx="7541814" cy="430887"/>
            </a:xfrm>
            <a:prstGeom prst="rect">
              <a:avLst/>
            </a:prstGeom>
            <a:noFill/>
          </p:spPr>
          <p:txBody>
            <a:bodyPr wrap="square" rtlCol="0">
              <a:spAutoFit/>
            </a:bodyPr>
            <a:lstStyle/>
            <a:p>
              <a:r>
                <a:rPr lang="fr-FR" sz="2200">
                  <a:solidFill>
                    <a:srgbClr val="000066"/>
                  </a:solidFill>
                  <a:latin typeface="+mn-lt"/>
                </a:rPr>
                <a:t>1. Vérifier l’éligibilité des filles</a:t>
              </a:r>
            </a:p>
          </p:txBody>
        </p:sp>
        <p:grpSp>
          <p:nvGrpSpPr>
            <p:cNvPr id="16" name="Group 13"/>
            <p:cNvGrpSpPr>
              <a:grpSpLocks/>
            </p:cNvGrpSpPr>
            <p:nvPr/>
          </p:nvGrpSpPr>
          <p:grpSpPr bwMode="auto">
            <a:xfrm>
              <a:off x="193226" y="1283713"/>
              <a:ext cx="652007" cy="544374"/>
              <a:chOff x="1214414" y="1928802"/>
              <a:chExt cx="2482688" cy="2357454"/>
            </a:xfrm>
          </p:grpSpPr>
          <p:pic>
            <p:nvPicPr>
              <p:cNvPr id="20" name="Picture 7" descr="p3-4c.png"/>
              <p:cNvPicPr>
                <a:picLocks noChangeAspect="1"/>
              </p:cNvPicPr>
              <p:nvPr/>
            </p:nvPicPr>
            <p:blipFill>
              <a:blip r:embed="rId3" cstate="print"/>
              <a:srcRect t="-2211" b="29234"/>
              <a:stretch>
                <a:fillRect/>
              </a:stretch>
            </p:blipFill>
            <p:spPr bwMode="auto">
              <a:xfrm>
                <a:off x="1214414" y="1928802"/>
                <a:ext cx="1051624" cy="2357454"/>
              </a:xfrm>
              <a:prstGeom prst="rect">
                <a:avLst/>
              </a:prstGeom>
              <a:noFill/>
              <a:ln w="9525">
                <a:noFill/>
                <a:miter lim="800000"/>
                <a:headEnd/>
                <a:tailEnd/>
              </a:ln>
            </p:spPr>
          </p:pic>
          <p:pic>
            <p:nvPicPr>
              <p:cNvPr id="23" name="Picture 8" descr="p3-4b.png"/>
              <p:cNvPicPr>
                <a:picLocks noChangeAspect="1"/>
              </p:cNvPicPr>
              <p:nvPr/>
            </p:nvPicPr>
            <p:blipFill>
              <a:blip r:embed="rId4" cstate="print"/>
              <a:srcRect b="29268"/>
              <a:stretch>
                <a:fillRect/>
              </a:stretch>
            </p:blipFill>
            <p:spPr bwMode="auto">
              <a:xfrm>
                <a:off x="2714612" y="2214554"/>
                <a:ext cx="982490" cy="2071702"/>
              </a:xfrm>
              <a:prstGeom prst="rect">
                <a:avLst/>
              </a:prstGeom>
              <a:noFill/>
              <a:ln w="9525">
                <a:noFill/>
                <a:miter lim="800000"/>
                <a:headEnd/>
                <a:tailEnd/>
              </a:ln>
            </p:spPr>
          </p:pic>
        </p:grpSp>
      </p:grpSp>
      <p:grpSp>
        <p:nvGrpSpPr>
          <p:cNvPr id="11" name="Group 10"/>
          <p:cNvGrpSpPr/>
          <p:nvPr/>
        </p:nvGrpSpPr>
        <p:grpSpPr>
          <a:xfrm>
            <a:off x="117026" y="2514600"/>
            <a:ext cx="8798374" cy="769441"/>
            <a:chOff x="193226" y="2438400"/>
            <a:chExt cx="8337658" cy="1010042"/>
          </a:xfrm>
        </p:grpSpPr>
        <p:sp>
          <p:nvSpPr>
            <p:cNvPr id="28" name="TextBox 27"/>
            <p:cNvSpPr txBox="1"/>
            <p:nvPr/>
          </p:nvSpPr>
          <p:spPr>
            <a:xfrm>
              <a:off x="1524000" y="2438400"/>
              <a:ext cx="7006884" cy="1010042"/>
            </a:xfrm>
            <a:prstGeom prst="rect">
              <a:avLst/>
            </a:prstGeom>
            <a:noFill/>
          </p:spPr>
          <p:txBody>
            <a:bodyPr wrap="square" rtlCol="0">
              <a:spAutoFit/>
            </a:bodyPr>
            <a:lstStyle/>
            <a:p>
              <a:pPr marL="361950" indent="-361950"/>
              <a:r>
                <a:rPr lang="fr-FR" sz="2200">
                  <a:solidFill>
                    <a:srgbClr val="000066"/>
                  </a:solidFill>
                  <a:latin typeface="+mn-lt"/>
                </a:rPr>
                <a:t>3. Administrer le vaccin selon les recommandations techniques et la zone d’injection</a:t>
              </a:r>
            </a:p>
          </p:txBody>
        </p:sp>
        <p:pic>
          <p:nvPicPr>
            <p:cNvPr id="30" name="Picture 29"/>
            <p:cNvPicPr>
              <a:picLocks noChangeAspect="1"/>
            </p:cNvPicPr>
            <p:nvPr/>
          </p:nvPicPr>
          <p:blipFill rotWithShape="1">
            <a:blip r:embed="rId5" cstate="print">
              <a:extLst>
                <a:ext uri="{28A0092B-C50C-407E-A947-70E740481C1C}">
                  <a14:useLocalDpi xmlns:a14="http://schemas.microsoft.com/office/drawing/2010/main" val="0"/>
                </a:ext>
              </a:extLst>
            </a:blip>
            <a:srcRect l="15496" r="3780"/>
            <a:stretch/>
          </p:blipFill>
          <p:spPr>
            <a:xfrm>
              <a:off x="193226" y="2438400"/>
              <a:ext cx="1037834" cy="762000"/>
            </a:xfrm>
            <a:prstGeom prst="rect">
              <a:avLst/>
            </a:prstGeom>
            <a:ln>
              <a:noFill/>
            </a:ln>
            <a:effectLst>
              <a:softEdge rad="112500"/>
            </a:effectLst>
          </p:spPr>
        </p:pic>
      </p:grpSp>
      <p:grpSp>
        <p:nvGrpSpPr>
          <p:cNvPr id="13" name="Group 12"/>
          <p:cNvGrpSpPr/>
          <p:nvPr/>
        </p:nvGrpSpPr>
        <p:grpSpPr>
          <a:xfrm>
            <a:off x="193226" y="4310001"/>
            <a:ext cx="8798374" cy="594706"/>
            <a:chOff x="193226" y="4386201"/>
            <a:chExt cx="8335636" cy="594706"/>
          </a:xfrm>
        </p:grpSpPr>
        <p:pic>
          <p:nvPicPr>
            <p:cNvPr id="24" name="Picture 23" descr="tải xuống (1).jpg"/>
            <p:cNvPicPr>
              <a:picLocks noChangeAspect="1"/>
            </p:cNvPicPr>
            <p:nvPr/>
          </p:nvPicPr>
          <p:blipFill>
            <a:blip r:embed="rId6" cstate="print"/>
            <a:stretch>
              <a:fillRect/>
            </a:stretch>
          </p:blipFill>
          <p:spPr>
            <a:xfrm>
              <a:off x="193226" y="4419600"/>
              <a:ext cx="371232" cy="561307"/>
            </a:xfrm>
            <a:prstGeom prst="rect">
              <a:avLst/>
            </a:prstGeom>
          </p:spPr>
        </p:pic>
        <p:pic>
          <p:nvPicPr>
            <p:cNvPr id="22" name="Picture 21" descr="43932768.png"/>
            <p:cNvPicPr>
              <a:picLocks noChangeAspect="1"/>
            </p:cNvPicPr>
            <p:nvPr/>
          </p:nvPicPr>
          <p:blipFill>
            <a:blip r:embed="rId7" cstate="print"/>
            <a:stretch>
              <a:fillRect/>
            </a:stretch>
          </p:blipFill>
          <p:spPr>
            <a:xfrm>
              <a:off x="667310" y="4467793"/>
              <a:ext cx="307413" cy="395639"/>
            </a:xfrm>
            <a:prstGeom prst="rect">
              <a:avLst/>
            </a:prstGeom>
            <a:ln>
              <a:solidFill>
                <a:schemeClr val="tx1"/>
              </a:solidFill>
            </a:ln>
          </p:spPr>
        </p:pic>
        <p:pic>
          <p:nvPicPr>
            <p:cNvPr id="21" name="Picture 20" descr="Immunization-Card.jpg"/>
            <p:cNvPicPr>
              <a:picLocks noChangeAspect="1"/>
            </p:cNvPicPr>
            <p:nvPr/>
          </p:nvPicPr>
          <p:blipFill>
            <a:blip r:embed="rId8" cstate="print"/>
            <a:stretch>
              <a:fillRect/>
            </a:stretch>
          </p:blipFill>
          <p:spPr>
            <a:xfrm>
              <a:off x="1045774" y="4419600"/>
              <a:ext cx="396842" cy="440641"/>
            </a:xfrm>
            <a:prstGeom prst="rect">
              <a:avLst/>
            </a:prstGeom>
          </p:spPr>
        </p:pic>
        <p:sp>
          <p:nvSpPr>
            <p:cNvPr id="33" name="TextBox 32"/>
            <p:cNvSpPr txBox="1"/>
            <p:nvPr/>
          </p:nvSpPr>
          <p:spPr>
            <a:xfrm>
              <a:off x="1449786" y="4386201"/>
              <a:ext cx="7079076" cy="430887"/>
            </a:xfrm>
            <a:prstGeom prst="rect">
              <a:avLst/>
            </a:prstGeom>
            <a:noFill/>
          </p:spPr>
          <p:txBody>
            <a:bodyPr wrap="square" rtlCol="0">
              <a:spAutoFit/>
            </a:bodyPr>
            <a:lstStyle/>
            <a:p>
              <a:r>
                <a:rPr lang="fr-FR" sz="2200">
                  <a:solidFill>
                    <a:srgbClr val="000066"/>
                  </a:solidFill>
                  <a:latin typeface="+mn-lt"/>
                </a:rPr>
                <a:t>5. Remplir le carnet de vaccination et la  fiche de pointage</a:t>
              </a:r>
            </a:p>
          </p:txBody>
        </p:sp>
      </p:grpSp>
      <p:grpSp>
        <p:nvGrpSpPr>
          <p:cNvPr id="14" name="Group 13"/>
          <p:cNvGrpSpPr/>
          <p:nvPr/>
        </p:nvGrpSpPr>
        <p:grpSpPr>
          <a:xfrm>
            <a:off x="193226" y="4876800"/>
            <a:ext cx="9026974" cy="1107996"/>
            <a:chOff x="193226" y="4971871"/>
            <a:chExt cx="8796428" cy="1107996"/>
          </a:xfrm>
        </p:grpSpPr>
        <p:pic>
          <p:nvPicPr>
            <p:cNvPr id="19" name="Picture 18" descr="parents.jpg"/>
            <p:cNvPicPr>
              <a:picLocks noChangeAspect="1"/>
            </p:cNvPicPr>
            <p:nvPr/>
          </p:nvPicPr>
          <p:blipFill>
            <a:blip r:embed="rId9" cstate="print"/>
            <a:stretch>
              <a:fillRect/>
            </a:stretch>
          </p:blipFill>
          <p:spPr>
            <a:xfrm>
              <a:off x="193226" y="5029200"/>
              <a:ext cx="682357" cy="993217"/>
            </a:xfrm>
            <a:prstGeom prst="rect">
              <a:avLst/>
            </a:prstGeom>
          </p:spPr>
        </p:pic>
        <p:sp>
          <p:nvSpPr>
            <p:cNvPr id="34" name="TextBox 33"/>
            <p:cNvSpPr txBox="1"/>
            <p:nvPr/>
          </p:nvSpPr>
          <p:spPr>
            <a:xfrm>
              <a:off x="1524040" y="4971871"/>
              <a:ext cx="7465614" cy="1107996"/>
            </a:xfrm>
            <a:prstGeom prst="rect">
              <a:avLst/>
            </a:prstGeom>
            <a:noFill/>
          </p:spPr>
          <p:txBody>
            <a:bodyPr wrap="square" rtlCol="0">
              <a:spAutoFit/>
            </a:bodyPr>
            <a:lstStyle/>
            <a:p>
              <a:pPr marL="361950" indent="-361950"/>
              <a:r>
                <a:rPr lang="fr-FR" sz="2200">
                  <a:solidFill>
                    <a:srgbClr val="000066"/>
                  </a:solidFill>
                  <a:latin typeface="+mn-lt"/>
                </a:rPr>
                <a:t>6. Information clé à transmettre aux filles/soignants/parents: effets secondaires, vaccins administrés et date de la prochaine injection</a:t>
              </a:r>
            </a:p>
          </p:txBody>
        </p:sp>
      </p:grpSp>
      <p:grpSp>
        <p:nvGrpSpPr>
          <p:cNvPr id="12" name="Group 11"/>
          <p:cNvGrpSpPr/>
          <p:nvPr/>
        </p:nvGrpSpPr>
        <p:grpSpPr>
          <a:xfrm>
            <a:off x="432470" y="3352800"/>
            <a:ext cx="8098414" cy="838200"/>
            <a:chOff x="583340" y="3429000"/>
            <a:chExt cx="8098414" cy="838200"/>
          </a:xfrm>
        </p:grpSpPr>
        <p:sp>
          <p:nvSpPr>
            <p:cNvPr id="32" name="TextBox 31"/>
            <p:cNvSpPr txBox="1"/>
            <p:nvPr/>
          </p:nvSpPr>
          <p:spPr>
            <a:xfrm>
              <a:off x="1674870" y="3485449"/>
              <a:ext cx="7006884" cy="769441"/>
            </a:xfrm>
            <a:prstGeom prst="rect">
              <a:avLst/>
            </a:prstGeom>
            <a:noFill/>
          </p:spPr>
          <p:txBody>
            <a:bodyPr wrap="square" rtlCol="0">
              <a:spAutoFit/>
            </a:bodyPr>
            <a:lstStyle/>
            <a:p>
              <a:pPr marL="361950" indent="-361950"/>
              <a:r>
                <a:rPr lang="fr-FR" sz="2200">
                  <a:solidFill>
                    <a:srgbClr val="000066"/>
                  </a:solidFill>
                  <a:latin typeface="+mn-lt"/>
                </a:rPr>
                <a:t>4. Jeter les seringues usagées dans la boîte de sécurité après injection</a:t>
              </a:r>
            </a:p>
          </p:txBody>
        </p:sp>
        <p:pic>
          <p:nvPicPr>
            <p:cNvPr id="26" name="Picture 25" descr="safety-box.png"/>
            <p:cNvPicPr>
              <a:picLocks noChangeAspect="1"/>
            </p:cNvPicPr>
            <p:nvPr/>
          </p:nvPicPr>
          <p:blipFill>
            <a:blip r:embed="rId10" cstate="print"/>
            <a:stretch>
              <a:fillRect/>
            </a:stretch>
          </p:blipFill>
          <p:spPr>
            <a:xfrm>
              <a:off x="583340" y="3429000"/>
              <a:ext cx="524286" cy="838200"/>
            </a:xfrm>
            <a:prstGeom prst="rect">
              <a:avLst/>
            </a:prstGeom>
          </p:spPr>
        </p:pic>
      </p:grpSp>
      <p:grpSp>
        <p:nvGrpSpPr>
          <p:cNvPr id="10" name="Group 9"/>
          <p:cNvGrpSpPr/>
          <p:nvPr/>
        </p:nvGrpSpPr>
        <p:grpSpPr>
          <a:xfrm>
            <a:off x="193226" y="1981200"/>
            <a:ext cx="8971197" cy="430887"/>
            <a:chOff x="193226" y="1821598"/>
            <a:chExt cx="8589328" cy="430887"/>
          </a:xfrm>
        </p:grpSpPr>
        <p:sp>
          <p:nvSpPr>
            <p:cNvPr id="25" name="TextBox 24"/>
            <p:cNvSpPr txBox="1"/>
            <p:nvPr/>
          </p:nvSpPr>
          <p:spPr>
            <a:xfrm>
              <a:off x="1467354" y="1821598"/>
              <a:ext cx="7315200" cy="430887"/>
            </a:xfrm>
            <a:prstGeom prst="rect">
              <a:avLst/>
            </a:prstGeom>
            <a:noFill/>
          </p:spPr>
          <p:txBody>
            <a:bodyPr wrap="square" rtlCol="0">
              <a:spAutoFit/>
            </a:bodyPr>
            <a:lstStyle/>
            <a:p>
              <a:r>
                <a:rPr lang="fr-FR" sz="2200">
                  <a:solidFill>
                    <a:srgbClr val="000066"/>
                  </a:solidFill>
                  <a:latin typeface="+mn-lt"/>
                </a:rPr>
                <a:t>2. Préparer l’injection selon les techniques aseptiques</a:t>
              </a:r>
            </a:p>
          </p:txBody>
        </p:sp>
        <p:pic>
          <p:nvPicPr>
            <p:cNvPr id="27" name="Picture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475858">
              <a:off x="193226" y="1969677"/>
              <a:ext cx="1008223" cy="161316"/>
            </a:xfrm>
            <a:prstGeom prst="rect">
              <a:avLst/>
            </a:prstGeom>
          </p:spPr>
        </p:pic>
      </p:grpSp>
      <p:sp>
        <p:nvSpPr>
          <p:cNvPr id="3" name="TextBox 2"/>
          <p:cNvSpPr txBox="1"/>
          <p:nvPr/>
        </p:nvSpPr>
        <p:spPr>
          <a:xfrm>
            <a:off x="218331" y="1828800"/>
            <a:ext cx="696069" cy="246221"/>
          </a:xfrm>
          <a:prstGeom prst="rect">
            <a:avLst/>
          </a:prstGeom>
          <a:noFill/>
        </p:spPr>
        <p:txBody>
          <a:bodyPr wrap="square" rtlCol="0">
            <a:spAutoFit/>
          </a:bodyPr>
          <a:lstStyle/>
          <a:p>
            <a:r>
              <a:rPr lang="en-US" sz="1000" dirty="0"/>
              <a:t>9-14 </a:t>
            </a:r>
            <a:r>
              <a:rPr lang="en-US" sz="1000" dirty="0" err="1"/>
              <a:t>ans</a:t>
            </a:r>
            <a:endParaRPr lang="fr-FR" sz="1000" dirty="0"/>
          </a:p>
        </p:txBody>
      </p:sp>
    </p:spTree>
    <p:extLst>
      <p:ext uri="{BB962C8B-B14F-4D97-AF65-F5344CB8AC3E}">
        <p14:creationId xmlns:p14="http://schemas.microsoft.com/office/powerpoint/2010/main" val="3492565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a:xfrm>
            <a:off x="0" y="0"/>
            <a:ext cx="9144000" cy="1238250"/>
          </a:xfrm>
        </p:spPr>
        <p:txBody>
          <a:bodyPr/>
          <a:lstStyle/>
          <a:p>
            <a:r>
              <a:rPr lang="fr-FR" dirty="0"/>
              <a:t>Que faire quand les filles viennent </a:t>
            </a:r>
            <a:br>
              <a:rPr lang="fr-FR" dirty="0"/>
            </a:br>
            <a:r>
              <a:rPr lang="fr-FR" dirty="0"/>
              <a:t>se faire vacciner ?</a:t>
            </a:r>
            <a:r>
              <a:rPr lang="en-US" dirty="0"/>
              <a:t> </a:t>
            </a:r>
          </a:p>
        </p:txBody>
      </p:sp>
      <p:cxnSp>
        <p:nvCxnSpPr>
          <p:cNvPr id="22" name="Straight Arrow Connector 21"/>
          <p:cNvCxnSpPr/>
          <p:nvPr/>
        </p:nvCxnSpPr>
        <p:spPr bwMode="auto">
          <a:xfrm flipV="1">
            <a:off x="1600200" y="2057400"/>
            <a:ext cx="5791200" cy="1143000"/>
          </a:xfrm>
          <a:prstGeom prst="straightConnector1">
            <a:avLst/>
          </a:prstGeom>
          <a:ln w="76200">
            <a:solidFill>
              <a:schemeClr val="tx1">
                <a:lumMod val="75000"/>
                <a:lumOff val="25000"/>
              </a:schemeClr>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pic>
        <p:nvPicPr>
          <p:cNvPr id="23" name="Picture 22" descr="p9.jpg"/>
          <p:cNvPicPr>
            <a:picLocks noChangeAspect="1"/>
          </p:cNvPicPr>
          <p:nvPr/>
        </p:nvPicPr>
        <p:blipFill>
          <a:blip r:embed="rId3" cstate="print"/>
          <a:stretch>
            <a:fillRect/>
          </a:stretch>
        </p:blipFill>
        <p:spPr>
          <a:xfrm>
            <a:off x="303481" y="1447800"/>
            <a:ext cx="1180798" cy="1697881"/>
          </a:xfrm>
          <a:prstGeom prst="rect">
            <a:avLst/>
          </a:prstGeom>
        </p:spPr>
      </p:pic>
      <p:pic>
        <p:nvPicPr>
          <p:cNvPr id="24" name="Picture 23" descr="p9.jpg"/>
          <p:cNvPicPr>
            <a:picLocks noChangeAspect="1"/>
          </p:cNvPicPr>
          <p:nvPr/>
        </p:nvPicPr>
        <p:blipFill>
          <a:blip r:embed="rId4" cstate="print"/>
          <a:stretch>
            <a:fillRect/>
          </a:stretch>
        </p:blipFill>
        <p:spPr>
          <a:xfrm>
            <a:off x="5594978" y="1371600"/>
            <a:ext cx="1045364" cy="1295400"/>
          </a:xfrm>
          <a:prstGeom prst="rect">
            <a:avLst/>
          </a:prstGeom>
        </p:spPr>
      </p:pic>
      <p:cxnSp>
        <p:nvCxnSpPr>
          <p:cNvPr id="25" name="Straight Arrow Connector 24"/>
          <p:cNvCxnSpPr/>
          <p:nvPr/>
        </p:nvCxnSpPr>
        <p:spPr bwMode="auto">
          <a:xfrm rot="10800000" flipV="1">
            <a:off x="2057400" y="4114800"/>
            <a:ext cx="5943600" cy="1219200"/>
          </a:xfrm>
          <a:prstGeom prst="straightConnector1">
            <a:avLst/>
          </a:prstGeom>
          <a:ln w="76200">
            <a:solidFill>
              <a:schemeClr val="tx1">
                <a:lumMod val="75000"/>
                <a:lumOff val="25000"/>
              </a:schemeClr>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pic>
        <p:nvPicPr>
          <p:cNvPr id="26" name="Picture 25" descr="p9.jpg"/>
          <p:cNvPicPr>
            <a:picLocks noChangeAspect="1"/>
          </p:cNvPicPr>
          <p:nvPr/>
        </p:nvPicPr>
        <p:blipFill>
          <a:blip r:embed="rId5" cstate="print"/>
          <a:stretch>
            <a:fillRect/>
          </a:stretch>
        </p:blipFill>
        <p:spPr>
          <a:xfrm>
            <a:off x="5890650" y="3580184"/>
            <a:ext cx="1322386" cy="1372816"/>
          </a:xfrm>
          <a:prstGeom prst="rect">
            <a:avLst/>
          </a:prstGeom>
        </p:spPr>
      </p:pic>
      <p:pic>
        <p:nvPicPr>
          <p:cNvPr id="27" name="Picture 26" descr="p9.jpg"/>
          <p:cNvPicPr>
            <a:picLocks noChangeAspect="1"/>
          </p:cNvPicPr>
          <p:nvPr/>
        </p:nvPicPr>
        <p:blipFill>
          <a:blip r:embed="rId6" cstate="print"/>
          <a:stretch>
            <a:fillRect/>
          </a:stretch>
        </p:blipFill>
        <p:spPr>
          <a:xfrm>
            <a:off x="3124200" y="3896284"/>
            <a:ext cx="1689288" cy="1351430"/>
          </a:xfrm>
          <a:prstGeom prst="rect">
            <a:avLst/>
          </a:prstGeom>
        </p:spPr>
      </p:pic>
      <p:pic>
        <p:nvPicPr>
          <p:cNvPr id="28" name="Picture 27" descr="p9.jpg"/>
          <p:cNvPicPr>
            <a:picLocks noChangeAspect="1"/>
          </p:cNvPicPr>
          <p:nvPr/>
        </p:nvPicPr>
        <p:blipFill>
          <a:blip r:embed="rId7" cstate="print"/>
          <a:stretch>
            <a:fillRect/>
          </a:stretch>
        </p:blipFill>
        <p:spPr>
          <a:xfrm>
            <a:off x="306337" y="3733800"/>
            <a:ext cx="1621489" cy="1752600"/>
          </a:xfrm>
          <a:prstGeom prst="rect">
            <a:avLst/>
          </a:prstGeom>
        </p:spPr>
      </p:pic>
      <p:sp>
        <p:nvSpPr>
          <p:cNvPr id="29" name="TextBox 28"/>
          <p:cNvSpPr txBox="1"/>
          <p:nvPr/>
        </p:nvSpPr>
        <p:spPr>
          <a:xfrm>
            <a:off x="228600" y="3200400"/>
            <a:ext cx="1295400" cy="510778"/>
          </a:xfrm>
          <a:prstGeom prst="roundRect">
            <a:avLst/>
          </a:prstGeom>
          <a:solidFill>
            <a:schemeClr val="bg1">
              <a:lumMod val="85000"/>
            </a:schemeClr>
          </a:solidFill>
        </p:spPr>
        <p:txBody>
          <a:bodyPr wrap="square" rtlCol="0">
            <a:spAutoFit/>
          </a:bodyPr>
          <a:lstStyle/>
          <a:p>
            <a:pPr algn="ctr"/>
            <a:r>
              <a:rPr lang="en-US" sz="1200" b="1" dirty="0"/>
              <a:t>1. </a:t>
            </a:r>
            <a:r>
              <a:rPr lang="en-US" sz="1200" b="1" dirty="0" err="1"/>
              <a:t>Accueillez</a:t>
            </a:r>
            <a:r>
              <a:rPr lang="en-US" sz="1200" b="1" dirty="0"/>
              <a:t> la </a:t>
            </a:r>
            <a:r>
              <a:rPr lang="en-US" sz="1200" b="1" dirty="0" err="1"/>
              <a:t>fille</a:t>
            </a:r>
            <a:endParaRPr lang="en-US" sz="1200" b="1" dirty="0"/>
          </a:p>
        </p:txBody>
      </p:sp>
      <p:sp>
        <p:nvSpPr>
          <p:cNvPr id="30" name="TextBox 29"/>
          <p:cNvSpPr txBox="1"/>
          <p:nvPr/>
        </p:nvSpPr>
        <p:spPr>
          <a:xfrm>
            <a:off x="2362201" y="2922321"/>
            <a:ext cx="2514599" cy="919401"/>
          </a:xfrm>
          <a:prstGeom prst="roundRect">
            <a:avLst/>
          </a:prstGeom>
          <a:solidFill>
            <a:schemeClr val="bg1">
              <a:lumMod val="85000"/>
            </a:schemeClr>
          </a:solidFill>
        </p:spPr>
        <p:txBody>
          <a:bodyPr wrap="square" rtlCol="0">
            <a:spAutoFit/>
          </a:bodyPr>
          <a:lstStyle/>
          <a:p>
            <a:pPr algn="ctr"/>
            <a:r>
              <a:rPr lang="fr-FR" sz="1200" b="1" dirty="0"/>
              <a:t>2. Vérifiez son statut, enregistrez-la, expliquer les avantages de la vaccination contre le VPH</a:t>
            </a:r>
            <a:endParaRPr lang="en-US" sz="1200" b="1" dirty="0"/>
          </a:p>
        </p:txBody>
      </p:sp>
      <p:sp>
        <p:nvSpPr>
          <p:cNvPr id="31" name="TextBox 30"/>
          <p:cNvSpPr txBox="1"/>
          <p:nvPr/>
        </p:nvSpPr>
        <p:spPr>
          <a:xfrm>
            <a:off x="5469960" y="2792611"/>
            <a:ext cx="1295400" cy="510778"/>
          </a:xfrm>
          <a:prstGeom prst="roundRect">
            <a:avLst/>
          </a:prstGeom>
          <a:solidFill>
            <a:schemeClr val="bg1">
              <a:lumMod val="85000"/>
            </a:schemeClr>
          </a:solidFill>
        </p:spPr>
        <p:txBody>
          <a:bodyPr wrap="square" rtlCol="0">
            <a:spAutoFit/>
          </a:bodyPr>
          <a:lstStyle/>
          <a:p>
            <a:pPr algn="ctr"/>
            <a:r>
              <a:rPr lang="en-US" sz="1200" b="1" dirty="0"/>
              <a:t>3. </a:t>
            </a:r>
            <a:r>
              <a:rPr lang="en-US" sz="1200" b="1" dirty="0" err="1"/>
              <a:t>Pr</a:t>
            </a:r>
            <a:r>
              <a:rPr lang="fr-FR" sz="1200" b="1" dirty="0"/>
              <a:t>é</a:t>
            </a:r>
            <a:r>
              <a:rPr lang="en-US" sz="1200" b="1" dirty="0" err="1"/>
              <a:t>parez</a:t>
            </a:r>
            <a:r>
              <a:rPr lang="en-US" sz="1200" b="1" dirty="0"/>
              <a:t> le </a:t>
            </a:r>
            <a:r>
              <a:rPr lang="en-US" sz="1200" b="1" dirty="0" err="1"/>
              <a:t>vaccin</a:t>
            </a:r>
            <a:endParaRPr lang="en-US" sz="1200" b="1" dirty="0"/>
          </a:p>
        </p:txBody>
      </p:sp>
      <p:sp>
        <p:nvSpPr>
          <p:cNvPr id="32" name="TextBox 31"/>
          <p:cNvSpPr txBox="1"/>
          <p:nvPr/>
        </p:nvSpPr>
        <p:spPr>
          <a:xfrm>
            <a:off x="7620000" y="3124200"/>
            <a:ext cx="1295400" cy="919401"/>
          </a:xfrm>
          <a:prstGeom prst="roundRect">
            <a:avLst/>
          </a:prstGeom>
          <a:solidFill>
            <a:schemeClr val="bg1">
              <a:lumMod val="85000"/>
            </a:schemeClr>
          </a:solidFill>
        </p:spPr>
        <p:txBody>
          <a:bodyPr wrap="square" rtlCol="0">
            <a:spAutoFit/>
          </a:bodyPr>
          <a:lstStyle/>
          <a:p>
            <a:pPr algn="ctr"/>
            <a:r>
              <a:rPr lang="fr-FR" sz="1200" b="1" dirty="0"/>
              <a:t>4. Injectez dans la partie supérieure du bras</a:t>
            </a:r>
            <a:r>
              <a:rPr lang="en-US" sz="1200" b="1" dirty="0"/>
              <a:t>  </a:t>
            </a:r>
          </a:p>
        </p:txBody>
      </p:sp>
      <p:sp>
        <p:nvSpPr>
          <p:cNvPr id="33" name="TextBox 32"/>
          <p:cNvSpPr txBox="1"/>
          <p:nvPr/>
        </p:nvSpPr>
        <p:spPr>
          <a:xfrm>
            <a:off x="5384235" y="5024319"/>
            <a:ext cx="2083365" cy="715089"/>
          </a:xfrm>
          <a:prstGeom prst="roundRect">
            <a:avLst/>
          </a:prstGeom>
          <a:solidFill>
            <a:schemeClr val="bg1">
              <a:lumMod val="85000"/>
            </a:schemeClr>
          </a:solidFill>
        </p:spPr>
        <p:txBody>
          <a:bodyPr wrap="square" rtlCol="0">
            <a:spAutoFit/>
          </a:bodyPr>
          <a:lstStyle/>
          <a:p>
            <a:pPr lvl="0" algn="ctr"/>
            <a:r>
              <a:rPr lang="fr-FR" sz="1200" b="1" dirty="0"/>
              <a:t>5. Déterminez la date pour la prochaine dose de vaccin </a:t>
            </a:r>
          </a:p>
        </p:txBody>
      </p:sp>
      <p:sp>
        <p:nvSpPr>
          <p:cNvPr id="34" name="TextBox 33"/>
          <p:cNvSpPr txBox="1"/>
          <p:nvPr/>
        </p:nvSpPr>
        <p:spPr>
          <a:xfrm>
            <a:off x="2952750" y="5314951"/>
            <a:ext cx="1905000" cy="510778"/>
          </a:xfrm>
          <a:prstGeom prst="roundRect">
            <a:avLst/>
          </a:prstGeom>
          <a:solidFill>
            <a:schemeClr val="bg1">
              <a:lumMod val="85000"/>
            </a:schemeClr>
          </a:solidFill>
        </p:spPr>
        <p:txBody>
          <a:bodyPr wrap="square" rtlCol="0">
            <a:spAutoFit/>
          </a:bodyPr>
          <a:lstStyle/>
          <a:p>
            <a:pPr lvl="0" algn="ctr"/>
            <a:r>
              <a:rPr lang="fr-FR" sz="1200" b="1" dirty="0"/>
              <a:t>6. Rendez la carte mise à jour</a:t>
            </a:r>
          </a:p>
        </p:txBody>
      </p:sp>
      <p:sp>
        <p:nvSpPr>
          <p:cNvPr id="35" name="TextBox 34"/>
          <p:cNvSpPr txBox="1"/>
          <p:nvPr/>
        </p:nvSpPr>
        <p:spPr>
          <a:xfrm>
            <a:off x="304799" y="5509022"/>
            <a:ext cx="1904999" cy="510778"/>
          </a:xfrm>
          <a:prstGeom prst="roundRect">
            <a:avLst/>
          </a:prstGeom>
          <a:solidFill>
            <a:schemeClr val="bg1">
              <a:lumMod val="85000"/>
            </a:schemeClr>
          </a:solidFill>
        </p:spPr>
        <p:txBody>
          <a:bodyPr wrap="square" rtlCol="0">
            <a:spAutoFit/>
          </a:bodyPr>
          <a:lstStyle/>
          <a:p>
            <a:pPr lvl="0" algn="ctr"/>
            <a:r>
              <a:rPr lang="fr-FR" sz="1200" b="1" dirty="0"/>
              <a:t>7. Observez la fille durant</a:t>
            </a:r>
          </a:p>
          <a:p>
            <a:pPr lvl="0" algn="ctr"/>
            <a:r>
              <a:rPr lang="fr-FR" sz="1200" b="1" dirty="0"/>
              <a:t>au moins 15 minutes</a:t>
            </a:r>
            <a:endParaRPr lang="en-US" sz="1200" b="1" dirty="0"/>
          </a:p>
        </p:txBody>
      </p:sp>
      <p:pic>
        <p:nvPicPr>
          <p:cNvPr id="37" name="Picture 36" descr="girl1.png"/>
          <p:cNvPicPr>
            <a:picLocks noChangeAspect="1"/>
          </p:cNvPicPr>
          <p:nvPr/>
        </p:nvPicPr>
        <p:blipFill>
          <a:blip r:embed="rId8" cstate="print"/>
          <a:stretch>
            <a:fillRect/>
          </a:stretch>
        </p:blipFill>
        <p:spPr>
          <a:xfrm>
            <a:off x="2895600" y="1546579"/>
            <a:ext cx="1676400" cy="1425222"/>
          </a:xfrm>
          <a:prstGeom prst="rect">
            <a:avLst/>
          </a:prstGeom>
          <a:noFill/>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07363" y="1676400"/>
            <a:ext cx="1120673" cy="1371600"/>
          </a:xfrm>
          <a:prstGeom prst="rect">
            <a:avLst/>
          </a:prstGeom>
        </p:spPr>
      </p:pic>
    </p:spTree>
    <p:extLst>
      <p:ext uri="{BB962C8B-B14F-4D97-AF65-F5344CB8AC3E}">
        <p14:creationId xmlns:p14="http://schemas.microsoft.com/office/powerpoint/2010/main" val="564902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mn-lt"/>
              </a:rPr>
              <a:t>Comment préparer la vaccination ? (1/2)</a:t>
            </a:r>
            <a:endParaRPr lang="en-US" dirty="0">
              <a:latin typeface="+mn-lt"/>
            </a:endParaRPr>
          </a:p>
        </p:txBody>
      </p:sp>
      <p:sp>
        <p:nvSpPr>
          <p:cNvPr id="6147" name="Content Placeholder 3"/>
          <p:cNvSpPr>
            <a:spLocks noGrp="1"/>
          </p:cNvSpPr>
          <p:nvPr>
            <p:ph sz="half" idx="1"/>
          </p:nvPr>
        </p:nvSpPr>
        <p:spPr>
          <a:xfrm>
            <a:off x="381000" y="1375372"/>
            <a:ext cx="5043487" cy="4011612"/>
          </a:xfrm>
        </p:spPr>
        <p:txBody>
          <a:bodyPr/>
          <a:lstStyle/>
          <a:p>
            <a:pPr>
              <a:spcBef>
                <a:spcPts val="0"/>
              </a:spcBef>
            </a:pPr>
            <a:endParaRPr lang="fr-FR" sz="2400" dirty="0"/>
          </a:p>
          <a:p>
            <a:pPr>
              <a:spcBef>
                <a:spcPts val="0"/>
              </a:spcBef>
            </a:pPr>
            <a:r>
              <a:rPr lang="fr-FR" sz="2400" dirty="0"/>
              <a:t>Bien agiter le flacon</a:t>
            </a:r>
          </a:p>
          <a:p>
            <a:pPr>
              <a:spcBef>
                <a:spcPts val="2400"/>
              </a:spcBef>
            </a:pPr>
            <a:r>
              <a:rPr lang="fr-FR" sz="2400" dirty="0"/>
              <a:t>Ouvrir l'emballage des seringues autobloquantes et retirer la seringue et l'aiguille de l'emballage plastique</a:t>
            </a:r>
          </a:p>
          <a:p>
            <a:pPr>
              <a:spcBef>
                <a:spcPts val="2400"/>
              </a:spcBef>
            </a:pPr>
            <a:r>
              <a:rPr lang="fr-FR" sz="2400" dirty="0"/>
              <a:t>Assurez-vous de ne toucher aucune partie de l'aiguille</a:t>
            </a:r>
          </a:p>
          <a:p>
            <a:pPr>
              <a:spcBef>
                <a:spcPts val="2000"/>
              </a:spcBef>
            </a:pPr>
            <a:endParaRPr lang="en-US" dirty="0"/>
          </a:p>
          <a:p>
            <a:pPr>
              <a:spcBef>
                <a:spcPts val="2000"/>
              </a:spcBef>
            </a:pPr>
            <a:endParaRPr lang="en-US" dirty="0"/>
          </a:p>
        </p:txBody>
      </p:sp>
      <p:sp>
        <p:nvSpPr>
          <p:cNvPr id="6148" name="Content Placeholder 4"/>
          <p:cNvSpPr>
            <a:spLocks noGrp="1"/>
          </p:cNvSpPr>
          <p:nvPr>
            <p:ph sz="half" idx="2"/>
          </p:nvPr>
        </p:nvSpPr>
        <p:spPr>
          <a:xfrm>
            <a:off x="6372225" y="1381125"/>
            <a:ext cx="2362200" cy="4611688"/>
          </a:xfrm>
        </p:spPr>
        <p:txBody>
          <a:bodyPr/>
          <a:lstStyle/>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p:txBody>
      </p:sp>
      <p:pic>
        <p:nvPicPr>
          <p:cNvPr id="11" name="Picture 10" descr="p4.jpg"/>
          <p:cNvPicPr>
            <a:picLocks noChangeAspect="1"/>
          </p:cNvPicPr>
          <p:nvPr/>
        </p:nvPicPr>
        <p:blipFill>
          <a:blip r:embed="rId3" cstate="print"/>
          <a:stretch>
            <a:fillRect/>
          </a:stretch>
        </p:blipFill>
        <p:spPr>
          <a:xfrm>
            <a:off x="5804315" y="1295400"/>
            <a:ext cx="1006867" cy="1143000"/>
          </a:xfrm>
          <a:prstGeom prst="rect">
            <a:avLst/>
          </a:prstGeom>
        </p:spPr>
      </p:pic>
      <p:pic>
        <p:nvPicPr>
          <p:cNvPr id="12" name="Picture 11" descr="p4.jpg"/>
          <p:cNvPicPr>
            <a:picLocks noChangeAspect="1"/>
          </p:cNvPicPr>
          <p:nvPr/>
        </p:nvPicPr>
        <p:blipFill>
          <a:blip r:embed="rId4" cstate="print"/>
          <a:stretch>
            <a:fillRect/>
          </a:stretch>
        </p:blipFill>
        <p:spPr>
          <a:xfrm>
            <a:off x="5694011" y="2689193"/>
            <a:ext cx="1544989" cy="1120807"/>
          </a:xfrm>
          <a:prstGeom prst="rect">
            <a:avLst/>
          </a:prstGeom>
        </p:spPr>
      </p:pic>
      <p:pic>
        <p:nvPicPr>
          <p:cNvPr id="7" name="Picture 6" descr="p5.jpg"/>
          <p:cNvPicPr>
            <a:picLocks noChangeAspect="1"/>
          </p:cNvPicPr>
          <p:nvPr/>
        </p:nvPicPr>
        <p:blipFill>
          <a:blip r:embed="rId5" cstate="print"/>
          <a:stretch>
            <a:fillRect/>
          </a:stretch>
        </p:blipFill>
        <p:spPr>
          <a:xfrm>
            <a:off x="5638800" y="4038600"/>
            <a:ext cx="1524000" cy="1524000"/>
          </a:xfrm>
          <a:prstGeom prst="rect">
            <a:avLst/>
          </a:prstGeom>
        </p:spPr>
      </p:pic>
    </p:spTree>
    <p:extLst>
      <p:ext uri="{BB962C8B-B14F-4D97-AF65-F5344CB8AC3E}">
        <p14:creationId xmlns:p14="http://schemas.microsoft.com/office/powerpoint/2010/main" val="2405800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Comment préparer la vaccination </a:t>
            </a:r>
            <a:r>
              <a:rPr lang="en-US" dirty="0">
                <a:latin typeface="+mn-lt"/>
              </a:rPr>
              <a:t>? (2/2)</a:t>
            </a:r>
          </a:p>
        </p:txBody>
      </p:sp>
      <p:sp>
        <p:nvSpPr>
          <p:cNvPr id="3" name="Content Placeholder 2"/>
          <p:cNvSpPr>
            <a:spLocks noGrp="1"/>
          </p:cNvSpPr>
          <p:nvPr>
            <p:ph sz="half" idx="1"/>
          </p:nvPr>
        </p:nvSpPr>
        <p:spPr>
          <a:xfrm>
            <a:off x="479507" y="1453013"/>
            <a:ext cx="5043860" cy="3644744"/>
          </a:xfrm>
        </p:spPr>
        <p:txBody>
          <a:bodyPr/>
          <a:lstStyle/>
          <a:p>
            <a:pPr>
              <a:spcBef>
                <a:spcPts val="2400"/>
              </a:spcBef>
            </a:pPr>
            <a:r>
              <a:rPr lang="fr-FR" sz="2400" dirty="0"/>
              <a:t>Enlever le capuchon de l'aiguille lorsque vous êtes prêt à administrer le vaccin</a:t>
            </a:r>
          </a:p>
          <a:p>
            <a:pPr>
              <a:spcBef>
                <a:spcPts val="2400"/>
              </a:spcBef>
            </a:pPr>
            <a:r>
              <a:rPr lang="fr-FR" sz="2400" dirty="0"/>
              <a:t>Insérer l'aiguille dans le flacon de vaccin</a:t>
            </a:r>
          </a:p>
          <a:p>
            <a:pPr>
              <a:spcBef>
                <a:spcPts val="2400"/>
              </a:spcBef>
            </a:pPr>
            <a:r>
              <a:rPr lang="fr-FR" sz="2400" dirty="0"/>
              <a:t>Prélever le vaccin du flacon dans la seringue de 0,5 ml</a:t>
            </a:r>
            <a:endParaRPr lang="en-US" sz="2400" dirty="0"/>
          </a:p>
          <a:p>
            <a:pPr>
              <a:spcBef>
                <a:spcPts val="2400"/>
              </a:spcBef>
            </a:pPr>
            <a:endParaRPr lang="en-US" sz="2400" dirty="0"/>
          </a:p>
          <a:p>
            <a:endParaRPr lang="en-US" dirty="0"/>
          </a:p>
          <a:p>
            <a:endParaRPr lang="en-US" dirty="0"/>
          </a:p>
        </p:txBody>
      </p:sp>
      <p:pic>
        <p:nvPicPr>
          <p:cNvPr id="10" name="Picture 9" descr="p5.jpg"/>
          <p:cNvPicPr>
            <a:picLocks noChangeAspect="1"/>
          </p:cNvPicPr>
          <p:nvPr/>
        </p:nvPicPr>
        <p:blipFill>
          <a:blip r:embed="rId3" cstate="print"/>
          <a:stretch>
            <a:fillRect/>
          </a:stretch>
        </p:blipFill>
        <p:spPr>
          <a:xfrm rot="1011522">
            <a:off x="5668308" y="1033175"/>
            <a:ext cx="2639458" cy="1645637"/>
          </a:xfrm>
          <a:prstGeom prst="rect">
            <a:avLst/>
          </a:prstGeom>
        </p:spPr>
      </p:pic>
      <p:pic>
        <p:nvPicPr>
          <p:cNvPr id="6" name="Picture 5" descr="p6.jpg"/>
          <p:cNvPicPr>
            <a:picLocks noChangeAspect="1"/>
          </p:cNvPicPr>
          <p:nvPr/>
        </p:nvPicPr>
        <p:blipFill>
          <a:blip r:embed="rId4" cstate="print"/>
          <a:stretch>
            <a:fillRect/>
          </a:stretch>
        </p:blipFill>
        <p:spPr>
          <a:xfrm>
            <a:off x="6096000" y="2540014"/>
            <a:ext cx="1600200" cy="3509210"/>
          </a:xfrm>
          <a:prstGeom prst="rect">
            <a:avLst/>
          </a:prstGeom>
        </p:spPr>
      </p:pic>
    </p:spTree>
    <p:extLst>
      <p:ext uri="{BB962C8B-B14F-4D97-AF65-F5344CB8AC3E}">
        <p14:creationId xmlns:p14="http://schemas.microsoft.com/office/powerpoint/2010/main" val="2979962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err="1">
                <a:latin typeface="+mn-lt"/>
              </a:rPr>
              <a:t>Voie</a:t>
            </a:r>
            <a:r>
              <a:rPr lang="en-US" dirty="0">
                <a:latin typeface="+mn-lt"/>
              </a:rPr>
              <a:t> et site </a:t>
            </a:r>
            <a:r>
              <a:rPr lang="en-US" dirty="0" err="1">
                <a:latin typeface="+mn-lt"/>
              </a:rPr>
              <a:t>d’administration</a:t>
            </a:r>
            <a:endParaRPr lang="en-US" dirty="0">
              <a:latin typeface="+mn-lt"/>
            </a:endParaRPr>
          </a:p>
        </p:txBody>
      </p:sp>
      <p:sp>
        <p:nvSpPr>
          <p:cNvPr id="8195" name="Content Placeholder 2"/>
          <p:cNvSpPr>
            <a:spLocks noGrp="1"/>
          </p:cNvSpPr>
          <p:nvPr>
            <p:ph sz="half" idx="1"/>
          </p:nvPr>
        </p:nvSpPr>
        <p:spPr>
          <a:xfrm>
            <a:off x="418229" y="1524000"/>
            <a:ext cx="5043487" cy="4495800"/>
          </a:xfrm>
        </p:spPr>
        <p:txBody>
          <a:bodyPr/>
          <a:lstStyle/>
          <a:p>
            <a:pPr>
              <a:spcBef>
                <a:spcPts val="2400"/>
              </a:spcBef>
            </a:pPr>
            <a:r>
              <a:rPr lang="fr-FR" sz="2000" dirty="0"/>
              <a:t>Voie d'injection : intramusculaire</a:t>
            </a:r>
          </a:p>
          <a:p>
            <a:pPr>
              <a:spcBef>
                <a:spcPts val="2400"/>
              </a:spcBef>
            </a:pPr>
            <a:r>
              <a:rPr lang="fr-FR" sz="2000" dirty="0"/>
              <a:t>Site d'injection : dans la région deltoïdienne de la partie supérieure du bras</a:t>
            </a:r>
          </a:p>
          <a:p>
            <a:pPr lvl="1"/>
            <a:r>
              <a:rPr lang="fr-FR" sz="2000" kern="1200" dirty="0">
                <a:latin typeface="Arial" pitchFamily="34" charset="0"/>
                <a:ea typeface="MS PGothic" pitchFamily="34" charset="-128"/>
              </a:rPr>
              <a:t>vérifiez la politique nationale indiquant sur quel bras l’injection doit être faite (gauche ou droit)</a:t>
            </a:r>
          </a:p>
          <a:p>
            <a:pPr>
              <a:spcBef>
                <a:spcPts val="2400"/>
              </a:spcBef>
            </a:pPr>
            <a:r>
              <a:rPr lang="fr-FR" sz="2000" dirty="0"/>
              <a:t>L'angle d’injection intramusculaire se pratique à 90 degrés</a:t>
            </a:r>
          </a:p>
          <a:p>
            <a:pPr>
              <a:spcBef>
                <a:spcPts val="2400"/>
              </a:spcBef>
            </a:pPr>
            <a:r>
              <a:rPr lang="fr-FR" sz="2000" dirty="0">
                <a:ea typeface="Arial" pitchFamily="34" charset="0"/>
              </a:rPr>
              <a:t>Prendre des mesures pour réduire le douleur et l’anxiété</a:t>
            </a:r>
          </a:p>
          <a:p>
            <a:pPr marL="0" indent="0">
              <a:spcBef>
                <a:spcPts val="2400"/>
              </a:spcBef>
              <a:buNone/>
            </a:pPr>
            <a:endParaRPr lang="en-US" sz="2000" dirty="0">
              <a:ea typeface="Arial"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5496" r="3780"/>
          <a:stretch/>
        </p:blipFill>
        <p:spPr>
          <a:xfrm>
            <a:off x="5334000" y="2209800"/>
            <a:ext cx="3590904" cy="2636520"/>
          </a:xfrm>
          <a:prstGeom prst="rect">
            <a:avLst/>
          </a:prstGeom>
          <a:ln>
            <a:noFill/>
          </a:ln>
          <a:effectLst>
            <a:softEdge rad="112500"/>
          </a:effectLst>
        </p:spPr>
      </p:pic>
    </p:spTree>
    <p:extLst>
      <p:ext uri="{BB962C8B-B14F-4D97-AF65-F5344CB8AC3E}">
        <p14:creationId xmlns:p14="http://schemas.microsoft.com/office/powerpoint/2010/main" val="40077295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Phase 3 : </a:t>
            </a:r>
            <a:br>
              <a:rPr lang="en-US" sz="3200" dirty="0">
                <a:latin typeface="+mn-lt"/>
              </a:rPr>
            </a:br>
            <a:r>
              <a:rPr lang="en-US" sz="3200" dirty="0">
                <a:latin typeface="+mn-lt"/>
              </a:rPr>
              <a:t>Suite au </a:t>
            </a:r>
            <a:r>
              <a:rPr lang="en-US" sz="3200" dirty="0" err="1">
                <a:latin typeface="+mn-lt"/>
              </a:rPr>
              <a:t>départ</a:t>
            </a:r>
            <a:r>
              <a:rPr lang="en-US" sz="3200" dirty="0">
                <a:latin typeface="+mn-lt"/>
              </a:rPr>
              <a:t> des filles du lieu de vaccination</a:t>
            </a:r>
          </a:p>
        </p:txBody>
      </p:sp>
      <p:pic>
        <p:nvPicPr>
          <p:cNvPr id="11" name="Content Placeholder 10" descr="43932768.png"/>
          <p:cNvPicPr>
            <a:picLocks noGrp="1" noChangeAspect="1"/>
          </p:cNvPicPr>
          <p:nvPr>
            <p:ph idx="1"/>
          </p:nvPr>
        </p:nvPicPr>
        <p:blipFill>
          <a:blip r:embed="rId3" cstate="print"/>
          <a:stretch>
            <a:fillRect/>
          </a:stretch>
        </p:blipFill>
        <p:spPr>
          <a:xfrm>
            <a:off x="609600" y="1371600"/>
            <a:ext cx="830255" cy="1068193"/>
          </a:xfrm>
          <a:prstGeom prst="rect">
            <a:avLst/>
          </a:prstGeom>
          <a:ln>
            <a:solidFill>
              <a:schemeClr val="tx1"/>
            </a:solidFill>
          </a:ln>
        </p:spPr>
      </p:pic>
      <p:sp>
        <p:nvSpPr>
          <p:cNvPr id="10" name="TextBox 9"/>
          <p:cNvSpPr txBox="1"/>
          <p:nvPr/>
        </p:nvSpPr>
        <p:spPr>
          <a:xfrm>
            <a:off x="2281010" y="1447800"/>
            <a:ext cx="6862990" cy="830997"/>
          </a:xfrm>
          <a:prstGeom prst="rect">
            <a:avLst/>
          </a:prstGeom>
          <a:noFill/>
        </p:spPr>
        <p:txBody>
          <a:bodyPr wrap="square" rtlCol="0">
            <a:spAutoFit/>
          </a:bodyPr>
          <a:lstStyle/>
          <a:p>
            <a:r>
              <a:rPr lang="en-US" sz="2400" dirty="0">
                <a:solidFill>
                  <a:srgbClr val="000066"/>
                </a:solidFill>
                <a:latin typeface="+mn-lt"/>
              </a:rPr>
              <a:t>1. </a:t>
            </a:r>
            <a:r>
              <a:rPr lang="fr-FR" sz="2400" dirty="0">
                <a:solidFill>
                  <a:srgbClr val="000066"/>
                </a:solidFill>
                <a:latin typeface="+mn-lt"/>
              </a:rPr>
              <a:t>Compléter la fiche de pointage de vaccination en comptant le nombre de doses administrées</a:t>
            </a:r>
          </a:p>
        </p:txBody>
      </p:sp>
      <p:sp>
        <p:nvSpPr>
          <p:cNvPr id="14" name="TextBox 13"/>
          <p:cNvSpPr txBox="1"/>
          <p:nvPr/>
        </p:nvSpPr>
        <p:spPr>
          <a:xfrm>
            <a:off x="2281011" y="2590799"/>
            <a:ext cx="6862989" cy="830997"/>
          </a:xfrm>
          <a:prstGeom prst="rect">
            <a:avLst/>
          </a:prstGeom>
          <a:noFill/>
        </p:spPr>
        <p:txBody>
          <a:bodyPr wrap="square" rtlCol="0">
            <a:spAutoFit/>
          </a:bodyPr>
          <a:lstStyle/>
          <a:p>
            <a:r>
              <a:rPr lang="fr-FR" sz="2400" dirty="0">
                <a:solidFill>
                  <a:srgbClr val="000066"/>
                </a:solidFill>
                <a:latin typeface="+mn-lt"/>
              </a:rPr>
              <a:t>2. Retourner les flacons de vaccin non ouverts au réfrigérateur</a:t>
            </a:r>
          </a:p>
        </p:txBody>
      </p:sp>
      <p:sp>
        <p:nvSpPr>
          <p:cNvPr id="15" name="TextBox 14"/>
          <p:cNvSpPr txBox="1"/>
          <p:nvPr/>
        </p:nvSpPr>
        <p:spPr>
          <a:xfrm>
            <a:off x="2281011" y="3733800"/>
            <a:ext cx="6862989" cy="461665"/>
          </a:xfrm>
          <a:prstGeom prst="rect">
            <a:avLst/>
          </a:prstGeom>
          <a:noFill/>
        </p:spPr>
        <p:txBody>
          <a:bodyPr wrap="square" rtlCol="0">
            <a:spAutoFit/>
          </a:bodyPr>
          <a:lstStyle>
            <a:defPPr>
              <a:defRPr lang="en-GB"/>
            </a:defPPr>
            <a:lvl1pPr>
              <a:defRPr sz="2400">
                <a:solidFill>
                  <a:srgbClr val="000066"/>
                </a:solidFill>
                <a:latin typeface="+mn-lt"/>
              </a:defRPr>
            </a:lvl1pPr>
          </a:lstStyle>
          <a:p>
            <a:r>
              <a:rPr lang="en-US" dirty="0"/>
              <a:t>3. </a:t>
            </a:r>
            <a:r>
              <a:rPr lang="fr-FR" dirty="0"/>
              <a:t>Placez la boîte de sécurité dans un endroit sûr</a:t>
            </a:r>
          </a:p>
        </p:txBody>
      </p:sp>
      <p:sp>
        <p:nvSpPr>
          <p:cNvPr id="16" name="TextBox 15"/>
          <p:cNvSpPr txBox="1"/>
          <p:nvPr/>
        </p:nvSpPr>
        <p:spPr>
          <a:xfrm>
            <a:off x="2281011" y="4572000"/>
            <a:ext cx="6862989" cy="1200329"/>
          </a:xfrm>
          <a:prstGeom prst="rect">
            <a:avLst/>
          </a:prstGeom>
          <a:noFill/>
        </p:spPr>
        <p:txBody>
          <a:bodyPr wrap="square" rtlCol="0">
            <a:spAutoFit/>
          </a:bodyPr>
          <a:lstStyle/>
          <a:p>
            <a:r>
              <a:rPr lang="en-US" sz="2400" dirty="0">
                <a:solidFill>
                  <a:srgbClr val="000066"/>
                </a:solidFill>
                <a:latin typeface="+mn-lt"/>
              </a:rPr>
              <a:t>4. </a:t>
            </a:r>
            <a:r>
              <a:rPr lang="fr-FR" sz="2400" dirty="0">
                <a:solidFill>
                  <a:srgbClr val="000066"/>
                </a:solidFill>
                <a:latin typeface="+mn-lt"/>
              </a:rPr>
              <a:t>Informer la communauté de la prochaine session et les activités prévues pour atteindre les filles non vaccinées</a:t>
            </a:r>
          </a:p>
        </p:txBody>
      </p:sp>
      <p:pic>
        <p:nvPicPr>
          <p:cNvPr id="12" name="Picture 11" descr="frigo.png"/>
          <p:cNvPicPr>
            <a:picLocks noChangeAspect="1"/>
          </p:cNvPicPr>
          <p:nvPr/>
        </p:nvPicPr>
        <p:blipFill>
          <a:blip r:embed="rId4" cstate="print"/>
          <a:stretch>
            <a:fillRect/>
          </a:stretch>
        </p:blipFill>
        <p:spPr>
          <a:xfrm>
            <a:off x="609600" y="2667000"/>
            <a:ext cx="680675" cy="914400"/>
          </a:xfrm>
          <a:prstGeom prst="rect">
            <a:avLst/>
          </a:prstGeom>
        </p:spPr>
      </p:pic>
      <p:pic>
        <p:nvPicPr>
          <p:cNvPr id="17" name="Picture 16" descr="safety-box.png"/>
          <p:cNvPicPr>
            <a:picLocks noChangeAspect="1"/>
          </p:cNvPicPr>
          <p:nvPr/>
        </p:nvPicPr>
        <p:blipFill>
          <a:blip r:embed="rId5" cstate="print"/>
          <a:stretch>
            <a:fillRect/>
          </a:stretch>
        </p:blipFill>
        <p:spPr>
          <a:xfrm>
            <a:off x="618714" y="3655336"/>
            <a:ext cx="524286" cy="838200"/>
          </a:xfrm>
          <a:prstGeom prst="rect">
            <a:avLst/>
          </a:prstGeom>
        </p:spPr>
      </p:pic>
      <p:pic>
        <p:nvPicPr>
          <p:cNvPr id="19" name="Picture 18" descr="community2.png"/>
          <p:cNvPicPr>
            <a:picLocks noChangeAspect="1"/>
          </p:cNvPicPr>
          <p:nvPr/>
        </p:nvPicPr>
        <p:blipFill>
          <a:blip r:embed="rId6" cstate="print"/>
          <a:stretch>
            <a:fillRect/>
          </a:stretch>
        </p:blipFill>
        <p:spPr>
          <a:xfrm>
            <a:off x="152400" y="4493536"/>
            <a:ext cx="1981200" cy="1069064"/>
          </a:xfrm>
          <a:prstGeom prst="rect">
            <a:avLst/>
          </a:prstGeom>
        </p:spPr>
      </p:pic>
    </p:spTree>
    <p:extLst>
      <p:ext uri="{BB962C8B-B14F-4D97-AF65-F5344CB8AC3E}">
        <p14:creationId xmlns:p14="http://schemas.microsoft.com/office/powerpoint/2010/main" val="34102398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GB" dirty="0"/>
              <a:t>Messages </a:t>
            </a:r>
            <a:r>
              <a:rPr lang="en-GB" dirty="0" err="1"/>
              <a:t>clés</a:t>
            </a:r>
            <a:endParaRPr lang="en-GB" dirty="0"/>
          </a:p>
        </p:txBody>
      </p:sp>
      <p:pic>
        <p:nvPicPr>
          <p:cNvPr id="22531"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22532" name="Rectangle 14"/>
          <p:cNvSpPr>
            <a:spLocks noChangeArrowheads="1"/>
          </p:cNvSpPr>
          <p:nvPr/>
        </p:nvSpPr>
        <p:spPr bwMode="auto">
          <a:xfrm>
            <a:off x="395288" y="1268413"/>
            <a:ext cx="8497887" cy="4611687"/>
          </a:xfrm>
          <a:prstGeom prst="rect">
            <a:avLst/>
          </a:prstGeom>
          <a:noFill/>
          <a:ln w="9525">
            <a:noFill/>
            <a:miter lim="800000"/>
            <a:headEnd/>
            <a:tailEnd/>
          </a:ln>
        </p:spPr>
        <p:txBody>
          <a:bodyPr lIns="0" tIns="0" rIns="0" bIns="0"/>
          <a:lstStyle/>
          <a:p>
            <a:pPr marL="341313" lvl="1" indent="-341313" defTabSz="912813" eaLnBrk="0" hangingPunct="0">
              <a:spcBef>
                <a:spcPts val="600"/>
              </a:spcBef>
              <a:buClr>
                <a:srgbClr val="1E7FB8"/>
              </a:buClr>
              <a:buFont typeface="Wingdings" pitchFamily="2" charset="2"/>
              <a:buChar char="l"/>
            </a:pPr>
            <a:r>
              <a:rPr lang="fr-FR" sz="2400" dirty="0">
                <a:solidFill>
                  <a:srgbClr val="002060"/>
                </a:solidFill>
                <a:latin typeface="+mn-lt"/>
              </a:rPr>
              <a:t>La séance de vaccination contre le VPH nécessite une planification des activités 1) avant l’arrivée des filles pour se faire vacciner, 2) quand les filles arrivent, et 3) après le départ de toutes les filles du site de vaccination</a:t>
            </a:r>
          </a:p>
          <a:p>
            <a:pPr marL="341313" lvl="1" indent="-341313" defTabSz="912813" eaLnBrk="0" hangingPunct="0">
              <a:spcBef>
                <a:spcPts val="600"/>
              </a:spcBef>
              <a:buClr>
                <a:srgbClr val="1E7FB8"/>
              </a:buClr>
              <a:buFont typeface="Wingdings" pitchFamily="2" charset="2"/>
              <a:buChar char="l"/>
            </a:pPr>
            <a:r>
              <a:rPr lang="fr-FR" sz="2400" dirty="0">
                <a:solidFill>
                  <a:srgbClr val="002060"/>
                </a:solidFill>
                <a:latin typeface="+mn-lt"/>
              </a:rPr>
              <a:t>La qualité du vaccin doit être vérifiée avant de son administration</a:t>
            </a:r>
          </a:p>
          <a:p>
            <a:pPr marL="341313" lvl="1" indent="-341313" defTabSz="912813" eaLnBrk="0" hangingPunct="0">
              <a:spcBef>
                <a:spcPts val="600"/>
              </a:spcBef>
              <a:buClr>
                <a:srgbClr val="1E7FB8"/>
              </a:buClr>
              <a:buFont typeface="Wingdings" pitchFamily="2" charset="2"/>
              <a:buChar char="l"/>
            </a:pPr>
            <a:r>
              <a:rPr lang="fr-FR" sz="2400" dirty="0">
                <a:solidFill>
                  <a:srgbClr val="002060"/>
                </a:solidFill>
                <a:latin typeface="+mn-lt"/>
              </a:rPr>
              <a:t>Le vaccin contre le VPH est administré par injection intramusculaire dans le muscle deltoïde du bras</a:t>
            </a:r>
          </a:p>
          <a:p>
            <a:pPr marL="0" lvl="1" defTabSz="912813" eaLnBrk="0" hangingPunct="0">
              <a:spcBef>
                <a:spcPts val="600"/>
              </a:spcBef>
              <a:buClr>
                <a:srgbClr val="1E7FB8"/>
              </a:buClr>
            </a:pPr>
            <a:endParaRPr lang="fr-FR" sz="2400" dirty="0">
              <a:solidFill>
                <a:srgbClr val="000066"/>
              </a:solidFill>
              <a:latin typeface="Arial" pitchFamily="34" charset="0"/>
              <a:cs typeface="MS PGothic" pitchFamily="34" charset="-128"/>
            </a:endParaRPr>
          </a:p>
          <a:p>
            <a:pPr marL="341313" lvl="1" indent="-341313" defTabSz="912813" eaLnBrk="0" hangingPunct="0">
              <a:spcBef>
                <a:spcPct val="80000"/>
              </a:spcBef>
              <a:buClr>
                <a:srgbClr val="1E7FB8"/>
              </a:buClr>
              <a:buFont typeface="Wingdings" pitchFamily="2" charset="2"/>
              <a:buChar char="l"/>
            </a:pPr>
            <a:endParaRPr lang="fr-FR" dirty="0">
              <a:solidFill>
                <a:srgbClr val="000066"/>
              </a:solidFill>
              <a:ea typeface="Arial" pitchFamily="34" charset="0"/>
            </a:endParaRPr>
          </a:p>
          <a:p>
            <a:pPr marL="341313" indent="-341313" defTabSz="912813" eaLnBrk="0" hangingPunct="0">
              <a:spcBef>
                <a:spcPct val="80000"/>
              </a:spcBef>
              <a:buClr>
                <a:srgbClr val="1E7FB8"/>
              </a:buClr>
              <a:buFont typeface="Wingdings" pitchFamily="2" charset="2"/>
              <a:buChar char="l"/>
            </a:pPr>
            <a:endParaRPr lang="fr-FR" altLang="zh-CN" sz="2000" dirty="0">
              <a:solidFill>
                <a:srgbClr val="000066"/>
              </a:solidFill>
              <a:latin typeface="Arial" pitchFamily="34" charset="0"/>
              <a:ea typeface="SimSun" pitchFamily="2" charset="-122"/>
            </a:endParaRPr>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0019" t="36786" r="19381" b="47500"/>
          <a:stretch/>
        </p:blipFill>
        <p:spPr bwMode="auto">
          <a:xfrm>
            <a:off x="990600" y="4706619"/>
            <a:ext cx="6583680" cy="1149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55208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3663068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a:t>Références</a:t>
            </a:r>
            <a:endParaRPr lang="en-US" dirty="0">
              <a:latin typeface="+mn-lt"/>
            </a:endParaRPr>
          </a:p>
        </p:txBody>
      </p:sp>
      <p:sp>
        <p:nvSpPr>
          <p:cNvPr id="3" name="Content Placeholder 2"/>
          <p:cNvSpPr>
            <a:spLocks noGrp="1"/>
          </p:cNvSpPr>
          <p:nvPr>
            <p:ph idx="1"/>
          </p:nvPr>
        </p:nvSpPr>
        <p:spPr>
          <a:xfrm>
            <a:off x="442913" y="1295400"/>
            <a:ext cx="8291512" cy="4611688"/>
          </a:xfrm>
        </p:spPr>
        <p:txBody>
          <a:bodyPr/>
          <a:lstStyle/>
          <a:p>
            <a:pPr marL="341313" indent="-341313" defTabSz="912813" eaLnBrk="0" hangingPunct="0">
              <a:spcBef>
                <a:spcPct val="80000"/>
              </a:spcBef>
              <a:buClr>
                <a:srgbClr val="1E7FB8"/>
              </a:buClr>
              <a:buFont typeface="Wingdings" pitchFamily="2" charset="2"/>
              <a:buChar char="l"/>
            </a:pPr>
            <a:r>
              <a:rPr lang="en-US" altLang="zh-CN" sz="2000" dirty="0">
                <a:solidFill>
                  <a:srgbClr val="000066"/>
                </a:solidFill>
                <a:latin typeface="Arial" pitchFamily="34" charset="0"/>
                <a:ea typeface="SimSun" pitchFamily="2" charset="-122"/>
              </a:rPr>
              <a:t>Gardasil/</a:t>
            </a:r>
            <a:r>
              <a:rPr lang="en-US" altLang="zh-CN" sz="2000" dirty="0" err="1">
                <a:solidFill>
                  <a:srgbClr val="000066"/>
                </a:solidFill>
                <a:latin typeface="Arial" pitchFamily="34" charset="0"/>
                <a:ea typeface="SimSun" pitchFamily="2" charset="-122"/>
              </a:rPr>
              <a:t>Silgard</a:t>
            </a:r>
            <a:r>
              <a:rPr lang="en-US" sz="2000" baseline="30000" dirty="0" err="1">
                <a:solidFill>
                  <a:srgbClr val="000066"/>
                </a:solidFill>
                <a:latin typeface="Arial" pitchFamily="34" charset="0"/>
              </a:rPr>
              <a:t>TM</a:t>
            </a:r>
            <a:r>
              <a:rPr lang="en-US" altLang="zh-CN" sz="2000" dirty="0">
                <a:solidFill>
                  <a:srgbClr val="000066"/>
                </a:solidFill>
                <a:latin typeface="Arial" pitchFamily="34" charset="0"/>
                <a:ea typeface="SimSun" pitchFamily="2" charset="-122"/>
              </a:rPr>
              <a:t> notice </a:t>
            </a:r>
            <a:r>
              <a:rPr lang="en-US" altLang="zh-CN" sz="2000" dirty="0" err="1">
                <a:solidFill>
                  <a:srgbClr val="000066"/>
                </a:solidFill>
                <a:latin typeface="Arial" pitchFamily="34" charset="0"/>
                <a:ea typeface="SimSun" pitchFamily="2" charset="-122"/>
              </a:rPr>
              <a:t>d’utilisation</a:t>
            </a:r>
            <a:r>
              <a:rPr lang="en-US" altLang="zh-CN" sz="2000" dirty="0">
                <a:solidFill>
                  <a:srgbClr val="000066"/>
                </a:solidFill>
                <a:latin typeface="Arial" pitchFamily="34" charset="0"/>
                <a:ea typeface="SimSun" pitchFamily="2" charset="-122"/>
              </a:rPr>
              <a:t> (English). Merck &amp; Co, Inc. 2009 </a:t>
            </a:r>
            <a:r>
              <a:rPr lang="en-US" altLang="zh-CN" sz="2000" dirty="0">
                <a:solidFill>
                  <a:srgbClr val="000066"/>
                </a:solidFill>
                <a:latin typeface="Arial" pitchFamily="34" charset="0"/>
                <a:ea typeface="SimSun" pitchFamily="2" charset="-122"/>
                <a:hlinkClick r:id="rId3"/>
              </a:rPr>
              <a:t>https://extranet.who.int/pqweb/content/gardasil</a:t>
            </a:r>
            <a:endParaRPr lang="en-US" altLang="zh-CN" sz="2000" dirty="0">
              <a:solidFill>
                <a:srgbClr val="000066"/>
              </a:solidFill>
              <a:latin typeface="Arial" pitchFamily="34" charset="0"/>
              <a:ea typeface="SimSun" pitchFamily="2" charset="-122"/>
            </a:endParaRPr>
          </a:p>
          <a:p>
            <a:r>
              <a:rPr lang="en-US" altLang="zh-CN" sz="2000" dirty="0">
                <a:latin typeface="Arial" pitchFamily="34" charset="0"/>
                <a:ea typeface="SimSun" pitchFamily="2" charset="-122"/>
              </a:rPr>
              <a:t>Guide </a:t>
            </a:r>
            <a:r>
              <a:rPr lang="en-US" altLang="zh-CN" sz="2000" dirty="0" err="1">
                <a:latin typeface="Arial" pitchFamily="34" charset="0"/>
                <a:ea typeface="SimSun" pitchFamily="2" charset="-122"/>
              </a:rPr>
              <a:t>d’introduction</a:t>
            </a:r>
            <a:r>
              <a:rPr lang="en-US" altLang="zh-CN" sz="2000" dirty="0">
                <a:latin typeface="Arial" pitchFamily="34" charset="0"/>
                <a:ea typeface="SimSun" pitchFamily="2" charset="-122"/>
              </a:rPr>
              <a:t> du </a:t>
            </a:r>
            <a:r>
              <a:rPr lang="en-US" altLang="zh-CN" sz="2000" dirty="0" err="1">
                <a:latin typeface="Arial" pitchFamily="34" charset="0"/>
                <a:ea typeface="SimSun" pitchFamily="2" charset="-122"/>
              </a:rPr>
              <a:t>vaccin</a:t>
            </a:r>
            <a:r>
              <a:rPr lang="en-US" altLang="zh-CN" sz="2000" dirty="0">
                <a:latin typeface="Arial" pitchFamily="34" charset="0"/>
                <a:ea typeface="SimSun" pitchFamily="2" charset="-122"/>
              </a:rPr>
              <a:t> anti-PVH dans les programmes </a:t>
            </a:r>
            <a:r>
              <a:rPr lang="en-US" altLang="zh-CN" sz="2000" dirty="0" err="1">
                <a:latin typeface="Arial" pitchFamily="34" charset="0"/>
                <a:ea typeface="SimSun" pitchFamily="2" charset="-122"/>
              </a:rPr>
              <a:t>nationaux</a:t>
            </a:r>
            <a:r>
              <a:rPr lang="en-US" altLang="zh-CN" sz="2000" dirty="0">
                <a:latin typeface="Arial" pitchFamily="34" charset="0"/>
                <a:ea typeface="SimSun" pitchFamily="2" charset="-122"/>
              </a:rPr>
              <a:t> de vaccination. OMS 2016: </a:t>
            </a:r>
            <a:r>
              <a:rPr lang="en-US" altLang="zh-CN" sz="2000" dirty="0">
                <a:latin typeface="Arial" pitchFamily="34" charset="0"/>
                <a:ea typeface="SimSun" pitchFamily="2" charset="-122"/>
                <a:hlinkClick r:id="rId4"/>
              </a:rPr>
              <a:t>https://apps.who.int/iris/bitstream/handle/10665/254586/9789242549768-fre.pdf;sequence=1</a:t>
            </a:r>
            <a:endParaRPr lang="en-US" altLang="zh-CN" sz="2000" dirty="0">
              <a:latin typeface="Arial" pitchFamily="34" charset="0"/>
              <a:ea typeface="SimSun" pitchFamily="2" charset="-122"/>
            </a:endParaRPr>
          </a:p>
          <a:p>
            <a:r>
              <a:rPr lang="fr-FR" sz="2000" dirty="0">
                <a:latin typeface="Arial" pitchFamily="34" charset="0"/>
                <a:ea typeface="SimSun" pitchFamily="2" charset="-122"/>
              </a:rPr>
              <a:t>La lutte contre le cancer du col de l’utérus. Un guide de pratiques essentielles</a:t>
            </a:r>
            <a:r>
              <a:rPr lang="en-US" altLang="zh-CN" sz="2000" dirty="0">
                <a:latin typeface="Arial" pitchFamily="34" charset="0"/>
                <a:ea typeface="SimSun" pitchFamily="2" charset="-122"/>
              </a:rPr>
              <a:t>. </a:t>
            </a:r>
            <a:r>
              <a:rPr lang="fr-FR" altLang="zh-CN" sz="2000" dirty="0">
                <a:latin typeface="Arial" pitchFamily="34" charset="0"/>
                <a:ea typeface="SimSun" pitchFamily="2" charset="-122"/>
              </a:rPr>
              <a:t>OMS </a:t>
            </a:r>
            <a:r>
              <a:rPr lang="en-US" altLang="zh-CN" sz="2000" dirty="0">
                <a:latin typeface="Arial" pitchFamily="34" charset="0"/>
                <a:ea typeface="SimSun" pitchFamily="2" charset="-122"/>
              </a:rPr>
              <a:t>2014 </a:t>
            </a:r>
            <a:r>
              <a:rPr lang="en-US" altLang="zh-CN" sz="2000" dirty="0">
                <a:latin typeface="Arial" pitchFamily="34" charset="0"/>
                <a:ea typeface="SimSun" pitchFamily="2" charset="-122"/>
                <a:hlinkClick r:id="rId5"/>
              </a:rPr>
              <a:t>https://www.who.int/fr/publications/i/item/978924154895</a:t>
            </a:r>
            <a:endParaRPr lang="en-US" altLang="zh-CN" sz="2000" dirty="0">
              <a:latin typeface="Arial" pitchFamily="34" charset="0"/>
              <a:ea typeface="SimSun" pitchFamily="2" charset="-122"/>
            </a:endParaRPr>
          </a:p>
          <a:p>
            <a:r>
              <a:rPr lang="fr-FR" sz="2000" dirty="0"/>
              <a:t>Réduction de la douleur au moment de la vaccination. Note de synthèse: position de l’OMS</a:t>
            </a:r>
            <a:r>
              <a:rPr lang="en-US" sz="2000" dirty="0">
                <a:latin typeface="Arial" pitchFamily="34" charset="0"/>
                <a:ea typeface="SimSun" pitchFamily="2" charset="-122"/>
              </a:rPr>
              <a:t> 2015 </a:t>
            </a:r>
            <a:r>
              <a:rPr lang="en-US" sz="2000" dirty="0">
                <a:hlinkClick r:id="rId6"/>
              </a:rPr>
              <a:t>https://apps.who.int/iris/bitstream/handle/10665/242426/WER9039_505-510.PDF?sequence=1&amp;isAllowed=y</a:t>
            </a:r>
            <a:endParaRPr lang="en-US" sz="2000" dirty="0"/>
          </a:p>
          <a:p>
            <a:endParaRPr lang="en-US" altLang="zh-CN" sz="2000" dirty="0">
              <a:latin typeface="Arial" pitchFamily="34" charset="0"/>
              <a:ea typeface="SimSun" pitchFamily="2" charset="-122"/>
            </a:endParaRPr>
          </a:p>
        </p:txBody>
      </p:sp>
    </p:spTree>
    <p:extLst>
      <p:ext uri="{BB962C8B-B14F-4D97-AF65-F5344CB8AC3E}">
        <p14:creationId xmlns:p14="http://schemas.microsoft.com/office/powerpoint/2010/main" val="2521084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mn-lt"/>
                <a:ea typeface="Arial" charset="0"/>
              </a:rPr>
              <a:t>Objectifs pédagogiques</a:t>
            </a:r>
          </a:p>
        </p:txBody>
      </p:sp>
      <p:sp>
        <p:nvSpPr>
          <p:cNvPr id="4099" name="Rectangle 14"/>
          <p:cNvSpPr>
            <a:spLocks noChangeArrowheads="1"/>
          </p:cNvSpPr>
          <p:nvPr/>
        </p:nvSpPr>
        <p:spPr bwMode="auto">
          <a:xfrm>
            <a:off x="1476375" y="1381125"/>
            <a:ext cx="7515226"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À la fin du module, le participant sera capable :</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les activités menées avant, pendant et après une séance de vaccination</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comment s'assurer que le vaccin est de bonne qualité</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la technique d'administration du vaccin</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les possibilités de mener une séance de vaccination en milieu scolaire</a:t>
            </a:r>
          </a:p>
          <a:p>
            <a:pPr marL="341313" indent="-341313" defTabSz="912813" eaLnBrk="0" hangingPunct="0">
              <a:spcBef>
                <a:spcPts val="2400"/>
              </a:spcBef>
              <a:buClr>
                <a:srgbClr val="1E7FB8"/>
              </a:buClr>
              <a:buFont typeface="Wingdings" pitchFamily="2" charset="2"/>
              <a:buChar char="l"/>
            </a:pPr>
            <a:r>
              <a:rPr lang="fr-FR" sz="2400" dirty="0">
                <a:solidFill>
                  <a:srgbClr val="000066"/>
                </a:solidFill>
                <a:latin typeface="Arial" pitchFamily="34" charset="0"/>
              </a:rPr>
              <a:t>Durée</a:t>
            </a:r>
            <a:endParaRPr lang="en-GB"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en-GB" altLang="ja-JP" sz="2100" dirty="0">
                <a:solidFill>
                  <a:srgbClr val="000066"/>
                </a:solidFill>
                <a:latin typeface="Arial" pitchFamily="34" charset="0"/>
              </a:rPr>
              <a:t>45 ’</a:t>
            </a: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3933825"/>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1124689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cstate="print"/>
          <a:srcRect/>
          <a:stretch>
            <a:fillRect/>
          </a:stretch>
        </p:blipFill>
        <p:spPr bwMode="auto">
          <a:xfrm>
            <a:off x="5791200" y="1649095"/>
            <a:ext cx="2735263" cy="3959225"/>
          </a:xfrm>
          <a:prstGeom prst="rect">
            <a:avLst/>
          </a:prstGeom>
          <a:noFill/>
          <a:ln w="9525">
            <a:noFill/>
            <a:miter lim="800000"/>
            <a:headEnd/>
            <a:tailEnd/>
          </a:ln>
        </p:spPr>
      </p:pic>
      <p:grpSp>
        <p:nvGrpSpPr>
          <p:cNvPr id="13" name="Group 12"/>
          <p:cNvGrpSpPr/>
          <p:nvPr/>
        </p:nvGrpSpPr>
        <p:grpSpPr>
          <a:xfrm>
            <a:off x="539750" y="1281113"/>
            <a:ext cx="4799288" cy="1081087"/>
            <a:chOff x="539750" y="1143000"/>
            <a:chExt cx="4679951" cy="1081087"/>
          </a:xfrm>
        </p:grpSpPr>
        <p:sp>
          <p:nvSpPr>
            <p:cNvPr id="4" name="Rectangle à coins arrondis 3"/>
            <p:cNvSpPr/>
            <p:nvPr/>
          </p:nvSpPr>
          <p:spPr bwMode="auto">
            <a:xfrm>
              <a:off x="900113" y="1358900"/>
              <a:ext cx="4319588" cy="865187"/>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rPr>
                <a:t>Comment s’assurer que le vaccin est de bonne qualité </a:t>
              </a:r>
              <a:r>
                <a:rPr lang="en-US" sz="2000" b="1" dirty="0">
                  <a:solidFill>
                    <a:srgbClr val="000066"/>
                  </a:solidFill>
                  <a:ea typeface="MS PGothic" pitchFamily="34" charset="-128"/>
                </a:rPr>
                <a:t>? </a:t>
              </a:r>
              <a:endParaRPr lang="fr-FR" sz="2000" b="1" dirty="0">
                <a:solidFill>
                  <a:srgbClr val="000066"/>
                </a:solidFill>
                <a:ea typeface="MS PGothic" pitchFamily="34" charset="-128"/>
              </a:endParaRPr>
            </a:p>
          </p:txBody>
        </p:sp>
        <p:sp>
          <p:nvSpPr>
            <p:cNvPr id="8" name="Ellipse 7"/>
            <p:cNvSpPr>
              <a:spLocks noChangeArrowheads="1"/>
            </p:cNvSpPr>
            <p:nvPr/>
          </p:nvSpPr>
          <p:spPr bwMode="auto">
            <a:xfrm>
              <a:off x="539750" y="1143000"/>
              <a:ext cx="504825"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1</a:t>
              </a:r>
            </a:p>
          </p:txBody>
        </p:sp>
      </p:grpSp>
      <p:grpSp>
        <p:nvGrpSpPr>
          <p:cNvPr id="12" name="Group 11"/>
          <p:cNvGrpSpPr/>
          <p:nvPr/>
        </p:nvGrpSpPr>
        <p:grpSpPr>
          <a:xfrm>
            <a:off x="538163" y="2209800"/>
            <a:ext cx="4872037" cy="914399"/>
            <a:chOff x="538163" y="2133600"/>
            <a:chExt cx="4872037" cy="914399"/>
          </a:xfrm>
        </p:grpSpPr>
        <p:sp>
          <p:nvSpPr>
            <p:cNvPr id="6" name="Rectangle à coins arrondis 5"/>
            <p:cNvSpPr/>
            <p:nvPr/>
          </p:nvSpPr>
          <p:spPr bwMode="auto">
            <a:xfrm>
              <a:off x="900113" y="2377977"/>
              <a:ext cx="4510087" cy="670022"/>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Comment préparer la séance de vaccination ?</a:t>
              </a:r>
            </a:p>
          </p:txBody>
        </p:sp>
        <p:sp>
          <p:nvSpPr>
            <p:cNvPr id="9" name="Ellipse 8"/>
            <p:cNvSpPr>
              <a:spLocks noChangeArrowheads="1"/>
            </p:cNvSpPr>
            <p:nvPr/>
          </p:nvSpPr>
          <p:spPr bwMode="auto">
            <a:xfrm>
              <a:off x="538163" y="2133600"/>
              <a:ext cx="504825" cy="57938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2</a:t>
              </a:r>
            </a:p>
          </p:txBody>
        </p:sp>
      </p:grpSp>
      <p:sp>
        <p:nvSpPr>
          <p:cNvPr id="5126" name="ZoneTexte 15"/>
          <p:cNvSpPr txBox="1">
            <a:spLocks noChangeArrowheads="1"/>
          </p:cNvSpPr>
          <p:nvPr/>
        </p:nvSpPr>
        <p:spPr bwMode="auto">
          <a:xfrm>
            <a:off x="0" y="333375"/>
            <a:ext cx="9144000" cy="1169551"/>
          </a:xfrm>
          <a:prstGeom prst="rect">
            <a:avLst/>
          </a:prstGeom>
          <a:noFill/>
          <a:ln w="9525">
            <a:noFill/>
            <a:miter lim="800000"/>
            <a:headEnd/>
            <a:tailEnd/>
          </a:ln>
        </p:spPr>
        <p:txBody>
          <a:bodyPr>
            <a:spAutoFit/>
          </a:bodyPr>
          <a:lstStyle/>
          <a:p>
            <a:pPr algn="ctr" defTabSz="912813" eaLnBrk="0" hangingPunct="0">
              <a:defRPr/>
            </a:pPr>
            <a:r>
              <a:rPr lang="en-GB" sz="3500" b="1" dirty="0">
                <a:solidFill>
                  <a:srgbClr val="000066"/>
                </a:solidFill>
                <a:latin typeface="Arial" charset="0"/>
                <a:ea typeface="Arial" charset="0"/>
              </a:rPr>
              <a:t>Questions </a:t>
            </a:r>
            <a:r>
              <a:rPr lang="en-GB" sz="3500" b="1" dirty="0" err="1">
                <a:solidFill>
                  <a:srgbClr val="000066"/>
                </a:solidFill>
                <a:latin typeface="Arial" charset="0"/>
                <a:ea typeface="Arial" charset="0"/>
              </a:rPr>
              <a:t>clés</a:t>
            </a:r>
            <a:endParaRPr lang="en-GB" sz="3500" b="1" dirty="0">
              <a:solidFill>
                <a:srgbClr val="000066"/>
              </a:solidFill>
              <a:latin typeface="Arial" charset="0"/>
              <a:ea typeface="Arial" charset="0"/>
            </a:endParaRPr>
          </a:p>
          <a:p>
            <a:pPr algn="ctr" defTabSz="912813" eaLnBrk="0" hangingPunct="0">
              <a:defRPr/>
            </a:pPr>
            <a:r>
              <a:rPr lang="en-GB" sz="3500" b="1" dirty="0">
                <a:solidFill>
                  <a:srgbClr val="000066"/>
                </a:solidFill>
                <a:latin typeface="Arial" charset="0"/>
                <a:ea typeface="Arial" charset="0"/>
              </a:rPr>
              <a:t> </a:t>
            </a:r>
          </a:p>
        </p:txBody>
      </p:sp>
      <p:grpSp>
        <p:nvGrpSpPr>
          <p:cNvPr id="10" name="Group 9"/>
          <p:cNvGrpSpPr/>
          <p:nvPr/>
        </p:nvGrpSpPr>
        <p:grpSpPr>
          <a:xfrm>
            <a:off x="533400" y="3048000"/>
            <a:ext cx="4876800" cy="762000"/>
            <a:chOff x="612775" y="2951162"/>
            <a:chExt cx="4606925" cy="762000"/>
          </a:xfrm>
        </p:grpSpPr>
        <p:sp>
          <p:nvSpPr>
            <p:cNvPr id="5128" name="Rectangle à coins arrondis 6"/>
            <p:cNvSpPr>
              <a:spLocks noChangeArrowheads="1"/>
            </p:cNvSpPr>
            <p:nvPr/>
          </p:nvSpPr>
          <p:spPr bwMode="auto">
            <a:xfrm>
              <a:off x="971550" y="3168649"/>
              <a:ext cx="4248150" cy="544513"/>
            </a:xfrm>
            <a:prstGeom prst="wedgeRoundRectCallout">
              <a:avLst>
                <a:gd name="adj1" fmla="val 64365"/>
                <a:gd name="adj2" fmla="val -43539"/>
                <a:gd name="adj3" fmla="val 16667"/>
              </a:avLst>
            </a:prstGeom>
            <a:solidFill>
              <a:schemeClr val="bg1"/>
            </a:solidFill>
            <a:ln w="25400">
              <a:solidFill>
                <a:srgbClr val="CC0000"/>
              </a:solidFill>
              <a:miter lim="800000"/>
              <a:headEnd/>
              <a:tailEnd/>
            </a:ln>
          </p:spPr>
          <p:txBody>
            <a:bodyPr/>
            <a:lstStyle/>
            <a:p>
              <a:pPr rtl="1"/>
              <a:r>
                <a:rPr lang="fr-FR" sz="2000" b="1">
                  <a:solidFill>
                    <a:srgbClr val="000066"/>
                  </a:solidFill>
                  <a:latin typeface="Arial" pitchFamily="34" charset="0"/>
                </a:rPr>
                <a:t>Comment administrer le vaccin ?</a:t>
              </a:r>
            </a:p>
          </p:txBody>
        </p:sp>
        <p:sp>
          <p:nvSpPr>
            <p:cNvPr id="3" name="Ellipse 9"/>
            <p:cNvSpPr>
              <a:spLocks noChangeArrowheads="1"/>
            </p:cNvSpPr>
            <p:nvPr/>
          </p:nvSpPr>
          <p:spPr bwMode="auto">
            <a:xfrm>
              <a:off x="612775" y="2951162"/>
              <a:ext cx="503238"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3</a:t>
              </a:r>
            </a:p>
          </p:txBody>
        </p:sp>
      </p:grpSp>
      <p:grpSp>
        <p:nvGrpSpPr>
          <p:cNvPr id="7" name="Group 6"/>
          <p:cNvGrpSpPr/>
          <p:nvPr/>
        </p:nvGrpSpPr>
        <p:grpSpPr>
          <a:xfrm>
            <a:off x="541593" y="3833381"/>
            <a:ext cx="4868607" cy="947341"/>
            <a:chOff x="541337" y="3733800"/>
            <a:chExt cx="4716463" cy="947341"/>
          </a:xfrm>
        </p:grpSpPr>
        <p:sp>
          <p:nvSpPr>
            <p:cNvPr id="14" name="Rectangle à coins arrondis 6"/>
            <p:cNvSpPr>
              <a:spLocks noChangeArrowheads="1"/>
            </p:cNvSpPr>
            <p:nvPr/>
          </p:nvSpPr>
          <p:spPr bwMode="auto">
            <a:xfrm>
              <a:off x="902933" y="3810000"/>
              <a:ext cx="4354867" cy="871141"/>
            </a:xfrm>
            <a:prstGeom prst="wedgeRoundRectCallout">
              <a:avLst>
                <a:gd name="adj1" fmla="val 65350"/>
                <a:gd name="adj2" fmla="val -56029"/>
                <a:gd name="adj3" fmla="val 16667"/>
              </a:avLst>
            </a:prstGeom>
            <a:solidFill>
              <a:schemeClr val="bg1"/>
            </a:solidFill>
            <a:ln w="25400">
              <a:solidFill>
                <a:srgbClr val="CC0000"/>
              </a:solidFill>
              <a:miter lim="800000"/>
              <a:headEnd/>
              <a:tailEnd/>
            </a:ln>
          </p:spPr>
          <p:txBody>
            <a:bodyPr/>
            <a:lstStyle/>
            <a:p>
              <a:pPr rtl="1"/>
              <a:r>
                <a:rPr lang="fr-FR" sz="2000" b="1" dirty="0">
                  <a:solidFill>
                    <a:srgbClr val="000066"/>
                  </a:solidFill>
                  <a:latin typeface="Arial" pitchFamily="34" charset="0"/>
                </a:rPr>
                <a:t>Que faire après avoir terminé la séance de vaccination ?</a:t>
              </a:r>
            </a:p>
            <a:p>
              <a:pPr rtl="1"/>
              <a:endParaRPr lang="en-US" sz="2000" b="1" dirty="0">
                <a:solidFill>
                  <a:srgbClr val="000066"/>
                </a:solidFill>
                <a:latin typeface="Arial" pitchFamily="34" charset="0"/>
              </a:endParaRPr>
            </a:p>
          </p:txBody>
        </p:sp>
        <p:sp>
          <p:nvSpPr>
            <p:cNvPr id="17" name="Ellipse 9"/>
            <p:cNvSpPr>
              <a:spLocks noChangeArrowheads="1"/>
            </p:cNvSpPr>
            <p:nvPr/>
          </p:nvSpPr>
          <p:spPr bwMode="auto">
            <a:xfrm>
              <a:off x="541337" y="3733800"/>
              <a:ext cx="503238"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4</a:t>
              </a:r>
            </a:p>
          </p:txBody>
        </p:sp>
      </p:grpSp>
    </p:spTree>
    <p:extLst>
      <p:ext uri="{BB962C8B-B14F-4D97-AF65-F5344CB8AC3E}">
        <p14:creationId xmlns:p14="http://schemas.microsoft.com/office/powerpoint/2010/main" val="490129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kern="1200">
                <a:latin typeface="Arial" charset="0"/>
                <a:ea typeface="Arial" charset="0"/>
                <a:cs typeface="+mn-cs"/>
              </a:rPr>
              <a:t>Sessions de vaccination : </a:t>
            </a:r>
            <a:br>
              <a:rPr lang="fr-FR" kern="1200">
                <a:latin typeface="Arial" charset="0"/>
                <a:ea typeface="Arial" charset="0"/>
                <a:cs typeface="+mn-cs"/>
              </a:rPr>
            </a:br>
            <a:r>
              <a:rPr lang="fr-FR" kern="1200">
                <a:latin typeface="Arial" charset="0"/>
                <a:ea typeface="Arial" charset="0"/>
                <a:cs typeface="+mn-cs"/>
              </a:rPr>
              <a:t>phases </a:t>
            </a:r>
            <a:r>
              <a:rPr lang="fr-FR" kern="1200">
                <a:latin typeface="Arial" charset="0"/>
                <a:ea typeface="Arial" charset="0"/>
              </a:rPr>
              <a:t>&amp; </a:t>
            </a:r>
            <a:r>
              <a:rPr lang="fr-FR" kern="1200">
                <a:latin typeface="Arial" charset="0"/>
                <a:ea typeface="Arial" charset="0"/>
                <a:cs typeface="+mn-cs"/>
              </a:rPr>
              <a:t>activités critiques</a:t>
            </a:r>
          </a:p>
        </p:txBody>
      </p:sp>
      <p:sp>
        <p:nvSpPr>
          <p:cNvPr id="4" name="Rounded Rectangle 3"/>
          <p:cNvSpPr/>
          <p:nvPr/>
        </p:nvSpPr>
        <p:spPr bwMode="auto">
          <a:xfrm>
            <a:off x="152400" y="2887266"/>
            <a:ext cx="2590800" cy="1532334"/>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2400" b="1" i="0" u="none" strike="noStrike" cap="none" normalizeH="0" baseline="0" dirty="0">
                <a:ln>
                  <a:noFill/>
                </a:ln>
                <a:solidFill>
                  <a:schemeClr val="bg1"/>
                </a:solidFill>
                <a:effectLst/>
                <a:latin typeface="Arial" charset="0"/>
                <a:cs typeface="Arial" charset="0"/>
              </a:rPr>
              <a:t>Phase 1</a:t>
            </a:r>
            <a:br>
              <a:rPr kumimoji="0" lang="en-US" sz="2000" b="1" i="0" u="none" strike="noStrike" cap="none" normalizeH="0" baseline="0" dirty="0">
                <a:ln>
                  <a:noFill/>
                </a:ln>
                <a:solidFill>
                  <a:schemeClr val="bg1"/>
                </a:solidFill>
                <a:effectLst/>
                <a:latin typeface="Arial" charset="0"/>
                <a:cs typeface="Arial" charset="0"/>
              </a:rPr>
            </a:br>
            <a:r>
              <a:rPr kumimoji="0" lang="en-US" sz="2000" i="0" u="none" strike="noStrike" cap="none" normalizeH="0" baseline="0" dirty="0">
                <a:ln>
                  <a:noFill/>
                </a:ln>
                <a:solidFill>
                  <a:schemeClr val="bg1"/>
                </a:solidFill>
                <a:effectLst/>
                <a:latin typeface="Arial" charset="0"/>
                <a:cs typeface="Arial" charset="0"/>
              </a:rPr>
              <a:t>Avant </a:t>
            </a:r>
            <a:r>
              <a:rPr kumimoji="0" lang="en-US" sz="2000" i="0" u="none" strike="noStrike" cap="none" normalizeH="0" baseline="0" dirty="0" err="1">
                <a:ln>
                  <a:noFill/>
                </a:ln>
                <a:solidFill>
                  <a:schemeClr val="bg1"/>
                </a:solidFill>
                <a:effectLst/>
                <a:latin typeface="Arial" charset="0"/>
                <a:cs typeface="Arial" charset="0"/>
              </a:rPr>
              <a:t>que</a:t>
            </a:r>
            <a:r>
              <a:rPr kumimoji="0" lang="en-US" sz="2000" i="0" u="none" strike="noStrike" cap="none" normalizeH="0" baseline="0" dirty="0">
                <a:ln>
                  <a:noFill/>
                </a:ln>
                <a:solidFill>
                  <a:schemeClr val="bg1"/>
                </a:solidFill>
                <a:effectLst/>
                <a:latin typeface="Arial" charset="0"/>
                <a:cs typeface="Arial" charset="0"/>
              </a:rPr>
              <a:t> les </a:t>
            </a:r>
            <a:r>
              <a:rPr kumimoji="0" lang="en-US" sz="2000" i="0" u="none" strike="noStrike" cap="none" normalizeH="0" baseline="0" dirty="0" err="1">
                <a:ln>
                  <a:noFill/>
                </a:ln>
                <a:solidFill>
                  <a:schemeClr val="bg1"/>
                </a:solidFill>
                <a:effectLst/>
                <a:latin typeface="Arial" charset="0"/>
                <a:cs typeface="Arial" charset="0"/>
              </a:rPr>
              <a:t>filles</a:t>
            </a:r>
            <a:r>
              <a:rPr kumimoji="0" lang="en-US" sz="2000" i="0" u="none" strike="noStrike" cap="none" normalizeH="0" baseline="0" dirty="0">
                <a:ln>
                  <a:noFill/>
                </a:ln>
                <a:solidFill>
                  <a:schemeClr val="bg1"/>
                </a:solidFill>
                <a:effectLst/>
                <a:latin typeface="Arial" charset="0"/>
                <a:cs typeface="Arial" charset="0"/>
              </a:rPr>
              <a:t> ne </a:t>
            </a:r>
            <a:r>
              <a:rPr kumimoji="0" lang="en-US" sz="2000" i="0" u="none" strike="noStrike" cap="none" normalizeH="0" baseline="0" dirty="0" err="1">
                <a:ln>
                  <a:noFill/>
                </a:ln>
                <a:solidFill>
                  <a:schemeClr val="bg1"/>
                </a:solidFill>
                <a:effectLst/>
                <a:latin typeface="Arial" charset="0"/>
                <a:cs typeface="Arial" charset="0"/>
              </a:rPr>
              <a:t>viennent</a:t>
            </a:r>
            <a:r>
              <a:rPr kumimoji="0" lang="en-US" sz="2000" i="0" u="none" strike="noStrike" cap="none" normalizeH="0" baseline="0" dirty="0">
                <a:ln>
                  <a:noFill/>
                </a:ln>
                <a:solidFill>
                  <a:schemeClr val="bg1"/>
                </a:solidFill>
                <a:effectLst/>
                <a:latin typeface="Arial" charset="0"/>
                <a:cs typeface="Arial" charset="0"/>
              </a:rPr>
              <a:t> pour la vaccination</a:t>
            </a:r>
            <a:endParaRPr kumimoji="0" lang="en-US" sz="2000" i="0" u="none" strike="noStrike" cap="none" normalizeH="0" dirty="0">
              <a:ln>
                <a:noFill/>
              </a:ln>
              <a:solidFill>
                <a:schemeClr val="bg1"/>
              </a:solidFill>
              <a:effectLst/>
              <a:latin typeface="Arial" charset="0"/>
              <a:cs typeface="Arial" charset="0"/>
            </a:endParaRPr>
          </a:p>
        </p:txBody>
      </p:sp>
      <p:sp>
        <p:nvSpPr>
          <p:cNvPr id="7" name="Rounded Rectangle 6"/>
          <p:cNvSpPr/>
          <p:nvPr/>
        </p:nvSpPr>
        <p:spPr bwMode="auto">
          <a:xfrm>
            <a:off x="3276600" y="2887266"/>
            <a:ext cx="2590800" cy="1532334"/>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lvl="0" algn="ctr" defTabSz="1042988">
              <a:spcBef>
                <a:spcPct val="50000"/>
              </a:spcBef>
            </a:pPr>
            <a:r>
              <a:rPr kumimoji="0" lang="en-US" sz="2400" b="1" i="0" u="none" strike="noStrike" cap="none" normalizeH="0" baseline="0" dirty="0">
                <a:ln>
                  <a:noFill/>
                </a:ln>
                <a:solidFill>
                  <a:schemeClr val="bg1"/>
                </a:solidFill>
                <a:effectLst/>
                <a:latin typeface="Arial" charset="0"/>
                <a:cs typeface="Arial" charset="0"/>
              </a:rPr>
              <a:t>Phase 2</a:t>
            </a:r>
            <a:br>
              <a:rPr kumimoji="0" lang="en-US" sz="2000" b="1" i="0" u="none" strike="noStrike" cap="none" normalizeH="0" baseline="0" dirty="0">
                <a:ln>
                  <a:noFill/>
                </a:ln>
                <a:solidFill>
                  <a:schemeClr val="bg1"/>
                </a:solidFill>
                <a:effectLst/>
                <a:latin typeface="Arial" charset="0"/>
                <a:cs typeface="Arial" charset="0"/>
              </a:rPr>
            </a:br>
            <a:r>
              <a:rPr lang="en-US" sz="2000" dirty="0" err="1">
                <a:solidFill>
                  <a:schemeClr val="bg1"/>
                </a:solidFill>
                <a:latin typeface="Arial" charset="0"/>
                <a:cs typeface="Arial" charset="0"/>
              </a:rPr>
              <a:t>Quand</a:t>
            </a:r>
            <a:r>
              <a:rPr lang="en-US" sz="2000" dirty="0">
                <a:solidFill>
                  <a:schemeClr val="bg1"/>
                </a:solidFill>
                <a:latin typeface="Arial" charset="0"/>
                <a:cs typeface="Arial" charset="0"/>
              </a:rPr>
              <a:t> les </a:t>
            </a:r>
            <a:r>
              <a:rPr lang="en-US" sz="2000" dirty="0" err="1">
                <a:solidFill>
                  <a:schemeClr val="bg1"/>
                </a:solidFill>
                <a:latin typeface="Arial" charset="0"/>
                <a:cs typeface="Arial" charset="0"/>
              </a:rPr>
              <a:t>filles</a:t>
            </a:r>
            <a:r>
              <a:rPr lang="en-US" sz="2000" dirty="0">
                <a:solidFill>
                  <a:schemeClr val="bg1"/>
                </a:solidFill>
                <a:latin typeface="Arial" charset="0"/>
                <a:cs typeface="Arial" charset="0"/>
              </a:rPr>
              <a:t> </a:t>
            </a:r>
            <a:r>
              <a:rPr lang="en-US" sz="2000" dirty="0" err="1">
                <a:solidFill>
                  <a:schemeClr val="bg1"/>
                </a:solidFill>
                <a:latin typeface="Arial" charset="0"/>
                <a:cs typeface="Arial" charset="0"/>
              </a:rPr>
              <a:t>viennent</a:t>
            </a:r>
            <a:r>
              <a:rPr lang="en-US" sz="2000" dirty="0">
                <a:solidFill>
                  <a:schemeClr val="bg1"/>
                </a:solidFill>
                <a:latin typeface="Arial" charset="0"/>
                <a:cs typeface="Arial" charset="0"/>
              </a:rPr>
              <a:t> pour la vaccination</a:t>
            </a:r>
          </a:p>
        </p:txBody>
      </p:sp>
      <p:sp>
        <p:nvSpPr>
          <p:cNvPr id="8" name="Rounded Rectangle 7"/>
          <p:cNvSpPr/>
          <p:nvPr/>
        </p:nvSpPr>
        <p:spPr bwMode="auto">
          <a:xfrm>
            <a:off x="6477000" y="2887266"/>
            <a:ext cx="2590800" cy="1532334"/>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lvl="0" algn="ctr"/>
            <a:r>
              <a:rPr kumimoji="0" lang="en-US" sz="2400" b="1" i="0" u="none" strike="noStrike" cap="none" normalizeH="0" baseline="0" dirty="0">
                <a:ln>
                  <a:noFill/>
                </a:ln>
                <a:solidFill>
                  <a:schemeClr val="bg1"/>
                </a:solidFill>
                <a:effectLst/>
                <a:latin typeface="Arial" charset="0"/>
                <a:cs typeface="Arial" charset="0"/>
              </a:rPr>
              <a:t>Phase 3</a:t>
            </a:r>
            <a:br>
              <a:rPr kumimoji="0" lang="en-US" sz="2000" b="1" i="0" u="none" strike="noStrike" cap="none" normalizeH="0" baseline="0" dirty="0">
                <a:ln>
                  <a:noFill/>
                </a:ln>
                <a:solidFill>
                  <a:schemeClr val="bg1"/>
                </a:solidFill>
                <a:effectLst/>
                <a:latin typeface="Arial" charset="0"/>
                <a:cs typeface="Arial" charset="0"/>
              </a:rPr>
            </a:br>
            <a:r>
              <a:rPr lang="fr-FR" sz="2000" dirty="0">
                <a:solidFill>
                  <a:schemeClr val="bg1"/>
                </a:solidFill>
                <a:latin typeface="Arial" charset="0"/>
                <a:cs typeface="Arial" charset="0"/>
              </a:rPr>
              <a:t>Après que les filles aient quitté l’aire de vaccination</a:t>
            </a:r>
            <a:endParaRPr lang="en-US" sz="2000" dirty="0">
              <a:solidFill>
                <a:schemeClr val="bg1"/>
              </a:solidFill>
              <a:latin typeface="Arial" charset="0"/>
              <a:cs typeface="Arial" charset="0"/>
            </a:endParaRPr>
          </a:p>
        </p:txBody>
      </p:sp>
      <p:grpSp>
        <p:nvGrpSpPr>
          <p:cNvPr id="9" name="Group 8"/>
          <p:cNvGrpSpPr/>
          <p:nvPr/>
        </p:nvGrpSpPr>
        <p:grpSpPr>
          <a:xfrm>
            <a:off x="2786666" y="3429000"/>
            <a:ext cx="489934" cy="412874"/>
            <a:chOff x="2372824" y="509065"/>
            <a:chExt cx="489934" cy="412874"/>
          </a:xfrm>
        </p:grpSpPr>
        <p:sp>
          <p:nvSpPr>
            <p:cNvPr id="10" name="Right Arrow 9"/>
            <p:cNvSpPr/>
            <p:nvPr/>
          </p:nvSpPr>
          <p:spPr>
            <a:xfrm rot="21427893">
              <a:off x="2372824" y="509065"/>
              <a:ext cx="489934" cy="412874"/>
            </a:xfrm>
            <a:prstGeom prst="rightArrow">
              <a:avLst>
                <a:gd name="adj1" fmla="val 60000"/>
                <a:gd name="adj2" fmla="val 50000"/>
              </a:avLst>
            </a:prstGeom>
            <a:solidFill>
              <a:schemeClr val="bg1">
                <a:lumMod val="85000"/>
              </a:schemeClr>
            </a:solidFill>
            <a:ln>
              <a:solidFill>
                <a:schemeClr val="bg1">
                  <a:lumMod val="75000"/>
                </a:schemeClr>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sp>
        <p:sp>
          <p:nvSpPr>
            <p:cNvPr id="11" name="Right Arrow 4"/>
            <p:cNvSpPr/>
            <p:nvPr/>
          </p:nvSpPr>
          <p:spPr>
            <a:xfrm rot="21427893">
              <a:off x="2372902" y="594739"/>
              <a:ext cx="366072" cy="2477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p:txBody>
        </p:sp>
      </p:grpSp>
      <p:grpSp>
        <p:nvGrpSpPr>
          <p:cNvPr id="12" name="Group 11"/>
          <p:cNvGrpSpPr/>
          <p:nvPr/>
        </p:nvGrpSpPr>
        <p:grpSpPr>
          <a:xfrm>
            <a:off x="5943600" y="3429000"/>
            <a:ext cx="489934" cy="412874"/>
            <a:chOff x="2372824" y="509065"/>
            <a:chExt cx="489934" cy="412874"/>
          </a:xfrm>
        </p:grpSpPr>
        <p:sp>
          <p:nvSpPr>
            <p:cNvPr id="13" name="Right Arrow 12"/>
            <p:cNvSpPr/>
            <p:nvPr/>
          </p:nvSpPr>
          <p:spPr>
            <a:xfrm rot="21427893">
              <a:off x="2372824" y="509065"/>
              <a:ext cx="489934" cy="412874"/>
            </a:xfrm>
            <a:prstGeom prst="rightArrow">
              <a:avLst>
                <a:gd name="adj1" fmla="val 60000"/>
                <a:gd name="adj2" fmla="val 50000"/>
              </a:avLst>
            </a:prstGeom>
            <a:solidFill>
              <a:schemeClr val="bg1">
                <a:lumMod val="85000"/>
              </a:schemeClr>
            </a:solidFill>
            <a:ln>
              <a:solidFill>
                <a:schemeClr val="bg1">
                  <a:lumMod val="75000"/>
                </a:schemeClr>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sp>
        <p:sp>
          <p:nvSpPr>
            <p:cNvPr id="14" name="Right Arrow 4"/>
            <p:cNvSpPr/>
            <p:nvPr/>
          </p:nvSpPr>
          <p:spPr>
            <a:xfrm rot="21427893">
              <a:off x="2372902" y="594739"/>
              <a:ext cx="366072" cy="2477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p:txBody>
        </p:sp>
      </p:grpSp>
    </p:spTree>
    <p:extLst>
      <p:ext uri="{BB962C8B-B14F-4D97-AF65-F5344CB8AC3E}">
        <p14:creationId xmlns:p14="http://schemas.microsoft.com/office/powerpoint/2010/main" val="3440071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kern="1200" dirty="0">
                <a:latin typeface="Arial" charset="0"/>
                <a:ea typeface="Arial" charset="0"/>
                <a:cs typeface="+mn-cs"/>
              </a:rPr>
              <a:t>Phase 1 : </a:t>
            </a:r>
            <a:br>
              <a:rPr lang="en-US" kern="1200" dirty="0">
                <a:latin typeface="Arial" charset="0"/>
                <a:ea typeface="Arial" charset="0"/>
                <a:cs typeface="+mn-cs"/>
              </a:rPr>
            </a:br>
            <a:r>
              <a:rPr lang="en-US" sz="3200" kern="1200" dirty="0">
                <a:latin typeface="Arial" charset="0"/>
                <a:ea typeface="Arial" charset="0"/>
                <a:cs typeface="+mn-cs"/>
              </a:rPr>
              <a:t>Avant que les filles </a:t>
            </a:r>
            <a:r>
              <a:rPr lang="en-US" sz="3200" kern="1200" dirty="0" err="1">
                <a:latin typeface="Arial" charset="0"/>
                <a:ea typeface="Arial" charset="0"/>
                <a:cs typeface="+mn-cs"/>
              </a:rPr>
              <a:t>viennent</a:t>
            </a:r>
            <a:r>
              <a:rPr lang="en-US" sz="3200" kern="1200" dirty="0">
                <a:latin typeface="Arial" charset="0"/>
                <a:ea typeface="Arial" charset="0"/>
                <a:cs typeface="+mn-cs"/>
              </a:rPr>
              <a:t> se faire </a:t>
            </a:r>
            <a:r>
              <a:rPr lang="en-US" sz="3200" kern="1200" dirty="0" err="1">
                <a:latin typeface="Arial" charset="0"/>
                <a:ea typeface="Arial" charset="0"/>
                <a:cs typeface="+mn-cs"/>
              </a:rPr>
              <a:t>vacciner</a:t>
            </a:r>
            <a:endParaRPr lang="en-US" sz="3200" kern="1200" dirty="0">
              <a:latin typeface="Arial" charset="0"/>
              <a:ea typeface="Arial" charset="0"/>
              <a:cs typeface="+mn-cs"/>
            </a:endParaRPr>
          </a:p>
        </p:txBody>
      </p:sp>
      <p:sp>
        <p:nvSpPr>
          <p:cNvPr id="12" name="Content Placeholder 11"/>
          <p:cNvSpPr txBox="1">
            <a:spLocks noGrp="1"/>
          </p:cNvSpPr>
          <p:nvPr>
            <p:ph idx="1"/>
          </p:nvPr>
        </p:nvSpPr>
        <p:spPr>
          <a:xfrm>
            <a:off x="3276600" y="1699736"/>
            <a:ext cx="5252113" cy="738664"/>
          </a:xfrm>
          <a:prstGeom prst="rect">
            <a:avLst/>
          </a:prstGeom>
          <a:noFill/>
        </p:spPr>
        <p:txBody>
          <a:bodyPr wrap="square" rtlCol="0">
            <a:spAutoFit/>
          </a:bodyPr>
          <a:lstStyle/>
          <a:p>
            <a:pPr>
              <a:buNone/>
            </a:pPr>
            <a:r>
              <a:rPr lang="en-US" sz="2400" dirty="0"/>
              <a:t>1. </a:t>
            </a:r>
            <a:r>
              <a:rPr lang="fr-FR" sz="2400" dirty="0"/>
              <a:t>Sortez les vaccins et les flacons du réfrigérateur</a:t>
            </a:r>
          </a:p>
        </p:txBody>
      </p:sp>
      <p:sp>
        <p:nvSpPr>
          <p:cNvPr id="19" name="Content Placeholder 11"/>
          <p:cNvSpPr txBox="1">
            <a:spLocks/>
          </p:cNvSpPr>
          <p:nvPr/>
        </p:nvSpPr>
        <p:spPr bwMode="auto">
          <a:xfrm>
            <a:off x="3276600" y="2702004"/>
            <a:ext cx="5028668" cy="1107996"/>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None/>
            </a:pPr>
            <a:r>
              <a:rPr lang="en-US" sz="2400" kern="0" dirty="0"/>
              <a:t>2. </a:t>
            </a:r>
            <a:r>
              <a:rPr lang="fr-FR" sz="2400" kern="0" dirty="0"/>
              <a:t>Vérifiez pour chaque flacon la date d'expiration et le statut de la pastille de contrôle du (PCV)</a:t>
            </a:r>
          </a:p>
        </p:txBody>
      </p:sp>
      <p:sp>
        <p:nvSpPr>
          <p:cNvPr id="21" name="Content Placeholder 11"/>
          <p:cNvSpPr txBox="1">
            <a:spLocks/>
          </p:cNvSpPr>
          <p:nvPr/>
        </p:nvSpPr>
        <p:spPr bwMode="auto">
          <a:xfrm>
            <a:off x="3276600" y="4038600"/>
            <a:ext cx="5410200" cy="1107996"/>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None/>
            </a:pPr>
            <a:r>
              <a:rPr lang="en-US" sz="2400" kern="0" dirty="0"/>
              <a:t>3. </a:t>
            </a:r>
            <a:r>
              <a:rPr lang="fr-FR" sz="2400" kern="0" dirty="0"/>
              <a:t>Collectez et organisez les fournitures et les outils de suivi de la séance de vaccination</a:t>
            </a:r>
          </a:p>
        </p:txBody>
      </p:sp>
      <p:sp>
        <p:nvSpPr>
          <p:cNvPr id="27" name="Content Placeholder 11"/>
          <p:cNvSpPr txBox="1">
            <a:spLocks/>
          </p:cNvSpPr>
          <p:nvPr/>
        </p:nvSpPr>
        <p:spPr bwMode="auto">
          <a:xfrm>
            <a:off x="3276600" y="5410200"/>
            <a:ext cx="54102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None/>
            </a:pPr>
            <a:r>
              <a:rPr lang="en-US" sz="2400" kern="0" dirty="0"/>
              <a:t>4. </a:t>
            </a:r>
            <a:r>
              <a:rPr lang="fr-FR" sz="2400" kern="0" dirty="0"/>
              <a:t>Préparer une trousse de MAPI</a:t>
            </a: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5407" y="2898570"/>
            <a:ext cx="471594" cy="1165636"/>
          </a:xfrm>
          <a:prstGeom prst="rect">
            <a:avLst/>
          </a:prstGeom>
        </p:spPr>
      </p:pic>
      <p:pic>
        <p:nvPicPr>
          <p:cNvPr id="29" name="Picture 28" descr="frigo.png"/>
          <p:cNvPicPr>
            <a:picLocks noChangeAspect="1"/>
          </p:cNvPicPr>
          <p:nvPr/>
        </p:nvPicPr>
        <p:blipFill>
          <a:blip r:embed="rId4" cstate="print"/>
          <a:stretch>
            <a:fillRect/>
          </a:stretch>
        </p:blipFill>
        <p:spPr>
          <a:xfrm>
            <a:off x="109601" y="1371600"/>
            <a:ext cx="957199" cy="1285875"/>
          </a:xfrm>
          <a:prstGeom prst="rect">
            <a:avLst/>
          </a:prstGeom>
        </p:spPr>
      </p:pic>
      <p:grpSp>
        <p:nvGrpSpPr>
          <p:cNvPr id="4" name="Group 3"/>
          <p:cNvGrpSpPr/>
          <p:nvPr/>
        </p:nvGrpSpPr>
        <p:grpSpPr>
          <a:xfrm>
            <a:off x="247603" y="4056600"/>
            <a:ext cx="2653654" cy="845091"/>
            <a:chOff x="247603" y="4056600"/>
            <a:chExt cx="2653654" cy="845091"/>
          </a:xfrm>
        </p:grpSpPr>
        <p:grpSp>
          <p:nvGrpSpPr>
            <p:cNvPr id="32" name="Group 31"/>
            <p:cNvGrpSpPr/>
            <p:nvPr/>
          </p:nvGrpSpPr>
          <p:grpSpPr>
            <a:xfrm>
              <a:off x="618714" y="4056600"/>
              <a:ext cx="2282543" cy="838200"/>
              <a:chOff x="618714" y="4020599"/>
              <a:chExt cx="2282543" cy="838200"/>
            </a:xfrm>
          </p:grpSpPr>
          <p:grpSp>
            <p:nvGrpSpPr>
              <p:cNvPr id="26" name="Group 25"/>
              <p:cNvGrpSpPr/>
              <p:nvPr/>
            </p:nvGrpSpPr>
            <p:grpSpPr>
              <a:xfrm>
                <a:off x="1258400" y="4181714"/>
                <a:ext cx="1642857" cy="515970"/>
                <a:chOff x="2895600" y="4053811"/>
                <a:chExt cx="4061480" cy="1752600"/>
              </a:xfrm>
            </p:grpSpPr>
            <p:pic>
              <p:nvPicPr>
                <p:cNvPr id="15" name="Picture 14" descr="Immunization-Card.jpg"/>
                <p:cNvPicPr>
                  <a:picLocks noChangeAspect="1"/>
                </p:cNvPicPr>
                <p:nvPr/>
              </p:nvPicPr>
              <p:blipFill>
                <a:blip r:embed="rId5" cstate="print"/>
                <a:stretch>
                  <a:fillRect/>
                </a:stretch>
              </p:blipFill>
              <p:spPr>
                <a:xfrm>
                  <a:off x="5791200" y="4105825"/>
                  <a:ext cx="1165880" cy="1557867"/>
                </a:xfrm>
                <a:prstGeom prst="rect">
                  <a:avLst/>
                </a:prstGeom>
              </p:spPr>
            </p:pic>
            <p:pic>
              <p:nvPicPr>
                <p:cNvPr id="16" name="Picture 15" descr="43932768.png"/>
                <p:cNvPicPr>
                  <a:picLocks noChangeAspect="1"/>
                </p:cNvPicPr>
                <p:nvPr/>
              </p:nvPicPr>
              <p:blipFill>
                <a:blip r:embed="rId6" cstate="print"/>
                <a:stretch>
                  <a:fillRect/>
                </a:stretch>
              </p:blipFill>
              <p:spPr>
                <a:xfrm>
                  <a:off x="4191000" y="4053811"/>
                  <a:ext cx="1535181" cy="1752600"/>
                </a:xfrm>
                <a:prstGeom prst="rect">
                  <a:avLst/>
                </a:prstGeom>
              </p:spPr>
            </p:pic>
            <p:pic>
              <p:nvPicPr>
                <p:cNvPr id="23" name="Picture 22" descr="tải xuống (1).jpg"/>
                <p:cNvPicPr>
                  <a:picLocks noChangeAspect="1"/>
                </p:cNvPicPr>
                <p:nvPr/>
              </p:nvPicPr>
              <p:blipFill>
                <a:blip r:embed="rId7" cstate="print"/>
                <a:stretch>
                  <a:fillRect/>
                </a:stretch>
              </p:blipFill>
              <p:spPr>
                <a:xfrm>
                  <a:off x="2895600" y="4191000"/>
                  <a:ext cx="1183361" cy="1544049"/>
                </a:xfrm>
                <a:prstGeom prst="rect">
                  <a:avLst/>
                </a:prstGeom>
              </p:spPr>
            </p:pic>
          </p:grpSp>
          <p:pic>
            <p:nvPicPr>
              <p:cNvPr id="30" name="Picture 29" descr="safety-box.png"/>
              <p:cNvPicPr>
                <a:picLocks noChangeAspect="1"/>
              </p:cNvPicPr>
              <p:nvPr/>
            </p:nvPicPr>
            <p:blipFill>
              <a:blip r:embed="rId8" cstate="print"/>
              <a:stretch>
                <a:fillRect/>
              </a:stretch>
            </p:blipFill>
            <p:spPr>
              <a:xfrm>
                <a:off x="618714" y="4020599"/>
                <a:ext cx="524286" cy="838200"/>
              </a:xfrm>
              <a:prstGeom prst="rect">
                <a:avLst/>
              </a:prstGeom>
            </p:spPr>
          </p:pic>
        </p:grpSp>
        <p:pic>
          <p:nvPicPr>
            <p:cNvPr id="3" name="Picture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3068753">
              <a:off x="-102090" y="4418780"/>
              <a:ext cx="832604" cy="133217"/>
            </a:xfrm>
            <a:prstGeom prst="rect">
              <a:avLst/>
            </a:prstGeom>
          </p:spPr>
        </p:pic>
      </p:grpSp>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4212" y="5146596"/>
            <a:ext cx="983854" cy="788780"/>
          </a:xfrm>
          <a:prstGeom prst="rect">
            <a:avLst/>
          </a:prstGeom>
        </p:spPr>
      </p:pic>
      <p:pic>
        <p:nvPicPr>
          <p:cNvPr id="7" name="Picture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43000" y="1367246"/>
            <a:ext cx="1303346" cy="1276051"/>
          </a:xfrm>
          <a:prstGeom prst="rect">
            <a:avLst/>
          </a:prstGeom>
        </p:spPr>
      </p:pic>
      <p:sp>
        <p:nvSpPr>
          <p:cNvPr id="24" name="TextBox 23">
            <a:extLst>
              <a:ext uri="{FF2B5EF4-FFF2-40B4-BE49-F238E27FC236}">
                <a16:creationId xmlns:a16="http://schemas.microsoft.com/office/drawing/2014/main" id="{77A8B720-8544-4B47-B86B-CF63E1128442}"/>
              </a:ext>
            </a:extLst>
          </p:cNvPr>
          <p:cNvSpPr txBox="1"/>
          <p:nvPr/>
        </p:nvSpPr>
        <p:spPr>
          <a:xfrm>
            <a:off x="109601" y="2888734"/>
            <a:ext cx="1847346" cy="1015663"/>
          </a:xfrm>
          <a:prstGeom prst="rect">
            <a:avLst/>
          </a:prstGeom>
          <a:noFill/>
        </p:spPr>
        <p:txBody>
          <a:bodyPr wrap="square" rtlCol="0">
            <a:spAutoFit/>
          </a:bodyPr>
          <a:lstStyle/>
          <a:p>
            <a:r>
              <a:rPr lang="fr-FR" sz="1000" dirty="0"/>
              <a:t>Date de péremption du vaccin:  </a:t>
            </a:r>
          </a:p>
          <a:p>
            <a:r>
              <a:rPr lang="fr-FR" sz="1000" dirty="0">
                <a:solidFill>
                  <a:srgbClr val="FF0000"/>
                </a:solidFill>
              </a:rPr>
              <a:t>2022. 12. 02</a:t>
            </a:r>
          </a:p>
          <a:p>
            <a:r>
              <a:rPr lang="fr-FR" sz="1000" u="sng" dirty="0"/>
              <a:t>Noter</a:t>
            </a:r>
            <a:r>
              <a:rPr lang="fr-FR" sz="1000" dirty="0"/>
              <a:t>: Utiliser  jusqu’au 2 décembre 2022.  NE PAS UTILISER a partir du 3 décembre 2022.</a:t>
            </a:r>
          </a:p>
        </p:txBody>
      </p:sp>
      <p:cxnSp>
        <p:nvCxnSpPr>
          <p:cNvPr id="22" name="Straight Arrow Connector 21">
            <a:extLst>
              <a:ext uri="{FF2B5EF4-FFF2-40B4-BE49-F238E27FC236}">
                <a16:creationId xmlns:a16="http://schemas.microsoft.com/office/drawing/2014/main" id="{09B73B30-7939-4B19-87A1-D357B6A019C7}"/>
              </a:ext>
            </a:extLst>
          </p:cNvPr>
          <p:cNvCxnSpPr/>
          <p:nvPr/>
        </p:nvCxnSpPr>
        <p:spPr bwMode="auto">
          <a:xfrm>
            <a:off x="1932974" y="3396565"/>
            <a:ext cx="198952" cy="175265"/>
          </a:xfrm>
          <a:prstGeom prst="straightConnector1">
            <a:avLst/>
          </a:prstGeom>
          <a:ln w="9525"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5" name="TextBox 4">
            <a:extLst>
              <a:ext uri="{FF2B5EF4-FFF2-40B4-BE49-F238E27FC236}">
                <a16:creationId xmlns:a16="http://schemas.microsoft.com/office/drawing/2014/main" id="{5F61BC48-F467-40A1-ACEF-7FDEF140B0BD}"/>
              </a:ext>
            </a:extLst>
          </p:cNvPr>
          <p:cNvSpPr txBox="1"/>
          <p:nvPr/>
        </p:nvSpPr>
        <p:spPr>
          <a:xfrm rot="5400000">
            <a:off x="2014033" y="3565842"/>
            <a:ext cx="507833" cy="169277"/>
          </a:xfrm>
          <a:prstGeom prst="rect">
            <a:avLst/>
          </a:prstGeom>
          <a:noFill/>
          <a:ln>
            <a:solidFill>
              <a:srgbClr val="FF0000"/>
            </a:solidFill>
          </a:ln>
        </p:spPr>
        <p:txBody>
          <a:bodyPr wrap="square" rtlCol="0">
            <a:spAutoFit/>
          </a:bodyPr>
          <a:lstStyle/>
          <a:p>
            <a:r>
              <a:rPr lang="en-US" sz="500" dirty="0">
                <a:solidFill>
                  <a:srgbClr val="FF0000"/>
                </a:solidFill>
              </a:rPr>
              <a:t>2022.12.02</a:t>
            </a:r>
            <a:endParaRPr lang="en-GB" sz="500" dirty="0">
              <a:solidFill>
                <a:srgbClr val="FF0000"/>
              </a:solidFill>
            </a:endParaRPr>
          </a:p>
        </p:txBody>
      </p:sp>
    </p:spTree>
    <p:extLst>
      <p:ext uri="{BB962C8B-B14F-4D97-AF65-F5344CB8AC3E}">
        <p14:creationId xmlns:p14="http://schemas.microsoft.com/office/powerpoint/2010/main" val="401513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latin typeface="+mn-lt"/>
              </a:rPr>
              <a:t>Comment s'assurer que le vaccin </a:t>
            </a:r>
            <a:br>
              <a:rPr lang="fr-FR" dirty="0">
                <a:latin typeface="+mn-lt"/>
              </a:rPr>
            </a:br>
            <a:r>
              <a:rPr lang="fr-FR" dirty="0">
                <a:latin typeface="+mn-lt"/>
              </a:rPr>
              <a:t>est de bonne qualité?</a:t>
            </a:r>
            <a:r>
              <a:rPr lang="en-US" dirty="0">
                <a:latin typeface="+mn-lt"/>
              </a:rPr>
              <a:t> </a:t>
            </a:r>
          </a:p>
        </p:txBody>
      </p:sp>
      <p:sp>
        <p:nvSpPr>
          <p:cNvPr id="3" name="Content Placeholder 2"/>
          <p:cNvSpPr>
            <a:spLocks noGrp="1"/>
          </p:cNvSpPr>
          <p:nvPr>
            <p:ph idx="1"/>
          </p:nvPr>
        </p:nvSpPr>
        <p:spPr/>
        <p:txBody>
          <a:bodyPr/>
          <a:lstStyle/>
          <a:p>
            <a:r>
              <a:rPr lang="fr-FR" sz="2400" dirty="0"/>
              <a:t>Vérifiez la température à l'intérieur du réfrigérateur.  Si la congélation du vaccin est soupçonnée, effectuez le test d'agitation pour confirmer</a:t>
            </a:r>
          </a:p>
          <a:p>
            <a:r>
              <a:rPr lang="fr-FR" sz="2400" dirty="0"/>
              <a:t>Vérifier l'état de la PCV</a:t>
            </a:r>
          </a:p>
          <a:p>
            <a:r>
              <a:rPr lang="fr-FR" sz="2400" dirty="0"/>
              <a:t>Vérifiez la date de péremption sur les flacons</a:t>
            </a:r>
          </a:p>
        </p:txBody>
      </p:sp>
    </p:spTree>
    <p:extLst>
      <p:ext uri="{BB962C8B-B14F-4D97-AF65-F5344CB8AC3E}">
        <p14:creationId xmlns:p14="http://schemas.microsoft.com/office/powerpoint/2010/main" val="2275976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latin typeface="+mn-lt"/>
              </a:rPr>
              <a:t>Comment vérifier l'état de la PCV?</a:t>
            </a:r>
            <a:endParaRPr lang="en-US" dirty="0">
              <a:latin typeface="+mn-lt"/>
            </a:endParaRPr>
          </a:p>
        </p:txBody>
      </p:sp>
      <p:sp>
        <p:nvSpPr>
          <p:cNvPr id="3" name="Content Placeholder 2"/>
          <p:cNvSpPr>
            <a:spLocks noGrp="1"/>
          </p:cNvSpPr>
          <p:nvPr>
            <p:ph idx="1"/>
          </p:nvPr>
        </p:nvSpPr>
        <p:spPr/>
        <p:txBody>
          <a:bodyPr/>
          <a:lstStyle/>
          <a:p>
            <a:r>
              <a:rPr lang="fr-FR" sz="2400" dirty="0"/>
              <a:t>Avant d'administrer le vaccin, vérifier la Pastille de Contrôle du Vaccin (PCV) sur le flacon de vaccin</a:t>
            </a:r>
            <a:r>
              <a:rPr lang="en-US" sz="2400" dirty="0"/>
              <a:t> </a:t>
            </a:r>
            <a:endParaRPr lang="fr-FR" sz="2400" dirty="0"/>
          </a:p>
          <a:p>
            <a:endParaRPr lang="en-US" dirty="0"/>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0713" y="2324823"/>
            <a:ext cx="1362287" cy="3367163"/>
          </a:xfrm>
          <a:prstGeom prst="rect">
            <a:avLst/>
          </a:prstGeom>
        </p:spPr>
      </p:pic>
      <p:pic>
        <p:nvPicPr>
          <p:cNvPr id="17" name="Picture 16" descr="Timeline&#10;&#10;Description automatically generated with medium confidence">
            <a:extLst>
              <a:ext uri="{FF2B5EF4-FFF2-40B4-BE49-F238E27FC236}">
                <a16:creationId xmlns:a16="http://schemas.microsoft.com/office/drawing/2014/main" id="{C9F6F575-71D0-4FD5-AF31-6136431988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4875" y="2133600"/>
            <a:ext cx="5380234" cy="3829050"/>
          </a:xfrm>
          <a:prstGeom prst="rect">
            <a:avLst/>
          </a:prstGeom>
        </p:spPr>
      </p:pic>
    </p:spTree>
    <p:extLst>
      <p:ext uri="{BB962C8B-B14F-4D97-AF65-F5344CB8AC3E}">
        <p14:creationId xmlns:p14="http://schemas.microsoft.com/office/powerpoint/2010/main" val="946854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pitchFamily="34" charset="0"/>
              </a:rPr>
              <a:t>Que faire dans ce scénario ?</a:t>
            </a:r>
            <a:endParaRPr lang="fr-FR" sz="3500" b="1" dirty="0">
              <a:solidFill>
                <a:srgbClr val="000066"/>
              </a:solidFill>
              <a:latin typeface="Arial" pitchFamily="34" charset="0"/>
              <a:cs typeface="+mn-cs"/>
            </a:endParaRPr>
          </a:p>
        </p:txBody>
      </p:sp>
      <p:sp>
        <p:nvSpPr>
          <p:cNvPr id="8196" name="Rectangle à coins arrondis 3"/>
          <p:cNvSpPr>
            <a:spLocks noChangeArrowheads="1"/>
          </p:cNvSpPr>
          <p:nvPr/>
        </p:nvSpPr>
        <p:spPr bwMode="auto">
          <a:xfrm>
            <a:off x="993159" y="1846216"/>
            <a:ext cx="3959225" cy="2449512"/>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pastille de contrôle du vaccin montre que le carré intérieur est d’une couleur plus claire que l’anneau extérieur ?</a:t>
            </a:r>
            <a:endParaRPr lang="en-US" sz="2000" b="1" dirty="0">
              <a:solidFill>
                <a:srgbClr val="002060"/>
              </a:solidFill>
              <a:latin typeface="Arial" pitchFamily="34" charset="0"/>
            </a:endParaRPr>
          </a:p>
          <a:p>
            <a:pPr rtl="1"/>
            <a:endParaRPr lang="fr-FR" sz="2000" b="1" dirty="0">
              <a:solidFill>
                <a:srgbClr val="002060"/>
              </a:solidFill>
              <a:latin typeface="Arial" pitchFamily="34" charset="0"/>
            </a:endParaRPr>
          </a:p>
          <a:p>
            <a:pPr rtl="1"/>
            <a:r>
              <a:rPr lang="fr-FR" sz="2000" b="1" dirty="0">
                <a:solidFill>
                  <a:srgbClr val="002060"/>
                </a:solidFill>
                <a:latin typeface="Arial" pitchFamily="34" charset="0"/>
              </a:rPr>
              <a:t>Que devez-vous faire ?</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4017" y="3352800"/>
            <a:ext cx="809625"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3740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sz="3200" dirty="0">
                <a:latin typeface="+mn-lt"/>
              </a:rPr>
              <a:t>Liste de contrôle des fournitures et outils de suivi nécessaires pour la vaccination </a:t>
            </a:r>
            <a:endParaRPr lang="en-US" sz="3200" dirty="0">
              <a:latin typeface="+mn-lt"/>
            </a:endParaRPr>
          </a:p>
        </p:txBody>
      </p:sp>
      <p:sp>
        <p:nvSpPr>
          <p:cNvPr id="6" name="Content Placeholder 5"/>
          <p:cNvSpPr>
            <a:spLocks noGrp="1"/>
          </p:cNvSpPr>
          <p:nvPr>
            <p:ph idx="1"/>
          </p:nvPr>
        </p:nvSpPr>
        <p:spPr>
          <a:xfrm>
            <a:off x="228600" y="1371600"/>
            <a:ext cx="5105400" cy="4611688"/>
          </a:xfrm>
        </p:spPr>
        <p:txBody>
          <a:bodyPr/>
          <a:lstStyle/>
          <a:p>
            <a:pPr>
              <a:spcBef>
                <a:spcPts val="200"/>
              </a:spcBef>
              <a:buFont typeface="Wingdings" pitchFamily="2" charset="2"/>
              <a:buNone/>
              <a:defRPr/>
            </a:pPr>
            <a:r>
              <a:rPr lang="en-US" sz="2400" b="1" dirty="0" err="1">
                <a:solidFill>
                  <a:srgbClr val="FF0000"/>
                </a:solidFill>
              </a:rPr>
              <a:t>Fournitures</a:t>
            </a:r>
            <a:endParaRPr lang="en-US" sz="1800" b="1" dirty="0">
              <a:solidFill>
                <a:srgbClr val="FF0000"/>
              </a:solidFill>
            </a:endParaRPr>
          </a:p>
          <a:p>
            <a:pPr lvl="1">
              <a:buFont typeface="Wingdings" pitchFamily="2" charset="2"/>
              <a:buChar char="q"/>
              <a:defRPr/>
            </a:pPr>
            <a:r>
              <a:rPr lang="fr-FR" sz="1800" dirty="0"/>
              <a:t>Vaccins et seringues</a:t>
            </a:r>
          </a:p>
          <a:p>
            <a:pPr lvl="1">
              <a:buFont typeface="Wingdings" pitchFamily="2" charset="2"/>
              <a:buChar char="q"/>
              <a:defRPr/>
            </a:pPr>
            <a:r>
              <a:rPr lang="fr-FR" sz="1800" dirty="0"/>
              <a:t>Matériel d'IEC (par exemple dépliants, brochures, affiches)</a:t>
            </a:r>
          </a:p>
          <a:p>
            <a:pPr lvl="1">
              <a:buFont typeface="Wingdings" pitchFamily="2" charset="2"/>
              <a:buChar char="q"/>
              <a:defRPr/>
            </a:pPr>
            <a:r>
              <a:rPr lang="fr-FR" sz="1800" dirty="0"/>
              <a:t>Chaise et table</a:t>
            </a:r>
          </a:p>
          <a:p>
            <a:pPr lvl="1">
              <a:buFont typeface="Wingdings" pitchFamily="2" charset="2"/>
              <a:buChar char="q"/>
              <a:defRPr/>
            </a:pPr>
            <a:r>
              <a:rPr lang="fr-FR" sz="1800" dirty="0"/>
              <a:t>Eau et savon pour se laver les mains</a:t>
            </a:r>
          </a:p>
          <a:p>
            <a:pPr lvl="1">
              <a:buFont typeface="Wingdings" pitchFamily="2" charset="2"/>
              <a:buChar char="q"/>
              <a:defRPr/>
            </a:pPr>
            <a:r>
              <a:rPr lang="fr-FR" sz="1800" dirty="0"/>
              <a:t>Plateaux</a:t>
            </a:r>
          </a:p>
          <a:p>
            <a:pPr lvl="1">
              <a:buFont typeface="Wingdings" pitchFamily="2" charset="2"/>
              <a:buChar char="q"/>
              <a:defRPr/>
            </a:pPr>
            <a:r>
              <a:rPr lang="fr-FR" sz="1800" dirty="0"/>
              <a:t>Boite de sécurité</a:t>
            </a:r>
          </a:p>
          <a:p>
            <a:pPr lvl="1">
              <a:buFont typeface="Wingdings" pitchFamily="2" charset="2"/>
              <a:buChar char="q"/>
              <a:defRPr/>
            </a:pPr>
            <a:r>
              <a:rPr lang="fr-FR" sz="1800" dirty="0"/>
              <a:t>Containers pour flacons usagés</a:t>
            </a:r>
          </a:p>
          <a:p>
            <a:pPr lvl="1">
              <a:buFont typeface="Wingdings" pitchFamily="2" charset="2"/>
              <a:buChar char="q"/>
              <a:defRPr/>
            </a:pPr>
            <a:r>
              <a:rPr lang="fr-FR" sz="1800" dirty="0"/>
              <a:t>Médicaments pour gérer des réactions allergiques- « Trousse de MAPI »</a:t>
            </a:r>
          </a:p>
          <a:p>
            <a:pPr lvl="1">
              <a:buFont typeface="Wingdings" pitchFamily="2" charset="2"/>
              <a:buChar char="q"/>
              <a:defRPr/>
            </a:pPr>
            <a:r>
              <a:rPr lang="fr-FR" sz="1800" dirty="0"/>
              <a:t>Chaises pour se reposer après la vaccination (au moins 15 mn)</a:t>
            </a:r>
          </a:p>
          <a:p>
            <a:pPr lvl="1">
              <a:buFont typeface="Wingdings" pitchFamily="2" charset="2"/>
              <a:buChar char="q"/>
              <a:defRPr/>
            </a:pPr>
            <a:r>
              <a:rPr lang="fr-FR" sz="1800" dirty="0"/>
              <a:t>Stylos, crayons</a:t>
            </a:r>
          </a:p>
          <a:p>
            <a:pPr lvl="1">
              <a:buFont typeface="Wingdings" pitchFamily="2" charset="2"/>
              <a:buChar char="q"/>
              <a:defRPr/>
            </a:pPr>
            <a:endParaRPr lang="en-GB" sz="1800" dirty="0"/>
          </a:p>
        </p:txBody>
      </p:sp>
      <p:sp>
        <p:nvSpPr>
          <p:cNvPr id="8" name="Content Placeholder 5"/>
          <p:cNvSpPr txBox="1">
            <a:spLocks/>
          </p:cNvSpPr>
          <p:nvPr/>
        </p:nvSpPr>
        <p:spPr bwMode="auto">
          <a:xfrm>
            <a:off x="4800600" y="1371600"/>
            <a:ext cx="3962400"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200"/>
              </a:spcBef>
              <a:buFont typeface="Wingdings" pitchFamily="2" charset="2"/>
              <a:buNone/>
              <a:defRPr/>
            </a:pPr>
            <a:r>
              <a:rPr lang="en-GB" sz="2400" b="1" kern="0" dirty="0" err="1">
                <a:solidFill>
                  <a:srgbClr val="FF0000"/>
                </a:solidFill>
              </a:rPr>
              <a:t>Outils</a:t>
            </a:r>
            <a:r>
              <a:rPr lang="en-GB" sz="2400" b="1" kern="0" dirty="0">
                <a:solidFill>
                  <a:srgbClr val="FF0000"/>
                </a:solidFill>
              </a:rPr>
              <a:t> de </a:t>
            </a:r>
            <a:r>
              <a:rPr lang="en-GB" sz="2400" b="1" kern="0" dirty="0" err="1">
                <a:solidFill>
                  <a:srgbClr val="FF0000"/>
                </a:solidFill>
              </a:rPr>
              <a:t>suivi</a:t>
            </a:r>
            <a:endParaRPr lang="en-GB" sz="2400" b="1" kern="0" dirty="0">
              <a:solidFill>
                <a:srgbClr val="FF0000"/>
              </a:solidFill>
            </a:endParaRPr>
          </a:p>
          <a:p>
            <a:pPr lvl="1">
              <a:buFont typeface="Wingdings" pitchFamily="2" charset="2"/>
              <a:buChar char="q"/>
              <a:defRPr/>
            </a:pPr>
            <a:r>
              <a:rPr lang="fr-FR" sz="1800" kern="0" dirty="0"/>
              <a:t>Registre de vaccination</a:t>
            </a:r>
          </a:p>
          <a:p>
            <a:pPr lvl="1">
              <a:buFont typeface="Wingdings" pitchFamily="2" charset="2"/>
              <a:buChar char="q"/>
              <a:defRPr/>
            </a:pPr>
            <a:r>
              <a:rPr lang="fr-FR" sz="1800" kern="0" dirty="0"/>
              <a:t>Fiches de pointage</a:t>
            </a:r>
          </a:p>
          <a:p>
            <a:pPr lvl="1">
              <a:buFont typeface="Wingdings" pitchFamily="2" charset="2"/>
              <a:buChar char="q"/>
              <a:defRPr/>
            </a:pPr>
            <a:r>
              <a:rPr lang="fr-FR" sz="1800" kern="0" dirty="0"/>
              <a:t>Cartes de vaccination</a:t>
            </a:r>
          </a:p>
          <a:p>
            <a:pPr lvl="1">
              <a:buFont typeface="Wingdings" pitchFamily="2" charset="2"/>
              <a:buChar char="q"/>
              <a:defRPr/>
            </a:pPr>
            <a:r>
              <a:rPr lang="fr-FR" sz="1800" kern="0" dirty="0"/>
              <a:t>Calendrier</a:t>
            </a:r>
            <a:endParaRPr lang="en-US" sz="1600" kern="0" dirty="0"/>
          </a:p>
          <a:p>
            <a:pPr lvl="1">
              <a:buFont typeface="Wingdings" pitchFamily="2" charset="2"/>
              <a:buChar char="ü"/>
              <a:defRPr/>
            </a:pPr>
            <a:endParaRPr lang="en-GB" sz="1600" kern="0" dirty="0"/>
          </a:p>
          <a:p>
            <a:pPr lvl="1">
              <a:buFont typeface="Wingdings" pitchFamily="2" charset="2"/>
              <a:buChar char="ü"/>
              <a:defRPr/>
            </a:pPr>
            <a:endParaRPr lang="en-US" sz="1600" kern="0" dirty="0"/>
          </a:p>
          <a:p>
            <a:pPr lvl="1">
              <a:buFont typeface="Wingdings" pitchFamily="2" charset="2"/>
              <a:buChar char="ü"/>
              <a:defRPr/>
            </a:pPr>
            <a:endParaRPr lang="en-US" sz="2400" kern="0" dirty="0"/>
          </a:p>
        </p:txBody>
      </p:sp>
      <p:pic>
        <p:nvPicPr>
          <p:cNvPr id="5" name="Picture 4" descr="p5.jpg"/>
          <p:cNvPicPr>
            <a:picLocks noChangeAspect="1"/>
          </p:cNvPicPr>
          <p:nvPr/>
        </p:nvPicPr>
        <p:blipFill>
          <a:blip r:embed="rId3" cstate="print"/>
          <a:stretch>
            <a:fillRect/>
          </a:stretch>
        </p:blipFill>
        <p:spPr>
          <a:xfrm>
            <a:off x="6248400" y="3839464"/>
            <a:ext cx="1981200" cy="1875536"/>
          </a:xfrm>
          <a:prstGeom prst="rect">
            <a:avLst/>
          </a:prstGeom>
        </p:spPr>
      </p:pic>
    </p:spTree>
    <p:extLst>
      <p:ext uri="{BB962C8B-B14F-4D97-AF65-F5344CB8AC3E}">
        <p14:creationId xmlns:p14="http://schemas.microsoft.com/office/powerpoint/2010/main" val="56340408"/>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EBA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none" lIns="80147" tIns="40074" rIns="80147" bIns="40074" anchor="ctr">
        <a:spAutoFit/>
      </a:bodyPr>
      <a:lstStyle>
        <a:defPPr>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55044</TotalTime>
  <Words>2836</Words>
  <Application>Microsoft Office PowerPoint</Application>
  <PresentationFormat>On-screen Show (4:3)</PresentationFormat>
  <Paragraphs>218</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Arial Narrow</vt:lpstr>
      <vt:lpstr>Limon F3</vt:lpstr>
      <vt:lpstr>Wingdings</vt:lpstr>
      <vt:lpstr>PPTtemplate</vt:lpstr>
      <vt:lpstr>master</vt:lpstr>
      <vt:lpstr>PowerPoint Presentation</vt:lpstr>
      <vt:lpstr>PowerPoint Presentation</vt:lpstr>
      <vt:lpstr>PowerPoint Presentation</vt:lpstr>
      <vt:lpstr>Sessions de vaccination :  phases &amp; activités critiques</vt:lpstr>
      <vt:lpstr>Phase 1 :  Avant que les filles viennent se faire vacciner</vt:lpstr>
      <vt:lpstr>Comment s'assurer que le vaccin  est de bonne qualité? </vt:lpstr>
      <vt:lpstr>Comment vérifier l'état de la PCV?</vt:lpstr>
      <vt:lpstr>PowerPoint Presentation</vt:lpstr>
      <vt:lpstr>Liste de contrôle des fournitures et outils de suivi nécessaires pour la vaccination </vt:lpstr>
      <vt:lpstr> Phase 2:  Quand les filles viennent se faire vacciner </vt:lpstr>
      <vt:lpstr>Que faire quand les filles viennent  se faire vacciner ? </vt:lpstr>
      <vt:lpstr>Comment préparer la vaccination ? (1/2)</vt:lpstr>
      <vt:lpstr>Comment préparer la vaccination ? (2/2)</vt:lpstr>
      <vt:lpstr>Voie et site d’administration</vt:lpstr>
      <vt:lpstr>Phase 3 :  Suite au départ des filles du lieu de vaccination</vt:lpstr>
      <vt:lpstr>Messages clés</vt:lpstr>
      <vt:lpstr>Fin du module</vt:lpstr>
      <vt:lpstr>Références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Administering HPV vaccine</dc:title>
  <dc:creator>Training 2</dc:creator>
  <cp:lastModifiedBy>Gillian Mayers</cp:lastModifiedBy>
  <cp:revision>1691</cp:revision>
  <cp:lastPrinted>2013-06-28T05:48:00Z</cp:lastPrinted>
  <dcterms:created xsi:type="dcterms:W3CDTF">2012-01-26T16:16:35Z</dcterms:created>
  <dcterms:modified xsi:type="dcterms:W3CDTF">2022-05-16T08:38:50Z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