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8"/>
  </p:notesMasterIdLst>
  <p:handoutMasterIdLst>
    <p:handoutMasterId r:id="rId19"/>
  </p:handoutMasterIdLst>
  <p:sldIdLst>
    <p:sldId id="345" r:id="rId2"/>
    <p:sldId id="346" r:id="rId3"/>
    <p:sldId id="347" r:id="rId4"/>
    <p:sldId id="362" r:id="rId5"/>
    <p:sldId id="366" r:id="rId6"/>
    <p:sldId id="350" r:id="rId7"/>
    <p:sldId id="358" r:id="rId8"/>
    <p:sldId id="327" r:id="rId9"/>
    <p:sldId id="319" r:id="rId10"/>
    <p:sldId id="352" r:id="rId11"/>
    <p:sldId id="363" r:id="rId12"/>
    <p:sldId id="364" r:id="rId13"/>
    <p:sldId id="365" r:id="rId14"/>
    <p:sldId id="355" r:id="rId15"/>
    <p:sldId id="356" r:id="rId16"/>
    <p:sldId id="333" r:id="rId17"/>
  </p:sldIdLst>
  <p:sldSz cx="9144000" cy="6858000" type="screen4x3"/>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BLOEM, Paulus Joannes Nicolaas" initials="bloem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FF3399"/>
    <a:srgbClr val="6699FF"/>
    <a:srgbClr val="0066FF"/>
    <a:srgbClr val="000066"/>
    <a:srgbClr val="33CCFF"/>
    <a:srgbClr val="1E7FB8"/>
    <a:srgbClr val="FF6600"/>
    <a:srgbClr val="5F5F5F"/>
    <a:srgbClr val="FFE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08" autoAdjust="0"/>
  </p:normalViewPr>
  <p:slideViewPr>
    <p:cSldViewPr>
      <p:cViewPr varScale="1">
        <p:scale>
          <a:sx n="87" d="100"/>
          <a:sy n="87" d="100"/>
        </p:scale>
        <p:origin x="22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A48A52FB-0216-4495-B412-D1EF900317F3}"/>
    <pc:docChg chg="modSld sldOrd">
      <pc:chgData name="AKABA, Hiroki" userId="db41f2cb-68b2-46d0-b1a9-2b507dcca92f" providerId="ADAL" clId="{A48A52FB-0216-4495-B412-D1EF900317F3}" dt="2022-03-23T08:28:48.361" v="1"/>
      <pc:docMkLst>
        <pc:docMk/>
      </pc:docMkLst>
      <pc:sldChg chg="ord">
        <pc:chgData name="AKABA, Hiroki" userId="db41f2cb-68b2-46d0-b1a9-2b507dcca92f" providerId="ADAL" clId="{A48A52FB-0216-4495-B412-D1EF900317F3}" dt="2022-03-23T08:28:48.361" v="1"/>
        <pc:sldMkLst>
          <pc:docMk/>
          <pc:sldMk cId="3348124301" sldId="366"/>
        </pc:sldMkLst>
      </pc:sldChg>
    </pc:docChg>
  </pc:docChgLst>
  <pc:docChgLst>
    <pc:chgData name="AKABA, Hiroki" userId="db41f2cb-68b2-46d0-b1a9-2b507dcca92f" providerId="ADAL" clId="{5CFA1051-A75F-40D8-AD0A-9B71F1D8C00A}"/>
    <pc:docChg chg="modSld">
      <pc:chgData name="AKABA, Hiroki" userId="db41f2cb-68b2-46d0-b1a9-2b507dcca92f" providerId="ADAL" clId="{5CFA1051-A75F-40D8-AD0A-9B71F1D8C00A}" dt="2022-02-24T10:24:44.900" v="10" actId="13926"/>
      <pc:docMkLst>
        <pc:docMk/>
      </pc:docMkLst>
      <pc:sldChg chg="modSp mod">
        <pc:chgData name="AKABA, Hiroki" userId="db41f2cb-68b2-46d0-b1a9-2b507dcca92f" providerId="ADAL" clId="{5CFA1051-A75F-40D8-AD0A-9B71F1D8C00A}" dt="2022-02-24T10:24:44.900" v="10" actId="13926"/>
        <pc:sldMkLst>
          <pc:docMk/>
          <pc:sldMk cId="1021697281" sldId="358"/>
        </pc:sldMkLst>
        <pc:spChg chg="mod">
          <ac:chgData name="AKABA, Hiroki" userId="db41f2cb-68b2-46d0-b1a9-2b507dcca92f" providerId="ADAL" clId="{5CFA1051-A75F-40D8-AD0A-9B71F1D8C00A}" dt="2022-02-24T10:24:44.900" v="10" actId="13926"/>
          <ac:spMkLst>
            <pc:docMk/>
            <pc:sldMk cId="1021697281" sldId="358"/>
            <ac:spMk id="5" creationId="{00000000-0000-0000-0000-000000000000}"/>
          </ac:spMkLst>
        </pc:spChg>
      </pc:sldChg>
      <pc:sldChg chg="addSp modSp mod">
        <pc:chgData name="AKABA, Hiroki" userId="db41f2cb-68b2-46d0-b1a9-2b507dcca92f" providerId="ADAL" clId="{5CFA1051-A75F-40D8-AD0A-9B71F1D8C00A}" dt="2022-02-24T10:23:54.922" v="5" actId="164"/>
        <pc:sldMkLst>
          <pc:docMk/>
          <pc:sldMk cId="50464220" sldId="359"/>
        </pc:sldMkLst>
        <pc:spChg chg="mod ord">
          <ac:chgData name="AKABA, Hiroki" userId="db41f2cb-68b2-46d0-b1a9-2b507dcca92f" providerId="ADAL" clId="{5CFA1051-A75F-40D8-AD0A-9B71F1D8C00A}" dt="2022-02-24T10:23:54.922" v="5" actId="164"/>
          <ac:spMkLst>
            <pc:docMk/>
            <pc:sldMk cId="50464220" sldId="359"/>
            <ac:spMk id="3" creationId="{00000000-0000-0000-0000-000000000000}"/>
          </ac:spMkLst>
        </pc:spChg>
        <pc:grpChg chg="add mod">
          <ac:chgData name="AKABA, Hiroki" userId="db41f2cb-68b2-46d0-b1a9-2b507dcca92f" providerId="ADAL" clId="{5CFA1051-A75F-40D8-AD0A-9B71F1D8C00A}" dt="2022-02-24T10:23:54.922" v="5" actId="164"/>
          <ac:grpSpMkLst>
            <pc:docMk/>
            <pc:sldMk cId="50464220" sldId="359"/>
            <ac:grpSpMk id="4" creationId="{FD59441D-8BC6-4123-96A3-4C05188080ED}"/>
          </ac:grpSpMkLst>
        </pc:grpChg>
        <pc:picChg chg="mod">
          <ac:chgData name="AKABA, Hiroki" userId="db41f2cb-68b2-46d0-b1a9-2b507dcca92f" providerId="ADAL" clId="{5CFA1051-A75F-40D8-AD0A-9B71F1D8C00A}" dt="2022-02-24T10:23:54.922" v="5" actId="164"/>
          <ac:picMkLst>
            <pc:docMk/>
            <pc:sldMk cId="50464220" sldId="359"/>
            <ac:picMk id="6" creationId="{B9C9EB4F-BF98-4F2D-9EC0-6EA5B7B4D9A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endParaRPr lang="fr-FR">
              <a:latin typeface="Arial" pitchFamily="34" charset="0"/>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 Graphique B : Les courbes de prévalence ne sont pas tracées à l'échelle. Le graphique montre la prévalence par âge dans la population infectée par le VPH (rose), les lésions précancéreuses (bleu) et le cancer du col de l’utérus (vert).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plupart des gens </a:t>
            </a:r>
            <a:r>
              <a:rPr lang="fr-FR" sz="1200" kern="1200" dirty="0">
                <a:solidFill>
                  <a:schemeClr val="accent2">
                    <a:lumMod val="75000"/>
                  </a:schemeClr>
                </a:solidFill>
                <a:effectLst/>
                <a:latin typeface="Arial" charset="0"/>
                <a:ea typeface="MS PGothic" pitchFamily="34" charset="-128"/>
                <a:cs typeface="MS PGothic" charset="0"/>
              </a:rPr>
              <a:t>sont </a:t>
            </a:r>
            <a:r>
              <a:rPr lang="fr-FR" sz="1200" kern="1200" dirty="0">
                <a:solidFill>
                  <a:schemeClr val="tx1"/>
                </a:solidFill>
                <a:effectLst/>
                <a:latin typeface="Arial" charset="0"/>
                <a:ea typeface="MS PGothic" pitchFamily="34" charset="-128"/>
                <a:cs typeface="MS PGothic" charset="0"/>
              </a:rPr>
              <a:t>infectés par le VPH peu de temps après qu’ils soient sexuellement actif</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faut de 15 à 20 ans pour le développement de l’infection à VPH en cancer chez les femmes ayant un système immunitaire normal. Il peut ne prendre que de 5 à 10 ans chez les femmes ayant des systèmes immunitaires anormaux, comme celles avec infection à VIH non traité</a:t>
            </a:r>
            <a:r>
              <a:rPr lang="fr-FR" sz="1200" kern="1200" dirty="0">
                <a:solidFill>
                  <a:schemeClr val="accent2">
                    <a:lumMod val="75000"/>
                  </a:schemeClr>
                </a:solidFill>
                <a:effectLst/>
                <a:latin typeface="Arial" charset="0"/>
                <a:ea typeface="MS PGothic" pitchFamily="34" charset="-128"/>
                <a:cs typeface="MS PGothic" charset="0"/>
              </a:rPr>
              <a:t>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dépistage du cancer du col de l'utérus devrait commencer autour de 30 ans (chez les femmes ayant un système immunitaire normal) de manière à ce que les lésions précancéreuses puissent être détectées et traitées avant que le cancer ne se développe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 graphique nous montre aussi pourquoi nous devons vacciner tôt - L'administration du vaccin contre le VPH chez les filles qui ont de 9 à 14 ans, leur permet d'être protégées contre l'infection au VPH, et ce, avant qu'elles ne soient exposées au virus et avant la période à haut risque où la prévalence de l'infection au VPH est la plus haute</a:t>
            </a:r>
          </a:p>
          <a:p>
            <a:pPr marL="228600" indent="-228600">
              <a:lnSpc>
                <a:spcPct val="90000"/>
              </a:lnSpc>
            </a:pPr>
            <a:endParaRPr lang="en-GB" dirty="0">
              <a:latin typeface="Arial" pitchFamily="34" charset="0"/>
            </a:endParaRPr>
          </a:p>
        </p:txBody>
      </p:sp>
      <p:sp>
        <p:nvSpPr>
          <p:cNvPr id="29700" name="Slide Number Placeholder 3"/>
          <p:cNvSpPr>
            <a:spLocks noGrp="1"/>
          </p:cNvSpPr>
          <p:nvPr>
            <p:ph type="sldNum" sz="quarter" idx="5"/>
          </p:nvPr>
        </p:nvSpPr>
        <p:spPr>
          <a:noFill/>
        </p:spPr>
        <p:txBody>
          <a:bodyPr/>
          <a:lstStyle/>
          <a:p>
            <a:fld id="{C13EBF99-84C5-48BD-A897-D51BFB9B67EF}" type="slidenum">
              <a:rPr lang="en-GB">
                <a:ea typeface="MS PGothic" pitchFamily="34" charset="-128"/>
              </a:rPr>
              <a:pPr/>
              <a:t>10</a:t>
            </a:fld>
            <a:endParaRPr lang="en-GB">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p:txBody>
          <a:bodyPr/>
          <a:lstStyle/>
          <a:p>
            <a:pPr defTabSz="920719">
              <a:defRPr/>
            </a:pPr>
            <a:r>
              <a:rPr lang="en-US" sz="1300" dirty="0">
                <a:latin typeface="Arial" pitchFamily="34" charset="0"/>
                <a:ea typeface="+mn-ea"/>
                <a:cs typeface="Arial" pitchFamily="34" charset="0"/>
              </a:rPr>
              <a:t>World Health Organization</a:t>
            </a:r>
          </a:p>
        </p:txBody>
      </p:sp>
      <p:sp>
        <p:nvSpPr>
          <p:cNvPr id="30723" name="Rectangle 3"/>
          <p:cNvSpPr>
            <a:spLocks noGrp="1" noChangeArrowheads="1"/>
          </p:cNvSpPr>
          <p:nvPr>
            <p:ph type="dt" sz="quarter" idx="1"/>
          </p:nvPr>
        </p:nvSpPr>
        <p:spPr>
          <a:noFill/>
        </p:spPr>
        <p:txBody>
          <a:bodyPr/>
          <a:lstStyle/>
          <a:p>
            <a:pPr defTabSz="919163"/>
            <a:fld id="{480478AE-96DA-40B6-AF05-DC3AA6540893}" type="datetime3">
              <a:rPr lang="en-US" sz="1300" smtClean="0">
                <a:latin typeface="Arial" pitchFamily="34" charset="0"/>
              </a:rPr>
              <a:pPr defTabSz="919163"/>
              <a:t>16 May 2022</a:t>
            </a:fld>
            <a:endParaRPr lang="en-US" sz="1300">
              <a:latin typeface="Arial" pitchFamily="34" charset="0"/>
            </a:endParaRPr>
          </a:p>
        </p:txBody>
      </p:sp>
      <p:sp>
        <p:nvSpPr>
          <p:cNvPr id="30724" name="Rectangle 7"/>
          <p:cNvSpPr>
            <a:spLocks noGrp="1" noChangeArrowheads="1"/>
          </p:cNvSpPr>
          <p:nvPr>
            <p:ph type="sldNum" sz="quarter" idx="5"/>
          </p:nvPr>
        </p:nvSpPr>
        <p:spPr>
          <a:noFill/>
        </p:spPr>
        <p:txBody>
          <a:bodyPr/>
          <a:lstStyle/>
          <a:p>
            <a:pPr defTabSz="919163"/>
            <a:fld id="{7098D230-FFC3-4D4B-8853-769F01B4AC21}" type="slidenum">
              <a:rPr lang="en-US" sz="1300">
                <a:ea typeface="MS PGothic" pitchFamily="34" charset="-128"/>
              </a:rPr>
              <a:pPr defTabSz="919163"/>
              <a:t>11</a:t>
            </a:fld>
            <a:endParaRPr lang="en-US" sz="1300">
              <a:ea typeface="MS PGothic" pitchFamily="34" charset="-128"/>
            </a:endParaRPr>
          </a:p>
        </p:txBody>
      </p:sp>
      <p:sp>
        <p:nvSpPr>
          <p:cNvPr id="30725" name="Rectangle 2"/>
          <p:cNvSpPr>
            <a:spLocks noGrp="1" noRot="1" noChangeAspect="1" noChangeArrowheads="1" noTextEdit="1"/>
          </p:cNvSpPr>
          <p:nvPr>
            <p:ph type="sldImg"/>
          </p:nvPr>
        </p:nvSpPr>
        <p:spPr>
          <a:ln/>
        </p:spPr>
      </p:sp>
      <p:sp>
        <p:nvSpPr>
          <p:cNvPr id="30726" name="Rectangle 3"/>
          <p:cNvSpPr>
            <a:spLocks noGrp="1" noChangeArrowheads="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L'approche globale vers l’élimination du cancer du col de l’utérus (OMS 2013), comprend la prévention primaire, la prévention secondaire et la prévention tertiaire. Les stratégies nationales les plus efficaces en matière de prévention et de lutte, contiennent une combinaison de prévention primaire, secondaire et tertiaire qui - en raison de l'étendue de ses activités - exigent une coordination interdisciplinaire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vaccination contre le VPH offre l’opportunité de prévenir très tôt contre cancer du col de l’utérus, avant qu’une fille ne soit encore infectée. Le vaccin contre le VPH prévient plus de 95% des infections au VPH causées par les types 16 et 18, et peuvent avoir une certaine protection croisée contre d'autres types de VPH qui causent moins communément le cancer du col de l’utérus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L'usage du tabac est un facteur de risque pour le cancer du col de l’utérus et les gens commencent souvent à fumer pendant l'adolescence. Ce groupe d'âge est donc une importante fenêtre d'opportunité pour la prévention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Des pratiques sexuelles sûres, notamment le retard dans le début de l'activité sexuelle, réduisent le risque d'infection par le VPH. L’éducation sexuelle est donc une autre composante de la prévention du cancer du col (par exemple par la promotion de l'utilisation du préservatif)</a:t>
            </a:r>
            <a:endParaRPr lang="en-US" dirty="0">
              <a:latin typeface="Arial" pitchFamily="34" charset="0"/>
            </a:endParaRPr>
          </a:p>
          <a:p>
            <a:endParaRPr lang="en-US" dirty="0">
              <a:latin typeface="Arial" pitchFamily="34" charset="0"/>
            </a:endParaRPr>
          </a:p>
          <a:p>
            <a:endParaRPr lang="en-US" dirty="0">
              <a:latin typeface="Arial" pitchFamily="34" charset="0"/>
            </a:endParaRPr>
          </a:p>
          <a:p>
            <a:endParaRPr lang="en-US" dirty="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En 2020, la Stratégie Mondiale pour l’élimination du cancer du col de l’utérus en tant que problème de santé publique fut adopte par les Etats Membres de l’OMS.</a:t>
            </a:r>
          </a:p>
          <a:p>
            <a:endParaRPr lang="fr-FR" noProof="0" dirty="0"/>
          </a:p>
          <a:p>
            <a:r>
              <a:rPr lang="fr-FR" b="0" i="0" noProof="0" dirty="0">
                <a:solidFill>
                  <a:srgbClr val="3C4245"/>
                </a:solidFill>
                <a:effectLst/>
                <a:latin typeface="Arial" panose="020B0604020202020204" pitchFamily="34" charset="0"/>
              </a:rPr>
              <a:t>Le cancer du col de l’utérus est une maladie évitable, dont c’est maintenant le temps d’agir pour éliminer le cancer du col de l’utérus en tant que problème de santé publique.</a:t>
            </a:r>
          </a:p>
          <a:p>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Un seuil de 4 pour 100.000 femmes pour l’élimination a été fixé.  La réalisation de cet objective repose sur trois piliers clés et leurs cibles correspondantes:  </a:t>
            </a:r>
          </a:p>
          <a:p>
            <a:pPr algn="l"/>
            <a:endParaRPr lang="fr-FR" b="0" i="0" noProof="0" dirty="0">
              <a:solidFill>
                <a:srgbClr val="3C4245"/>
              </a:solidFill>
              <a:effectLst/>
              <a:latin typeface="Arial" panose="020B0604020202020204" pitchFamily="34" charset="0"/>
            </a:endParaRPr>
          </a:p>
          <a:p>
            <a:pPr marL="171450" indent="-171450" algn="l">
              <a:buFont typeface="Wingdings" panose="05000000000000000000" pitchFamily="2" charset="2"/>
              <a:buChar char="§"/>
            </a:pPr>
            <a:r>
              <a:rPr lang="fr-FR" b="0" i="0" noProof="0" dirty="0">
                <a:solidFill>
                  <a:srgbClr val="3C4245"/>
                </a:solidFill>
                <a:effectLst/>
                <a:latin typeface="Arial" panose="020B0604020202020204" pitchFamily="34" charset="0"/>
              </a:rPr>
              <a:t>Vaccination : 90% de filles entièrement vaccinées contre le VPH </a:t>
            </a:r>
            <a:r>
              <a:rPr lang="fr-FR" sz="1200" b="0" dirty="0"/>
              <a:t>à</a:t>
            </a:r>
            <a:r>
              <a:rPr lang="fr-FR" b="0" i="0" noProof="0" dirty="0">
                <a:solidFill>
                  <a:srgbClr val="3C4245"/>
                </a:solidFill>
                <a:effectLst/>
                <a:latin typeface="Arial" panose="020B0604020202020204" pitchFamily="34" charset="0"/>
              </a:rPr>
              <a:t> l'âge de 15 ans ; </a:t>
            </a:r>
          </a:p>
          <a:p>
            <a:pPr marL="171450" indent="-171450" algn="l">
              <a:buFont typeface="Wingdings" panose="05000000000000000000" pitchFamily="2" charset="2"/>
              <a:buChar char="§"/>
            </a:pPr>
            <a:r>
              <a:rPr lang="fr-FR" b="0" i="0" noProof="0" dirty="0">
                <a:solidFill>
                  <a:srgbClr val="3C4245"/>
                </a:solidFill>
                <a:effectLst/>
                <a:latin typeface="Arial" panose="020B0604020202020204" pitchFamily="34" charset="0"/>
              </a:rPr>
              <a:t>Dépistage : 70% de femmes bénéficient d’un dépistage réalisé </a:t>
            </a:r>
            <a:r>
              <a:rPr lang="fr-FR" sz="1200" b="0" dirty="0"/>
              <a:t>à</a:t>
            </a:r>
            <a:r>
              <a:rPr lang="fr-FR" b="0" i="0" noProof="0" dirty="0">
                <a:solidFill>
                  <a:srgbClr val="3C4245"/>
                </a:solidFill>
                <a:effectLst/>
                <a:latin typeface="Arial" panose="020B0604020202020204" pitchFamily="34" charset="0"/>
              </a:rPr>
              <a:t> l’aide d’un test de haute performance </a:t>
            </a:r>
            <a:r>
              <a:rPr lang="fr-FR" sz="1200" b="0" dirty="0"/>
              <a:t>à</a:t>
            </a:r>
            <a:r>
              <a:rPr lang="fr-FR" b="0" i="0" noProof="0" dirty="0">
                <a:solidFill>
                  <a:srgbClr val="3C4245"/>
                </a:solidFill>
                <a:effectLst/>
                <a:latin typeface="Arial" panose="020B0604020202020204" pitchFamily="34" charset="0"/>
              </a:rPr>
              <a:t> l'âge de 35 ans et </a:t>
            </a:r>
            <a:r>
              <a:rPr lang="fr-FR" sz="1200" b="0" dirty="0"/>
              <a:t>à</a:t>
            </a:r>
            <a:r>
              <a:rPr lang="fr-FR" b="0" i="0" noProof="0" dirty="0">
                <a:solidFill>
                  <a:srgbClr val="3C4245"/>
                </a:solidFill>
                <a:effectLst/>
                <a:latin typeface="Arial" panose="020B0604020202020204" pitchFamily="34" charset="0"/>
              </a:rPr>
              <a:t> nouveau </a:t>
            </a:r>
            <a:r>
              <a:rPr lang="fr-FR" sz="1200" b="0" dirty="0"/>
              <a:t>à</a:t>
            </a:r>
            <a:r>
              <a:rPr lang="fr-FR" b="0" i="0" noProof="0" dirty="0">
                <a:solidFill>
                  <a:srgbClr val="3C4245"/>
                </a:solidFill>
                <a:effectLst/>
                <a:latin typeface="Arial" panose="020B0604020202020204" pitchFamily="34" charset="0"/>
              </a:rPr>
              <a:t> 45 ans ;</a:t>
            </a:r>
          </a:p>
          <a:p>
            <a:pPr marL="171450" indent="-171450" algn="l">
              <a:buFont typeface="Wingdings" panose="05000000000000000000" pitchFamily="2" charset="2"/>
              <a:buChar char="§"/>
            </a:pPr>
            <a:r>
              <a:rPr lang="fr-FR" b="0" i="0" noProof="0" dirty="0">
                <a:solidFill>
                  <a:srgbClr val="3C4245"/>
                </a:solidFill>
                <a:effectLst/>
                <a:latin typeface="Arial" panose="020B0604020202020204" pitchFamily="34" charset="0"/>
              </a:rPr>
              <a:t>Traitement : 90% de femmes atteintes de lésions précancéreuses sont traitées, et 90% de femmes atteintes d’un cancer invasive sont prises en charge.</a:t>
            </a:r>
          </a:p>
          <a:p>
            <a:pPr algn="l">
              <a:buFont typeface="Arial" panose="020B0604020202020204" pitchFamily="34" charset="0"/>
              <a:buChar char="•"/>
            </a:pPr>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Les cibles 90-70-90 doivent être atteintes d’ici 2030 pour que les pays soient en voie d’éliminer le cancer du col de l’utérus au cours du siècle prochain.  </a:t>
            </a:r>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12</a:t>
            </a:fld>
            <a:endParaRPr lang="en-GB"/>
          </a:p>
        </p:txBody>
      </p:sp>
    </p:spTree>
    <p:extLst>
      <p:ext uri="{BB962C8B-B14F-4D97-AF65-F5344CB8AC3E}">
        <p14:creationId xmlns:p14="http://schemas.microsoft.com/office/powerpoint/2010/main" val="2655678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conduit à 342 000 mortes (2020), près de 90% des femmes atteintes</a:t>
            </a:r>
            <a:r>
              <a:rPr lang="fr-FR" sz="1200" kern="1200" baseline="0" dirty="0">
                <a:solidFill>
                  <a:schemeClr val="tx1"/>
                </a:solidFill>
                <a:effectLst/>
                <a:latin typeface="Arial" charset="0"/>
                <a:ea typeface="MS PGothic" pitchFamily="34" charset="-128"/>
                <a:cs typeface="MS PGothic" charset="0"/>
              </a:rPr>
              <a:t> vivent </a:t>
            </a:r>
            <a:r>
              <a:rPr lang="fr-FR" sz="1200" kern="1200" dirty="0">
                <a:solidFill>
                  <a:schemeClr val="tx1"/>
                </a:solidFill>
                <a:effectLst/>
                <a:latin typeface="Arial" charset="0"/>
                <a:ea typeface="MS PGothic" pitchFamily="34" charset="-128"/>
                <a:cs typeface="MS PGothic" charset="0"/>
              </a:rPr>
              <a:t>dans les pays en développement.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Presque tous les cancers du col de l'utérus sont causés par le papillomavirus humain (VPH). L'infection persistante par des types spécifiques de VPH (le plus souvent, les types 16 et 18) peut conduire à des lésions précancéreuses.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VPH est un virus commun qui se transmet facilement par contact peau à peau pendant l'activité sexuelle avec une autre personne infectée.</a:t>
            </a:r>
          </a:p>
        </p:txBody>
      </p:sp>
      <p:sp>
        <p:nvSpPr>
          <p:cNvPr id="31748" name="Espace réservé du numéro de diapositive 3"/>
          <p:cNvSpPr txBox="1">
            <a:spLocks noGrp="1"/>
          </p:cNvSpPr>
          <p:nvPr/>
        </p:nvSpPr>
        <p:spPr bwMode="auto">
          <a:xfrm>
            <a:off x="3814763" y="9307514"/>
            <a:ext cx="2919412" cy="490537"/>
          </a:xfrm>
          <a:prstGeom prst="rect">
            <a:avLst/>
          </a:prstGeom>
          <a:noFill/>
          <a:ln w="9525">
            <a:noFill/>
            <a:miter lim="800000"/>
            <a:headEnd/>
            <a:tailEnd/>
          </a:ln>
        </p:spPr>
        <p:txBody>
          <a:bodyPr lIns="90628" tIns="45314" rIns="90628" bIns="45314" anchor="b"/>
          <a:lstStyle/>
          <a:p>
            <a:pPr algn="r" defTabSz="909638" fontAlgn="base">
              <a:spcBef>
                <a:spcPct val="0"/>
              </a:spcBef>
              <a:spcAft>
                <a:spcPct val="0"/>
              </a:spcAft>
            </a:pPr>
            <a:fld id="{E4ED3EC3-9224-4683-B348-45C65CD56CAB}" type="slidenum">
              <a:rPr lang="en-GB" sz="1200">
                <a:solidFill>
                  <a:prstClr val="black"/>
                </a:solidFill>
                <a:latin typeface="Arial" pitchFamily="34" charset="0"/>
                <a:ea typeface="MS PGothic" pitchFamily="34" charset="-128"/>
              </a:rPr>
              <a:pPr algn="r" defTabSz="909638" fontAlgn="base">
                <a:spcBef>
                  <a:spcPct val="0"/>
                </a:spcBef>
                <a:spcAft>
                  <a:spcPct val="0"/>
                </a:spcAft>
              </a:pPr>
              <a:t>13</a:t>
            </a:fld>
            <a:endParaRPr lang="en-GB" sz="1200">
              <a:solidFill>
                <a:prstClr val="black"/>
              </a:solidFill>
              <a:latin typeface="Arial" pitchFamily="3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b="0" dirty="0">
                <a:latin typeface="Arial" pitchFamily="34" charset="0"/>
              </a:rPr>
              <a:t>Les facteurs de risque associés à l'infection au VPH et le cancer du col de l'utérus sont les rapports sexuels précoces, les partenaires sexuels multiples, l'usage du tabac et être immunodépressive (VIH+)</a:t>
            </a:r>
          </a:p>
          <a:p>
            <a:pPr marL="171450" indent="-171450">
              <a:buFont typeface="Arial" pitchFamily="34" charset="0"/>
              <a:buChar char="•"/>
            </a:pPr>
            <a:r>
              <a:rPr lang="fr-FR" b="0" dirty="0">
                <a:latin typeface="Arial" pitchFamily="34" charset="0"/>
              </a:rPr>
              <a:t>La progression de l'infection à des lésions précancéreuses et au cancer est lente (15-20 ans ou plus), mais est rapide chez les femmes avec une faiblesse ou une suppression immunitaire</a:t>
            </a:r>
          </a:p>
          <a:p>
            <a:pPr marL="171450" indent="-171450">
              <a:buFont typeface="Arial" pitchFamily="34" charset="0"/>
              <a:buChar char="•"/>
            </a:pPr>
            <a:r>
              <a:rPr lang="fr-FR" b="0" dirty="0">
                <a:latin typeface="Arial" pitchFamily="34" charset="0"/>
              </a:rPr>
              <a:t>L'infection par le VPH est souvent asymptomatique. Les symptômes du cancer du col de l'utérus ont tendance à n’apparaitre seulement après que le cancer ait attein</a:t>
            </a:r>
            <a:r>
              <a:rPr lang="fr-FR" b="0" baseline="0" dirty="0">
                <a:latin typeface="Arial" pitchFamily="34" charset="0"/>
              </a:rPr>
              <a:t>t </a:t>
            </a:r>
            <a:r>
              <a:rPr lang="fr-FR" b="0" dirty="0">
                <a:latin typeface="Arial" pitchFamily="34" charset="0"/>
              </a:rPr>
              <a:t>un stade avancé</a:t>
            </a:r>
          </a:p>
          <a:p>
            <a:pPr marL="171450" indent="-171450">
              <a:buFont typeface="Arial" pitchFamily="34" charset="0"/>
              <a:buChar char="•"/>
            </a:pPr>
            <a:r>
              <a:rPr lang="fr-FR" b="0" dirty="0">
                <a:latin typeface="Arial" pitchFamily="34" charset="0"/>
              </a:rPr>
              <a:t>Les infections à VPH des types 16 et 18 sont responsables de 70% des cancers du col de l'utérus et le Vaccin contre le VPH prévient plus de 95% des infections VPH provoquées par le VPH de types 16 et 18. Le vaccin contre le VPH peut avoir une certaine protection croisée contre d'autres types de VPH moins communs qui causent le cancer du col de l'utérus </a:t>
            </a:r>
          </a:p>
          <a:p>
            <a:pPr marL="171450" indent="-171450">
              <a:buFont typeface="Arial" pitchFamily="34" charset="0"/>
              <a:buChar char="•"/>
            </a:pPr>
            <a:endParaRPr lang="en-US" b="0" dirty="0">
              <a:latin typeface="Arial" pitchFamily="34" charset="0"/>
            </a:endParaRPr>
          </a:p>
        </p:txBody>
      </p:sp>
      <p:sp>
        <p:nvSpPr>
          <p:cNvPr id="3174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E4ED3EC3-9224-4683-B348-45C65CD56CAB}" type="slidenum">
              <a:rPr lang="en-GB" sz="1200" b="0">
                <a:solidFill>
                  <a:schemeClr val="tx1"/>
                </a:solidFill>
              </a:rPr>
              <a:pPr algn="r" defTabSz="909638"/>
              <a:t>14</a:t>
            </a:fld>
            <a:endParaRPr lang="en-GB" sz="1200" b="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a:t> attention !</a:t>
            </a: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16</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latin typeface="Arial" pitchFamily="34" charset="0"/>
                <a:ea typeface="ＭＳ Ｐゴシック" pitchFamily="34" charset="-128"/>
              </a:rPr>
              <a:t>Enoncez aux participants les questions clés posées dans ce module</a:t>
            </a:r>
            <a:r>
              <a:rPr lang="en-US" b="1" dirty="0"/>
              <a:t> :</a:t>
            </a:r>
            <a:endParaRPr lang="en-US" dirty="0">
              <a:latin typeface="Arial" pitchFamily="34" charset="0"/>
            </a:endParaRP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Qu’est-ce-que le cancer du col de l’utérus et sa mortalité</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cause de la plupart des cas de cancer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transmission du VPH et la progression de la maladie</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facteurs de risque des lésions précancéreuses et cancéreuses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symptômes, le traitement et la prévention du cancer du col de l’utérus</a:t>
            </a:r>
            <a:endParaRPr lang="fr-FR" dirty="0">
              <a:latin typeface="Arial" pitchFamily="34" charset="0"/>
            </a:endParaRPr>
          </a:p>
        </p:txBody>
      </p:sp>
      <p:sp>
        <p:nvSpPr>
          <p:cNvPr id="21508" name="Espace réservé du numéro de diapositive 3"/>
          <p:cNvSpPr>
            <a:spLocks noGrp="1"/>
          </p:cNvSpPr>
          <p:nvPr>
            <p:ph type="sldNum" sz="quarter" idx="5"/>
          </p:nvPr>
        </p:nvSpPr>
        <p:spPr>
          <a:noFill/>
        </p:spPr>
        <p:txBody>
          <a:bodyPr/>
          <a:lstStyle/>
          <a:p>
            <a:fld id="{6198E9EF-DE8B-4040-8EC9-23558EC14B47}" type="slidenum">
              <a:rPr lang="fr-FR">
                <a:ea typeface="MS PGothic" pitchFamily="34" charset="-128"/>
              </a:rPr>
              <a:pPr/>
              <a:t>3</a:t>
            </a:fld>
            <a:endParaRPr lang="fr-FR">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Commençons en partageant avec vous ce que vous savez ou avez entendu parler à propos du cancer du col de l’utérus.</a:t>
            </a: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Permettez-moi de vous expliquer l'ampleur du cancer du col de l’utérus :</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 dans les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conduit à 342 000 mortes, près de 90% dans les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D’ici 2030, ces chiffres pourront augmenter: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700 000 cas de cancer</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400 000 décès dus au cancer du col de l’utérus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L'incidence et les taux de mortalité les plus élevés sont en Afrique sub-saharienne, Amérique latine,</a:t>
            </a:r>
            <a:r>
              <a:rPr lang="fr-FR" sz="1200" kern="1200" baseline="0" dirty="0">
                <a:solidFill>
                  <a:schemeClr val="tx1"/>
                </a:solidFill>
                <a:effectLst/>
                <a:latin typeface="Arial" charset="0"/>
                <a:ea typeface="MS PGothic" pitchFamily="34" charset="-128"/>
                <a:cs typeface="MS PGothic" charset="0"/>
              </a:rPr>
              <a:t> </a:t>
            </a:r>
            <a:r>
              <a:rPr lang="fr-FR" sz="1200" kern="1200" dirty="0">
                <a:solidFill>
                  <a:schemeClr val="tx1"/>
                </a:solidFill>
                <a:effectLst/>
                <a:latin typeface="Arial" charset="0"/>
                <a:ea typeface="MS PGothic" pitchFamily="34" charset="-128"/>
                <a:cs typeface="MS PGothic" charset="0"/>
              </a:rPr>
              <a:t>Caraïbes, l’Asie du Sud et du Sud-Est</a:t>
            </a:r>
            <a:br>
              <a:rPr lang="fr-FR" sz="1200" kern="1200" dirty="0">
                <a:solidFill>
                  <a:schemeClr val="tx1"/>
                </a:solidFill>
                <a:effectLst/>
                <a:latin typeface="Arial" charset="0"/>
                <a:ea typeface="MS PGothic" pitchFamily="34" charset="-128"/>
                <a:cs typeface="MS PGothic" charset="0"/>
              </a:rPr>
            </a:b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Source:</a:t>
            </a: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L'introduction du vaccin contre le VPH dans les programmes nationaux de vaccination : Information pour les gestionnaires de programmes et agents de</a:t>
            </a:r>
            <a:r>
              <a:rPr lang="fr-FR" sz="1200" i="1" kern="1200" baseline="0" dirty="0">
                <a:solidFill>
                  <a:schemeClr val="tx1"/>
                </a:solidFill>
                <a:effectLst/>
                <a:latin typeface="Arial" charset="0"/>
                <a:ea typeface="MS PGothic" pitchFamily="34" charset="-128"/>
                <a:cs typeface="MS PGothic" charset="0"/>
              </a:rPr>
              <a:t> </a:t>
            </a:r>
            <a:r>
              <a:rPr lang="fr-FR" sz="1200" i="1" kern="1200" dirty="0">
                <a:solidFill>
                  <a:schemeClr val="tx1"/>
                </a:solidFill>
                <a:effectLst/>
                <a:latin typeface="Arial" charset="0"/>
                <a:ea typeface="MS PGothic" pitchFamily="34" charset="-128"/>
                <a:cs typeface="MS PGothic" charset="0"/>
              </a:rPr>
              <a:t>santé. OMS 2013</a:t>
            </a:r>
            <a:endParaRPr lang="fr-FR" sz="1200" kern="1200" dirty="0">
              <a:solidFill>
                <a:schemeClr val="tx1"/>
              </a:solidFill>
              <a:effectLst/>
              <a:latin typeface="Arial" charset="0"/>
              <a:ea typeface="MS PGothic" pitchFamily="34" charset="-128"/>
              <a:cs typeface="MS PGothic" charset="0"/>
            </a:endParaRP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Approche globale de prévention et de lutte contre le cancer du col de l’utérus : vers une meilleure santé pour les femmes et les jeunes filles. Note d'orientation. OMS 2013</a:t>
            </a:r>
            <a:endParaRPr lang="fr-FR" sz="1200" kern="1200" dirty="0">
              <a:solidFill>
                <a:schemeClr val="tx1"/>
              </a:solidFill>
              <a:effectLst/>
              <a:latin typeface="Arial" charset="0"/>
              <a:ea typeface="MS PGothic" pitchFamily="34" charset="-128"/>
              <a:cs typeface="MS PGothic"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noProof="0" dirty="0">
                <a:solidFill>
                  <a:schemeClr val="tx1"/>
                </a:solidFill>
                <a:effectLst/>
                <a:latin typeface="Arial" charset="0"/>
                <a:ea typeface="MS PGothic" pitchFamily="34" charset="-128"/>
                <a:cs typeface="MS PGothic" charset="0"/>
              </a:rPr>
              <a:t>Commençons par regarder les taux d’incidence estimatifs du cancer du col de l’utérus dans le monde. Les données sont disponibles auprès du CIRC, le Centre International de Recherche sur le Cancer (le CIRC fait partie de l'OMS) - les données les plus récentes disponibles du CIRC datent de 2020. </a:t>
            </a:r>
            <a:r>
              <a:rPr lang="fr-FR" b="0" noProof="0" dirty="0">
                <a:cs typeface="Arial" charset="0"/>
              </a:rPr>
              <a:t>https://www.uicc.org/resources/cancer-today-info</a:t>
            </a:r>
          </a:p>
          <a:p>
            <a:endParaRPr lang="fr-FR" sz="1200" b="0" kern="1200" noProof="0" dirty="0">
              <a:solidFill>
                <a:schemeClr val="tx1"/>
              </a:solidFill>
              <a:effectLst/>
              <a:latin typeface="Arial" charset="0"/>
              <a:ea typeface="MS PGothic" pitchFamily="34" charset="-128"/>
              <a:cs typeface="Arial" charset="0"/>
            </a:endParaRPr>
          </a:p>
          <a:p>
            <a:r>
              <a:rPr lang="fr-FR" noProof="0" dirty="0"/>
              <a:t>Cette carte montre que les pays avec l'incidence la plus élevée de cas de cancer du col de l'utérus - les couleurs bleues les plus foncées - se trouvent en Amérique latine, en Afrique et dans les pays asiatiques. </a:t>
            </a:r>
          </a:p>
          <a:p>
            <a:endParaRPr lang="fr-FR" noProof="0" dirty="0"/>
          </a:p>
          <a:p>
            <a:r>
              <a:rPr lang="fr-FR" noProof="0" dirty="0"/>
              <a:t>Ces différences sont liées à de nombreux facteurs, dont l'efficacité des programmes de dépistage du cancer du col de l'utérus et la prévalence du VIH.</a:t>
            </a:r>
          </a:p>
          <a:p>
            <a:endParaRPr lang="fr-FR" noProof="0" dirty="0"/>
          </a:p>
          <a:p>
            <a:r>
              <a:rPr lang="fr-FR" noProof="0" dirty="0"/>
              <a:t>Le cancer du col de l'utérus est une maladie évitable, tant par la vaccination que par le dépistage. Sans ces interventions ou lorsqu'elles sont mises en œuvre avec une faible couverture ou une qualité médiocre, de nombreuses femmes recevront un diagnostic de cancer invasif et auront un taux de survie plus faible. Avec la vaccination, la plupart des cancers seront évités et avec un dépistage de haute qualité, le taux de survie augmentera fortement. </a:t>
            </a:r>
          </a:p>
          <a:p>
            <a:endParaRPr lang="fr-FR" noProof="0" dirty="0"/>
          </a:p>
          <a:p>
            <a:r>
              <a:rPr lang="fr-FR" noProof="0" dirty="0"/>
              <a:t>Lorsque la vaccination est introduite et que la couverture est élevée, la plupart des cancers seront évités. L'incidence diminuera davantage avec un dépistage de haute qualité et plus de femmes seront diagnostiquées et traitées tôt, plus le taux de survie augmentera.</a:t>
            </a:r>
            <a:r>
              <a:rPr lang="fr-FR" sz="1200" kern="1200" noProof="0" dirty="0">
                <a:solidFill>
                  <a:schemeClr val="tx1"/>
                </a:solidFill>
                <a:effectLst/>
                <a:latin typeface="Arial" charset="0"/>
                <a:ea typeface="MS PGothic" pitchFamily="34" charset="-128"/>
                <a:cs typeface="MS PGothic" charset="0"/>
              </a:rPr>
              <a:t> </a:t>
            </a:r>
          </a:p>
          <a:p>
            <a:endParaRPr lang="fr-FR" sz="1200" kern="1200" noProof="0" dirty="0">
              <a:solidFill>
                <a:schemeClr val="tx1"/>
              </a:solidFill>
              <a:effectLst/>
              <a:latin typeface="Arial" charset="0"/>
              <a:ea typeface="MS PGothic" pitchFamily="34" charset="-128"/>
              <a:cs typeface="MS PGothic" charset="0"/>
            </a:endParaRPr>
          </a:p>
          <a:p>
            <a:r>
              <a:rPr lang="fr-FR" sz="1200" kern="1200" noProof="0" dirty="0">
                <a:solidFill>
                  <a:schemeClr val="tx1"/>
                </a:solidFill>
                <a:effectLst/>
                <a:latin typeface="Arial" charset="0"/>
                <a:ea typeface="MS PGothic" pitchFamily="34" charset="-128"/>
                <a:cs typeface="MS PGothic" charset="0"/>
              </a:rPr>
              <a:t>Actuellement, le taux d’incidence global du cancer du col de l’utérus est de 13,3/100.000 et celui de la mortalité due à ce cancer est de 7,3/100.000 (2020).</a:t>
            </a:r>
          </a:p>
          <a:p>
            <a:endParaRPr lang="en-US" dirty="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900" b="1">
                <a:solidFill>
                  <a:srgbClr val="000066"/>
                </a:solidFill>
                <a:latin typeface="Arial" charset="0"/>
                <a:ea typeface="ＭＳ Ｐゴシック" pitchFamily="34" charset="-128"/>
              </a:defRPr>
            </a:lvl1pPr>
            <a:lvl2pPr marL="742950" indent="-285750" defTabSz="904875" eaLnBrk="0" hangingPunct="0">
              <a:defRPr sz="3900" b="1">
                <a:solidFill>
                  <a:srgbClr val="000066"/>
                </a:solidFill>
                <a:latin typeface="Arial" charset="0"/>
                <a:ea typeface="ＭＳ Ｐゴシック" pitchFamily="34" charset="-128"/>
              </a:defRPr>
            </a:lvl2pPr>
            <a:lvl3pPr marL="1143000" indent="-228600" defTabSz="904875" eaLnBrk="0" hangingPunct="0">
              <a:defRPr sz="3900" b="1">
                <a:solidFill>
                  <a:srgbClr val="000066"/>
                </a:solidFill>
                <a:latin typeface="Arial" charset="0"/>
                <a:ea typeface="ＭＳ Ｐゴシック" pitchFamily="34" charset="-128"/>
              </a:defRPr>
            </a:lvl3pPr>
            <a:lvl4pPr marL="1600200" indent="-228600" defTabSz="904875" eaLnBrk="0" hangingPunct="0">
              <a:defRPr sz="3900" b="1">
                <a:solidFill>
                  <a:srgbClr val="000066"/>
                </a:solidFill>
                <a:latin typeface="Arial" charset="0"/>
                <a:ea typeface="ＭＳ Ｐゴシック" pitchFamily="34" charset="-128"/>
              </a:defRPr>
            </a:lvl4pPr>
            <a:lvl5pPr marL="2057400" indent="-228600" defTabSz="904875" eaLnBrk="0" hangingPunct="0">
              <a:defRPr sz="3900" b="1">
                <a:solidFill>
                  <a:srgbClr val="000066"/>
                </a:solidFill>
                <a:latin typeface="Arial" charset="0"/>
                <a:ea typeface="ＭＳ Ｐゴシック" pitchFamily="34" charset="-128"/>
              </a:defRPr>
            </a:lvl5pPr>
            <a:lvl6pPr marL="25146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fld id="{1B4E6F69-2CBA-4260-923F-C96B3602E0FC}" type="slidenum">
              <a:rPr lang="en-GB" sz="1200" b="0">
                <a:solidFill>
                  <a:schemeClr val="tx1"/>
                </a:solidFill>
              </a:rPr>
              <a:pPr eaLnBrk="1" hangingPunct="1"/>
              <a:t>5</a:t>
            </a:fld>
            <a:endParaRPr lang="en-GB" sz="1200" b="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marL="171450" indent="-171450">
              <a:buFont typeface="Arial" pitchFamily="34" charset="0"/>
              <a:buChar char="•"/>
            </a:pPr>
            <a:r>
              <a:rPr lang="fr-FR" dirty="0">
                <a:effectLst/>
              </a:rPr>
              <a:t>Le col de l'utérus est la partie inférieure de l'utérus </a:t>
            </a:r>
          </a:p>
          <a:p>
            <a:pPr marL="171450" indent="-171450">
              <a:buFont typeface="Arial" pitchFamily="34" charset="0"/>
              <a:buChar char="•"/>
            </a:pPr>
            <a:r>
              <a:rPr lang="fr-FR" dirty="0">
                <a:effectLst/>
              </a:rPr>
              <a:t>Le cancer du col de l'utérus est la croissance incontrôlée de cellules anormales dans le col de l'utérus</a:t>
            </a:r>
          </a:p>
          <a:p>
            <a:pPr marL="171450" indent="-171450">
              <a:buFont typeface="Arial" pitchFamily="34" charset="0"/>
              <a:buChar char="•"/>
            </a:pPr>
            <a:r>
              <a:rPr lang="fr-FR" dirty="0">
                <a:effectLst/>
              </a:rPr>
              <a:t>Le cancer du col de l'utérus se produit lorsque les cellules du col de l'utérus commencent à se développer et à reproduire de façon anormale et incontrôlée. La croissance incontrôlée commence habituellement dans les cellules de surface de la partie externe du col de l'utérus</a:t>
            </a:r>
          </a:p>
          <a:p>
            <a:pPr marL="171450" indent="-171450">
              <a:buFont typeface="Arial" pitchFamily="34" charset="0"/>
              <a:buChar char="•"/>
            </a:pPr>
            <a:r>
              <a:rPr lang="fr-FR" dirty="0">
                <a:effectLst/>
              </a:rPr>
              <a:t>Un cancer invasif signifie</a:t>
            </a:r>
            <a:r>
              <a:rPr lang="fr-FR" baseline="0" dirty="0">
                <a:effectLst/>
              </a:rPr>
              <a:t> </a:t>
            </a:r>
            <a:r>
              <a:rPr lang="fr-FR" dirty="0">
                <a:effectLst/>
              </a:rPr>
              <a:t>que le cancer affecte les tissus profonds du col de l'utérus </a:t>
            </a:r>
          </a:p>
          <a:p>
            <a:pPr marL="171450" indent="-171450">
              <a:buFont typeface="Arial" pitchFamily="34" charset="0"/>
              <a:buChar char="•"/>
            </a:pPr>
            <a:r>
              <a:rPr lang="fr-FR" dirty="0">
                <a:effectLst/>
              </a:rPr>
              <a:t>Le cancer du col de l'utérus peut également se propager à d'autres parties du corps. Cet écart est appelé métastase. Le cancer du col de l'utérus se propage généralement par invasion directe des tissus voisins contaminant</a:t>
            </a:r>
            <a:r>
              <a:rPr lang="fr-FR" baseline="0" dirty="0">
                <a:effectLst/>
              </a:rPr>
              <a:t> </a:t>
            </a:r>
            <a:r>
              <a:rPr lang="fr-FR" dirty="0">
                <a:effectLst/>
              </a:rPr>
              <a:t>la vessie, le vagin ou le rectum et infectant plus tard, les intestins, les uretères, le foie et les reins</a:t>
            </a:r>
            <a:endParaRPr lang="en-US" dirty="0">
              <a:latin typeface="Arial" pitchFamily="34" charset="0"/>
            </a:endParaRPr>
          </a:p>
        </p:txBody>
      </p:sp>
      <p:sp>
        <p:nvSpPr>
          <p:cNvPr id="25604" name="Slide Number Placeholder 3"/>
          <p:cNvSpPr>
            <a:spLocks noGrp="1"/>
          </p:cNvSpPr>
          <p:nvPr>
            <p:ph type="sldNum" sz="quarter" idx="5"/>
          </p:nvPr>
        </p:nvSpPr>
        <p:spPr>
          <a:noFill/>
        </p:spPr>
        <p:txBody>
          <a:bodyPr/>
          <a:lstStyle/>
          <a:p>
            <a:fld id="{231CC47A-B01B-4C8D-B694-313C9085F842}" type="slidenum">
              <a:rPr lang="en-GB">
                <a:ea typeface="MS PGothic" pitchFamily="34" charset="-128"/>
              </a:rPr>
              <a:pPr/>
              <a:t>6</a:t>
            </a:fld>
            <a:endParaRPr lang="en-GB">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Certains types de papillomavirus humain (VPH) causent le cancer du col de l’utérus, y compris, les cancers de la vulve, du vagin, du pénis, de l'anus, et les cancers de l'oropharynx (base de la langue, les amygdales et l'arrière de la gorge)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y a beaucoup de différents types de VPH, et nombreux ne posent pas de problèmes. Toutefois, l'infection par certains types de VPH peuvent causer le cancer du col de l’utérus (les VPH de types 16 et 18 sont responsables de plus de 70% des cas de cancer du col de l’utérus) et d'autres types peuvent causer des verrues génitales</a:t>
            </a:r>
          </a:p>
          <a:p>
            <a:endParaRPr lang="en-US" b="1" dirty="0">
              <a:latin typeface="Arial" pitchFamily="34" charset="0"/>
            </a:endParaRPr>
          </a:p>
          <a:p>
            <a:endParaRPr lang="en-US" b="1" dirty="0">
              <a:latin typeface="Arial" pitchFamily="34" charset="0"/>
            </a:endParaRPr>
          </a:p>
        </p:txBody>
      </p:sp>
      <p:sp>
        <p:nvSpPr>
          <p:cNvPr id="2662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167FBF09-EE5F-41E1-8BB6-BF16CF2E0021}" type="slidenum">
              <a:rPr lang="en-GB" sz="1200" b="0">
                <a:solidFill>
                  <a:schemeClr val="tx1"/>
                </a:solidFill>
              </a:rPr>
              <a:pPr algn="r" defTabSz="909638"/>
              <a:t>7</a:t>
            </a:fld>
            <a:endParaRPr lang="en-GB" sz="1200" b="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algn="just"/>
            <a:r>
              <a:rPr lang="fr-FR" sz="1200" kern="1200" dirty="0">
                <a:solidFill>
                  <a:schemeClr val="tx1"/>
                </a:solidFill>
                <a:effectLst/>
                <a:latin typeface="Arial" charset="0"/>
                <a:ea typeface="MS PGothic" pitchFamily="34" charset="-128"/>
                <a:cs typeface="MS PGothic" charset="0"/>
              </a:rPr>
              <a:t>L’infection par le VPH est souvent asymptomatique. Les symptômes du cancer du col de l’utérus ont tendance à apparaître seulement après que le cancer ait atteint un stade avancé et peut inclure :</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Saignements vaginaux intermenstruels irréguliers ou anormaux après un rapport sexuel</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Douleurs du dos, des jambes ou pelviennes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Fatigue, perte de poids, perte d'appétit</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Pertes vaginales inconfortables ou odorantes qui peuvent être pâles, aqueuses, roses, brunes, ou sanglantes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Seule jambe enflée</a:t>
            </a:r>
          </a:p>
          <a:p>
            <a:pPr algn="just"/>
            <a:r>
              <a:rPr lang="fr-FR" sz="1200" kern="1200" dirty="0">
                <a:solidFill>
                  <a:schemeClr val="tx1"/>
                </a:solidFill>
                <a:effectLst/>
                <a:latin typeface="Arial" charset="0"/>
                <a:ea typeface="MS PGothic" pitchFamily="34" charset="-128"/>
                <a:cs typeface="MS PGothic" charset="0"/>
              </a:rPr>
              <a:t>Des symptômes plus graves peuvent survenir à des stades plus avancés</a:t>
            </a:r>
            <a:r>
              <a:rPr lang="fr-FR" sz="1200" kern="1200" baseline="0" dirty="0">
                <a:solidFill>
                  <a:schemeClr val="tx1"/>
                </a:solidFill>
                <a:effectLst/>
                <a:latin typeface="Arial" charset="0"/>
                <a:ea typeface="MS PGothic" pitchFamily="34" charset="-128"/>
                <a:cs typeface="MS PGothic" charset="0"/>
              </a:rPr>
              <a:t> et peuvent inclure </a:t>
            </a:r>
            <a:r>
              <a:rPr lang="fr-FR" sz="1200" kern="1200" dirty="0">
                <a:solidFill>
                  <a:schemeClr val="tx1"/>
                </a:solidFill>
                <a:effectLst/>
                <a:latin typeface="Arial" charset="0"/>
                <a:ea typeface="MS PGothic" pitchFamily="34" charset="-128"/>
                <a:cs typeface="MS PGothic" charset="0"/>
              </a:rPr>
              <a:t>l'anémie plus sévère, une insuffisance rénale, des fistules, et le lymphœdème.</a:t>
            </a:r>
          </a:p>
          <a:p>
            <a:pPr algn="just"/>
            <a:endParaRPr lang="en-US" dirty="0">
              <a:latin typeface="Arial" pitchFamily="34" charset="0"/>
            </a:endParaRPr>
          </a:p>
        </p:txBody>
      </p:sp>
      <p:sp>
        <p:nvSpPr>
          <p:cNvPr id="27652" name="Slide Number Placeholder 3"/>
          <p:cNvSpPr>
            <a:spLocks noGrp="1"/>
          </p:cNvSpPr>
          <p:nvPr>
            <p:ph type="sldNum" sz="quarter" idx="5"/>
          </p:nvPr>
        </p:nvSpPr>
        <p:spPr>
          <a:noFill/>
        </p:spPr>
        <p:txBody>
          <a:bodyPr/>
          <a:lstStyle/>
          <a:p>
            <a:fld id="{5F778741-6B4A-4AFB-BF01-C4885F01E913}" type="slidenum">
              <a:rPr lang="en-GB">
                <a:ea typeface="MS PGothic" pitchFamily="34" charset="-128"/>
              </a:rPr>
              <a:pPr/>
              <a:t>8</a:t>
            </a:fld>
            <a:endParaRPr lang="en-GB">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p:txBody>
          <a:bodyPr/>
          <a:lstStyle/>
          <a:p>
            <a:pPr defTabSz="919144">
              <a:defRPr/>
            </a:pPr>
            <a:r>
              <a:rPr lang="en-US" sz="1300" dirty="0">
                <a:latin typeface="Arial" pitchFamily="34" charset="0"/>
                <a:ea typeface="+mn-ea"/>
                <a:cs typeface="Arial" pitchFamily="34" charset="0"/>
              </a:rPr>
              <a:t>World Health Organization</a:t>
            </a:r>
          </a:p>
        </p:txBody>
      </p:sp>
      <p:sp>
        <p:nvSpPr>
          <p:cNvPr id="28675" name="Rectangle 3"/>
          <p:cNvSpPr>
            <a:spLocks noGrp="1" noChangeArrowheads="1"/>
          </p:cNvSpPr>
          <p:nvPr>
            <p:ph type="dt" sz="quarter" idx="1"/>
          </p:nvPr>
        </p:nvSpPr>
        <p:spPr>
          <a:noFill/>
        </p:spPr>
        <p:txBody>
          <a:bodyPr/>
          <a:lstStyle/>
          <a:p>
            <a:pPr defTabSz="917575"/>
            <a:fld id="{A7932458-A73B-46AB-9D3A-8999D4E1CAD9}" type="datetime3">
              <a:rPr lang="en-US" sz="1300" smtClean="0">
                <a:latin typeface="Arial" pitchFamily="34" charset="0"/>
              </a:rPr>
              <a:pPr defTabSz="917575"/>
              <a:t>16 May 2022</a:t>
            </a:fld>
            <a:endParaRPr lang="en-US" sz="1300">
              <a:latin typeface="Arial" pitchFamily="34" charset="0"/>
            </a:endParaRPr>
          </a:p>
        </p:txBody>
      </p:sp>
      <p:sp>
        <p:nvSpPr>
          <p:cNvPr id="28676" name="Rectangle 7"/>
          <p:cNvSpPr>
            <a:spLocks noGrp="1" noChangeArrowheads="1"/>
          </p:cNvSpPr>
          <p:nvPr>
            <p:ph type="sldNum" sz="quarter" idx="5"/>
          </p:nvPr>
        </p:nvSpPr>
        <p:spPr>
          <a:noFill/>
        </p:spPr>
        <p:txBody>
          <a:bodyPr/>
          <a:lstStyle/>
          <a:p>
            <a:pPr defTabSz="917575"/>
            <a:fld id="{0101B119-CF09-47A4-A8DD-4B8B09A44688}" type="slidenum">
              <a:rPr lang="en-US" sz="1300">
                <a:ea typeface="MS PGothic" pitchFamily="34" charset="-128"/>
              </a:rPr>
              <a:pPr defTabSz="917575"/>
              <a:t>9</a:t>
            </a:fld>
            <a:endParaRPr lang="en-US" sz="1300">
              <a:ea typeface="MS PGothic" pitchFamily="34" charset="-128"/>
            </a:endParaRPr>
          </a:p>
        </p:txBody>
      </p:sp>
      <p:sp>
        <p:nvSpPr>
          <p:cNvPr id="28677" name="Rectangle 2"/>
          <p:cNvSpPr txBox="1">
            <a:spLocks noGrp="1" noChangeArrowheads="1"/>
          </p:cNvSpPr>
          <p:nvPr/>
        </p:nvSpPr>
        <p:spPr bwMode="auto">
          <a:xfrm>
            <a:off x="0" y="0"/>
            <a:ext cx="2919413" cy="492125"/>
          </a:xfrm>
          <a:prstGeom prst="rect">
            <a:avLst/>
          </a:prstGeom>
          <a:noFill/>
          <a:ln w="9525">
            <a:noFill/>
            <a:miter lim="800000"/>
            <a:headEnd/>
            <a:tailEnd/>
          </a:ln>
        </p:spPr>
        <p:txBody>
          <a:bodyPr lIns="92006" tIns="46004" rIns="92006" bIns="46004"/>
          <a:lstStyle/>
          <a:p>
            <a:pPr defTabSz="923925"/>
            <a:r>
              <a:rPr lang="en-GB" sz="1200" b="0">
                <a:solidFill>
                  <a:schemeClr val="tx1"/>
                </a:solidFill>
              </a:rPr>
              <a:t>World Health Organization</a:t>
            </a:r>
          </a:p>
        </p:txBody>
      </p:sp>
      <p:sp>
        <p:nvSpPr>
          <p:cNvPr id="28678" name="Rectangle 3"/>
          <p:cNvSpPr txBox="1">
            <a:spLocks noGrp="1" noChangeArrowheads="1"/>
          </p:cNvSpPr>
          <p:nvPr/>
        </p:nvSpPr>
        <p:spPr bwMode="auto">
          <a:xfrm>
            <a:off x="3814763" y="0"/>
            <a:ext cx="2919412" cy="492125"/>
          </a:xfrm>
          <a:prstGeom prst="rect">
            <a:avLst/>
          </a:prstGeom>
          <a:noFill/>
          <a:ln w="9525">
            <a:noFill/>
            <a:miter lim="800000"/>
            <a:headEnd/>
            <a:tailEnd/>
          </a:ln>
        </p:spPr>
        <p:txBody>
          <a:bodyPr lIns="92006" tIns="46004" rIns="92006" bIns="46004"/>
          <a:lstStyle/>
          <a:p>
            <a:pPr algn="r" defTabSz="923925"/>
            <a:fld id="{94006036-A35E-4B26-91B9-954B57FF73AA}" type="datetime3">
              <a:rPr lang="en-GB" sz="1200" b="0">
                <a:solidFill>
                  <a:schemeClr val="tx1"/>
                </a:solidFill>
              </a:rPr>
              <a:pPr algn="r" defTabSz="923925"/>
              <a:t>16 May, 2022</a:t>
            </a:fld>
            <a:endParaRPr lang="en-GB" sz="1200" b="0">
              <a:solidFill>
                <a:schemeClr val="tx1"/>
              </a:solidFill>
            </a:endParaRPr>
          </a:p>
        </p:txBody>
      </p:sp>
      <p:sp>
        <p:nvSpPr>
          <p:cNvPr id="28679" name="Rectangle 7"/>
          <p:cNvSpPr txBox="1">
            <a:spLocks noGrp="1" noChangeArrowheads="1"/>
          </p:cNvSpPr>
          <p:nvPr/>
        </p:nvSpPr>
        <p:spPr bwMode="auto">
          <a:xfrm>
            <a:off x="3814763" y="9305925"/>
            <a:ext cx="2919412" cy="492125"/>
          </a:xfrm>
          <a:prstGeom prst="rect">
            <a:avLst/>
          </a:prstGeom>
          <a:noFill/>
          <a:ln w="9525">
            <a:noFill/>
            <a:miter lim="800000"/>
            <a:headEnd/>
            <a:tailEnd/>
          </a:ln>
        </p:spPr>
        <p:txBody>
          <a:bodyPr lIns="92006" tIns="46004" rIns="92006" bIns="46004" anchor="b"/>
          <a:lstStyle/>
          <a:p>
            <a:pPr algn="r" defTabSz="923925"/>
            <a:fld id="{9FDAF380-D793-4B2A-85C1-A6924D598703}" type="slidenum">
              <a:rPr lang="en-GB" sz="1200" b="0">
                <a:solidFill>
                  <a:schemeClr val="tx1"/>
                </a:solidFill>
              </a:rPr>
              <a:pPr algn="r" defTabSz="923925"/>
              <a:t>9</a:t>
            </a:fld>
            <a:endParaRPr lang="en-GB" sz="1200" b="0">
              <a:solidFill>
                <a:schemeClr val="tx1"/>
              </a:solidFill>
            </a:endParaRPr>
          </a:p>
        </p:txBody>
      </p:sp>
      <p:sp>
        <p:nvSpPr>
          <p:cNvPr id="28680" name="Rectangle 2"/>
          <p:cNvSpPr>
            <a:spLocks noGrp="1" noRot="1" noChangeAspect="1" noChangeArrowheads="1" noTextEdit="1"/>
          </p:cNvSpPr>
          <p:nvPr>
            <p:ph type="sldImg"/>
          </p:nvPr>
        </p:nvSpPr>
        <p:spPr>
          <a:xfrm>
            <a:off x="917575" y="733425"/>
            <a:ext cx="4902200" cy="3676650"/>
          </a:xfrm>
          <a:ln/>
        </p:spPr>
      </p:sp>
      <p:sp>
        <p:nvSpPr>
          <p:cNvPr id="28681" name="Rectangle 3"/>
          <p:cNvSpPr>
            <a:spLocks noGrp="1" noChangeArrowheads="1"/>
          </p:cNvSpPr>
          <p:nvPr>
            <p:ph type="body" idx="1"/>
          </p:nvPr>
        </p:nvSpPr>
        <p:spPr>
          <a:xfrm>
            <a:off x="515938" y="4657725"/>
            <a:ext cx="5845175" cy="4408488"/>
          </a:xfrm>
          <a:noFill/>
          <a:ln/>
        </p:spPr>
        <p:txBody>
          <a:bodyPr lIns="92006" tIns="46004" rIns="92006" bIns="46004"/>
          <a:lstStyle/>
          <a:p>
            <a:r>
              <a:rPr lang="fr-FR" sz="1200" kern="1200" dirty="0">
                <a:solidFill>
                  <a:schemeClr val="tx1"/>
                </a:solidFill>
                <a:effectLst/>
                <a:latin typeface="Arial" charset="0"/>
                <a:ea typeface="MS PGothic" pitchFamily="34" charset="-128"/>
                <a:cs typeface="MS PGothic" charset="0"/>
              </a:rPr>
              <a:t>Graphique  A:</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commence par l’infection des cellules à la surface du col. La plupart des infections par le VPH disparaissent spontanément, mais un petit pourcentage de femmes infectées par les types de VPH oncogènes (qui causent le cancer) développe des infections persistantes, et cela peut conduire à des changements précancéreux ou à des lésions. Certaines lésions disparaissent spontanément, mais d'autres évoluent vers un cancer invasif du col de l’utérus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progression de l'infection à des lésions précancéreuses et au cancer est lente (15-20 ans ou plus) ; le cancer du col de l’utérus est donc le plus souvent trouvé chez les femmes d'âge moyen. En raison de cette longue période de progression, il y a des opportunités d’identifier et de traiter, dès les premiers stades de l'infection de la maladie, le VPH ou les lésions précancéreuses. Si les lésions sont traitées tôt, le taux de réussite est très élevé et en général,  le cancer invasif ne se développe pas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Chez les femmes présentant une immunosuppression, telles que les femmes infectées par le VIH non traité, la progression de l'infection au VPH à des lésions précancéreuses et au cancer peut être rapide, entraînant parfois le cancer du col de l’utérus chez les femmes qui ont entre vingt et trente ans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Les infections à VPH (de courte durée ou persistante) ne présentent pas de symptômes, ce qui nécessite que les femmes doivent être examinées périodiquement afin de déterminer l’apparition d’une infection persistante ou si des lésions se sont développées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838200" y="6426200"/>
            <a:ext cx="5410200" cy="431800"/>
          </a:xfrm>
          <a:prstGeom prst="rect">
            <a:avLst/>
          </a:prstGeom>
          <a:noFill/>
          <a:ln w="9525">
            <a:noFill/>
            <a:miter lim="800000"/>
            <a:headEnd/>
            <a:tailEnd/>
          </a:ln>
        </p:spPr>
        <p:txBody>
          <a:bodyPr lIns="0" tIns="0" rIns="0" bIns="0"/>
          <a:lstStyle/>
          <a:p>
            <a:pPr defTabSz="912813"/>
            <a:r>
              <a:rPr lang="en-GB" sz="1200" b="0" dirty="0">
                <a:solidFill>
                  <a:srgbClr val="96CCEE"/>
                </a:solidFill>
                <a:latin typeface="Arial Narrow" pitchFamily="34" charset="0"/>
              </a:rPr>
              <a:t>Introduction au</a:t>
            </a:r>
            <a:r>
              <a:rPr lang="en-GB" sz="1200" b="0" baseline="0" dirty="0">
                <a:solidFill>
                  <a:srgbClr val="96CCEE"/>
                </a:solidFill>
                <a:latin typeface="Arial Narrow" pitchFamily="34" charset="0"/>
              </a:rPr>
              <a:t> VPH &amp; au cancer du col de l'utérus</a:t>
            </a:r>
            <a:r>
              <a:rPr lang="en-GB" sz="1200" b="0" dirty="0">
                <a:solidFill>
                  <a:srgbClr val="96CCEE"/>
                </a:solidFill>
                <a:latin typeface="Arial Narrow" pitchFamily="34" charset="0"/>
              </a:rPr>
              <a:t>, Module 1 Gardasil</a:t>
            </a:r>
            <a:r>
              <a:rPr lang="en-GB" sz="1200" b="0" baseline="30000" dirty="0">
                <a:solidFill>
                  <a:srgbClr val="96CCEE"/>
                </a:solidFill>
                <a:latin typeface="Arial Narrow" pitchFamily="34" charset="0"/>
              </a:rPr>
              <a:t>TM </a:t>
            </a:r>
            <a:r>
              <a:rPr lang="en-GB" sz="1800" baseline="12000" dirty="0">
                <a:solidFill>
                  <a:srgbClr val="FFFFFF"/>
                </a:solidFill>
                <a:latin typeface="Arial Narrow" pitchFamily="34" charset="0"/>
              </a:rPr>
              <a:t>|  </a:t>
            </a:r>
            <a:r>
              <a:rPr lang="en-GB" sz="1200" b="0" kern="1200" dirty="0" err="1">
                <a:solidFill>
                  <a:srgbClr val="96CCEE"/>
                </a:solidFill>
                <a:latin typeface="Arial Narrow" pitchFamily="34" charset="0"/>
                <a:ea typeface="MS PGothic" pitchFamily="34" charset="-128"/>
                <a:cs typeface="+mn-cs"/>
              </a:rPr>
              <a:t>mai</a:t>
            </a:r>
            <a:r>
              <a:rPr lang="en-GB" sz="1200" b="0" kern="1200" dirty="0">
                <a:solidFill>
                  <a:srgbClr val="96CCEE"/>
                </a:solidFill>
                <a:latin typeface="Arial Narrow" pitchFamily="34" charset="0"/>
                <a:ea typeface="MS PGothic" pitchFamily="34" charset="-128"/>
                <a:cs typeface="+mn-cs"/>
              </a:rPr>
              <a:t> </a:t>
            </a:r>
            <a:r>
              <a:rPr lang="fr-FR" sz="1200" b="0" kern="1200" dirty="0">
                <a:solidFill>
                  <a:srgbClr val="96CCEE"/>
                </a:solidFill>
                <a:latin typeface="Arial Narrow" pitchFamily="34" charset="0"/>
                <a:ea typeface="MS PGothic" pitchFamily="34" charset="-128"/>
                <a:cs typeface="+mn-cs"/>
              </a:rPr>
              <a:t>2022</a:t>
            </a:r>
            <a:endParaRPr lang="en-GB" sz="1200" b="0"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30107352-A43C-41C2-BB2F-96471289B886}" type="slidenum">
              <a:rPr lang="en-US" sz="1500">
                <a:solidFill>
                  <a:srgbClr val="72BBE8"/>
                </a:solidFill>
                <a:latin typeface="Arial Narrow" pitchFamily="34" charset="0"/>
              </a:rPr>
              <a:pPr algn="r" defTabSz="912813"/>
              <a:t>‹#›</a:t>
            </a:fld>
            <a:r>
              <a:rPr lang="en-GB" sz="1500">
                <a:solidFill>
                  <a:srgbClr val="72BBE8"/>
                </a:solidFill>
                <a:latin typeface="Arial Narrow" pitchFamily="34" charset="0"/>
              </a:rPr>
              <a:t> </a:t>
            </a:r>
            <a:r>
              <a:rPr lang="en-GB" sz="2100" baseline="14000">
                <a:solidFill>
                  <a:srgbClr val="FFFFFF"/>
                </a:solidFill>
                <a:latin typeface="Arial Narrow" pitchFamily="34" charset="0"/>
              </a:rPr>
              <a:t>|</a:t>
            </a:r>
          </a:p>
        </p:txBody>
      </p:sp>
      <p:pic>
        <p:nvPicPr>
          <p:cNvPr id="9" name="Picture 5">
            <a:extLst>
              <a:ext uri="{FF2B5EF4-FFF2-40B4-BE49-F238E27FC236}">
                <a16:creationId xmlns:a16="http://schemas.microsoft.com/office/drawing/2014/main" id="{85D901A2-32FA-4180-95D6-2738B26F147E}"/>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66188" y="6157701"/>
            <a:ext cx="2124075" cy="53699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8" r:id="rId1"/>
    <p:sldLayoutId id="2147484518" r:id="rId2"/>
    <p:sldLayoutId id="2147484519" r:id="rId3"/>
    <p:sldLayoutId id="2147484520" r:id="rId4"/>
    <p:sldLayoutId id="2147484521" r:id="rId5"/>
    <p:sldLayoutId id="2147484522" r:id="rId6"/>
    <p:sldLayoutId id="2147484523" r:id="rId7"/>
    <p:sldLayoutId id="2147484524" r:id="rId8"/>
    <p:sldLayoutId id="2147484525" r:id="rId9"/>
    <p:sldLayoutId id="2147484526" r:id="rId10"/>
    <p:sldLayoutId id="2147484527"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fr/news-room/events/detail/2020/11/17/default-calendar/launch-of-the-global-strategy-to-accelerate-the-elimination-of-cervical-cancer"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apps.who.int/iris/bitstream/handle/10665/254586/9789242549768-fre.pdf;sequence=1" TargetMode="External"/><Relationship Id="rId4" Type="http://schemas.openxmlformats.org/officeDocument/2006/relationships/hyperlink" Target="https://www.who.int/fr/publications/i/item/97892415489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p:cNvSpPr>
            <a:spLocks noChangeArrowheads="1"/>
          </p:cNvSpPr>
          <p:nvPr/>
        </p:nvSpPr>
        <p:spPr bwMode="auto">
          <a:xfrm>
            <a:off x="228600" y="188913"/>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sp>
        <p:nvSpPr>
          <p:cNvPr id="3076" name="Rectangle 5"/>
          <p:cNvSpPr>
            <a:spLocks noChangeArrowheads="1"/>
          </p:cNvSpPr>
          <p:nvPr/>
        </p:nvSpPr>
        <p:spPr bwMode="auto">
          <a:xfrm>
            <a:off x="1476375" y="2397125"/>
            <a:ext cx="6400800" cy="1752600"/>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Module 1</a:t>
            </a:r>
          </a:p>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Introduction à l’infection par le VPH et au cancer de l’utérus</a:t>
            </a:r>
            <a:br>
              <a:rPr lang="fr-FR" sz="3200" dirty="0">
                <a:solidFill>
                  <a:schemeClr val="bg1"/>
                </a:solidFill>
              </a:rPr>
            </a:br>
            <a:r>
              <a:rPr lang="fr-FR" sz="3200" dirty="0" err="1">
                <a:solidFill>
                  <a:schemeClr val="bg1"/>
                </a:solidFill>
              </a:rPr>
              <a:t>Gardasil</a:t>
            </a:r>
            <a:r>
              <a:rPr lang="fr-FR" sz="3200" baseline="30000" dirty="0" err="1">
                <a:solidFill>
                  <a:schemeClr val="bg1"/>
                </a:solidFill>
              </a:rPr>
              <a:t>TM</a:t>
            </a:r>
            <a:endParaRPr lang="fr-FR" sz="3200" baseline="30000" dirty="0">
              <a:solidFill>
                <a:schemeClr val="bg1"/>
              </a:solidFill>
            </a:endParaRPr>
          </a:p>
        </p:txBody>
      </p:sp>
      <p:pic>
        <p:nvPicPr>
          <p:cNvPr id="5" name="Picture 5">
            <a:extLst>
              <a:ext uri="{FF2B5EF4-FFF2-40B4-BE49-F238E27FC236}">
                <a16:creationId xmlns:a16="http://schemas.microsoft.com/office/drawing/2014/main" id="{B3363235-A88E-4E31-9161-DBA0616DE1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497902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24"/>
          <p:cNvSpPr txBox="1">
            <a:spLocks noChangeArrowheads="1"/>
          </p:cNvSpPr>
          <p:nvPr/>
        </p:nvSpPr>
        <p:spPr bwMode="auto">
          <a:xfrm>
            <a:off x="785813" y="0"/>
            <a:ext cx="8001000" cy="1169551"/>
          </a:xfrm>
          <a:prstGeom prst="rect">
            <a:avLst/>
          </a:prstGeom>
          <a:noFill/>
          <a:ln w="9525">
            <a:noFill/>
            <a:miter lim="800000"/>
            <a:headEnd/>
            <a:tailEnd/>
          </a:ln>
        </p:spPr>
        <p:txBody>
          <a:bodyPr>
            <a:spAutoFit/>
          </a:bodyPr>
          <a:lstStyle/>
          <a:p>
            <a:pPr algn="ctr"/>
            <a:r>
              <a:rPr lang="fr-FR" sz="3500" dirty="0">
                <a:solidFill>
                  <a:srgbClr val="002060"/>
                </a:solidFill>
                <a:latin typeface="+mj-lt"/>
                <a:cs typeface="+mj-cs"/>
              </a:rPr>
              <a:t>Sur quelle période le cancer du col de l’utérus se développe-t-il </a:t>
            </a:r>
            <a:r>
              <a:rPr lang="en-US" sz="3500" dirty="0">
                <a:solidFill>
                  <a:srgbClr val="002060"/>
                </a:solidFill>
                <a:latin typeface="+mj-lt"/>
                <a:cs typeface="+mj-cs"/>
              </a:rPr>
              <a:t>? </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444" t="23611" r="10233" b="30556"/>
          <a:stretch/>
        </p:blipFill>
        <p:spPr bwMode="auto">
          <a:xfrm>
            <a:off x="152400" y="1905000"/>
            <a:ext cx="8917412"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960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956DE3-9237-40DB-A76E-5BCC9A076369}"/>
              </a:ext>
            </a:extLst>
          </p:cNvPr>
          <p:cNvPicPr>
            <a:picLocks noChangeAspect="1"/>
          </p:cNvPicPr>
          <p:nvPr/>
        </p:nvPicPr>
        <p:blipFill>
          <a:blip r:embed="rId3"/>
          <a:stretch>
            <a:fillRect/>
          </a:stretch>
        </p:blipFill>
        <p:spPr>
          <a:xfrm>
            <a:off x="-9660" y="1238250"/>
            <a:ext cx="9144000" cy="3344118"/>
          </a:xfrm>
          <a:prstGeom prst="rect">
            <a:avLst/>
          </a:prstGeom>
        </p:spPr>
      </p:pic>
      <p:sp>
        <p:nvSpPr>
          <p:cNvPr id="6146" name="Rectangle 2"/>
          <p:cNvSpPr>
            <a:spLocks noGrp="1" noChangeArrowheads="1"/>
          </p:cNvSpPr>
          <p:nvPr>
            <p:ph type="title"/>
          </p:nvPr>
        </p:nvSpPr>
        <p:spPr>
          <a:ln>
            <a:solidFill>
              <a:schemeClr val="tx1"/>
            </a:solidFill>
          </a:ln>
        </p:spPr>
        <p:txBody>
          <a:bodyPr/>
          <a:lstStyle/>
          <a:p>
            <a:pPr>
              <a:defRPr/>
            </a:pPr>
            <a:r>
              <a:rPr lang="en-GB" kern="1200" dirty="0" err="1">
                <a:solidFill>
                  <a:srgbClr val="002060"/>
                </a:solidFill>
              </a:rPr>
              <a:t>Prévention</a:t>
            </a:r>
            <a:r>
              <a:rPr lang="en-GB" kern="1200" dirty="0">
                <a:solidFill>
                  <a:srgbClr val="002060"/>
                </a:solidFill>
              </a:rPr>
              <a:t> et </a:t>
            </a:r>
            <a:r>
              <a:rPr lang="en-GB" kern="1200" dirty="0" err="1">
                <a:solidFill>
                  <a:srgbClr val="002060"/>
                </a:solidFill>
              </a:rPr>
              <a:t>traitement</a:t>
            </a:r>
            <a:endParaRPr lang="en-GB" kern="1200" dirty="0">
              <a:solidFill>
                <a:srgbClr val="002060"/>
              </a:solidFill>
            </a:endParaRPr>
          </a:p>
        </p:txBody>
      </p:sp>
      <p:sp>
        <p:nvSpPr>
          <p:cNvPr id="2" name="Oval 12"/>
          <p:cNvSpPr>
            <a:spLocks noChangeArrowheads="1"/>
          </p:cNvSpPr>
          <p:nvPr/>
        </p:nvSpPr>
        <p:spPr bwMode="auto">
          <a:xfrm>
            <a:off x="7215188" y="357188"/>
            <a:ext cx="914400" cy="914400"/>
          </a:xfrm>
          <a:prstGeom prst="ellipse">
            <a:avLst/>
          </a:prstGeom>
          <a:noFill/>
          <a:ln w="9525">
            <a:noFill/>
            <a:round/>
            <a:headEnd/>
            <a:tailEnd/>
          </a:ln>
        </p:spPr>
        <p:txBody>
          <a:bodyPr>
            <a:spAutoFit/>
          </a:bodyPr>
          <a:lstStyle/>
          <a:p>
            <a:pPr defTabSz="1042988">
              <a:spcBef>
                <a:spcPct val="50000"/>
              </a:spcBef>
            </a:pPr>
            <a:endParaRPr lang="en-US"/>
          </a:p>
        </p:txBody>
      </p:sp>
      <p:grpSp>
        <p:nvGrpSpPr>
          <p:cNvPr id="14" name="Group 13"/>
          <p:cNvGrpSpPr/>
          <p:nvPr/>
        </p:nvGrpSpPr>
        <p:grpSpPr>
          <a:xfrm>
            <a:off x="38637" y="1817993"/>
            <a:ext cx="8479666" cy="3924719"/>
            <a:chOff x="-21466" y="1861103"/>
            <a:chExt cx="8479666" cy="3924719"/>
          </a:xfrm>
        </p:grpSpPr>
        <p:cxnSp>
          <p:nvCxnSpPr>
            <p:cNvPr id="6" name="Straight Connector 5"/>
            <p:cNvCxnSpPr/>
            <p:nvPr/>
          </p:nvCxnSpPr>
          <p:spPr bwMode="auto">
            <a:xfrm>
              <a:off x="4359497" y="5214935"/>
              <a:ext cx="0" cy="508366"/>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21" name="Oval 20"/>
            <p:cNvSpPr/>
            <p:nvPr/>
          </p:nvSpPr>
          <p:spPr bwMode="auto">
            <a:xfrm>
              <a:off x="-21466" y="1861103"/>
              <a:ext cx="2231266" cy="838200"/>
            </a:xfrm>
            <a:prstGeom prst="ellipse">
              <a:avLst/>
            </a:prstGeom>
            <a:noFill/>
            <a:ln w="38100" cap="rnd" cmpd="sng">
              <a:solidFill>
                <a:schemeClr val="tx2">
                  <a:lumMod val="95000"/>
                  <a:lumOff val="5000"/>
                </a:schemeClr>
              </a:solidFill>
            </a:ln>
            <a:effectLst/>
          </p:spPr>
          <p:txBody>
            <a:bodyPr wrap="square">
              <a:spAutoFit/>
            </a:bodyPr>
            <a:lstStyle/>
            <a:p>
              <a:pPr defTabSz="1042988">
                <a:spcBef>
                  <a:spcPct val="50000"/>
                </a:spcBef>
                <a:defRPr/>
              </a:pPr>
              <a:endParaRPr lang="en-US">
                <a:latin typeface="Arial" charset="0"/>
              </a:endParaRPr>
            </a:p>
          </p:txBody>
        </p:sp>
        <p:cxnSp>
          <p:nvCxnSpPr>
            <p:cNvPr id="10" name="Straight Connector 9"/>
            <p:cNvCxnSpPr>
              <a:cxnSpLocks/>
              <a:stCxn id="21" idx="6"/>
              <a:endCxn id="4" idx="1"/>
            </p:cNvCxnSpPr>
            <p:nvPr/>
          </p:nvCxnSpPr>
          <p:spPr bwMode="auto">
            <a:xfrm>
              <a:off x="2209800" y="2280203"/>
              <a:ext cx="2133600" cy="3213232"/>
            </a:xfrm>
            <a:prstGeom prst="line">
              <a:avLst/>
            </a:prstGeom>
            <a:ln w="28575">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4" name="Rectangle 3"/>
            <p:cNvSpPr/>
            <p:nvPr/>
          </p:nvSpPr>
          <p:spPr>
            <a:xfrm>
              <a:off x="4343400" y="5201047"/>
              <a:ext cx="4114800" cy="584775"/>
            </a:xfrm>
            <a:prstGeom prst="rect">
              <a:avLst/>
            </a:prstGeom>
          </p:spPr>
          <p:txBody>
            <a:bodyPr wrap="square">
              <a:spAutoFit/>
            </a:bodyPr>
            <a:lstStyle/>
            <a:p>
              <a:r>
                <a:rPr lang="fr-FR" sz="1600" dirty="0">
                  <a:solidFill>
                    <a:schemeClr val="tx1"/>
                  </a:solidFill>
                </a:rPr>
                <a:t>La vaccination prévient 95% des infections par le VPH des types 16 &amp; 18</a:t>
              </a:r>
            </a:p>
          </p:txBody>
        </p:sp>
      </p:grpSp>
    </p:spTree>
    <p:extLst>
      <p:ext uri="{BB962C8B-B14F-4D97-AF65-F5344CB8AC3E}">
        <p14:creationId xmlns:p14="http://schemas.microsoft.com/office/powerpoint/2010/main" val="325136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23928-72E0-453B-847E-086AEC115D28}"/>
              </a:ext>
            </a:extLst>
          </p:cNvPr>
          <p:cNvSpPr>
            <a:spLocks noGrp="1"/>
          </p:cNvSpPr>
          <p:nvPr>
            <p:ph type="title"/>
          </p:nvPr>
        </p:nvSpPr>
        <p:spPr/>
        <p:txBody>
          <a:bodyPr/>
          <a:lstStyle/>
          <a:p>
            <a:r>
              <a:rPr lang="fr-FR" sz="2800" dirty="0"/>
              <a:t>La stratégie mondiale en vue d’accélérer l’élimination du cancer du col de l’utérus fut adopté en 2020</a:t>
            </a:r>
          </a:p>
        </p:txBody>
      </p:sp>
      <p:sp>
        <p:nvSpPr>
          <p:cNvPr id="5" name="Rectangle 4">
            <a:extLst>
              <a:ext uri="{FF2B5EF4-FFF2-40B4-BE49-F238E27FC236}">
                <a16:creationId xmlns:a16="http://schemas.microsoft.com/office/drawing/2014/main" id="{7C8A691A-ABB3-4AC9-BEF9-44A906AE3E6E}"/>
              </a:ext>
            </a:extLst>
          </p:cNvPr>
          <p:cNvSpPr/>
          <p:nvPr/>
        </p:nvSpPr>
        <p:spPr bwMode="auto">
          <a:xfrm>
            <a:off x="1744942" y="2993322"/>
            <a:ext cx="1665498"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50" b="1" dirty="0">
                <a:solidFill>
                  <a:prstClr val="white"/>
                </a:solidFill>
                <a:latin typeface="Calibri"/>
                <a:cs typeface="Calibri" panose="020F0502020204030204" pitchFamily="34" charset="0"/>
              </a:rPr>
              <a:t>90%</a:t>
            </a:r>
          </a:p>
          <a:p>
            <a:pPr algn="ctr" defTabSz="782241" fontAlgn="base">
              <a:spcBef>
                <a:spcPct val="0"/>
              </a:spcBef>
              <a:spcAft>
                <a:spcPct val="0"/>
              </a:spcAft>
              <a:defRPr/>
            </a:pPr>
            <a:r>
              <a:rPr lang="fr-FR" sz="1400" dirty="0">
                <a:solidFill>
                  <a:prstClr val="white"/>
                </a:solidFill>
                <a:latin typeface="Calibri"/>
                <a:cs typeface="Calibri" panose="020F0502020204030204" pitchFamily="34" charset="0"/>
              </a:rPr>
              <a:t>d</a:t>
            </a:r>
            <a:r>
              <a:rPr lang="fr-FR" sz="1400" b="1" dirty="0">
                <a:solidFill>
                  <a:prstClr val="white"/>
                </a:solidFill>
                <a:latin typeface="Calibri"/>
                <a:cs typeface="Calibri" panose="020F0502020204030204" pitchFamily="34" charset="0"/>
              </a:rPr>
              <a:t>es filles entièrement vaccinées contre le papillomavirus humain </a:t>
            </a:r>
            <a:r>
              <a:rPr lang="fr-FR" sz="1400" dirty="0">
                <a:solidFill>
                  <a:prstClr val="white"/>
                </a:solidFill>
                <a:latin typeface="Calibri"/>
                <a:cs typeface="Calibri" panose="020F0502020204030204" pitchFamily="34" charset="0"/>
              </a:rPr>
              <a:t>à  l'âge </a:t>
            </a:r>
            <a:r>
              <a:rPr lang="fr-FR" sz="1400" b="1" dirty="0">
                <a:solidFill>
                  <a:prstClr val="white"/>
                </a:solidFill>
                <a:latin typeface="Calibri"/>
                <a:cs typeface="Calibri" panose="020F0502020204030204" pitchFamily="34" charset="0"/>
              </a:rPr>
              <a:t>de 15 ans</a:t>
            </a:r>
          </a:p>
          <a:p>
            <a:pPr algn="ctr" defTabSz="782241" fontAlgn="base">
              <a:spcBef>
                <a:spcPct val="0"/>
              </a:spcBef>
              <a:spcAft>
                <a:spcPct val="0"/>
              </a:spcAft>
              <a:defRPr/>
            </a:pPr>
            <a:endParaRPr lang="fr-FR" sz="2925" b="1" dirty="0">
              <a:solidFill>
                <a:srgbClr val="000066"/>
              </a:solidFill>
              <a:latin typeface="Calibri" panose="020F0502020204030204" pitchFamily="34" charset="0"/>
              <a:cs typeface="Calibri" panose="020F0502020204030204" pitchFamily="34" charset="0"/>
            </a:endParaRPr>
          </a:p>
        </p:txBody>
      </p:sp>
      <p:sp>
        <p:nvSpPr>
          <p:cNvPr id="6" name="Rectangle 10">
            <a:extLst>
              <a:ext uri="{FF2B5EF4-FFF2-40B4-BE49-F238E27FC236}">
                <a16:creationId xmlns:a16="http://schemas.microsoft.com/office/drawing/2014/main" id="{9CAA3A65-DE69-45A8-9C2C-41D4E9AC5F88}"/>
              </a:ext>
            </a:extLst>
          </p:cNvPr>
          <p:cNvSpPr/>
          <p:nvPr/>
        </p:nvSpPr>
        <p:spPr bwMode="auto">
          <a:xfrm>
            <a:off x="3714521" y="2994570"/>
            <a:ext cx="1678283"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70%</a:t>
            </a:r>
            <a:endParaRPr lang="fr-FR" sz="105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dirty="0">
                <a:solidFill>
                  <a:prstClr val="white"/>
                </a:solidFill>
                <a:latin typeface="Calibri"/>
              </a:rPr>
              <a:t>des femmes  bénéficient d’un dépistage réalisé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l’aide d’un test de haute performance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l'âge de 35 ans et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nouveau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45 ans</a:t>
            </a:r>
            <a:endParaRPr lang="fr-FR" sz="1200" b="1" dirty="0">
              <a:solidFill>
                <a:prstClr val="white"/>
              </a:solidFill>
              <a:latin typeface="Calibri"/>
              <a:cs typeface="Calibri" panose="020F0502020204030204" pitchFamily="34" charset="0"/>
            </a:endParaRPr>
          </a:p>
        </p:txBody>
      </p:sp>
      <p:sp>
        <p:nvSpPr>
          <p:cNvPr id="7" name="Rectangle 11">
            <a:extLst>
              <a:ext uri="{FF2B5EF4-FFF2-40B4-BE49-F238E27FC236}">
                <a16:creationId xmlns:a16="http://schemas.microsoft.com/office/drawing/2014/main" id="{9144C9E3-2269-486A-A404-D3CEAB9BFD18}"/>
              </a:ext>
            </a:extLst>
          </p:cNvPr>
          <p:cNvSpPr/>
          <p:nvPr/>
        </p:nvSpPr>
        <p:spPr bwMode="auto">
          <a:xfrm>
            <a:off x="5703404" y="2993321"/>
            <a:ext cx="1764196" cy="2226221"/>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90%</a:t>
            </a:r>
            <a:endParaRPr lang="fr-FR" sz="110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b="1" dirty="0">
                <a:solidFill>
                  <a:prstClr val="white"/>
                </a:solidFill>
                <a:latin typeface="Calibri"/>
                <a:cs typeface="Calibri" panose="020F0502020204030204" pitchFamily="34" charset="0"/>
              </a:rPr>
              <a:t>des femmes chez qui une maladie du col de l’utérus </a:t>
            </a:r>
            <a:r>
              <a:rPr lang="fr-FR" sz="1200" dirty="0">
                <a:solidFill>
                  <a:prstClr val="white"/>
                </a:solidFill>
                <a:latin typeface="Calibri"/>
                <a:cs typeface="Calibri" panose="020F0502020204030204" pitchFamily="34" charset="0"/>
              </a:rPr>
              <a:t>à </a:t>
            </a:r>
            <a:r>
              <a:rPr lang="fr-FR" sz="1200" b="1" dirty="0">
                <a:solidFill>
                  <a:prstClr val="white"/>
                </a:solidFill>
                <a:latin typeface="Calibri"/>
                <a:cs typeface="Calibri" panose="020F0502020204030204" pitchFamily="34" charset="0"/>
              </a:rPr>
              <a:t> été diagnostiquée </a:t>
            </a:r>
          </a:p>
          <a:p>
            <a:pPr algn="ctr" defTabSz="782241" fontAlgn="base">
              <a:spcBef>
                <a:spcPct val="0"/>
              </a:spcBef>
              <a:spcAft>
                <a:spcPct val="0"/>
              </a:spcAft>
              <a:defRPr/>
            </a:pPr>
            <a:r>
              <a:rPr lang="fr-FR" sz="1200" b="1" dirty="0">
                <a:solidFill>
                  <a:prstClr val="white"/>
                </a:solidFill>
                <a:latin typeface="Calibri"/>
                <a:cs typeface="Calibri" panose="020F0502020204030204" pitchFamily="34" charset="0"/>
              </a:rPr>
              <a:t>(lésions précancéreuses ou cancer invasive) reçoivent un traitement et sont prises en charge </a:t>
            </a:r>
          </a:p>
        </p:txBody>
      </p:sp>
      <p:sp>
        <p:nvSpPr>
          <p:cNvPr id="10" name="TextBox 9">
            <a:extLst>
              <a:ext uri="{FF2B5EF4-FFF2-40B4-BE49-F238E27FC236}">
                <a16:creationId xmlns:a16="http://schemas.microsoft.com/office/drawing/2014/main" id="{5F403F73-0CEA-45D6-BB83-A05724F38767}"/>
              </a:ext>
            </a:extLst>
          </p:cNvPr>
          <p:cNvSpPr txBox="1"/>
          <p:nvPr/>
        </p:nvSpPr>
        <p:spPr>
          <a:xfrm>
            <a:off x="2078393" y="2508749"/>
            <a:ext cx="5003062" cy="461665"/>
          </a:xfrm>
          <a:prstGeom prst="rect">
            <a:avLst/>
          </a:prstGeom>
          <a:noFill/>
          <a:ln>
            <a:noFill/>
          </a:ln>
        </p:spPr>
        <p:txBody>
          <a:bodyPr wrap="square" rtlCol="0">
            <a:spAutoFit/>
          </a:bodyPr>
          <a:lstStyle/>
          <a:p>
            <a:pPr algn="ctr" defTabSz="342900"/>
            <a:r>
              <a:rPr lang="fr-FR" sz="2400" b="1" dirty="0">
                <a:solidFill>
                  <a:prstClr val="black"/>
                </a:solidFill>
                <a:latin typeface="Calibri" panose="020F0502020204030204" pitchFamily="34" charset="0"/>
                <a:cs typeface="Calibri" panose="020F0502020204030204" pitchFamily="34" charset="0"/>
              </a:rPr>
              <a:t>Cibles pour 2030 (90-70-90)</a:t>
            </a:r>
          </a:p>
        </p:txBody>
      </p:sp>
      <p:sp>
        <p:nvSpPr>
          <p:cNvPr id="11" name="TextBox 10">
            <a:extLst>
              <a:ext uri="{FF2B5EF4-FFF2-40B4-BE49-F238E27FC236}">
                <a16:creationId xmlns:a16="http://schemas.microsoft.com/office/drawing/2014/main" id="{4DD96FB7-6FDF-41BD-B7EF-8DFAD4FF374A}"/>
              </a:ext>
            </a:extLst>
          </p:cNvPr>
          <p:cNvSpPr txBox="1"/>
          <p:nvPr/>
        </p:nvSpPr>
        <p:spPr>
          <a:xfrm>
            <a:off x="0" y="1359597"/>
            <a:ext cx="9144000" cy="830997"/>
          </a:xfrm>
          <a:prstGeom prst="rect">
            <a:avLst/>
          </a:prstGeom>
          <a:noFill/>
          <a:ln>
            <a:noFill/>
          </a:ln>
        </p:spPr>
        <p:txBody>
          <a:bodyPr wrap="square" rtlCol="0">
            <a:spAutoFit/>
          </a:bodyPr>
          <a:lstStyle/>
          <a:p>
            <a:pPr algn="ctr" defTabSz="342900"/>
            <a:r>
              <a:rPr lang="fr-FR" sz="2400" b="1" dirty="0">
                <a:solidFill>
                  <a:prstClr val="black"/>
                </a:solidFill>
                <a:latin typeface="Calibri" panose="020F0502020204030204" pitchFamily="34" charset="0"/>
                <a:cs typeface="Calibri" panose="020F0502020204030204" pitchFamily="34" charset="0"/>
              </a:rPr>
              <a:t>Seuil pour l’</a:t>
            </a:r>
            <a:r>
              <a:rPr lang="fr-FR" sz="2400" dirty="0">
                <a:solidFill>
                  <a:prstClr val="black"/>
                </a:solidFill>
                <a:latin typeface="Calibri" panose="020F0502020204030204" pitchFamily="34" charset="0"/>
                <a:cs typeface="Calibri" panose="020F0502020204030204" pitchFamily="34" charset="0"/>
              </a:rPr>
              <a:t>é</a:t>
            </a:r>
            <a:r>
              <a:rPr lang="fr-FR" sz="2400" b="1" dirty="0">
                <a:solidFill>
                  <a:prstClr val="black"/>
                </a:solidFill>
                <a:latin typeface="Calibri" panose="020F0502020204030204" pitchFamily="34" charset="0"/>
                <a:cs typeface="Calibri" panose="020F0502020204030204" pitchFamily="34" charset="0"/>
              </a:rPr>
              <a:t>limination en tant que problème de santé publique :</a:t>
            </a:r>
          </a:p>
          <a:p>
            <a:pPr algn="ctr" defTabSz="342900"/>
            <a:r>
              <a:rPr lang="fr-FR" sz="2400" b="1" dirty="0">
                <a:solidFill>
                  <a:prstClr val="black"/>
                </a:solidFill>
                <a:latin typeface="Calibri" panose="020F0502020204030204" pitchFamily="34" charset="0"/>
                <a:cs typeface="Calibri" panose="020F0502020204030204" pitchFamily="34" charset="0"/>
              </a:rPr>
              <a:t>4 pour 100 000 femmes-années</a:t>
            </a:r>
          </a:p>
        </p:txBody>
      </p:sp>
      <p:sp>
        <p:nvSpPr>
          <p:cNvPr id="12" name="Isosceles Triangle 11">
            <a:extLst>
              <a:ext uri="{FF2B5EF4-FFF2-40B4-BE49-F238E27FC236}">
                <a16:creationId xmlns:a16="http://schemas.microsoft.com/office/drawing/2014/main" id="{CB77BD56-6205-4B01-B1D1-32916EB0DD82}"/>
              </a:ext>
            </a:extLst>
          </p:cNvPr>
          <p:cNvSpPr/>
          <p:nvPr/>
        </p:nvSpPr>
        <p:spPr>
          <a:xfrm rot="10800000">
            <a:off x="3875550" y="2216596"/>
            <a:ext cx="1408748" cy="266856"/>
          </a:xfrm>
          <a:prstGeom prst="triangle">
            <a:avLst>
              <a:gd name="adj" fmla="val 50592"/>
            </a:avLst>
          </a:prstGeom>
          <a:solidFill>
            <a:srgbClr val="3896D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Tree>
    <p:extLst>
      <p:ext uri="{BB962C8B-B14F-4D97-AF65-F5344CB8AC3E}">
        <p14:creationId xmlns:p14="http://schemas.microsoft.com/office/powerpoint/2010/main" val="123542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395536" y="1447800"/>
            <a:ext cx="8143875" cy="4572000"/>
          </a:xfrm>
          <a:prstGeom prst="rect">
            <a:avLst/>
          </a:prstGeom>
          <a:noFill/>
          <a:ln w="9525">
            <a:noFill/>
            <a:miter lim="800000"/>
            <a:headEnd/>
            <a:tailEnd/>
          </a:ln>
        </p:spPr>
        <p:txBody>
          <a:bodyPr lIns="0" tIns="0" rIns="0" bIns="0"/>
          <a:lstStyle/>
          <a:p>
            <a:pPr marL="341313" indent="-341313" defTabSz="912813" eaLnBrk="0" fontAlgn="base" hangingPunct="0">
              <a:spcBef>
                <a:spcPts val="1200"/>
              </a:spcBef>
              <a:spcAft>
                <a:spcPct val="0"/>
              </a:spcAft>
              <a:buClr>
                <a:srgbClr val="1E7FB8"/>
              </a:buClr>
              <a:buFont typeface="Wingdings" pitchFamily="2" charset="2"/>
              <a:buChar char="l"/>
            </a:pPr>
            <a:r>
              <a:rPr lang="fr-FR" sz="2400" b="0" dirty="0">
                <a:solidFill>
                  <a:srgbClr val="000066"/>
                </a:solidFill>
                <a:ea typeface="MS PGothic" pitchFamily="34" charset="-128"/>
              </a:rPr>
              <a:t>Le cancer du col de l’utérus est le 4ème cancer le plus fréquent chez les femmes</a:t>
            </a:r>
          </a:p>
          <a:p>
            <a:pPr marL="341313" indent="-341313" defTabSz="912813" eaLnBrk="0" fontAlgn="base" hangingPunct="0">
              <a:spcBef>
                <a:spcPts val="1200"/>
              </a:spcBef>
              <a:spcAft>
                <a:spcPct val="0"/>
              </a:spcAft>
              <a:buClr>
                <a:srgbClr val="1E7FB8"/>
              </a:buClr>
              <a:buFont typeface="Wingdings" pitchFamily="2" charset="2"/>
              <a:buChar char="l"/>
            </a:pPr>
            <a:r>
              <a:rPr lang="fr-FR" sz="2400" b="0" dirty="0">
                <a:solidFill>
                  <a:srgbClr val="000066"/>
                </a:solidFill>
                <a:ea typeface="MS PGothic" pitchFamily="34" charset="-128"/>
              </a:rPr>
              <a:t>Le cancer du col de l’utérus touche environ 604 000 femmes chaque année et conduit à 342 000 décès (2020). Près de 90% des femmes atteintes vivent dans les pays en développement</a:t>
            </a:r>
          </a:p>
          <a:p>
            <a:pPr marL="341313" indent="-341313" defTabSz="912813" eaLnBrk="0" fontAlgn="base" hangingPunct="0">
              <a:spcBef>
                <a:spcPts val="1200"/>
              </a:spcBef>
              <a:spcAft>
                <a:spcPct val="0"/>
              </a:spcAft>
              <a:buClr>
                <a:srgbClr val="1E7FB8"/>
              </a:buClr>
              <a:buFont typeface="Wingdings" pitchFamily="2" charset="2"/>
              <a:buChar char="l"/>
            </a:pPr>
            <a:r>
              <a:rPr lang="fr-FR" sz="2400" b="0" dirty="0">
                <a:solidFill>
                  <a:srgbClr val="000066"/>
                </a:solidFill>
                <a:ea typeface="MS PGothic" pitchFamily="34" charset="-128"/>
              </a:rPr>
              <a:t>Le cancer du col de l’utérus est causé par une infection persistante par certains types de VPH – les types16 et 18 du virus causent la plupart des cancers du col de l’utérus</a:t>
            </a:r>
          </a:p>
          <a:p>
            <a:pPr marL="341313" indent="-341313" defTabSz="912813" eaLnBrk="0" fontAlgn="base" hangingPunct="0">
              <a:spcBef>
                <a:spcPts val="1200"/>
              </a:spcBef>
              <a:spcAft>
                <a:spcPct val="0"/>
              </a:spcAft>
              <a:buClr>
                <a:srgbClr val="1E7FB8"/>
              </a:buClr>
              <a:buFont typeface="Wingdings" pitchFamily="2" charset="2"/>
              <a:buChar char="l"/>
            </a:pPr>
            <a:r>
              <a:rPr lang="fr-FR" sz="2400" b="0" dirty="0">
                <a:solidFill>
                  <a:srgbClr val="000066"/>
                </a:solidFill>
                <a:ea typeface="MS PGothic" pitchFamily="34" charset="-128"/>
              </a:rPr>
              <a:t>Le VPH est un virus commun qui se propage facilement par contact peau à peau pendant l'activité sexuelle</a:t>
            </a:r>
          </a:p>
          <a:p>
            <a:pPr marL="341313" indent="-341313" defTabSz="912813" eaLnBrk="0" fontAlgn="base" hangingPunct="0">
              <a:spcBef>
                <a:spcPct val="80000"/>
              </a:spcBef>
              <a:spcAft>
                <a:spcPct val="0"/>
              </a:spcAft>
              <a:buClr>
                <a:srgbClr val="1E7FB8"/>
              </a:buClr>
            </a:pPr>
            <a:endParaRPr lang="en-US" sz="2400" b="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fr-FR" sz="2800" b="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en-US" sz="2800" b="0" dirty="0">
              <a:solidFill>
                <a:srgbClr val="000066"/>
              </a:solidFill>
              <a:ea typeface="MS PGothic" pitchFamily="34" charset="-128"/>
            </a:endParaRPr>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a:t>
            </a:r>
            <a:r>
              <a:rPr lang="fr-FR" dirty="0"/>
              <a:t>clés</a:t>
            </a:r>
            <a:r>
              <a:rPr lang="fr-FR" kern="1200" dirty="0">
                <a:solidFill>
                  <a:srgbClr val="002060"/>
                </a:solidFill>
              </a:rPr>
              <a:t> (1/2)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1107566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500063" y="1447800"/>
            <a:ext cx="8518525" cy="45720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b="0" dirty="0"/>
              <a:t>Les facteurs de risque d'infection par le VPH et du cancer du col de l'utérus sont les suivants :</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relations sexuelles précoces</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partenaires sexuels multiples</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consommation de tabac</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Immunodépressive (VIH+)</a:t>
            </a:r>
          </a:p>
          <a:p>
            <a:pPr marL="341313" indent="-341313" defTabSz="912813" eaLnBrk="0" hangingPunct="0">
              <a:spcBef>
                <a:spcPts val="600"/>
              </a:spcBef>
              <a:buClr>
                <a:srgbClr val="1E7FB8"/>
              </a:buClr>
              <a:buFont typeface="Wingdings" pitchFamily="2" charset="2"/>
              <a:buChar char="l"/>
            </a:pPr>
            <a:r>
              <a:rPr lang="fr-FR" sz="2000" b="0" dirty="0"/>
              <a:t>La progression de l'infection à des lésions précancéreuses et du cancer est lente, mais peut être rapide chez les femmes ayant une immunosuppression</a:t>
            </a:r>
          </a:p>
          <a:p>
            <a:pPr marL="341313" indent="-341313" defTabSz="912813" eaLnBrk="0" hangingPunct="0">
              <a:spcBef>
                <a:spcPts val="600"/>
              </a:spcBef>
              <a:buClr>
                <a:srgbClr val="1E7FB8"/>
              </a:buClr>
              <a:buFont typeface="Wingdings" pitchFamily="2" charset="2"/>
              <a:buChar char="l"/>
            </a:pPr>
            <a:r>
              <a:rPr lang="fr-FR" sz="2000" b="0" dirty="0"/>
              <a:t>Les symptômes du cancer du col de l'utérus ont tendance à apparaître seulement après que le cancer ait atteint un stade avancé</a:t>
            </a:r>
          </a:p>
          <a:p>
            <a:pPr marL="341313" indent="-341313" defTabSz="912813" eaLnBrk="0" hangingPunct="0">
              <a:spcBef>
                <a:spcPts val="600"/>
              </a:spcBef>
              <a:buClr>
                <a:srgbClr val="1E7FB8"/>
              </a:buClr>
              <a:buFont typeface="Wingdings" pitchFamily="2" charset="2"/>
              <a:buChar char="l"/>
            </a:pPr>
            <a:r>
              <a:rPr lang="fr-FR" sz="2000" b="0" dirty="0"/>
              <a:t>Le vaccin contre le VPH prévient plus de 95% des infections à VPH de types 16 et 18</a:t>
            </a:r>
          </a:p>
          <a:p>
            <a:pPr marL="341313" indent="-341313" defTabSz="912813" eaLnBrk="0" hangingPunct="0">
              <a:spcBef>
                <a:spcPct val="80000"/>
              </a:spcBef>
              <a:buClr>
                <a:srgbClr val="1E7FB8"/>
              </a:buClr>
            </a:pPr>
            <a:endParaRPr lang="en-US" sz="2000" b="0" dirty="0"/>
          </a:p>
          <a:p>
            <a:pPr marL="341313" indent="-341313" defTabSz="912813" eaLnBrk="0" hangingPunct="0">
              <a:spcBef>
                <a:spcPct val="80000"/>
              </a:spcBef>
              <a:buClr>
                <a:srgbClr val="1E7FB8"/>
              </a:buClr>
              <a:buFont typeface="Wingdings" pitchFamily="2" charset="2"/>
              <a:buChar char="l"/>
            </a:pPr>
            <a:endParaRPr lang="fr-FR" sz="2400" b="0" dirty="0"/>
          </a:p>
          <a:p>
            <a:pPr marL="341313" indent="-341313" defTabSz="912813" eaLnBrk="0" hangingPunct="0">
              <a:spcBef>
                <a:spcPct val="80000"/>
              </a:spcBef>
              <a:buClr>
                <a:srgbClr val="1E7FB8"/>
              </a:buClr>
              <a:buFont typeface="Wingdings" pitchFamily="2" charset="2"/>
              <a:buChar char="l"/>
            </a:pPr>
            <a:endParaRPr lang="en-US" sz="2000" b="0" dirty="0"/>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clés (2/2)</a:t>
            </a:r>
          </a:p>
        </p:txBody>
      </p:sp>
      <p:pic>
        <p:nvPicPr>
          <p:cNvPr id="2" name="Picture 7" descr="C:\Users\sfellache\Desktop\ammp\doctor1.jpg"/>
          <p:cNvPicPr>
            <a:picLocks noChangeAspect="1" noChangeArrowheads="1"/>
          </p:cNvPicPr>
          <p:nvPr/>
        </p:nvPicPr>
        <p:blipFill>
          <a:blip r:embed="rId3" cstate="print"/>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918900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975006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a:solidFill>
                  <a:srgbClr val="002060"/>
                </a:solidFill>
                <a:ea typeface="ＭＳ Ｐゴシック" pitchFamily="34" charset="-128"/>
              </a:rPr>
              <a:t>Références</a:t>
            </a:r>
          </a:p>
        </p:txBody>
      </p:sp>
      <p:sp>
        <p:nvSpPr>
          <p:cNvPr id="17411" name="Content Placeholder 2"/>
          <p:cNvSpPr>
            <a:spLocks noGrp="1"/>
          </p:cNvSpPr>
          <p:nvPr>
            <p:ph idx="1"/>
          </p:nvPr>
        </p:nvSpPr>
        <p:spPr/>
        <p:txBody>
          <a:bodyPr/>
          <a:lstStyle/>
          <a:p>
            <a:r>
              <a:rPr lang="fr-FR" sz="2400" dirty="0"/>
              <a:t>Site Web de l’OMS (2020) </a:t>
            </a:r>
            <a:r>
              <a:rPr lang="fr-FR" sz="2400" dirty="0">
                <a:hlinkClick r:id="rId3"/>
              </a:rPr>
              <a:t>Lancement de la Stratégie mondiale en vue d’accélérer l’élimination du cancer du col de l’utérus (who.int)</a:t>
            </a:r>
            <a:endParaRPr lang="fr-FR" sz="2400" dirty="0"/>
          </a:p>
          <a:p>
            <a:r>
              <a:rPr lang="fr-FR" sz="2400" dirty="0"/>
              <a:t>La lutte contre le cancer du col de l’utérus OMS 2014. </a:t>
            </a:r>
            <a:r>
              <a:rPr lang="fr-FR" sz="2400" dirty="0">
                <a:hlinkClick r:id="rId4"/>
              </a:rPr>
              <a:t>https://www.who.int/fr/publications/i/item/978924154895</a:t>
            </a:r>
            <a:endParaRPr lang="fr-FR" sz="2400" dirty="0"/>
          </a:p>
          <a:p>
            <a:r>
              <a:rPr lang="fr-FR" sz="2400" dirty="0"/>
              <a:t>Introduction du vaccin contre le VPH dans les programmes nationaux de vaccination:</a:t>
            </a:r>
            <a:r>
              <a:rPr lang="en-US" sz="2400" dirty="0"/>
              <a:t> OMS 2016 </a:t>
            </a:r>
            <a:r>
              <a:rPr lang="en-US" sz="2400" dirty="0">
                <a:hlinkClick r:id="rId5"/>
              </a:rPr>
              <a:t>https://apps.who.int/iris/bitstream/handle/10665/254586/9789242549768-fre.pdf;sequence=1</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altLang="en-US" sz="2400" b="0" dirty="0">
                <a:latin typeface="Arial"/>
                <a:ea typeface="MS PGothic"/>
                <a:cs typeface="Arial"/>
              </a:rPr>
              <a:t>À </a:t>
            </a:r>
            <a:r>
              <a:rPr lang="fr-FR" sz="2400" b="0" dirty="0"/>
              <a:t>la fin du module, vous serez capable :</a:t>
            </a:r>
          </a:p>
          <a:p>
            <a:pPr marL="804863" lvl="1" indent="-280988" defTabSz="912813" eaLnBrk="0" hangingPunct="0">
              <a:spcBef>
                <a:spcPct val="20000"/>
              </a:spcBef>
              <a:buClr>
                <a:srgbClr val="1E7FB8"/>
              </a:buClr>
              <a:buFont typeface="Arial" pitchFamily="34" charset="0"/>
              <a:buChar char="–"/>
            </a:pPr>
            <a:r>
              <a:rPr lang="fr-FR" sz="2100" b="0" dirty="0"/>
              <a:t>d’expliquer l’incidence et la mortalité du cancer du col de l’utérus aux niveaux mondiale et régional</a:t>
            </a:r>
          </a:p>
          <a:p>
            <a:pPr marL="804863" lvl="1" indent="-280988" defTabSz="912813" eaLnBrk="0" hangingPunct="0">
              <a:spcBef>
                <a:spcPct val="20000"/>
              </a:spcBef>
              <a:buClr>
                <a:srgbClr val="1E7FB8"/>
              </a:buClr>
              <a:buFont typeface="Arial" pitchFamily="34" charset="0"/>
              <a:buChar char="–"/>
            </a:pPr>
            <a:r>
              <a:rPr lang="fr-FR" sz="2100" b="0" dirty="0"/>
              <a:t>d’expliquer la cause de la plupart des cas de cancer du col de l’utérus</a:t>
            </a:r>
          </a:p>
          <a:p>
            <a:pPr marL="804863" lvl="1" indent="-280988" defTabSz="912813" eaLnBrk="0" hangingPunct="0">
              <a:spcBef>
                <a:spcPct val="20000"/>
              </a:spcBef>
              <a:buClr>
                <a:srgbClr val="1E7FB8"/>
              </a:buClr>
              <a:buFont typeface="Arial" pitchFamily="34" charset="0"/>
              <a:buChar char="–"/>
            </a:pPr>
            <a:r>
              <a:rPr lang="fr-FR" sz="2100" b="0" dirty="0"/>
              <a:t>d’expliquer la transmission du VPH et la progression de la maladie</a:t>
            </a:r>
          </a:p>
          <a:p>
            <a:pPr marL="804863" lvl="1" indent="-280988" defTabSz="912813" eaLnBrk="0" hangingPunct="0">
              <a:spcBef>
                <a:spcPct val="20000"/>
              </a:spcBef>
              <a:buClr>
                <a:srgbClr val="1E7FB8"/>
              </a:buClr>
              <a:buFont typeface="Arial" pitchFamily="34" charset="0"/>
              <a:buChar char="–"/>
            </a:pPr>
            <a:r>
              <a:rPr lang="fr-FR" sz="2100" b="0" dirty="0"/>
              <a:t>de discuter les symptômes, la prévention et le traitement du cancer du col de l’utérus</a:t>
            </a:r>
          </a:p>
          <a:p>
            <a:pPr marL="341313" indent="-341313" defTabSz="912813" eaLnBrk="0" hangingPunct="0">
              <a:spcBef>
                <a:spcPct val="80000"/>
              </a:spcBef>
              <a:buClr>
                <a:srgbClr val="1E7FB8"/>
              </a:buClr>
              <a:buFont typeface="Wingdings" pitchFamily="2" charset="2"/>
              <a:buChar char="l"/>
            </a:pPr>
            <a:r>
              <a:rPr lang="en-GB" sz="2400" b="0" dirty="0" err="1"/>
              <a:t>Dur</a:t>
            </a:r>
            <a:r>
              <a:rPr lang="fr-FR" sz="2400" b="0" dirty="0"/>
              <a:t>é</a:t>
            </a:r>
            <a:r>
              <a:rPr lang="en-GB" sz="2400" b="0" dirty="0"/>
              <a:t>e</a:t>
            </a:r>
          </a:p>
          <a:p>
            <a:pPr marL="804863" lvl="1" indent="-280988" defTabSz="912813" eaLnBrk="0" hangingPunct="0">
              <a:spcBef>
                <a:spcPct val="20000"/>
              </a:spcBef>
              <a:buClr>
                <a:srgbClr val="1E7FB8"/>
              </a:buClr>
              <a:buFont typeface="Arial" pitchFamily="34" charset="0"/>
              <a:buChar char="–"/>
            </a:pPr>
            <a:r>
              <a:rPr lang="en-GB" altLang="ja-JP" sz="2100" b="0" dirty="0"/>
              <a:t>45</a:t>
            </a:r>
            <a:r>
              <a:rPr lang="ja-JP" altLang="en-GB" sz="2100" b="0" dirty="0"/>
              <a:t>’</a:t>
            </a:r>
            <a:endParaRPr lang="en-GB" altLang="ja-JP" sz="2100" b="0" dirty="0"/>
          </a:p>
          <a:p>
            <a:pPr marL="804863" lvl="1" indent="-280988" defTabSz="912813" eaLnBrk="0" hangingPunct="0">
              <a:spcBef>
                <a:spcPct val="20000"/>
              </a:spcBef>
              <a:buClr>
                <a:srgbClr val="1E7FB8"/>
              </a:buClr>
              <a:buFont typeface="Arial" pitchFamily="34" charset="0"/>
              <a:buChar char="–"/>
            </a:pPr>
            <a:endParaRPr lang="fr-FR" sz="2100" b="0" dirty="0"/>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500438"/>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445571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9" name="Picture 15" descr="C:\Users\sfellache\Desktop\ammp\doctor2.jpg"/>
          <p:cNvPicPr>
            <a:picLocks noChangeAspect="1" noChangeArrowheads="1"/>
          </p:cNvPicPr>
          <p:nvPr/>
        </p:nvPicPr>
        <p:blipFill>
          <a:blip r:embed="rId3" cstate="print"/>
          <a:srcRect/>
          <a:stretch>
            <a:fillRect/>
          </a:stretch>
        </p:blipFill>
        <p:spPr bwMode="auto">
          <a:xfrm>
            <a:off x="6000750" y="1643063"/>
            <a:ext cx="2735263" cy="3959225"/>
          </a:xfrm>
          <a:prstGeom prst="rect">
            <a:avLst/>
          </a:prstGeom>
          <a:noFill/>
          <a:ln w="9525">
            <a:noFill/>
            <a:miter lim="800000"/>
            <a:headEnd/>
            <a:tailEnd/>
          </a:ln>
        </p:spPr>
      </p:pic>
      <p:grpSp>
        <p:nvGrpSpPr>
          <p:cNvPr id="2" name="Group 17"/>
          <p:cNvGrpSpPr>
            <a:grpSpLocks/>
          </p:cNvGrpSpPr>
          <p:nvPr/>
        </p:nvGrpSpPr>
        <p:grpSpPr bwMode="auto">
          <a:xfrm>
            <a:off x="539750" y="2212976"/>
            <a:ext cx="5021777" cy="758824"/>
            <a:chOff x="340" y="1367"/>
            <a:chExt cx="2722" cy="537"/>
          </a:xfrm>
        </p:grpSpPr>
        <p:sp>
          <p:nvSpPr>
            <p:cNvPr id="6" name="Rectangle à coins arrondis 5"/>
            <p:cNvSpPr/>
            <p:nvPr/>
          </p:nvSpPr>
          <p:spPr bwMode="auto">
            <a:xfrm>
              <a:off x="567" y="1405"/>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dirty="0">
                  <a:solidFill>
                    <a:srgbClr val="002060"/>
                  </a:solidFill>
                  <a:ea typeface="MS PGothic" pitchFamily="34" charset="-128"/>
                </a:rPr>
                <a:t> </a:t>
              </a:r>
              <a:r>
                <a:rPr lang="en-US" sz="1800" dirty="0" err="1">
                  <a:solidFill>
                    <a:srgbClr val="002060"/>
                  </a:solidFill>
                  <a:latin typeface="Arial" pitchFamily="34" charset="0"/>
                  <a:ea typeface="MS PGothic" pitchFamily="34" charset="-128"/>
                </a:rPr>
                <a:t>Quelles</a:t>
              </a:r>
              <a:r>
                <a:rPr lang="en-US" sz="1800" dirty="0">
                  <a:solidFill>
                    <a:srgbClr val="002060"/>
                  </a:solidFill>
                  <a:latin typeface="Arial" pitchFamily="34" charset="0"/>
                  <a:ea typeface="MS PGothic" pitchFamily="34" charset="-128"/>
                </a:rPr>
                <a:t> </a:t>
              </a:r>
              <a:r>
                <a:rPr lang="en-US" sz="1800" dirty="0" err="1">
                  <a:solidFill>
                    <a:srgbClr val="002060"/>
                  </a:solidFill>
                  <a:latin typeface="Arial" pitchFamily="34" charset="0"/>
                  <a:ea typeface="MS PGothic" pitchFamily="34" charset="-128"/>
                </a:rPr>
                <a:t>sont</a:t>
              </a:r>
              <a:r>
                <a:rPr lang="en-US" sz="1800" dirty="0">
                  <a:solidFill>
                    <a:srgbClr val="002060"/>
                  </a:solidFill>
                  <a:latin typeface="Arial" pitchFamily="34" charset="0"/>
                  <a:ea typeface="MS PGothic" pitchFamily="34" charset="-128"/>
                </a:rPr>
                <a:t> les causes du cancer du col de </a:t>
              </a:r>
              <a:r>
                <a:rPr lang="en-US" sz="1800" dirty="0" err="1">
                  <a:solidFill>
                    <a:srgbClr val="002060"/>
                  </a:solidFill>
                  <a:latin typeface="Arial" pitchFamily="34" charset="0"/>
                  <a:ea typeface="MS PGothic" pitchFamily="34" charset="-128"/>
                </a:rPr>
                <a:t>l’ut</a:t>
              </a:r>
              <a:r>
                <a:rPr lang="fr-FR" sz="1800" dirty="0" err="1">
                  <a:solidFill>
                    <a:srgbClr val="002060"/>
                  </a:solidFill>
                  <a:latin typeface="Arial" pitchFamily="34" charset="0"/>
                  <a:ea typeface="MS PGothic" pitchFamily="34" charset="-128"/>
                </a:rPr>
                <a:t>érus</a:t>
              </a:r>
              <a:r>
                <a:rPr lang="en-US" sz="1800" dirty="0">
                  <a:solidFill>
                    <a:srgbClr val="002060"/>
                  </a:solidFill>
                  <a:latin typeface="Arial" pitchFamily="34" charset="0"/>
                  <a:ea typeface="MS PGothic" pitchFamily="34" charset="-128"/>
                </a:rPr>
                <a:t>?</a:t>
              </a:r>
              <a:endParaRPr lang="fr-FR" sz="1800" dirty="0">
                <a:solidFill>
                  <a:srgbClr val="002060"/>
                </a:solidFill>
                <a:latin typeface="Arial" pitchFamily="34" charset="0"/>
                <a:ea typeface="MS PGothic" pitchFamily="34" charset="-128"/>
              </a:endParaRPr>
            </a:p>
            <a:p>
              <a:pPr rtl="1">
                <a:defRPr/>
              </a:pPr>
              <a:endParaRPr lang="fr-FR" sz="2000" dirty="0">
                <a:solidFill>
                  <a:srgbClr val="C00000"/>
                </a:solidFill>
                <a:ea typeface="MS PGothic" pitchFamily="34" charset="-128"/>
              </a:endParaRPr>
            </a:p>
          </p:txBody>
        </p:sp>
        <p:sp>
          <p:nvSpPr>
            <p:cNvPr id="9" name="Ellipse 8"/>
            <p:cNvSpPr>
              <a:spLocks noChangeArrowheads="1"/>
            </p:cNvSpPr>
            <p:nvPr/>
          </p:nvSpPr>
          <p:spPr bwMode="auto">
            <a:xfrm>
              <a:off x="340" y="1367"/>
              <a:ext cx="318" cy="5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2</a:t>
              </a:r>
            </a:p>
          </p:txBody>
        </p:sp>
      </p:grpSp>
      <p:grpSp>
        <p:nvGrpSpPr>
          <p:cNvPr id="4" name="Group 21"/>
          <p:cNvGrpSpPr>
            <a:grpSpLocks/>
          </p:cNvGrpSpPr>
          <p:nvPr/>
        </p:nvGrpSpPr>
        <p:grpSpPr bwMode="auto">
          <a:xfrm>
            <a:off x="500063" y="3028950"/>
            <a:ext cx="5019931" cy="857250"/>
            <a:chOff x="340" y="2114"/>
            <a:chExt cx="2721" cy="540"/>
          </a:xfrm>
        </p:grpSpPr>
        <p:sp>
          <p:nvSpPr>
            <p:cNvPr id="5136" name="Rectangle à coins arrondis 6"/>
            <p:cNvSpPr>
              <a:spLocks noChangeArrowheads="1"/>
            </p:cNvSpPr>
            <p:nvPr/>
          </p:nvSpPr>
          <p:spPr bwMode="auto">
            <a:xfrm>
              <a:off x="567" y="2114"/>
              <a:ext cx="2494" cy="540"/>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p>
              <a:pPr rtl="1"/>
              <a:r>
                <a:rPr lang="fr-FR" sz="1800" dirty="0"/>
                <a:t>Comment l’infection par le VPH mène-t-elle au cancer du col de l’utérus</a:t>
              </a:r>
              <a:endParaRPr lang="fr-FR" sz="1800" dirty="0">
                <a:solidFill>
                  <a:srgbClr val="002060"/>
                </a:solidFill>
              </a:endParaRPr>
            </a:p>
          </p:txBody>
        </p:sp>
        <p:sp>
          <p:nvSpPr>
            <p:cNvPr id="10" name="Ellipse 9"/>
            <p:cNvSpPr>
              <a:spLocks noChangeArrowheads="1"/>
            </p:cNvSpPr>
            <p:nvPr/>
          </p:nvSpPr>
          <p:spPr bwMode="auto">
            <a:xfrm>
              <a:off x="340" y="2204"/>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3</a:t>
              </a:r>
            </a:p>
          </p:txBody>
        </p:sp>
      </p:grpSp>
      <p:grpSp>
        <p:nvGrpSpPr>
          <p:cNvPr id="5" name="Group 19"/>
          <p:cNvGrpSpPr>
            <a:grpSpLocks/>
          </p:cNvGrpSpPr>
          <p:nvPr/>
        </p:nvGrpSpPr>
        <p:grpSpPr bwMode="auto">
          <a:xfrm>
            <a:off x="500062" y="4000500"/>
            <a:ext cx="4981189" cy="723900"/>
            <a:chOff x="340" y="2774"/>
            <a:chExt cx="2700" cy="456"/>
          </a:xfrm>
        </p:grpSpPr>
        <p:sp>
          <p:nvSpPr>
            <p:cNvPr id="5134" name="Rectangle à coins arrondis 14"/>
            <p:cNvSpPr>
              <a:spLocks noChangeArrowheads="1"/>
            </p:cNvSpPr>
            <p:nvPr/>
          </p:nvSpPr>
          <p:spPr bwMode="auto">
            <a:xfrm>
              <a:off x="546" y="2774"/>
              <a:ext cx="2494" cy="456"/>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p>
              <a:pPr rtl="1"/>
              <a:r>
                <a:rPr lang="fr-FR" sz="2000" dirty="0">
                  <a:solidFill>
                    <a:srgbClr val="002060"/>
                  </a:solidFill>
                </a:rPr>
                <a:t> </a:t>
              </a:r>
              <a:r>
                <a:rPr lang="fr-FR" sz="1800" dirty="0"/>
                <a:t>Quels sont les facteurs de risque du cancer du col de l’utérus?</a:t>
              </a:r>
              <a:r>
                <a:rPr lang="fr-FR" sz="2000" dirty="0">
                  <a:solidFill>
                    <a:srgbClr val="002060"/>
                  </a:solidFill>
                </a:rPr>
                <a:t> </a:t>
              </a:r>
            </a:p>
          </p:txBody>
        </p:sp>
        <p:sp>
          <p:nvSpPr>
            <p:cNvPr id="3" name="Ellipse 15"/>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4</a:t>
              </a:r>
            </a:p>
          </p:txBody>
        </p:sp>
      </p:grpSp>
      <p:sp>
        <p:nvSpPr>
          <p:cNvPr id="7173" name="Rectangle 15"/>
          <p:cNvSpPr>
            <a:spLocks noGrp="1" noChangeArrowheads="1"/>
          </p:cNvSpPr>
          <p:nvPr>
            <p:ph type="title"/>
          </p:nvPr>
        </p:nvSpPr>
        <p:spPr/>
        <p:txBody>
          <a:bodyPr/>
          <a:lstStyle/>
          <a:p>
            <a:pPr>
              <a:defRPr/>
            </a:pPr>
            <a:r>
              <a:rPr lang="fr-FR" dirty="0">
                <a:ea typeface="ＭＳ Ｐゴシック" charset="0"/>
              </a:rPr>
              <a:t>Questions clés</a:t>
            </a:r>
          </a:p>
        </p:txBody>
      </p:sp>
      <p:grpSp>
        <p:nvGrpSpPr>
          <p:cNvPr id="7" name="Group 20"/>
          <p:cNvGrpSpPr>
            <a:grpSpLocks/>
          </p:cNvGrpSpPr>
          <p:nvPr/>
        </p:nvGrpSpPr>
        <p:grpSpPr bwMode="auto">
          <a:xfrm>
            <a:off x="468312" y="4797425"/>
            <a:ext cx="5018087" cy="1079500"/>
            <a:chOff x="319" y="3165"/>
            <a:chExt cx="2720" cy="680"/>
          </a:xfrm>
        </p:grpSpPr>
        <p:sp>
          <p:nvSpPr>
            <p:cNvPr id="5132" name="Rectangle à coins arrondis 14"/>
            <p:cNvSpPr>
              <a:spLocks noChangeArrowheads="1"/>
            </p:cNvSpPr>
            <p:nvPr/>
          </p:nvSpPr>
          <p:spPr bwMode="auto">
            <a:xfrm>
              <a:off x="545" y="3165"/>
              <a:ext cx="2494" cy="680"/>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p>
              <a:pPr rtl="1"/>
              <a:r>
                <a:rPr lang="en-US" sz="2000" dirty="0">
                  <a:solidFill>
                    <a:srgbClr val="002060"/>
                  </a:solidFill>
                </a:rPr>
                <a:t> </a:t>
              </a:r>
              <a:r>
                <a:rPr lang="fr-FR" sz="1800" dirty="0">
                  <a:solidFill>
                    <a:srgbClr val="002060"/>
                  </a:solidFill>
                </a:rPr>
                <a:t>Quels sont les symptômes, le traitement et la prévention  du cancer du col de l’utérus ?</a:t>
              </a:r>
              <a:r>
                <a:rPr lang="en-US" sz="1800" dirty="0">
                  <a:solidFill>
                    <a:srgbClr val="002060"/>
                  </a:solidFill>
                </a:rPr>
                <a:t> </a:t>
              </a:r>
              <a:endParaRPr lang="fr-FR" sz="2000" dirty="0">
                <a:solidFill>
                  <a:srgbClr val="002060"/>
                </a:solidFill>
              </a:endParaRPr>
            </a:p>
          </p:txBody>
        </p:sp>
        <p:sp>
          <p:nvSpPr>
            <p:cNvPr id="16" name="Ellipse 15"/>
            <p:cNvSpPr>
              <a:spLocks noChangeArrowheads="1"/>
            </p:cNvSpPr>
            <p:nvPr/>
          </p:nvSpPr>
          <p:spPr bwMode="auto">
            <a:xfrm>
              <a:off x="319" y="3256"/>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ea typeface="+mn-ea"/>
                </a:rPr>
                <a:t>5</a:t>
              </a:r>
            </a:p>
          </p:txBody>
        </p:sp>
      </p:grpSp>
      <p:cxnSp>
        <p:nvCxnSpPr>
          <p:cNvPr id="5127" name="Connecteur droit 19"/>
          <p:cNvCxnSpPr>
            <a:cxnSpLocks noChangeShapeType="1"/>
          </p:cNvCxnSpPr>
          <p:nvPr/>
        </p:nvCxnSpPr>
        <p:spPr bwMode="auto">
          <a:xfrm>
            <a:off x="900113" y="1557338"/>
            <a:ext cx="0" cy="4679950"/>
          </a:xfrm>
          <a:prstGeom prst="line">
            <a:avLst/>
          </a:prstGeom>
          <a:noFill/>
          <a:ln w="9525">
            <a:noFill/>
            <a:round/>
            <a:headEnd/>
            <a:tailEnd/>
          </a:ln>
        </p:spPr>
      </p:cxnSp>
      <p:grpSp>
        <p:nvGrpSpPr>
          <p:cNvPr id="8" name="Group 16"/>
          <p:cNvGrpSpPr>
            <a:grpSpLocks/>
          </p:cNvGrpSpPr>
          <p:nvPr/>
        </p:nvGrpSpPr>
        <p:grpSpPr bwMode="auto">
          <a:xfrm>
            <a:off x="539750" y="1268413"/>
            <a:ext cx="5019932" cy="874712"/>
            <a:chOff x="340" y="799"/>
            <a:chExt cx="2721" cy="551"/>
          </a:xfrm>
        </p:grpSpPr>
        <p:sp>
          <p:nvSpPr>
            <p:cNvPr id="5130" name="Rectangle à coins arrondis 3"/>
            <p:cNvSpPr>
              <a:spLocks noChangeArrowheads="1"/>
            </p:cNvSpPr>
            <p:nvPr/>
          </p:nvSpPr>
          <p:spPr bwMode="auto">
            <a:xfrm>
              <a:off x="567" y="900"/>
              <a:ext cx="2494" cy="45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p>
              <a:pPr rtl="1"/>
              <a:r>
                <a:rPr lang="en-GB" sz="1800" dirty="0">
                  <a:solidFill>
                    <a:srgbClr val="002060"/>
                  </a:solidFill>
                </a:rPr>
                <a:t>Qu’est-</a:t>
              </a:r>
              <a:r>
                <a:rPr lang="en-GB" sz="1800" dirty="0" err="1">
                  <a:solidFill>
                    <a:srgbClr val="002060"/>
                  </a:solidFill>
                </a:rPr>
                <a:t>ce-que</a:t>
              </a:r>
              <a:r>
                <a:rPr lang="en-GB" sz="1800" dirty="0">
                  <a:solidFill>
                    <a:srgbClr val="002060"/>
                  </a:solidFill>
                </a:rPr>
                <a:t> le cancer du col  de </a:t>
              </a:r>
              <a:r>
                <a:rPr lang="fr-FR" sz="1800" dirty="0">
                  <a:solidFill>
                    <a:srgbClr val="002060"/>
                  </a:solidFill>
                </a:rPr>
                <a:t>l’utérus, son incidence et sa mortalité</a:t>
              </a:r>
              <a:r>
                <a:rPr lang="en-GB" sz="1800" dirty="0">
                  <a:solidFill>
                    <a:srgbClr val="002060"/>
                  </a:solidFill>
                </a:rPr>
                <a:t>?</a:t>
              </a:r>
              <a:endParaRPr lang="fr-FR" sz="1800" dirty="0">
                <a:solidFill>
                  <a:srgbClr val="002060"/>
                </a:solidFill>
              </a:endParaRPr>
            </a:p>
          </p:txBody>
        </p:sp>
        <p:sp>
          <p:nvSpPr>
            <p:cNvPr id="17" name="Ellipse 16"/>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1</a:t>
              </a:r>
            </a:p>
          </p:txBody>
        </p:sp>
      </p:grpSp>
    </p:spTree>
    <p:extLst>
      <p:ext uri="{BB962C8B-B14F-4D97-AF65-F5344CB8AC3E}">
        <p14:creationId xmlns:p14="http://schemas.microsoft.com/office/powerpoint/2010/main" val="19519155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428625" y="1340768"/>
            <a:ext cx="8291513" cy="4468813"/>
          </a:xfrm>
        </p:spPr>
        <p:txBody>
          <a:bodyPr/>
          <a:lstStyle/>
          <a:p>
            <a:r>
              <a:rPr lang="fr-FR" dirty="0"/>
              <a:t>4</a:t>
            </a:r>
            <a:r>
              <a:rPr lang="fr-FR" baseline="30000" dirty="0"/>
              <a:t>ème</a:t>
            </a:r>
            <a:r>
              <a:rPr lang="fr-FR" dirty="0"/>
              <a:t> cancer le plus fréquent chez les femmes </a:t>
            </a:r>
          </a:p>
          <a:p>
            <a:r>
              <a:rPr lang="fr-FR" dirty="0"/>
              <a:t>Chaque année : </a:t>
            </a:r>
          </a:p>
          <a:p>
            <a:pPr lvl="1">
              <a:buFont typeface="Wingdings" pitchFamily="2" charset="2"/>
              <a:buChar char="Ø"/>
            </a:pPr>
            <a:r>
              <a:rPr lang="fr-FR" dirty="0">
                <a:ea typeface="Arial" pitchFamily="34" charset="0"/>
              </a:rPr>
              <a:t>604 000 nouveaux cas diagnostiqu</a:t>
            </a:r>
            <a:r>
              <a:rPr lang="fr-FR" dirty="0"/>
              <a:t>é</a:t>
            </a:r>
            <a:r>
              <a:rPr lang="fr-FR" dirty="0">
                <a:ea typeface="Arial" pitchFamily="34" charset="0"/>
              </a:rPr>
              <a:t>s (2020)</a:t>
            </a:r>
          </a:p>
          <a:p>
            <a:pPr lvl="1">
              <a:buFont typeface="Wingdings" pitchFamily="2" charset="2"/>
              <a:buChar char="Ø"/>
            </a:pPr>
            <a:r>
              <a:rPr lang="fr-FR" dirty="0">
                <a:ea typeface="Arial" pitchFamily="34" charset="0"/>
              </a:rPr>
              <a:t>342</a:t>
            </a:r>
            <a:r>
              <a:rPr lang="fr-FR" dirty="0">
                <a:solidFill>
                  <a:srgbClr val="FF0000"/>
                </a:solidFill>
                <a:ea typeface="Arial" pitchFamily="34" charset="0"/>
              </a:rPr>
              <a:t> </a:t>
            </a:r>
            <a:r>
              <a:rPr lang="fr-FR" dirty="0">
                <a:ea typeface="Arial" pitchFamily="34" charset="0"/>
              </a:rPr>
              <a:t>000 morts (2020)</a:t>
            </a:r>
          </a:p>
          <a:p>
            <a:pPr lvl="1">
              <a:buFont typeface="Wingdings" pitchFamily="2" charset="2"/>
              <a:buChar char="Ø"/>
            </a:pPr>
            <a:r>
              <a:rPr lang="fr-FR" dirty="0">
                <a:ea typeface="Arial" pitchFamily="34" charset="0"/>
              </a:rPr>
              <a:t>Près de 90% de décès sont survenus dans les pays en d</a:t>
            </a:r>
            <a:r>
              <a:rPr lang="fr-FR" dirty="0"/>
              <a:t>é</a:t>
            </a:r>
            <a:r>
              <a:rPr lang="fr-FR" dirty="0">
                <a:ea typeface="Arial" pitchFamily="34" charset="0"/>
              </a:rPr>
              <a:t>veloppement (2020)</a:t>
            </a:r>
          </a:p>
          <a:p>
            <a:r>
              <a:rPr lang="fr-FR" dirty="0"/>
              <a:t>D’ici 2030 ces chiffres pourront augmenter: </a:t>
            </a:r>
            <a:endParaRPr lang="fr-FR" b="1" dirty="0"/>
          </a:p>
          <a:p>
            <a:pPr lvl="1">
              <a:buFont typeface="Wingdings" pitchFamily="2" charset="2"/>
              <a:buChar char="Ø"/>
            </a:pPr>
            <a:r>
              <a:rPr lang="fr-FR" dirty="0">
                <a:ea typeface="Arial" pitchFamily="34" charset="0"/>
              </a:rPr>
              <a:t>700 000 de cas de cancer</a:t>
            </a:r>
          </a:p>
          <a:p>
            <a:pPr lvl="1">
              <a:buFont typeface="Wingdings" pitchFamily="2" charset="2"/>
              <a:buChar char="Ø"/>
            </a:pPr>
            <a:r>
              <a:rPr lang="fr-FR" dirty="0">
                <a:ea typeface="Arial" pitchFamily="34" charset="0"/>
              </a:rPr>
              <a:t>400 000 décès dus au cancer du col de l’utérus</a:t>
            </a:r>
          </a:p>
        </p:txBody>
      </p:sp>
      <p:sp>
        <p:nvSpPr>
          <p:cNvPr id="8195" name="Rectangle 7"/>
          <p:cNvSpPr>
            <a:spLocks noGrp="1" noChangeArrowheads="1"/>
          </p:cNvSpPr>
          <p:nvPr>
            <p:ph type="title"/>
          </p:nvPr>
        </p:nvSpPr>
        <p:spPr/>
        <p:txBody>
          <a:bodyPr/>
          <a:lstStyle/>
          <a:p>
            <a:pPr>
              <a:defRPr/>
            </a:pPr>
            <a:r>
              <a:rPr lang="fr-FR" dirty="0">
                <a:ea typeface="ＭＳ Ｐゴシック" pitchFamily="34" charset="-128"/>
              </a:rPr>
              <a:t>Fardeau Mondial du </a:t>
            </a:r>
            <a:br>
              <a:rPr lang="fr-FR" dirty="0">
                <a:ea typeface="ＭＳ Ｐゴシック" pitchFamily="34" charset="-128"/>
              </a:rPr>
            </a:br>
            <a:r>
              <a:rPr lang="fr-FR" dirty="0">
                <a:ea typeface="ＭＳ Ｐゴシック" pitchFamily="34" charset="-128"/>
              </a:rPr>
              <a:t>cancer du col de </a:t>
            </a:r>
            <a:r>
              <a:rPr lang="fr-FR" sz="3600" dirty="0"/>
              <a:t>l’utérus</a:t>
            </a:r>
            <a:endParaRPr lang="fr-FR" dirty="0">
              <a:ea typeface="ＭＳ Ｐゴシック" pitchFamily="34" charset="-128"/>
            </a:endParaRPr>
          </a:p>
        </p:txBody>
      </p:sp>
    </p:spTree>
    <p:extLst>
      <p:ext uri="{BB962C8B-B14F-4D97-AF65-F5344CB8AC3E}">
        <p14:creationId xmlns:p14="http://schemas.microsoft.com/office/powerpoint/2010/main" val="1187874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MS PGothic" pitchFamily="34" charset="-128"/>
              </a:rPr>
              <a:t>Introduction</a:t>
            </a:r>
          </a:p>
        </p:txBody>
      </p:sp>
      <p:pic>
        <p:nvPicPr>
          <p:cNvPr id="6" name="Picture 5" descr="Map&#10;&#10;Description automatically generated">
            <a:extLst>
              <a:ext uri="{FF2B5EF4-FFF2-40B4-BE49-F238E27FC236}">
                <a16:creationId xmlns:a16="http://schemas.microsoft.com/office/drawing/2014/main" id="{B9C9EB4F-BF98-4F2D-9EC0-6EA5B7B4D9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58921"/>
            <a:ext cx="9144000" cy="4953000"/>
          </a:xfrm>
          <a:prstGeom prst="rect">
            <a:avLst/>
          </a:prstGeom>
        </p:spPr>
      </p:pic>
      <p:sp>
        <p:nvSpPr>
          <p:cNvPr id="3" name="TextBox 2"/>
          <p:cNvSpPr txBox="1"/>
          <p:nvPr/>
        </p:nvSpPr>
        <p:spPr>
          <a:xfrm>
            <a:off x="914400" y="1109246"/>
            <a:ext cx="8064896" cy="584775"/>
          </a:xfrm>
          <a:prstGeom prst="rect">
            <a:avLst/>
          </a:prstGeom>
          <a:solidFill>
            <a:schemeClr val="bg1"/>
          </a:solidFill>
        </p:spPr>
        <p:txBody>
          <a:bodyPr wrap="square" rtlCol="0">
            <a:spAutoFit/>
          </a:bodyPr>
          <a:lstStyle/>
          <a:p>
            <a:pPr algn="ctr"/>
            <a:r>
              <a:rPr lang="fr-FR" sz="1600" dirty="0">
                <a:solidFill>
                  <a:srgbClr val="6699FF"/>
                </a:solidFill>
              </a:rPr>
              <a:t>Taux d’incidence estimatifs standardisés selon âge à l’échelle mondiale en 2020, cervix uteri, tous âges</a:t>
            </a:r>
          </a:p>
        </p:txBody>
      </p:sp>
    </p:spTree>
    <p:extLst>
      <p:ext uri="{BB962C8B-B14F-4D97-AF65-F5344CB8AC3E}">
        <p14:creationId xmlns:p14="http://schemas.microsoft.com/office/powerpoint/2010/main" val="3348124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143001"/>
          </a:xfrm>
        </p:spPr>
        <p:txBody>
          <a:bodyPr/>
          <a:lstStyle/>
          <a:p>
            <a:pPr algn="ctr">
              <a:defRPr/>
            </a:pPr>
            <a:r>
              <a:rPr lang="en-GB" sz="3600" dirty="0" err="1">
                <a:ea typeface="ＭＳ Ｐゴシック" pitchFamily="34" charset="-128"/>
              </a:rPr>
              <a:t>Qu’est-ce-que</a:t>
            </a:r>
            <a:r>
              <a:rPr lang="en-GB" sz="3600" dirty="0">
                <a:ea typeface="ＭＳ Ｐゴシック" pitchFamily="34" charset="-128"/>
              </a:rPr>
              <a:t> le cancer </a:t>
            </a:r>
            <a:br>
              <a:rPr lang="en-GB" sz="3600" dirty="0">
                <a:ea typeface="ＭＳ Ｐゴシック" pitchFamily="34" charset="-128"/>
              </a:rPr>
            </a:br>
            <a:r>
              <a:rPr lang="en-GB" sz="3600" dirty="0">
                <a:ea typeface="ＭＳ Ｐゴシック" pitchFamily="34" charset="-128"/>
              </a:rPr>
              <a:t>du col de  </a:t>
            </a:r>
            <a:r>
              <a:rPr lang="fr-FR" sz="3600" dirty="0"/>
              <a:t>l’utérus</a:t>
            </a:r>
            <a:r>
              <a:rPr lang="en-GB" sz="3600" dirty="0">
                <a:ea typeface="ＭＳ Ｐゴシック" pitchFamily="34" charset="-128"/>
              </a:rPr>
              <a:t>?</a:t>
            </a:r>
            <a:endParaRPr lang="en-US" sz="3600" dirty="0">
              <a:ea typeface="ＭＳ Ｐゴシック" pitchFamily="34" charset="-128"/>
            </a:endParaRPr>
          </a:p>
        </p:txBody>
      </p:sp>
      <p:sp>
        <p:nvSpPr>
          <p:cNvPr id="9219" name="Content Placeholder 2"/>
          <p:cNvSpPr>
            <a:spLocks noGrp="1"/>
          </p:cNvSpPr>
          <p:nvPr>
            <p:ph idx="1"/>
          </p:nvPr>
        </p:nvSpPr>
        <p:spPr>
          <a:xfrm>
            <a:off x="214313" y="1357313"/>
            <a:ext cx="5857875" cy="4500562"/>
          </a:xfrm>
        </p:spPr>
        <p:txBody>
          <a:bodyPr/>
          <a:lstStyle/>
          <a:p>
            <a:pPr>
              <a:spcBef>
                <a:spcPts val="600"/>
              </a:spcBef>
            </a:pPr>
            <a:r>
              <a:rPr lang="fr-FR" sz="2400" dirty="0"/>
              <a:t>Le col est la partie inférieure de l'utérus </a:t>
            </a:r>
          </a:p>
          <a:p>
            <a:pPr>
              <a:spcBef>
                <a:spcPts val="600"/>
              </a:spcBef>
            </a:pPr>
            <a:r>
              <a:rPr lang="fr-FR" sz="2400" dirty="0"/>
              <a:t>Le cancer du col est la croissance incontrôlée de cellules anormales dans le col de l'utérus, qui débute généralement à la surface</a:t>
            </a:r>
          </a:p>
          <a:p>
            <a:pPr>
              <a:spcBef>
                <a:spcPts val="600"/>
              </a:spcBef>
            </a:pPr>
            <a:r>
              <a:rPr lang="fr-FR" sz="2400" dirty="0"/>
              <a:t>Le cancer du col est invasif, ce qui signifie qu'il peut se développer en profondeur dans le col de l'utérus et de l'utérus</a:t>
            </a:r>
          </a:p>
          <a:p>
            <a:pPr>
              <a:spcBef>
                <a:spcPts val="600"/>
              </a:spcBef>
            </a:pPr>
            <a:r>
              <a:rPr lang="fr-FR" sz="2400" dirty="0"/>
              <a:t>Il peut se propager à d'autres parties du corps (métastases) dans certains cas</a:t>
            </a:r>
            <a:endParaRPr lang="en-US" dirty="0"/>
          </a:p>
        </p:txBody>
      </p:sp>
      <p:sp>
        <p:nvSpPr>
          <p:cNvPr id="9220" name="Text Placeholder 7"/>
          <p:cNvSpPr>
            <a:spLocks noGrp="1"/>
          </p:cNvSpPr>
          <p:nvPr>
            <p:ph type="body" sz="half" idx="2"/>
          </p:nvPr>
        </p:nvSpPr>
        <p:spPr>
          <a:xfrm>
            <a:off x="6215063" y="1357313"/>
            <a:ext cx="2722562" cy="4548187"/>
          </a:xfrm>
        </p:spPr>
        <p:txBody>
          <a:bodyPr/>
          <a:lstStyle/>
          <a:p>
            <a:endParaRPr lang="en-US" dirty="0"/>
          </a:p>
        </p:txBody>
      </p:sp>
      <p:pic>
        <p:nvPicPr>
          <p:cNvPr id="9221" name="Picture 7" descr="them mau.jpg"/>
          <p:cNvPicPr>
            <a:picLocks noChangeAspect="1"/>
          </p:cNvPicPr>
          <p:nvPr/>
        </p:nvPicPr>
        <p:blipFill>
          <a:blip r:embed="rId3" cstate="print"/>
          <a:srcRect l="27083" t="35416" r="25735" b="34375"/>
          <a:stretch>
            <a:fillRect/>
          </a:stretch>
        </p:blipFill>
        <p:spPr bwMode="auto">
          <a:xfrm>
            <a:off x="6357938" y="2286000"/>
            <a:ext cx="2500312" cy="2071688"/>
          </a:xfrm>
          <a:prstGeom prst="rect">
            <a:avLst/>
          </a:prstGeom>
          <a:noFill/>
          <a:ln w="9525">
            <a:noFill/>
            <a:miter lim="800000"/>
            <a:headEnd/>
            <a:tailEnd/>
          </a:ln>
        </p:spPr>
      </p:pic>
    </p:spTree>
    <p:extLst>
      <p:ext uri="{BB962C8B-B14F-4D97-AF65-F5344CB8AC3E}">
        <p14:creationId xmlns:p14="http://schemas.microsoft.com/office/powerpoint/2010/main" val="1930130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85750" y="1357313"/>
            <a:ext cx="8429625" cy="4611687"/>
          </a:xfrm>
        </p:spPr>
        <p:txBody>
          <a:bodyPr/>
          <a:lstStyle/>
          <a:p>
            <a:pPr>
              <a:spcBef>
                <a:spcPts val="600"/>
              </a:spcBef>
            </a:pPr>
            <a:r>
              <a:rPr lang="fr-FR" sz="2000" dirty="0"/>
              <a:t>Le papillomavirus humain (VPH) est la cause principale du cancer du col (et d’autres cancers)</a:t>
            </a:r>
          </a:p>
          <a:p>
            <a:pPr>
              <a:spcBef>
                <a:spcPts val="600"/>
              </a:spcBef>
            </a:pPr>
            <a:r>
              <a:rPr lang="fr-FR" sz="2000" dirty="0"/>
              <a:t>Le VPH est un virus commun qui se propage facilement par contact peau à peau pendant l'activité sexuelle avec une autre personne infectée</a:t>
            </a:r>
          </a:p>
          <a:p>
            <a:pPr>
              <a:spcBef>
                <a:spcPts val="600"/>
              </a:spcBef>
            </a:pPr>
            <a:r>
              <a:rPr lang="fr-FR" sz="2000" dirty="0"/>
              <a:t>Le VPH de types 16 et 18 sont associés à environ 70% de tous les cas de cancer du col de l'utérus</a:t>
            </a:r>
          </a:p>
          <a:p>
            <a:pPr>
              <a:spcBef>
                <a:spcPts val="600"/>
              </a:spcBef>
            </a:pPr>
            <a:r>
              <a:rPr lang="fr-FR" sz="2000" dirty="0"/>
              <a:t>Les facteurs de risque d'infection par le VPH et </a:t>
            </a:r>
            <a:br>
              <a:rPr lang="fr-FR" sz="2000" dirty="0"/>
            </a:br>
            <a:r>
              <a:rPr lang="fr-FR" sz="2000" dirty="0"/>
              <a:t>du cancer du col de l'utérus sont les suivants :</a:t>
            </a:r>
          </a:p>
          <a:p>
            <a:pPr lvl="1">
              <a:spcBef>
                <a:spcPts val="600"/>
              </a:spcBef>
            </a:pPr>
            <a:r>
              <a:rPr lang="fr-FR" sz="2000" dirty="0"/>
              <a:t>Relations sexuelles précoces</a:t>
            </a:r>
          </a:p>
          <a:p>
            <a:pPr lvl="1">
              <a:spcBef>
                <a:spcPts val="600"/>
              </a:spcBef>
            </a:pPr>
            <a:r>
              <a:rPr lang="fr-FR" sz="2000" dirty="0"/>
              <a:t>Partenaires sexuels multiples</a:t>
            </a:r>
          </a:p>
          <a:p>
            <a:pPr lvl="1">
              <a:spcBef>
                <a:spcPts val="600"/>
              </a:spcBef>
            </a:pPr>
            <a:r>
              <a:rPr lang="fr-FR" sz="2000" dirty="0"/>
              <a:t>Usage du tabac</a:t>
            </a:r>
          </a:p>
          <a:p>
            <a:pPr lvl="1">
              <a:spcBef>
                <a:spcPts val="600"/>
              </a:spcBef>
            </a:pPr>
            <a:r>
              <a:rPr lang="fr-FR" sz="2000" dirty="0"/>
              <a:t>Immunodéficient (par exemple VIH+)</a:t>
            </a:r>
          </a:p>
          <a:p>
            <a:pPr lvl="1">
              <a:spcBef>
                <a:spcPts val="600"/>
              </a:spcBef>
            </a:pPr>
            <a:endParaRPr lang="en-US" sz="2000" dirty="0">
              <a:ea typeface="Arial" pitchFamily="34" charset="0"/>
            </a:endParaRPr>
          </a:p>
        </p:txBody>
      </p:sp>
      <p:sp>
        <p:nvSpPr>
          <p:cNvPr id="9219" name="Rectangle 2"/>
          <p:cNvSpPr>
            <a:spLocks noGrp="1" noChangeArrowheads="1"/>
          </p:cNvSpPr>
          <p:nvPr>
            <p:ph type="title" idx="4294967295"/>
          </p:nvPr>
        </p:nvSpPr>
        <p:spPr/>
        <p:txBody>
          <a:bodyPr/>
          <a:lstStyle/>
          <a:p>
            <a:pPr eaLnBrk="1" hangingPunct="1">
              <a:defRPr/>
            </a:pPr>
            <a:r>
              <a:rPr lang="fr-FR" dirty="0"/>
              <a:t>Quelles sont les causes du cancer du col de </a:t>
            </a:r>
            <a:r>
              <a:rPr lang="fr-FR" sz="3200" dirty="0"/>
              <a:t>l’utérus</a:t>
            </a:r>
            <a:r>
              <a:rPr lang="en-US" dirty="0">
                <a:solidFill>
                  <a:srgbClr val="002060"/>
                </a:solidFill>
              </a:rPr>
              <a:t>?</a:t>
            </a:r>
            <a:endParaRPr lang="en-GB" dirty="0"/>
          </a:p>
        </p:txBody>
      </p:sp>
      <p:pic>
        <p:nvPicPr>
          <p:cNvPr id="10244" name="Picture 4" descr="p2.jpg"/>
          <p:cNvPicPr>
            <a:picLocks noChangeAspect="1"/>
          </p:cNvPicPr>
          <p:nvPr/>
        </p:nvPicPr>
        <p:blipFill>
          <a:blip r:embed="rId3" cstate="print"/>
          <a:srcRect/>
          <a:stretch>
            <a:fillRect/>
          </a:stretch>
        </p:blipFill>
        <p:spPr bwMode="auto">
          <a:xfrm>
            <a:off x="7162800" y="4263430"/>
            <a:ext cx="1500187" cy="1470025"/>
          </a:xfrm>
          <a:prstGeom prst="rect">
            <a:avLst/>
          </a:prstGeom>
          <a:noFill/>
          <a:ln w="9525">
            <a:noFill/>
            <a:miter lim="800000"/>
            <a:headEnd/>
            <a:tailEnd/>
          </a:ln>
        </p:spPr>
      </p:pic>
      <p:sp>
        <p:nvSpPr>
          <p:cNvPr id="5" name="TextBox 4"/>
          <p:cNvSpPr txBox="1"/>
          <p:nvPr/>
        </p:nvSpPr>
        <p:spPr>
          <a:xfrm>
            <a:off x="6400800" y="5712728"/>
            <a:ext cx="2850786" cy="276999"/>
          </a:xfrm>
          <a:prstGeom prst="rect">
            <a:avLst/>
          </a:prstGeom>
          <a:noFill/>
        </p:spPr>
        <p:txBody>
          <a:bodyPr wrap="square" rtlCol="0">
            <a:spAutoFit/>
          </a:bodyPr>
          <a:lstStyle/>
          <a:p>
            <a:pPr algn="ctr"/>
            <a:r>
              <a:rPr lang="fr-FR" sz="1200" dirty="0"/>
              <a:t>Papillomavirus humain (VPH)</a:t>
            </a:r>
            <a:endParaRPr lang="en-US" sz="1200" dirty="0"/>
          </a:p>
        </p:txBody>
      </p:sp>
    </p:spTree>
    <p:extLst>
      <p:ext uri="{BB962C8B-B14F-4D97-AF65-F5344CB8AC3E}">
        <p14:creationId xmlns:p14="http://schemas.microsoft.com/office/powerpoint/2010/main" val="1021697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952500"/>
          </a:xfrm>
        </p:spPr>
        <p:txBody>
          <a:bodyPr/>
          <a:lstStyle/>
          <a:p>
            <a:pPr>
              <a:defRPr/>
            </a:pPr>
            <a:r>
              <a:rPr lang="fr-FR" dirty="0"/>
              <a:t>Les symptômes du cancer du col de l’utérus avancé</a:t>
            </a:r>
            <a:endParaRPr lang="en-US" dirty="0"/>
          </a:p>
        </p:txBody>
      </p:sp>
      <p:sp>
        <p:nvSpPr>
          <p:cNvPr id="11267" name="Content Placeholder 2"/>
          <p:cNvSpPr>
            <a:spLocks noGrp="1"/>
          </p:cNvSpPr>
          <p:nvPr>
            <p:ph idx="1"/>
          </p:nvPr>
        </p:nvSpPr>
        <p:spPr>
          <a:xfrm>
            <a:off x="251520" y="1340768"/>
            <a:ext cx="8892480" cy="4608512"/>
          </a:xfrm>
        </p:spPr>
        <p:txBody>
          <a:bodyPr/>
          <a:lstStyle/>
          <a:p>
            <a:pPr marL="0">
              <a:spcBef>
                <a:spcPts val="0"/>
              </a:spcBef>
              <a:spcAft>
                <a:spcPts val="600"/>
              </a:spcAft>
            </a:pPr>
            <a:r>
              <a:rPr lang="fr-FR" sz="2000" dirty="0"/>
              <a:t>L’infection par le VPH est souvent asymptomatique</a:t>
            </a:r>
          </a:p>
          <a:p>
            <a:pPr>
              <a:spcBef>
                <a:spcPts val="600"/>
              </a:spcBef>
            </a:pPr>
            <a:r>
              <a:rPr lang="fr-FR" sz="2000" dirty="0"/>
              <a:t>Les symptômes apparaissent après que le cancer soit à un stade avancé</a:t>
            </a:r>
          </a:p>
          <a:p>
            <a:pPr>
              <a:spcBef>
                <a:spcPts val="600"/>
              </a:spcBef>
            </a:pPr>
            <a:r>
              <a:rPr lang="fr-FR" sz="2000" dirty="0"/>
              <a:t>Principaux symptômes :</a:t>
            </a:r>
          </a:p>
          <a:p>
            <a:pPr lvl="1">
              <a:spcBef>
                <a:spcPts val="0"/>
              </a:spcBef>
            </a:pPr>
            <a:r>
              <a:rPr lang="fr-FR" sz="1800" kern="1200" dirty="0">
                <a:latin typeface="Arial" pitchFamily="34" charset="0"/>
                <a:ea typeface="MS PGothic" pitchFamily="34" charset="-128"/>
              </a:rPr>
              <a:t>Saignements vaginaux irréguliers ou saignements après rapports sexuels</a:t>
            </a:r>
          </a:p>
          <a:p>
            <a:pPr lvl="1">
              <a:spcBef>
                <a:spcPts val="0"/>
              </a:spcBef>
            </a:pPr>
            <a:r>
              <a:rPr lang="fr-FR" sz="1800" kern="1200" dirty="0">
                <a:latin typeface="Arial" pitchFamily="34" charset="0"/>
                <a:ea typeface="MS PGothic" pitchFamily="34" charset="-128"/>
              </a:rPr>
              <a:t>Douleurs du dos, des jambes ou pelviennes</a:t>
            </a:r>
          </a:p>
          <a:p>
            <a:pPr lvl="1">
              <a:spcBef>
                <a:spcPts val="0"/>
              </a:spcBef>
            </a:pPr>
            <a:r>
              <a:rPr lang="fr-FR" sz="1800" kern="1200" dirty="0">
                <a:latin typeface="Arial" pitchFamily="34" charset="0"/>
                <a:ea typeface="MS PGothic" pitchFamily="34" charset="-128"/>
              </a:rPr>
              <a:t>Fatigue, perte de poids, perte d'appétit</a:t>
            </a:r>
          </a:p>
          <a:p>
            <a:pPr lvl="1">
              <a:spcBef>
                <a:spcPts val="0"/>
              </a:spcBef>
            </a:pPr>
            <a:r>
              <a:rPr lang="fr-FR" sz="1800" kern="1200" dirty="0">
                <a:latin typeface="Arial" pitchFamily="34" charset="0"/>
                <a:ea typeface="MS PGothic" pitchFamily="34" charset="-128"/>
              </a:rPr>
              <a:t>Pertes vaginales inconfortables ou odorantes</a:t>
            </a:r>
          </a:p>
          <a:p>
            <a:pPr lvl="1">
              <a:spcBef>
                <a:spcPts val="0"/>
              </a:spcBef>
            </a:pPr>
            <a:r>
              <a:rPr lang="fr-FR" sz="1800" kern="1200" dirty="0">
                <a:latin typeface="Arial" pitchFamily="34" charset="0"/>
                <a:ea typeface="MS PGothic" pitchFamily="34" charset="-128"/>
              </a:rPr>
              <a:t>Seule jambe enflée</a:t>
            </a:r>
          </a:p>
          <a:p>
            <a:pPr>
              <a:spcBef>
                <a:spcPts val="0"/>
              </a:spcBef>
              <a:spcAft>
                <a:spcPts val="0"/>
              </a:spcAft>
            </a:pPr>
            <a:endParaRPr lang="fr-FR" sz="2000" dirty="0"/>
          </a:p>
          <a:p>
            <a:pPr>
              <a:spcBef>
                <a:spcPts val="0"/>
              </a:spcBef>
              <a:spcAft>
                <a:spcPts val="0"/>
              </a:spcAft>
            </a:pPr>
            <a:r>
              <a:rPr lang="fr-FR" sz="2000" dirty="0"/>
              <a:t>Symptômes plus sévères (généralement cancer plus avancé):</a:t>
            </a:r>
          </a:p>
          <a:p>
            <a:pPr lvl="1">
              <a:spcBef>
                <a:spcPts val="0"/>
              </a:spcBef>
            </a:pPr>
            <a:r>
              <a:rPr lang="fr-FR" sz="1800" kern="1200" dirty="0">
                <a:latin typeface="Arial" pitchFamily="34" charset="0"/>
                <a:ea typeface="MS PGothic" pitchFamily="34" charset="-128"/>
              </a:rPr>
              <a:t>Anémie sévère </a:t>
            </a:r>
          </a:p>
          <a:p>
            <a:pPr lvl="1">
              <a:spcBef>
                <a:spcPts val="0"/>
              </a:spcBef>
            </a:pPr>
            <a:r>
              <a:rPr lang="fr-FR" sz="1800" kern="1200" dirty="0">
                <a:latin typeface="Arial" pitchFamily="34" charset="0"/>
                <a:ea typeface="MS PGothic" pitchFamily="34" charset="-128"/>
              </a:rPr>
              <a:t>Insuffisance rénale</a:t>
            </a:r>
          </a:p>
          <a:p>
            <a:pPr lvl="1">
              <a:spcBef>
                <a:spcPts val="0"/>
              </a:spcBef>
            </a:pPr>
            <a:r>
              <a:rPr lang="fr-FR" sz="1800" kern="1200" dirty="0">
                <a:latin typeface="Arial" pitchFamily="34" charset="0"/>
                <a:ea typeface="MS PGothic" pitchFamily="34" charset="-128"/>
              </a:rPr>
              <a:t>Fistules</a:t>
            </a:r>
          </a:p>
          <a:p>
            <a:pPr lvl="1">
              <a:spcBef>
                <a:spcPts val="0"/>
              </a:spcBef>
            </a:pPr>
            <a:r>
              <a:rPr lang="fr-FR" sz="1800" kern="1200" dirty="0">
                <a:latin typeface="Arial" pitchFamily="34" charset="0"/>
                <a:ea typeface="MS PGothic" pitchFamily="34" charset="-128"/>
              </a:rPr>
              <a:t>Lymphœdème </a:t>
            </a:r>
            <a:endParaRPr lang="en-US" sz="1800" kern="1200" dirty="0">
              <a:latin typeface="Arial" pitchFamily="34" charset="0"/>
              <a:ea typeface="MS PGothic"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4"/>
          <p:cNvSpPr txBox="1">
            <a:spLocks noChangeArrowheads="1"/>
          </p:cNvSpPr>
          <p:nvPr/>
        </p:nvSpPr>
        <p:spPr bwMode="auto">
          <a:xfrm>
            <a:off x="571500" y="0"/>
            <a:ext cx="8001000" cy="1200329"/>
          </a:xfrm>
          <a:prstGeom prst="rect">
            <a:avLst/>
          </a:prstGeom>
          <a:noFill/>
          <a:ln w="9525">
            <a:noFill/>
            <a:miter lim="800000"/>
            <a:headEnd/>
            <a:tailEnd/>
          </a:ln>
        </p:spPr>
        <p:txBody>
          <a:bodyPr>
            <a:spAutoFit/>
          </a:bodyPr>
          <a:lstStyle/>
          <a:p>
            <a:pPr algn="ctr"/>
            <a:r>
              <a:rPr lang="fr-FR" sz="3600" dirty="0"/>
              <a:t>Comment l'infection par VPH mène au cancer du col de l’utérus</a:t>
            </a:r>
            <a:r>
              <a:rPr lang="en-US" sz="3500" dirty="0">
                <a:solidFill>
                  <a:srgbClr val="002060"/>
                </a:solidFill>
                <a:latin typeface="+mj-lt"/>
                <a:cs typeface="+mj-cs"/>
              </a:rPr>
              <a:t>? </a:t>
            </a:r>
          </a:p>
        </p:txBody>
      </p:sp>
      <p:sp>
        <p:nvSpPr>
          <p:cNvPr id="2" name="Rectangle 1"/>
          <p:cNvSpPr/>
          <p:nvPr/>
        </p:nvSpPr>
        <p:spPr bwMode="auto">
          <a:xfrm>
            <a:off x="457200" y="2819400"/>
            <a:ext cx="1143000" cy="1015663"/>
          </a:xfrm>
          <a:prstGeom prst="rect">
            <a:avLst/>
          </a:prstGeom>
          <a:ln w="38100">
            <a:solidFill>
              <a:schemeClr val="tx1"/>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cs typeface="Arial" charset="0"/>
              </a:rPr>
              <a:t>Normal</a:t>
            </a: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p:txBody>
      </p:sp>
      <p:cxnSp>
        <p:nvCxnSpPr>
          <p:cNvPr id="4" name="Straight Arrow Connector 3"/>
          <p:cNvCxnSpPr/>
          <p:nvPr/>
        </p:nvCxnSpPr>
        <p:spPr bwMode="auto">
          <a:xfrm>
            <a:off x="18288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p:nvPr/>
        </p:nvCxnSpPr>
        <p:spPr bwMode="auto">
          <a:xfrm>
            <a:off x="42672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a:off x="6705600" y="32004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a:off x="4270248"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H="1">
            <a:off x="1828800"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1662341" y="2511623"/>
            <a:ext cx="928459" cy="307777"/>
          </a:xfrm>
          <a:prstGeom prst="rect">
            <a:avLst/>
          </a:prstGeom>
          <a:noFill/>
        </p:spPr>
        <p:txBody>
          <a:bodyPr wrap="none" rtlCol="0">
            <a:spAutoFit/>
          </a:bodyPr>
          <a:lstStyle/>
          <a:p>
            <a:r>
              <a:rPr lang="en-US" sz="1400" dirty="0">
                <a:solidFill>
                  <a:schemeClr val="bg2">
                    <a:lumMod val="50000"/>
                  </a:schemeClr>
                </a:solidFill>
              </a:rPr>
              <a:t>Infection</a:t>
            </a:r>
            <a:endParaRPr lang="fr-FR" dirty="0">
              <a:solidFill>
                <a:schemeClr val="bg2">
                  <a:lumMod val="50000"/>
                </a:schemeClr>
              </a:solidFill>
            </a:endParaRPr>
          </a:p>
        </p:txBody>
      </p:sp>
      <p:sp>
        <p:nvSpPr>
          <p:cNvPr id="17" name="TextBox 16"/>
          <p:cNvSpPr txBox="1"/>
          <p:nvPr/>
        </p:nvSpPr>
        <p:spPr>
          <a:xfrm>
            <a:off x="3962400" y="2511623"/>
            <a:ext cx="1229824" cy="307777"/>
          </a:xfrm>
          <a:prstGeom prst="rect">
            <a:avLst/>
          </a:prstGeom>
          <a:noFill/>
        </p:spPr>
        <p:txBody>
          <a:bodyPr wrap="none" rtlCol="0">
            <a:spAutoFit/>
          </a:bodyPr>
          <a:lstStyle/>
          <a:p>
            <a:r>
              <a:rPr lang="en-US" sz="1400" dirty="0">
                <a:solidFill>
                  <a:schemeClr val="bg2">
                    <a:lumMod val="50000"/>
                  </a:schemeClr>
                </a:solidFill>
              </a:rPr>
              <a:t>Progression</a:t>
            </a:r>
            <a:endParaRPr lang="fr-FR" dirty="0">
              <a:solidFill>
                <a:schemeClr val="bg2">
                  <a:lumMod val="50000"/>
                </a:schemeClr>
              </a:solidFill>
            </a:endParaRPr>
          </a:p>
        </p:txBody>
      </p:sp>
      <p:sp>
        <p:nvSpPr>
          <p:cNvPr id="18" name="TextBox 17"/>
          <p:cNvSpPr txBox="1"/>
          <p:nvPr/>
        </p:nvSpPr>
        <p:spPr>
          <a:xfrm>
            <a:off x="6558377" y="2511623"/>
            <a:ext cx="909223" cy="307777"/>
          </a:xfrm>
          <a:prstGeom prst="rect">
            <a:avLst/>
          </a:prstGeom>
          <a:noFill/>
        </p:spPr>
        <p:txBody>
          <a:bodyPr wrap="none" rtlCol="0">
            <a:spAutoFit/>
          </a:bodyPr>
          <a:lstStyle/>
          <a:p>
            <a:r>
              <a:rPr lang="en-US" sz="1400" dirty="0">
                <a:solidFill>
                  <a:schemeClr val="bg2">
                    <a:lumMod val="50000"/>
                  </a:schemeClr>
                </a:solidFill>
              </a:rPr>
              <a:t>Invasion</a:t>
            </a:r>
            <a:endParaRPr lang="fr-FR" dirty="0">
              <a:solidFill>
                <a:schemeClr val="bg2">
                  <a:lumMod val="50000"/>
                </a:schemeClr>
              </a:solidFill>
            </a:endParaRPr>
          </a:p>
        </p:txBody>
      </p:sp>
      <p:sp>
        <p:nvSpPr>
          <p:cNvPr id="19" name="TextBox 18"/>
          <p:cNvSpPr txBox="1"/>
          <p:nvPr/>
        </p:nvSpPr>
        <p:spPr>
          <a:xfrm>
            <a:off x="3962400" y="3733800"/>
            <a:ext cx="1159292" cy="307777"/>
          </a:xfrm>
          <a:prstGeom prst="rect">
            <a:avLst/>
          </a:prstGeom>
          <a:noFill/>
        </p:spPr>
        <p:txBody>
          <a:bodyPr wrap="none" rtlCol="0">
            <a:spAutoFit/>
          </a:bodyPr>
          <a:lstStyle/>
          <a:p>
            <a:r>
              <a:rPr lang="en-US" sz="1400" dirty="0">
                <a:solidFill>
                  <a:schemeClr val="bg2">
                    <a:lumMod val="50000"/>
                  </a:schemeClr>
                </a:solidFill>
              </a:rPr>
              <a:t>R</a:t>
            </a:r>
            <a:r>
              <a:rPr lang="fr-FR" sz="1400" dirty="0">
                <a:solidFill>
                  <a:schemeClr val="tx1"/>
                </a:solidFill>
                <a:latin typeface="Arial" charset="0"/>
                <a:cs typeface="MS PGothic" charset="0"/>
              </a:rPr>
              <a:t>é</a:t>
            </a:r>
            <a:r>
              <a:rPr lang="en-US" sz="1400" dirty="0">
                <a:solidFill>
                  <a:schemeClr val="bg2">
                    <a:lumMod val="50000"/>
                  </a:schemeClr>
                </a:solidFill>
              </a:rPr>
              <a:t>gression</a:t>
            </a:r>
            <a:endParaRPr lang="fr-FR" dirty="0">
              <a:solidFill>
                <a:schemeClr val="bg2">
                  <a:lumMod val="50000"/>
                </a:schemeClr>
              </a:solidFill>
            </a:endParaRPr>
          </a:p>
        </p:txBody>
      </p:sp>
      <p:sp>
        <p:nvSpPr>
          <p:cNvPr id="20" name="TextBox 19"/>
          <p:cNvSpPr txBox="1"/>
          <p:nvPr/>
        </p:nvSpPr>
        <p:spPr>
          <a:xfrm>
            <a:off x="1676023" y="3733800"/>
            <a:ext cx="990977" cy="307777"/>
          </a:xfrm>
          <a:prstGeom prst="rect">
            <a:avLst/>
          </a:prstGeom>
          <a:noFill/>
        </p:spPr>
        <p:txBody>
          <a:bodyPr wrap="none" rtlCol="0">
            <a:spAutoFit/>
          </a:bodyPr>
          <a:lstStyle/>
          <a:p>
            <a:r>
              <a:rPr lang="en-US" sz="1400" dirty="0">
                <a:solidFill>
                  <a:schemeClr val="bg2">
                    <a:lumMod val="50000"/>
                  </a:schemeClr>
                </a:solidFill>
              </a:rPr>
              <a:t>Clairance</a:t>
            </a:r>
            <a:endParaRPr lang="fr-FR" dirty="0">
              <a:solidFill>
                <a:schemeClr val="bg2">
                  <a:lumMod val="50000"/>
                </a:schemeClr>
              </a:solidFill>
            </a:endParaRPr>
          </a:p>
        </p:txBody>
      </p:sp>
      <p:sp>
        <p:nvSpPr>
          <p:cNvPr id="21" name="Rectangle 20"/>
          <p:cNvSpPr/>
          <p:nvPr/>
        </p:nvSpPr>
        <p:spPr bwMode="auto">
          <a:xfrm>
            <a:off x="2819400" y="2819400"/>
            <a:ext cx="1143000" cy="954107"/>
          </a:xfrm>
          <a:prstGeom prst="rect">
            <a:avLst/>
          </a:prstGeom>
          <a:solidFill>
            <a:srgbClr val="FF3399"/>
          </a:solidFill>
          <a:ln w="38100">
            <a:solidFill>
              <a:srgbClr val="FF3399"/>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Arial" charset="0"/>
              </a:rPr>
              <a:t>Infection VPH</a:t>
            </a:r>
          </a:p>
          <a:p>
            <a:pPr marL="0" marR="0" indent="0" algn="ctr" defTabSz="1042988" rtl="0" eaLnBrk="1" fontAlgn="base" latinLnBrk="0" hangingPunct="1">
              <a:lnSpc>
                <a:spcPct val="100000"/>
              </a:lnSpc>
              <a:spcBef>
                <a:spcPts val="0"/>
              </a:spcBef>
              <a:spcAft>
                <a:spcPct val="0"/>
              </a:spcAft>
              <a:buClrTx/>
              <a:buSzTx/>
              <a:buFontTx/>
              <a:buNone/>
              <a:tabLst/>
            </a:pPr>
            <a:endParaRPr lang="en-US" sz="1000" dirty="0">
              <a:solidFill>
                <a:schemeClr val="tx1"/>
              </a:solidFill>
              <a:latin typeface="Arial" charset="0"/>
              <a:cs typeface="Arial" charset="0"/>
            </a:endParaRPr>
          </a:p>
        </p:txBody>
      </p:sp>
      <p:sp>
        <p:nvSpPr>
          <p:cNvPr id="22" name="Rectangle 21"/>
          <p:cNvSpPr/>
          <p:nvPr/>
        </p:nvSpPr>
        <p:spPr bwMode="auto">
          <a:xfrm>
            <a:off x="5181599" y="2819400"/>
            <a:ext cx="1376777" cy="984885"/>
          </a:xfrm>
          <a:prstGeom prst="rect">
            <a:avLst/>
          </a:prstGeom>
          <a:solidFill>
            <a:srgbClr val="3366CC"/>
          </a:solidFill>
          <a:ln w="38100">
            <a:solidFill>
              <a:srgbClr val="3366CC"/>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algn="ctr" defTabSz="1042988">
              <a:spcBef>
                <a:spcPts val="0"/>
              </a:spcBef>
            </a:pPr>
            <a:r>
              <a:rPr lang="en-US" sz="1800" dirty="0" err="1">
                <a:solidFill>
                  <a:schemeClr val="bg1"/>
                </a:solidFill>
                <a:latin typeface="Arial" charset="0"/>
                <a:cs typeface="Arial" charset="0"/>
              </a:rPr>
              <a:t>Précancer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
        <p:nvSpPr>
          <p:cNvPr id="23" name="Rectangle 22"/>
          <p:cNvSpPr/>
          <p:nvPr/>
        </p:nvSpPr>
        <p:spPr bwMode="auto">
          <a:xfrm>
            <a:off x="7543800" y="2819400"/>
            <a:ext cx="1371600" cy="1015663"/>
          </a:xfrm>
          <a:prstGeom prst="rect">
            <a:avLst/>
          </a:prstGeom>
          <a:solidFill>
            <a:srgbClr val="00B050"/>
          </a:solidFill>
          <a:ln w="38100">
            <a:solidFill>
              <a:srgbClr val="00B05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43324</TotalTime>
  <Words>3198</Words>
  <Application>Microsoft Office PowerPoint</Application>
  <PresentationFormat>On-screen Show (4:3)</PresentationFormat>
  <Paragraphs>216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Wingdings</vt:lpstr>
      <vt:lpstr>PPTtemplate</vt:lpstr>
      <vt:lpstr>PowerPoint Presentation</vt:lpstr>
      <vt:lpstr>Objectifs pédagogiques</vt:lpstr>
      <vt:lpstr>Questions clés</vt:lpstr>
      <vt:lpstr>Fardeau Mondial du  cancer du col de l’utérus</vt:lpstr>
      <vt:lpstr>Introduction</vt:lpstr>
      <vt:lpstr>Qu’est-ce-que le cancer  du col de  l’utérus?</vt:lpstr>
      <vt:lpstr>Quelles sont les causes du cancer du col de l’utérus?</vt:lpstr>
      <vt:lpstr>Les symptômes du cancer du col de l’utérus avancé</vt:lpstr>
      <vt:lpstr>PowerPoint Presentation</vt:lpstr>
      <vt:lpstr>PowerPoint Presentation</vt:lpstr>
      <vt:lpstr>Prévention et traitement</vt:lpstr>
      <vt:lpstr>La stratégie mondiale en vue d’accélérer l’élimination du cancer du col de l’utérus fut adopté en 2020</vt:lpstr>
      <vt:lpstr>Messages clés (1/2)</vt:lpstr>
      <vt:lpstr>Messages clés (2/2)</vt:lpstr>
      <vt:lpstr>Fin du module</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Gillian Mayers</cp:lastModifiedBy>
  <cp:revision>1300</cp:revision>
  <cp:lastPrinted>2013-04-18T11:32:04Z</cp:lastPrinted>
  <dcterms:created xsi:type="dcterms:W3CDTF">2013-06-24T09:00:04Z</dcterms:created>
  <dcterms:modified xsi:type="dcterms:W3CDTF">2022-05-16T08:37:22Z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