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tags/tag2.xml" ContentType="application/vnd.openxmlformats-officedocument.presentationml.tags+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 id="2147484630" r:id="rId2"/>
  </p:sldMasterIdLst>
  <p:notesMasterIdLst>
    <p:notesMasterId r:id="rId14"/>
  </p:notesMasterIdLst>
  <p:handoutMasterIdLst>
    <p:handoutMasterId r:id="rId15"/>
  </p:handoutMasterIdLst>
  <p:sldIdLst>
    <p:sldId id="345" r:id="rId3"/>
    <p:sldId id="346" r:id="rId4"/>
    <p:sldId id="347" r:id="rId5"/>
    <p:sldId id="348" r:id="rId6"/>
    <p:sldId id="353" r:id="rId7"/>
    <p:sldId id="355" r:id="rId8"/>
    <p:sldId id="340" r:id="rId9"/>
    <p:sldId id="356" r:id="rId10"/>
    <p:sldId id="357" r:id="rId11"/>
    <p:sldId id="351" r:id="rId12"/>
    <p:sldId id="352" r:id="rId13"/>
  </p:sldIdLst>
  <p:sldSz cx="9144000" cy="6858000" type="screen4x3"/>
  <p:notesSz cx="6735763" cy="9799638"/>
  <p:defaultTex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A4F615-F07B-6BFC-CA32-3AED14D54E69}" name="Gillian Mayers" initials="GM" userId="0b969f44a77387f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66"/>
    <a:srgbClr val="002060"/>
    <a:srgbClr val="1E7FB8"/>
    <a:srgbClr val="000099"/>
    <a:srgbClr val="3366CC"/>
    <a:srgbClr val="33CCFF"/>
    <a:srgbClr val="FF6600"/>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61105" autoAdjust="0"/>
  </p:normalViewPr>
  <p:slideViewPr>
    <p:cSldViewPr>
      <p:cViewPr varScale="1">
        <p:scale>
          <a:sx n="66" d="100"/>
          <a:sy n="66" d="100"/>
        </p:scale>
        <p:origin x="2574" y="60"/>
      </p:cViewPr>
      <p:guideLst>
        <p:guide orient="horz" pos="2160"/>
        <p:guide pos="2880"/>
      </p:guideLst>
    </p:cSldViewPr>
  </p:slideViewPr>
  <p:outlineViewPr>
    <p:cViewPr>
      <p:scale>
        <a:sx n="33" d="100"/>
        <a:sy n="33" d="100"/>
      </p:scale>
      <p:origin x="0" y="688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2964" y="-102"/>
      </p:cViewPr>
      <p:guideLst>
        <p:guide orient="horz" pos="3087"/>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7878C602-740F-4C89-96E0-DE8A0BB1E190}"/>
              </a:ext>
            </a:extLst>
          </p:cNvPr>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eaLnBrk="1" hangingPunct="1">
              <a:defRPr sz="1200" b="0">
                <a:solidFill>
                  <a:schemeClr val="tx1"/>
                </a:solidFill>
              </a:defRPr>
            </a:lvl1pPr>
          </a:lstStyle>
          <a:p>
            <a:pPr>
              <a:defRPr/>
            </a:pPr>
            <a:endParaRPr lang="en-US"/>
          </a:p>
        </p:txBody>
      </p:sp>
      <p:sp>
        <p:nvSpPr>
          <p:cNvPr id="37891" name="Rectangle 3">
            <a:extLst>
              <a:ext uri="{FF2B5EF4-FFF2-40B4-BE49-F238E27FC236}">
                <a16:creationId xmlns:a16="http://schemas.microsoft.com/office/drawing/2014/main" id="{313F4D6F-DD34-4FBF-BF16-C392CA615348}"/>
              </a:ext>
            </a:extLst>
          </p:cNvPr>
          <p:cNvSpPr>
            <a:spLocks noGrp="1" noChangeArrowheads="1"/>
          </p:cNvSpPr>
          <p:nvPr>
            <p:ph type="dt" sz="quarter" idx="1"/>
          </p:nvPr>
        </p:nvSpPr>
        <p:spPr bwMode="auto">
          <a:xfrm>
            <a:off x="3814763" y="0"/>
            <a:ext cx="2919412"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4875" eaLnBrk="1" hangingPunct="1">
              <a:defRPr sz="1200" b="0">
                <a:solidFill>
                  <a:schemeClr val="tx1"/>
                </a:solidFill>
              </a:defRPr>
            </a:lvl1pPr>
          </a:lstStyle>
          <a:p>
            <a:pPr>
              <a:defRPr/>
            </a:pPr>
            <a:endParaRPr lang="en-US"/>
          </a:p>
        </p:txBody>
      </p:sp>
      <p:sp>
        <p:nvSpPr>
          <p:cNvPr id="37892" name="Rectangle 4">
            <a:extLst>
              <a:ext uri="{FF2B5EF4-FFF2-40B4-BE49-F238E27FC236}">
                <a16:creationId xmlns:a16="http://schemas.microsoft.com/office/drawing/2014/main" id="{2E469EC4-FBA9-46E3-8166-5CAB1B31B76B}"/>
              </a:ext>
            </a:extLst>
          </p:cNvPr>
          <p:cNvSpPr>
            <a:spLocks noGrp="1" noChangeArrowheads="1"/>
          </p:cNvSpPr>
          <p:nvPr>
            <p:ph type="ftr" sz="quarter" idx="2"/>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eaLnBrk="1" hangingPunct="1">
              <a:defRPr sz="1200" b="0">
                <a:solidFill>
                  <a:schemeClr val="tx1"/>
                </a:solidFill>
              </a:defRPr>
            </a:lvl1pPr>
          </a:lstStyle>
          <a:p>
            <a:pPr>
              <a:defRPr/>
            </a:pPr>
            <a:endParaRPr lang="en-US"/>
          </a:p>
        </p:txBody>
      </p:sp>
      <p:sp>
        <p:nvSpPr>
          <p:cNvPr id="37893" name="Rectangle 5">
            <a:extLst>
              <a:ext uri="{FF2B5EF4-FFF2-40B4-BE49-F238E27FC236}">
                <a16:creationId xmlns:a16="http://schemas.microsoft.com/office/drawing/2014/main" id="{2A5FCDBA-2354-456F-835C-D6AE10D18096}"/>
              </a:ext>
            </a:extLst>
          </p:cNvPr>
          <p:cNvSpPr>
            <a:spLocks noGrp="1" noChangeArrowheads="1"/>
          </p:cNvSpPr>
          <p:nvPr>
            <p:ph type="sldNum" sz="quarter" idx="3"/>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eaLnBrk="1" hangingPunct="1">
              <a:defRPr sz="1200" b="0" smtClean="0">
                <a:solidFill>
                  <a:schemeClr val="tx1"/>
                </a:solidFill>
              </a:defRPr>
            </a:lvl1pPr>
          </a:lstStyle>
          <a:p>
            <a:pPr>
              <a:defRPr/>
            </a:pPr>
            <a:fld id="{9F8D71CC-ACD0-4E25-907C-9D74A1EB616F}"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7D1A4783-B9B4-4026-BF14-E960780F1E22}"/>
              </a:ext>
            </a:extLst>
          </p:cNvPr>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eaLnBrk="1" hangingPunct="1">
              <a:defRPr sz="1200" b="0">
                <a:solidFill>
                  <a:schemeClr val="tx1"/>
                </a:solidFill>
              </a:defRPr>
            </a:lvl1pPr>
          </a:lstStyle>
          <a:p>
            <a:pPr>
              <a:defRPr/>
            </a:pPr>
            <a:endParaRPr lang="fr-FR"/>
          </a:p>
        </p:txBody>
      </p:sp>
      <p:sp>
        <p:nvSpPr>
          <p:cNvPr id="8195" name="Rectangle 3">
            <a:extLst>
              <a:ext uri="{FF2B5EF4-FFF2-40B4-BE49-F238E27FC236}">
                <a16:creationId xmlns:a16="http://schemas.microsoft.com/office/drawing/2014/main" id="{97A89523-FA76-4BB2-8801-6860C3C16CCC}"/>
              </a:ext>
            </a:extLst>
          </p:cNvPr>
          <p:cNvSpPr>
            <a:spLocks noGrp="1" noChangeArrowheads="1"/>
          </p:cNvSpPr>
          <p:nvPr>
            <p:ph type="dt" idx="1"/>
          </p:nvPr>
        </p:nvSpPr>
        <p:spPr bwMode="auto">
          <a:xfrm>
            <a:off x="3814763" y="0"/>
            <a:ext cx="2919412"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4875" eaLnBrk="1" hangingPunct="1">
              <a:defRPr sz="1200" b="0">
                <a:solidFill>
                  <a:schemeClr val="tx1"/>
                </a:solidFill>
              </a:defRPr>
            </a:lvl1pPr>
          </a:lstStyle>
          <a:p>
            <a:pPr>
              <a:defRPr/>
            </a:pPr>
            <a:endParaRPr lang="fr-FR"/>
          </a:p>
        </p:txBody>
      </p:sp>
      <p:sp>
        <p:nvSpPr>
          <p:cNvPr id="7172" name="Rectangle 4">
            <a:extLst>
              <a:ext uri="{FF2B5EF4-FFF2-40B4-BE49-F238E27FC236}">
                <a16:creationId xmlns:a16="http://schemas.microsoft.com/office/drawing/2014/main" id="{92702B97-D261-43E7-AC02-D21B99BBA9C5}"/>
              </a:ext>
            </a:extLst>
          </p:cNvPr>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CC12ADBD-A4DC-4B59-89E8-AB4A3A4F3BBC}"/>
              </a:ext>
            </a:extLst>
          </p:cNvPr>
          <p:cNvSpPr>
            <a:spLocks noGrp="1" noChangeArrowheads="1"/>
          </p:cNvSpPr>
          <p:nvPr>
            <p:ph type="body" sz="quarter" idx="3"/>
          </p:nvPr>
        </p:nvSpPr>
        <p:spPr bwMode="auto">
          <a:xfrm>
            <a:off x="674688" y="4654550"/>
            <a:ext cx="5386387" cy="4410075"/>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DC214FF8-4563-44C2-A06E-EE9703262668}"/>
              </a:ext>
            </a:extLst>
          </p:cNvPr>
          <p:cNvSpPr>
            <a:spLocks noGrp="1" noChangeArrowheads="1"/>
          </p:cNvSpPr>
          <p:nvPr>
            <p:ph type="ftr" sz="quarter" idx="4"/>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eaLnBrk="1" hangingPunct="1">
              <a:defRPr sz="1200" b="0">
                <a:solidFill>
                  <a:schemeClr val="tx1"/>
                </a:solidFill>
              </a:defRPr>
            </a:lvl1pPr>
          </a:lstStyle>
          <a:p>
            <a:pPr>
              <a:defRPr/>
            </a:pPr>
            <a:endParaRPr lang="fr-FR"/>
          </a:p>
        </p:txBody>
      </p:sp>
      <p:sp>
        <p:nvSpPr>
          <p:cNvPr id="8199" name="Rectangle 7">
            <a:extLst>
              <a:ext uri="{FF2B5EF4-FFF2-40B4-BE49-F238E27FC236}">
                <a16:creationId xmlns:a16="http://schemas.microsoft.com/office/drawing/2014/main" id="{B0150016-EBA9-44FE-8A10-61DC7ED23219}"/>
              </a:ext>
            </a:extLst>
          </p:cNvPr>
          <p:cNvSpPr>
            <a:spLocks noGrp="1" noChangeArrowheads="1"/>
          </p:cNvSpPr>
          <p:nvPr>
            <p:ph type="sldNum" sz="quarter" idx="5"/>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eaLnBrk="1" hangingPunct="1">
              <a:defRPr sz="1200" b="0" smtClean="0">
                <a:solidFill>
                  <a:schemeClr val="tx1"/>
                </a:solidFill>
              </a:defRPr>
            </a:lvl1pPr>
          </a:lstStyle>
          <a:p>
            <a:pPr>
              <a:defRPr/>
            </a:pPr>
            <a:fld id="{75FCB754-4B69-4175-9C2A-AC24EC23A24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1FEDF84C-7E18-4B75-A2B2-38778AD6EA57}"/>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B870D70B-9429-4059-9296-6C2C8046D9B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
        <p:nvSpPr>
          <p:cNvPr id="10244" name="Espace réservé du numéro de diapositive 3">
            <a:extLst>
              <a:ext uri="{FF2B5EF4-FFF2-40B4-BE49-F238E27FC236}">
                <a16:creationId xmlns:a16="http://schemas.microsoft.com/office/drawing/2014/main" id="{AB3CB586-0B42-44F0-818F-50A5C7B46B5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9101F12-1FDD-40D5-88FD-B753A6FE522F}" type="slidenum">
              <a:rPr lang="en-GB" altLang="en-US">
                <a:cs typeface="Arial" panose="020B0604020202020204" pitchFamily="34" charset="0"/>
              </a:rPr>
              <a:pPr>
                <a:spcBef>
                  <a:spcPct val="0"/>
                </a:spcBef>
              </a:pPr>
              <a:t>1</a:t>
            </a:fld>
            <a:endParaRPr lang="en-GB" altLang="en-US">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DFF76049-0474-4765-90C4-3545D2B8E540}"/>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34CB7DAB-971F-48DB-B7E0-B2A81EF0F81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t"/>
            <a:r>
              <a:rPr lang="fr-FR" altLang="en-US" dirty="0">
                <a:latin typeface="Arial" panose="020B0604020202020204" pitchFamily="34" charset="0"/>
              </a:rPr>
              <a:t>L'autre opportunité de la vaccination contre le VPH est de renforcer les soins de santé primaire des adolescents. Atteindre les adolescentes pour la vaccination contre le VPH requiert beaucoup d'efforts et de ressources financières. Il est donc logique de capitaliser sur cet investissement en identifiant les possibilités d'apporter des interventions de santé supplémentaires pour ce groupe d'âge. En particulier parce que quelques investissements en santé sont faites dans ce groupe d'âge des jeunes adolescents.</a:t>
            </a:r>
          </a:p>
          <a:p>
            <a:pPr fontAlgn="t"/>
            <a:endParaRPr lang="fr-FR" altLang="en-US" dirty="0">
              <a:latin typeface="Arial" panose="020B0604020202020204" pitchFamily="34" charset="0"/>
            </a:endParaRPr>
          </a:p>
          <a:p>
            <a:pPr fontAlgn="t"/>
            <a:r>
              <a:rPr lang="fr-FR" altLang="en-US" dirty="0">
                <a:latin typeface="Arial" panose="020B0604020202020204" pitchFamily="34" charset="0"/>
              </a:rPr>
              <a:t>Le ministère de la santé peut donc décider de rechercher l'efficacité et des améliorations en matière de santé en fournissant conjointement le vaccin contre le VPH avec d'autres interventions. Celles-ci pourraient être d'autres vaccins, la promotion de la santé et les messages d'éducation, mais aussi d'autres produits tels que des moustiquaires ou des comprimés vermifuges. Étant donné que nous allons vacciner chaque fille 2 fois, il y a plusieurs possibilités pour ajouter des interventions. Et quand on vaccine les filles dans les écoles, les interventions supplémentaires pourraient également cibler les garçons.</a:t>
            </a:r>
          </a:p>
          <a:p>
            <a:endParaRPr lang="fr-FR" altLang="en-US" dirty="0">
              <a:latin typeface="Arial" panose="020B0604020202020204" pitchFamily="34" charset="0"/>
            </a:endParaRPr>
          </a:p>
          <a:p>
            <a:r>
              <a:rPr lang="fr-FR" altLang="en-US" dirty="0">
                <a:latin typeface="Arial" panose="020B0604020202020204" pitchFamily="34" charset="0"/>
              </a:rPr>
              <a:t>Dans le module 7, nous présenterons ce qui est spécial à propos de l'adolescence et quelles sont les conséquences de cette situation pour la prévention et les soins des patients adolescents, à la fois dans et en dehors du contexte de la vaccination contre le VPH.</a:t>
            </a:r>
            <a:endParaRPr lang="en-US" altLang="en-US" dirty="0">
              <a:latin typeface="Arial" panose="020B0604020202020204" pitchFamily="34" charset="0"/>
            </a:endParaRPr>
          </a:p>
        </p:txBody>
      </p:sp>
      <p:sp>
        <p:nvSpPr>
          <p:cNvPr id="28676" name="Slide Number Placeholder 3">
            <a:extLst>
              <a:ext uri="{FF2B5EF4-FFF2-40B4-BE49-F238E27FC236}">
                <a16:creationId xmlns:a16="http://schemas.microsoft.com/office/drawing/2014/main" id="{71D218BC-A31E-4192-93B4-62B1F664E75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9467249-62A2-4823-A42B-9FE7DCA755C7}" type="slidenum">
              <a:rPr lang="en-GB" altLang="en-US">
                <a:cs typeface="Arial" panose="020B0604020202020204" pitchFamily="34" charset="0"/>
              </a:rPr>
              <a:pPr>
                <a:spcBef>
                  <a:spcPct val="0"/>
                </a:spcBef>
              </a:pPr>
              <a:t>10</a:t>
            </a:fld>
            <a:endParaRPr lang="en-GB" altLang="en-U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e l'image des diapositives 1">
            <a:extLst>
              <a:ext uri="{FF2B5EF4-FFF2-40B4-BE49-F238E27FC236}">
                <a16:creationId xmlns:a16="http://schemas.microsoft.com/office/drawing/2014/main" id="{BCD61AF8-72E2-4EFD-8F41-C3C1F8F7EC47}"/>
              </a:ext>
            </a:extLst>
          </p:cNvPr>
          <p:cNvSpPr>
            <a:spLocks noGrp="1" noRot="1" noChangeAspect="1" noChangeArrowheads="1" noTextEdit="1"/>
          </p:cNvSpPr>
          <p:nvPr>
            <p:ph type="sldImg"/>
          </p:nvPr>
        </p:nvSpPr>
        <p:spPr>
          <a:ln/>
        </p:spPr>
      </p:sp>
      <p:sp>
        <p:nvSpPr>
          <p:cNvPr id="30723" name="Espace réservé des commentaires 2">
            <a:extLst>
              <a:ext uri="{FF2B5EF4-FFF2-40B4-BE49-F238E27FC236}">
                <a16:creationId xmlns:a16="http://schemas.microsoft.com/office/drawing/2014/main" id="{777F64EF-A3C8-46D2-9357-9FCA47B5B34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50000"/>
              </a:lnSpc>
              <a:spcBef>
                <a:spcPct val="80000"/>
              </a:spcBef>
              <a:buClr>
                <a:srgbClr val="1E7FB8"/>
              </a:buClr>
            </a:pPr>
            <a:r>
              <a:rPr lang="fr-FR" altLang="en-US">
                <a:latin typeface="Arial" panose="020B0604020202020204" pitchFamily="34" charset="0"/>
              </a:rPr>
              <a:t>Lire les messages clés sur la diapositive</a:t>
            </a:r>
            <a:br>
              <a:rPr lang="fr-FR" altLang="en-US">
                <a:latin typeface="Arial" panose="020B0604020202020204" pitchFamily="34" charset="0"/>
              </a:rPr>
            </a:br>
            <a:r>
              <a:rPr lang="fr-FR" altLang="en-US">
                <a:latin typeface="Arial" panose="020B0604020202020204" pitchFamily="34" charset="0"/>
              </a:rPr>
              <a:t>Terminer en demandant s'il y a des questions – Informer aussi que durant les modules 1 à 7, nous reviendrons et irons en profondeur sur la plupart des questions soulevées dans ce module d’introduction.</a:t>
            </a:r>
            <a:endParaRPr lang="en-US" altLang="en-US">
              <a:latin typeface="Arial" panose="020B0604020202020204" pitchFamily="34" charset="0"/>
            </a:endParaRPr>
          </a:p>
          <a:p>
            <a:endParaRPr lang="en-US" altLang="en-US" b="1">
              <a:latin typeface="Arial" panose="020B0604020202020204" pitchFamily="34" charset="0"/>
            </a:endParaRPr>
          </a:p>
          <a:p>
            <a:endParaRPr lang="en-US" altLang="en-US" b="1">
              <a:latin typeface="Arial" panose="020B0604020202020204" pitchFamily="34" charset="0"/>
            </a:endParaRPr>
          </a:p>
          <a:p>
            <a:endParaRPr lang="fr-FR" altLang="en-US" b="1">
              <a:latin typeface="Arial" panose="020B0604020202020204" pitchFamily="34" charset="0"/>
            </a:endParaRPr>
          </a:p>
        </p:txBody>
      </p:sp>
      <p:sp>
        <p:nvSpPr>
          <p:cNvPr id="30724" name="Espace réservé du numéro de diapositive 3">
            <a:extLst>
              <a:ext uri="{FF2B5EF4-FFF2-40B4-BE49-F238E27FC236}">
                <a16:creationId xmlns:a16="http://schemas.microsoft.com/office/drawing/2014/main" id="{B2725BA1-B591-408C-BF1B-D3E3B61D692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1700">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1700">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170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170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170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17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17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17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17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1827994F-03A2-4A5F-8ED0-8F7093B382AC}" type="slidenum">
              <a:rPr lang="en-GB" altLang="en-US">
                <a:solidFill>
                  <a:srgbClr val="000000"/>
                </a:solidFill>
                <a:cs typeface="Arial" panose="020B0604020202020204" pitchFamily="34" charset="0"/>
              </a:rPr>
              <a:pPr>
                <a:spcBef>
                  <a:spcPct val="0"/>
                </a:spcBef>
              </a:pPr>
              <a:t>11</a:t>
            </a:fld>
            <a:endParaRPr lang="en-GB" altLang="en-US">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AC380DCD-F803-4009-901F-41FC5D47764D}"/>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5439098A-9524-4101-A4B1-C1E01B30344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latin typeface="Arial" panose="020B0604020202020204" pitchFamily="34" charset="0"/>
            </a:endParaRPr>
          </a:p>
        </p:txBody>
      </p:sp>
      <p:sp>
        <p:nvSpPr>
          <p:cNvPr id="12292" name="Espace réservé du numéro de diapositive 3">
            <a:extLst>
              <a:ext uri="{FF2B5EF4-FFF2-40B4-BE49-F238E27FC236}">
                <a16:creationId xmlns:a16="http://schemas.microsoft.com/office/drawing/2014/main" id="{64523CD5-81FD-4326-90F2-3EE02F2569A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9A1226F7-3379-441B-AD48-7636F52CA8C4}" type="slidenum">
              <a:rPr lang="fr-FR" altLang="en-US">
                <a:cs typeface="Arial" panose="020B0604020202020204" pitchFamily="34" charset="0"/>
              </a:rPr>
              <a:pPr>
                <a:spcBef>
                  <a:spcPct val="0"/>
                </a:spcBef>
              </a:pPr>
              <a:t>2</a:t>
            </a:fld>
            <a:endParaRPr lang="fr-FR" altLang="en-U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6BE4716F-EABB-48AD-B296-A0FA6B6B36AA}"/>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420FE31C-4861-4147-8F05-4A79EE32FC7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t"/>
            <a:r>
              <a:rPr lang="fr-FR" altLang="en-US" dirty="0">
                <a:latin typeface="Arial" panose="020B0604020202020204" pitchFamily="34" charset="0"/>
              </a:rPr>
              <a:t>Cette formation comportera 7 modules : (lire la diapositive)</a:t>
            </a:r>
          </a:p>
          <a:p>
            <a:pPr fontAlgn="t"/>
            <a:endParaRPr lang="fr-FR" altLang="en-US" dirty="0">
              <a:latin typeface="Arial" panose="020B0604020202020204" pitchFamily="34" charset="0"/>
            </a:endParaRPr>
          </a:p>
          <a:p>
            <a:pPr fontAlgn="t"/>
            <a:r>
              <a:rPr lang="fr-FR" altLang="en-US" dirty="0">
                <a:latin typeface="Arial" panose="020B0604020202020204" pitchFamily="34" charset="0"/>
              </a:rPr>
              <a:t>La durée totale de la formation est d’un jour (adapter si nécessaire)</a:t>
            </a:r>
          </a:p>
          <a:p>
            <a:pPr>
              <a:spcBef>
                <a:spcPct val="80000"/>
              </a:spcBef>
              <a:buClr>
                <a:srgbClr val="1E7FB8"/>
              </a:buClr>
              <a:buFont typeface="+mj-lt"/>
              <a:buNone/>
            </a:pPr>
            <a:endParaRPr lang="en-GB" altLang="en-US" sz="2000" dirty="0">
              <a:latin typeface="Arial" panose="020B0604020202020204" pitchFamily="34" charset="0"/>
            </a:endParaRPr>
          </a:p>
          <a:p>
            <a:pPr eaLnBrk="1" hangingPunct="1"/>
            <a:endParaRPr lang="fr-FR" altLang="en-US" sz="2000" dirty="0">
              <a:latin typeface="Arial" panose="020B0604020202020204" pitchFamily="34" charset="0"/>
            </a:endParaRPr>
          </a:p>
        </p:txBody>
      </p:sp>
      <p:sp>
        <p:nvSpPr>
          <p:cNvPr id="14340" name="Espace réservé du numéro de diapositive 3">
            <a:extLst>
              <a:ext uri="{FF2B5EF4-FFF2-40B4-BE49-F238E27FC236}">
                <a16:creationId xmlns:a16="http://schemas.microsoft.com/office/drawing/2014/main" id="{AC3007E0-4D34-4C05-9E4C-3567C726420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5794413-B564-47E5-A003-644544E7C84C}" type="slidenum">
              <a:rPr lang="fr-FR" altLang="en-US">
                <a:cs typeface="Arial" panose="020B0604020202020204" pitchFamily="34" charset="0"/>
              </a:rPr>
              <a:pPr>
                <a:spcBef>
                  <a:spcPct val="0"/>
                </a:spcBef>
              </a:pPr>
              <a:t>3</a:t>
            </a:fld>
            <a:endParaRPr lang="fr-FR" altLang="en-U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B83C77ED-BBD3-4642-BEE7-C09FCC3C6E17}"/>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BDCF98F3-FB3B-4A46-B6EA-B25C17874911}"/>
              </a:ext>
            </a:extLst>
          </p:cNvPr>
          <p:cNvSpPr>
            <a:spLocks noGrp="1"/>
          </p:cNvSpPr>
          <p:nvPr>
            <p:ph type="body" idx="1"/>
          </p:nvPr>
        </p:nvSpPr>
        <p:spPr>
          <a:ln/>
        </p:spPr>
        <p:txBody>
          <a:bodyPr/>
          <a:lstStyle/>
          <a:p>
            <a:pPr>
              <a:buFont typeface="Arial" pitchFamily="34" charset="0"/>
              <a:buNone/>
              <a:defRPr/>
            </a:pPr>
            <a:r>
              <a:rPr lang="fr-FR" dirty="0">
                <a:latin typeface="Arial" pitchFamily="34" charset="0"/>
                <a:ea typeface="ＭＳ Ｐゴシック" pitchFamily="34" charset="-128"/>
              </a:rPr>
              <a:t>Dans ce module introductif court, nous allons discuter de certaines des considérations clés pour la vaccination contre le VPH</a:t>
            </a:r>
          </a:p>
          <a:p>
            <a:pPr>
              <a:defRPr/>
            </a:pPr>
            <a:r>
              <a:rPr lang="fr-FR" dirty="0">
                <a:latin typeface="Arial" pitchFamily="34" charset="0"/>
                <a:ea typeface="ＭＳ Ｐゴシック" pitchFamily="34" charset="-128"/>
              </a:rPr>
              <a:t>Nous allons nous concentrer sur les caractéristiques les plus uniques de la vaccination contre le VPH :</a:t>
            </a:r>
          </a:p>
          <a:p>
            <a:pPr marL="228600" indent="-228600">
              <a:buFont typeface="+mj-lt"/>
              <a:buAutoNum type="arabicPeriod"/>
              <a:defRPr/>
            </a:pPr>
            <a:r>
              <a:rPr lang="fr-FR" dirty="0">
                <a:latin typeface="Arial" pitchFamily="34" charset="0"/>
                <a:ea typeface="ＭＳ Ｐゴシック" pitchFamily="34" charset="-128"/>
              </a:rPr>
              <a:t>Groupes d'âge différents de la vaccination systématique des nourrissons</a:t>
            </a:r>
          </a:p>
          <a:p>
            <a:pPr marL="228600" indent="-228600">
              <a:buFont typeface="+mj-lt"/>
              <a:buAutoNum type="arabicPeriod"/>
              <a:defRPr/>
            </a:pPr>
            <a:r>
              <a:rPr lang="fr-FR" dirty="0">
                <a:latin typeface="Arial" pitchFamily="34" charset="0"/>
                <a:ea typeface="ＭＳ Ｐゴシック" pitchFamily="34" charset="-128"/>
              </a:rPr>
              <a:t>Difficultés à identifier la taille de la population cible et de déterminer comment les atteindre</a:t>
            </a:r>
          </a:p>
          <a:p>
            <a:pPr marL="228600" indent="-228600">
              <a:buFont typeface="+mj-lt"/>
              <a:buAutoNum type="arabicPeriod"/>
              <a:defRPr/>
            </a:pPr>
            <a:r>
              <a:rPr lang="fr-FR" dirty="0">
                <a:latin typeface="Arial" pitchFamily="34" charset="0"/>
                <a:ea typeface="ＭＳ Ｐゴシック" pitchFamily="34" charset="-128"/>
              </a:rPr>
              <a:t>Nouveaux acteurs : implications pour la communication et la mobilisation sociale</a:t>
            </a:r>
          </a:p>
          <a:p>
            <a:pPr marL="228600" indent="-228600">
              <a:buFont typeface="+mj-lt"/>
              <a:buAutoNum type="arabicPeriod"/>
              <a:defRPr/>
            </a:pPr>
            <a:r>
              <a:rPr lang="fr-FR" dirty="0">
                <a:latin typeface="Arial" pitchFamily="34" charset="0"/>
                <a:ea typeface="ＭＳ Ｐゴシック" pitchFamily="34" charset="-128"/>
              </a:rPr>
              <a:t>Nouvelles plates-formes de prestation seront utilisées et une combinaison de stratégies</a:t>
            </a:r>
          </a:p>
          <a:p>
            <a:pPr marL="228600" indent="-228600">
              <a:buFont typeface="+mj-lt"/>
              <a:buAutoNum type="arabicPeriod"/>
              <a:defRPr/>
            </a:pPr>
            <a:r>
              <a:rPr lang="fr-FR" dirty="0">
                <a:latin typeface="Arial" pitchFamily="34" charset="0"/>
                <a:ea typeface="ＭＳ Ｐゴシック" pitchFamily="34" charset="-128"/>
              </a:rPr>
              <a:t>La vaccination contre le VPH fait partie d'une approche intégrée de prévention et de contrôle du cancer du col de l’utérus et des interventions en santé des adolescents</a:t>
            </a:r>
          </a:p>
        </p:txBody>
      </p:sp>
      <p:sp>
        <p:nvSpPr>
          <p:cNvPr id="16388" name="Espace réservé du numéro de diapositive 3">
            <a:extLst>
              <a:ext uri="{FF2B5EF4-FFF2-40B4-BE49-F238E27FC236}">
                <a16:creationId xmlns:a16="http://schemas.microsoft.com/office/drawing/2014/main" id="{8E30277D-60BA-452A-AF0E-A40F0D874A1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C44640D8-B819-4601-9883-04BA444F73CD}" type="slidenum">
              <a:rPr lang="fr-FR" altLang="en-US">
                <a:cs typeface="Arial" panose="020B0604020202020204" pitchFamily="34" charset="0"/>
              </a:rPr>
              <a:pPr>
                <a:spcBef>
                  <a:spcPct val="0"/>
                </a:spcBef>
              </a:pPr>
              <a:t>4</a:t>
            </a:fld>
            <a:endParaRPr lang="fr-FR" altLang="en-U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BCF7F59B-686E-4E46-9638-D4FFCA34817F}"/>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F7FC3227-0ADF-475C-80B4-B476AEF91C3B}"/>
              </a:ext>
            </a:extLst>
          </p:cNvPr>
          <p:cNvSpPr>
            <a:spLocks noGrp="1"/>
          </p:cNvSpPr>
          <p:nvPr>
            <p:ph type="body" idx="1"/>
          </p:nvPr>
        </p:nvSpPr>
        <p:spPr>
          <a:ln/>
        </p:spPr>
        <p:txBody>
          <a:bodyPr/>
          <a:lstStyle/>
          <a:p>
            <a:pPr>
              <a:buFont typeface="Wingdings" panose="05000000000000000000" pitchFamily="2" charset="2"/>
              <a:buNone/>
              <a:defRPr/>
            </a:pPr>
            <a:r>
              <a:rPr lang="fr-FR" altLang="en-US" b="1" dirty="0">
                <a:latin typeface="Arial" panose="020B0604020202020204" pitchFamily="34" charset="0"/>
              </a:rPr>
              <a:t>Nouvelle population cible</a:t>
            </a:r>
          </a:p>
          <a:p>
            <a:pPr marL="171450" indent="-171450">
              <a:buFont typeface="Wingdings" panose="05000000000000000000" pitchFamily="2" charset="2"/>
              <a:buChar char="§"/>
              <a:defRPr/>
            </a:pPr>
            <a:r>
              <a:rPr lang="fr-FR" altLang="en-US" dirty="0">
                <a:latin typeface="Arial" panose="020B0604020202020204" pitchFamily="34" charset="0"/>
              </a:rPr>
              <a:t>Nous avons une bonne expérience avec la connaissance de notre population cible dans la petite enfance, et nous avons normalement de bonnes données sur les cohortes de naissances. Cependant, des estimations fiables sur la taille de cette population cible sont moins faciles à obtenir. Souvent, c'est le secteur de l'éducation qui a des données utiles sur la taille de la population.</a:t>
            </a:r>
          </a:p>
          <a:p>
            <a:pPr marL="171450" indent="-171450">
              <a:buFont typeface="Wingdings" panose="05000000000000000000" pitchFamily="2" charset="2"/>
              <a:buChar char="§"/>
              <a:defRPr/>
            </a:pPr>
            <a:r>
              <a:rPr lang="fr-FR" altLang="en-US" dirty="0">
                <a:latin typeface="Arial" panose="020B0604020202020204" pitchFamily="34" charset="0"/>
              </a:rPr>
              <a:t>Les filles de cet âge - adolescentes en général - ne viennent pas souvent aux services de santé. Par conséquent, nous devrons atteindre les adolescentes afin de les vacciner, ce qui exige que nous sachions où elles se trouvent : vont-elles à l'école ? travaillent-elles ? sont-elles à la maison ? Cela aura des implications importantes pour la stratégie mixte de prestation de vaccination qui est utilisée.</a:t>
            </a:r>
          </a:p>
          <a:p>
            <a:pPr marL="171450" indent="-171450">
              <a:buFont typeface="Wingdings" panose="05000000000000000000" pitchFamily="2" charset="2"/>
              <a:buChar char="§"/>
              <a:defRPr/>
            </a:pPr>
            <a:r>
              <a:rPr lang="fr-FR" altLang="en-US" dirty="0">
                <a:latin typeface="Arial" panose="020B0604020202020204" pitchFamily="34" charset="0"/>
              </a:rPr>
              <a:t>La vaccination contre le VPH devrait atteindre toutes les filles dans le groupe d'âge cible. Nous ne pouvons pas nous contenter d'atteindre toutes les filles qui fréquentent l'école, si l'on sait que 10%, 20% ou 40% des filles ne vont pas à l'école. Une raison importante à cela est que ces filles qui ne fréquentent pas l'école sont plus à risque de conséquences négatives sur la santé de la reproduction au cours de la vie - elles ont tendance à être sexuellement actives plus tôt, à avoir plus d'enfants et à un âge précoce et ont moins accès aux soins de santé, y compris le dépistage du cancer du col de l’utérus. Tous ces facteurs augmentent le risque de cancer du col de l’utérus.</a:t>
            </a:r>
          </a:p>
          <a:p>
            <a:pPr marL="171450" indent="-171450">
              <a:buFont typeface="Wingdings" panose="05000000000000000000" pitchFamily="2" charset="2"/>
              <a:buChar char="§"/>
              <a:defRPr/>
            </a:pPr>
            <a:r>
              <a:rPr lang="fr-FR" altLang="en-US" dirty="0">
                <a:latin typeface="Arial" panose="020B0604020202020204" pitchFamily="34" charset="0"/>
              </a:rPr>
              <a:t>Les services de santé dans de nombreux pays concentrent leurs efforts sur la vaccination et les soins aux nouveau-nés et aux enfants et sur les services de santé de la reproduction et de santé maternelle aux femmes en âge de procréer. Lorsque nous réalisons cela, nous voyons que les établissements de santé ont habituellement des services limités à offrir aux adolescents et plus particulièrement aux filles dans le groupe d'âge cible de la vaccination contre le VPH. Cela occasionne à la fois une opportunité mais aussi des défis, parce que nous devons apprendre comment atteindre et faire face à ce nouveau groupe d'âge de clients.</a:t>
            </a:r>
            <a:endParaRPr lang="en-US" altLang="en-US" dirty="0">
              <a:latin typeface="Arial" panose="020B0604020202020204" pitchFamily="34" charset="0"/>
            </a:endParaRPr>
          </a:p>
        </p:txBody>
      </p:sp>
      <p:sp>
        <p:nvSpPr>
          <p:cNvPr id="18436" name="Slide Number Placeholder 3">
            <a:extLst>
              <a:ext uri="{FF2B5EF4-FFF2-40B4-BE49-F238E27FC236}">
                <a16:creationId xmlns:a16="http://schemas.microsoft.com/office/drawing/2014/main" id="{2ED97E24-9F69-4D1F-9A33-D86FD7327A2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46605A0-44BF-4A4C-A84E-FD9225542E1B}" type="slidenum">
              <a:rPr lang="en-GB" altLang="en-US">
                <a:cs typeface="Arial" panose="020B0604020202020204" pitchFamily="34" charset="0"/>
              </a:rPr>
              <a:pPr>
                <a:spcBef>
                  <a:spcPct val="0"/>
                </a:spcBef>
              </a:pPr>
              <a:t>5</a:t>
            </a:fld>
            <a:endParaRPr lang="en-GB" altLang="en-U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DF15E723-5523-4641-991F-3E68F01AF6DB}"/>
              </a:ext>
            </a:extLst>
          </p:cNvPr>
          <p:cNvSpPr>
            <a:spLocks noGrp="1" noRot="1" noChangeAspect="1" noChangeArrowheads="1" noTextEdit="1"/>
          </p:cNvSpPr>
          <p:nvPr>
            <p:ph type="sldImg"/>
          </p:nvPr>
        </p:nvSpPr>
        <p:spPr>
          <a:ln/>
        </p:spPr>
      </p:sp>
      <p:sp>
        <p:nvSpPr>
          <p:cNvPr id="23555" name="Notes Placeholder 2">
            <a:extLst>
              <a:ext uri="{FF2B5EF4-FFF2-40B4-BE49-F238E27FC236}">
                <a16:creationId xmlns:a16="http://schemas.microsoft.com/office/drawing/2014/main" id="{C1BC39DA-6081-405A-8A77-F0548E1243C0}"/>
              </a:ext>
            </a:extLst>
          </p:cNvPr>
          <p:cNvSpPr>
            <a:spLocks noGrp="1"/>
          </p:cNvSpPr>
          <p:nvPr>
            <p:ph type="body" idx="1"/>
          </p:nvPr>
        </p:nvSpPr>
        <p:spPr>
          <a:ln/>
        </p:spPr>
        <p:txBody>
          <a:bodyPr/>
          <a:lstStyle/>
          <a:p>
            <a:pPr marL="171450" indent="-171450">
              <a:buFontTx/>
              <a:buChar char="•"/>
              <a:defRPr/>
            </a:pPr>
            <a:r>
              <a:rPr lang="fr-FR" altLang="en-US" dirty="0">
                <a:latin typeface="Arial" panose="020B0604020202020204" pitchFamily="34" charset="0"/>
              </a:rPr>
              <a:t>La communication et la mobilisation sociale sur le VPH nécessitent un effort supplémentaire non seulement parce que c’est un nouveau vaccin, mais parce que nous avons besoin d'expliquer pourquoi il est administré aux filles seulement</a:t>
            </a:r>
          </a:p>
          <a:p>
            <a:pPr marL="171450" indent="-171450">
              <a:buFontTx/>
              <a:buChar char="•"/>
              <a:defRPr/>
            </a:pPr>
            <a:r>
              <a:rPr lang="fr-FR" altLang="en-US" dirty="0">
                <a:latin typeface="Arial" panose="020B0604020202020204" pitchFamily="34" charset="0"/>
              </a:rPr>
              <a:t>Il y a aussi de plus en plus d’acteurs divers impliqués : en plus des dirigeants communautaires et des parents, il est nécessaire de communiquer avec les filles et les enseignants</a:t>
            </a:r>
          </a:p>
          <a:p>
            <a:pPr marL="171450" indent="-171450">
              <a:buFontTx/>
              <a:buChar char="•"/>
              <a:defRPr/>
            </a:pPr>
            <a:r>
              <a:rPr lang="fr-FR" altLang="en-US" dirty="0">
                <a:latin typeface="Arial" panose="020B0604020202020204" pitchFamily="34" charset="0"/>
              </a:rPr>
              <a:t>Une raison évidente que les jeunes filles ont besoin de communication spécifique, c'est qu’elles ne sont pas comme les petits enfants : elles ont besoin d'être informées sur le vaccin. elles doivent comprendre les avantages de la vaccination et les effets secondaires potentiels. Elles doivent également connaitre le calendrier vaccinal. Alors que les parents prennent normalement la décision de vacciner, les filles peuvent avoir leur mot à dire. En outre, nous ne pouvons pas supposer que toutes les filles vivent avec leurs parents ou sont scolarisées, si certaines filles peuvent participer à une séance de vaccination sans leurs parents</a:t>
            </a:r>
          </a:p>
          <a:p>
            <a:pPr marL="171450" indent="-171450">
              <a:buFontTx/>
              <a:buChar char="•"/>
              <a:defRPr/>
            </a:pPr>
            <a:r>
              <a:rPr lang="fr-FR" altLang="en-US" dirty="0">
                <a:latin typeface="Arial" panose="020B0604020202020204" pitchFamily="34" charset="0"/>
              </a:rPr>
              <a:t>Les enseignants peuvent jouer un rôle plus important dans la vaccination que pour les autres vaccins. Si les vaccins sont fournis par les écoles, les agents de santé peuvent avoir besoin de contacter des enseignants et leur fournir des informations sur la vaccination contre le VPH</a:t>
            </a:r>
          </a:p>
          <a:p>
            <a:pPr marL="171450" indent="-171450">
              <a:defRPr/>
            </a:pPr>
            <a:endParaRPr lang="fr-FR" altLang="en-US" dirty="0">
              <a:latin typeface="Arial" panose="020B0604020202020204" pitchFamily="34" charset="0"/>
            </a:endParaRPr>
          </a:p>
          <a:p>
            <a:pPr marL="171450" indent="-171450">
              <a:defRPr/>
            </a:pPr>
            <a:r>
              <a:rPr lang="fr-FR" altLang="en-US" dirty="0">
                <a:latin typeface="Arial" panose="020B0604020202020204" pitchFamily="34" charset="0"/>
              </a:rPr>
              <a:t>Dans le module 6, nous reviendrons sur la communication avec les parties prenantes clés et accorderons une attention particulière à la façon de communiquer et quels sont les messages clés pour les parents, les enseignants et les jeunes filles.</a:t>
            </a:r>
            <a:endParaRPr lang="en-US" altLang="en-US" dirty="0">
              <a:latin typeface="Arial" panose="020B0604020202020204" pitchFamily="34" charset="0"/>
            </a:endParaRPr>
          </a:p>
          <a:p>
            <a:pPr marL="171450" indent="-171450">
              <a:buFontTx/>
              <a:buChar char="•"/>
              <a:defRPr/>
            </a:pPr>
            <a:endParaRPr lang="en-US" altLang="en-US" dirty="0">
              <a:latin typeface="Arial" panose="020B0604020202020204" pitchFamily="34" charset="0"/>
            </a:endParaRPr>
          </a:p>
        </p:txBody>
      </p:sp>
      <p:sp>
        <p:nvSpPr>
          <p:cNvPr id="20484" name="Slide Number Placeholder 3">
            <a:extLst>
              <a:ext uri="{FF2B5EF4-FFF2-40B4-BE49-F238E27FC236}">
                <a16:creationId xmlns:a16="http://schemas.microsoft.com/office/drawing/2014/main" id="{74A5791F-1A87-4E92-B78F-884600C5AA8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549A0E63-C6FA-4FC1-8AA0-F2F7624E872B}" type="slidenum">
              <a:rPr lang="en-GB" altLang="en-US">
                <a:cs typeface="Arial" panose="020B0604020202020204" pitchFamily="34" charset="0"/>
              </a:rPr>
              <a:pPr>
                <a:spcBef>
                  <a:spcPct val="0"/>
                </a:spcBef>
              </a:pPr>
              <a:t>6</a:t>
            </a:fld>
            <a:endParaRPr lang="en-GB" altLang="en-U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0ADA0C60-5EE5-46D3-845A-1C52AB594B4F}"/>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3F0CF95D-F049-4F82-BCF4-757D488FFFC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fr-FR" altLang="en-US" dirty="0">
                <a:latin typeface="Arial" panose="020B0604020202020204" pitchFamily="34" charset="0"/>
              </a:rPr>
              <a:t>(Note : au pays d'adapter à la stratégie qui est choisie, cela peut également être adapté localement dans les pays en fonction des caractéristiques de la population)</a:t>
            </a:r>
          </a:p>
          <a:p>
            <a:pPr marL="171450" indent="-171450" algn="just">
              <a:buFont typeface="Arial" panose="020B0604020202020204" pitchFamily="34" charset="0"/>
              <a:buChar char="•"/>
            </a:pPr>
            <a:r>
              <a:rPr lang="fr-FR" altLang="en-US" dirty="0">
                <a:latin typeface="Arial" panose="020B0604020202020204" pitchFamily="34" charset="0"/>
              </a:rPr>
              <a:t>L'objectif de la vaccination contre le VPH est d'atteindre une couverture élevée et en particulier d’atteindre les personnes les plus à risque de cancer du col de l’utérus.</a:t>
            </a:r>
          </a:p>
          <a:p>
            <a:pPr marL="171450" indent="-171450" algn="just">
              <a:buFont typeface="Arial" panose="020B0604020202020204" pitchFamily="34" charset="0"/>
              <a:buChar char="•"/>
            </a:pPr>
            <a:r>
              <a:rPr lang="fr-FR" altLang="en-US" dirty="0">
                <a:latin typeface="Arial" panose="020B0604020202020204" pitchFamily="34" charset="0"/>
              </a:rPr>
              <a:t>Les différents pays utilisent différentes combinaisons de stratégies de prestation en fonction de l'infrastructure du système de santé, le système éducatif (par exemple, l'existence d'un programme de santé scolaire) et d'autres facteurs</a:t>
            </a:r>
          </a:p>
          <a:p>
            <a:pPr marL="171450" indent="-171450" algn="just">
              <a:buFont typeface="Arial" panose="020B0604020202020204" pitchFamily="34" charset="0"/>
              <a:buChar char="•"/>
            </a:pPr>
            <a:r>
              <a:rPr lang="fr-FR" altLang="en-US" dirty="0">
                <a:latin typeface="Arial" panose="020B0604020202020204" pitchFamily="34" charset="0"/>
              </a:rPr>
              <a:t>Dans de nombreux pays, les écoles sont identifiées comme un endroit logique pour vacciner parce que de nombreuses adolescentes vont à l'école. Cependant, nous ne pouvons pas nous contenter d'atteindre seulement les filles qui fréquentent l'école, si l'on sait que 20%, 30% ou un pourcentage plus élevé de filles ne vont pas à l'école. Une raison importante à cela est que ces mêmes filles qui ne fréquentent pas l'école sont plus à risque de conséquences négatives sur la santé de la reproduction au cours de la vie - elles ont tendance à être sexuellement actives plus tôt, ont plus d'enfants et à un âge précoce et en général, elles ont tendance à avoir moins accès aux soins de santé, y compris au dépistage du cancer du col de l’utérus. Tous ces facteurs augmentent le risque de cancer du col, que nous essayons d'éviter par la vaccination contre le VPH.</a:t>
            </a:r>
          </a:p>
          <a:p>
            <a:pPr marL="171450" indent="-171450" algn="just">
              <a:buFont typeface="Arial" panose="020B0604020202020204" pitchFamily="34" charset="0"/>
              <a:buChar char="•"/>
            </a:pPr>
            <a:r>
              <a:rPr lang="fr-FR" altLang="en-US" dirty="0">
                <a:latin typeface="Arial" panose="020B0604020202020204" pitchFamily="34" charset="0"/>
              </a:rPr>
              <a:t>Par conséquent, nous aurons besoin d'une combinaison de stratégies de prestation combinant l'école basée sur la sensibilisation de la communauté et le site fixe pour permettre à toutes les filles d’être identifiées et vaccinées</a:t>
            </a:r>
          </a:p>
          <a:p>
            <a:pPr marL="171450" indent="-171450" algn="just">
              <a:buFont typeface="Arial" panose="020B0604020202020204" pitchFamily="34" charset="0"/>
              <a:buChar char="•"/>
            </a:pPr>
            <a:r>
              <a:rPr lang="fr-FR" altLang="en-US" dirty="0">
                <a:latin typeface="Arial" panose="020B0604020202020204" pitchFamily="34" charset="0"/>
              </a:rPr>
              <a:t>la prestation à l'école à plusieurs implications pour la vaccination - elle nécessite une bonne préparation comme toutes les activités de sensibilisation, en collaboration avec les autorités de l'éducation. Certaines étapes supplémentaires peuvent inclure l'identification de toutes les écoles de la région, publiques comme privées. Les autorités scolaires ne peuvent pas toujours avoir la liste complète de toutes les écoles, notamment des écoles privées. Dans certains cas, les écoles privées peuvent avoir des exigences différentes de celles de l'école publique, par exemple en insistant sur le consentement éclairé des parents en raison de conditions institutionnelles qui n'existent pas dans les écoles publiques. Les dates de vaccination doivent tenir compte des vacances, de la période d'examen et d'autres questions liées à l'école comme les absences des enseignants en raison de la formation</a:t>
            </a:r>
          </a:p>
          <a:p>
            <a:endParaRPr lang="en-US" altLang="en-US" dirty="0">
              <a:latin typeface="Arial" panose="020B0604020202020204" pitchFamily="34" charset="0"/>
            </a:endParaRPr>
          </a:p>
        </p:txBody>
      </p:sp>
      <p:sp>
        <p:nvSpPr>
          <p:cNvPr id="22532" name="Slide Number Placeholder 3">
            <a:extLst>
              <a:ext uri="{FF2B5EF4-FFF2-40B4-BE49-F238E27FC236}">
                <a16:creationId xmlns:a16="http://schemas.microsoft.com/office/drawing/2014/main" id="{314AC8D1-BC60-482D-A7DD-6D7E1B03C0C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CB38D253-E9FF-47C2-AE02-01D5F6DEF9D6}" type="slidenum">
              <a:rPr lang="en-GB" altLang="en-US">
                <a:cs typeface="Arial" panose="020B0604020202020204" pitchFamily="34" charset="0"/>
              </a:rPr>
              <a:pPr>
                <a:spcBef>
                  <a:spcPct val="0"/>
                </a:spcBef>
              </a:pPr>
              <a:t>7</a:t>
            </a:fld>
            <a:endParaRPr lang="en-GB" altLang="en-US">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F6AAFB3D-BC49-40C9-AAD3-3197CE433FAD}"/>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B78381FE-93CB-42C6-905B-89005E45CED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t"/>
            <a:r>
              <a:rPr lang="fr-FR" altLang="en-US" dirty="0">
                <a:latin typeface="Arial" panose="020B0604020202020204" pitchFamily="34" charset="0"/>
              </a:rPr>
              <a:t>Une des caractéristiques uniques de la vaccination contre le VPH, c'est qu'elle est promue dans le cadre de l'approche globale de la prévention du cancer du col de l’utérus. Nous allons apprendre davantage sur l'approche globale du cancer du col de l’utérus dans le module 1, lorsque nous explorons aussi comment le virus du papillome humain provoque le cancer et quel est le rôle de la vaccination contre le VPH.</a:t>
            </a:r>
          </a:p>
          <a:p>
            <a:pPr fontAlgn="t"/>
            <a:endParaRPr lang="fr-FR" altLang="en-US" dirty="0">
              <a:latin typeface="Arial" panose="020B0604020202020204" pitchFamily="34" charset="0"/>
            </a:endParaRPr>
          </a:p>
          <a:p>
            <a:pPr fontAlgn="t"/>
            <a:r>
              <a:rPr lang="fr-FR" altLang="en-US" dirty="0">
                <a:latin typeface="Arial" panose="020B0604020202020204" pitchFamily="34" charset="0"/>
              </a:rPr>
              <a:t>En outre, la vaccination contre le VPH est considérée comme une opportunité pour renforcer les prestations de santé ou rechercher une synergie avec d'autres interventions pour ce groupe d'âge.</a:t>
            </a:r>
          </a:p>
          <a:p>
            <a:endParaRPr lang="fr-FR" altLang="en-US" dirty="0">
              <a:latin typeface="Arial" panose="020B0604020202020204" pitchFamily="34" charset="0"/>
            </a:endParaRPr>
          </a:p>
          <a:p>
            <a:r>
              <a:rPr lang="fr-FR" altLang="en-US" dirty="0">
                <a:latin typeface="Arial" panose="020B0604020202020204" pitchFamily="34" charset="0"/>
              </a:rPr>
              <a:t>Dans les diapositives suivantes, nous verrons quelles sont les implications que cela peut avoir pour la vaccination contre le VPH.</a:t>
            </a:r>
            <a:endParaRPr lang="en-US" altLang="en-US" dirty="0">
              <a:latin typeface="Arial" panose="020B0604020202020204" pitchFamily="34" charset="0"/>
            </a:endParaRPr>
          </a:p>
        </p:txBody>
      </p:sp>
      <p:sp>
        <p:nvSpPr>
          <p:cNvPr id="24580" name="Slide Number Placeholder 3">
            <a:extLst>
              <a:ext uri="{FF2B5EF4-FFF2-40B4-BE49-F238E27FC236}">
                <a16:creationId xmlns:a16="http://schemas.microsoft.com/office/drawing/2014/main" id="{F42964CB-80AE-4E85-8595-19C8D4C2AEE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A65C9BD-1524-4FA2-80B8-3D9BAF6CFFAC}" type="slidenum">
              <a:rPr lang="en-GB" altLang="en-US">
                <a:cs typeface="Arial" panose="020B0604020202020204" pitchFamily="34" charset="0"/>
              </a:rPr>
              <a:pPr>
                <a:spcBef>
                  <a:spcPct val="0"/>
                </a:spcBef>
              </a:pPr>
              <a:t>8</a:t>
            </a:fld>
            <a:endParaRPr lang="en-GB" altLang="en-U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A28622FC-99B8-441B-A09A-7814BE8B58E3}"/>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57F61751-CAE5-4778-BE7D-922870EC72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t" latinLnBrk="0" hangingPunct="0">
              <a:lnSpc>
                <a:spcPct val="100000"/>
              </a:lnSpc>
              <a:spcBef>
                <a:spcPct val="30000"/>
              </a:spcBef>
              <a:spcAft>
                <a:spcPct val="0"/>
              </a:spcAft>
              <a:buClrTx/>
              <a:buSzTx/>
              <a:buFontTx/>
              <a:buNone/>
              <a:tabLst/>
              <a:defRPr/>
            </a:pPr>
            <a:r>
              <a:rPr lang="fr-FR" altLang="en-US" sz="1200" kern="1200" dirty="0">
                <a:solidFill>
                  <a:schemeClr val="tx1"/>
                </a:solidFill>
                <a:latin typeface="Arial" panose="020B0604020202020204" pitchFamily="34" charset="0"/>
                <a:ea typeface="MS PGothic" pitchFamily="34" charset="-128"/>
              </a:rPr>
              <a:t>La stratégie mondiale en vue d’accélérer l’élimination du cancer du col de l’utérus fut adoptée en 2020 par les états membres de l’OMS.</a:t>
            </a:r>
          </a:p>
          <a:p>
            <a:pPr fontAlgn="t"/>
            <a:endParaRPr lang="fr-FR" altLang="en-US" sz="1200" kern="1200" dirty="0">
              <a:solidFill>
                <a:schemeClr val="tx1"/>
              </a:solidFill>
              <a:latin typeface="Arial" panose="020B0604020202020204" pitchFamily="34" charset="0"/>
              <a:ea typeface="MS PGothic" pitchFamily="34" charset="-128"/>
            </a:endParaRPr>
          </a:p>
          <a:p>
            <a:pPr fontAlgn="t"/>
            <a:r>
              <a:rPr lang="fr-FR" altLang="en-US" sz="1200" kern="1200" dirty="0">
                <a:solidFill>
                  <a:schemeClr val="tx1"/>
                </a:solidFill>
                <a:latin typeface="Arial" panose="020B0604020202020204" pitchFamily="34" charset="0"/>
                <a:ea typeface="MS PGothic" pitchFamily="34" charset="-128"/>
              </a:rPr>
              <a:t>Il y trois piliers dans la stratégie d’élimination :  </a:t>
            </a:r>
            <a:r>
              <a:rPr lang="fr-FR" dirty="0"/>
              <a:t>le premier pilier est la vaccination contre le VPH ; le deuxième pilier est le dépistage du cancer du col de l'utérus ; et le troisième pilier est le traitement des lésions cervicales et du cancer invasif. Nous y reviendrons dans le module 1.</a:t>
            </a:r>
          </a:p>
          <a:p>
            <a:pPr fontAlgn="t"/>
            <a:endParaRPr lang="fr-FR" altLang="en-US" sz="1200" kern="1200" dirty="0">
              <a:solidFill>
                <a:schemeClr val="tx1"/>
              </a:solidFill>
              <a:latin typeface="Arial" panose="020B0604020202020204" pitchFamily="34" charset="0"/>
              <a:ea typeface="MS PGothic" pitchFamily="34" charset="-128"/>
            </a:endParaRPr>
          </a:p>
          <a:p>
            <a:pPr marL="0" marR="0" lvl="0" indent="0" algn="l" defTabSz="914400" rtl="0" eaLnBrk="0" fontAlgn="t" latinLnBrk="0" hangingPunct="0">
              <a:lnSpc>
                <a:spcPct val="100000"/>
              </a:lnSpc>
              <a:spcBef>
                <a:spcPct val="30000"/>
              </a:spcBef>
              <a:spcAft>
                <a:spcPct val="0"/>
              </a:spcAft>
              <a:buClrTx/>
              <a:buSzTx/>
              <a:buFontTx/>
              <a:buNone/>
              <a:tabLst/>
              <a:defRPr/>
            </a:pPr>
            <a:r>
              <a:rPr lang="fr-FR" dirty="0"/>
              <a:t>En ce qui concerne la vaccination contre le VPH, </a:t>
            </a:r>
            <a:r>
              <a:rPr lang="fr-FR" altLang="en-US" sz="1200" b="0" dirty="0"/>
              <a:t>Chaque pays est censé d’atteindre le cible d’avoir 90% de filles entièrement vaccinées avec le vaccin contre le VPH avant l'âge de 15 ans, c’ici 2030.</a:t>
            </a:r>
          </a:p>
          <a:p>
            <a:pPr fontAlgn="t"/>
            <a:endParaRPr lang="fr-FR" altLang="en-US" sz="1200" kern="1200" dirty="0">
              <a:solidFill>
                <a:schemeClr val="tx1"/>
              </a:solidFill>
              <a:highlight>
                <a:srgbClr val="FFFF00"/>
              </a:highlight>
              <a:latin typeface="Arial" panose="020B0604020202020204" pitchFamily="34" charset="0"/>
              <a:ea typeface="MS PGothic" pitchFamily="34" charset="-128"/>
            </a:endParaRPr>
          </a:p>
        </p:txBody>
      </p:sp>
      <p:sp>
        <p:nvSpPr>
          <p:cNvPr id="26628" name="Slide Number Placeholder 3">
            <a:extLst>
              <a:ext uri="{FF2B5EF4-FFF2-40B4-BE49-F238E27FC236}">
                <a16:creationId xmlns:a16="http://schemas.microsoft.com/office/drawing/2014/main" id="{30203C8C-A3F1-46A1-8304-31E34B6F0CD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C52D875F-1843-44F5-96CD-96044D0C23C4}" type="slidenum">
              <a:rPr lang="en-GB" altLang="en-US">
                <a:cs typeface="Arial" panose="020B0604020202020204" pitchFamily="34" charset="0"/>
              </a:rPr>
              <a:pPr>
                <a:spcBef>
                  <a:spcPct val="0"/>
                </a:spcBef>
              </a:pPr>
              <a:t>9</a:t>
            </a:fld>
            <a:endParaRPr lang="en-GB" altLang="en-US">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E517B931-6194-47D8-8A1D-FADBBC026D9E}"/>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panose="020B0604020202020204" pitchFamily="34" charset="0"/>
                <a:ea typeface="MS PGothic" panose="020B0600070205080204" pitchFamily="34" charset="-128"/>
              </a:defRPr>
            </a:lvl1pPr>
            <a:lvl2pPr marL="742950" indent="-285750"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spcBef>
                <a:spcPct val="50000"/>
              </a:spcBef>
              <a:defRPr/>
            </a:pPr>
            <a:endParaRPr lang="en-US" altLang="en-US" sz="3400"/>
          </a:p>
        </p:txBody>
      </p:sp>
    </p:spTree>
    <p:extLst>
      <p:ext uri="{BB962C8B-B14F-4D97-AF65-F5344CB8AC3E}">
        <p14:creationId xmlns:p14="http://schemas.microsoft.com/office/powerpoint/2010/main" val="40425540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541278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751758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7BC8D498-CB4F-4868-BD6C-94733B626B31}"/>
              </a:ext>
            </a:extLst>
          </p:cNvPr>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C632F6E9-ACB9-4A5D-B811-1817C0EA61E4}" type="datetimeFigureOut">
              <a:rPr lang="en-US"/>
              <a:pPr>
                <a:defRPr/>
              </a:pPr>
              <a:t>16-May-22</a:t>
            </a:fld>
            <a:endParaRPr lang="en-US"/>
          </a:p>
        </p:txBody>
      </p:sp>
      <p:sp>
        <p:nvSpPr>
          <p:cNvPr id="5" name="Footer Placeholder 4">
            <a:extLst>
              <a:ext uri="{FF2B5EF4-FFF2-40B4-BE49-F238E27FC236}">
                <a16:creationId xmlns:a16="http://schemas.microsoft.com/office/drawing/2014/main" id="{AE2118D9-BF0E-4ECE-BF3F-314681ED7B82}"/>
              </a:ext>
            </a:extLst>
          </p:cNvPr>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endParaRPr lang="en-US"/>
          </a:p>
        </p:txBody>
      </p:sp>
      <p:sp>
        <p:nvSpPr>
          <p:cNvPr id="6" name="Slide Number Placeholder 5">
            <a:extLst>
              <a:ext uri="{FF2B5EF4-FFF2-40B4-BE49-F238E27FC236}">
                <a16:creationId xmlns:a16="http://schemas.microsoft.com/office/drawing/2014/main" id="{6367FCB9-2165-4338-9A96-1A7466BFE08A}"/>
              </a:ext>
            </a:extLst>
          </p:cNvPr>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lvl1pPr>
          </a:lstStyle>
          <a:p>
            <a:pPr>
              <a:defRPr/>
            </a:pPr>
            <a:fld id="{D43664D4-EA63-44D6-80DC-2314CAA7CCC0}" type="slidenum">
              <a:rPr lang="en-US" altLang="en-US"/>
              <a:pPr>
                <a:defRPr/>
              </a:pPr>
              <a:t>‹#›</a:t>
            </a:fld>
            <a:endParaRPr lang="en-US" altLang="en-US"/>
          </a:p>
        </p:txBody>
      </p:sp>
    </p:spTree>
    <p:extLst>
      <p:ext uri="{BB962C8B-B14F-4D97-AF65-F5344CB8AC3E}">
        <p14:creationId xmlns:p14="http://schemas.microsoft.com/office/powerpoint/2010/main" val="2668383557"/>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D17C1AAC-B45F-4703-918D-3AB430AD2AD8}"/>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panose="020B0604020202020204" pitchFamily="34" charset="0"/>
                <a:ea typeface="MS PGothic" panose="020B0600070205080204" pitchFamily="34" charset="-128"/>
              </a:defRPr>
            </a:lvl1pPr>
            <a:lvl2pPr marL="742950" indent="-285750"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spcBef>
                <a:spcPct val="50000"/>
              </a:spcBef>
              <a:defRPr/>
            </a:pPr>
            <a:endParaRPr lang="en-US" altLang="en-US" sz="3400"/>
          </a:p>
        </p:txBody>
      </p:sp>
    </p:spTree>
    <p:extLst>
      <p:ext uri="{BB962C8B-B14F-4D97-AF65-F5344CB8AC3E}">
        <p14:creationId xmlns:p14="http://schemas.microsoft.com/office/powerpoint/2010/main" val="28997812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solidFill>
                  <a:srgbClr val="000066"/>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3736814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11172283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107774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658478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0244311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88215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solidFill>
                  <a:srgbClr val="000066"/>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532816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5102809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5547007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162394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751617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5DAE637-A013-4A0A-9E67-C658D35C4A54}"/>
              </a:ext>
            </a:extLst>
          </p:cNvPr>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5A9D4A08-DD9C-4FE5-9FB7-23FA55F3A2FC}" type="datetimeFigureOut">
              <a:rPr lang="en-US"/>
              <a:pPr>
                <a:defRPr/>
              </a:pPr>
              <a:t>16-May-22</a:t>
            </a:fld>
            <a:endParaRPr lang="en-US"/>
          </a:p>
        </p:txBody>
      </p:sp>
      <p:sp>
        <p:nvSpPr>
          <p:cNvPr id="5" name="Footer Placeholder 4">
            <a:extLst>
              <a:ext uri="{FF2B5EF4-FFF2-40B4-BE49-F238E27FC236}">
                <a16:creationId xmlns:a16="http://schemas.microsoft.com/office/drawing/2014/main" id="{FB443C03-51D3-4A43-95D4-22C3AE91533C}"/>
              </a:ext>
            </a:extLst>
          </p:cNvPr>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endParaRPr lang="en-US"/>
          </a:p>
        </p:txBody>
      </p:sp>
      <p:sp>
        <p:nvSpPr>
          <p:cNvPr id="6" name="Slide Number Placeholder 5">
            <a:extLst>
              <a:ext uri="{FF2B5EF4-FFF2-40B4-BE49-F238E27FC236}">
                <a16:creationId xmlns:a16="http://schemas.microsoft.com/office/drawing/2014/main" id="{B1BF9AE5-B64D-49AF-875D-8BE6D35EAE08}"/>
              </a:ext>
            </a:extLst>
          </p:cNvPr>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lvl1pPr>
          </a:lstStyle>
          <a:p>
            <a:pPr>
              <a:defRPr/>
            </a:pPr>
            <a:fld id="{23F0B38B-B6F9-4ACC-B1DC-58114FAF78A7}" type="slidenum">
              <a:rPr lang="en-US" altLang="en-US"/>
              <a:pPr>
                <a:defRPr/>
              </a:pPr>
              <a:t>‹#›</a:t>
            </a:fld>
            <a:endParaRPr lang="en-US" altLang="en-US"/>
          </a:p>
        </p:txBody>
      </p:sp>
    </p:spTree>
    <p:extLst>
      <p:ext uri="{BB962C8B-B14F-4D97-AF65-F5344CB8AC3E}">
        <p14:creationId xmlns:p14="http://schemas.microsoft.com/office/powerpoint/2010/main" val="197103667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4814597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62135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02815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901505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84485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2912327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4863200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w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EE7E05A1-1240-4186-96AF-FD35A9170D6C}"/>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8BF773D2-5EFC-417A-8C31-D75AFB90198A}"/>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028" name="Line 6">
            <a:extLst>
              <a:ext uri="{FF2B5EF4-FFF2-40B4-BE49-F238E27FC236}">
                <a16:creationId xmlns:a16="http://schemas.microsoft.com/office/drawing/2014/main" id="{27E0B5A8-443A-45CB-9B5C-AC3DAC512A10}"/>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85E079A3-51AE-41F2-8F41-48BF00A9D9C7}"/>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panose="020B0604020202020204" pitchFamily="34" charset="0"/>
                <a:ea typeface="MS PGothic" panose="020B0600070205080204" pitchFamily="34" charset="-128"/>
              </a:defRPr>
            </a:lvl1pPr>
            <a:lvl2pPr marL="742950" indent="-285750"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spcBef>
                <a:spcPct val="50000"/>
              </a:spcBef>
              <a:defRPr/>
            </a:pPr>
            <a:endParaRPr lang="en-US" altLang="en-US" sz="3400"/>
          </a:p>
        </p:txBody>
      </p:sp>
      <p:sp>
        <p:nvSpPr>
          <p:cNvPr id="1030" name="Rectangle 13">
            <a:extLst>
              <a:ext uri="{FF2B5EF4-FFF2-40B4-BE49-F238E27FC236}">
                <a16:creationId xmlns:a16="http://schemas.microsoft.com/office/drawing/2014/main" id="{364022F2-452D-4C65-80CE-2203DE741C29}"/>
              </a:ext>
            </a:extLst>
          </p:cNvPr>
          <p:cNvSpPr>
            <a:spLocks noChangeArrowheads="1"/>
          </p:cNvSpPr>
          <p:nvPr/>
        </p:nvSpPr>
        <p:spPr bwMode="auto">
          <a:xfrm>
            <a:off x="927100" y="6426200"/>
            <a:ext cx="4652963" cy="431800"/>
          </a:xfrm>
          <a:prstGeom prst="rect">
            <a:avLst/>
          </a:prstGeom>
          <a:noFill/>
          <a:ln>
            <a:noFill/>
          </a:ln>
        </p:spPr>
        <p:txBody>
          <a:bodyPr lIns="0" tIns="0" rIns="0" bIns="0"/>
          <a:lstStyle>
            <a:lvl1pPr defTabSz="91281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91281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91281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91281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91281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defRPr/>
            </a:pPr>
            <a:r>
              <a:rPr lang="en-GB" altLang="en-US" sz="1200" b="0" dirty="0">
                <a:solidFill>
                  <a:srgbClr val="96CCEE"/>
                </a:solidFill>
                <a:latin typeface="Arial Narrow" panose="020B0606020202030204" pitchFamily="34" charset="0"/>
              </a:rPr>
              <a:t>Introduction à la formation, </a:t>
            </a:r>
            <a:r>
              <a:rPr lang="en-GB" altLang="en-US" sz="1200" b="0" dirty="0" err="1">
                <a:solidFill>
                  <a:srgbClr val="96CCEE"/>
                </a:solidFill>
                <a:latin typeface="Arial Narrow" panose="020B0606020202030204" pitchFamily="34" charset="0"/>
              </a:rPr>
              <a:t>Gardasill</a:t>
            </a:r>
            <a:r>
              <a:rPr lang="en-GB" altLang="en-US" sz="1200" b="0" baseline="30000" dirty="0" err="1">
                <a:solidFill>
                  <a:srgbClr val="96CCEE"/>
                </a:solidFill>
                <a:latin typeface="Arial Narrow" panose="020B0606020202030204" pitchFamily="34" charset="0"/>
              </a:rPr>
              <a:t>TM</a:t>
            </a:r>
            <a:r>
              <a:rPr lang="en-GB" altLang="en-US" sz="1200" b="0" baseline="30000" dirty="0">
                <a:solidFill>
                  <a:srgbClr val="96CCEE"/>
                </a:solidFill>
                <a:latin typeface="Arial Narrow" panose="020B0606020202030204" pitchFamily="34" charset="0"/>
              </a:rPr>
              <a:t> </a:t>
            </a:r>
            <a:r>
              <a:rPr lang="en-GB" altLang="en-US" sz="1800" baseline="12000" dirty="0">
                <a:solidFill>
                  <a:srgbClr val="FFFFFF"/>
                </a:solidFill>
                <a:latin typeface="Arial Narrow" panose="020B0606020202030204" pitchFamily="34" charset="0"/>
              </a:rPr>
              <a:t>| </a:t>
            </a:r>
            <a:r>
              <a:rPr lang="fr-FR" altLang="en-US" sz="1200" b="0" dirty="0">
                <a:solidFill>
                  <a:srgbClr val="96CCEE"/>
                </a:solidFill>
                <a:latin typeface="Arial Narrow" panose="020B0606020202030204" pitchFamily="34" charset="0"/>
              </a:rPr>
              <a:t> mai 2022</a:t>
            </a:r>
            <a:endParaRPr lang="en-GB" altLang="en-US" sz="1200" b="0" dirty="0">
              <a:solidFill>
                <a:srgbClr val="96CCEE"/>
              </a:solidFill>
              <a:latin typeface="Arial Narrow" panose="020B0606020202030204" pitchFamily="34" charset="0"/>
            </a:endParaRPr>
          </a:p>
        </p:txBody>
      </p:sp>
      <p:sp>
        <p:nvSpPr>
          <p:cNvPr id="1031" name="Rectangle 14">
            <a:extLst>
              <a:ext uri="{FF2B5EF4-FFF2-40B4-BE49-F238E27FC236}">
                <a16:creationId xmlns:a16="http://schemas.microsoft.com/office/drawing/2014/main" id="{0DD15A7E-DA9E-454B-98D6-EDA3B0A14120}"/>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91281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91281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91281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91281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r" eaLnBrk="1" hangingPunct="1">
              <a:defRPr/>
            </a:pPr>
            <a:fld id="{4EB9676B-1B42-4AC3-AC71-2D32453DDC33}" type="slidenum">
              <a:rPr lang="en-US" altLang="en-US" sz="1500" smtClean="0">
                <a:solidFill>
                  <a:srgbClr val="72BBE8"/>
                </a:solidFill>
                <a:latin typeface="Arial Narrow" panose="020B0606020202030204" pitchFamily="34" charset="0"/>
              </a:rPr>
              <a:pPr algn="r" eaLnBrk="1" hangingPunct="1">
                <a:defRPr/>
              </a:pPr>
              <a:t>‹#›</a:t>
            </a:fld>
            <a:r>
              <a:rPr lang="en-GB" altLang="en-US" sz="1500">
                <a:solidFill>
                  <a:srgbClr val="72BBE8"/>
                </a:solidFill>
                <a:latin typeface="Arial Narrow" panose="020B0606020202030204" pitchFamily="34" charset="0"/>
              </a:rPr>
              <a:t> </a:t>
            </a:r>
            <a:r>
              <a:rPr lang="en-GB" altLang="en-US" sz="2100" baseline="14000">
                <a:solidFill>
                  <a:srgbClr val="FFFFFF"/>
                </a:solidFill>
                <a:latin typeface="Arial Narrow" panose="020B0606020202030204" pitchFamily="34" charset="0"/>
              </a:rPr>
              <a:t>|</a:t>
            </a:r>
          </a:p>
        </p:txBody>
      </p:sp>
      <p:pic>
        <p:nvPicPr>
          <p:cNvPr id="9" name="Picture 5">
            <a:extLst>
              <a:ext uri="{FF2B5EF4-FFF2-40B4-BE49-F238E27FC236}">
                <a16:creationId xmlns:a16="http://schemas.microsoft.com/office/drawing/2014/main" id="{4C24F8D2-D79E-436B-9C3E-29ED0F499525}"/>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p:blipFill>
        <p:spPr bwMode="auto">
          <a:xfrm>
            <a:off x="6588224" y="6136829"/>
            <a:ext cx="2391236" cy="604539"/>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807" r:id="rId1"/>
    <p:sldLayoutId id="2147484787" r:id="rId2"/>
    <p:sldLayoutId id="2147484788" r:id="rId3"/>
    <p:sldLayoutId id="2147484789" r:id="rId4"/>
    <p:sldLayoutId id="2147484790" r:id="rId5"/>
    <p:sldLayoutId id="2147484791" r:id="rId6"/>
    <p:sldLayoutId id="2147484792" r:id="rId7"/>
    <p:sldLayoutId id="2147484793" r:id="rId8"/>
    <p:sldLayoutId id="2147484794" r:id="rId9"/>
    <p:sldLayoutId id="2147484795" r:id="rId10"/>
    <p:sldLayoutId id="2147484796" r:id="rId11"/>
    <p:sldLayoutId id="2147484808" r:id="rId12"/>
  </p:sldLayoutIdLst>
  <p:hf hdr="0"/>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52E541EE-26C2-47B1-9F12-48A801C41B01}"/>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2051" name="Rectangle 4">
            <a:extLst>
              <a:ext uri="{FF2B5EF4-FFF2-40B4-BE49-F238E27FC236}">
                <a16:creationId xmlns:a16="http://schemas.microsoft.com/office/drawing/2014/main" id="{D2F021B3-2E0E-4180-93E1-0D2E67455163}"/>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2052" name="Line 6">
            <a:extLst>
              <a:ext uri="{FF2B5EF4-FFF2-40B4-BE49-F238E27FC236}">
                <a16:creationId xmlns:a16="http://schemas.microsoft.com/office/drawing/2014/main" id="{27AD9DF2-1ED8-40CD-8082-F65991D03BF3}"/>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2053" name="Rectangle 12">
            <a:extLst>
              <a:ext uri="{FF2B5EF4-FFF2-40B4-BE49-F238E27FC236}">
                <a16:creationId xmlns:a16="http://schemas.microsoft.com/office/drawing/2014/main" id="{6A11AD56-FD02-4022-9433-18383ED12838}"/>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panose="020B0604020202020204" pitchFamily="34" charset="0"/>
                <a:ea typeface="MS PGothic" panose="020B0600070205080204" pitchFamily="34" charset="-128"/>
              </a:defRPr>
            </a:lvl1pPr>
            <a:lvl2pPr marL="742950" indent="-285750"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spcBef>
                <a:spcPct val="50000"/>
              </a:spcBef>
              <a:defRPr/>
            </a:pPr>
            <a:endParaRPr lang="en-US" altLang="en-US" sz="3400"/>
          </a:p>
        </p:txBody>
      </p:sp>
      <p:sp>
        <p:nvSpPr>
          <p:cNvPr id="2054" name="Rectangle 13">
            <a:extLst>
              <a:ext uri="{FF2B5EF4-FFF2-40B4-BE49-F238E27FC236}">
                <a16:creationId xmlns:a16="http://schemas.microsoft.com/office/drawing/2014/main" id="{984903A6-2900-4B23-A521-FE8A0DCDD129}"/>
              </a:ext>
            </a:extLst>
          </p:cNvPr>
          <p:cNvSpPr>
            <a:spLocks noChangeArrowheads="1"/>
          </p:cNvSpPr>
          <p:nvPr/>
        </p:nvSpPr>
        <p:spPr bwMode="auto">
          <a:xfrm>
            <a:off x="927100" y="6426200"/>
            <a:ext cx="4652963" cy="431800"/>
          </a:xfrm>
          <a:prstGeom prst="rect">
            <a:avLst/>
          </a:prstGeom>
          <a:noFill/>
          <a:ln>
            <a:noFill/>
          </a:ln>
        </p:spPr>
        <p:txBody>
          <a:bodyPr lIns="0" tIns="0" rIns="0" bIns="0"/>
          <a:lstStyle>
            <a:lvl1pPr defTabSz="91281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91281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91281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91281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91281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defRPr/>
            </a:pPr>
            <a:r>
              <a:rPr lang="en-GB" altLang="en-US" sz="1200" b="0" dirty="0">
                <a:solidFill>
                  <a:srgbClr val="96CCEE"/>
                </a:solidFill>
                <a:latin typeface="Arial Narrow" panose="020B0606020202030204" pitchFamily="34" charset="0"/>
              </a:rPr>
              <a:t>Overview of HPV Vaccine Training Gardasill</a:t>
            </a:r>
            <a:r>
              <a:rPr lang="en-GB" altLang="en-US" sz="1200" b="0" baseline="30000" dirty="0">
                <a:solidFill>
                  <a:srgbClr val="96CCEE"/>
                </a:solidFill>
                <a:latin typeface="Arial Narrow" panose="020B0606020202030204" pitchFamily="34" charset="0"/>
              </a:rPr>
              <a:t>TM</a:t>
            </a:r>
            <a:r>
              <a:rPr lang="en-GB" altLang="en-US" sz="1800" baseline="12000" dirty="0">
                <a:solidFill>
                  <a:srgbClr val="FFFFFF"/>
                </a:solidFill>
                <a:latin typeface="Arial Narrow" panose="020B0606020202030204" pitchFamily="34" charset="0"/>
              </a:rPr>
              <a:t>|</a:t>
            </a:r>
            <a:r>
              <a:rPr lang="en-GB" altLang="en-US" sz="1200" dirty="0">
                <a:solidFill>
                  <a:srgbClr val="96CCEE"/>
                </a:solidFill>
                <a:latin typeface="Arial Narrow" panose="020B0606020202030204" pitchFamily="34" charset="0"/>
              </a:rPr>
              <a:t>  </a:t>
            </a:r>
            <a:fld id="{C91B0918-93B5-4934-9D61-10B6D824AD67}" type="datetime4">
              <a:rPr lang="en-GB" altLang="en-US" sz="1200" b="0" smtClean="0">
                <a:solidFill>
                  <a:srgbClr val="96CCEE"/>
                </a:solidFill>
                <a:latin typeface="Arial Narrow" panose="020B0606020202030204" pitchFamily="34" charset="0"/>
              </a:rPr>
              <a:pPr eaLnBrk="1" hangingPunct="1">
                <a:defRPr/>
              </a:pPr>
              <a:t>16 May 2022</a:t>
            </a:fld>
            <a:endParaRPr lang="en-GB" altLang="en-US" sz="1200" dirty="0">
              <a:solidFill>
                <a:srgbClr val="96CCEE"/>
              </a:solidFill>
              <a:latin typeface="Arial Narrow" panose="020B0606020202030204" pitchFamily="34" charset="0"/>
            </a:endParaRPr>
          </a:p>
        </p:txBody>
      </p:sp>
      <p:sp>
        <p:nvSpPr>
          <p:cNvPr id="2055" name="Rectangle 14">
            <a:extLst>
              <a:ext uri="{FF2B5EF4-FFF2-40B4-BE49-F238E27FC236}">
                <a16:creationId xmlns:a16="http://schemas.microsoft.com/office/drawing/2014/main" id="{9D5EFDB6-D429-4E41-A019-1C0EE9C55149}"/>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91281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91281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91281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91281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r" eaLnBrk="1" hangingPunct="1">
              <a:defRPr/>
            </a:pPr>
            <a:fld id="{37546906-9EC6-4780-B9A6-5A06CB414304}" type="slidenum">
              <a:rPr lang="en-US" altLang="en-US" sz="1500" smtClean="0">
                <a:solidFill>
                  <a:srgbClr val="72BBE8"/>
                </a:solidFill>
                <a:latin typeface="Arial Narrow" panose="020B0606020202030204" pitchFamily="34" charset="0"/>
              </a:rPr>
              <a:pPr algn="r" eaLnBrk="1" hangingPunct="1">
                <a:defRPr/>
              </a:pPr>
              <a:t>‹#›</a:t>
            </a:fld>
            <a:r>
              <a:rPr lang="en-GB" altLang="en-US" sz="1500">
                <a:solidFill>
                  <a:srgbClr val="72BBE8"/>
                </a:solidFill>
                <a:latin typeface="Arial Narrow" panose="020B0606020202030204" pitchFamily="34" charset="0"/>
              </a:rPr>
              <a:t> </a:t>
            </a:r>
            <a:r>
              <a:rPr lang="en-GB" altLang="en-US" sz="2100" baseline="14000">
                <a:solidFill>
                  <a:srgbClr val="FFFFFF"/>
                </a:solidFill>
                <a:latin typeface="Arial Narrow" panose="020B0606020202030204" pitchFamily="34" charset="0"/>
              </a:rPr>
              <a:t>|</a:t>
            </a:r>
          </a:p>
        </p:txBody>
      </p:sp>
      <p:pic>
        <p:nvPicPr>
          <p:cNvPr id="2056" name="Picture 17" descr="WHO-EN-white-H">
            <a:extLst>
              <a:ext uri="{FF2B5EF4-FFF2-40B4-BE49-F238E27FC236}">
                <a16:creationId xmlns:a16="http://schemas.microsoft.com/office/drawing/2014/main" id="{9C2FEA5A-E6CB-4ACF-9071-75AB6298617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809" r:id="rId1"/>
    <p:sldLayoutId id="2147484797" r:id="rId2"/>
    <p:sldLayoutId id="2147484798" r:id="rId3"/>
    <p:sldLayoutId id="2147484799" r:id="rId4"/>
    <p:sldLayoutId id="2147484800" r:id="rId5"/>
    <p:sldLayoutId id="2147484801" r:id="rId6"/>
    <p:sldLayoutId id="2147484802" r:id="rId7"/>
    <p:sldLayoutId id="2147484803" r:id="rId8"/>
    <p:sldLayoutId id="2147484804" r:id="rId9"/>
    <p:sldLayoutId id="2147484805" r:id="rId10"/>
    <p:sldLayoutId id="2147484806" r:id="rId11"/>
    <p:sldLayoutId id="2147484810" r:id="rId12"/>
  </p:sldLayoutIdLst>
  <p:hf hdr="0"/>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8" name="Rectangle 4">
            <a:extLst>
              <a:ext uri="{FF2B5EF4-FFF2-40B4-BE49-F238E27FC236}">
                <a16:creationId xmlns:a16="http://schemas.microsoft.com/office/drawing/2014/main" id="{AB094193-D128-4534-AB59-C89694B1EDA6}"/>
              </a:ext>
            </a:extLst>
          </p:cNvPr>
          <p:cNvSpPr>
            <a:spLocks noChangeArrowheads="1"/>
          </p:cNvSpPr>
          <p:nvPr/>
        </p:nvSpPr>
        <p:spPr bwMode="auto">
          <a:xfrm>
            <a:off x="341313" y="195263"/>
            <a:ext cx="8459787"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2400" dirty="0">
                <a:solidFill>
                  <a:schemeClr val="bg1"/>
                </a:solidFill>
              </a:rPr>
              <a:t>Trousse de formation essentielle</a:t>
            </a:r>
            <a:br>
              <a:rPr lang="fr-FR" sz="2400" dirty="0">
                <a:solidFill>
                  <a:schemeClr val="bg1"/>
                </a:solidFill>
              </a:rPr>
            </a:br>
            <a:r>
              <a:rPr lang="fr-FR" sz="2400" dirty="0">
                <a:solidFill>
                  <a:schemeClr val="bg1"/>
                </a:solidFill>
              </a:rPr>
              <a:t>Introduction du vaccin contre le VPH </a:t>
            </a:r>
          </a:p>
        </p:txBody>
      </p:sp>
      <p:sp>
        <p:nvSpPr>
          <p:cNvPr id="9220" name="Rectangle 5">
            <a:extLst>
              <a:ext uri="{FF2B5EF4-FFF2-40B4-BE49-F238E27FC236}">
                <a16:creationId xmlns:a16="http://schemas.microsoft.com/office/drawing/2014/main" id="{E7BE4B76-311F-4A11-AE72-C62E4906AD2C}"/>
              </a:ext>
            </a:extLst>
          </p:cNvPr>
          <p:cNvSpPr>
            <a:spLocks noChangeArrowheads="1"/>
          </p:cNvSpPr>
          <p:nvPr/>
        </p:nvSpPr>
        <p:spPr bwMode="auto">
          <a:xfrm>
            <a:off x="0" y="2397125"/>
            <a:ext cx="91440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lnSpc>
                <a:spcPct val="90000"/>
              </a:lnSpc>
              <a:buFont typeface="Wingdings" panose="05000000000000000000" pitchFamily="2" charset="2"/>
              <a:buNone/>
            </a:pPr>
            <a:r>
              <a:rPr lang="fr-FR" altLang="en-US" sz="3200">
                <a:solidFill>
                  <a:schemeClr val="bg1"/>
                </a:solidFill>
              </a:rPr>
              <a:t>Introduction à la formation</a:t>
            </a:r>
            <a:br>
              <a:rPr lang="fr-FR" altLang="en-US" sz="3200">
                <a:solidFill>
                  <a:schemeClr val="bg1"/>
                </a:solidFill>
              </a:rPr>
            </a:br>
            <a:endParaRPr lang="fr-FR" altLang="en-US" sz="3200">
              <a:solidFill>
                <a:schemeClr val="bg1"/>
              </a:solidFill>
            </a:endParaRPr>
          </a:p>
          <a:p>
            <a:pPr algn="ctr">
              <a:lnSpc>
                <a:spcPct val="90000"/>
              </a:lnSpc>
              <a:buFont typeface="Wingdings" panose="05000000000000000000" pitchFamily="2" charset="2"/>
              <a:buNone/>
            </a:pPr>
            <a:r>
              <a:rPr lang="fr-FR" altLang="en-US" sz="3200">
                <a:solidFill>
                  <a:schemeClr val="bg1"/>
                </a:solidFill>
              </a:rPr>
              <a:t>Gardasil</a:t>
            </a:r>
            <a:r>
              <a:rPr lang="fr-FR" altLang="en-US" sz="3200" baseline="30000">
                <a:solidFill>
                  <a:schemeClr val="bg1"/>
                </a:solidFill>
              </a:rPr>
              <a:t>TM</a:t>
            </a:r>
          </a:p>
        </p:txBody>
      </p:sp>
      <p:pic>
        <p:nvPicPr>
          <p:cNvPr id="5" name="Picture 5">
            <a:extLst>
              <a:ext uri="{FF2B5EF4-FFF2-40B4-BE49-F238E27FC236}">
                <a16:creationId xmlns:a16="http://schemas.microsoft.com/office/drawing/2014/main" id="{5969D53C-7A83-4472-99BE-84F5E79F1C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676525" y="5105400"/>
            <a:ext cx="4155232" cy="1050503"/>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A1143668-39BA-4724-B9E3-93DC109D1DB9}"/>
              </a:ext>
            </a:extLst>
          </p:cNvPr>
          <p:cNvCxnSpPr/>
          <p:nvPr/>
        </p:nvCxnSpPr>
        <p:spPr>
          <a:xfrm>
            <a:off x="0" y="1220788"/>
            <a:ext cx="9144000"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16387" name="TextBox 5">
            <a:extLst>
              <a:ext uri="{FF2B5EF4-FFF2-40B4-BE49-F238E27FC236}">
                <a16:creationId xmlns:a16="http://schemas.microsoft.com/office/drawing/2014/main" id="{EAC405D7-1727-4E91-B814-EC2EBDCC441A}"/>
              </a:ext>
            </a:extLst>
          </p:cNvPr>
          <p:cNvSpPr txBox="1">
            <a:spLocks noChangeArrowheads="1"/>
          </p:cNvSpPr>
          <p:nvPr/>
        </p:nvSpPr>
        <p:spPr bwMode="auto">
          <a:xfrm>
            <a:off x="-101600" y="1220788"/>
            <a:ext cx="9469438" cy="461665"/>
          </a:xfrm>
          <a:prstGeom prst="rect">
            <a:avLst/>
          </a:prstGeom>
          <a:noFill/>
          <a:ln>
            <a:noFill/>
          </a:ln>
        </p:spPr>
        <p:txBody>
          <a:bodyPr>
            <a:spAutoFit/>
          </a:bodyPr>
          <a:lstStyle>
            <a:lvl1pPr defTabSz="44926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44926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44926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44926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44926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ctr" eaLnBrk="1" hangingPunct="1">
              <a:defRPr/>
            </a:pPr>
            <a:r>
              <a:rPr lang="fr-FR" altLang="en-US" sz="2400" i="1" dirty="0">
                <a:solidFill>
                  <a:srgbClr val="00B0F0"/>
                </a:solidFill>
              </a:rPr>
              <a:t>2. Services de santé pour les filles âgées de 9 </a:t>
            </a:r>
            <a:r>
              <a:rPr lang="en-US" altLang="en-US" sz="2400" i="1" dirty="0">
                <a:solidFill>
                  <a:srgbClr val="00B0F0"/>
                </a:solidFill>
              </a:rPr>
              <a:t>à</a:t>
            </a:r>
            <a:r>
              <a:rPr lang="fr-FR" altLang="en-US" sz="2400" i="1" dirty="0">
                <a:solidFill>
                  <a:srgbClr val="00B0F0"/>
                </a:solidFill>
              </a:rPr>
              <a:t> 14 ans</a:t>
            </a:r>
          </a:p>
        </p:txBody>
      </p:sp>
      <p:sp>
        <p:nvSpPr>
          <p:cNvPr id="2" name="TextBox 1">
            <a:extLst>
              <a:ext uri="{FF2B5EF4-FFF2-40B4-BE49-F238E27FC236}">
                <a16:creationId xmlns:a16="http://schemas.microsoft.com/office/drawing/2014/main" id="{902E01E8-4C6D-478F-A00F-6AA6E622AFC5}"/>
              </a:ext>
            </a:extLst>
          </p:cNvPr>
          <p:cNvSpPr txBox="1"/>
          <p:nvPr/>
        </p:nvSpPr>
        <p:spPr>
          <a:xfrm>
            <a:off x="395288" y="1879600"/>
            <a:ext cx="8353425" cy="1200150"/>
          </a:xfrm>
          <a:prstGeom prst="rect">
            <a:avLst/>
          </a:prstGeom>
          <a:solidFill>
            <a:schemeClr val="accent1">
              <a:lumMod val="40000"/>
              <a:lumOff val="60000"/>
            </a:schemeClr>
          </a:solidFill>
        </p:spPr>
        <p:txBody>
          <a:bodyPr>
            <a:spAutoFit/>
          </a:bodyPr>
          <a:lstStyle>
            <a:lvl1pPr eaLnBrk="0" hangingPunct="0">
              <a:defRPr sz="3900" b="1">
                <a:solidFill>
                  <a:srgbClr val="000066"/>
                </a:solidFill>
                <a:latin typeface="Arial" pitchFamily="34" charset="0"/>
                <a:ea typeface="MS PGothic" pitchFamily="34" charset="-128"/>
              </a:defRPr>
            </a:lvl1pPr>
            <a:lvl2pPr marL="742950" indent="-285750" eaLnBrk="0" hangingPunct="0">
              <a:defRPr sz="3900" b="1">
                <a:solidFill>
                  <a:srgbClr val="000066"/>
                </a:solidFill>
                <a:latin typeface="Arial" pitchFamily="34" charset="0"/>
                <a:ea typeface="MS PGothic" pitchFamily="34" charset="-128"/>
              </a:defRPr>
            </a:lvl2pPr>
            <a:lvl3pPr marL="1143000" indent="-228600" eaLnBrk="0" hangingPunct="0">
              <a:defRPr sz="3900" b="1">
                <a:solidFill>
                  <a:srgbClr val="000066"/>
                </a:solidFill>
                <a:latin typeface="Arial" pitchFamily="34" charset="0"/>
                <a:ea typeface="MS PGothic" pitchFamily="34" charset="-128"/>
              </a:defRPr>
            </a:lvl3pPr>
            <a:lvl4pPr marL="1600200" indent="-228600" eaLnBrk="0" hangingPunct="0">
              <a:defRPr sz="3900" b="1">
                <a:solidFill>
                  <a:srgbClr val="000066"/>
                </a:solidFill>
                <a:latin typeface="Arial" pitchFamily="34" charset="0"/>
                <a:ea typeface="MS PGothic" pitchFamily="34" charset="-128"/>
              </a:defRPr>
            </a:lvl4pPr>
            <a:lvl5pPr marL="2057400" indent="-228600" eaLnBrk="0" hangingPunct="0">
              <a:defRPr sz="3900" b="1">
                <a:solidFill>
                  <a:srgbClr val="000066"/>
                </a:solidFill>
                <a:latin typeface="Arial" pitchFamily="34" charset="0"/>
                <a:ea typeface="MS PGothic" pitchFamily="34" charset="-128"/>
              </a:defRPr>
            </a:lvl5pPr>
            <a:lvl6pPr marL="2514600" indent="-228600"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lgn="ctr" eaLnBrk="1" hangingPunct="1">
              <a:spcBef>
                <a:spcPts val="600"/>
              </a:spcBef>
              <a:spcAft>
                <a:spcPts val="600"/>
              </a:spcAft>
              <a:defRPr/>
            </a:pPr>
            <a:r>
              <a:rPr lang="fr-FR" sz="2400" dirty="0"/>
              <a:t>L’administration du vaccin contre le VPH est l'occasion de renforcer les soins de santé primaire des adolescentes </a:t>
            </a:r>
            <a:endParaRPr lang="en-US" sz="2800" dirty="0"/>
          </a:p>
        </p:txBody>
      </p:sp>
      <p:grpSp>
        <p:nvGrpSpPr>
          <p:cNvPr id="4" name="Group 9">
            <a:extLst>
              <a:ext uri="{FF2B5EF4-FFF2-40B4-BE49-F238E27FC236}">
                <a16:creationId xmlns:a16="http://schemas.microsoft.com/office/drawing/2014/main" id="{A41A9EA4-E761-4AA3-885A-E3DD3BED4116}"/>
              </a:ext>
            </a:extLst>
          </p:cNvPr>
          <p:cNvGrpSpPr>
            <a:grpSpLocks/>
          </p:cNvGrpSpPr>
          <p:nvPr/>
        </p:nvGrpSpPr>
        <p:grpSpPr bwMode="auto">
          <a:xfrm>
            <a:off x="466725" y="3079751"/>
            <a:ext cx="8281988" cy="2756554"/>
            <a:chOff x="588742" y="2819971"/>
            <a:chExt cx="8283620" cy="2753834"/>
          </a:xfrm>
        </p:grpSpPr>
        <p:sp>
          <p:nvSpPr>
            <p:cNvPr id="3" name="Rectangle 2">
              <a:extLst>
                <a:ext uri="{FF2B5EF4-FFF2-40B4-BE49-F238E27FC236}">
                  <a16:creationId xmlns:a16="http://schemas.microsoft.com/office/drawing/2014/main" id="{743659FE-E0DF-4F44-8C97-AE6485B237DF}"/>
                </a:ext>
              </a:extLst>
            </p:cNvPr>
            <p:cNvSpPr/>
            <p:nvPr/>
          </p:nvSpPr>
          <p:spPr>
            <a:xfrm>
              <a:off x="588742" y="3636726"/>
              <a:ext cx="8283620" cy="1937079"/>
            </a:xfrm>
            <a:prstGeom prst="rect">
              <a:avLst/>
            </a:prstGeom>
            <a:solidFill>
              <a:schemeClr val="bg2">
                <a:lumMod val="60000"/>
                <a:lumOff val="40000"/>
              </a:schemeClr>
            </a:solidFill>
          </p:spPr>
          <p:txBody>
            <a:bodyPr lIns="91440" tIns="45720" rIns="91440" bIns="45720" anchor="t">
              <a:spAutoFit/>
            </a:bodyPr>
            <a:lstStyle/>
            <a:p>
              <a:pPr algn="ctr" eaLnBrk="1" hangingPunct="1">
                <a:defRPr/>
              </a:pPr>
              <a:r>
                <a:rPr lang="fr-FR" sz="2000" i="1" dirty="0">
                  <a:ea typeface="ＭＳ Ｐゴシック" pitchFamily="34" charset="-128"/>
                </a:rPr>
                <a:t>Prestation de la vaccination contre le VPH conjointe </a:t>
              </a:r>
              <a:br>
                <a:rPr lang="fr-FR" sz="2000" i="1" dirty="0">
                  <a:ea typeface="ＭＳ Ｐゴシック" pitchFamily="34" charset="-128"/>
                </a:rPr>
              </a:br>
              <a:r>
                <a:rPr lang="fr-FR" sz="2000" i="1" dirty="0">
                  <a:ea typeface="ＭＳ Ｐゴシック" pitchFamily="34" charset="-128"/>
                </a:rPr>
                <a:t>avec d'autres interventions :</a:t>
              </a:r>
            </a:p>
            <a:p>
              <a:pPr algn="ctr" eaLnBrk="1" hangingPunct="1">
                <a:defRPr/>
              </a:pPr>
              <a:r>
                <a:rPr lang="fr-FR" sz="2000" i="1" dirty="0">
                  <a:latin typeface="Arial"/>
                  <a:ea typeface="ＭＳ Ｐゴシック"/>
                </a:rPr>
                <a:t>  Par exemple autres vaccins, </a:t>
              </a:r>
              <a:r>
                <a:rPr lang="fr-FR" sz="2000" i="1">
                  <a:latin typeface="Arial"/>
                  <a:ea typeface="ＭＳ Ｐゴシック" pitchFamily="34" charset="-128"/>
                </a:rPr>
                <a:t>par exemple le vaccin contre le tétanos diphtérie, </a:t>
              </a:r>
              <a:r>
                <a:rPr lang="fr-FR" sz="2000" i="1">
                  <a:latin typeface="Arial"/>
                  <a:ea typeface="ＭＳ Ｐゴシック"/>
                </a:rPr>
                <a:t>vermifuges, éducation à l'hygiène </a:t>
              </a:r>
              <a:r>
                <a:rPr lang="fr-FR" sz="2000" i="1" dirty="0">
                  <a:latin typeface="Arial"/>
                  <a:ea typeface="ＭＳ Ｐゴシック"/>
                </a:rPr>
                <a:t>menstruelle, lavage des mains, éducation sur le paludisme et les moustiquaires, promotion de l'activité physique</a:t>
              </a:r>
            </a:p>
          </p:txBody>
        </p:sp>
        <p:sp>
          <p:nvSpPr>
            <p:cNvPr id="9" name="Striped Right Arrow 8">
              <a:extLst>
                <a:ext uri="{FF2B5EF4-FFF2-40B4-BE49-F238E27FC236}">
                  <a16:creationId xmlns:a16="http://schemas.microsoft.com/office/drawing/2014/main" id="{5FD7EFA8-DC18-4C4C-8072-29A798D2E5BA}"/>
                </a:ext>
              </a:extLst>
            </p:cNvPr>
            <p:cNvSpPr/>
            <p:nvPr/>
          </p:nvSpPr>
          <p:spPr>
            <a:xfrm rot="5400000">
              <a:off x="4204686" y="2752788"/>
              <a:ext cx="835787" cy="970153"/>
            </a:xfrm>
            <a:prstGeom prst="stripedRightArrow">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sp>
        <p:nvSpPr>
          <p:cNvPr id="27654" name="TextBox 9">
            <a:extLst>
              <a:ext uri="{FF2B5EF4-FFF2-40B4-BE49-F238E27FC236}">
                <a16:creationId xmlns:a16="http://schemas.microsoft.com/office/drawing/2014/main" id="{DB928E56-8808-42B8-91CF-244085D0B5CA}"/>
              </a:ext>
            </a:extLst>
          </p:cNvPr>
          <p:cNvSpPr txBox="1">
            <a:spLocks noChangeArrowheads="1"/>
          </p:cNvSpPr>
          <p:nvPr/>
        </p:nvSpPr>
        <p:spPr bwMode="auto">
          <a:xfrm>
            <a:off x="0" y="123825"/>
            <a:ext cx="91440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4926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44926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44926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44926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44926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44926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44926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44926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44926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pPr>
            <a:r>
              <a:rPr lang="fr-FR" altLang="en-US" sz="3200"/>
              <a:t>Vaccination contre le VPH :</a:t>
            </a:r>
          </a:p>
          <a:p>
            <a:pPr algn="ctr">
              <a:spcBef>
                <a:spcPct val="0"/>
              </a:spcBef>
              <a:buClrTx/>
              <a:buFontTx/>
              <a:buNone/>
            </a:pPr>
            <a:r>
              <a:rPr lang="fr-FR" altLang="en-US" sz="3200"/>
              <a:t>élément d’une approche intégrée</a:t>
            </a:r>
            <a:endParaRPr lang="en-US" altLang="en-US" sz="3200"/>
          </a:p>
        </p:txBody>
      </p:sp>
    </p:spTree>
    <p:custDataLst>
      <p:tags r:id="rId1"/>
    </p:custDataLst>
  </p:cSld>
  <p:clrMapOvr>
    <a:masterClrMapping/>
  </p:clrMapOvr>
  <p:transition spd="med" advTm="52798">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A6601EB0-BD18-4E68-819C-9DBCB9B44A81}"/>
              </a:ext>
            </a:extLst>
          </p:cNvPr>
          <p:cNvSpPr>
            <a:spLocks noGrp="1" noChangeArrowheads="1"/>
          </p:cNvSpPr>
          <p:nvPr>
            <p:ph type="title" idx="4294967295"/>
          </p:nvPr>
        </p:nvSpPr>
        <p:spPr>
          <a:xfrm>
            <a:off x="0" y="228600"/>
            <a:ext cx="9144000" cy="952500"/>
          </a:xfrm>
        </p:spPr>
        <p:txBody>
          <a:bodyPr/>
          <a:lstStyle/>
          <a:p>
            <a:pPr eaLnBrk="1" hangingPunct="1">
              <a:defRPr/>
            </a:pPr>
            <a:r>
              <a:rPr lang="fr-FR"/>
              <a:t>Messages clés</a:t>
            </a:r>
            <a:endParaRPr lang="en-GB"/>
          </a:p>
        </p:txBody>
      </p:sp>
      <p:pic>
        <p:nvPicPr>
          <p:cNvPr id="29699" name="Picture 7" descr="C:\Users\sfellache\Desktop\ammp\doctor1.jpg">
            <a:extLst>
              <a:ext uri="{FF2B5EF4-FFF2-40B4-BE49-F238E27FC236}">
                <a16:creationId xmlns:a16="http://schemas.microsoft.com/office/drawing/2014/main" id="{8E1114C9-E0DB-4872-B6E4-39FCA9CBE2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Rectangle 31">
            <a:extLst>
              <a:ext uri="{FF2B5EF4-FFF2-40B4-BE49-F238E27FC236}">
                <a16:creationId xmlns:a16="http://schemas.microsoft.com/office/drawing/2014/main" id="{77DD9A1E-B919-41BD-990A-46348A10B911}"/>
              </a:ext>
            </a:extLst>
          </p:cNvPr>
          <p:cNvSpPr>
            <a:spLocks noChangeArrowheads="1"/>
          </p:cNvSpPr>
          <p:nvPr/>
        </p:nvSpPr>
        <p:spPr bwMode="auto">
          <a:xfrm>
            <a:off x="107950" y="1273175"/>
            <a:ext cx="8856663" cy="3932238"/>
          </a:xfrm>
          <a:prstGeom prst="rect">
            <a:avLst/>
          </a:prstGeom>
          <a:noFill/>
          <a:ln>
            <a:noFill/>
          </a:ln>
        </p:spPr>
        <p:txBody>
          <a:bodyPr lIns="0" tIns="0" rIns="0" bIns="0"/>
          <a:lstStyle>
            <a:lvl1pPr marL="342900" indent="-342900" eaLnBrk="0" hangingPunct="0">
              <a:defRPr sz="3900" b="1">
                <a:solidFill>
                  <a:srgbClr val="000066"/>
                </a:solidFill>
                <a:latin typeface="Arial" panose="020B0604020202020204" pitchFamily="34" charset="0"/>
                <a:ea typeface="MS PGothic" panose="020B0600070205080204" pitchFamily="34" charset="-128"/>
              </a:defRPr>
            </a:lvl1pPr>
            <a:lvl2pPr marL="742950" indent="-285750"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spcBef>
                <a:spcPts val="1200"/>
              </a:spcBef>
              <a:buClr>
                <a:srgbClr val="1E7FB8"/>
              </a:buClr>
              <a:buFont typeface="Wingdings" panose="05000000000000000000" pitchFamily="2" charset="2"/>
              <a:buChar char="l"/>
              <a:defRPr/>
            </a:pPr>
            <a:r>
              <a:rPr lang="fr-FR" altLang="en-US" sz="2400" b="0" dirty="0"/>
              <a:t>Les filles âgées de 9 à 14 ans sont un groupe cible différent de la vaccination systématique des nourrissons</a:t>
            </a:r>
          </a:p>
          <a:p>
            <a:pPr eaLnBrk="1" hangingPunct="1">
              <a:spcBef>
                <a:spcPts val="1200"/>
              </a:spcBef>
              <a:buClr>
                <a:srgbClr val="1E7FB8"/>
              </a:buClr>
              <a:buFont typeface="Wingdings" panose="05000000000000000000" pitchFamily="2" charset="2"/>
              <a:buChar char="l"/>
              <a:defRPr/>
            </a:pPr>
            <a:r>
              <a:rPr lang="fr-FR" altLang="en-US" sz="2400" b="0" dirty="0"/>
              <a:t>Soyez conscient des difficultés à identifier la taille de la population des jeunes filles (9 à 14 ans) et comment les atteindre</a:t>
            </a:r>
          </a:p>
          <a:p>
            <a:pPr eaLnBrk="1" hangingPunct="1">
              <a:spcBef>
                <a:spcPts val="1200"/>
              </a:spcBef>
              <a:buClr>
                <a:srgbClr val="1E7FB8"/>
              </a:buClr>
              <a:buFont typeface="Wingdings" panose="05000000000000000000" pitchFamily="2" charset="2"/>
              <a:buChar char="l"/>
              <a:defRPr/>
            </a:pPr>
            <a:r>
              <a:rPr lang="fr-FR" altLang="en-US" sz="2400" b="0" dirty="0"/>
              <a:t>Le vaccin contre le VPH nécessite une attention particulière pour la communication et la mobilisation sociale</a:t>
            </a:r>
          </a:p>
          <a:p>
            <a:pPr eaLnBrk="1" hangingPunct="1">
              <a:spcBef>
                <a:spcPts val="1200"/>
              </a:spcBef>
              <a:buClr>
                <a:srgbClr val="1E7FB8"/>
              </a:buClr>
              <a:buFont typeface="Wingdings" panose="05000000000000000000" pitchFamily="2" charset="2"/>
              <a:buChar char="l"/>
              <a:defRPr/>
            </a:pPr>
            <a:r>
              <a:rPr lang="fr-FR" altLang="en-US" sz="2400" b="0" dirty="0"/>
              <a:t>La combinaison de stratégies de prestation exige une bonne planification</a:t>
            </a:r>
          </a:p>
          <a:p>
            <a:pPr eaLnBrk="1" hangingPunct="1">
              <a:spcBef>
                <a:spcPts val="1200"/>
              </a:spcBef>
              <a:buClr>
                <a:srgbClr val="1E7FB8"/>
              </a:buClr>
              <a:buFont typeface="Wingdings" panose="05000000000000000000" pitchFamily="2" charset="2"/>
              <a:buChar char="l"/>
              <a:defRPr/>
            </a:pPr>
            <a:r>
              <a:rPr lang="fr-FR" altLang="en-US" sz="2400" b="0" dirty="0"/>
              <a:t>Le vaccin contre le VPH offre des opportunités uniques car il fait partie d'une approche intégrée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3">
            <a:extLst>
              <a:ext uri="{FF2B5EF4-FFF2-40B4-BE49-F238E27FC236}">
                <a16:creationId xmlns:a16="http://schemas.microsoft.com/office/drawing/2014/main" id="{E2C403B5-E423-43C5-8100-E4E63D958571}"/>
              </a:ext>
            </a:extLst>
          </p:cNvPr>
          <p:cNvSpPr>
            <a:spLocks noGrp="1" noChangeArrowheads="1"/>
          </p:cNvSpPr>
          <p:nvPr>
            <p:ph type="title"/>
          </p:nvPr>
        </p:nvSpPr>
        <p:spPr/>
        <p:txBody>
          <a:bodyPr/>
          <a:lstStyle/>
          <a:p>
            <a:pPr>
              <a:defRPr/>
            </a:pPr>
            <a:r>
              <a:rPr lang="fr-FR" dirty="0">
                <a:ea typeface="ＭＳ Ｐゴシック" charset="0"/>
              </a:rPr>
              <a:t>Objectifs pédagogiques</a:t>
            </a:r>
          </a:p>
        </p:txBody>
      </p:sp>
      <p:sp>
        <p:nvSpPr>
          <p:cNvPr id="11267" name="Rectangle 14">
            <a:extLst>
              <a:ext uri="{FF2B5EF4-FFF2-40B4-BE49-F238E27FC236}">
                <a16:creationId xmlns:a16="http://schemas.microsoft.com/office/drawing/2014/main" id="{DDD2B65A-8F1B-447F-8655-9E1848E86109}"/>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340995" indent="-340995"/>
            <a:r>
              <a:rPr lang="fr-FR" altLang="en-US" sz="2400" b="0" dirty="0">
                <a:latin typeface="Arial"/>
                <a:ea typeface="MS PGothic"/>
                <a:cs typeface="Arial"/>
              </a:rPr>
              <a:t>À la fin du module, vous aurez  appris :</a:t>
            </a:r>
            <a:endParaRPr lang="en-US" dirty="0">
              <a:latin typeface="Arial"/>
              <a:ea typeface="MS PGothic"/>
              <a:cs typeface="Arial"/>
            </a:endParaRPr>
          </a:p>
          <a:p>
            <a:pPr lvl="1"/>
            <a:r>
              <a:rPr lang="fr-FR" altLang="en-US" b="0" dirty="0">
                <a:ea typeface="MS PGothic" panose="020B0600070205080204" pitchFamily="34" charset="-128"/>
              </a:rPr>
              <a:t>La structure et le contenu du programme de formation essentielle</a:t>
            </a:r>
          </a:p>
          <a:p>
            <a:pPr lvl="1"/>
            <a:r>
              <a:rPr lang="fr-FR" altLang="en-US" b="0" dirty="0">
                <a:ea typeface="MS PGothic" panose="020B0600070205080204" pitchFamily="34" charset="-128"/>
              </a:rPr>
              <a:t>Les caractéristiques uniques de la vaccination contre le VPH et leurs implications pour la pratique</a:t>
            </a:r>
          </a:p>
          <a:p>
            <a:pPr lvl="1"/>
            <a:endParaRPr lang="fr-FR" altLang="en-US" b="0" dirty="0">
              <a:ea typeface="MS PGothic" panose="020B0600070205080204" pitchFamily="34" charset="-128"/>
            </a:endParaRPr>
          </a:p>
          <a:p>
            <a:pPr lvl="1">
              <a:spcBef>
                <a:spcPct val="80000"/>
              </a:spcBef>
              <a:buFont typeface="Wingdings" panose="05000000000000000000" pitchFamily="2" charset="2"/>
              <a:buChar char="l"/>
            </a:pPr>
            <a:r>
              <a:rPr lang="en-GB" altLang="en-US" sz="2400" b="0" dirty="0">
                <a:ea typeface="MS PGothic" panose="020B0600070205080204" pitchFamily="34" charset="-128"/>
              </a:rPr>
              <a:t>Dur</a:t>
            </a:r>
            <a:r>
              <a:rPr lang="fr-FR" altLang="en-US" sz="2400" b="0" dirty="0">
                <a:ea typeface="MS PGothic" panose="020B0600070205080204" pitchFamily="34" charset="-128"/>
              </a:rPr>
              <a:t>é</a:t>
            </a:r>
            <a:r>
              <a:rPr lang="en-GB" altLang="en-US" sz="2400" b="0" dirty="0">
                <a:ea typeface="MS PGothic" panose="020B0600070205080204" pitchFamily="34" charset="-128"/>
              </a:rPr>
              <a:t>e</a:t>
            </a:r>
          </a:p>
          <a:p>
            <a:pPr lvl="1"/>
            <a:r>
              <a:rPr lang="en-GB" altLang="en-US" b="0" dirty="0">
                <a:ea typeface="MS PGothic" panose="020B0600070205080204" pitchFamily="34" charset="-128"/>
              </a:rPr>
              <a:t>20</a:t>
            </a:r>
            <a:r>
              <a:rPr lang="ja-JP" altLang="en-GB" b="0" dirty="0">
                <a:ea typeface="MS PGothic" panose="020B0600070205080204" pitchFamily="34" charset="-128"/>
              </a:rPr>
              <a:t>’</a:t>
            </a:r>
            <a:endParaRPr lang="en-GB" altLang="ja-JP" b="0" dirty="0">
              <a:ea typeface="MS PGothic" panose="020B0600070205080204" pitchFamily="34" charset="-128"/>
            </a:endParaRPr>
          </a:p>
          <a:p>
            <a:pPr lvl="1">
              <a:buFontTx/>
              <a:buNone/>
            </a:pPr>
            <a:endParaRPr lang="fr-FR" altLang="en-US" dirty="0">
              <a:ea typeface="MS PGothic" panose="020B0600070205080204" pitchFamily="34" charset="-128"/>
            </a:endParaRPr>
          </a:p>
        </p:txBody>
      </p:sp>
      <p:pic>
        <p:nvPicPr>
          <p:cNvPr id="11268" name="Picture 6" descr="C:\Users\sfellache\Desktop\ammp\sandclock.jpg">
            <a:extLst>
              <a:ext uri="{FF2B5EF4-FFF2-40B4-BE49-F238E27FC236}">
                <a16:creationId xmlns:a16="http://schemas.microsoft.com/office/drawing/2014/main" id="{37305434-134F-4D5D-8DB1-CA464DA3B1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429000"/>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7" descr="arrow">
            <a:extLst>
              <a:ext uri="{FF2B5EF4-FFF2-40B4-BE49-F238E27FC236}">
                <a16:creationId xmlns:a16="http://schemas.microsoft.com/office/drawing/2014/main" id="{0F242299-47B9-421E-9CDA-6A0A70550F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TextBox 1">
            <a:extLst>
              <a:ext uri="{FF2B5EF4-FFF2-40B4-BE49-F238E27FC236}">
                <a16:creationId xmlns:a16="http://schemas.microsoft.com/office/drawing/2014/main" id="{E4536D31-5D40-45CC-AD8E-B9B4300CF167}"/>
              </a:ext>
            </a:extLst>
          </p:cNvPr>
          <p:cNvSpPr txBox="1">
            <a:spLocks noChangeArrowheads="1"/>
          </p:cNvSpPr>
          <p:nvPr/>
        </p:nvSpPr>
        <p:spPr bwMode="auto">
          <a:xfrm>
            <a:off x="1600200" y="65659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39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a:extLst>
              <a:ext uri="{FF2B5EF4-FFF2-40B4-BE49-F238E27FC236}">
                <a16:creationId xmlns:a16="http://schemas.microsoft.com/office/drawing/2014/main" id="{A06353CD-4709-4917-9518-D4ED83E8EB43}"/>
              </a:ext>
            </a:extLst>
          </p:cNvPr>
          <p:cNvSpPr>
            <a:spLocks noGrp="1" noChangeArrowheads="1"/>
          </p:cNvSpPr>
          <p:nvPr>
            <p:ph type="title"/>
          </p:nvPr>
        </p:nvSpPr>
        <p:spPr/>
        <p:txBody>
          <a:bodyPr/>
          <a:lstStyle/>
          <a:p>
            <a:pPr>
              <a:defRPr/>
            </a:pPr>
            <a:r>
              <a:rPr lang="fr-FR" dirty="0">
                <a:ea typeface="ＭＳ Ｐゴシック" charset="0"/>
              </a:rPr>
              <a:t>Contenu de la trousse de formation essentielle</a:t>
            </a:r>
          </a:p>
        </p:txBody>
      </p:sp>
      <p:sp>
        <p:nvSpPr>
          <p:cNvPr id="13315" name="Rectangle 14">
            <a:extLst>
              <a:ext uri="{FF2B5EF4-FFF2-40B4-BE49-F238E27FC236}">
                <a16:creationId xmlns:a16="http://schemas.microsoft.com/office/drawing/2014/main" id="{2430A646-32AD-4F37-B794-64FE9C6D397A}"/>
              </a:ext>
            </a:extLst>
          </p:cNvPr>
          <p:cNvSpPr>
            <a:spLocks noChangeArrowheads="1"/>
          </p:cNvSpPr>
          <p:nvPr/>
        </p:nvSpPr>
        <p:spPr bwMode="auto">
          <a:xfrm>
            <a:off x="323850" y="1412875"/>
            <a:ext cx="8569325"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indent="-4572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600"/>
              </a:spcBef>
              <a:buFont typeface="Arial" panose="020B0604020202020204" pitchFamily="34" charset="0"/>
              <a:buAutoNum type="arabicPeriod"/>
            </a:pPr>
            <a:r>
              <a:rPr lang="fr-FR" altLang="en-US" sz="2400" b="0" dirty="0"/>
              <a:t>Introduction à l'infection par le VPH et au cancer du col de l'utérus</a:t>
            </a:r>
          </a:p>
          <a:p>
            <a:pPr>
              <a:spcBef>
                <a:spcPts val="600"/>
              </a:spcBef>
              <a:buFont typeface="Arial" panose="020B0604020202020204" pitchFamily="34" charset="0"/>
              <a:buAutoNum type="arabicPeriod"/>
            </a:pPr>
            <a:r>
              <a:rPr lang="fr-FR" altLang="en-US" sz="2400" b="0" dirty="0"/>
              <a:t>Caractéristiques de la vaccination contre le VPH et conditions de stockage</a:t>
            </a:r>
          </a:p>
          <a:p>
            <a:pPr>
              <a:spcBef>
                <a:spcPts val="600"/>
              </a:spcBef>
              <a:buFont typeface="Arial" panose="020B0604020202020204" pitchFamily="34" charset="0"/>
              <a:buAutoNum type="arabicPeriod"/>
            </a:pPr>
            <a:r>
              <a:rPr lang="fr-FR" altLang="en-US" sz="2400" b="0" dirty="0"/>
              <a:t>Eligibilité et contre-indications à la vaccination contre le VPH</a:t>
            </a:r>
          </a:p>
          <a:p>
            <a:pPr>
              <a:spcBef>
                <a:spcPts val="600"/>
              </a:spcBef>
              <a:buFont typeface="Arial" panose="020B0604020202020204" pitchFamily="34" charset="0"/>
              <a:buAutoNum type="arabicPeriod"/>
            </a:pPr>
            <a:r>
              <a:rPr lang="fr-FR" altLang="en-US" sz="2400" b="0" dirty="0"/>
              <a:t>Administration du vaccin contre le VPH</a:t>
            </a:r>
          </a:p>
          <a:p>
            <a:pPr>
              <a:spcBef>
                <a:spcPts val="600"/>
              </a:spcBef>
              <a:buFont typeface="Arial" panose="020B0604020202020204" pitchFamily="34" charset="0"/>
              <a:buAutoNum type="arabicPeriod"/>
            </a:pPr>
            <a:r>
              <a:rPr lang="fr-FR" altLang="en-US" sz="2400" b="0" dirty="0"/>
              <a:t>Enregistrement et suivi des doses de vaccin contre le VPH</a:t>
            </a:r>
          </a:p>
          <a:p>
            <a:pPr>
              <a:spcBef>
                <a:spcPts val="600"/>
              </a:spcBef>
              <a:buFont typeface="Arial" panose="020B0604020202020204" pitchFamily="34" charset="0"/>
              <a:buAutoNum type="arabicPeriod"/>
            </a:pPr>
            <a:r>
              <a:rPr lang="fr-FR" altLang="en-US" sz="2400" b="0" dirty="0"/>
              <a:t>Communiquer sur le VPH avec les principaux intervenants</a:t>
            </a:r>
          </a:p>
          <a:p>
            <a:pPr>
              <a:spcBef>
                <a:spcPts val="600"/>
              </a:spcBef>
              <a:buFont typeface="Arial" panose="020B0604020202020204" pitchFamily="34" charset="0"/>
              <a:buAutoNum type="arabicPeriod"/>
            </a:pPr>
            <a:r>
              <a:rPr lang="fr-FR" altLang="en-US" sz="2400" b="0" dirty="0"/>
              <a:t>Prendre soin des patients adolescents</a:t>
            </a:r>
          </a:p>
          <a:p>
            <a:pPr lvl="1"/>
            <a:endParaRPr lang="fr-FR" altLang="en-US" b="0" dirty="0">
              <a:ea typeface="MS PGothic" panose="020B0600070205080204" pitchFamily="34"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7" name="Group 16">
            <a:extLst>
              <a:ext uri="{FF2B5EF4-FFF2-40B4-BE49-F238E27FC236}">
                <a16:creationId xmlns:a16="http://schemas.microsoft.com/office/drawing/2014/main" id="{0E72DB3D-2C1D-45EB-BB16-C3689D0846D4}"/>
              </a:ext>
            </a:extLst>
          </p:cNvPr>
          <p:cNvGrpSpPr>
            <a:grpSpLocks/>
          </p:cNvGrpSpPr>
          <p:nvPr/>
        </p:nvGrpSpPr>
        <p:grpSpPr bwMode="auto">
          <a:xfrm>
            <a:off x="539750" y="1268413"/>
            <a:ext cx="5037138" cy="1090612"/>
            <a:chOff x="340" y="799"/>
            <a:chExt cx="2878" cy="551"/>
          </a:xfrm>
        </p:grpSpPr>
        <p:sp>
          <p:nvSpPr>
            <p:cNvPr id="15378" name="Rectangle à coins arrondis 3">
              <a:extLst>
                <a:ext uri="{FF2B5EF4-FFF2-40B4-BE49-F238E27FC236}">
                  <a16:creationId xmlns:a16="http://schemas.microsoft.com/office/drawing/2014/main" id="{3984F159-1FC0-4C14-A1C8-EEE9EFDE85B9}"/>
                </a:ext>
              </a:extLst>
            </p:cNvPr>
            <p:cNvSpPr>
              <a:spLocks noChangeArrowheads="1"/>
            </p:cNvSpPr>
            <p:nvPr/>
          </p:nvSpPr>
          <p:spPr bwMode="auto">
            <a:xfrm>
              <a:off x="567" y="799"/>
              <a:ext cx="2651" cy="551"/>
            </a:xfrm>
            <a:prstGeom prst="wedgeRoundRectCallout">
              <a:avLst>
                <a:gd name="adj1" fmla="val 67394"/>
                <a:gd name="adj2" fmla="val 67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n-US" sz="2000"/>
                <a:t>Groupes d'âge différents de la vaccination systématique des nourrissons</a:t>
              </a:r>
            </a:p>
          </p:txBody>
        </p:sp>
        <p:sp>
          <p:nvSpPr>
            <p:cNvPr id="17" name="Ellipse 16">
              <a:extLst>
                <a:ext uri="{FF2B5EF4-FFF2-40B4-BE49-F238E27FC236}">
                  <a16:creationId xmlns:a16="http://schemas.microsoft.com/office/drawing/2014/main" id="{DBC51962-BDBC-44B2-9649-60ABE70C2FA2}"/>
                </a:ext>
              </a:extLst>
            </p:cNvPr>
            <p:cNvSpPr>
              <a:spLocks noChangeArrowheads="1"/>
            </p:cNvSpPr>
            <p:nvPr/>
          </p:nvSpPr>
          <p:spPr bwMode="auto">
            <a:xfrm>
              <a:off x="340" y="799"/>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000099"/>
                  </a:solidFill>
                  <a:latin typeface="+mn-lt"/>
                  <a:ea typeface="+mn-ea"/>
                </a:rPr>
                <a:t>1</a:t>
              </a:r>
            </a:p>
          </p:txBody>
        </p:sp>
      </p:grpSp>
      <p:pic>
        <p:nvPicPr>
          <p:cNvPr id="15363" name="Picture 15" descr="C:\Users\sfellache\Desktop\ammp\doctor2.jpg">
            <a:extLst>
              <a:ext uri="{FF2B5EF4-FFF2-40B4-BE49-F238E27FC236}">
                <a16:creationId xmlns:a16="http://schemas.microsoft.com/office/drawing/2014/main" id="{EDAC1DEB-9690-4D28-B593-F2A696493F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6338" y="1584325"/>
            <a:ext cx="2735262"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7">
            <a:extLst>
              <a:ext uri="{FF2B5EF4-FFF2-40B4-BE49-F238E27FC236}">
                <a16:creationId xmlns:a16="http://schemas.microsoft.com/office/drawing/2014/main" id="{3E91ECF6-8532-4983-9F5B-7C2D174C2898}"/>
              </a:ext>
            </a:extLst>
          </p:cNvPr>
          <p:cNvGrpSpPr>
            <a:grpSpLocks/>
          </p:cNvGrpSpPr>
          <p:nvPr/>
        </p:nvGrpSpPr>
        <p:grpSpPr bwMode="auto">
          <a:xfrm>
            <a:off x="503238" y="2081213"/>
            <a:ext cx="5084762" cy="1060450"/>
            <a:chOff x="340" y="1481"/>
            <a:chExt cx="2730" cy="913"/>
          </a:xfrm>
        </p:grpSpPr>
        <p:sp>
          <p:nvSpPr>
            <p:cNvPr id="6" name="Rectangle à coins arrondis 5">
              <a:extLst>
                <a:ext uri="{FF2B5EF4-FFF2-40B4-BE49-F238E27FC236}">
                  <a16:creationId xmlns:a16="http://schemas.microsoft.com/office/drawing/2014/main" id="{199D6C27-F722-405A-8272-FCF6AC1CC1F0}"/>
                </a:ext>
              </a:extLst>
            </p:cNvPr>
            <p:cNvSpPr/>
            <p:nvPr/>
          </p:nvSpPr>
          <p:spPr bwMode="auto">
            <a:xfrm>
              <a:off x="592" y="1760"/>
              <a:ext cx="2478" cy="634"/>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2000" dirty="0">
                  <a:solidFill>
                    <a:srgbClr val="000066"/>
                  </a:solidFill>
                  <a:ea typeface="ＭＳ Ｐゴシック" pitchFamily="34" charset="-128"/>
                </a:rPr>
                <a:t>Identifier la taille de la population cible et comment les atteindre</a:t>
              </a:r>
            </a:p>
          </p:txBody>
        </p:sp>
        <p:sp>
          <p:nvSpPr>
            <p:cNvPr id="9" name="Ellipse 8">
              <a:extLst>
                <a:ext uri="{FF2B5EF4-FFF2-40B4-BE49-F238E27FC236}">
                  <a16:creationId xmlns:a16="http://schemas.microsoft.com/office/drawing/2014/main" id="{4ADAC2A9-48D2-4DC3-8803-9C0744E40531}"/>
                </a:ext>
              </a:extLst>
            </p:cNvPr>
            <p:cNvSpPr>
              <a:spLocks noChangeArrowheads="1"/>
            </p:cNvSpPr>
            <p:nvPr/>
          </p:nvSpPr>
          <p:spPr bwMode="auto">
            <a:xfrm>
              <a:off x="340" y="1481"/>
              <a:ext cx="323" cy="559"/>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000099"/>
                  </a:solidFill>
                  <a:latin typeface="+mn-lt"/>
                  <a:ea typeface="+mn-ea"/>
                </a:rPr>
                <a:t>2</a:t>
              </a:r>
            </a:p>
          </p:txBody>
        </p:sp>
      </p:grpSp>
      <p:grpSp>
        <p:nvGrpSpPr>
          <p:cNvPr id="4" name="Group 21">
            <a:extLst>
              <a:ext uri="{FF2B5EF4-FFF2-40B4-BE49-F238E27FC236}">
                <a16:creationId xmlns:a16="http://schemas.microsoft.com/office/drawing/2014/main" id="{83838B02-5D3A-4276-AA1F-360AF4E68054}"/>
              </a:ext>
            </a:extLst>
          </p:cNvPr>
          <p:cNvGrpSpPr>
            <a:grpSpLocks/>
          </p:cNvGrpSpPr>
          <p:nvPr/>
        </p:nvGrpSpPr>
        <p:grpSpPr bwMode="auto">
          <a:xfrm>
            <a:off x="539750" y="2852738"/>
            <a:ext cx="5076825" cy="1128712"/>
            <a:chOff x="340" y="1997"/>
            <a:chExt cx="2876" cy="570"/>
          </a:xfrm>
        </p:grpSpPr>
        <p:sp>
          <p:nvSpPr>
            <p:cNvPr id="15374" name="Rectangle à coins arrondis 6">
              <a:extLst>
                <a:ext uri="{FF2B5EF4-FFF2-40B4-BE49-F238E27FC236}">
                  <a16:creationId xmlns:a16="http://schemas.microsoft.com/office/drawing/2014/main" id="{5A709CC9-0B05-4DD2-9B5B-F689F3C2EC4D}"/>
                </a:ext>
              </a:extLst>
            </p:cNvPr>
            <p:cNvSpPr>
              <a:spLocks noChangeArrowheads="1"/>
            </p:cNvSpPr>
            <p:nvPr/>
          </p:nvSpPr>
          <p:spPr bwMode="auto">
            <a:xfrm>
              <a:off x="585" y="2188"/>
              <a:ext cx="2631" cy="379"/>
            </a:xfrm>
            <a:prstGeom prst="wedgeRoundRectCallout">
              <a:avLst>
                <a:gd name="adj1" fmla="val 65718"/>
                <a:gd name="adj2" fmla="val -46917"/>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n-US" sz="2000"/>
                <a:t>Implications pour la communication et la mobilisation sociale</a:t>
              </a:r>
            </a:p>
          </p:txBody>
        </p:sp>
        <p:sp>
          <p:nvSpPr>
            <p:cNvPr id="10" name="Ellipse 9">
              <a:extLst>
                <a:ext uri="{FF2B5EF4-FFF2-40B4-BE49-F238E27FC236}">
                  <a16:creationId xmlns:a16="http://schemas.microsoft.com/office/drawing/2014/main" id="{86B53BC1-3122-4E46-9A04-389B54B81DAF}"/>
                </a:ext>
              </a:extLst>
            </p:cNvPr>
            <p:cNvSpPr>
              <a:spLocks noChangeArrowheads="1"/>
            </p:cNvSpPr>
            <p:nvPr/>
          </p:nvSpPr>
          <p:spPr bwMode="auto">
            <a:xfrm>
              <a:off x="340" y="1997"/>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000099"/>
                  </a:solidFill>
                  <a:latin typeface="+mn-lt"/>
                  <a:ea typeface="+mn-ea"/>
                </a:rPr>
                <a:t>3</a:t>
              </a:r>
            </a:p>
          </p:txBody>
        </p:sp>
      </p:grpSp>
      <p:grpSp>
        <p:nvGrpSpPr>
          <p:cNvPr id="5" name="Group 19">
            <a:extLst>
              <a:ext uri="{FF2B5EF4-FFF2-40B4-BE49-F238E27FC236}">
                <a16:creationId xmlns:a16="http://schemas.microsoft.com/office/drawing/2014/main" id="{D1BBA1D2-ACFA-4B27-8827-34EF5FC0FAAE}"/>
              </a:ext>
            </a:extLst>
          </p:cNvPr>
          <p:cNvGrpSpPr>
            <a:grpSpLocks/>
          </p:cNvGrpSpPr>
          <p:nvPr/>
        </p:nvGrpSpPr>
        <p:grpSpPr bwMode="auto">
          <a:xfrm>
            <a:off x="539750" y="3879850"/>
            <a:ext cx="5045075" cy="1204913"/>
            <a:chOff x="340" y="2816"/>
            <a:chExt cx="2721" cy="609"/>
          </a:xfrm>
        </p:grpSpPr>
        <p:sp>
          <p:nvSpPr>
            <p:cNvPr id="15372" name="Rectangle à coins arrondis 14">
              <a:extLst>
                <a:ext uri="{FF2B5EF4-FFF2-40B4-BE49-F238E27FC236}">
                  <a16:creationId xmlns:a16="http://schemas.microsoft.com/office/drawing/2014/main" id="{031C9CD7-E209-409F-A3CA-2B8BF367B317}"/>
                </a:ext>
              </a:extLst>
            </p:cNvPr>
            <p:cNvSpPr>
              <a:spLocks noChangeArrowheads="1"/>
            </p:cNvSpPr>
            <p:nvPr/>
          </p:nvSpPr>
          <p:spPr bwMode="auto">
            <a:xfrm>
              <a:off x="613" y="2893"/>
              <a:ext cx="2448" cy="532"/>
            </a:xfrm>
            <a:prstGeom prst="wedgeRoundRectCallout">
              <a:avLst>
                <a:gd name="adj1" fmla="val 69106"/>
                <a:gd name="adj2" fmla="val -58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n-US" sz="2000"/>
                <a:t>De nouvelles plateformes de diffusion et une combinaison de stratégies</a:t>
              </a:r>
            </a:p>
          </p:txBody>
        </p:sp>
        <p:sp>
          <p:nvSpPr>
            <p:cNvPr id="3" name="Ellipse 15">
              <a:extLst>
                <a:ext uri="{FF2B5EF4-FFF2-40B4-BE49-F238E27FC236}">
                  <a16:creationId xmlns:a16="http://schemas.microsoft.com/office/drawing/2014/main" id="{20830831-9FA9-4461-84B6-BB9098B6C101}"/>
                </a:ext>
              </a:extLst>
            </p:cNvPr>
            <p:cNvSpPr>
              <a:spLocks noChangeArrowheads="1"/>
            </p:cNvSpPr>
            <p:nvPr/>
          </p:nvSpPr>
          <p:spPr bwMode="auto">
            <a:xfrm>
              <a:off x="340" y="2816"/>
              <a:ext cx="317"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000099"/>
                  </a:solidFill>
                  <a:latin typeface="+mn-lt"/>
                  <a:ea typeface="+mn-ea"/>
                </a:rPr>
                <a:t>4</a:t>
              </a:r>
            </a:p>
          </p:txBody>
        </p:sp>
      </p:grpSp>
      <p:sp>
        <p:nvSpPr>
          <p:cNvPr id="7173" name="Rectangle 15">
            <a:extLst>
              <a:ext uri="{FF2B5EF4-FFF2-40B4-BE49-F238E27FC236}">
                <a16:creationId xmlns:a16="http://schemas.microsoft.com/office/drawing/2014/main" id="{274E894B-9F24-44A3-9268-0EB1264145B9}"/>
              </a:ext>
            </a:extLst>
          </p:cNvPr>
          <p:cNvSpPr>
            <a:spLocks noGrp="1" noChangeArrowheads="1"/>
          </p:cNvSpPr>
          <p:nvPr>
            <p:ph type="title"/>
          </p:nvPr>
        </p:nvSpPr>
        <p:spPr>
          <a:xfrm>
            <a:off x="-180975" y="-41275"/>
            <a:ext cx="9144000" cy="1238250"/>
          </a:xfrm>
        </p:spPr>
        <p:txBody>
          <a:bodyPr/>
          <a:lstStyle/>
          <a:p>
            <a:pPr>
              <a:defRPr/>
            </a:pPr>
            <a:r>
              <a:rPr lang="fr-FR" dirty="0">
                <a:ea typeface="ＭＳ Ｐゴシック" charset="0"/>
              </a:rPr>
              <a:t>Considérations clés </a:t>
            </a:r>
            <a:br>
              <a:rPr lang="fr-FR" dirty="0">
                <a:ea typeface="ＭＳ Ｐゴシック" charset="0"/>
              </a:rPr>
            </a:br>
            <a:r>
              <a:rPr lang="fr-FR" dirty="0">
                <a:ea typeface="ＭＳ Ｐゴシック" charset="0"/>
              </a:rPr>
              <a:t>pour la vaccination contre le VPH</a:t>
            </a:r>
          </a:p>
        </p:txBody>
      </p:sp>
      <p:cxnSp>
        <p:nvCxnSpPr>
          <p:cNvPr id="15368" name="Connecteur droit 19">
            <a:extLst>
              <a:ext uri="{FF2B5EF4-FFF2-40B4-BE49-F238E27FC236}">
                <a16:creationId xmlns:a16="http://schemas.microsoft.com/office/drawing/2014/main" id="{ACC7F68B-5C06-46F8-AD6F-5ADB90E97FE7}"/>
              </a:ext>
            </a:extLst>
          </p:cNvPr>
          <p:cNvCxnSpPr>
            <a:cxnSpLocks noChangeShapeType="1"/>
          </p:cNvCxnSpPr>
          <p:nvPr/>
        </p:nvCxnSpPr>
        <p:spPr bwMode="auto">
          <a:xfrm>
            <a:off x="1042988" y="1052513"/>
            <a:ext cx="0" cy="46799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grpSp>
        <p:nvGrpSpPr>
          <p:cNvPr id="8" name="Group 19">
            <a:extLst>
              <a:ext uri="{FF2B5EF4-FFF2-40B4-BE49-F238E27FC236}">
                <a16:creationId xmlns:a16="http://schemas.microsoft.com/office/drawing/2014/main" id="{6DA84DBB-06C6-4C19-8757-F7EBBEFB123E}"/>
              </a:ext>
            </a:extLst>
          </p:cNvPr>
          <p:cNvGrpSpPr>
            <a:grpSpLocks/>
          </p:cNvGrpSpPr>
          <p:nvPr/>
        </p:nvGrpSpPr>
        <p:grpSpPr bwMode="auto">
          <a:xfrm>
            <a:off x="595313" y="4743450"/>
            <a:ext cx="4992687" cy="1206500"/>
            <a:chOff x="389" y="2816"/>
            <a:chExt cx="2672" cy="609"/>
          </a:xfrm>
        </p:grpSpPr>
        <p:sp>
          <p:nvSpPr>
            <p:cNvPr id="15370" name="Rectangle à coins arrondis 14">
              <a:extLst>
                <a:ext uri="{FF2B5EF4-FFF2-40B4-BE49-F238E27FC236}">
                  <a16:creationId xmlns:a16="http://schemas.microsoft.com/office/drawing/2014/main" id="{5EEAA7BD-925D-46AC-A465-847442339B60}"/>
                </a:ext>
              </a:extLst>
            </p:cNvPr>
            <p:cNvSpPr>
              <a:spLocks noChangeArrowheads="1"/>
            </p:cNvSpPr>
            <p:nvPr/>
          </p:nvSpPr>
          <p:spPr bwMode="auto">
            <a:xfrm>
              <a:off x="613" y="3003"/>
              <a:ext cx="2448" cy="422"/>
            </a:xfrm>
            <a:prstGeom prst="wedgeRoundRectCallout">
              <a:avLst>
                <a:gd name="adj1" fmla="val 69106"/>
                <a:gd name="adj2" fmla="val -58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n-US" sz="2000"/>
                <a:t>Vaccination contre le VPH approches intégrées</a:t>
              </a:r>
            </a:p>
          </p:txBody>
        </p:sp>
        <p:sp>
          <p:nvSpPr>
            <p:cNvPr id="20" name="Ellipse 15">
              <a:extLst>
                <a:ext uri="{FF2B5EF4-FFF2-40B4-BE49-F238E27FC236}">
                  <a16:creationId xmlns:a16="http://schemas.microsoft.com/office/drawing/2014/main" id="{7437DFDB-DF07-4CF1-89D9-F4DA58C5B9F4}"/>
                </a:ext>
              </a:extLst>
            </p:cNvPr>
            <p:cNvSpPr>
              <a:spLocks noChangeArrowheads="1"/>
            </p:cNvSpPr>
            <p:nvPr/>
          </p:nvSpPr>
          <p:spPr bwMode="auto">
            <a:xfrm>
              <a:off x="389" y="2816"/>
              <a:ext cx="317"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000099"/>
                  </a:solidFill>
                  <a:latin typeface="+mn-lt"/>
                  <a:ea typeface="+mn-ea"/>
                </a:rPr>
                <a:t>5</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B42F6-D7E7-4F75-B611-F2F37F813FD5}"/>
              </a:ext>
            </a:extLst>
          </p:cNvPr>
          <p:cNvSpPr>
            <a:spLocks noGrp="1"/>
          </p:cNvSpPr>
          <p:nvPr>
            <p:ph type="title"/>
          </p:nvPr>
        </p:nvSpPr>
        <p:spPr/>
        <p:txBody>
          <a:bodyPr/>
          <a:lstStyle/>
          <a:p>
            <a:pPr>
              <a:defRPr/>
            </a:pPr>
            <a:r>
              <a:rPr lang="fr-FR">
                <a:ea typeface="ＭＳ Ｐゴシック" charset="0"/>
              </a:rPr>
              <a:t>Nouvelle population cible de routine : </a:t>
            </a:r>
            <a:br>
              <a:rPr lang="fr-FR">
                <a:ea typeface="ＭＳ Ｐゴシック" charset="0"/>
              </a:rPr>
            </a:br>
            <a:r>
              <a:rPr lang="fr-FR">
                <a:solidFill>
                  <a:srgbClr val="1E7FB8"/>
                </a:solidFill>
              </a:rPr>
              <a:t>les filles âgées de 9 à 14 ans</a:t>
            </a:r>
          </a:p>
        </p:txBody>
      </p:sp>
      <p:sp>
        <p:nvSpPr>
          <p:cNvPr id="17411" name="Content Placeholder 2">
            <a:extLst>
              <a:ext uri="{FF2B5EF4-FFF2-40B4-BE49-F238E27FC236}">
                <a16:creationId xmlns:a16="http://schemas.microsoft.com/office/drawing/2014/main" id="{C8176A09-EB38-4209-84DC-25C31BB8E549}"/>
              </a:ext>
            </a:extLst>
          </p:cNvPr>
          <p:cNvSpPr>
            <a:spLocks noGrp="1" noChangeArrowheads="1"/>
          </p:cNvSpPr>
          <p:nvPr>
            <p:ph idx="1"/>
          </p:nvPr>
        </p:nvSpPr>
        <p:spPr>
          <a:xfrm>
            <a:off x="395288" y="1338263"/>
            <a:ext cx="8521700" cy="4611687"/>
          </a:xfrm>
        </p:spPr>
        <p:txBody>
          <a:bodyPr/>
          <a:lstStyle/>
          <a:p>
            <a:pPr>
              <a:spcBef>
                <a:spcPts val="600"/>
              </a:spcBef>
            </a:pPr>
            <a:r>
              <a:rPr lang="fr-FR" altLang="en-US" sz="2400" dirty="0"/>
              <a:t>Ce groupe d'âge n’était pas ciblé par le programme de vaccination systématique dans le passé</a:t>
            </a:r>
          </a:p>
          <a:p>
            <a:pPr>
              <a:spcBef>
                <a:spcPts val="600"/>
              </a:spcBef>
            </a:pPr>
            <a:r>
              <a:rPr lang="fr-FR" altLang="en-US" sz="2400" dirty="0"/>
              <a:t>Des données précises sur le groupe d'âge cible peuvent ne pas être disponibles</a:t>
            </a:r>
          </a:p>
          <a:p>
            <a:pPr lvl="1"/>
            <a:r>
              <a:rPr lang="fr-FR" altLang="en-US" dirty="0">
                <a:ea typeface="MS PGothic" panose="020B0600070205080204" pitchFamily="34" charset="-128"/>
              </a:rPr>
              <a:t>D'autres secteurs comme l'éducation - peuvent avoir des données utiles</a:t>
            </a:r>
          </a:p>
          <a:p>
            <a:pPr>
              <a:spcBef>
                <a:spcPts val="600"/>
              </a:spcBef>
            </a:pPr>
            <a:r>
              <a:rPr lang="fr-FR" altLang="en-US" sz="2400" dirty="0"/>
              <a:t>Où sont ces filles ? </a:t>
            </a:r>
          </a:p>
          <a:p>
            <a:pPr lvl="1"/>
            <a:r>
              <a:rPr lang="fr-FR" altLang="en-US" dirty="0">
                <a:ea typeface="MS PGothic" panose="020B0600070205080204" pitchFamily="34" charset="-128"/>
              </a:rPr>
              <a:t>À l'école ? À la maison ? Travaillent-elles ?</a:t>
            </a:r>
          </a:p>
          <a:p>
            <a:pPr>
              <a:spcBef>
                <a:spcPts val="600"/>
              </a:spcBef>
            </a:pPr>
            <a:r>
              <a:rPr lang="fr-FR" altLang="en-US" sz="2400" dirty="0"/>
              <a:t>Les filles qui ne fréquentent pas l'école pourraient être les plus à risque de contracter le cancer du col de l’utérus</a:t>
            </a:r>
          </a:p>
          <a:p>
            <a:pPr>
              <a:spcBef>
                <a:spcPts val="600"/>
              </a:spcBef>
            </a:pPr>
            <a:r>
              <a:rPr lang="fr-FR" altLang="en-US" sz="2400" dirty="0"/>
              <a:t>Les services de santé délivrés à ce groupe d'âge sont limités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2090C-E8E8-47BF-8F45-02D5A8223D8E}"/>
              </a:ext>
            </a:extLst>
          </p:cNvPr>
          <p:cNvSpPr>
            <a:spLocks noGrp="1"/>
          </p:cNvSpPr>
          <p:nvPr>
            <p:ph type="title"/>
          </p:nvPr>
        </p:nvSpPr>
        <p:spPr/>
        <p:txBody>
          <a:bodyPr/>
          <a:lstStyle/>
          <a:p>
            <a:pPr>
              <a:defRPr/>
            </a:pPr>
            <a:r>
              <a:rPr lang="fr-FR" dirty="0"/>
              <a:t>Vaccin contre le VPH : implications pour la communication et la mobilisation</a:t>
            </a:r>
            <a:endParaRPr lang="en-US" dirty="0"/>
          </a:p>
        </p:txBody>
      </p:sp>
      <p:sp>
        <p:nvSpPr>
          <p:cNvPr id="11267" name="Content Placeholder 2">
            <a:extLst>
              <a:ext uri="{FF2B5EF4-FFF2-40B4-BE49-F238E27FC236}">
                <a16:creationId xmlns:a16="http://schemas.microsoft.com/office/drawing/2014/main" id="{3958DBA4-037C-42A6-94F4-088CA84B7F15}"/>
              </a:ext>
            </a:extLst>
          </p:cNvPr>
          <p:cNvSpPr>
            <a:spLocks noGrp="1"/>
          </p:cNvSpPr>
          <p:nvPr>
            <p:ph idx="1"/>
          </p:nvPr>
        </p:nvSpPr>
        <p:spPr>
          <a:xfrm>
            <a:off x="468313" y="1557338"/>
            <a:ext cx="8291512" cy="4611687"/>
          </a:xfrm>
        </p:spPr>
        <p:txBody>
          <a:bodyPr/>
          <a:lstStyle/>
          <a:p>
            <a:pPr>
              <a:defRPr/>
            </a:pPr>
            <a:r>
              <a:rPr lang="fr-FR" altLang="en-US" sz="2400" dirty="0"/>
              <a:t>Nouveau groupe d'âge et les filles seulement</a:t>
            </a:r>
          </a:p>
          <a:p>
            <a:pPr>
              <a:defRPr/>
            </a:pPr>
            <a:r>
              <a:rPr lang="fr-FR" altLang="en-US" sz="2400" dirty="0"/>
              <a:t>Ensemble plus large de parties prenantes : les dirigeants, les parents, les filles, les enseignants</a:t>
            </a:r>
          </a:p>
          <a:p>
            <a:pPr>
              <a:defRPr/>
            </a:pPr>
            <a:r>
              <a:rPr lang="fr-FR" altLang="en-US" sz="2400" dirty="0"/>
              <a:t>Contrairement aux nourrissons, les jeunes filles ne sont pas des bénéficiaires passives de vaccin : le besoin de communiquer et de mobiliser les filles (avantages du vaccin, effets secondaires potentiels, calendrier vaccinal)</a:t>
            </a:r>
          </a:p>
          <a:p>
            <a:pPr>
              <a:defRPr/>
            </a:pPr>
            <a:r>
              <a:rPr lang="fr-FR" altLang="en-US" sz="2400" dirty="0"/>
              <a:t>Les enseignants sont des mobilisateurs importants et des communicateurs pour la vaccination contre le VPH</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3D4D1-11BE-43CF-A0B3-A81D4C0F1522}"/>
              </a:ext>
            </a:extLst>
          </p:cNvPr>
          <p:cNvSpPr>
            <a:spLocks noGrp="1"/>
          </p:cNvSpPr>
          <p:nvPr>
            <p:ph type="title"/>
          </p:nvPr>
        </p:nvSpPr>
        <p:spPr/>
        <p:txBody>
          <a:bodyPr/>
          <a:lstStyle/>
          <a:p>
            <a:pPr>
              <a:defRPr/>
            </a:pPr>
            <a:r>
              <a:rPr lang="fr-FR" dirty="0"/>
              <a:t>Vaccin contre le VPH : implications pour les stratégies de prestation de vaccination</a:t>
            </a:r>
          </a:p>
        </p:txBody>
      </p:sp>
      <p:sp>
        <p:nvSpPr>
          <p:cNvPr id="21507" name="Content Placeholder 4">
            <a:extLst>
              <a:ext uri="{FF2B5EF4-FFF2-40B4-BE49-F238E27FC236}">
                <a16:creationId xmlns:a16="http://schemas.microsoft.com/office/drawing/2014/main" id="{60D6D2C0-3FF3-4C92-95FF-5AE9343F8F22}"/>
              </a:ext>
            </a:extLst>
          </p:cNvPr>
          <p:cNvSpPr>
            <a:spLocks noGrp="1" noChangeArrowheads="1"/>
          </p:cNvSpPr>
          <p:nvPr>
            <p:ph idx="1"/>
          </p:nvPr>
        </p:nvSpPr>
        <p:spPr>
          <a:xfrm>
            <a:off x="250825" y="1268413"/>
            <a:ext cx="8713788" cy="4752975"/>
          </a:xfrm>
        </p:spPr>
        <p:txBody>
          <a:bodyPr/>
          <a:lstStyle/>
          <a:p>
            <a:pPr>
              <a:spcBef>
                <a:spcPts val="600"/>
              </a:spcBef>
            </a:pPr>
            <a:r>
              <a:rPr lang="fr-FR" altLang="en-US" sz="2400"/>
              <a:t>La combinaison de stratégies de prestation pour une couverture élevée</a:t>
            </a:r>
          </a:p>
          <a:p>
            <a:pPr lvl="1">
              <a:spcBef>
                <a:spcPct val="0"/>
              </a:spcBef>
            </a:pPr>
            <a:r>
              <a:rPr lang="fr-FR" altLang="en-US">
                <a:ea typeface="Arial" panose="020B0604020202020204" pitchFamily="34" charset="0"/>
              </a:rPr>
              <a:t>site fixe (centre de santé basé)</a:t>
            </a:r>
          </a:p>
          <a:p>
            <a:pPr lvl="1">
              <a:spcBef>
                <a:spcPct val="0"/>
              </a:spcBef>
            </a:pPr>
            <a:r>
              <a:rPr lang="fr-FR" altLang="en-US">
                <a:ea typeface="Arial" panose="020B0604020202020204" pitchFamily="34" charset="0"/>
              </a:rPr>
              <a:t>sensibilisation, par exemple à l’école </a:t>
            </a:r>
          </a:p>
          <a:p>
            <a:pPr lvl="1">
              <a:spcBef>
                <a:spcPct val="0"/>
              </a:spcBef>
            </a:pPr>
            <a:r>
              <a:rPr lang="fr-FR" altLang="en-US">
                <a:ea typeface="Arial" panose="020B0604020202020204" pitchFamily="34" charset="0"/>
              </a:rPr>
              <a:t>style de campagne</a:t>
            </a:r>
          </a:p>
          <a:p>
            <a:pPr>
              <a:spcBef>
                <a:spcPts val="600"/>
              </a:spcBef>
            </a:pPr>
            <a:r>
              <a:rPr lang="fr-FR" altLang="en-US" sz="2400"/>
              <a:t>La prestation en milieu scolaire nécessite beaucoup de considérations</a:t>
            </a:r>
          </a:p>
          <a:p>
            <a:pPr lvl="1">
              <a:spcBef>
                <a:spcPct val="0"/>
              </a:spcBef>
            </a:pPr>
            <a:r>
              <a:rPr lang="fr-FR" altLang="en-US">
                <a:ea typeface="Arial" panose="020B0604020202020204" pitchFamily="34" charset="0"/>
              </a:rPr>
              <a:t>Toutes les écoles participent-elles à la vaccination contre le VPH (privé et public) ?</a:t>
            </a:r>
          </a:p>
          <a:p>
            <a:pPr lvl="1">
              <a:spcBef>
                <a:spcPct val="0"/>
              </a:spcBef>
            </a:pPr>
            <a:r>
              <a:rPr lang="fr-FR" altLang="en-US">
                <a:ea typeface="Arial" panose="020B0604020202020204" pitchFamily="34" charset="0"/>
              </a:rPr>
              <a:t>Quand planifier la vaccination contre le VPH dans le calendrier de l'école ?</a:t>
            </a:r>
          </a:p>
          <a:p>
            <a:pPr lvl="1">
              <a:spcBef>
                <a:spcPct val="0"/>
              </a:spcBef>
            </a:pPr>
            <a:r>
              <a:rPr lang="fr-FR" altLang="en-US">
                <a:ea typeface="Arial" panose="020B0604020202020204" pitchFamily="34" charset="0"/>
              </a:rPr>
              <a:t>Comment informer et obtenir le consentement des parents pour la vaccination contre le VPH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3C5EEB77-ED0F-4D95-B5E9-C198C19255A0}"/>
              </a:ext>
            </a:extLst>
          </p:cNvPr>
          <p:cNvCxnSpPr/>
          <p:nvPr/>
        </p:nvCxnSpPr>
        <p:spPr>
          <a:xfrm>
            <a:off x="0" y="1220788"/>
            <a:ext cx="9144000"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23555" name="TextBox 3">
            <a:extLst>
              <a:ext uri="{FF2B5EF4-FFF2-40B4-BE49-F238E27FC236}">
                <a16:creationId xmlns:a16="http://schemas.microsoft.com/office/drawing/2014/main" id="{51F09746-1855-4FFB-968B-4EC11E18902F}"/>
              </a:ext>
            </a:extLst>
          </p:cNvPr>
          <p:cNvSpPr txBox="1">
            <a:spLocks noChangeArrowheads="1"/>
          </p:cNvSpPr>
          <p:nvPr/>
        </p:nvSpPr>
        <p:spPr bwMode="auto">
          <a:xfrm>
            <a:off x="285750" y="1357313"/>
            <a:ext cx="8562975"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71500" indent="-57150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
                <a:srgbClr val="0070C0"/>
              </a:buClr>
              <a:buFont typeface="Wingdings" panose="05000000000000000000" pitchFamily="2" charset="2"/>
              <a:buChar char=""/>
            </a:pPr>
            <a:r>
              <a:rPr lang="fr-FR" altLang="en-US" sz="2400" b="0" dirty="0"/>
              <a:t>Intégration avec la prévention et contrôle du cancer du col de l’utérus à travers le cycle de vie</a:t>
            </a:r>
          </a:p>
          <a:p>
            <a:pPr eaLnBrk="1" hangingPunct="1">
              <a:spcBef>
                <a:spcPct val="0"/>
              </a:spcBef>
              <a:buClr>
                <a:srgbClr val="0070C0"/>
              </a:buClr>
              <a:buFontTx/>
              <a:buNone/>
            </a:pPr>
            <a:endParaRPr lang="fr-FR" altLang="en-US" sz="2400" b="0" dirty="0"/>
          </a:p>
          <a:p>
            <a:pPr eaLnBrk="1" hangingPunct="1">
              <a:spcBef>
                <a:spcPct val="0"/>
              </a:spcBef>
              <a:buClr>
                <a:srgbClr val="0070C0"/>
              </a:buClr>
              <a:buFont typeface="Wingdings" panose="05000000000000000000" pitchFamily="2" charset="2"/>
              <a:buChar char=""/>
            </a:pPr>
            <a:r>
              <a:rPr lang="fr-FR" altLang="en-US" sz="2400" b="0" dirty="0"/>
              <a:t>Intégration avec d'autres services de santé pour les adolescentes</a:t>
            </a:r>
          </a:p>
        </p:txBody>
      </p:sp>
      <p:sp>
        <p:nvSpPr>
          <p:cNvPr id="14340" name="TextBox 5">
            <a:extLst>
              <a:ext uri="{FF2B5EF4-FFF2-40B4-BE49-F238E27FC236}">
                <a16:creationId xmlns:a16="http://schemas.microsoft.com/office/drawing/2014/main" id="{C7D10E83-69CE-4E53-B74A-32A4ED28DF76}"/>
              </a:ext>
            </a:extLst>
          </p:cNvPr>
          <p:cNvSpPr txBox="1">
            <a:spLocks noChangeArrowheads="1"/>
          </p:cNvSpPr>
          <p:nvPr/>
        </p:nvSpPr>
        <p:spPr bwMode="auto">
          <a:xfrm>
            <a:off x="0" y="123825"/>
            <a:ext cx="9144000" cy="1077913"/>
          </a:xfrm>
          <a:prstGeom prst="rect">
            <a:avLst/>
          </a:prstGeom>
          <a:noFill/>
          <a:ln>
            <a:noFill/>
          </a:ln>
        </p:spPr>
        <p:txBody>
          <a:bodyPr>
            <a:spAutoFit/>
          </a:bodyPr>
          <a:lstStyle>
            <a:lvl1pPr defTabSz="44926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44926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44926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44926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44926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ctr">
              <a:defRPr/>
            </a:pPr>
            <a:r>
              <a:rPr lang="en-US" altLang="en-US" sz="3000" dirty="0">
                <a:solidFill>
                  <a:srgbClr val="1F497D"/>
                </a:solidFill>
              </a:rPr>
              <a:t>	</a:t>
            </a:r>
            <a:r>
              <a:rPr lang="fr-FR" altLang="en-US" sz="3200" dirty="0"/>
              <a:t> Vaccination contre le VPH :</a:t>
            </a:r>
          </a:p>
          <a:p>
            <a:pPr algn="ctr">
              <a:defRPr/>
            </a:pPr>
            <a:r>
              <a:rPr lang="fr-FR" altLang="en-US" sz="3200" dirty="0">
                <a:solidFill>
                  <a:srgbClr val="1E7FB8"/>
                </a:solidFill>
              </a:rPr>
              <a:t>une approche intégrée</a:t>
            </a:r>
            <a:endParaRPr lang="en-US" altLang="en-US" sz="3200" strike="sngStrike" dirty="0"/>
          </a:p>
        </p:txBody>
      </p:sp>
    </p:spTree>
    <p:custDataLst>
      <p:tags r:id="rId1"/>
    </p:custDataLst>
  </p:cSld>
  <p:clrMapOvr>
    <a:masterClrMapping/>
  </p:clrMapOvr>
  <p:transition spd="med" advTm="52798">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29A5E961-C8D3-4726-9177-ACDE3BD96CC1}"/>
              </a:ext>
            </a:extLst>
          </p:cNvPr>
          <p:cNvCxnSpPr/>
          <p:nvPr/>
        </p:nvCxnSpPr>
        <p:spPr>
          <a:xfrm>
            <a:off x="0" y="1220788"/>
            <a:ext cx="9144000"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15363" name="Content Placeholder 2">
            <a:extLst>
              <a:ext uri="{FF2B5EF4-FFF2-40B4-BE49-F238E27FC236}">
                <a16:creationId xmlns:a16="http://schemas.microsoft.com/office/drawing/2014/main" id="{2ECAF137-17FD-4159-BA82-937C8A960DC9}"/>
              </a:ext>
            </a:extLst>
          </p:cNvPr>
          <p:cNvSpPr txBox="1">
            <a:spLocks/>
          </p:cNvSpPr>
          <p:nvPr/>
        </p:nvSpPr>
        <p:spPr bwMode="auto">
          <a:xfrm>
            <a:off x="468313" y="1571328"/>
            <a:ext cx="8496300" cy="4065884"/>
          </a:xfrm>
          <a:prstGeom prst="rect">
            <a:avLst/>
          </a:prstGeom>
          <a:noFill/>
          <a:ln>
            <a:noFill/>
          </a:ln>
        </p:spPr>
        <p:txBody>
          <a:bodyPr lIns="0" tIns="0" rIns="0" bIns="0"/>
          <a:lstStyle>
            <a:lvl1pPr defTabSz="912813" eaLnBrk="0" hangingPunct="0">
              <a:defRPr sz="3900" b="1">
                <a:solidFill>
                  <a:srgbClr val="000066"/>
                </a:solidFill>
                <a:latin typeface="Arial" panose="020B0604020202020204" pitchFamily="34" charset="0"/>
                <a:ea typeface="MS PGothic" panose="020B0600070205080204" pitchFamily="34" charset="-128"/>
              </a:defRPr>
            </a:lvl1pPr>
            <a:lvl2pPr marL="800100" indent="-342900" defTabSz="91281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91281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91281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91281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ctr">
              <a:spcBef>
                <a:spcPct val="80000"/>
              </a:spcBef>
              <a:buClr>
                <a:srgbClr val="1E7FB8"/>
              </a:buClr>
              <a:defRPr/>
            </a:pPr>
            <a:r>
              <a:rPr lang="fr-FR" altLang="en-US" sz="2400" i="1" dirty="0">
                <a:solidFill>
                  <a:srgbClr val="00B0F0"/>
                </a:solidFill>
              </a:rPr>
              <a:t>1. Stratégie mondiale en vue d’accélérer l’élimination du cancer du col de l’utérus</a:t>
            </a:r>
            <a:endParaRPr lang="en-US" altLang="en-US" sz="2400" i="1" dirty="0">
              <a:solidFill>
                <a:srgbClr val="00B0F0"/>
              </a:solidFill>
            </a:endParaRPr>
          </a:p>
          <a:p>
            <a:pPr marL="341313" indent="-341313">
              <a:spcBef>
                <a:spcPct val="80000"/>
              </a:spcBef>
              <a:buClr>
                <a:srgbClr val="1E7FB8"/>
              </a:buClr>
              <a:buFont typeface="Wingdings" panose="05000000000000000000" pitchFamily="2" charset="2"/>
              <a:buChar char="l"/>
              <a:defRPr/>
            </a:pPr>
            <a:r>
              <a:rPr lang="fr-FR" altLang="en-US" sz="2000" b="0" dirty="0">
                <a:latin typeface="+mn-lt"/>
              </a:rPr>
              <a:t>La stratégie mondiale en vue d’accélérer l’élimination du cancer du col de l’utérus fut adoptée en 2020</a:t>
            </a:r>
          </a:p>
          <a:p>
            <a:pPr marL="341313" indent="-341313">
              <a:spcBef>
                <a:spcPct val="80000"/>
              </a:spcBef>
              <a:buClr>
                <a:srgbClr val="1E7FB8"/>
              </a:buClr>
              <a:buFont typeface="Wingdings" panose="05000000000000000000" pitchFamily="2" charset="2"/>
              <a:buChar char="l"/>
              <a:defRPr/>
            </a:pPr>
            <a:r>
              <a:rPr lang="fr-FR" altLang="en-US" sz="2000" b="0" dirty="0"/>
              <a:t>La vaccination est la première étape de la stratégie. Cela devrait être complété par le dépistage du cancer du col de l’utérus en tant que prévention secondaire suivi du traitement des lésions du col de l’utérus et du cancer invasif</a:t>
            </a:r>
            <a:endParaRPr lang="fr-FR" altLang="en-US" sz="2000" b="0" strike="sngStrike" dirty="0"/>
          </a:p>
          <a:p>
            <a:pPr marL="341313" indent="-341313">
              <a:spcBef>
                <a:spcPct val="80000"/>
              </a:spcBef>
              <a:buClr>
                <a:srgbClr val="1E7FB8"/>
              </a:buClr>
              <a:buFont typeface="Wingdings" panose="05000000000000000000" pitchFamily="2" charset="2"/>
              <a:buChar char="l"/>
              <a:defRPr/>
            </a:pPr>
            <a:r>
              <a:rPr lang="fr-FR" altLang="en-US" sz="2000" b="0" dirty="0"/>
              <a:t>Chaque pays est censé d’atteindre le cible d’avoir 90% de filles entièrement vaccinées avec le vaccin contre le VPH avant l'âge de 15 ans, c’ici 2030  </a:t>
            </a:r>
          </a:p>
          <a:p>
            <a:pPr>
              <a:spcBef>
                <a:spcPct val="80000"/>
              </a:spcBef>
              <a:buClr>
                <a:srgbClr val="1E7FB8"/>
              </a:buClr>
              <a:buFont typeface="Wingdings" panose="05000000000000000000" pitchFamily="2" charset="2"/>
              <a:buChar char="Ø"/>
              <a:defRPr/>
            </a:pPr>
            <a:endParaRPr lang="en-US" altLang="en-US" sz="2400" dirty="0">
              <a:solidFill>
                <a:srgbClr val="898989"/>
              </a:solidFill>
            </a:endParaRPr>
          </a:p>
          <a:p>
            <a:pPr lvl="1">
              <a:spcBef>
                <a:spcPct val="20000"/>
              </a:spcBef>
              <a:buClr>
                <a:srgbClr val="1E7FB8"/>
              </a:buClr>
              <a:buFont typeface="Arial" panose="020B0604020202020204" pitchFamily="34" charset="0"/>
              <a:buChar char="•"/>
              <a:defRPr/>
            </a:pPr>
            <a:endParaRPr lang="en-US" altLang="en-US" sz="2000" dirty="0">
              <a:solidFill>
                <a:srgbClr val="898989"/>
              </a:solidFill>
            </a:endParaRPr>
          </a:p>
        </p:txBody>
      </p:sp>
      <p:sp>
        <p:nvSpPr>
          <p:cNvPr id="15364" name="TextBox 5">
            <a:extLst>
              <a:ext uri="{FF2B5EF4-FFF2-40B4-BE49-F238E27FC236}">
                <a16:creationId xmlns:a16="http://schemas.microsoft.com/office/drawing/2014/main" id="{51E483F5-8200-4CB3-A237-65933F964FF8}"/>
              </a:ext>
            </a:extLst>
          </p:cNvPr>
          <p:cNvSpPr txBox="1">
            <a:spLocks noChangeArrowheads="1"/>
          </p:cNvSpPr>
          <p:nvPr/>
        </p:nvSpPr>
        <p:spPr bwMode="auto">
          <a:xfrm>
            <a:off x="0" y="123825"/>
            <a:ext cx="9144000" cy="1077913"/>
          </a:xfrm>
          <a:prstGeom prst="rect">
            <a:avLst/>
          </a:prstGeom>
          <a:noFill/>
          <a:ln>
            <a:noFill/>
          </a:ln>
        </p:spPr>
        <p:txBody>
          <a:bodyPr>
            <a:spAutoFit/>
          </a:bodyPr>
          <a:lstStyle>
            <a:lvl1pPr defTabSz="44926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44926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44926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44926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44926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ctr">
              <a:defRPr/>
            </a:pPr>
            <a:r>
              <a:rPr lang="fr-FR" altLang="en-US" sz="3200" dirty="0"/>
              <a:t>Vaccination contre le VPH :</a:t>
            </a:r>
          </a:p>
          <a:p>
            <a:pPr algn="ctr">
              <a:defRPr/>
            </a:pPr>
            <a:r>
              <a:rPr lang="fr-FR" altLang="en-US" sz="3200" dirty="0"/>
              <a:t>élément d’une approche intégrée</a:t>
            </a:r>
            <a:endParaRPr lang="en-US" altLang="en-US" sz="3200" strike="sngStrike" dirty="0">
              <a:highlight>
                <a:srgbClr val="FFFF00"/>
              </a:highlight>
            </a:endParaRPr>
          </a:p>
        </p:txBody>
      </p:sp>
    </p:spTree>
    <p:custDataLst>
      <p:tags r:id="rId1"/>
    </p:custDataLst>
  </p:cSld>
  <p:clrMapOvr>
    <a:masterClrMapping/>
  </p:clrMapOvr>
  <p:transition spd="med" advTm="52798">
    <p:fade/>
  </p:transition>
</p:sld>
</file>

<file path=ppt/tags/tag1.xml><?xml version="1.0" encoding="utf-8"?>
<p:tagLst xmlns:a="http://schemas.openxmlformats.org/drawingml/2006/main" xmlns:r="http://schemas.openxmlformats.org/officeDocument/2006/relationships" xmlns:p="http://schemas.openxmlformats.org/presentationml/2006/main">
  <p:tag name="TIMING" val="|21.9|17.7"/>
</p:tagLst>
</file>

<file path=ppt/tags/tag2.xml><?xml version="1.0" encoding="utf-8"?>
<p:tagLst xmlns:a="http://schemas.openxmlformats.org/drawingml/2006/main" xmlns:r="http://schemas.openxmlformats.org/officeDocument/2006/relationships" xmlns:p="http://schemas.openxmlformats.org/presentationml/2006/main">
  <p:tag name="TIMING" val="|21.9|17.7"/>
</p:tagLst>
</file>

<file path=ppt/tags/tag3.xml><?xml version="1.0" encoding="utf-8"?>
<p:tagLst xmlns:a="http://schemas.openxmlformats.org/drawingml/2006/main" xmlns:r="http://schemas.openxmlformats.org/officeDocument/2006/relationships" xmlns:p="http://schemas.openxmlformats.org/presentationml/2006/main">
  <p:tag name="TIMING" val="|21.9|17.7"/>
</p:tagLst>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PPTtemplate</Template>
  <TotalTime>43022</TotalTime>
  <Words>2536</Words>
  <Application>Microsoft Office PowerPoint</Application>
  <PresentationFormat>On-screen Show (4:3)</PresentationFormat>
  <Paragraphs>129</Paragraphs>
  <Slides>11</Slides>
  <Notes>11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11</vt:i4>
      </vt:variant>
    </vt:vector>
  </HeadingPairs>
  <TitlesOfParts>
    <vt:vector size="16" baseType="lpstr">
      <vt:lpstr>Arial</vt:lpstr>
      <vt:lpstr>Arial Narrow</vt:lpstr>
      <vt:lpstr>Wingdings</vt:lpstr>
      <vt:lpstr>PPTtemplate</vt:lpstr>
      <vt:lpstr>1_PPTtemplate</vt:lpstr>
      <vt:lpstr>PowerPoint Presentation</vt:lpstr>
      <vt:lpstr>Objectifs pédagogiques</vt:lpstr>
      <vt:lpstr>Contenu de la trousse de formation essentielle</vt:lpstr>
      <vt:lpstr>Considérations clés  pour la vaccination contre le VPH</vt:lpstr>
      <vt:lpstr>Nouvelle population cible de routine :  les filles âgées de 9 à 14 ans</vt:lpstr>
      <vt:lpstr>Vaccin contre le VPH : implications pour la communication et la mobilisation</vt:lpstr>
      <vt:lpstr>Vaccin contre le VPH : implications pour les stratégies de prestation de vaccination</vt:lpstr>
      <vt:lpstr>PowerPoint Presentation</vt:lpstr>
      <vt:lpstr>PowerPoint Presentation</vt:lpstr>
      <vt:lpstr>PowerPoint Presentation</vt:lpstr>
      <vt:lpstr>Messages clés</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facts about Hib disease</dc:title>
  <dc:creator>RANIM</dc:creator>
  <cp:lastModifiedBy>Gillian Mayers</cp:lastModifiedBy>
  <cp:revision>1232</cp:revision>
  <cp:lastPrinted>2013-04-18T11:32:04Z</cp:lastPrinted>
  <dcterms:created xsi:type="dcterms:W3CDTF">2012-01-27T09:40:38Z</dcterms:created>
  <dcterms:modified xsi:type="dcterms:W3CDTF">2022-05-16T08:36:39Z</dcterms:modified>
</cp:coreProperties>
</file>