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22"/>
  </p:notesMasterIdLst>
  <p:handoutMasterIdLst>
    <p:handoutMasterId r:id="rId23"/>
  </p:handoutMasterIdLst>
  <p:sldIdLst>
    <p:sldId id="358" r:id="rId2"/>
    <p:sldId id="359" r:id="rId3"/>
    <p:sldId id="360" r:id="rId4"/>
    <p:sldId id="361" r:id="rId5"/>
    <p:sldId id="362" r:id="rId6"/>
    <p:sldId id="363" r:id="rId7"/>
    <p:sldId id="364" r:id="rId8"/>
    <p:sldId id="365" r:id="rId9"/>
    <p:sldId id="366" r:id="rId10"/>
    <p:sldId id="380" r:id="rId11"/>
    <p:sldId id="368" r:id="rId12"/>
    <p:sldId id="369" r:id="rId13"/>
    <p:sldId id="381" r:id="rId14"/>
    <p:sldId id="371" r:id="rId15"/>
    <p:sldId id="352" r:id="rId16"/>
    <p:sldId id="373" r:id="rId17"/>
    <p:sldId id="374" r:id="rId18"/>
    <p:sldId id="375" r:id="rId19"/>
    <p:sldId id="378" r:id="rId20"/>
    <p:sldId id="382" r:id="rId21"/>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AHL, Jhilmil" initials="bahlj" lastIdx="1" clrIdx="0"/>
  <p:cmAuthor id="1" name="Dorothy" initials="D" lastIdx="13" clrIdx="1"/>
  <p:cmAuthor id="2" name="Sabrina Gaber" initials="SG" lastIdx="0" clrIdx="2"/>
  <p:cmAuthor id="3" name="BLOEM, Paulus Joannes Nicolaas" initials="bloemp"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FE"/>
    <a:srgbClr val="0067FE"/>
    <a:srgbClr val="53D2FF"/>
    <a:srgbClr val="1E7FB8"/>
    <a:srgbClr val="FF9393"/>
    <a:srgbClr val="5F5F5F"/>
    <a:srgbClr val="000066"/>
    <a:srgbClr val="01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76" autoAdjust="0"/>
    <p:restoredTop sz="68403" autoAdjust="0"/>
  </p:normalViewPr>
  <p:slideViewPr>
    <p:cSldViewPr>
      <p:cViewPr varScale="1">
        <p:scale>
          <a:sx n="74" d="100"/>
          <a:sy n="74" d="100"/>
        </p:scale>
        <p:origin x="269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p:scale>
          <a:sx n="60" d="100"/>
          <a:sy n="60" d="100"/>
        </p:scale>
        <p:origin x="-2772" y="390"/>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9C58E603-E1D9-4927-AD8C-58A3EE126865}"/>
    <pc:docChg chg="modSld">
      <pc:chgData name="AKABA, Hiroki" userId="db41f2cb-68b2-46d0-b1a9-2b507dcca92f" providerId="ADAL" clId="{9C58E603-E1D9-4927-AD8C-58A3EE126865}" dt="2022-02-24T13:25:44.177" v="21"/>
      <pc:docMkLst>
        <pc:docMk/>
      </pc:docMkLst>
      <pc:sldChg chg="modSp mod modCm">
        <pc:chgData name="AKABA, Hiroki" userId="db41f2cb-68b2-46d0-b1a9-2b507dcca92f" providerId="ADAL" clId="{9C58E603-E1D9-4927-AD8C-58A3EE126865}" dt="2022-02-24T13:25:44.177" v="21"/>
        <pc:sldMkLst>
          <pc:docMk/>
          <pc:sldMk cId="814197838" sldId="382"/>
        </pc:sldMkLst>
        <pc:spChg chg="mod">
          <ac:chgData name="AKABA, Hiroki" userId="db41f2cb-68b2-46d0-b1a9-2b507dcca92f" providerId="ADAL" clId="{9C58E603-E1D9-4927-AD8C-58A3EE126865}" dt="2022-02-24T13:22:33.236" v="20" actId="20577"/>
          <ac:spMkLst>
            <pc:docMk/>
            <pc:sldMk cId="814197838" sldId="382"/>
            <ac:spMk id="2355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dirty="0"/>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dirty="0"/>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dirty="0"/>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7FFFB5E4-07C8-4D03-B6E3-E6563EE184FF}" type="slidenum">
              <a:rPr lang="en-US"/>
              <a:pPr>
                <a:defRPr/>
              </a:pPr>
              <a:t>‹#›</a:t>
            </a:fld>
            <a:endParaRPr lang="en-US" dirty="0"/>
          </a:p>
        </p:txBody>
      </p:sp>
    </p:spTree>
    <p:extLst>
      <p:ext uri="{BB962C8B-B14F-4D97-AF65-F5344CB8AC3E}">
        <p14:creationId xmlns:p14="http://schemas.microsoft.com/office/powerpoint/2010/main" val="2517774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dirty="0"/>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dirty="0"/>
          </a:p>
        </p:txBody>
      </p:sp>
      <p:sp>
        <p:nvSpPr>
          <p:cNvPr id="2458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dirty="0"/>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BB07EBA8-6C9B-4E17-82ED-E1D58684F65F}" type="slidenum">
              <a:rPr lang="en-GB"/>
              <a:pPr>
                <a:defRPr/>
              </a:pPr>
              <a:t>‹#›</a:t>
            </a:fld>
            <a:endParaRPr lang="en-GB" dirty="0"/>
          </a:p>
        </p:txBody>
      </p:sp>
    </p:spTree>
    <p:extLst>
      <p:ext uri="{BB962C8B-B14F-4D97-AF65-F5344CB8AC3E}">
        <p14:creationId xmlns:p14="http://schemas.microsoft.com/office/powerpoint/2010/main" val="34062669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endParaRPr lang="en-US" dirty="0"/>
          </a:p>
        </p:txBody>
      </p:sp>
      <p:sp>
        <p:nvSpPr>
          <p:cNvPr id="25604" name="Slide Number Placeholder 3"/>
          <p:cNvSpPr>
            <a:spLocks noGrp="1"/>
          </p:cNvSpPr>
          <p:nvPr>
            <p:ph type="sldNum" sz="quarter" idx="5"/>
          </p:nvPr>
        </p:nvSpPr>
        <p:spPr>
          <a:noFill/>
        </p:spPr>
        <p:txBody>
          <a:bodyPr/>
          <a:lstStyle/>
          <a:p>
            <a:fld id="{2B55A26B-6E04-438B-9F66-7B26452DD3AF}"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r>
              <a:rPr lang="fr-FR" b="1" dirty="0"/>
              <a:t>Expliquer aux participants comment informer sur le cancer du col de l’utérus :</a:t>
            </a:r>
          </a:p>
          <a:p>
            <a:pPr marL="171450" indent="-171450">
              <a:buFont typeface="Arial" pitchFamily="34" charset="0"/>
              <a:buChar char="•"/>
            </a:pPr>
            <a:r>
              <a:rPr lang="fr-FR" b="0" dirty="0"/>
              <a:t>Les messages clés pour les enseignants, les parents et les jeunes filles comprennent les éléments suivants :</a:t>
            </a:r>
          </a:p>
          <a:p>
            <a:pPr marL="171450" indent="-171450">
              <a:buFont typeface="Arial" pitchFamily="34" charset="0"/>
              <a:buChar char="•"/>
            </a:pPr>
            <a:r>
              <a:rPr lang="fr-FR" b="0" dirty="0"/>
              <a:t>Bien que le cancer du col de l’utérus est l'un des cancers les plus évitables, il est le quatrième cancer le plus fréquent chez les femmes dans les pays en développement où le dépistage de routine du cancer du col de l’utérus n'est largement pas disponible. Chaque année, plus de 311 000 femmes meurent du cancer du col de l'utérus</a:t>
            </a:r>
          </a:p>
          <a:p>
            <a:pPr marL="171450" indent="-171450">
              <a:buFont typeface="Arial" pitchFamily="34" charset="0"/>
              <a:buChar char="•"/>
            </a:pPr>
            <a:r>
              <a:rPr lang="fr-FR" b="0" dirty="0"/>
              <a:t>Le cancer du col de l'utérus vient d'un virus appelé virus du papillome humain (VPH) </a:t>
            </a:r>
          </a:p>
          <a:p>
            <a:pPr marL="628650" lvl="1" indent="-171450">
              <a:buFont typeface="Wingdings" pitchFamily="2" charset="2"/>
              <a:buChar char="ü"/>
            </a:pPr>
            <a:r>
              <a:rPr lang="fr-FR" b="0" dirty="0"/>
              <a:t>Il s'agit d'un virus commun qui se transmet facilement par contact peau à peau pendant l'activité sexuelle avec une autre personne infectée</a:t>
            </a:r>
          </a:p>
          <a:p>
            <a:pPr marL="628650" lvl="1" indent="-171450">
              <a:buFont typeface="Wingdings" pitchFamily="2" charset="2"/>
              <a:buChar char="ü"/>
            </a:pPr>
            <a:r>
              <a:rPr lang="fr-FR" b="0" dirty="0"/>
              <a:t>70% des cancers du col de l'utérus dans le monde sont causés par seulement deux types de VPH : 16 et 18 </a:t>
            </a:r>
          </a:p>
          <a:p>
            <a:pPr marL="171450" indent="-171450">
              <a:buFont typeface="Arial" pitchFamily="34" charset="0"/>
              <a:buChar char="•"/>
            </a:pPr>
            <a:r>
              <a:rPr lang="fr-FR" b="0" dirty="0"/>
              <a:t>La plupart des jeunes sont généralement infectées peu de temps après qu'ils deviennent sexuellement actifs</a:t>
            </a:r>
          </a:p>
          <a:p>
            <a:pPr marL="171450" indent="-171450">
              <a:buFont typeface="Arial" pitchFamily="34" charset="0"/>
              <a:buChar char="•"/>
            </a:pPr>
            <a:r>
              <a:rPr lang="fr-FR" b="0" dirty="0"/>
              <a:t>Le cancer du col de l'utérus se développe lentement de nombreuses années après (généralement entre 15 et 20 ans) l’infection au VPH. Chez les personnes ayant un système immunitaire affaibli, les femmes avec infection à VIH non traitée, le cancer du col de l'utérus peut se développer plus rapidement. Dans la plupart des cas, il n'y a pas de signe que la personne est infectée par le VPH.</a:t>
            </a:r>
          </a:p>
          <a:p>
            <a:pPr marL="171450" indent="-171450">
              <a:buFont typeface="Arial" pitchFamily="34" charset="0"/>
              <a:buChar char="•"/>
            </a:pPr>
            <a:endParaRPr lang="fr-FR" b="0"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fr-FR" b="1" noProof="0" dirty="0"/>
              <a:t>Cancer du col de l’utérus: https://www.who.int/fr/health-topics/cervical-cancer#tab=tab_1</a:t>
            </a:r>
          </a:p>
          <a:p>
            <a:pPr marL="0" lvl="1"/>
            <a:endParaRPr lang="en-US" dirty="0"/>
          </a:p>
          <a:p>
            <a:endParaRPr lang="en-US" dirty="0"/>
          </a:p>
          <a:p>
            <a:pPr>
              <a:buFontTx/>
              <a:buChar char="•"/>
            </a:pPr>
            <a:endParaRPr lang="en-US" dirty="0"/>
          </a:p>
          <a:p>
            <a:pPr>
              <a:buFontTx/>
              <a:buChar char="•"/>
            </a:pPr>
            <a:endParaRPr lang="en-US" dirty="0"/>
          </a:p>
          <a:p>
            <a:pPr>
              <a:buFontTx/>
              <a:buChar char="•"/>
            </a:pPr>
            <a:endParaRPr lang="en-GB" dirty="0"/>
          </a:p>
        </p:txBody>
      </p:sp>
      <p:sp>
        <p:nvSpPr>
          <p:cNvPr id="32772" name="Espace réservé du numéro de diapositive 3"/>
          <p:cNvSpPr>
            <a:spLocks noGrp="1"/>
          </p:cNvSpPr>
          <p:nvPr>
            <p:ph type="sldNum" sz="quarter" idx="5"/>
          </p:nvPr>
        </p:nvSpPr>
        <p:spPr>
          <a:noFill/>
        </p:spPr>
        <p:txBody>
          <a:bodyPr/>
          <a:lstStyle/>
          <a:p>
            <a:fld id="{B77DA2FC-B78A-4BFD-AEA2-0FFAAB4E9843}" type="slidenum">
              <a:rPr lang="en-GB" smtClean="0"/>
              <a:pPr/>
              <a:t>10</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p:spPr>
        <p:txBody>
          <a:bodyPr/>
          <a:lstStyle/>
          <a:p>
            <a:r>
              <a:rPr lang="fr-FR" sz="1200" b="1" kern="1200" dirty="0">
                <a:solidFill>
                  <a:schemeClr val="tx1"/>
                </a:solidFill>
                <a:effectLst/>
                <a:latin typeface="Arial" pitchFamily="34" charset="0"/>
                <a:ea typeface="MS PGothic" pitchFamily="34" charset="-128"/>
                <a:cs typeface="MS PGothic" pitchFamily="34" charset="-128"/>
              </a:rPr>
              <a:t>Expliquer aux participants les principaux messages de prévention du cancer du col de l’utérus :</a:t>
            </a:r>
          </a:p>
          <a:p>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méthodes de prévention contre le cancer du col de l’utérus chez les filles et les femmes comprennent le vaccin contre le VPH pour les filles âgées de 9-14 ans, l'éducation sexuelle, la prévention ou le sevrage du tabac, l’utilisation systématique du préservatif et le dépistage du cancer du col de l’utérus chez les femmes entre 30 et 49 ans.</a:t>
            </a:r>
            <a:br>
              <a:rPr lang="fr-FR" sz="1200" kern="1200" dirty="0">
                <a:solidFill>
                  <a:schemeClr val="tx1"/>
                </a:solidFill>
                <a:effectLst/>
                <a:latin typeface="Arial" pitchFamily="34" charset="0"/>
                <a:ea typeface="MS PGothic" pitchFamily="34" charset="-128"/>
                <a:cs typeface="MS PGothic" pitchFamily="34" charset="-128"/>
              </a:rPr>
            </a:b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Actuellement, il existe quatre vaccins contre le VPH homologués et disponibles dans le monde entier, </a:t>
            </a:r>
            <a:r>
              <a:rPr lang="fr-FR" sz="1200" kern="1200" dirty="0" err="1">
                <a:solidFill>
                  <a:schemeClr val="tx1"/>
                </a:solidFill>
                <a:effectLst/>
                <a:latin typeface="Arial" pitchFamily="34" charset="0"/>
                <a:ea typeface="MS PGothic" pitchFamily="34" charset="-128"/>
                <a:cs typeface="MS PGothic" pitchFamily="34" charset="-128"/>
              </a:rPr>
              <a:t>Gardasil</a:t>
            </a:r>
            <a:r>
              <a:rPr lang="fr-FR" sz="1200" kern="1200" baseline="30000" dirty="0" err="1">
                <a:solidFill>
                  <a:schemeClr val="tx1"/>
                </a:solidFill>
                <a:effectLst/>
                <a:latin typeface="Arial" pitchFamily="34" charset="0"/>
                <a:ea typeface="MS PGothic" pitchFamily="34" charset="-128"/>
                <a:cs typeface="MS PGothic" pitchFamily="34" charset="-128"/>
              </a:rPr>
              <a:t>TM</a:t>
            </a:r>
            <a:r>
              <a:rPr lang="fr-FR" sz="1200" kern="1200" dirty="0">
                <a:solidFill>
                  <a:schemeClr val="tx1"/>
                </a:solidFill>
                <a:effectLst/>
                <a:latin typeface="Arial" pitchFamily="34" charset="0"/>
                <a:ea typeface="MS PGothic" pitchFamily="34" charset="-128"/>
                <a:cs typeface="MS PGothic" pitchFamily="34" charset="-128"/>
              </a:rPr>
              <a:t>, Gardasil-9®, </a:t>
            </a:r>
            <a:r>
              <a:rPr lang="fr-FR" sz="1200" kern="1200" dirty="0" err="1">
                <a:solidFill>
                  <a:schemeClr val="tx1"/>
                </a:solidFill>
                <a:effectLst/>
                <a:latin typeface="Arial" pitchFamily="34" charset="0"/>
                <a:ea typeface="MS PGothic" pitchFamily="34" charset="-128"/>
                <a:cs typeface="MS PGothic" pitchFamily="34" charset="-128"/>
              </a:rPr>
              <a:t>Cervarix</a:t>
            </a:r>
            <a:r>
              <a:rPr lang="fr-FR" sz="1200" kern="1200" baseline="30000" dirty="0" err="1">
                <a:solidFill>
                  <a:schemeClr val="tx1"/>
                </a:solidFill>
                <a:effectLst/>
                <a:latin typeface="Arial" pitchFamily="34" charset="0"/>
                <a:ea typeface="MS PGothic" pitchFamily="34" charset="-128"/>
                <a:cs typeface="MS PGothic" pitchFamily="34" charset="-128"/>
              </a:rPr>
              <a:t>TM</a:t>
            </a:r>
            <a:r>
              <a:rPr lang="fr-FR" sz="1200" kern="1200" baseline="30000" dirty="0">
                <a:solidFill>
                  <a:schemeClr val="tx1"/>
                </a:solidFill>
                <a:effectLst/>
                <a:latin typeface="Arial" pitchFamily="34" charset="0"/>
                <a:ea typeface="MS PGothic" pitchFamily="34" charset="-128"/>
                <a:cs typeface="MS PGothic" pitchFamily="34" charset="-128"/>
              </a:rPr>
              <a:t>,</a:t>
            </a:r>
            <a:r>
              <a:rPr lang="fr-FR" sz="1200" kern="1200" dirty="0">
                <a:solidFill>
                  <a:schemeClr val="tx1"/>
                </a:solidFill>
                <a:effectLst/>
                <a:latin typeface="Arial" pitchFamily="34" charset="0"/>
                <a:ea typeface="MS PGothic" pitchFamily="34" charset="-128"/>
                <a:cs typeface="MS PGothic" pitchFamily="34" charset="-128"/>
              </a:rPr>
              <a:t> et </a:t>
            </a:r>
            <a:r>
              <a:rPr lang="fr-FR" sz="1200" kern="1200" dirty="0" err="1">
                <a:solidFill>
                  <a:schemeClr val="tx1"/>
                </a:solidFill>
                <a:effectLst/>
                <a:latin typeface="Arial" pitchFamily="34" charset="0"/>
                <a:ea typeface="MS PGothic" pitchFamily="34" charset="-128"/>
                <a:cs typeface="MS PGothic" pitchFamily="34" charset="-128"/>
              </a:rPr>
              <a:t>Cecolin</a:t>
            </a:r>
            <a:r>
              <a:rPr lang="fr-FR" sz="1200" kern="1200" dirty="0">
                <a:solidFill>
                  <a:schemeClr val="tx1"/>
                </a:solidFill>
                <a:effectLst/>
                <a:latin typeface="Arial" pitchFamily="34" charset="0"/>
                <a:ea typeface="MS PGothic" pitchFamily="34" charset="-128"/>
                <a:cs typeface="MS PGothic" pitchFamily="34" charset="-128"/>
              </a:rPr>
              <a:t>®. Les quatre vaccins contre le VPH fonctionnent mieux s’ils sont administrés aux filles avant qu'elles ne deviennent  sexuellement actives. L'OMS recommande la vaccination des jeunes filles entre 9 et 14 ans.</a:t>
            </a:r>
            <a:br>
              <a:rPr lang="fr-FR" sz="1200" kern="1200" dirty="0">
                <a:solidFill>
                  <a:schemeClr val="tx1"/>
                </a:solidFill>
                <a:effectLst/>
                <a:latin typeface="Arial" pitchFamily="34" charset="0"/>
                <a:ea typeface="MS PGothic" pitchFamily="34" charset="-128"/>
                <a:cs typeface="MS PGothic" pitchFamily="34" charset="-128"/>
              </a:rPr>
            </a:b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vaccins contre le VPH ne traitent ni ne débarrassent des infections à VPH existantes. En outre, les vaccins contre le VPH ne traitent pas ou ne guérissent pas les problèmes de santé (comme le cancer ou les verrues) causés par une infection à HPV qui a été acquise avant la vaccination.</a:t>
            </a:r>
            <a:br>
              <a:rPr lang="fr-FR" sz="1200" kern="1200" dirty="0">
                <a:solidFill>
                  <a:schemeClr val="tx1"/>
                </a:solidFill>
                <a:effectLst/>
                <a:latin typeface="Arial" pitchFamily="34" charset="0"/>
                <a:ea typeface="MS PGothic" pitchFamily="34" charset="-128"/>
                <a:cs typeface="MS PGothic" pitchFamily="34" charset="-128"/>
              </a:rPr>
            </a:b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femmes adultes doivent faire le dépistage du cancer du col de l’utérus régulièrement, même si elles ont bénéficié</a:t>
            </a:r>
            <a:r>
              <a:rPr lang="fr-FR" sz="1200" kern="1200" baseline="0" dirty="0">
                <a:solidFill>
                  <a:schemeClr val="tx1"/>
                </a:solidFill>
                <a:effectLst/>
                <a:latin typeface="Arial" pitchFamily="34" charset="0"/>
                <a:ea typeface="MS PGothic" pitchFamily="34" charset="-128"/>
                <a:cs typeface="MS PGothic" pitchFamily="34" charset="-128"/>
              </a:rPr>
              <a:t> de </a:t>
            </a:r>
            <a:r>
              <a:rPr lang="fr-FR" sz="1200" kern="1200" dirty="0">
                <a:solidFill>
                  <a:schemeClr val="tx1"/>
                </a:solidFill>
                <a:effectLst/>
                <a:latin typeface="Arial" pitchFamily="34" charset="0"/>
                <a:ea typeface="MS PGothic" pitchFamily="34" charset="-128"/>
                <a:cs typeface="MS PGothic" pitchFamily="34" charset="-128"/>
              </a:rPr>
              <a:t>la vaccination contre le VPH.</a:t>
            </a:r>
            <a:endParaRPr lang="es-ES" dirty="0"/>
          </a:p>
          <a:p>
            <a:endParaRPr lang="en-US" dirty="0"/>
          </a:p>
        </p:txBody>
      </p:sp>
      <p:sp>
        <p:nvSpPr>
          <p:cNvPr id="3379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57" tIns="45129" rIns="90257" bIns="45129" anchor="b"/>
          <a:lstStyle/>
          <a:p>
            <a:pPr algn="r" defTabSz="901934"/>
            <a:fld id="{FCC4DE4F-6450-492E-843B-130333DE6CB0}" type="slidenum">
              <a:rPr lang="en-GB" sz="1200">
                <a:solidFill>
                  <a:srgbClr val="000000"/>
                </a:solidFill>
                <a:latin typeface="Arial" pitchFamily="34" charset="0"/>
              </a:rPr>
              <a:pPr algn="r" defTabSz="901934"/>
              <a:t>11</a:t>
            </a:fld>
            <a:endParaRPr lang="en-GB" sz="1200" dirty="0">
              <a:solidFill>
                <a:srgbClr val="000000"/>
              </a:solidFill>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a:ln/>
        </p:spPr>
      </p:sp>
      <p:sp>
        <p:nvSpPr>
          <p:cNvPr id="34819" name="Espace réservé des commentaires 2"/>
          <p:cNvSpPr>
            <a:spLocks noGrp="1"/>
          </p:cNvSpPr>
          <p:nvPr>
            <p:ph type="body" idx="1"/>
          </p:nvPr>
        </p:nvSpPr>
        <p:spPr>
          <a:noFill/>
          <a:ln/>
        </p:spPr>
        <p:txBody>
          <a:bodyPr/>
          <a:lstStyle/>
          <a:p>
            <a:r>
              <a:rPr lang="fr-FR" b="1" dirty="0"/>
              <a:t>Expliquez aux participants si le vaccin contre le VPH est sûr :</a:t>
            </a:r>
          </a:p>
          <a:p>
            <a:r>
              <a:rPr lang="fr-FR" b="0" dirty="0"/>
              <a:t>Ce vaccin offre la meilleure protection contre l’ infection VPH !</a:t>
            </a:r>
          </a:p>
          <a:p>
            <a:pPr marL="171450" indent="-171450">
              <a:buFont typeface="Arial" pitchFamily="34" charset="0"/>
              <a:buChar char="•"/>
            </a:pPr>
            <a:r>
              <a:rPr lang="fr-FR" b="0" dirty="0"/>
              <a:t>La plupart des organismes nationaux de réglementation, y compris la Administration des Aliments et Médicaments aux Etats-Unis et l'Agence européenne des médicaments, ont autorisé les vaccins contre le VPH et les ont notés sûrs et efficaces</a:t>
            </a:r>
          </a:p>
          <a:p>
            <a:pPr marL="171450" indent="-171450">
              <a:buFont typeface="Arial" pitchFamily="34" charset="0"/>
              <a:buChar char="•"/>
            </a:pPr>
            <a:r>
              <a:rPr lang="fr-FR" b="0" dirty="0"/>
              <a:t>Le vaccin a été administré à des millions de filles et de femmes à travers le monde, sans effets secondaires graves</a:t>
            </a:r>
          </a:p>
          <a:p>
            <a:pPr marL="171450" indent="-171450">
              <a:buFont typeface="Arial" pitchFamily="34" charset="0"/>
              <a:buChar char="•"/>
            </a:pPr>
            <a:r>
              <a:rPr lang="fr-FR" b="0" dirty="0"/>
              <a:t>En date de février 2022, le vaccin contre le VPH a été introduit dans le programme national de vaccination dans 117 pays.</a:t>
            </a:r>
          </a:p>
          <a:p>
            <a:pPr marL="171450" indent="-171450">
              <a:buFont typeface="Arial" pitchFamily="34" charset="0"/>
              <a:buChar char="•"/>
            </a:pPr>
            <a:r>
              <a:rPr lang="fr-FR" b="0" dirty="0"/>
              <a:t>Le vaccin fonctionne contre le cancer du col de l'utérus. Le vaccin n’empêche pas la grossesse, le VIH ou d'autres infections sexuellement transmissibles</a:t>
            </a:r>
          </a:p>
        </p:txBody>
      </p:sp>
      <p:sp>
        <p:nvSpPr>
          <p:cNvPr id="34820" name="Espace réservé du numéro de diapositive 3"/>
          <p:cNvSpPr>
            <a:spLocks noGrp="1"/>
          </p:cNvSpPr>
          <p:nvPr>
            <p:ph type="sldNum" sz="quarter" idx="5"/>
          </p:nvPr>
        </p:nvSpPr>
        <p:spPr>
          <a:noFill/>
        </p:spPr>
        <p:txBody>
          <a:bodyPr/>
          <a:lstStyle/>
          <a:p>
            <a:fld id="{31FD24E2-13BA-436A-91FF-F227A8CED1CA}" type="slidenum">
              <a:rPr lang="en-GB" smtClean="0">
                <a:solidFill>
                  <a:srgbClr val="000000"/>
                </a:solidFill>
              </a:rPr>
              <a:pPr/>
              <a:t>12</a:t>
            </a:fld>
            <a:endParaRPr lang="en-GB"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a:ln/>
        </p:spPr>
      </p:sp>
      <p:sp>
        <p:nvSpPr>
          <p:cNvPr id="36867" name="Espace réservé des commentaires 2"/>
          <p:cNvSpPr>
            <a:spLocks noGrp="1"/>
          </p:cNvSpPr>
          <p:nvPr>
            <p:ph type="body" idx="1"/>
          </p:nvPr>
        </p:nvSpPr>
        <p:spPr>
          <a:noFill/>
          <a:ln/>
        </p:spPr>
        <p:txBody>
          <a:bodyPr/>
          <a:lstStyle/>
          <a:p>
            <a:r>
              <a:rPr lang="fr-FR" b="1" dirty="0"/>
              <a:t>Expliquer aux participants comment vacciner la fille contre le VPH :</a:t>
            </a:r>
          </a:p>
          <a:p>
            <a:pPr marL="171450" indent="-171450">
              <a:buFont typeface="Arial" pitchFamily="34" charset="0"/>
              <a:buChar char="•"/>
            </a:pPr>
            <a:r>
              <a:rPr lang="fr-FR" b="0" dirty="0"/>
              <a:t>Expliquer aux enseignants, aux parents et aux filles qu'il est important d'obtenir la série complète de 2 doses de vaccin contre le VPH avec</a:t>
            </a:r>
            <a:r>
              <a:rPr lang="fr-FR" b="0" baseline="0" dirty="0"/>
              <a:t> un intervalle minimum</a:t>
            </a:r>
            <a:r>
              <a:rPr lang="fr-FR" b="0" dirty="0"/>
              <a:t> de 6 mois entre la première et la deuxième dose.</a:t>
            </a:r>
          </a:p>
          <a:p>
            <a:pPr marL="171450" indent="-171450">
              <a:buFont typeface="Arial" pitchFamily="34" charset="0"/>
              <a:buChar char="•"/>
            </a:pPr>
            <a:r>
              <a:rPr lang="fr-FR" b="0" dirty="0"/>
              <a:t>Les filles immunodéprimées ou infectées avec le VIH doivent recevoir une troisième dose (au moins 6 mois après la deuxième dose)</a:t>
            </a:r>
          </a:p>
          <a:p>
            <a:pPr marL="171450" indent="-171450">
              <a:buFont typeface="Arial" pitchFamily="34" charset="0"/>
              <a:buChar char="•"/>
            </a:pPr>
            <a:r>
              <a:rPr lang="fr-FR" b="0" dirty="0"/>
              <a:t>Le vaccin contre le VPH sera administré par injection dans le muscle de la partie supérieure du bras (bras droit ou gauche)</a:t>
            </a:r>
          </a:p>
        </p:txBody>
      </p:sp>
      <p:sp>
        <p:nvSpPr>
          <p:cNvPr id="36868" name="Espace réservé du numéro de diapositive 3"/>
          <p:cNvSpPr>
            <a:spLocks noGrp="1"/>
          </p:cNvSpPr>
          <p:nvPr>
            <p:ph type="sldNum" sz="quarter" idx="5"/>
          </p:nvPr>
        </p:nvSpPr>
        <p:spPr>
          <a:noFill/>
        </p:spPr>
        <p:txBody>
          <a:bodyPr/>
          <a:lstStyle/>
          <a:p>
            <a:fld id="{A2C5EBB2-E8E9-449D-8B33-45C1EF946E5F}" type="slidenum">
              <a:rPr lang="en-GB" smtClean="0">
                <a:solidFill>
                  <a:srgbClr val="000000"/>
                </a:solidFill>
              </a:rPr>
              <a:pPr/>
              <a:t>13</a:t>
            </a:fld>
            <a:endParaRPr lang="en-GB"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a:ln/>
        </p:spPr>
      </p:sp>
      <p:sp>
        <p:nvSpPr>
          <p:cNvPr id="38915" name="Espace réservé des commentaires 2"/>
          <p:cNvSpPr>
            <a:spLocks noGrp="1"/>
          </p:cNvSpPr>
          <p:nvPr>
            <p:ph type="body" idx="1"/>
          </p:nvPr>
        </p:nvSpPr>
        <p:spPr>
          <a:noFill/>
          <a:ln/>
        </p:spPr>
        <p:txBody>
          <a:bodyPr/>
          <a:lstStyle/>
          <a:p>
            <a:pPr marL="604479" indent="-604479"/>
            <a:r>
              <a:rPr lang="fr-FR" b="1" dirty="0"/>
              <a:t>Expliquer aux participants comment répondre aux effets secondaires :</a:t>
            </a:r>
          </a:p>
          <a:p>
            <a:pPr marL="171450" indent="-171450">
              <a:buFont typeface="Arial" pitchFamily="34" charset="0"/>
              <a:buChar char="•"/>
            </a:pPr>
            <a:r>
              <a:rPr lang="fr-FR" b="0" dirty="0"/>
              <a:t>Les vaccins actuels contre le VPH sont généralement bien tolérés</a:t>
            </a:r>
          </a:p>
          <a:p>
            <a:pPr marL="171450" indent="-171450">
              <a:buFont typeface="Arial" pitchFamily="34" charset="0"/>
              <a:buChar char="•"/>
            </a:pPr>
            <a:r>
              <a:rPr lang="fr-FR" b="0" dirty="0"/>
              <a:t>La douleur et l’enflure au point d'injection sont des effets secondaires très fréquents du vaccin contre le VPH</a:t>
            </a:r>
          </a:p>
          <a:p>
            <a:pPr marL="171450" indent="-171450">
              <a:buFont typeface="Arial" pitchFamily="34" charset="0"/>
              <a:buChar char="•"/>
            </a:pPr>
            <a:r>
              <a:rPr lang="fr-FR" b="0" dirty="0"/>
              <a:t>D'autres effets indésirables mineurs comprennent la fièvre, les vertiges et les nausées</a:t>
            </a:r>
          </a:p>
          <a:p>
            <a:pPr marL="171450" indent="-171450">
              <a:buFont typeface="Arial" pitchFamily="34" charset="0"/>
              <a:buChar char="•"/>
            </a:pPr>
            <a:r>
              <a:rPr lang="fr-FR" b="0" dirty="0"/>
              <a:t>la syncope - évanouissement – n’est pas lié au vaccin contre le VPH, mais aux aiguilles / au sang. C’est plus fréquent chez les adolescents que chez les autres groupes d'âge. Ce n'est pas lié au vaccin lui-même.</a:t>
            </a:r>
          </a:p>
          <a:p>
            <a:pPr marL="171450" indent="-171450">
              <a:buFont typeface="Arial" pitchFamily="34" charset="0"/>
              <a:buChar char="•"/>
            </a:pPr>
            <a:r>
              <a:rPr lang="fr-FR" b="0" dirty="0"/>
              <a:t>Pour éviter tout risque de syncope, il est recommandé que les adolescents soient assis ou couchés pendant l'administration du vaccin contre le VPH. Les filles qui se sentent faibles après la vaccination devraient rester assises ou couchées pendant 15 minutes avant de se remettre debout</a:t>
            </a:r>
          </a:p>
          <a:p>
            <a:pPr marL="171450" indent="-171450">
              <a:buFont typeface="Arial" pitchFamily="34" charset="0"/>
              <a:buChar char="•"/>
            </a:pPr>
            <a:r>
              <a:rPr lang="fr-FR" b="0" dirty="0"/>
              <a:t>Si une fille a de la fièvre (&gt; 390C), du paracétamol peut être donné</a:t>
            </a:r>
          </a:p>
          <a:p>
            <a:pPr marL="171450" indent="-171450">
              <a:buFont typeface="Arial" pitchFamily="34" charset="0"/>
              <a:buChar char="•"/>
            </a:pPr>
            <a:r>
              <a:rPr lang="fr-FR" b="0" dirty="0"/>
              <a:t>Si la jeune fille montre des symptômes inhabituels, il faut l'emmener directement à l'hôpital ou communiquer avec l'agent de santé qui a administré le vaccin</a:t>
            </a:r>
          </a:p>
          <a:p>
            <a:pPr marL="604479" indent="-604479"/>
            <a:endParaRPr lang="fr-FR" b="1" dirty="0"/>
          </a:p>
          <a:p>
            <a:pPr marL="0" indent="-604479"/>
            <a:r>
              <a:rPr lang="fr-FR" b="1" dirty="0">
                <a:sym typeface="Wingdings" pitchFamily="2" charset="2"/>
              </a:rPr>
              <a:t> </a:t>
            </a:r>
            <a:r>
              <a:rPr lang="fr-FR" b="0" dirty="0"/>
              <a:t>Les enseignants, les parents et les jeunes filles doivent comprendre que le risque d'effets secondaires après la vaccination contre le VPH est beaucoup plus faible que le risque futur de cancer du col de l’utérus.</a:t>
            </a:r>
          </a:p>
          <a:p>
            <a:pPr marL="604479" indent="-604479"/>
            <a:endParaRPr lang="en-US" dirty="0"/>
          </a:p>
          <a:p>
            <a:pPr marL="604479" indent="-604479"/>
            <a:endParaRPr lang="fr-FR" dirty="0"/>
          </a:p>
        </p:txBody>
      </p:sp>
      <p:sp>
        <p:nvSpPr>
          <p:cNvPr id="38916" name="Espace réservé du numéro de diapositive 3"/>
          <p:cNvSpPr>
            <a:spLocks noGrp="1"/>
          </p:cNvSpPr>
          <p:nvPr>
            <p:ph type="sldNum" sz="quarter" idx="5"/>
          </p:nvPr>
        </p:nvSpPr>
        <p:spPr>
          <a:noFill/>
        </p:spPr>
        <p:txBody>
          <a:bodyPr/>
          <a:lstStyle/>
          <a:p>
            <a:fld id="{CB4E9DCA-1BF3-4B6D-973A-343B8A9A3945}" type="slidenum">
              <a:rPr lang="en-GB" smtClean="0"/>
              <a:pPr/>
              <a:t>14</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r>
              <a:rPr lang="fr-FR" b="1" dirty="0"/>
              <a:t>Lire les questions aux participants :</a:t>
            </a:r>
          </a:p>
          <a:p>
            <a:r>
              <a:rPr lang="fr-FR" b="1" dirty="0"/>
              <a:t>Réponse :</a:t>
            </a:r>
          </a:p>
          <a:p>
            <a:r>
              <a:rPr lang="fr-FR" b="0" dirty="0"/>
              <a:t>Question 1 : Non, le vaccin contre le VPH </a:t>
            </a:r>
            <a:r>
              <a:rPr lang="fr-FR" b="0" u="sng" dirty="0"/>
              <a:t>n'affecte pas </a:t>
            </a:r>
            <a:r>
              <a:rPr lang="fr-FR" b="0" dirty="0"/>
              <a:t>la fécondité d'une fille (la capacité d'avoir des enfants)</a:t>
            </a:r>
          </a:p>
          <a:p>
            <a:r>
              <a:rPr lang="fr-FR" b="0" dirty="0"/>
              <a:t>Question 2 : Non, le vaccin contre le VPH </a:t>
            </a:r>
            <a:r>
              <a:rPr lang="fr-FR" b="0" u="sng" dirty="0"/>
              <a:t>n'affecte pas</a:t>
            </a:r>
            <a:r>
              <a:rPr lang="fr-FR" b="0" dirty="0"/>
              <a:t> le comportement ou l'orientation sexuelle d'une jeune fille</a:t>
            </a:r>
          </a:p>
          <a:p>
            <a:r>
              <a:rPr lang="fr-FR" b="0" dirty="0"/>
              <a:t>Question 3 : Il n'existe aucun traitement antiviral de l'infection par le VPH. Mais il existe des traitements pour des problèmes de santé qu'elle peut causer, y compris le traitement des lésions précancéreuses du col et des lésions cervicales cancéreuses</a:t>
            </a:r>
          </a:p>
          <a:p>
            <a:r>
              <a:rPr lang="fr-FR" b="0" dirty="0"/>
              <a:t>Question 4 : </a:t>
            </a:r>
          </a:p>
          <a:p>
            <a:pPr marL="171450" indent="-171450">
              <a:buFont typeface="Arial" panose="020B0604020202020204" pitchFamily="34" charset="0"/>
              <a:buChar char="•"/>
            </a:pPr>
            <a:r>
              <a:rPr lang="fr-FR" b="0" dirty="0"/>
              <a:t>Le programme de vaccination concerne actuellement la prévention du cancer du col de l’utérus qui affecte uniquement les femmes, dont la vaccination des filles est prioritaire. Des données provenant d’autres pays ont montré que lorsque la couverture est élevée (&gt;80 %), la protection du troupeau signifie que non seulement les filles non vaccinées sont indirectement protégées, mais aussi les garçons.  </a:t>
            </a:r>
          </a:p>
          <a:p>
            <a:pPr marL="171450" indent="-171450">
              <a:buFont typeface="Arial" panose="020B0604020202020204" pitchFamily="34" charset="0"/>
              <a:buChar char="•"/>
            </a:pPr>
            <a:r>
              <a:rPr lang="fr-FR" b="0" dirty="0"/>
              <a:t>Dans certains pays, les garçons sont également vaccinés, ce qui aidera non seulement à prévenir les filles contre les infections par le VPH, mais aussi à prévenir certains cancers chez les garçons. Cependant, le VPH est un vaccin très coûteux et plus de 80% des cancers causés par le VPH sont chez les femmes et donc la vaccination des jeunes filles est la plus rentable et donc prioritaire. </a:t>
            </a:r>
          </a:p>
          <a:p>
            <a:pPr marL="171450" indent="-171450">
              <a:buFont typeface="Arial" panose="020B0604020202020204" pitchFamily="34" charset="0"/>
              <a:buChar char="•"/>
            </a:pPr>
            <a:r>
              <a:rPr lang="fr-FR" b="0" dirty="0"/>
              <a:t>Les garçons et les hommes devraient savoir comment protéger leurs partenaires féminines et leurs filles contre le cancer du col de l'utérus. Les principales mesures de prévention sont l'utilisation du préservatif, la promotion et le soutien pour la vaccination contre le VPH chez les filles et la promotion du dépistage chez les femmes plus âgées.</a:t>
            </a:r>
          </a:p>
          <a:p>
            <a:pPr marL="0" indent="0">
              <a:buFont typeface="Arial" panose="020B0604020202020204" pitchFamily="34" charset="0"/>
              <a:buNone/>
            </a:pPr>
            <a:endParaRPr lang="fr-FR" b="0" dirty="0"/>
          </a:p>
          <a:p>
            <a:pPr marL="171450" indent="-171450" defTabSz="906719">
              <a:buFont typeface="Arial" pitchFamily="34" charset="0"/>
              <a:buChar char="•"/>
            </a:pPr>
            <a:endParaRPr lang="en-US" dirty="0"/>
          </a:p>
          <a:p>
            <a:endParaRPr lang="en-US" dirty="0"/>
          </a:p>
          <a:p>
            <a:endParaRPr lang="en-US" b="0" baseline="0"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15</a:t>
            </a:fld>
            <a:endParaRPr lang="fr-FR" sz="1200" dirty="0">
              <a:solidFill>
                <a:srgbClr val="000000"/>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r>
              <a:rPr lang="fr-FR" b="1" dirty="0"/>
              <a:t>Lire la situation et la question aux participants :</a:t>
            </a:r>
          </a:p>
          <a:p>
            <a:r>
              <a:rPr lang="fr-FR" b="1" dirty="0"/>
              <a:t>Réponse :</a:t>
            </a:r>
          </a:p>
          <a:p>
            <a:pPr marL="171450" indent="-171450">
              <a:buFont typeface="Arial" pitchFamily="34" charset="0"/>
              <a:buChar char="•"/>
            </a:pPr>
            <a:r>
              <a:rPr lang="fr-FR" b="0" dirty="0"/>
              <a:t>Question 5: Le cancer du col prend beaucoup de temps à se développer (généralement entre 10 et 20 ans) après infection par le VPH. La plupart des infections au VPH se produisent rapidement après le début de l'activité sexuelle ; Par conséquent, il est important de vacciner les jeunes filles avant que l'infection à HPV ne se produise. Le vaccin est aussi plus efficace chez les filles âgées de 9 à 14 ans parce que cet tranche d’âge est normalement avant </a:t>
            </a:r>
            <a:r>
              <a:rPr lang="fr-FR" sz="1200" kern="1200" dirty="0">
                <a:solidFill>
                  <a:schemeClr val="tx1"/>
                </a:solidFill>
                <a:effectLst/>
                <a:latin typeface="Arial" pitchFamily="34" charset="0"/>
                <a:ea typeface="MS PGothic" pitchFamily="34" charset="-128"/>
                <a:cs typeface="MS PGothic" pitchFamily="34" charset="-128"/>
              </a:rPr>
              <a:t>qu'elles ne deviennent  sexuellement actives. </a:t>
            </a:r>
            <a:endParaRPr lang="fr-FR" b="0" dirty="0"/>
          </a:p>
          <a:p>
            <a:pPr marL="171450" indent="-171450">
              <a:buFont typeface="Arial" pitchFamily="34" charset="0"/>
              <a:buChar char="•"/>
            </a:pPr>
            <a:r>
              <a:rPr lang="fr-FR" b="0" dirty="0"/>
              <a:t>Question 6 : Le vaccin contre le VPH n'est pas recommandé au-delà de l'adolescence. Il y a d'autres mesures que les femmes plus âgées peuvent prendre pour réduire leur risque de cancer du col de l’utérus comme, en utilisant le préservatif, et faire le dépistage du cancer du col de l’utérus. elles peuvent également réduire le risque de cancer en s'abstenant de fumer.</a:t>
            </a:r>
          </a:p>
          <a:p>
            <a:pPr marL="171450" indent="-171450">
              <a:buFont typeface="Arial" pitchFamily="34" charset="0"/>
              <a:buChar char="•"/>
            </a:pPr>
            <a:r>
              <a:rPr lang="fr-FR" b="0" dirty="0"/>
              <a:t>Question 7 : Toutes les filles éligibles dans le groupe d'âge des 9-14 ans devraient recevoir le vaccin même si :</a:t>
            </a:r>
          </a:p>
          <a:p>
            <a:pPr marL="628650" lvl="1" indent="-171450">
              <a:buFont typeface="Wingdings" pitchFamily="2" charset="2"/>
              <a:buChar char="ü"/>
            </a:pPr>
            <a:r>
              <a:rPr lang="fr-FR" b="0" dirty="0"/>
              <a:t>  elles ont commencé leurs menstruations (règles)</a:t>
            </a:r>
          </a:p>
          <a:p>
            <a:pPr marL="628650" marR="0" lvl="1" indent="-171450" algn="l" defTabSz="914400" rtl="0" eaLnBrk="0" fontAlgn="base" latinLnBrk="0" hangingPunct="0">
              <a:lnSpc>
                <a:spcPct val="100000"/>
              </a:lnSpc>
              <a:spcBef>
                <a:spcPct val="30000"/>
              </a:spcBef>
              <a:spcAft>
                <a:spcPct val="0"/>
              </a:spcAft>
              <a:buClrTx/>
              <a:buSzTx/>
              <a:buFont typeface="Wingdings" pitchFamily="2" charset="2"/>
              <a:buChar char="ü"/>
              <a:tabLst/>
              <a:defRPr/>
            </a:pPr>
            <a:r>
              <a:rPr lang="fr-FR" b="0" dirty="0"/>
              <a:t>  elles ont le VIH (auquel cas elles auront besoin de 3 doses)</a:t>
            </a:r>
          </a:p>
          <a:p>
            <a:pPr marL="628650" lvl="1" indent="-171450">
              <a:buFont typeface="Wingdings" pitchFamily="2" charset="2"/>
              <a:buChar char="ü"/>
            </a:pPr>
            <a:endParaRPr lang="fr-FR" b="0" dirty="0"/>
          </a:p>
          <a:p>
            <a:endParaRPr lang="en-US" b="0" baseline="0"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16</a:t>
            </a:fld>
            <a:endParaRPr lang="fr-FR" sz="1200" dirty="0">
              <a:solidFill>
                <a:srgbClr val="000000"/>
              </a:solidFill>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r>
              <a:rPr lang="en-US" b="1" dirty="0" err="1"/>
              <a:t>Expliquer</a:t>
            </a:r>
            <a:r>
              <a:rPr lang="en-US" b="1" dirty="0"/>
              <a:t> aux participants</a:t>
            </a:r>
            <a:r>
              <a:rPr lang="en-US" b="1" baseline="0" dirty="0"/>
              <a:t> </a:t>
            </a:r>
            <a:r>
              <a:rPr lang="en-US" b="1" baseline="0" dirty="0" err="1"/>
              <a:t>quand</a:t>
            </a:r>
            <a:r>
              <a:rPr lang="en-US" b="1" baseline="0" dirty="0"/>
              <a:t> </a:t>
            </a:r>
            <a:r>
              <a:rPr lang="en-US" b="1" baseline="0" dirty="0" err="1"/>
              <a:t>revenir</a:t>
            </a:r>
            <a:r>
              <a:rPr lang="en-US" b="1" baseline="0" dirty="0"/>
              <a:t> pour la </a:t>
            </a:r>
            <a:r>
              <a:rPr lang="en-US" b="1" baseline="0" dirty="0" err="1"/>
              <a:t>deuxième</a:t>
            </a:r>
            <a:r>
              <a:rPr lang="en-US" b="1" baseline="0" dirty="0"/>
              <a:t> et la </a:t>
            </a:r>
            <a:r>
              <a:rPr lang="en-US" b="1" baseline="0" dirty="0" err="1"/>
              <a:t>troisième</a:t>
            </a:r>
            <a:r>
              <a:rPr lang="en-US" b="1" baseline="0" dirty="0"/>
              <a:t> dose :</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Informer les filles quand obtenir la prochaine dose de vaccin contre le VPH </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Écrire la date de la prochaine visite sur la carte de vaccination</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Rappeler aux filles de venir à la date indiquée et d’apporter la carte</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Rappeler aux enseignants et aux parents d'informer les filles sur la prochaine dose quelques jours avant la prochaine séance de vaccination </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a:ln/>
        </p:spPr>
      </p:sp>
      <p:sp>
        <p:nvSpPr>
          <p:cNvPr id="41987" name="Espace réservé des commentaires 2"/>
          <p:cNvSpPr>
            <a:spLocks noGrp="1"/>
          </p:cNvSpPr>
          <p:nvPr>
            <p:ph type="body" idx="1"/>
          </p:nvPr>
        </p:nvSpPr>
        <p:spPr>
          <a:noFill/>
          <a:ln/>
        </p:spPr>
        <p:txBody>
          <a:bodyPr/>
          <a:lstStyle/>
          <a:p>
            <a:pPr marL="0" indent="0" fontAlgn="t">
              <a:buFont typeface="Arial" pitchFamily="34" charset="0"/>
              <a:buNone/>
            </a:pPr>
            <a:r>
              <a:rPr lang="fr-FR" sz="1200" b="1" kern="1200" dirty="0">
                <a:solidFill>
                  <a:schemeClr val="tx1"/>
                </a:solidFill>
                <a:effectLst/>
                <a:latin typeface="Arial" pitchFamily="34" charset="0"/>
                <a:ea typeface="MS PGothic" pitchFamily="34" charset="-128"/>
                <a:cs typeface="MS PGothic" pitchFamily="34" charset="-128"/>
              </a:rPr>
              <a:t>Expliquez aux participants que les principaux messages de ce module sont les suivants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L’application des principes de base d'une bonne communication (être respectueux, utiliser des termes simples, vérifier la compréhension correcte, répondre aux préoccupations et permettre la participation) permet de</a:t>
            </a:r>
            <a:r>
              <a:rPr lang="fr-FR" sz="1200" kern="1200" baseline="0" dirty="0">
                <a:solidFill>
                  <a:schemeClr val="tx1"/>
                </a:solidFill>
                <a:effectLst/>
                <a:latin typeface="Arial" pitchFamily="34" charset="0"/>
                <a:ea typeface="MS PGothic" pitchFamily="34" charset="-128"/>
                <a:cs typeface="MS PGothic" pitchFamily="34" charset="-128"/>
              </a:rPr>
              <a:t> s’</a:t>
            </a:r>
            <a:r>
              <a:rPr lang="fr-FR" sz="1200" kern="1200" dirty="0">
                <a:solidFill>
                  <a:schemeClr val="tx1"/>
                </a:solidFill>
                <a:effectLst/>
                <a:latin typeface="Arial" pitchFamily="34" charset="0"/>
                <a:ea typeface="MS PGothic" pitchFamily="34" charset="-128"/>
                <a:cs typeface="MS PGothic" pitchFamily="34" charset="-128"/>
              </a:rPr>
              <a:t>assurer que les principaux messages seront compris par les enseignants, les parents et les jeunes filles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les principes de l’ « IAP » (informer, alerter et programmer) permet aux agents de santé de transmettre correctement les messages exacts</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sur le cancer du col de l’utérus, de sa prévention et de la bonne administration du vaccin contre le VPH</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kern="1200" baseline="0" dirty="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kern="1200" dirty="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Arial" pitchFamily="34" charset="0"/>
              <a:ea typeface="MS PGothic" pitchFamily="34" charset="-128"/>
              <a:cs typeface="MS PGothic" pitchFamily="34" charset="-128"/>
            </a:endParaRPr>
          </a:p>
          <a:p>
            <a:endParaRPr lang="en-GB" dirty="0"/>
          </a:p>
        </p:txBody>
      </p:sp>
      <p:sp>
        <p:nvSpPr>
          <p:cNvPr id="41988"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8D266636-6A7C-45FF-B99D-A995BA31837C}" type="slidenum">
              <a:rPr lang="en-GB" sz="1200">
                <a:latin typeface="Arial" pitchFamily="34" charset="0"/>
              </a:rPr>
              <a:pPr algn="r" defTabSz="901997"/>
              <a:t>18</a:t>
            </a:fld>
            <a:endParaRPr lang="en-GB" sz="1200" dirty="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19</a:t>
            </a:fld>
            <a:endParaRPr lang="en-GB"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xfrm>
            <a:off x="674525" y="4654829"/>
            <a:ext cx="5386715" cy="4716076"/>
          </a:xfrm>
          <a:noFill/>
          <a:ln/>
        </p:spPr>
        <p:txBody>
          <a:bodyPr/>
          <a:lstStyle/>
          <a:p>
            <a:pPr eaLnBrk="1" hangingPunct="1"/>
            <a:endParaRPr lang="fr-FR" dirty="0"/>
          </a:p>
        </p:txBody>
      </p:sp>
      <p:sp>
        <p:nvSpPr>
          <p:cNvPr id="26628" name="Espace réservé du numéro de diapositive 3"/>
          <p:cNvSpPr>
            <a:spLocks noGrp="1"/>
          </p:cNvSpPr>
          <p:nvPr>
            <p:ph type="sldNum" sz="quarter" idx="5"/>
          </p:nvPr>
        </p:nvSpPr>
        <p:spPr>
          <a:noFill/>
        </p:spPr>
        <p:txBody>
          <a:bodyPr/>
          <a:lstStyle/>
          <a:p>
            <a:fld id="{3EB24170-39C3-46D7-ACA1-39E56B48A3DF}" type="slidenum">
              <a:rPr lang="fr-FR" smtClean="0">
                <a:solidFill>
                  <a:srgbClr val="000000"/>
                </a:solidFill>
              </a:rPr>
              <a:pPr/>
              <a:t>2</a:t>
            </a:fld>
            <a:endParaRPr lang="fr-FR">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fr-FR" b="1" i="0" dirty="0">
              <a:solidFill>
                <a:srgbClr val="333333"/>
              </a:solidFill>
              <a:effectLst/>
              <a:latin typeface="Helvetica"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b="1" i="0" dirty="0">
              <a:solidFill>
                <a:srgbClr val="333333"/>
              </a:solidFill>
              <a:effectLst/>
              <a:latin typeface="Helvetica"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BB07EBA8-6C9B-4E17-82ED-E1D58684F65F}" type="slidenum">
              <a:rPr lang="en-GB" smtClean="0"/>
              <a:pPr>
                <a:defRPr/>
              </a:pPr>
              <a:t>20</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p:cNvSpPr>
            <a:spLocks noGrp="1" noRot="1" noChangeAspect="1" noTextEdit="1"/>
          </p:cNvSpPr>
          <p:nvPr>
            <p:ph type="sldImg"/>
          </p:nvPr>
        </p:nvSpPr>
        <p:spPr>
          <a:ln/>
        </p:spPr>
      </p:sp>
      <p:sp>
        <p:nvSpPr>
          <p:cNvPr id="27651" name="Espace réservé des commentaires 2"/>
          <p:cNvSpPr>
            <a:spLocks noGrp="1"/>
          </p:cNvSpPr>
          <p:nvPr>
            <p:ph type="body" idx="1"/>
          </p:nvPr>
        </p:nvSpPr>
        <p:spPr>
          <a:noFill/>
          <a:ln/>
        </p:spPr>
        <p:txBody>
          <a:bodyPr/>
          <a:lstStyle/>
          <a:p>
            <a:r>
              <a:rPr lang="fr-FR" b="1" noProof="0" dirty="0"/>
              <a:t>Expliquer aux participants les messages clés soulevés dans</a:t>
            </a:r>
            <a:r>
              <a:rPr lang="fr-FR" b="1" baseline="0" noProof="0" dirty="0"/>
              <a:t> ce module : </a:t>
            </a:r>
          </a:p>
          <a:p>
            <a:r>
              <a:rPr lang="fr-FR" b="0" noProof="0" dirty="0"/>
              <a:t>Nous</a:t>
            </a:r>
            <a:r>
              <a:rPr lang="fr-FR" b="0" baseline="0" noProof="0" dirty="0"/>
              <a:t> vous communiqueront les réponses aux questions suivantes </a:t>
            </a:r>
            <a:r>
              <a:rPr lang="fr-FR" b="0" noProof="0" dirty="0"/>
              <a:t>:</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Qui sont les principaux acteurs / principales parties prenantes ?</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Comment communiquer avec les parties prenantes ?</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Quelle utilisation des principes</a:t>
            </a:r>
            <a:r>
              <a:rPr lang="fr-FR" sz="1200" kern="1200" baseline="0" noProof="0" dirty="0">
                <a:solidFill>
                  <a:schemeClr val="tx1"/>
                </a:solidFill>
                <a:effectLst/>
                <a:latin typeface="Arial" pitchFamily="34" charset="0"/>
                <a:ea typeface="MS PGothic" pitchFamily="34" charset="-128"/>
                <a:cs typeface="MS PGothic" pitchFamily="34" charset="-128"/>
              </a:rPr>
              <a:t> </a:t>
            </a:r>
            <a:r>
              <a:rPr lang="fr-FR" sz="1200" kern="1200" noProof="0" dirty="0">
                <a:solidFill>
                  <a:schemeClr val="tx1"/>
                </a:solidFill>
                <a:effectLst/>
                <a:latin typeface="Arial" pitchFamily="34" charset="0"/>
                <a:ea typeface="MS PGothic" pitchFamily="34" charset="-128"/>
                <a:cs typeface="MS PGothic" pitchFamily="34" charset="-128"/>
              </a:rPr>
              <a:t>« IAP » pour transmettre les bons messages ?</a:t>
            </a:r>
          </a:p>
          <a:p>
            <a:pPr marL="171450" indent="-171450">
              <a:buFont typeface="Arial" pitchFamily="34" charset="0"/>
              <a:buChar char="•"/>
            </a:pPr>
            <a:r>
              <a:rPr lang="fr-FR" sz="1200" b="0" noProof="0" dirty="0">
                <a:solidFill>
                  <a:srgbClr val="000066"/>
                </a:solidFill>
                <a:ea typeface="Arial" charset="0"/>
              </a:rPr>
              <a:t>Quels sont les messages clés destinés aux acteurs a propos du cancer du col de l’utérus et de la vaccination contre le VPH ?</a:t>
            </a:r>
          </a:p>
          <a:p>
            <a:pPr rtl="1">
              <a:defRPr/>
            </a:pPr>
            <a:endParaRPr lang="fr-FR" sz="1200" b="1" dirty="0">
              <a:solidFill>
                <a:srgbClr val="000066"/>
              </a:solidFill>
              <a:ea typeface="Arial" charset="0"/>
            </a:endParaRPr>
          </a:p>
          <a:p>
            <a:pPr>
              <a:buFontTx/>
              <a:buChar char="•"/>
            </a:pPr>
            <a:endParaRPr lang="en-US" dirty="0"/>
          </a:p>
        </p:txBody>
      </p:sp>
      <p:sp>
        <p:nvSpPr>
          <p:cNvPr id="27652" name="Espace réservé du numéro de diapositive 3"/>
          <p:cNvSpPr>
            <a:spLocks noGrp="1"/>
          </p:cNvSpPr>
          <p:nvPr>
            <p:ph type="sldNum" sz="quarter" idx="5"/>
          </p:nvPr>
        </p:nvSpPr>
        <p:spPr>
          <a:noFill/>
        </p:spPr>
        <p:txBody>
          <a:bodyPr/>
          <a:lstStyle/>
          <a:p>
            <a:fld id="{75FA5B2D-4EF1-4FB3-B4D8-D012D3AC991C}" type="slidenum">
              <a:rPr lang="fr-FR" smtClean="0"/>
              <a:pPr/>
              <a:t>3</a:t>
            </a:fld>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Expliquez aux participants qui sont les principales parties prenantes :</a:t>
            </a:r>
            <a:br>
              <a:rPr lang="fr-FR" sz="1200" b="1"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3 principaux intervenants pour la vaccination contre le VPH sont les enseignants, les parents et les filles âgées de 9 à 14 ans. Discutez les raisons pour lesquelles ils sont importants. Notez que l'importance des enseignants peut dépendre de la stratégie qui est suivie pour la vaccination - même si la prestation ne repose pas (exclusivement) sur l'école, rappelez-vous que les enseignants sont des membres influents de la communauté.</a:t>
            </a:r>
          </a:p>
          <a:p>
            <a:pPr fontAlgn="t"/>
            <a:br>
              <a:rPr lang="fr-FR" sz="1200" kern="1200" dirty="0">
                <a:solidFill>
                  <a:schemeClr val="tx1"/>
                </a:solidFill>
                <a:effectLst/>
                <a:latin typeface="Arial" pitchFamily="34" charset="0"/>
                <a:ea typeface="MS PGothic" pitchFamily="34" charset="-128"/>
                <a:cs typeface="MS PGothic" pitchFamily="34" charset="-128"/>
              </a:rPr>
            </a:br>
            <a:r>
              <a:rPr lang="fr-FR" sz="1200" i="1" kern="1200" dirty="0">
                <a:solidFill>
                  <a:schemeClr val="tx1"/>
                </a:solidFill>
                <a:effectLst/>
                <a:latin typeface="Arial" pitchFamily="34" charset="0"/>
                <a:ea typeface="MS PGothic" pitchFamily="34" charset="-128"/>
                <a:cs typeface="MS PGothic" pitchFamily="34" charset="-128"/>
                <a:sym typeface="Wingdings" pitchFamily="2" charset="2"/>
              </a:rPr>
              <a:t>Posez </a:t>
            </a:r>
            <a:r>
              <a:rPr lang="fr-FR" sz="1200" i="1" kern="1200" dirty="0">
                <a:solidFill>
                  <a:schemeClr val="tx1"/>
                </a:solidFill>
                <a:effectLst/>
                <a:latin typeface="Arial" pitchFamily="34" charset="0"/>
                <a:ea typeface="MS PGothic" pitchFamily="34" charset="-128"/>
                <a:cs typeface="MS PGothic" pitchFamily="34" charset="-128"/>
              </a:rPr>
              <a:t>la question </a:t>
            </a:r>
            <a:r>
              <a:rPr lang="fr-FR" sz="1200" kern="1200" dirty="0">
                <a:solidFill>
                  <a:schemeClr val="tx1"/>
                </a:solidFill>
                <a:effectLst/>
                <a:latin typeface="Arial" pitchFamily="34" charset="0"/>
                <a:ea typeface="MS PGothic" pitchFamily="34" charset="-128"/>
                <a:cs typeface="MS PGothic" pitchFamily="34" charset="-128"/>
              </a:rPr>
              <a:t>: « Y a-t-il d'autres intervenants spécifiques dans votre communauté ? »</a:t>
            </a:r>
          </a:p>
          <a:p>
            <a:r>
              <a:rPr lang="fr-FR" sz="1200"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kern="1200" dirty="0">
                <a:solidFill>
                  <a:schemeClr val="tx1"/>
                </a:solidFill>
                <a:effectLst/>
                <a:latin typeface="Arial" pitchFamily="34" charset="0"/>
                <a:ea typeface="MS PGothic" pitchFamily="34" charset="-128"/>
                <a:cs typeface="MS PGothic" pitchFamily="34" charset="-128"/>
              </a:rPr>
              <a:t>Dans certaines communautés, les chefs religieux sont des groupes qui peuvent influencer les gens dans le soutien à la vaccination contre le VPH. Ils auront probablement besoin des mêmes informations que les enseignants.</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Si les vaccinations sont effectuées dans les écoles, les parents </a:t>
            </a:r>
            <a:r>
              <a:rPr lang="fr-FR" sz="1200" kern="1200" dirty="0">
                <a:solidFill>
                  <a:srgbClr val="FF0000"/>
                </a:solidFill>
                <a:effectLst/>
                <a:latin typeface="Arial" pitchFamily="34" charset="0"/>
                <a:ea typeface="MS PGothic" pitchFamily="34" charset="-128"/>
                <a:cs typeface="MS PGothic" pitchFamily="34" charset="-128"/>
              </a:rPr>
              <a:t>seront probablement </a:t>
            </a:r>
            <a:r>
              <a:rPr lang="fr-FR" sz="1200" kern="1200" dirty="0">
                <a:solidFill>
                  <a:schemeClr val="tx1"/>
                </a:solidFill>
                <a:effectLst/>
                <a:latin typeface="Arial" pitchFamily="34" charset="0"/>
                <a:ea typeface="MS PGothic" pitchFamily="34" charset="-128"/>
                <a:cs typeface="MS PGothic" pitchFamily="34" charset="-128"/>
              </a:rPr>
              <a:t>absents. Donc, les enseignants seront un canal pour des bonnes informations lorsqu’ils sont questionnés par les parents et doivent être à l'aise pour leur répondre. </a:t>
            </a:r>
            <a:endParaRPr lang="en-US" dirty="0">
              <a:solidFill>
                <a:schemeClr val="tx2"/>
              </a:solidFill>
            </a:endParaRPr>
          </a:p>
        </p:txBody>
      </p:sp>
      <p:sp>
        <p:nvSpPr>
          <p:cNvPr id="28676" name="Slide Number Placeholder 3"/>
          <p:cNvSpPr>
            <a:spLocks noGrp="1"/>
          </p:cNvSpPr>
          <p:nvPr>
            <p:ph type="sldNum" sz="quarter" idx="5"/>
          </p:nvPr>
        </p:nvSpPr>
        <p:spPr>
          <a:noFill/>
        </p:spPr>
        <p:txBody>
          <a:bodyPr/>
          <a:lstStyle/>
          <a:p>
            <a:fld id="{3F1D9113-64A2-4278-AB51-3FDE13A03DEE}" type="slidenum">
              <a:rPr lang="en-GB" smtClean="0"/>
              <a:pPr/>
              <a:t>4</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marL="0" indent="0">
              <a:buFont typeface="Arial" pitchFamily="34" charset="0"/>
              <a:buNone/>
            </a:pPr>
            <a:r>
              <a:rPr lang="fr-FR" sz="1200" b="1" kern="1200" dirty="0">
                <a:solidFill>
                  <a:schemeClr val="tx1"/>
                </a:solidFill>
                <a:effectLst/>
                <a:latin typeface="Arial" pitchFamily="34" charset="0"/>
                <a:ea typeface="MS PGothic" pitchFamily="34" charset="-128"/>
                <a:cs typeface="MS PGothic" pitchFamily="34" charset="-128"/>
              </a:rPr>
              <a:t>Expliquer aux participants comment communiquer avec les enseignants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Afin d'assurer une bonne communication avec les enseignants, l’agent de santé doit :</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être respectueux : sourire souvent, être amical</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utiliser des mots simples pour fournir des informations sur le cancer du col de l'utérus et la vaccination contre le VPH. Eviter d'utiliser des termes techniques</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s’assurer que les enseignants ont bien compris vos messages clés. Les reformuler et simplifier si nécessaire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rappeler aux enseignants la contribution qu'ils peuvent apporter au programme de vaccination contre le VPH, notamment en travaillant avec les agents de santé afin d'avoir toutes les filles éligibles vaccinées, en mobilisant toutes les filles éligibles pour la vaccination contre le VPH ; l'écoute et la réponse aux préoccupations des parents sont décrits dans la diapositive suivante. (à noter que dans certains pays, les enseignants peuvent avoir été assignés à des rôles spécifiques dans la campagne de vaccination ; dans ce cas cela est décrit dans l'accord entre les autorités de la santé et de l'éducation)</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Impliquez les enseignants en tant que partenaires dans la communication sur le vaccin contre le VPH dans leurs communautés</a:t>
            </a:r>
            <a:endParaRPr lang="en-US" dirty="0"/>
          </a:p>
        </p:txBody>
      </p:sp>
      <p:sp>
        <p:nvSpPr>
          <p:cNvPr id="29700" name="Slide Number Placeholder 3"/>
          <p:cNvSpPr>
            <a:spLocks noGrp="1"/>
          </p:cNvSpPr>
          <p:nvPr>
            <p:ph type="sldNum" sz="quarter" idx="5"/>
          </p:nvPr>
        </p:nvSpPr>
        <p:spPr>
          <a:noFill/>
        </p:spPr>
        <p:txBody>
          <a:bodyPr/>
          <a:lstStyle/>
          <a:p>
            <a:fld id="{75FEA4B1-522A-496C-820D-61D54DD15408}" type="slidenum">
              <a:rPr lang="en-GB" smtClean="0"/>
              <a:pPr/>
              <a:t>5</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Expliquer aux participants comment communiquer avec les parents :</a:t>
            </a:r>
          </a:p>
          <a:p>
            <a:pPr fontAlgn="t"/>
            <a:r>
              <a:rPr lang="fr-FR" sz="1200" kern="1200" dirty="0">
                <a:solidFill>
                  <a:schemeClr val="tx1"/>
                </a:solidFill>
                <a:effectLst/>
                <a:latin typeface="Arial" pitchFamily="34" charset="0"/>
                <a:ea typeface="MS PGothic" pitchFamily="34" charset="-128"/>
                <a:cs typeface="MS PGothic" pitchFamily="34" charset="-128"/>
              </a:rPr>
              <a:t>L'agent de santé doit toujours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être respectueux: sourire souvent, être amical</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des mots simples pour fournir des informations sur le cancer du col de l'utérus et la vaccination contre le VPH. Il faut éviter d'utiliser des termes techniques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s’assurer que les parents ont compris ses messages clés. reformuler et simplifier si nécessaire</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écouter les préoccupations des parents. Parfois, les parents ont des craintes infondées. Des exemples de telles craintes sont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filles peuvent percevoir le consentement à la vaccination comme une approbation implicite de leurs parents pour qu'elles soient sexuellement actifs</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 vaccin rendra les filles plus susceptibles d'avoir des rapports sexuels plus tôt, ou d’avoir des rapports sexuels non protégés ou que cela affecte le comportement sexuel d'une fille d'une autre manière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vaccin peut affecter la fertilité de la jeune fille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Répondre aux préoccupations des parents :</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Rassurer les parents en indiquant que des recherches minutieuses ont montré que le vaccin contre le VPH est sûr et efficace et que le vaccin contre le VPH n’a pas d'effet sur ​​le comportement sexuel et la fertilité</a:t>
            </a:r>
          </a:p>
          <a:p>
            <a:pPr marL="171450" lvl="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Impliquer les parents comme des partenaires dans la communication sur le vaccin contre le VPH en parlant à d'autres membres de la communauté.</a:t>
            </a:r>
            <a:endParaRPr lang="en-US" dirty="0"/>
          </a:p>
        </p:txBody>
      </p:sp>
      <p:sp>
        <p:nvSpPr>
          <p:cNvPr id="4" name="Slide Number Placeholder 3"/>
          <p:cNvSpPr>
            <a:spLocks noGrp="1"/>
          </p:cNvSpPr>
          <p:nvPr>
            <p:ph type="sldNum" sz="quarter" idx="10"/>
          </p:nvPr>
        </p:nvSpPr>
        <p:spPr/>
        <p:txBody>
          <a:bodyPr/>
          <a:lstStyle/>
          <a:p>
            <a:pPr>
              <a:defRPr/>
            </a:pPr>
            <a:fld id="{BB07EBA8-6C9B-4E17-82ED-E1D58684F65F}" type="slidenum">
              <a:rPr lang="en-GB" smtClean="0"/>
              <a:pPr>
                <a:defRPr/>
              </a:pPr>
              <a:t>6</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p:cNvSpPr>
            <a:spLocks noGrp="1" noRot="1" noChangeAspect="1" noTextEdit="1"/>
          </p:cNvSpPr>
          <p:nvPr>
            <p:ph type="sldImg"/>
          </p:nvPr>
        </p:nvSpPr>
        <p:spPr>
          <a:ln/>
        </p:spPr>
      </p:sp>
      <p:sp>
        <p:nvSpPr>
          <p:cNvPr id="30723" name="Espace réservé des commentaires 2"/>
          <p:cNvSpPr>
            <a:spLocks noGrp="1"/>
          </p:cNvSpPr>
          <p:nvPr>
            <p:ph type="body" idx="1"/>
          </p:nvPr>
        </p:nvSpPr>
        <p:spPr>
          <a:noFill/>
          <a:ln/>
        </p:spPr>
        <p:txBody>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Expliquer aux participants comment communiquer avec les filles :</a:t>
            </a:r>
            <a:br>
              <a:rPr lang="fr-FR" sz="1200" b="1"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Pour communiquer efficacement avec les filles, les agents de santé doivent d'abord comprendre leurs préoccupations concernant la vaccination contre le VPH et comprendre les facteurs qui peuvent conduire à une mauvaise information sur l'innocuité et l'efficacité du vaccin. Les agents de santé devraient établir un dialogue amical ouvert avec des filles, fournir des réponses claires à leurs questions et fournir des informations précises sur la vaccination.</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Pour établir un bon rapport avec les filles, l’agent de santé devrait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être respectueux : Une bonne façon de le faire est de vous présenter. Sourire souvent, être amical</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des mots simples pour s'assurer que la jeune fille comprend les messages clés</a:t>
            </a:r>
            <a:endParaRPr lang="fr-FR" sz="1200" kern="1200" baseline="0" dirty="0">
              <a:solidFill>
                <a:schemeClr val="tx1"/>
              </a:solidFill>
              <a:effectLst/>
              <a:latin typeface="Arial" pitchFamily="34" charset="0"/>
              <a:ea typeface="MS PGothic" pitchFamily="34" charset="-128"/>
              <a:cs typeface="MS PGothic" pitchFamily="34" charset="-128"/>
            </a:endParaRPr>
          </a:p>
          <a:p>
            <a:pPr marL="171450" indent="-171450" fontAlgn="t">
              <a:buFont typeface="Arial" pitchFamily="34" charset="0"/>
              <a:buChar char="•"/>
            </a:pPr>
            <a:r>
              <a:rPr lang="fr-FR" sz="1200" kern="1200" baseline="0" dirty="0">
                <a:solidFill>
                  <a:schemeClr val="tx1"/>
                </a:solidFill>
                <a:effectLst/>
                <a:latin typeface="Arial" pitchFamily="34" charset="0"/>
                <a:ea typeface="MS PGothic" pitchFamily="34" charset="-128"/>
                <a:cs typeface="MS PGothic" pitchFamily="34" charset="-128"/>
              </a:rPr>
              <a:t>vous pouvez </a:t>
            </a:r>
            <a:r>
              <a:rPr lang="fr-FR" sz="1200" kern="1200" dirty="0">
                <a:solidFill>
                  <a:schemeClr val="tx1"/>
                </a:solidFill>
                <a:effectLst/>
                <a:latin typeface="Arial" pitchFamily="34" charset="0"/>
                <a:ea typeface="MS PGothic" pitchFamily="34" charset="-128"/>
                <a:cs typeface="MS PGothic" pitchFamily="34" charset="-128"/>
              </a:rPr>
              <a:t>demander à la jeune fille ce qu'elle a compris, et si nécessaire, il peut reformuler et simplifier ses messages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laisser la fille exprimer ses préoccupations : demandez activement si les filles ont des questions ou des préoccupations. Rappelez-vous que les adolescentes peuvent être réticentes à poser des questions ; les conséquences à court terme, telles que la douleur, peuvent être plus pertinentes pour une adolescente par rapport aux avantages du vaccin dans l'avenir</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répondre à toutes les questions de manière factuelle. Lorsque vous obtenez des questions liées à la sexualité ou la fertilité, assurez-vous que vos propres croyances n'interfèrent pas sur la manière de répondre et dans le contenu de vos réponses aux filles.</a:t>
            </a:r>
            <a:endParaRPr lang="en-US" dirty="0"/>
          </a:p>
        </p:txBody>
      </p:sp>
      <p:sp>
        <p:nvSpPr>
          <p:cNvPr id="30724" name="Espace réservé du numéro de diapositive 3"/>
          <p:cNvSpPr>
            <a:spLocks noGrp="1"/>
          </p:cNvSpPr>
          <p:nvPr>
            <p:ph type="sldNum" sz="quarter" idx="5"/>
          </p:nvPr>
        </p:nvSpPr>
        <p:spPr>
          <a:noFill/>
        </p:spPr>
        <p:txBody>
          <a:bodyPr/>
          <a:lstStyle/>
          <a:p>
            <a:fld id="{E401335F-2263-4842-A023-DB2038FE2E91}" type="slidenum">
              <a:rPr lang="en-GB" smtClean="0"/>
              <a:pPr/>
              <a:t>7</a:t>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Motivez les filles à se faire vacciner. Si une fille est réticente à se faire vacciner, il faut identifier les craintes qu'elle a et y remédier. Si une fille refuse, n'oubliez pas qu'elle a le droit de refuser. Même s’il est bon d'explorer s'il existe des moyens de la convaincre, il ne faut jamais forcer ou tromper une jeune fille pour la vacciner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Permettez aux filles de participer à la prise de décision au sujet de la vaccination. Leur donner l’opportunité d'être impliquées dans la vaccination contre le VPH montre que vous les prenez au sérieux</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Vous pouvez associer les filles en les motivant à parler sur les avantages de la vaccination contre le VPH, auprès d'autres filles éligibles dans la communauté, en particulier celles qui ne vont pas à l'école.</a:t>
            </a:r>
            <a:endParaRPr lang="en-US" dirty="0"/>
          </a:p>
          <a:p>
            <a:pPr defTabSz="914336">
              <a:buFontTx/>
              <a:buChar cha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77FC72DA-61E8-4554-92A9-635AD2889BA2}" type="slidenum">
              <a:rPr lang="en-GB" smtClean="0"/>
              <a:pPr>
                <a:defRPr/>
              </a:pPr>
              <a:t>8</a:t>
            </a:fld>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r>
              <a:rPr lang="fr-FR" b="1" dirty="0"/>
              <a:t>Expliquez aux participants les 3 grands principes (IAP) de la communication avec les enseignants, les parents et les filles : </a:t>
            </a:r>
          </a:p>
          <a:p>
            <a:r>
              <a:rPr lang="fr-FR" dirty="0"/>
              <a:t>L’ IAP est un moyen mnémotechnique qui permet au personnel de santé de se rappeler des 3 domaines de contenu</a:t>
            </a:r>
            <a:r>
              <a:rPr lang="fr-FR" baseline="0" dirty="0"/>
              <a:t> qui doivent être couverts quand on communique </a:t>
            </a:r>
            <a:r>
              <a:rPr lang="fr-FR" dirty="0"/>
              <a:t>avec les enseignants, les parents et les filles : I pour Informer; A pour Alerter; et P pour Programmer.</a:t>
            </a:r>
          </a:p>
          <a:p>
            <a:pPr marL="171450" indent="-171450">
              <a:buFont typeface="Arial" pitchFamily="34" charset="0"/>
              <a:buChar char="•"/>
            </a:pPr>
            <a:r>
              <a:rPr lang="fr-FR" dirty="0"/>
              <a:t>Informer : le personnel de santé doit informer les enseignants, les parents et les filles sur ce qui est donné : les maladies prévenues, les caractéristiques,</a:t>
            </a:r>
            <a:r>
              <a:rPr lang="fr-FR" baseline="0" dirty="0"/>
              <a:t> les doses et le calendrier du vaccin, </a:t>
            </a:r>
            <a:r>
              <a:rPr lang="fr-FR" dirty="0"/>
              <a:t>etc.</a:t>
            </a:r>
          </a:p>
          <a:p>
            <a:pPr marL="171450" indent="-171450">
              <a:buFont typeface="Arial" pitchFamily="34" charset="0"/>
              <a:buChar char="•"/>
            </a:pPr>
            <a:r>
              <a:rPr lang="fr-FR" dirty="0"/>
              <a:t>Alerter : le personnel de santé doit alerter les enseignants, les parents et les filles,</a:t>
            </a:r>
            <a:r>
              <a:rPr lang="fr-FR" baseline="0" dirty="0"/>
              <a:t> </a:t>
            </a:r>
            <a:r>
              <a:rPr lang="fr-FR" dirty="0">
                <a:solidFill>
                  <a:srgbClr val="000066"/>
                </a:solidFill>
              </a:rPr>
              <a:t>sur les effets secondaires possibles après la vaccination et expliquer comment y répondre</a:t>
            </a:r>
          </a:p>
          <a:p>
            <a:pPr marL="171450" indent="-171450">
              <a:buFont typeface="Arial" pitchFamily="34" charset="0"/>
              <a:buChar char="•"/>
            </a:pPr>
            <a:r>
              <a:rPr lang="fr-FR" dirty="0"/>
              <a:t>Programmer : le personnel de santé doit planifier avec les enseignants, les parents et les filles,</a:t>
            </a:r>
            <a:r>
              <a:rPr lang="fr-FR" baseline="0" dirty="0"/>
              <a:t> </a:t>
            </a:r>
            <a:r>
              <a:rPr lang="fr-FR" dirty="0"/>
              <a:t>le prochain rendez-vous des doses suivantes pour terminer le calendrier vaccinal.</a:t>
            </a:r>
            <a:endParaRPr lang="en-US" dirty="0"/>
          </a:p>
          <a:p>
            <a:endParaRPr lang="en-US" dirty="0"/>
          </a:p>
        </p:txBody>
      </p:sp>
      <p:sp>
        <p:nvSpPr>
          <p:cNvPr id="31748" name="Espace réservé du numéro de diapositive 3"/>
          <p:cNvSpPr>
            <a:spLocks noGrp="1"/>
          </p:cNvSpPr>
          <p:nvPr>
            <p:ph type="sldNum" sz="quarter" idx="5"/>
          </p:nvPr>
        </p:nvSpPr>
        <p:spPr>
          <a:noFill/>
        </p:spPr>
        <p:txBody>
          <a:bodyPr/>
          <a:lstStyle/>
          <a:p>
            <a:fld id="{73CDECE5-90E1-4A69-958E-CA4101AD10EA}" type="slidenum">
              <a:rPr lang="en-GB" smtClean="0"/>
              <a:pPr/>
              <a:t>9</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b="1" dirty="0">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endParaRPr lang="en-US" dirty="0"/>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fr-FR" sz="3400" b="1" dirty="0">
              <a:solidFill>
                <a:srgbClr val="000066"/>
              </a:solidFill>
              <a:latin typeface="Arial" pitchFamily="34" charset="0"/>
            </a:endParaRPr>
          </a:p>
        </p:txBody>
      </p:sp>
      <p:sp>
        <p:nvSpPr>
          <p:cNvPr id="1030" name="Rectangle 13"/>
          <p:cNvSpPr>
            <a:spLocks noChangeArrowheads="1"/>
          </p:cNvSpPr>
          <p:nvPr/>
        </p:nvSpPr>
        <p:spPr bwMode="auto">
          <a:xfrm>
            <a:off x="831850" y="6426200"/>
            <a:ext cx="7245350" cy="431800"/>
          </a:xfrm>
          <a:prstGeom prst="rect">
            <a:avLst/>
          </a:prstGeom>
          <a:noFill/>
          <a:ln w="9525">
            <a:noFill/>
            <a:miter lim="800000"/>
            <a:headEnd/>
            <a:tailEnd/>
          </a:ln>
        </p:spPr>
        <p:txBody>
          <a:bodyPr lIns="0" tIns="0" rIns="0" bIns="0"/>
          <a:lstStyle/>
          <a:p>
            <a:pPr defTabSz="912813"/>
            <a:r>
              <a:rPr lang="fr-FR" sz="1200" b="0" dirty="0">
                <a:solidFill>
                  <a:srgbClr val="96CCEE"/>
                </a:solidFill>
                <a:latin typeface="Arial Narrow" pitchFamily="34" charset="0"/>
              </a:rPr>
              <a:t>Communication</a:t>
            </a:r>
            <a:r>
              <a:rPr lang="fr-FR" sz="1200" b="0" baseline="0" dirty="0">
                <a:solidFill>
                  <a:srgbClr val="96CCEE"/>
                </a:solidFill>
                <a:latin typeface="Arial Narrow" pitchFamily="34" charset="0"/>
              </a:rPr>
              <a:t> </a:t>
            </a:r>
            <a:r>
              <a:rPr lang="fr-FR" sz="1200" b="0" dirty="0">
                <a:solidFill>
                  <a:srgbClr val="96CCEE"/>
                </a:solidFill>
                <a:latin typeface="Arial Narrow" pitchFamily="34" charset="0"/>
              </a:rPr>
              <a:t>sur le vaccin contre le VPH avec les parties prenantes</a:t>
            </a:r>
            <a:r>
              <a:rPr lang="en-US" sz="1200" b="0" dirty="0">
                <a:solidFill>
                  <a:srgbClr val="96CCEE"/>
                </a:solidFill>
                <a:latin typeface="Arial Narrow" pitchFamily="34" charset="0"/>
              </a:rPr>
              <a:t>, </a:t>
            </a:r>
            <a:r>
              <a:rPr lang="en-GB" sz="1200" b="0" dirty="0">
                <a:solidFill>
                  <a:srgbClr val="96CCEE"/>
                </a:solidFill>
                <a:latin typeface="Arial Narrow" pitchFamily="34" charset="0"/>
              </a:rPr>
              <a:t>Module 6 </a:t>
            </a:r>
            <a:r>
              <a:rPr lang="en-US" sz="1200" b="0" dirty="0">
                <a:solidFill>
                  <a:srgbClr val="96CCEE"/>
                </a:solidFill>
                <a:latin typeface="Arial Narrow" pitchFamily="34" charset="0"/>
              </a:rPr>
              <a:t>Gardasil</a:t>
            </a:r>
            <a:r>
              <a:rPr lang="en-US" sz="1200" b="0" baseline="30000" dirty="0">
                <a:solidFill>
                  <a:srgbClr val="96CCEE"/>
                </a:solidFill>
                <a:latin typeface="Arial Narrow" pitchFamily="34" charset="0"/>
              </a:rPr>
              <a:t>TM</a:t>
            </a:r>
            <a:r>
              <a:rPr lang="en-US" sz="1200" b="0" baseline="0" dirty="0">
                <a:solidFill>
                  <a:srgbClr val="96CCEE"/>
                </a:solidFill>
                <a:latin typeface="Arial Narrow" pitchFamily="34" charset="0"/>
              </a:rPr>
              <a:t> </a:t>
            </a:r>
            <a:r>
              <a:rPr lang="en-GB" b="0" baseline="12000" dirty="0">
                <a:solidFill>
                  <a:srgbClr val="FFFFFF"/>
                </a:solidFill>
                <a:latin typeface="Arial Narrow" pitchFamily="34" charset="0"/>
              </a:rPr>
              <a:t>|</a:t>
            </a:r>
            <a:r>
              <a:rPr lang="en-GB" sz="1200" b="0" dirty="0">
                <a:solidFill>
                  <a:srgbClr val="96CCEE"/>
                </a:solidFill>
                <a:latin typeface="Arial Narrow" pitchFamily="34" charset="0"/>
              </a:rPr>
              <a:t> </a:t>
            </a:r>
            <a:r>
              <a:rPr lang="fr-FR" sz="1200" b="0" dirty="0">
                <a:solidFill>
                  <a:srgbClr val="96CCEE"/>
                </a:solidFill>
                <a:latin typeface="Arial Narrow" pitchFamily="34" charset="0"/>
              </a:rPr>
              <a:t>mai 2022</a:t>
            </a:r>
            <a:endParaRPr lang="en-GB" sz="120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fld id="{5A1D3E32-4C33-43D2-ADA6-55A347FEFC98}" type="slidenum">
              <a:rPr lang="en-US" sz="1500" b="1">
                <a:solidFill>
                  <a:srgbClr val="72BBE8"/>
                </a:solidFill>
                <a:latin typeface="Arial Narrow" pitchFamily="34" charset="0"/>
              </a:rPr>
              <a:pPr algn="r" defTabSz="912813"/>
              <a:t>‹#›</a:t>
            </a:fld>
            <a:r>
              <a:rPr lang="en-GB" sz="1500" b="1" dirty="0">
                <a:solidFill>
                  <a:srgbClr val="72BBE8"/>
                </a:solidFill>
                <a:latin typeface="Arial Narrow" pitchFamily="34" charset="0"/>
              </a:rPr>
              <a:t> </a:t>
            </a:r>
            <a:r>
              <a:rPr lang="en-GB" sz="2100" b="1" baseline="14000" dirty="0">
                <a:solidFill>
                  <a:srgbClr val="FFFFFF"/>
                </a:solidFill>
                <a:latin typeface="Arial Narrow" pitchFamily="34" charset="0"/>
              </a:rPr>
              <a:t>|</a:t>
            </a:r>
          </a:p>
        </p:txBody>
      </p:sp>
      <p:pic>
        <p:nvPicPr>
          <p:cNvPr id="9" name="Picture 17">
            <a:extLst>
              <a:ext uri="{FF2B5EF4-FFF2-40B4-BE49-F238E27FC236}">
                <a16:creationId xmlns:a16="http://schemas.microsoft.com/office/drawing/2014/main" id="{FE1C8EEC-2F8E-402F-9530-B1290E36343D}"/>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680915" y="6178236"/>
            <a:ext cx="2278062" cy="57592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023" r:id="rId1"/>
    <p:sldLayoutId id="2147485013" r:id="rId2"/>
    <p:sldLayoutId id="2147485014" r:id="rId3"/>
    <p:sldLayoutId id="2147485015" r:id="rId4"/>
    <p:sldLayoutId id="2147485016" r:id="rId5"/>
    <p:sldLayoutId id="2147485017" r:id="rId6"/>
    <p:sldLayoutId id="2147485018" r:id="rId7"/>
    <p:sldLayoutId id="2147485019" r:id="rId8"/>
    <p:sldLayoutId id="2147485020" r:id="rId9"/>
    <p:sldLayoutId id="2147485021" r:id="rId10"/>
    <p:sldLayoutId id="214748502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hyperlink" Target="https://apps.who.int/iris/bitstream/handle/10665/254586/9789242549768-fre.pdf;sequence=1"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www.unicef.org/media/93661/file/Vaccine%20messaging%20guide.pdf" TargetMode="External"/><Relationship Id="rId4" Type="http://schemas.openxmlformats.org/officeDocument/2006/relationships/hyperlink" Target="https://apps.who.int/iris/handle/10665/273313"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2397125"/>
            <a:ext cx="7620000" cy="1752600"/>
          </a:xfrm>
        </p:spPr>
        <p:txBody>
          <a:bodyPr/>
          <a:lstStyle/>
          <a:p>
            <a:pPr>
              <a:lnSpc>
                <a:spcPct val="90000"/>
              </a:lnSpc>
            </a:pPr>
            <a:r>
              <a:rPr lang="en-US" dirty="0">
                <a:solidFill>
                  <a:srgbClr val="FFFFFF"/>
                </a:solidFill>
              </a:rPr>
              <a:t>Module 6</a:t>
            </a:r>
          </a:p>
          <a:p>
            <a:r>
              <a:rPr lang="en-US" dirty="0">
                <a:solidFill>
                  <a:srgbClr val="FFFFFF"/>
                </a:solidFill>
              </a:rPr>
              <a:t>Communication </a:t>
            </a:r>
            <a:r>
              <a:rPr lang="en-US" dirty="0" err="1">
                <a:solidFill>
                  <a:srgbClr val="FFFFFF"/>
                </a:solidFill>
              </a:rPr>
              <a:t>sur</a:t>
            </a:r>
            <a:r>
              <a:rPr lang="en-US" dirty="0">
                <a:solidFill>
                  <a:srgbClr val="FFFFFF"/>
                </a:solidFill>
              </a:rPr>
              <a:t> le </a:t>
            </a:r>
            <a:r>
              <a:rPr lang="en-US" dirty="0" err="1">
                <a:solidFill>
                  <a:srgbClr val="FFFFFF"/>
                </a:solidFill>
              </a:rPr>
              <a:t>vaccin</a:t>
            </a:r>
            <a:r>
              <a:rPr lang="en-US" dirty="0">
                <a:solidFill>
                  <a:srgbClr val="FFFFFF"/>
                </a:solidFill>
              </a:rPr>
              <a:t> </a:t>
            </a:r>
            <a:r>
              <a:rPr lang="en-US" dirty="0" err="1">
                <a:solidFill>
                  <a:srgbClr val="FFFFFF"/>
                </a:solidFill>
              </a:rPr>
              <a:t>contre</a:t>
            </a:r>
            <a:r>
              <a:rPr lang="en-US" dirty="0">
                <a:solidFill>
                  <a:srgbClr val="FFFFFF"/>
                </a:solidFill>
              </a:rPr>
              <a:t> le VPH avec les parties </a:t>
            </a:r>
            <a:r>
              <a:rPr lang="en-US" dirty="0" err="1">
                <a:solidFill>
                  <a:srgbClr val="FFFFFF"/>
                </a:solidFill>
              </a:rPr>
              <a:t>prenantes</a:t>
            </a:r>
            <a:r>
              <a:rPr lang="en-US" dirty="0">
                <a:solidFill>
                  <a:srgbClr val="FFFFFF"/>
                </a:solidFill>
              </a:rPr>
              <a:t> </a:t>
            </a:r>
          </a:p>
          <a:p>
            <a:r>
              <a:rPr lang="en-US" dirty="0">
                <a:solidFill>
                  <a:srgbClr val="FFFFFF"/>
                </a:solidFill>
              </a:rPr>
              <a:t>Gardasil</a:t>
            </a:r>
            <a:r>
              <a:rPr lang="en-US" baseline="30000" dirty="0">
                <a:solidFill>
                  <a:srgbClr val="FFFFFF"/>
                </a:solidFill>
              </a:rPr>
              <a:t>TM</a:t>
            </a:r>
          </a:p>
          <a:p>
            <a:endParaRPr lang="en-US" dirty="0">
              <a:solidFill>
                <a:srgbClr val="FFFFFF"/>
              </a:solidFill>
            </a:endParaRPr>
          </a:p>
          <a:p>
            <a:endParaRPr lang="en-US" dirty="0"/>
          </a:p>
        </p:txBody>
      </p:sp>
      <p:sp>
        <p:nvSpPr>
          <p:cNvPr id="5" name="Rectangle 4"/>
          <p:cNvSpPr>
            <a:spLocks noChangeArrowheads="1"/>
          </p:cNvSpPr>
          <p:nvPr/>
        </p:nvSpPr>
        <p:spPr bwMode="auto">
          <a:xfrm>
            <a:off x="266700" y="2286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endParaRPr lang="fr-FR" sz="2400" dirty="0">
              <a:solidFill>
                <a:schemeClr val="bg1"/>
              </a:solidFill>
              <a:latin typeface="Arial" charset="0"/>
              <a:ea typeface="ＭＳ Ｐゴシック" charset="0"/>
            </a:endParaRPr>
          </a:p>
        </p:txBody>
      </p:sp>
      <p:pic>
        <p:nvPicPr>
          <p:cNvPr id="6" name="Picture 17">
            <a:extLst>
              <a:ext uri="{FF2B5EF4-FFF2-40B4-BE49-F238E27FC236}">
                <a16:creationId xmlns:a16="http://schemas.microsoft.com/office/drawing/2014/main" id="{98CDF7A1-6F8C-4BD1-9A39-078BFBFA5C7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3132138" y="5257800"/>
            <a:ext cx="3736926" cy="944749"/>
          </a:xfrm>
          <a:prstGeom prst="rect">
            <a:avLst/>
          </a:prstGeom>
          <a:noFill/>
          <a:ln w="9525">
            <a:noFill/>
            <a:miter lim="800000"/>
            <a:headEnd/>
            <a:tailEnd/>
          </a:ln>
        </p:spPr>
      </p:pic>
    </p:spTree>
    <p:extLst>
      <p:ext uri="{BB962C8B-B14F-4D97-AF65-F5344CB8AC3E}">
        <p14:creationId xmlns:p14="http://schemas.microsoft.com/office/powerpoint/2010/main" val="880132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0"/>
            <a:ext cx="9144000" cy="762000"/>
          </a:xfrm>
          <a:solidFill>
            <a:schemeClr val="bg1"/>
          </a:solidFill>
        </p:spPr>
        <p:txBody>
          <a:bodyPr/>
          <a:lstStyle/>
          <a:p>
            <a:pPr eaLnBrk="1" hangingPunct="1">
              <a:defRPr/>
            </a:pPr>
            <a:r>
              <a:rPr lang="fr-FR" dirty="0">
                <a:solidFill>
                  <a:srgbClr val="0067FE"/>
                </a:solidFill>
              </a:rPr>
              <a:t>I</a:t>
            </a:r>
            <a:r>
              <a:rPr lang="fr-FR" dirty="0"/>
              <a:t>nformer : le cancer du col de l’utérus</a:t>
            </a:r>
            <a:r>
              <a:rPr lang="en-US" dirty="0"/>
              <a:t>(1/4)</a:t>
            </a:r>
            <a:endParaRPr lang="fr-FR" dirty="0"/>
          </a:p>
        </p:txBody>
      </p:sp>
      <p:sp>
        <p:nvSpPr>
          <p:cNvPr id="10243" name="Rectangle 3"/>
          <p:cNvSpPr txBox="1">
            <a:spLocks noChangeArrowheads="1"/>
          </p:cNvSpPr>
          <p:nvPr/>
        </p:nvSpPr>
        <p:spPr bwMode="auto">
          <a:xfrm>
            <a:off x="-19291" y="838200"/>
            <a:ext cx="9144000" cy="4648200"/>
          </a:xfrm>
          <a:prstGeom prst="rect">
            <a:avLst/>
          </a:prstGeom>
          <a:solidFill>
            <a:schemeClr val="bg1"/>
          </a:solidFill>
          <a:ln w="9525">
            <a:noFill/>
            <a:miter lim="800000"/>
            <a:headEnd/>
            <a:tailEnd/>
          </a:ln>
        </p:spPr>
        <p:txBody>
          <a:bodyPr lIns="0" tIns="0" rIns="0" bIns="0"/>
          <a:lstStyle/>
          <a:p>
            <a:pPr marL="341313" indent="-341313" defTabSz="912813">
              <a:spcBef>
                <a:spcPts val="600"/>
              </a:spcBef>
              <a:buClr>
                <a:srgbClr val="1E7FB8"/>
              </a:buClr>
              <a:buFont typeface="Wingdings" pitchFamily="2" charset="2"/>
              <a:buChar char="l"/>
            </a:pPr>
            <a:r>
              <a:rPr lang="fr-FR" sz="2000" dirty="0">
                <a:solidFill>
                  <a:srgbClr val="000066"/>
                </a:solidFill>
                <a:latin typeface="+mn-lt"/>
              </a:rPr>
              <a:t>Le cancer du col de l’utérus est le quatrième cancer le plus fréquent chez les femmes dans les pays en développement</a:t>
            </a:r>
          </a:p>
          <a:p>
            <a:pPr marL="341313" indent="-341313" defTabSz="912813">
              <a:spcBef>
                <a:spcPts val="600"/>
              </a:spcBef>
              <a:buClr>
                <a:srgbClr val="1E7FB8"/>
              </a:buClr>
              <a:buFont typeface="Wingdings" pitchFamily="2" charset="2"/>
              <a:buChar char="l"/>
            </a:pPr>
            <a:r>
              <a:rPr lang="fr-FR" sz="2000" dirty="0">
                <a:solidFill>
                  <a:srgbClr val="000066"/>
                </a:solidFill>
                <a:latin typeface="+mn-lt"/>
              </a:rPr>
              <a:t>Le cancer du col de l’utérus est le plus souvent causé par un virus appelé virus du papillome humain (VPH)</a:t>
            </a:r>
          </a:p>
          <a:p>
            <a:pPr marL="800100" lvl="1" indent="-342900" defTabSz="912813">
              <a:buClr>
                <a:srgbClr val="1E7FB8"/>
              </a:buClr>
              <a:buFontTx/>
              <a:buChar char="−"/>
            </a:pPr>
            <a:r>
              <a:rPr lang="fr-FR" sz="2000" dirty="0">
                <a:solidFill>
                  <a:srgbClr val="000066"/>
                </a:solidFill>
                <a:latin typeface="+mn-lt"/>
              </a:rPr>
              <a:t>le VPH est un virus répandu qui se transmet facilement par contact peau à peau pendant l'activité sexuelle avec une autre personne infectée</a:t>
            </a:r>
          </a:p>
          <a:p>
            <a:pPr marL="800100" lvl="1" indent="-342900" defTabSz="912813">
              <a:buClr>
                <a:srgbClr val="1E7FB8"/>
              </a:buClr>
              <a:buFontTx/>
              <a:buChar char="−"/>
            </a:pPr>
            <a:r>
              <a:rPr lang="fr-FR" sz="2000" dirty="0">
                <a:solidFill>
                  <a:srgbClr val="000066"/>
                </a:solidFill>
                <a:latin typeface="+mn-lt"/>
              </a:rPr>
              <a:t>les infections au VPH de types 16 et 18 causent 70% de tous les cas de cancer du col de l'utérus</a:t>
            </a:r>
          </a:p>
          <a:p>
            <a:pPr marL="341313" indent="-341313" defTabSz="912813">
              <a:spcBef>
                <a:spcPts val="600"/>
              </a:spcBef>
              <a:buClr>
                <a:srgbClr val="1E7FB8"/>
              </a:buClr>
              <a:buFont typeface="Wingdings" pitchFamily="2" charset="2"/>
              <a:buChar char="l"/>
            </a:pPr>
            <a:r>
              <a:rPr lang="fr-FR" sz="2000" dirty="0">
                <a:solidFill>
                  <a:srgbClr val="000066"/>
                </a:solidFill>
                <a:latin typeface="+mn-lt"/>
              </a:rPr>
              <a:t>La plupart des jeunes est généralement infectées peu de temps après qu’il devient sexuellement actif. La plupart des infections au VPH sont asymptomatiques</a:t>
            </a:r>
          </a:p>
          <a:p>
            <a:pPr marL="341313" indent="-341313" defTabSz="912813">
              <a:spcBef>
                <a:spcPts val="600"/>
              </a:spcBef>
              <a:buClr>
                <a:srgbClr val="1E7FB8"/>
              </a:buClr>
              <a:buFont typeface="Wingdings" pitchFamily="2" charset="2"/>
              <a:buChar char="l"/>
            </a:pPr>
            <a:r>
              <a:rPr lang="fr-FR" sz="2000" dirty="0">
                <a:solidFill>
                  <a:srgbClr val="000066"/>
                </a:solidFill>
                <a:latin typeface="+mn-lt"/>
              </a:rPr>
              <a:t>Il faut compter entre 15 et 20 ans pour que le cancer du col de l’utérus se développe après des infections au VPH, mais il peut se développer beaucoup plus rapidement chez les personnes ayant un système immunitaire affaibli, comme chez les femmes à l'infection à VIH non traitée</a:t>
            </a:r>
            <a:endParaRPr lang="fr-FR" sz="2400" dirty="0">
              <a:solidFill>
                <a:srgbClr val="000066"/>
              </a:solidFill>
              <a:latin typeface="+mn-lt"/>
            </a:endParaRPr>
          </a:p>
        </p:txBody>
      </p:sp>
    </p:spTree>
    <p:extLst>
      <p:ext uri="{BB962C8B-B14F-4D97-AF65-F5344CB8AC3E}">
        <p14:creationId xmlns:p14="http://schemas.microsoft.com/office/powerpoint/2010/main" val="31317047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Straight Connector 50"/>
          <p:cNvCxnSpPr/>
          <p:nvPr/>
        </p:nvCxnSpPr>
        <p:spPr bwMode="auto">
          <a:xfrm rot="16200000" flipV="1">
            <a:off x="4038600" y="3809999"/>
            <a:ext cx="685800" cy="762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grpSp>
        <p:nvGrpSpPr>
          <p:cNvPr id="48" name="Group 47"/>
          <p:cNvGrpSpPr/>
          <p:nvPr/>
        </p:nvGrpSpPr>
        <p:grpSpPr>
          <a:xfrm>
            <a:off x="5778561" y="3657600"/>
            <a:ext cx="1763713" cy="1395410"/>
            <a:chOff x="5538848" y="4038600"/>
            <a:chExt cx="1763713" cy="1395410"/>
          </a:xfrm>
        </p:grpSpPr>
        <p:sp>
          <p:nvSpPr>
            <p:cNvPr id="17" name="Rectangle à coins arrondis 25"/>
            <p:cNvSpPr>
              <a:spLocks noChangeArrowheads="1"/>
            </p:cNvSpPr>
            <p:nvPr/>
          </p:nvSpPr>
          <p:spPr bwMode="auto">
            <a:xfrm>
              <a:off x="5538848" y="4857748"/>
              <a:ext cx="1763713" cy="576262"/>
            </a:xfrm>
            <a:prstGeom prst="roundRect">
              <a:avLst>
                <a:gd name="adj" fmla="val 16667"/>
              </a:avLst>
            </a:prstGeom>
            <a:solidFill>
              <a:schemeClr val="bg1"/>
            </a:solidFill>
            <a:ln w="25400">
              <a:noFill/>
              <a:round/>
              <a:headEnd/>
              <a:tailEnd/>
            </a:ln>
          </p:spPr>
          <p:txBody>
            <a:bodyPr/>
            <a:lstStyle/>
            <a:p>
              <a:pPr algn="ctr" defTabSz="1042988" rtl="1"/>
              <a:r>
                <a:rPr lang="fr-FR" sz="1600" b="1" dirty="0">
                  <a:solidFill>
                    <a:srgbClr val="000066"/>
                  </a:solidFill>
                  <a:latin typeface="Arial" pitchFamily="34" charset="0"/>
                </a:rPr>
                <a:t>Prévenir ou arrêter l'usage du tabac</a:t>
              </a:r>
              <a:endParaRPr lang="en-US" sz="1600" b="1" dirty="0">
                <a:solidFill>
                  <a:srgbClr val="000066"/>
                </a:solidFill>
                <a:latin typeface="Arial" pitchFamily="34" charset="0"/>
              </a:endParaRPr>
            </a:p>
          </p:txBody>
        </p:sp>
        <p:pic>
          <p:nvPicPr>
            <p:cNvPr id="18" name="Picture 17" descr="no_smoking_sign.png"/>
            <p:cNvPicPr>
              <a:picLocks noChangeAspect="1"/>
            </p:cNvPicPr>
            <p:nvPr/>
          </p:nvPicPr>
          <p:blipFill>
            <a:blip r:embed="rId3" cstate="print"/>
            <a:stretch>
              <a:fillRect/>
            </a:stretch>
          </p:blipFill>
          <p:spPr>
            <a:xfrm>
              <a:off x="5945197" y="4038600"/>
              <a:ext cx="857256" cy="857256"/>
            </a:xfrm>
            <a:prstGeom prst="rect">
              <a:avLst/>
            </a:prstGeom>
            <a:solidFill>
              <a:schemeClr val="bg1"/>
            </a:solidFill>
          </p:spPr>
        </p:pic>
      </p:grpSp>
      <p:cxnSp>
        <p:nvCxnSpPr>
          <p:cNvPr id="41" name="Straight Connector 40"/>
          <p:cNvCxnSpPr/>
          <p:nvPr/>
        </p:nvCxnSpPr>
        <p:spPr bwMode="auto">
          <a:xfrm flipV="1">
            <a:off x="2971800" y="2819400"/>
            <a:ext cx="2590800" cy="12192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cxnSp>
        <p:nvCxnSpPr>
          <p:cNvPr id="39" name="Straight Connector 38"/>
          <p:cNvCxnSpPr/>
          <p:nvPr/>
        </p:nvCxnSpPr>
        <p:spPr bwMode="auto">
          <a:xfrm>
            <a:off x="2971800" y="2667000"/>
            <a:ext cx="2743200" cy="14478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sp>
        <p:nvSpPr>
          <p:cNvPr id="11267"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rtl="1"/>
            <a:r>
              <a:rPr lang="en-US" sz="3500" b="1" dirty="0">
                <a:solidFill>
                  <a:srgbClr val="0067FE"/>
                </a:solidFill>
                <a:latin typeface="Arial" pitchFamily="34" charset="0"/>
              </a:rPr>
              <a:t>I</a:t>
            </a:r>
            <a:r>
              <a:rPr lang="en-US" sz="3500" b="1" dirty="0">
                <a:solidFill>
                  <a:srgbClr val="000066"/>
                </a:solidFill>
                <a:latin typeface="Arial" pitchFamily="34" charset="0"/>
              </a:rPr>
              <a:t>nformer : la </a:t>
            </a:r>
            <a:r>
              <a:rPr lang="fr-FR" sz="3500" b="1" dirty="0">
                <a:solidFill>
                  <a:srgbClr val="000066"/>
                </a:solidFill>
                <a:latin typeface="Arial" pitchFamily="34" charset="0"/>
              </a:rPr>
              <a:t>prévention de l'infection au VPH et du cancer du col de l'utérus </a:t>
            </a:r>
            <a:r>
              <a:rPr lang="en-US" sz="3500" b="1" dirty="0">
                <a:solidFill>
                  <a:srgbClr val="000066"/>
                </a:solidFill>
                <a:latin typeface="Arial" pitchFamily="34" charset="0"/>
              </a:rPr>
              <a:t>(2/4)</a:t>
            </a:r>
            <a:endParaRPr lang="en-GB" sz="3500" b="1" dirty="0">
              <a:solidFill>
                <a:srgbClr val="000066"/>
              </a:solidFill>
              <a:latin typeface="Arial" pitchFamily="34" charset="0"/>
            </a:endParaRPr>
          </a:p>
        </p:txBody>
      </p:sp>
      <p:grpSp>
        <p:nvGrpSpPr>
          <p:cNvPr id="56" name="Group 55"/>
          <p:cNvGrpSpPr/>
          <p:nvPr/>
        </p:nvGrpSpPr>
        <p:grpSpPr>
          <a:xfrm>
            <a:off x="3263961" y="4073968"/>
            <a:ext cx="2514600" cy="1639002"/>
            <a:chOff x="3086100" y="4343400"/>
            <a:chExt cx="2654297" cy="1784287"/>
          </a:xfrm>
        </p:grpSpPr>
        <p:sp>
          <p:nvSpPr>
            <p:cNvPr id="15" name="Rectangle à coins arrondis 25"/>
            <p:cNvSpPr>
              <a:spLocks noChangeArrowheads="1"/>
            </p:cNvSpPr>
            <p:nvPr/>
          </p:nvSpPr>
          <p:spPr bwMode="auto">
            <a:xfrm>
              <a:off x="3086100" y="5551425"/>
              <a:ext cx="2654297" cy="576262"/>
            </a:xfrm>
            <a:prstGeom prst="roundRect">
              <a:avLst>
                <a:gd name="adj" fmla="val 16667"/>
              </a:avLst>
            </a:prstGeom>
            <a:solidFill>
              <a:schemeClr val="bg1"/>
            </a:solidFill>
            <a:ln w="25400">
              <a:noFill/>
              <a:round/>
              <a:headEnd/>
              <a:tailEnd/>
            </a:ln>
          </p:spPr>
          <p:txBody>
            <a:bodyPr/>
            <a:lstStyle/>
            <a:p>
              <a:pPr algn="ctr" defTabSz="1042988" rtl="1"/>
              <a:r>
                <a:rPr lang="fr-FR" sz="1600" b="1" dirty="0">
                  <a:solidFill>
                    <a:srgbClr val="000066"/>
                  </a:solidFill>
                  <a:latin typeface="Arial" pitchFamily="34" charset="0"/>
                </a:rPr>
                <a:t>Utilisation systématique du préservatif</a:t>
              </a:r>
            </a:p>
          </p:txBody>
        </p:sp>
        <p:pic>
          <p:nvPicPr>
            <p:cNvPr id="21" name="Picture 20" descr="condom.jpg"/>
            <p:cNvPicPr>
              <a:picLocks noChangeAspect="1"/>
            </p:cNvPicPr>
            <p:nvPr/>
          </p:nvPicPr>
          <p:blipFill>
            <a:blip r:embed="rId4" cstate="print"/>
            <a:stretch>
              <a:fillRect/>
            </a:stretch>
          </p:blipFill>
          <p:spPr>
            <a:xfrm>
              <a:off x="4069388" y="4343400"/>
              <a:ext cx="607288" cy="1287453"/>
            </a:xfrm>
            <a:prstGeom prst="rect">
              <a:avLst/>
            </a:prstGeom>
            <a:solidFill>
              <a:schemeClr val="bg1"/>
            </a:solidFill>
          </p:spPr>
        </p:pic>
      </p:grpSp>
      <p:grpSp>
        <p:nvGrpSpPr>
          <p:cNvPr id="45" name="Group 44"/>
          <p:cNvGrpSpPr/>
          <p:nvPr/>
        </p:nvGrpSpPr>
        <p:grpSpPr>
          <a:xfrm>
            <a:off x="1047221" y="3429000"/>
            <a:ext cx="1772179" cy="1752600"/>
            <a:chOff x="1284287" y="3200400"/>
            <a:chExt cx="1772179" cy="1752600"/>
          </a:xfrm>
        </p:grpSpPr>
        <p:sp>
          <p:nvSpPr>
            <p:cNvPr id="11269" name="Rectangle à coins arrondis 25"/>
            <p:cNvSpPr>
              <a:spLocks noChangeArrowheads="1"/>
            </p:cNvSpPr>
            <p:nvPr/>
          </p:nvSpPr>
          <p:spPr bwMode="auto">
            <a:xfrm>
              <a:off x="1284287" y="4376738"/>
              <a:ext cx="1763713" cy="576262"/>
            </a:xfrm>
            <a:prstGeom prst="roundRect">
              <a:avLst>
                <a:gd name="adj" fmla="val 16667"/>
              </a:avLst>
            </a:prstGeom>
            <a:solidFill>
              <a:schemeClr val="bg1"/>
            </a:solidFill>
            <a:ln w="25400">
              <a:noFill/>
              <a:round/>
              <a:headEnd/>
              <a:tailEnd/>
            </a:ln>
          </p:spPr>
          <p:txBody>
            <a:bodyPr/>
            <a:lstStyle/>
            <a:p>
              <a:pPr algn="ctr" defTabSz="1042988" rtl="1"/>
              <a:r>
                <a:rPr lang="fr-FR" sz="1600" b="1" dirty="0">
                  <a:solidFill>
                    <a:srgbClr val="000066"/>
                  </a:solidFill>
                  <a:latin typeface="Arial" pitchFamily="34" charset="0"/>
                </a:rPr>
                <a:t>Dépistage du cancer du col de l’utérus </a:t>
              </a:r>
              <a:endParaRPr lang="en-US" sz="1600" b="1" dirty="0">
                <a:solidFill>
                  <a:srgbClr val="000066"/>
                </a:solidFill>
                <a:latin typeface="Arial" pitchFamily="34" charset="0"/>
              </a:endParaRPr>
            </a:p>
          </p:txBody>
        </p:sp>
        <p:pic>
          <p:nvPicPr>
            <p:cNvPr id="19" name="Picture 18" descr="p4_converted.png"/>
            <p:cNvPicPr>
              <a:picLocks noChangeAspect="1"/>
            </p:cNvPicPr>
            <p:nvPr/>
          </p:nvPicPr>
          <p:blipFill>
            <a:blip r:embed="rId5" cstate="print"/>
            <a:stretch>
              <a:fillRect/>
            </a:stretch>
          </p:blipFill>
          <p:spPr>
            <a:xfrm>
              <a:off x="1295400" y="3200400"/>
              <a:ext cx="1761066" cy="1152698"/>
            </a:xfrm>
            <a:prstGeom prst="rect">
              <a:avLst/>
            </a:prstGeom>
            <a:solidFill>
              <a:schemeClr val="bg1"/>
            </a:solidFill>
          </p:spPr>
        </p:pic>
      </p:grpSp>
      <p:grpSp>
        <p:nvGrpSpPr>
          <p:cNvPr id="47" name="Group 46"/>
          <p:cNvGrpSpPr/>
          <p:nvPr/>
        </p:nvGrpSpPr>
        <p:grpSpPr>
          <a:xfrm>
            <a:off x="5562600" y="1447800"/>
            <a:ext cx="1658938" cy="1719262"/>
            <a:chOff x="5791200" y="1447800"/>
            <a:chExt cx="1658938" cy="1719262"/>
          </a:xfrm>
        </p:grpSpPr>
        <p:sp>
          <p:nvSpPr>
            <p:cNvPr id="12" name="Rectangle à coins arrondis 25"/>
            <p:cNvSpPr>
              <a:spLocks noChangeArrowheads="1"/>
            </p:cNvSpPr>
            <p:nvPr/>
          </p:nvSpPr>
          <p:spPr bwMode="auto">
            <a:xfrm>
              <a:off x="5867400" y="2590800"/>
              <a:ext cx="1524000" cy="576262"/>
            </a:xfrm>
            <a:prstGeom prst="roundRect">
              <a:avLst>
                <a:gd name="adj" fmla="val 16667"/>
              </a:avLst>
            </a:prstGeom>
            <a:solidFill>
              <a:schemeClr val="bg1"/>
            </a:solidFill>
            <a:ln w="25400">
              <a:noFill/>
              <a:round/>
              <a:headEnd/>
              <a:tailEnd/>
            </a:ln>
          </p:spPr>
          <p:txBody>
            <a:bodyPr/>
            <a:lstStyle/>
            <a:p>
              <a:pPr algn="ctr" defTabSz="1042988" rtl="1"/>
              <a:r>
                <a:rPr lang="en-US" sz="1600" b="1" dirty="0">
                  <a:solidFill>
                    <a:srgbClr val="000066"/>
                  </a:solidFill>
                  <a:latin typeface="Arial" pitchFamily="34" charset="0"/>
                </a:rPr>
                <a:t>Education </a:t>
              </a:r>
              <a:r>
                <a:rPr lang="en-US" sz="1600" b="1" dirty="0" err="1">
                  <a:solidFill>
                    <a:srgbClr val="000066"/>
                  </a:solidFill>
                  <a:latin typeface="Arial" pitchFamily="34" charset="0"/>
                </a:rPr>
                <a:t>sexuelle</a:t>
              </a:r>
              <a:endParaRPr lang="en-US" sz="1600" b="1" dirty="0">
                <a:solidFill>
                  <a:srgbClr val="000066"/>
                </a:solidFill>
                <a:latin typeface="Arial" pitchFamily="34" charset="0"/>
              </a:endParaRPr>
            </a:p>
          </p:txBody>
        </p:sp>
        <p:pic>
          <p:nvPicPr>
            <p:cNvPr id="24" name="Picture 23" descr="Sexuality education.png"/>
            <p:cNvPicPr>
              <a:picLocks noChangeAspect="1"/>
            </p:cNvPicPr>
            <p:nvPr/>
          </p:nvPicPr>
          <p:blipFill>
            <a:blip r:embed="rId6" cstate="print"/>
            <a:srcRect b="40000"/>
            <a:stretch>
              <a:fillRect/>
            </a:stretch>
          </p:blipFill>
          <p:spPr>
            <a:xfrm>
              <a:off x="5791200" y="1447800"/>
              <a:ext cx="1658938" cy="1143000"/>
            </a:xfrm>
            <a:prstGeom prst="rect">
              <a:avLst/>
            </a:prstGeom>
            <a:solidFill>
              <a:schemeClr val="bg1"/>
            </a:solidFill>
          </p:spPr>
        </p:pic>
      </p:grpSp>
      <p:sp>
        <p:nvSpPr>
          <p:cNvPr id="11270" name="Rectangle à coins arrondis 25"/>
          <p:cNvSpPr>
            <a:spLocks noChangeArrowheads="1"/>
          </p:cNvSpPr>
          <p:nvPr/>
        </p:nvSpPr>
        <p:spPr bwMode="auto">
          <a:xfrm>
            <a:off x="1066800" y="2395537"/>
            <a:ext cx="2133600" cy="576263"/>
          </a:xfrm>
          <a:prstGeom prst="roundRect">
            <a:avLst>
              <a:gd name="adj" fmla="val 16667"/>
            </a:avLst>
          </a:prstGeom>
          <a:solidFill>
            <a:schemeClr val="bg1"/>
          </a:solidFill>
          <a:ln w="25400">
            <a:noFill/>
            <a:round/>
            <a:headEnd/>
            <a:tailEnd/>
          </a:ln>
        </p:spPr>
        <p:txBody>
          <a:bodyPr/>
          <a:lstStyle/>
          <a:p>
            <a:pPr algn="ctr" defTabSz="1042988" rtl="1"/>
            <a:r>
              <a:rPr lang="en-US" sz="1600" b="1" dirty="0">
                <a:solidFill>
                  <a:srgbClr val="000066"/>
                </a:solidFill>
                <a:latin typeface="Arial" pitchFamily="34" charset="0"/>
              </a:rPr>
              <a:t>Vaccination </a:t>
            </a:r>
            <a:r>
              <a:rPr lang="en-US" sz="1600" b="1" dirty="0" err="1">
                <a:solidFill>
                  <a:srgbClr val="000066"/>
                </a:solidFill>
                <a:latin typeface="Arial" pitchFamily="34" charset="0"/>
              </a:rPr>
              <a:t>contre</a:t>
            </a:r>
            <a:r>
              <a:rPr lang="en-US" sz="1600" b="1" dirty="0">
                <a:solidFill>
                  <a:srgbClr val="000066"/>
                </a:solidFill>
                <a:latin typeface="Arial" pitchFamily="34" charset="0"/>
              </a:rPr>
              <a:t> le VPH</a:t>
            </a:r>
          </a:p>
        </p:txBody>
      </p:sp>
      <p:sp>
        <p:nvSpPr>
          <p:cNvPr id="11274" name="ZoneTexte 23"/>
          <p:cNvSpPr txBox="1">
            <a:spLocks noChangeArrowheads="1"/>
          </p:cNvSpPr>
          <p:nvPr/>
        </p:nvSpPr>
        <p:spPr bwMode="auto">
          <a:xfrm>
            <a:off x="3505200" y="3200400"/>
            <a:ext cx="1879600" cy="396875"/>
          </a:xfrm>
          <a:prstGeom prst="rect">
            <a:avLst/>
          </a:prstGeom>
          <a:solidFill>
            <a:schemeClr val="bg1"/>
          </a:solidFill>
          <a:ln w="76200">
            <a:noFill/>
            <a:miter lim="800000"/>
            <a:headEnd/>
            <a:tailEnd/>
          </a:ln>
        </p:spPr>
        <p:txBody>
          <a:bodyPr>
            <a:spAutoFit/>
          </a:bodyPr>
          <a:lstStyle/>
          <a:p>
            <a:pPr algn="ctr"/>
            <a:r>
              <a:rPr lang="en-US" sz="2000" b="1">
                <a:solidFill>
                  <a:srgbClr val="CC0000"/>
                </a:solidFill>
                <a:latin typeface="Arial" pitchFamily="34" charset="0"/>
              </a:rPr>
              <a:t>PREVENTION</a:t>
            </a:r>
          </a:p>
        </p:txBody>
      </p:sp>
      <p:pic>
        <p:nvPicPr>
          <p:cNvPr id="23" name="Picture 9">
            <a:extLst>
              <a:ext uri="{FF2B5EF4-FFF2-40B4-BE49-F238E27FC236}">
                <a16:creationId xmlns:a16="http://schemas.microsoft.com/office/drawing/2014/main" id="{607E7E4E-0B36-4ED1-A0B8-47732758B9D3}"/>
              </a:ext>
            </a:extLst>
          </p:cNvPr>
          <p:cNvPicPr>
            <a:picLocks noChangeAspect="1" noChangeArrowheads="1"/>
          </p:cNvPicPr>
          <p:nvPr/>
        </p:nvPicPr>
        <p:blipFill>
          <a:blip r:embed="rId7"/>
          <a:srcRect l="2831" t="23952" r="88078" b="4305"/>
          <a:stretch>
            <a:fillRect/>
          </a:stretch>
        </p:blipFill>
        <p:spPr bwMode="auto">
          <a:xfrm>
            <a:off x="1922462" y="1344840"/>
            <a:ext cx="633567" cy="1093560"/>
          </a:xfrm>
          <a:prstGeom prst="rect">
            <a:avLst/>
          </a:prstGeom>
          <a:noFill/>
          <a:ln w="9525">
            <a:noFill/>
            <a:miter lim="800000"/>
            <a:headEnd/>
            <a:tailEnd/>
          </a:ln>
        </p:spPr>
      </p:pic>
    </p:spTree>
    <p:extLst>
      <p:ext uri="{BB962C8B-B14F-4D97-AF65-F5344CB8AC3E}">
        <p14:creationId xmlns:p14="http://schemas.microsoft.com/office/powerpoint/2010/main" val="345194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txBox="1">
            <a:spLocks noChangeArrowheads="1"/>
          </p:cNvSpPr>
          <p:nvPr/>
        </p:nvSpPr>
        <p:spPr bwMode="auto">
          <a:xfrm>
            <a:off x="380999" y="1524000"/>
            <a:ext cx="8597633" cy="5016500"/>
          </a:xfrm>
          <a:prstGeom prst="rect">
            <a:avLst/>
          </a:prstGeom>
          <a:noFill/>
          <a:ln w="9525">
            <a:noFill/>
            <a:miter lim="800000"/>
            <a:headEnd/>
            <a:tailEnd/>
          </a:ln>
        </p:spPr>
        <p:txBody>
          <a:bodyPr lIns="0" tIns="0" rIns="0" bIns="0"/>
          <a:lstStyle/>
          <a:p>
            <a:pPr marL="341313" indent="-341313" defTabSz="912813">
              <a:spcBef>
                <a:spcPts val="1200"/>
              </a:spcBef>
              <a:buClr>
                <a:srgbClr val="1E7FB8"/>
              </a:buClr>
              <a:buFont typeface="Wingdings" pitchFamily="2" charset="2"/>
              <a:buChar char="l"/>
            </a:pPr>
            <a:r>
              <a:rPr lang="fr-FR" sz="2400" dirty="0">
                <a:solidFill>
                  <a:srgbClr val="000066"/>
                </a:solidFill>
                <a:latin typeface="+mn-lt"/>
              </a:rPr>
              <a:t>Le vaccin est très efficace et sans danger</a:t>
            </a:r>
          </a:p>
          <a:p>
            <a:pPr marL="341313" indent="-341313" defTabSz="912813">
              <a:spcBef>
                <a:spcPts val="1200"/>
              </a:spcBef>
              <a:buClr>
                <a:srgbClr val="1E7FB8"/>
              </a:buClr>
              <a:buFont typeface="Wingdings" pitchFamily="2" charset="2"/>
              <a:buChar char="l"/>
            </a:pPr>
            <a:r>
              <a:rPr lang="fr-FR" sz="2400" dirty="0">
                <a:solidFill>
                  <a:srgbClr val="000066"/>
                </a:solidFill>
                <a:latin typeface="+mn-lt"/>
              </a:rPr>
              <a:t>Des millions de filles et de femmes dans le monde ont reçu le vaccin contre le VPH sans effets secondaires graves</a:t>
            </a:r>
          </a:p>
          <a:p>
            <a:pPr marL="341313" indent="-341313" defTabSz="912813">
              <a:spcBef>
                <a:spcPts val="1200"/>
              </a:spcBef>
              <a:buClr>
                <a:srgbClr val="1E7FB8"/>
              </a:buClr>
              <a:buFont typeface="Wingdings" pitchFamily="2" charset="2"/>
              <a:buChar char="l"/>
            </a:pPr>
            <a:r>
              <a:rPr lang="fr-FR" sz="2400" dirty="0">
                <a:solidFill>
                  <a:srgbClr val="000066"/>
                </a:solidFill>
                <a:latin typeface="+mn-lt"/>
              </a:rPr>
              <a:t>En date de février 2022, le vaccin contre le VPH a été introduit dans 117 pays</a:t>
            </a:r>
          </a:p>
          <a:p>
            <a:pPr marL="341313" indent="-341313" defTabSz="912813">
              <a:spcBef>
                <a:spcPts val="1200"/>
              </a:spcBef>
              <a:buClr>
                <a:srgbClr val="1E7FB8"/>
              </a:buClr>
              <a:buFont typeface="Wingdings" pitchFamily="2" charset="2"/>
              <a:buChar char="l"/>
            </a:pPr>
            <a:r>
              <a:rPr lang="fr-FR" sz="2400" dirty="0">
                <a:solidFill>
                  <a:srgbClr val="000066"/>
                </a:solidFill>
                <a:latin typeface="+mn-lt"/>
              </a:rPr>
              <a:t>Le vaccin fonctionne contre le cancer du col </a:t>
            </a:r>
            <a:br>
              <a:rPr lang="fr-FR" sz="2400" dirty="0">
                <a:solidFill>
                  <a:srgbClr val="000066"/>
                </a:solidFill>
                <a:latin typeface="+mn-lt"/>
              </a:rPr>
            </a:br>
            <a:r>
              <a:rPr lang="fr-FR" sz="2400" dirty="0">
                <a:solidFill>
                  <a:srgbClr val="000066"/>
                </a:solidFill>
                <a:latin typeface="+mn-lt"/>
              </a:rPr>
              <a:t>de l’utérus, mais :</a:t>
            </a:r>
          </a:p>
          <a:p>
            <a:pPr marL="800100" lvl="1" indent="-342900" defTabSz="912813">
              <a:buClr>
                <a:srgbClr val="1E7FB8"/>
              </a:buClr>
              <a:buFontTx/>
              <a:buChar char="−"/>
            </a:pPr>
            <a:r>
              <a:rPr lang="fr-FR" sz="2100" dirty="0">
                <a:solidFill>
                  <a:srgbClr val="000066"/>
                </a:solidFill>
                <a:latin typeface="Arial"/>
                <a:cs typeface="Arial"/>
              </a:rPr>
              <a:t>n'empêche pas la grossesse</a:t>
            </a:r>
          </a:p>
          <a:p>
            <a:pPr marL="800100" lvl="1" indent="-342900" defTabSz="912813">
              <a:buClr>
                <a:srgbClr val="1E7FB8"/>
              </a:buClr>
              <a:buFontTx/>
              <a:buChar char="−"/>
            </a:pPr>
            <a:r>
              <a:rPr lang="fr-FR" sz="2100" dirty="0">
                <a:solidFill>
                  <a:srgbClr val="000066"/>
                </a:solidFill>
                <a:latin typeface="Arial"/>
                <a:cs typeface="Arial"/>
              </a:rPr>
              <a:t>n'empêche pas le VIH ou ni d'autres infections </a:t>
            </a:r>
            <a:br>
              <a:rPr lang="fr-FR" sz="2100" dirty="0">
                <a:solidFill>
                  <a:srgbClr val="000066"/>
                </a:solidFill>
                <a:latin typeface="Arial"/>
                <a:cs typeface="Arial"/>
              </a:rPr>
            </a:br>
            <a:r>
              <a:rPr lang="fr-FR" sz="2100" dirty="0">
                <a:solidFill>
                  <a:srgbClr val="000066"/>
                </a:solidFill>
                <a:latin typeface="Arial"/>
                <a:cs typeface="Arial"/>
              </a:rPr>
              <a:t>sexuellement transmissibles</a:t>
            </a:r>
          </a:p>
        </p:txBody>
      </p:sp>
      <p:sp>
        <p:nvSpPr>
          <p:cNvPr id="12291"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en-US" sz="3500" b="1" dirty="0">
                <a:solidFill>
                  <a:srgbClr val="0067FE"/>
                </a:solidFill>
                <a:latin typeface="Arial" pitchFamily="34" charset="0"/>
              </a:rPr>
              <a:t>I</a:t>
            </a:r>
            <a:r>
              <a:rPr lang="en-US" sz="3500" b="1" dirty="0">
                <a:solidFill>
                  <a:srgbClr val="000066"/>
                </a:solidFill>
                <a:latin typeface="Arial" pitchFamily="34" charset="0"/>
              </a:rPr>
              <a:t>nformer : le </a:t>
            </a:r>
            <a:r>
              <a:rPr lang="en-US" sz="3500" b="1" dirty="0" err="1">
                <a:solidFill>
                  <a:srgbClr val="000066"/>
                </a:solidFill>
                <a:latin typeface="Arial" pitchFamily="34" charset="0"/>
              </a:rPr>
              <a:t>vaccin</a:t>
            </a:r>
            <a:r>
              <a:rPr lang="en-US" sz="3500" b="1" dirty="0">
                <a:solidFill>
                  <a:srgbClr val="000066"/>
                </a:solidFill>
                <a:latin typeface="Arial" pitchFamily="34" charset="0"/>
              </a:rPr>
              <a:t> </a:t>
            </a:r>
            <a:r>
              <a:rPr lang="en-US" sz="3500" b="1" dirty="0" err="1">
                <a:solidFill>
                  <a:srgbClr val="000066"/>
                </a:solidFill>
                <a:latin typeface="Arial" pitchFamily="34" charset="0"/>
              </a:rPr>
              <a:t>contre</a:t>
            </a:r>
            <a:r>
              <a:rPr lang="en-US" sz="3500" b="1" dirty="0">
                <a:solidFill>
                  <a:srgbClr val="000066"/>
                </a:solidFill>
                <a:latin typeface="Arial" pitchFamily="34" charset="0"/>
              </a:rPr>
              <a:t> le VPH (3/4)</a:t>
            </a:r>
            <a:endParaRPr lang="en-GB" sz="3500" b="1" dirty="0">
              <a:solidFill>
                <a:srgbClr val="000066"/>
              </a:solidFill>
              <a:latin typeface="Arial" pitchFamily="34" charset="0"/>
            </a:endParaRPr>
          </a:p>
        </p:txBody>
      </p:sp>
      <p:pic>
        <p:nvPicPr>
          <p:cNvPr id="6" name="Picture 5" descr="p9d.png"/>
          <p:cNvPicPr>
            <a:picLocks noChangeAspect="1"/>
          </p:cNvPicPr>
          <p:nvPr/>
        </p:nvPicPr>
        <p:blipFill>
          <a:blip r:embed="rId3" cstate="print"/>
          <a:stretch>
            <a:fillRect/>
          </a:stretch>
        </p:blipFill>
        <p:spPr>
          <a:xfrm>
            <a:off x="7391400" y="3619971"/>
            <a:ext cx="1587233" cy="1942629"/>
          </a:xfrm>
          <a:prstGeom prst="rect">
            <a:avLst/>
          </a:prstGeom>
        </p:spPr>
      </p:pic>
    </p:spTree>
    <p:extLst>
      <p:ext uri="{BB962C8B-B14F-4D97-AF65-F5344CB8AC3E}">
        <p14:creationId xmlns:p14="http://schemas.microsoft.com/office/powerpoint/2010/main" val="147138451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DEC9A3B-13C5-43B2-BE01-E65927E77C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3962400"/>
            <a:ext cx="8814208" cy="1271261"/>
          </a:xfrm>
          <a:prstGeom prst="rect">
            <a:avLst/>
          </a:prstGeom>
        </p:spPr>
      </p:pic>
      <p:sp>
        <p:nvSpPr>
          <p:cNvPr id="13314"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en-US" sz="3500" b="1" dirty="0">
                <a:solidFill>
                  <a:srgbClr val="0067FE"/>
                </a:solidFill>
                <a:latin typeface="Arial" pitchFamily="34" charset="0"/>
              </a:rPr>
              <a:t>I</a:t>
            </a:r>
            <a:r>
              <a:rPr lang="en-US" sz="3500" b="1" dirty="0">
                <a:solidFill>
                  <a:srgbClr val="000066"/>
                </a:solidFill>
                <a:latin typeface="Arial" pitchFamily="34" charset="0"/>
              </a:rPr>
              <a:t>nformer: le </a:t>
            </a:r>
            <a:r>
              <a:rPr lang="en-US" sz="3500" b="1" dirty="0" err="1">
                <a:solidFill>
                  <a:srgbClr val="000066"/>
                </a:solidFill>
                <a:latin typeface="Arial" pitchFamily="34" charset="0"/>
              </a:rPr>
              <a:t>calendrier</a:t>
            </a:r>
            <a:r>
              <a:rPr lang="en-US" sz="3500" b="1" dirty="0">
                <a:solidFill>
                  <a:srgbClr val="000066"/>
                </a:solidFill>
                <a:latin typeface="Arial" pitchFamily="34" charset="0"/>
              </a:rPr>
              <a:t> du </a:t>
            </a:r>
            <a:r>
              <a:rPr lang="en-US" sz="3500" b="1" dirty="0" err="1">
                <a:solidFill>
                  <a:srgbClr val="000066"/>
                </a:solidFill>
                <a:latin typeface="Arial" pitchFamily="34" charset="0"/>
              </a:rPr>
              <a:t>vaccin</a:t>
            </a:r>
            <a:r>
              <a:rPr lang="en-US" sz="3500" b="1" dirty="0">
                <a:solidFill>
                  <a:srgbClr val="000066"/>
                </a:solidFill>
                <a:latin typeface="Arial" pitchFamily="34" charset="0"/>
              </a:rPr>
              <a:t> </a:t>
            </a:r>
            <a:br>
              <a:rPr lang="en-US" sz="3500" b="1" dirty="0">
                <a:solidFill>
                  <a:srgbClr val="000066"/>
                </a:solidFill>
                <a:latin typeface="Arial" pitchFamily="34" charset="0"/>
              </a:rPr>
            </a:br>
            <a:r>
              <a:rPr lang="en-US" sz="3500" b="1" dirty="0" err="1">
                <a:solidFill>
                  <a:srgbClr val="000066"/>
                </a:solidFill>
                <a:latin typeface="Arial" pitchFamily="34" charset="0"/>
              </a:rPr>
              <a:t>contre</a:t>
            </a:r>
            <a:r>
              <a:rPr lang="en-US" sz="3500" b="1" dirty="0">
                <a:solidFill>
                  <a:srgbClr val="000066"/>
                </a:solidFill>
                <a:latin typeface="Arial" pitchFamily="34" charset="0"/>
              </a:rPr>
              <a:t> le VPH (4/4)</a:t>
            </a:r>
            <a:endParaRPr lang="en-GB" sz="3500" b="1" dirty="0">
              <a:solidFill>
                <a:srgbClr val="000066"/>
              </a:solidFill>
              <a:latin typeface="Arial" pitchFamily="34" charset="0"/>
            </a:endParaRPr>
          </a:p>
        </p:txBody>
      </p:sp>
      <p:sp>
        <p:nvSpPr>
          <p:cNvPr id="44" name="Rectangle 3"/>
          <p:cNvSpPr txBox="1">
            <a:spLocks noChangeArrowheads="1"/>
          </p:cNvSpPr>
          <p:nvPr/>
        </p:nvSpPr>
        <p:spPr bwMode="auto">
          <a:xfrm>
            <a:off x="264629" y="1085257"/>
            <a:ext cx="8569325" cy="1353143"/>
          </a:xfrm>
          <a:prstGeom prst="rect">
            <a:avLst/>
          </a:prstGeom>
          <a:noFill/>
          <a:ln w="9525">
            <a:noFill/>
            <a:miter lim="800000"/>
            <a:headEnd/>
            <a:tailEnd/>
          </a:ln>
        </p:spPr>
        <p:txBody>
          <a:bodyPr lIns="0" tIns="0" rIns="0" bIns="0"/>
          <a:lstStyle/>
          <a:p>
            <a:pPr marL="341313" indent="-341313" defTabSz="912813">
              <a:spcBef>
                <a:spcPct val="80000"/>
              </a:spcBef>
              <a:buClr>
                <a:srgbClr val="1E7FB8"/>
              </a:buClr>
              <a:buFont typeface="Wingdings" pitchFamily="2" charset="2"/>
              <a:buChar char="l"/>
              <a:defRPr/>
            </a:pPr>
            <a:endParaRPr lang="en-US" sz="2000" dirty="0">
              <a:solidFill>
                <a:srgbClr val="000066"/>
              </a:solidFill>
              <a:highlight>
                <a:srgbClr val="FFFF00"/>
              </a:highlight>
              <a:latin typeface="Arial" pitchFamily="34" charset="0"/>
            </a:endParaRPr>
          </a:p>
          <a:p>
            <a:pPr marL="341313" indent="-341313" defTabSz="912813">
              <a:spcBef>
                <a:spcPts val="600"/>
              </a:spcBef>
              <a:buClr>
                <a:srgbClr val="1E7FB8"/>
              </a:buClr>
              <a:buFont typeface="Wingdings" pitchFamily="2" charset="2"/>
              <a:buChar char="l"/>
              <a:defRPr/>
            </a:pPr>
            <a:r>
              <a:rPr lang="fr-FR" sz="2300" dirty="0">
                <a:solidFill>
                  <a:srgbClr val="000066"/>
                </a:solidFill>
                <a:latin typeface="+mn-lt"/>
              </a:rPr>
              <a:t>Pour être complètement protégées, 2 doses du vaccin contre le VPH sont requises – la deuxième dose après une intervalle minimum de 6 mois (il n’y a pas d’intervalle maximum)</a:t>
            </a:r>
          </a:p>
          <a:p>
            <a:pPr marL="341313" indent="-341313" defTabSz="912813">
              <a:spcBef>
                <a:spcPts val="600"/>
              </a:spcBef>
              <a:buClr>
                <a:srgbClr val="1E7FB8"/>
              </a:buClr>
              <a:buFont typeface="Wingdings" pitchFamily="2" charset="2"/>
              <a:buChar char="l"/>
              <a:defRPr/>
            </a:pPr>
            <a:r>
              <a:rPr lang="fr-FR" sz="2300" dirty="0">
                <a:solidFill>
                  <a:srgbClr val="000066"/>
                </a:solidFill>
                <a:latin typeface="+mn-lt"/>
              </a:rPr>
              <a:t>Filles immunodéprimées ou infectées avec le VIH doivent recevoir une troisième dose (au moins 6 mois après la deuxième dose</a:t>
            </a:r>
          </a:p>
          <a:p>
            <a:pPr marL="341313" indent="-341313" defTabSz="912813">
              <a:spcBef>
                <a:spcPct val="80000"/>
              </a:spcBef>
              <a:buClr>
                <a:srgbClr val="1E7FB8"/>
              </a:buClr>
              <a:buFont typeface="Wingdings" pitchFamily="2" charset="2"/>
              <a:buChar char="l"/>
              <a:defRPr/>
            </a:pPr>
            <a:endParaRPr lang="en-US" sz="2000" dirty="0">
              <a:solidFill>
                <a:srgbClr val="000066"/>
              </a:solidFill>
              <a:latin typeface="Arial" pitchFamily="34" charset="0"/>
            </a:endParaRPr>
          </a:p>
        </p:txBody>
      </p:sp>
      <p:grpSp>
        <p:nvGrpSpPr>
          <p:cNvPr id="47" name="Group 46"/>
          <p:cNvGrpSpPr/>
          <p:nvPr/>
        </p:nvGrpSpPr>
        <p:grpSpPr>
          <a:xfrm>
            <a:off x="838198" y="5430929"/>
            <a:ext cx="7570019" cy="559985"/>
            <a:chOff x="3385357" y="4724400"/>
            <a:chExt cx="6981560" cy="723351"/>
          </a:xfrm>
        </p:grpSpPr>
        <p:cxnSp>
          <p:nvCxnSpPr>
            <p:cNvPr id="48" name="Straight Arrow Connector 47"/>
            <p:cNvCxnSpPr/>
            <p:nvPr/>
          </p:nvCxnSpPr>
          <p:spPr bwMode="auto">
            <a:xfrm>
              <a:off x="3977640" y="4724400"/>
              <a:ext cx="5310438" cy="0"/>
            </a:xfrm>
            <a:prstGeom prst="straightConnector1">
              <a:avLst/>
            </a:prstGeom>
            <a:ln w="76200">
              <a:solidFill>
                <a:schemeClr val="tx1"/>
              </a:solidFill>
              <a:headEnd type="arrow"/>
              <a:tailEnd type="arrow"/>
            </a:ln>
            <a:effectLst>
              <a:innerShdw blurRad="63500" dist="50800">
                <a:prstClr val="black">
                  <a:alpha val="50000"/>
                </a:prstClr>
              </a:innerShdw>
            </a:effectLst>
          </p:spPr>
          <p:style>
            <a:lnRef idx="1">
              <a:schemeClr val="accent4"/>
            </a:lnRef>
            <a:fillRef idx="0">
              <a:schemeClr val="accent4"/>
            </a:fillRef>
            <a:effectRef idx="0">
              <a:schemeClr val="accent4"/>
            </a:effectRef>
            <a:fontRef idx="minor">
              <a:schemeClr val="tx1"/>
            </a:fontRef>
          </p:style>
        </p:cxnSp>
        <p:sp>
          <p:nvSpPr>
            <p:cNvPr id="49" name="TextBox 48"/>
            <p:cNvSpPr txBox="1"/>
            <p:nvPr/>
          </p:nvSpPr>
          <p:spPr>
            <a:xfrm>
              <a:off x="3385357" y="4930915"/>
              <a:ext cx="6981560" cy="516836"/>
            </a:xfrm>
            <a:prstGeom prst="rect">
              <a:avLst/>
            </a:prstGeom>
            <a:noFill/>
          </p:spPr>
          <p:txBody>
            <a:bodyPr wrap="square" rtlCol="0">
              <a:spAutoFit/>
            </a:bodyPr>
            <a:lstStyle/>
            <a:p>
              <a:pPr algn="ctr"/>
              <a:r>
                <a:rPr lang="fr-FR" sz="2000" b="1" dirty="0"/>
                <a:t>Intervalle</a:t>
              </a:r>
              <a:r>
                <a:rPr lang="en-US" sz="2000" b="1" dirty="0"/>
                <a:t> minimum de 6 </a:t>
              </a:r>
              <a:r>
                <a:rPr lang="en-US" sz="2000" b="1" dirty="0" err="1"/>
                <a:t>mois</a:t>
              </a:r>
              <a:endParaRPr lang="en-US" sz="2000" b="1" dirty="0"/>
            </a:p>
          </p:txBody>
        </p:sp>
      </p:grpSp>
      <p:sp>
        <p:nvSpPr>
          <p:cNvPr id="11" name="TextBox 10">
            <a:extLst>
              <a:ext uri="{FF2B5EF4-FFF2-40B4-BE49-F238E27FC236}">
                <a16:creationId xmlns:a16="http://schemas.microsoft.com/office/drawing/2014/main" id="{7A5EB5A0-1559-4E16-B405-C380625CF372}"/>
              </a:ext>
            </a:extLst>
          </p:cNvPr>
          <p:cNvSpPr txBox="1"/>
          <p:nvPr/>
        </p:nvSpPr>
        <p:spPr>
          <a:xfrm>
            <a:off x="152400" y="5269468"/>
            <a:ext cx="1118255" cy="369332"/>
          </a:xfrm>
          <a:prstGeom prst="rect">
            <a:avLst/>
          </a:prstGeom>
          <a:noFill/>
        </p:spPr>
        <p:txBody>
          <a:bodyPr wrap="none" rtlCol="0">
            <a:spAutoFit/>
          </a:bodyPr>
          <a:lstStyle/>
          <a:p>
            <a:r>
              <a:rPr lang="fr-FR" b="1" dirty="0"/>
              <a:t>1ère dose</a:t>
            </a:r>
          </a:p>
        </p:txBody>
      </p:sp>
      <p:sp>
        <p:nvSpPr>
          <p:cNvPr id="12" name="TextBox 11">
            <a:extLst>
              <a:ext uri="{FF2B5EF4-FFF2-40B4-BE49-F238E27FC236}">
                <a16:creationId xmlns:a16="http://schemas.microsoft.com/office/drawing/2014/main" id="{6A882CCA-F07E-43FE-BEFB-E7855F35B8C0}"/>
              </a:ext>
            </a:extLst>
          </p:cNvPr>
          <p:cNvSpPr txBox="1"/>
          <p:nvPr/>
        </p:nvSpPr>
        <p:spPr>
          <a:xfrm>
            <a:off x="7772400" y="5326201"/>
            <a:ext cx="1226618" cy="369332"/>
          </a:xfrm>
          <a:prstGeom prst="rect">
            <a:avLst/>
          </a:prstGeom>
          <a:noFill/>
        </p:spPr>
        <p:txBody>
          <a:bodyPr wrap="none" rtlCol="0">
            <a:spAutoFit/>
          </a:bodyPr>
          <a:lstStyle/>
          <a:p>
            <a:r>
              <a:rPr lang="fr-FR" b="1" dirty="0"/>
              <a:t>2ème dose</a:t>
            </a:r>
          </a:p>
        </p:txBody>
      </p:sp>
      <p:pic>
        <p:nvPicPr>
          <p:cNvPr id="17" name="Picture 9">
            <a:extLst>
              <a:ext uri="{FF2B5EF4-FFF2-40B4-BE49-F238E27FC236}">
                <a16:creationId xmlns:a16="http://schemas.microsoft.com/office/drawing/2014/main" id="{D0B75392-DE49-4E84-9365-D89AE5D83AB0}"/>
              </a:ext>
            </a:extLst>
          </p:cNvPr>
          <p:cNvPicPr>
            <a:picLocks noChangeAspect="1" noChangeArrowheads="1"/>
          </p:cNvPicPr>
          <p:nvPr/>
        </p:nvPicPr>
        <p:blipFill>
          <a:blip r:embed="rId4"/>
          <a:srcRect l="2831" t="23952" r="88078" b="4305"/>
          <a:stretch>
            <a:fillRect/>
          </a:stretch>
        </p:blipFill>
        <p:spPr bwMode="auto">
          <a:xfrm>
            <a:off x="456104" y="3733800"/>
            <a:ext cx="633567" cy="1093560"/>
          </a:xfrm>
          <a:prstGeom prst="rect">
            <a:avLst/>
          </a:prstGeom>
          <a:noFill/>
          <a:ln w="9525">
            <a:noFill/>
            <a:miter lim="800000"/>
            <a:headEnd/>
            <a:tailEnd/>
          </a:ln>
        </p:spPr>
      </p:pic>
      <p:pic>
        <p:nvPicPr>
          <p:cNvPr id="18" name="Picture 9">
            <a:extLst>
              <a:ext uri="{FF2B5EF4-FFF2-40B4-BE49-F238E27FC236}">
                <a16:creationId xmlns:a16="http://schemas.microsoft.com/office/drawing/2014/main" id="{057B3D0B-9CA0-434C-B67F-FD5546D95C5E}"/>
              </a:ext>
            </a:extLst>
          </p:cNvPr>
          <p:cNvPicPr>
            <a:picLocks noChangeAspect="1" noChangeArrowheads="1"/>
          </p:cNvPicPr>
          <p:nvPr/>
        </p:nvPicPr>
        <p:blipFill>
          <a:blip r:embed="rId4"/>
          <a:srcRect l="2831" t="23952" r="88078" b="4305"/>
          <a:stretch>
            <a:fillRect/>
          </a:stretch>
        </p:blipFill>
        <p:spPr bwMode="auto">
          <a:xfrm>
            <a:off x="8077200" y="3869859"/>
            <a:ext cx="568245" cy="980811"/>
          </a:xfrm>
          <a:prstGeom prst="rect">
            <a:avLst/>
          </a:prstGeom>
          <a:noFill/>
          <a:ln w="9525">
            <a:noFill/>
            <a:miter lim="800000"/>
            <a:headEnd/>
            <a:tailEnd/>
          </a:ln>
        </p:spPr>
      </p:pic>
    </p:spTree>
    <p:extLst>
      <p:ext uri="{BB962C8B-B14F-4D97-AF65-F5344CB8AC3E}">
        <p14:creationId xmlns:p14="http://schemas.microsoft.com/office/powerpoint/2010/main" val="404447027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GB" sz="3600" dirty="0" err="1">
                <a:solidFill>
                  <a:srgbClr val="0067FE"/>
                </a:solidFill>
                <a:ea typeface="Arial" charset="0"/>
              </a:rPr>
              <a:t>A</a:t>
            </a:r>
            <a:r>
              <a:rPr lang="en-GB" sz="3600" dirty="0" err="1">
                <a:ea typeface="Arial" charset="0"/>
              </a:rPr>
              <a:t>lerter</a:t>
            </a:r>
            <a:r>
              <a:rPr lang="en-GB" sz="3600" dirty="0">
                <a:ea typeface="Arial" charset="0"/>
              </a:rPr>
              <a:t> : description des </a:t>
            </a:r>
            <a:br>
              <a:rPr lang="en-GB" sz="3600" dirty="0">
                <a:ea typeface="Arial" charset="0"/>
              </a:rPr>
            </a:br>
            <a:r>
              <a:rPr lang="en-GB" sz="3600" dirty="0" err="1">
                <a:ea typeface="Arial" charset="0"/>
              </a:rPr>
              <a:t>effets</a:t>
            </a:r>
            <a:r>
              <a:rPr lang="en-GB" sz="3600" dirty="0">
                <a:ea typeface="Arial" charset="0"/>
              </a:rPr>
              <a:t> </a:t>
            </a:r>
            <a:r>
              <a:rPr lang="en-GB" sz="3600" dirty="0" err="1">
                <a:ea typeface="Arial" charset="0"/>
              </a:rPr>
              <a:t>indésirables</a:t>
            </a:r>
            <a:endParaRPr lang="en-GB" sz="3600" dirty="0">
              <a:ea typeface="Arial" charset="0"/>
            </a:endParaRPr>
          </a:p>
        </p:txBody>
      </p:sp>
      <p:pic>
        <p:nvPicPr>
          <p:cNvPr id="16387" name="Picture 17" descr="lever2_heathcentre"/>
          <p:cNvPicPr>
            <a:picLocks noChangeAspect="1" noChangeArrowheads="1"/>
          </p:cNvPicPr>
          <p:nvPr/>
        </p:nvPicPr>
        <p:blipFill>
          <a:blip r:embed="rId3" cstate="print"/>
          <a:srcRect/>
          <a:stretch>
            <a:fillRect/>
          </a:stretch>
        </p:blipFill>
        <p:spPr bwMode="auto">
          <a:xfrm>
            <a:off x="7467600" y="5200368"/>
            <a:ext cx="1676400" cy="792549"/>
          </a:xfrm>
          <a:prstGeom prst="rect">
            <a:avLst/>
          </a:prstGeom>
          <a:noFill/>
          <a:ln w="9525">
            <a:noFill/>
            <a:miter lim="800000"/>
            <a:headEnd/>
            <a:tailEnd/>
          </a:ln>
        </p:spPr>
      </p:pic>
      <p:sp>
        <p:nvSpPr>
          <p:cNvPr id="16388" name="Rectangle 3"/>
          <p:cNvSpPr txBox="1">
            <a:spLocks noChangeArrowheads="1"/>
          </p:cNvSpPr>
          <p:nvPr/>
        </p:nvSpPr>
        <p:spPr bwMode="auto">
          <a:xfrm>
            <a:off x="179388" y="1423988"/>
            <a:ext cx="8278812" cy="4367212"/>
          </a:xfrm>
          <a:prstGeom prst="rect">
            <a:avLst/>
          </a:prstGeom>
          <a:noFill/>
          <a:ln w="9525">
            <a:noFill/>
            <a:miter lim="800000"/>
            <a:headEnd/>
            <a:tailEnd/>
          </a:ln>
        </p:spPr>
        <p:txBody>
          <a:bodyPr lIns="0" tIns="0" rIns="0" bIns="0"/>
          <a:lstStyle/>
          <a:p>
            <a:pPr marL="341313" indent="-341313" defTabSz="912813">
              <a:spcBef>
                <a:spcPts val="600"/>
              </a:spcBef>
              <a:buClr>
                <a:srgbClr val="1E7FB8"/>
              </a:buClr>
              <a:buFont typeface="Wingdings" pitchFamily="2" charset="2"/>
              <a:buChar char="l"/>
            </a:pPr>
            <a:r>
              <a:rPr lang="fr-FR" sz="2400" dirty="0">
                <a:solidFill>
                  <a:srgbClr val="000066"/>
                </a:solidFill>
                <a:latin typeface="+mn-lt"/>
              </a:rPr>
              <a:t>Aucun effet secondaire grave n'a été signalé</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Les effets secondaires mineurs courants sont la rougeur, la douleur et le gonflement au niveau du site d'injection</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Les effets indésirables mineurs moins communs comprennent la fièvre, les vertiges et les nausées</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la syncope ou l'évanouissement après injection est plus fréquent(e) chez les adolescents, mais cela n’est pas lié au vaccin contre le VPH</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Si une fille montre des symptômes inhabituels après la vaccination, il faut l'emmener directement à l'hôpital</a:t>
            </a: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2925" y="1444041"/>
            <a:ext cx="981075"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83756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err="1">
                <a:solidFill>
                  <a:srgbClr val="000066"/>
                </a:solidFill>
                <a:latin typeface="Arial" pitchFamily="34" charset="0"/>
                <a:cs typeface="+mn-cs"/>
              </a:rPr>
              <a:t>FAQs</a:t>
            </a:r>
            <a:r>
              <a:rPr lang="fr-FR" sz="3500" b="1" dirty="0">
                <a:solidFill>
                  <a:srgbClr val="000066"/>
                </a:solidFill>
                <a:latin typeface="Arial" pitchFamily="34" charset="0"/>
                <a:cs typeface="+mn-cs"/>
              </a:rPr>
              <a:t> (1/2)</a:t>
            </a:r>
          </a:p>
        </p:txBody>
      </p:sp>
      <p:grpSp>
        <p:nvGrpSpPr>
          <p:cNvPr id="2" name="Group 13"/>
          <p:cNvGrpSpPr/>
          <p:nvPr/>
        </p:nvGrpSpPr>
        <p:grpSpPr>
          <a:xfrm>
            <a:off x="400618" y="1285860"/>
            <a:ext cx="5233300" cy="1008062"/>
            <a:chOff x="428596" y="1285860"/>
            <a:chExt cx="4704782" cy="1008062"/>
          </a:xfrm>
        </p:grpSpPr>
        <p:sp>
          <p:nvSpPr>
            <p:cNvPr id="5" name="Rectangle à coins arrondis 6"/>
            <p:cNvSpPr/>
            <p:nvPr/>
          </p:nvSpPr>
          <p:spPr bwMode="auto">
            <a:xfrm>
              <a:off x="803156" y="1501760"/>
              <a:ext cx="4330222" cy="792162"/>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fr-FR" sz="2000" b="1" dirty="0">
                  <a:solidFill>
                    <a:srgbClr val="000066"/>
                  </a:solidFill>
                  <a:latin typeface="Arial" pitchFamily="34" charset="0"/>
                </a:rPr>
                <a:t>Est-ce que le vaccin contre le VPH affecte la fertilité ?</a:t>
              </a:r>
              <a:endParaRPr lang="fr-FR" sz="2000" b="1" dirty="0">
                <a:solidFill>
                  <a:srgbClr val="000066"/>
                </a:solidFill>
                <a:ea typeface="MS PGothic" pitchFamily="34" charset="-128"/>
              </a:endParaRPr>
            </a:p>
          </p:txBody>
        </p:sp>
        <p:sp>
          <p:nvSpPr>
            <p:cNvPr id="8" name="Ellipse 7"/>
            <p:cNvSpPr>
              <a:spLocks noChangeArrowheads="1"/>
            </p:cNvSpPr>
            <p:nvPr/>
          </p:nvSpPr>
          <p:spPr bwMode="auto">
            <a:xfrm>
              <a:off x="428596" y="1285860"/>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4"/>
          <p:cNvGrpSpPr/>
          <p:nvPr/>
        </p:nvGrpSpPr>
        <p:grpSpPr>
          <a:xfrm>
            <a:off x="357158" y="2357430"/>
            <a:ext cx="5281642" cy="1006476"/>
            <a:chOff x="357158" y="2357430"/>
            <a:chExt cx="4582641" cy="1006476"/>
          </a:xfrm>
        </p:grpSpPr>
        <p:sp>
          <p:nvSpPr>
            <p:cNvPr id="6" name="Rectangle à coins arrondis 6"/>
            <p:cNvSpPr/>
            <p:nvPr/>
          </p:nvSpPr>
          <p:spPr bwMode="auto">
            <a:xfrm>
              <a:off x="785786" y="2571744"/>
              <a:ext cx="4154013" cy="792162"/>
            </a:xfrm>
            <a:prstGeom prst="wedgeRoundRectCallout">
              <a:avLst>
                <a:gd name="adj1" fmla="val 71290"/>
                <a:gd name="adj2" fmla="val 396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Est-ce que le vaccin contre le VPH affecte le comportement sexuel ?  </a:t>
              </a:r>
            </a:p>
          </p:txBody>
        </p:sp>
        <p:sp>
          <p:nvSpPr>
            <p:cNvPr id="9" name="Ellipse 7"/>
            <p:cNvSpPr>
              <a:spLocks noChangeArrowheads="1"/>
            </p:cNvSpPr>
            <p:nvPr/>
          </p:nvSpPr>
          <p:spPr bwMode="auto">
            <a:xfrm>
              <a:off x="357158" y="2357430"/>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grpSp>
        <p:nvGrpSpPr>
          <p:cNvPr id="4" name="Group 15"/>
          <p:cNvGrpSpPr/>
          <p:nvPr/>
        </p:nvGrpSpPr>
        <p:grpSpPr>
          <a:xfrm>
            <a:off x="428595" y="3500438"/>
            <a:ext cx="5202179" cy="1000132"/>
            <a:chOff x="428596" y="3500438"/>
            <a:chExt cx="4511203" cy="1000132"/>
          </a:xfrm>
        </p:grpSpPr>
        <p:sp>
          <p:nvSpPr>
            <p:cNvPr id="10" name="Rectangle à coins arrondis 6"/>
            <p:cNvSpPr/>
            <p:nvPr/>
          </p:nvSpPr>
          <p:spPr bwMode="auto">
            <a:xfrm>
              <a:off x="785786" y="3708408"/>
              <a:ext cx="4154013" cy="792162"/>
            </a:xfrm>
            <a:prstGeom prst="wedgeRoundRectCallout">
              <a:avLst>
                <a:gd name="adj1" fmla="val 71290"/>
                <a:gd name="adj2" fmla="val 396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dirty="0">
                  <a:solidFill>
                    <a:srgbClr val="000066"/>
                  </a:solidFill>
                </a:rPr>
                <a:t> </a:t>
              </a:r>
              <a:r>
                <a:rPr lang="fr-FR" sz="2000" b="1" dirty="0">
                  <a:solidFill>
                    <a:srgbClr val="000066"/>
                  </a:solidFill>
                </a:rPr>
                <a:t>L’infection par le VPH peut-elle être traitée ?</a:t>
              </a:r>
              <a:endParaRPr lang="fr-FR" sz="2000" b="1" dirty="0">
                <a:solidFill>
                  <a:srgbClr val="000066"/>
                </a:solidFill>
                <a:ea typeface="MS PGothic" pitchFamily="34" charset="-128"/>
              </a:endParaRPr>
            </a:p>
          </p:txBody>
        </p:sp>
        <p:sp>
          <p:nvSpPr>
            <p:cNvPr id="12" name="Ellipse 7"/>
            <p:cNvSpPr>
              <a:spLocks noChangeArrowheads="1"/>
            </p:cNvSpPr>
            <p:nvPr/>
          </p:nvSpPr>
          <p:spPr bwMode="auto">
            <a:xfrm>
              <a:off x="428596" y="350043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grpSp>
        <p:nvGrpSpPr>
          <p:cNvPr id="7" name="Group 16"/>
          <p:cNvGrpSpPr/>
          <p:nvPr/>
        </p:nvGrpSpPr>
        <p:grpSpPr>
          <a:xfrm>
            <a:off x="400618" y="4500570"/>
            <a:ext cx="5362605" cy="935038"/>
            <a:chOff x="428596" y="4572008"/>
            <a:chExt cx="4511203" cy="935038"/>
          </a:xfrm>
        </p:grpSpPr>
        <p:sp>
          <p:nvSpPr>
            <p:cNvPr id="11" name="Rectangle à coins arrondis 6"/>
            <p:cNvSpPr/>
            <p:nvPr/>
          </p:nvSpPr>
          <p:spPr bwMode="auto">
            <a:xfrm>
              <a:off x="785786" y="4714884"/>
              <a:ext cx="4154013" cy="792162"/>
            </a:xfrm>
            <a:prstGeom prst="wedgeRoundRectCallout">
              <a:avLst>
                <a:gd name="adj1" fmla="val 63789"/>
                <a:gd name="adj2" fmla="val -6178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dirty="0">
                  <a:solidFill>
                    <a:srgbClr val="000066"/>
                  </a:solidFill>
                  <a:ea typeface="MS PGothic" pitchFamily="34" charset="-128"/>
                </a:rPr>
                <a:t> </a:t>
              </a:r>
              <a:r>
                <a:rPr lang="fr-FR" sz="2000" b="1" dirty="0">
                  <a:solidFill>
                    <a:srgbClr val="000066"/>
                  </a:solidFill>
                  <a:ea typeface="MS PGothic" pitchFamily="34" charset="-128"/>
                </a:rPr>
                <a:t>Quel est le rôle des garçons et des hommes dans la prévention du VPH ?</a:t>
              </a:r>
              <a:endParaRPr lang="en-US" sz="2000" b="1" dirty="0">
                <a:solidFill>
                  <a:srgbClr val="000066"/>
                </a:solidFill>
                <a:ea typeface="MS PGothic" pitchFamily="34" charset="-128"/>
              </a:endParaRPr>
            </a:p>
          </p:txBody>
        </p:sp>
        <p:sp>
          <p:nvSpPr>
            <p:cNvPr id="13" name="Ellipse 7"/>
            <p:cNvSpPr>
              <a:spLocks noChangeArrowheads="1"/>
            </p:cNvSpPr>
            <p:nvPr/>
          </p:nvSpPr>
          <p:spPr bwMode="auto">
            <a:xfrm>
              <a:off x="428596" y="457200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4</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6272212"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err="1">
                <a:solidFill>
                  <a:srgbClr val="000066"/>
                </a:solidFill>
                <a:latin typeface="Arial" pitchFamily="34" charset="0"/>
                <a:cs typeface="+mn-cs"/>
              </a:rPr>
              <a:t>FAQs</a:t>
            </a:r>
            <a:r>
              <a:rPr lang="fr-FR" sz="3500" b="1" dirty="0">
                <a:solidFill>
                  <a:srgbClr val="000066"/>
                </a:solidFill>
                <a:latin typeface="Arial" pitchFamily="34" charset="0"/>
                <a:cs typeface="+mn-cs"/>
              </a:rPr>
              <a:t> (2/2)</a:t>
            </a:r>
          </a:p>
        </p:txBody>
      </p:sp>
      <p:grpSp>
        <p:nvGrpSpPr>
          <p:cNvPr id="7" name="Group 6"/>
          <p:cNvGrpSpPr/>
          <p:nvPr/>
        </p:nvGrpSpPr>
        <p:grpSpPr>
          <a:xfrm>
            <a:off x="357158" y="3200400"/>
            <a:ext cx="5053042" cy="1301736"/>
            <a:chOff x="357158" y="2793984"/>
            <a:chExt cx="5053042" cy="1006476"/>
          </a:xfrm>
        </p:grpSpPr>
        <p:sp>
          <p:nvSpPr>
            <p:cNvPr id="6" name="Rectangle à coins arrondis 6"/>
            <p:cNvSpPr/>
            <p:nvPr/>
          </p:nvSpPr>
          <p:spPr bwMode="auto">
            <a:xfrm>
              <a:off x="829784" y="3008298"/>
              <a:ext cx="4580416" cy="792162"/>
            </a:xfrm>
            <a:prstGeom prst="wedgeRoundRectCallout">
              <a:avLst>
                <a:gd name="adj1" fmla="val 69521"/>
                <a:gd name="adj2" fmla="val -442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r>
                <a:rPr lang="fr-FR" sz="2000" b="1" dirty="0">
                  <a:solidFill>
                    <a:srgbClr val="000066"/>
                  </a:solidFill>
                  <a:ea typeface="MS PGothic" pitchFamily="34" charset="-128"/>
                </a:rPr>
                <a:t>Les femmes plus âgées peuvent-elles recevoir le vaccin contre le VPH ?</a:t>
              </a:r>
              <a:endParaRPr lang="en-US" sz="2000" b="1" dirty="0">
                <a:solidFill>
                  <a:srgbClr val="000066"/>
                </a:solidFill>
                <a:ea typeface="MS PGothic" pitchFamily="34" charset="-128"/>
              </a:endParaRPr>
            </a:p>
          </p:txBody>
        </p:sp>
        <p:sp>
          <p:nvSpPr>
            <p:cNvPr id="9" name="Ellipse 7"/>
            <p:cNvSpPr>
              <a:spLocks noChangeArrowheads="1"/>
            </p:cNvSpPr>
            <p:nvPr/>
          </p:nvSpPr>
          <p:spPr bwMode="auto">
            <a:xfrm>
              <a:off x="357158" y="2793984"/>
              <a:ext cx="584031"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6</a:t>
              </a:r>
            </a:p>
          </p:txBody>
        </p:sp>
      </p:grpSp>
      <p:grpSp>
        <p:nvGrpSpPr>
          <p:cNvPr id="2" name="Group 1"/>
          <p:cNvGrpSpPr/>
          <p:nvPr/>
        </p:nvGrpSpPr>
        <p:grpSpPr>
          <a:xfrm>
            <a:off x="418195" y="1398356"/>
            <a:ext cx="4992005" cy="1649644"/>
            <a:chOff x="418195" y="1398356"/>
            <a:chExt cx="4992005" cy="1344845"/>
          </a:xfrm>
        </p:grpSpPr>
        <p:sp>
          <p:nvSpPr>
            <p:cNvPr id="5" name="Rectangle à coins arrondis 6"/>
            <p:cNvSpPr/>
            <p:nvPr/>
          </p:nvSpPr>
          <p:spPr bwMode="auto">
            <a:xfrm>
              <a:off x="775177" y="1398356"/>
              <a:ext cx="4635023" cy="1344845"/>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en-US" sz="2000" b="1" dirty="0">
                  <a:solidFill>
                    <a:srgbClr val="002060"/>
                  </a:solidFill>
                  <a:latin typeface="Arial" pitchFamily="34" charset="0"/>
                </a:rPr>
                <a:t> </a:t>
              </a:r>
              <a:r>
                <a:rPr lang="fr-FR" sz="2000" b="1" dirty="0">
                  <a:solidFill>
                    <a:srgbClr val="002060"/>
                  </a:solidFill>
                  <a:latin typeface="Arial" pitchFamily="34" charset="0"/>
                </a:rPr>
                <a:t>Pourquoi le vaccin contre le VPH est-il administré aux filles entre 9 et 14 ans si le cancer du col de l’utérus ne touche les femmes que plus tard dans la vie ?</a:t>
              </a:r>
              <a:r>
                <a:rPr lang="fr-FR" sz="2000" b="1" dirty="0">
                  <a:solidFill>
                    <a:srgbClr val="000066"/>
                  </a:solidFill>
                  <a:ea typeface="MS PGothic" pitchFamily="34" charset="-128"/>
                </a:rPr>
                <a:t> </a:t>
              </a:r>
            </a:p>
          </p:txBody>
        </p:sp>
        <p:sp>
          <p:nvSpPr>
            <p:cNvPr id="13" name="Ellipse 7"/>
            <p:cNvSpPr>
              <a:spLocks noChangeArrowheads="1"/>
            </p:cNvSpPr>
            <p:nvPr/>
          </p:nvSpPr>
          <p:spPr bwMode="auto">
            <a:xfrm>
              <a:off x="418195" y="1398356"/>
              <a:ext cx="584031"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5</a:t>
              </a:r>
            </a:p>
          </p:txBody>
        </p:sp>
      </p:grpSp>
      <p:grpSp>
        <p:nvGrpSpPr>
          <p:cNvPr id="4" name="Group 15"/>
          <p:cNvGrpSpPr/>
          <p:nvPr/>
        </p:nvGrpSpPr>
        <p:grpSpPr>
          <a:xfrm>
            <a:off x="428596" y="4638668"/>
            <a:ext cx="4974271" cy="1000132"/>
            <a:chOff x="428596" y="3500438"/>
            <a:chExt cx="4511203" cy="1000132"/>
          </a:xfrm>
        </p:grpSpPr>
        <p:sp>
          <p:nvSpPr>
            <p:cNvPr id="10" name="Rectangle à coins arrondis 6"/>
            <p:cNvSpPr/>
            <p:nvPr/>
          </p:nvSpPr>
          <p:spPr bwMode="auto">
            <a:xfrm>
              <a:off x="785786" y="3708408"/>
              <a:ext cx="4154013" cy="792162"/>
            </a:xfrm>
            <a:prstGeom prst="wedgeRoundRectCallout">
              <a:avLst>
                <a:gd name="adj1" fmla="val 66994"/>
                <a:gd name="adj2" fmla="val -5740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r>
                <a:rPr lang="en-US" sz="2000" b="1" dirty="0">
                  <a:solidFill>
                    <a:srgbClr val="000066"/>
                  </a:solidFill>
                  <a:ea typeface="MS PGothic" pitchFamily="34" charset="-128"/>
                </a:rPr>
                <a:t> </a:t>
              </a:r>
              <a:r>
                <a:rPr lang="fr-FR" sz="2000" b="1" dirty="0">
                  <a:solidFill>
                    <a:srgbClr val="000066"/>
                  </a:solidFill>
                  <a:ea typeface="MS PGothic" pitchFamily="34" charset="-128"/>
                </a:rPr>
                <a:t>Qui devrait recevoir le vaccin ?</a:t>
              </a:r>
            </a:p>
          </p:txBody>
        </p:sp>
        <p:sp>
          <p:nvSpPr>
            <p:cNvPr id="12" name="Ellipse 7"/>
            <p:cNvSpPr>
              <a:spLocks noChangeArrowheads="1"/>
            </p:cNvSpPr>
            <p:nvPr/>
          </p:nvSpPr>
          <p:spPr bwMode="auto">
            <a:xfrm>
              <a:off x="428596" y="350043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7</a:t>
              </a:r>
            </a:p>
          </p:txBody>
        </p:sp>
      </p:grpSp>
    </p:spTree>
    <p:extLst>
      <p:ext uri="{BB962C8B-B14F-4D97-AF65-F5344CB8AC3E}">
        <p14:creationId xmlns:p14="http://schemas.microsoft.com/office/powerpoint/2010/main" val="915575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en-GB" dirty="0">
                <a:solidFill>
                  <a:srgbClr val="0067FE"/>
                </a:solidFill>
                <a:ea typeface="Arial" charset="0"/>
              </a:rPr>
              <a:t>P</a:t>
            </a:r>
            <a:r>
              <a:rPr lang="en-GB" dirty="0">
                <a:ea typeface="Arial" charset="0"/>
              </a:rPr>
              <a:t>rogrammer: s’</a:t>
            </a:r>
            <a:r>
              <a:rPr lang="fr-FR" dirty="0">
                <a:ea typeface="Arial" charset="0"/>
              </a:rPr>
              <a:t>assurer de l'achèvement du calendrier de vaccination</a:t>
            </a:r>
            <a:endParaRPr lang="en-GB" dirty="0">
              <a:ea typeface="Arial" charset="0"/>
            </a:endParaRPr>
          </a:p>
        </p:txBody>
      </p:sp>
      <p:sp>
        <p:nvSpPr>
          <p:cNvPr id="17411" name="Rectangle 14"/>
          <p:cNvSpPr>
            <a:spLocks noChangeArrowheads="1"/>
          </p:cNvSpPr>
          <p:nvPr/>
        </p:nvSpPr>
        <p:spPr bwMode="auto">
          <a:xfrm>
            <a:off x="395288" y="1265238"/>
            <a:ext cx="8497887" cy="4611687"/>
          </a:xfrm>
          <a:prstGeom prst="rect">
            <a:avLst/>
          </a:prstGeom>
          <a:noFill/>
          <a:ln w="9525">
            <a:noFill/>
            <a:miter lim="800000"/>
            <a:headEnd/>
            <a:tailEnd/>
          </a:ln>
        </p:spPr>
        <p:txBody>
          <a:bodyPr lIns="0" tIns="0" rIns="0" bIns="0"/>
          <a:lstStyle/>
          <a:p>
            <a:pPr marL="341313" indent="-341313" defTabSz="912813">
              <a:spcBef>
                <a:spcPts val="1800"/>
              </a:spcBef>
              <a:buClr>
                <a:srgbClr val="1E7FB8"/>
              </a:buClr>
              <a:buFont typeface="Wingdings" pitchFamily="2" charset="2"/>
              <a:buChar char="l"/>
            </a:pPr>
            <a:endParaRPr lang="en-GB" sz="2400" dirty="0">
              <a:solidFill>
                <a:srgbClr val="000066"/>
              </a:solidFill>
              <a:latin typeface="+mn-lt"/>
            </a:endParaRP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Informer les filles quand elles doivent recevoir la dose suivante de vaccin contre le VPH </a:t>
            </a: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Écrire la date de la prochaine dose dans leur carte de vaccination</a:t>
            </a: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Rappeler aux filles de venir à la date indiquée et d’apporter leur carte de vaccination</a:t>
            </a: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Informer les enseignants et les parents de rappeler aux filles la date de la prochaine vaccination</a:t>
            </a:r>
          </a:p>
          <a:p>
            <a:pPr marL="341313" indent="-341313" defTabSz="912813">
              <a:spcBef>
                <a:spcPts val="1800"/>
              </a:spcBef>
              <a:buClr>
                <a:srgbClr val="1E7FB8"/>
              </a:buClr>
              <a:buFont typeface="Wingdings" pitchFamily="2" charset="2"/>
              <a:buChar char="l"/>
            </a:pPr>
            <a:endParaRPr lang="en-GB" sz="2400" dirty="0">
              <a:solidFill>
                <a:srgbClr val="000066"/>
              </a:solidFill>
              <a:latin typeface="Arial" pitchFamily="34" charset="0"/>
            </a:endParaRPr>
          </a:p>
        </p:txBody>
      </p:sp>
    </p:spTree>
    <p:extLst>
      <p:ext uri="{BB962C8B-B14F-4D97-AF65-F5344CB8AC3E}">
        <p14:creationId xmlns:p14="http://schemas.microsoft.com/office/powerpoint/2010/main" val="1499407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a:r>
              <a:rPr lang="en-GB" sz="3500" b="1" dirty="0">
                <a:solidFill>
                  <a:srgbClr val="000066"/>
                </a:solidFill>
                <a:latin typeface="Arial" pitchFamily="34" charset="0"/>
              </a:rPr>
              <a:t>Messages </a:t>
            </a:r>
            <a:r>
              <a:rPr lang="en-GB" sz="3500" b="1" dirty="0" err="1">
                <a:solidFill>
                  <a:srgbClr val="000066"/>
                </a:solidFill>
                <a:latin typeface="Arial" pitchFamily="34" charset="0"/>
              </a:rPr>
              <a:t>clés</a:t>
            </a:r>
            <a:r>
              <a:rPr lang="en-GB" sz="3500" b="1" dirty="0">
                <a:solidFill>
                  <a:srgbClr val="000066"/>
                </a:solidFill>
                <a:latin typeface="Arial" pitchFamily="34" charset="0"/>
              </a:rPr>
              <a:t>  </a:t>
            </a:r>
          </a:p>
        </p:txBody>
      </p:sp>
      <p:sp>
        <p:nvSpPr>
          <p:cNvPr id="19459" name="Rectangle 14"/>
          <p:cNvSpPr>
            <a:spLocks noChangeArrowheads="1"/>
          </p:cNvSpPr>
          <p:nvPr/>
        </p:nvSpPr>
        <p:spPr bwMode="auto">
          <a:xfrm>
            <a:off x="395288" y="1484313"/>
            <a:ext cx="8497887" cy="4611687"/>
          </a:xfrm>
          <a:prstGeom prst="rect">
            <a:avLst/>
          </a:prstGeom>
          <a:noFill/>
          <a:ln w="9525">
            <a:noFill/>
            <a:miter lim="800000"/>
            <a:headEnd/>
            <a:tailEnd/>
          </a:ln>
        </p:spPr>
        <p:txBody>
          <a:bodyPr lIns="0" tIns="0" rIns="0" bIns="0"/>
          <a:lstStyle/>
          <a:p>
            <a:pPr marL="341313" indent="-341313" algn="just" defTabSz="912813" eaLnBrk="0" hangingPunct="0">
              <a:spcBef>
                <a:spcPts val="600"/>
              </a:spcBef>
              <a:buClr>
                <a:srgbClr val="1E7FB8"/>
              </a:buClr>
              <a:buFont typeface="Wingdings" pitchFamily="2" charset="2"/>
              <a:buChar char="l"/>
            </a:pPr>
            <a:r>
              <a:rPr lang="fr-FR" altLang="zh-CN" sz="2000" dirty="0">
                <a:solidFill>
                  <a:srgbClr val="000066"/>
                </a:solidFill>
                <a:latin typeface="Arial" pitchFamily="34" charset="0"/>
                <a:ea typeface="SimSun" pitchFamily="2" charset="-122"/>
              </a:rPr>
              <a:t>L’utilisation des principes de base d'une bonne communication permet d’assurer que les messages principaux seront compris par les enseignants, les parents et les jeunes filles :</a:t>
            </a:r>
          </a:p>
          <a:p>
            <a:pPr marL="800100" lvl="1" indent="-342900" defTabSz="912813" eaLnBrk="0" hangingPunct="0">
              <a:buClr>
                <a:srgbClr val="1E7FB8"/>
              </a:buClr>
              <a:buFontTx/>
              <a:buChar char="−"/>
            </a:pPr>
            <a:r>
              <a:rPr lang="fr-FR" altLang="zh-CN" dirty="0">
                <a:solidFill>
                  <a:srgbClr val="000066"/>
                </a:solidFill>
                <a:latin typeface="+mn-lt"/>
              </a:rPr>
              <a:t>Montrez du respect</a:t>
            </a:r>
          </a:p>
          <a:p>
            <a:pPr marL="800100" lvl="1" indent="-342900" defTabSz="912813" eaLnBrk="0" hangingPunct="0">
              <a:buClr>
                <a:srgbClr val="1E7FB8"/>
              </a:buClr>
              <a:buFontTx/>
              <a:buChar char="−"/>
            </a:pPr>
            <a:r>
              <a:rPr lang="fr-FR" altLang="zh-CN" dirty="0">
                <a:solidFill>
                  <a:srgbClr val="000066"/>
                </a:solidFill>
                <a:latin typeface="+mn-lt"/>
              </a:rPr>
              <a:t>Utilisez des termes simples</a:t>
            </a:r>
          </a:p>
          <a:p>
            <a:pPr marL="800100" lvl="1" indent="-342900" defTabSz="912813" eaLnBrk="0" hangingPunct="0">
              <a:buClr>
                <a:srgbClr val="1E7FB8"/>
              </a:buClr>
              <a:buFontTx/>
              <a:buChar char="−"/>
            </a:pPr>
            <a:r>
              <a:rPr lang="fr-FR" altLang="zh-CN" dirty="0">
                <a:solidFill>
                  <a:srgbClr val="000066"/>
                </a:solidFill>
                <a:latin typeface="+mn-lt"/>
              </a:rPr>
              <a:t>Vérifiez la compréhension correcte</a:t>
            </a:r>
          </a:p>
          <a:p>
            <a:pPr marL="800100" lvl="1" indent="-342900" defTabSz="912813" eaLnBrk="0" hangingPunct="0">
              <a:buClr>
                <a:srgbClr val="1E7FB8"/>
              </a:buClr>
              <a:buFontTx/>
              <a:buChar char="−"/>
            </a:pPr>
            <a:r>
              <a:rPr lang="fr-FR" altLang="zh-CN" dirty="0">
                <a:solidFill>
                  <a:srgbClr val="000066"/>
                </a:solidFill>
                <a:latin typeface="+mn-lt"/>
              </a:rPr>
              <a:t>Répondez aux préoccupations</a:t>
            </a:r>
          </a:p>
          <a:p>
            <a:pPr marL="800100" lvl="1" indent="-342900" defTabSz="912813" eaLnBrk="0" hangingPunct="0">
              <a:buClr>
                <a:srgbClr val="1E7FB8"/>
              </a:buClr>
              <a:buFontTx/>
              <a:buChar char="−"/>
            </a:pPr>
            <a:r>
              <a:rPr lang="fr-FR" altLang="zh-CN" dirty="0">
                <a:solidFill>
                  <a:srgbClr val="000066"/>
                </a:solidFill>
                <a:latin typeface="+mn-lt"/>
              </a:rPr>
              <a:t>Permettez la participation</a:t>
            </a:r>
          </a:p>
          <a:p>
            <a:pPr marL="341313" indent="-341313" algn="just" defTabSz="912813" eaLnBrk="0" hangingPunct="0">
              <a:spcBef>
                <a:spcPts val="1200"/>
              </a:spcBef>
              <a:buClr>
                <a:srgbClr val="1E7FB8"/>
              </a:buClr>
              <a:buFont typeface="Wingdings" pitchFamily="2" charset="2"/>
              <a:buChar char="l"/>
            </a:pPr>
            <a:r>
              <a:rPr lang="fr-FR" altLang="zh-CN" sz="2000" dirty="0">
                <a:solidFill>
                  <a:srgbClr val="000066"/>
                </a:solidFill>
                <a:latin typeface="Arial" pitchFamily="34" charset="0"/>
                <a:ea typeface="SimSun" pitchFamily="2" charset="-122"/>
              </a:rPr>
              <a:t>L'utilisation des principes de « IAP » (informer, alerter et programmer) dans les communications aide les agents à transmettre les messages corrects sur le cancer du col de l’utérus, la prévention et la gestion correcte du vaccin contre le VPH</a:t>
            </a:r>
          </a:p>
        </p:txBody>
      </p:sp>
      <p:pic>
        <p:nvPicPr>
          <p:cNvPr id="19460"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Tree>
    <p:extLst>
      <p:ext uri="{BB962C8B-B14F-4D97-AF65-F5344CB8AC3E}">
        <p14:creationId xmlns:p14="http://schemas.microsoft.com/office/powerpoint/2010/main" val="30987272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3011874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a:solidFill>
                  <a:srgbClr val="000066"/>
                </a:solidFill>
                <a:latin typeface="Arial" charset="0"/>
                <a:ea typeface="Arial" charset="0"/>
              </a:rPr>
              <a:t>Objectifs pédagogiques </a:t>
            </a:r>
            <a:endParaRPr lang="fr-FR" sz="3500" b="1" dirty="0">
              <a:solidFill>
                <a:srgbClr val="000066"/>
              </a:solidFill>
              <a:latin typeface="Arial" charset="0"/>
              <a:ea typeface="Arial" charset="0"/>
            </a:endParaRP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À la fin du module, le participant sera capable </a:t>
            </a:r>
            <a:r>
              <a:rPr lang="fr-FR" sz="2400" dirty="0">
                <a:solidFill>
                  <a:srgbClr val="000066"/>
                </a:solidFill>
                <a:latin typeface="+mn-lt"/>
              </a:rPr>
              <a:t>:</a:t>
            </a:r>
            <a:endParaRPr lang="fr-FR" sz="2400" dirty="0">
              <a:solidFill>
                <a:srgbClr val="FF0000"/>
              </a:solidFill>
              <a:latin typeface="+mn-lt"/>
            </a:endParaRP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de décrire les principales parties prenantes</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de décrire comment communiquer avec ces acteurs (enseignants, parents et filles)</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de décrire les messages clés sur le cancer du col de l’utérus et la vaccination contre le VPH, à l’attention des parties prenantes, en utilisant le principe « IAP » (informer, alerter, programmer)</a:t>
            </a:r>
          </a:p>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Durée</a:t>
            </a:r>
            <a:endParaRPr lang="en-GB" sz="2500" dirty="0">
              <a:solidFill>
                <a:srgbClr val="000066"/>
              </a:solidFill>
              <a:latin typeface="+mn-lt"/>
            </a:endParaRPr>
          </a:p>
          <a:p>
            <a:pPr marL="804863" lvl="1" indent="-280988" defTabSz="912813" eaLnBrk="0" hangingPunct="0">
              <a:spcBef>
                <a:spcPct val="20000"/>
              </a:spcBef>
              <a:buClr>
                <a:srgbClr val="1E7FB8"/>
              </a:buClr>
              <a:buFont typeface="Arial" pitchFamily="34" charset="0"/>
              <a:buChar char="–"/>
            </a:pPr>
            <a:r>
              <a:rPr lang="en-GB" sz="2100" dirty="0">
                <a:solidFill>
                  <a:srgbClr val="000066"/>
                </a:solidFill>
                <a:latin typeface="+mn-lt"/>
              </a:rPr>
              <a:t>20</a:t>
            </a:r>
            <a:r>
              <a:rPr lang="ja-JP" altLang="en-GB" sz="2100" dirty="0">
                <a:solidFill>
                  <a:srgbClr val="000066"/>
                </a:solidFill>
                <a:latin typeface="+mn-lt"/>
              </a:rPr>
              <a:t>’</a:t>
            </a:r>
            <a:endParaRPr lang="en-GB" sz="2100" dirty="0">
              <a:solidFill>
                <a:srgbClr val="000066"/>
              </a:solidFill>
              <a:latin typeface="+mn-lt"/>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434975" y="4581525"/>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718737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err="1"/>
              <a:t>Références</a:t>
            </a:r>
            <a:r>
              <a:rPr lang="en-US" dirty="0"/>
              <a:t> </a:t>
            </a:r>
          </a:p>
        </p:txBody>
      </p:sp>
      <p:sp>
        <p:nvSpPr>
          <p:cNvPr id="23555" name="Content Placeholder 2"/>
          <p:cNvSpPr>
            <a:spLocks noGrp="1"/>
          </p:cNvSpPr>
          <p:nvPr>
            <p:ph idx="1"/>
          </p:nvPr>
        </p:nvSpPr>
        <p:spPr/>
        <p:txBody>
          <a:bodyPr/>
          <a:lstStyle/>
          <a:p>
            <a:r>
              <a:rPr lang="fr-FR" sz="2200" dirty="0"/>
              <a:t>Guide d’introduction du vaccin anti-PVH dans les programmes nationaux de vaccination: OMS 2016 </a:t>
            </a:r>
            <a:r>
              <a:rPr lang="en-US" altLang="zh-CN" sz="2200" dirty="0">
                <a:solidFill>
                  <a:srgbClr val="000066"/>
                </a:solidFill>
                <a:latin typeface="Arial" pitchFamily="34" charset="0"/>
                <a:ea typeface="SimSun" pitchFamily="2" charset="-122"/>
                <a:hlinkClick r:id="rId3"/>
              </a:rPr>
              <a:t>https://apps.who.int/iris/bitstream/handle/10665/254586/9789242549768-fre.pdf;sequence=1</a:t>
            </a:r>
            <a:endParaRPr lang="en-US" altLang="zh-CN" sz="2200" dirty="0">
              <a:solidFill>
                <a:srgbClr val="000066"/>
              </a:solidFill>
              <a:latin typeface="Arial" pitchFamily="34" charset="0"/>
              <a:ea typeface="SimSun" pitchFamily="2" charset="-122"/>
            </a:endParaRPr>
          </a:p>
          <a:p>
            <a:pPr marR="0" lvl="0" eaLnBrk="0" latinLnBrk="0" hangingPunct="0">
              <a:lnSpc>
                <a:spcPct val="100000"/>
              </a:lnSpc>
              <a:spcBef>
                <a:spcPts val="1800"/>
              </a:spcBef>
              <a:buSzTx/>
              <a:tabLst/>
              <a:defRPr/>
            </a:pPr>
            <a:r>
              <a:rPr lang="fr-FR" sz="2200" kern="1200" dirty="0"/>
              <a:t>Ancrer le volet Génération de la demande dans les processus nationaux de planification et de mise en </a:t>
            </a:r>
            <a:r>
              <a:rPr lang="fr-FR" sz="2200" kern="1200" dirty="0" err="1"/>
              <a:t>oeuvre</a:t>
            </a:r>
            <a:r>
              <a:rPr lang="fr-FR" sz="2200" kern="1200" dirty="0"/>
              <a:t> du PEV : Guide succinct destiné aux planificateurs et gestionnaires de la vaccination et de la communication </a:t>
            </a:r>
            <a:r>
              <a:rPr lang="fr-FR" sz="2200" dirty="0">
                <a:hlinkClick r:id="rId4"/>
              </a:rPr>
              <a:t>https://apps.who.int/iris/handle/10665/273313</a:t>
            </a:r>
            <a:endParaRPr lang="fr-FR" sz="2200" dirty="0"/>
          </a:p>
          <a:p>
            <a:r>
              <a:rPr lang="en-US" sz="2200" dirty="0"/>
              <a:t>UNICEF Vaccine Messaging Guide December 2020 </a:t>
            </a:r>
            <a:r>
              <a:rPr lang="en-US" sz="2200"/>
              <a:t>(English) </a:t>
            </a:r>
            <a:r>
              <a:rPr lang="en-US" sz="2200">
                <a:hlinkClick r:id="rId5"/>
              </a:rPr>
              <a:t>https</a:t>
            </a:r>
            <a:r>
              <a:rPr lang="en-US" sz="2200" dirty="0">
                <a:hlinkClick r:id="rId5"/>
              </a:rPr>
              <a:t>://www.unicef.org/media/93661/file/Vaccine%20messaging%20guide.pdf</a:t>
            </a:r>
            <a:endParaRPr lang="en-US" sz="2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sz="1050" b="1" i="0" dirty="0">
              <a:solidFill>
                <a:srgbClr val="333333"/>
              </a:solidFill>
              <a:effectLst/>
              <a:latin typeface="Helvetica"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sz="1050" b="1" i="0" dirty="0">
              <a:solidFill>
                <a:srgbClr val="333333"/>
              </a:solidFill>
              <a:effectLst/>
              <a:latin typeface="Helvetica" panose="020B0604020202020204" pitchFamily="34" charset="0"/>
            </a:endParaRPr>
          </a:p>
          <a:p>
            <a:pPr marL="0" indent="0">
              <a:buNone/>
            </a:pPr>
            <a:endParaRPr lang="en-US" sz="2000" dirty="0"/>
          </a:p>
        </p:txBody>
      </p:sp>
    </p:spTree>
    <p:extLst>
      <p:ext uri="{BB962C8B-B14F-4D97-AF65-F5344CB8AC3E}">
        <p14:creationId xmlns:p14="http://schemas.microsoft.com/office/powerpoint/2010/main" val="814197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15" descr="C:\Users\sfellache\Desktop\ammp\doctor2.jpg"/>
          <p:cNvPicPr>
            <a:picLocks noChangeAspect="1" noChangeArrowheads="1"/>
          </p:cNvPicPr>
          <p:nvPr/>
        </p:nvPicPr>
        <p:blipFill>
          <a:blip r:embed="rId3" cstate="print"/>
          <a:srcRect/>
          <a:stretch>
            <a:fillRect/>
          </a:stretch>
        </p:blipFill>
        <p:spPr bwMode="auto">
          <a:xfrm>
            <a:off x="6103937" y="1485900"/>
            <a:ext cx="2735263" cy="3959225"/>
          </a:xfrm>
          <a:prstGeom prst="rect">
            <a:avLst/>
          </a:prstGeom>
          <a:noFill/>
          <a:ln w="9525">
            <a:noFill/>
            <a:miter lim="800000"/>
            <a:headEnd/>
            <a:tailEnd/>
          </a:ln>
        </p:spPr>
      </p:pic>
      <p:grpSp>
        <p:nvGrpSpPr>
          <p:cNvPr id="2" name="Group 13"/>
          <p:cNvGrpSpPr>
            <a:grpSpLocks/>
          </p:cNvGrpSpPr>
          <p:nvPr/>
        </p:nvGrpSpPr>
        <p:grpSpPr bwMode="auto">
          <a:xfrm>
            <a:off x="503238" y="1268413"/>
            <a:ext cx="4830762" cy="1008062"/>
            <a:chOff x="317" y="981"/>
            <a:chExt cx="2744" cy="635"/>
          </a:xfrm>
        </p:grpSpPr>
        <p:sp>
          <p:nvSpPr>
            <p:cNvPr id="7" name="Rectangle à coins arrondis 6"/>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dirty="0">
                  <a:solidFill>
                    <a:srgbClr val="000066"/>
                  </a:solidFill>
                  <a:ea typeface="MS PGothic" pitchFamily="34" charset="-128"/>
                </a:rPr>
                <a:t> </a:t>
              </a:r>
              <a:r>
                <a:rPr lang="fr-FR" sz="2000" b="1" dirty="0">
                  <a:solidFill>
                    <a:srgbClr val="000066"/>
                  </a:solidFill>
                  <a:ea typeface="MS PGothic" pitchFamily="34" charset="-128"/>
                </a:rPr>
                <a:t>Qui sont les principales parties prenantes?</a:t>
              </a:r>
            </a:p>
          </p:txBody>
        </p:sp>
        <p:sp>
          <p:nvSpPr>
            <p:cNvPr id="8" name="Ellipse 7"/>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a:solidFill>
                    <a:srgbClr val="FFFFFF"/>
                  </a:solidFill>
                  <a:latin typeface="+mn-lt"/>
                  <a:ea typeface="+mn-ea"/>
                </a:rPr>
                <a:t>1</a:t>
              </a:r>
            </a:p>
          </p:txBody>
        </p:sp>
      </p:grpSp>
      <p:grpSp>
        <p:nvGrpSpPr>
          <p:cNvPr id="3" name="Group 15"/>
          <p:cNvGrpSpPr>
            <a:grpSpLocks/>
          </p:cNvGrpSpPr>
          <p:nvPr/>
        </p:nvGrpSpPr>
        <p:grpSpPr bwMode="auto">
          <a:xfrm>
            <a:off x="496167" y="4193115"/>
            <a:ext cx="5071095" cy="1749416"/>
            <a:chOff x="317" y="2342"/>
            <a:chExt cx="2745" cy="716"/>
          </a:xfrm>
        </p:grpSpPr>
        <p:sp>
          <p:nvSpPr>
            <p:cNvPr id="6" name="Rectangle à coins arrondis 5"/>
            <p:cNvSpPr/>
            <p:nvPr/>
          </p:nvSpPr>
          <p:spPr bwMode="auto">
            <a:xfrm>
              <a:off x="567" y="2466"/>
              <a:ext cx="2495" cy="592"/>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Arial" charset="0"/>
                </a:rPr>
                <a:t>Quels sont les messages clés destinés aux acteurs a propos du cancer du col de l’utérus et de la vaccination contre le VPH ?</a:t>
              </a:r>
            </a:p>
          </p:txBody>
        </p:sp>
        <p:sp>
          <p:nvSpPr>
            <p:cNvPr id="10" name="Ellipse 9"/>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dirty="0">
                  <a:solidFill>
                    <a:srgbClr val="FFFFFF"/>
                  </a:solidFill>
                  <a:latin typeface="+mn-lt"/>
                  <a:ea typeface="+mn-ea"/>
                </a:rPr>
                <a:t>4</a:t>
              </a:r>
            </a:p>
          </p:txBody>
        </p:sp>
      </p:grpSp>
      <p:grpSp>
        <p:nvGrpSpPr>
          <p:cNvPr id="5" name="Group 16"/>
          <p:cNvGrpSpPr>
            <a:grpSpLocks/>
          </p:cNvGrpSpPr>
          <p:nvPr/>
        </p:nvGrpSpPr>
        <p:grpSpPr bwMode="auto">
          <a:xfrm>
            <a:off x="508544" y="3276600"/>
            <a:ext cx="4909983" cy="1082675"/>
            <a:chOff x="317" y="3021"/>
            <a:chExt cx="2789" cy="635"/>
          </a:xfrm>
        </p:grpSpPr>
        <p:sp>
          <p:nvSpPr>
            <p:cNvPr id="4" name="Rectangle à coins arrondis 3"/>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ＭＳ Ｐゴシック" charset="0"/>
                </a:rPr>
                <a:t>Quelle utilisation de l’ « IAP » pour transmettre les bons messages ?</a:t>
              </a:r>
            </a:p>
          </p:txBody>
        </p:sp>
        <p:sp>
          <p:nvSpPr>
            <p:cNvPr id="12" name="Ellipse 11"/>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dirty="0">
                  <a:solidFill>
                    <a:srgbClr val="FFFFFF"/>
                  </a:solidFill>
                  <a:latin typeface="+mn-lt"/>
                  <a:ea typeface="+mn-ea"/>
                </a:rPr>
                <a:t>3</a:t>
              </a:r>
            </a:p>
          </p:txBody>
        </p:sp>
      </p:grpSp>
      <p:grpSp>
        <p:nvGrpSpPr>
          <p:cNvPr id="9" name="Group 14"/>
          <p:cNvGrpSpPr>
            <a:grpSpLocks/>
          </p:cNvGrpSpPr>
          <p:nvPr/>
        </p:nvGrpSpPr>
        <p:grpSpPr bwMode="auto">
          <a:xfrm>
            <a:off x="503238" y="2209800"/>
            <a:ext cx="4832522" cy="1152525"/>
            <a:chOff x="317" y="1660"/>
            <a:chExt cx="2745" cy="726"/>
          </a:xfrm>
        </p:grpSpPr>
        <p:sp>
          <p:nvSpPr>
            <p:cNvPr id="11" name="Rectangle à coins arrondis 10"/>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Comment communiquer avec les parties prenantes?</a:t>
              </a:r>
            </a:p>
          </p:txBody>
        </p:sp>
        <p:sp>
          <p:nvSpPr>
            <p:cNvPr id="13" name="Ellipse 12"/>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a:solidFill>
                    <a:srgbClr val="FFFFFF"/>
                  </a:solidFill>
                  <a:latin typeface="+mn-lt"/>
                  <a:ea typeface="+mn-ea"/>
                </a:rPr>
                <a:t>2</a:t>
              </a:r>
            </a:p>
          </p:txBody>
        </p:sp>
      </p:grpSp>
      <p:sp>
        <p:nvSpPr>
          <p:cNvPr id="1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Arial" charset="0"/>
              </a:rPr>
              <a:t>Messages clés</a:t>
            </a:r>
          </a:p>
        </p:txBody>
      </p:sp>
    </p:spTree>
    <p:extLst>
      <p:ext uri="{BB962C8B-B14F-4D97-AF65-F5344CB8AC3E}">
        <p14:creationId xmlns:p14="http://schemas.microsoft.com/office/powerpoint/2010/main" val="30913524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kern="1200" dirty="0">
                <a:latin typeface="Arial" charset="0"/>
                <a:ea typeface="Arial" charset="0"/>
                <a:cs typeface="+mn-cs"/>
              </a:rPr>
              <a:t>Qui </a:t>
            </a:r>
            <a:r>
              <a:rPr lang="en-US" kern="1200" dirty="0" err="1">
                <a:latin typeface="Arial" charset="0"/>
                <a:ea typeface="Arial" charset="0"/>
                <a:cs typeface="+mn-cs"/>
              </a:rPr>
              <a:t>sont</a:t>
            </a:r>
            <a:r>
              <a:rPr lang="en-US" kern="1200" dirty="0">
                <a:latin typeface="Arial" charset="0"/>
                <a:ea typeface="Arial" charset="0"/>
                <a:cs typeface="+mn-cs"/>
              </a:rPr>
              <a:t> les </a:t>
            </a:r>
            <a:r>
              <a:rPr lang="en-US" kern="1200" dirty="0" err="1">
                <a:latin typeface="Arial" charset="0"/>
                <a:ea typeface="Arial" charset="0"/>
                <a:cs typeface="+mn-cs"/>
              </a:rPr>
              <a:t>principales</a:t>
            </a:r>
            <a:r>
              <a:rPr lang="en-US" kern="1200" dirty="0">
                <a:latin typeface="Arial" charset="0"/>
                <a:ea typeface="Arial" charset="0"/>
                <a:cs typeface="+mn-cs"/>
              </a:rPr>
              <a:t> </a:t>
            </a:r>
            <a:br>
              <a:rPr lang="en-US" kern="1200" dirty="0">
                <a:latin typeface="Arial" charset="0"/>
                <a:ea typeface="Arial" charset="0"/>
                <a:cs typeface="+mn-cs"/>
              </a:rPr>
            </a:br>
            <a:r>
              <a:rPr lang="en-US" kern="1200" dirty="0">
                <a:latin typeface="Arial" charset="0"/>
                <a:ea typeface="Arial" charset="0"/>
                <a:cs typeface="+mn-cs"/>
              </a:rPr>
              <a:t>parties </a:t>
            </a:r>
            <a:r>
              <a:rPr lang="en-US" kern="1200" dirty="0" err="1">
                <a:latin typeface="Arial" charset="0"/>
                <a:ea typeface="Arial" charset="0"/>
                <a:cs typeface="+mn-cs"/>
              </a:rPr>
              <a:t>prenantes</a:t>
            </a:r>
            <a:r>
              <a:rPr lang="en-US" kern="1200" dirty="0">
                <a:latin typeface="Arial" charset="0"/>
                <a:ea typeface="Arial" charset="0"/>
                <a:cs typeface="+mn-cs"/>
              </a:rPr>
              <a:t> ? </a:t>
            </a:r>
          </a:p>
        </p:txBody>
      </p:sp>
      <p:pic>
        <p:nvPicPr>
          <p:cNvPr id="8" name="Picture 7" descr="p2.png"/>
          <p:cNvPicPr>
            <a:picLocks noChangeAspect="1"/>
          </p:cNvPicPr>
          <p:nvPr/>
        </p:nvPicPr>
        <p:blipFill>
          <a:blip r:embed="rId3" cstate="print"/>
          <a:srcRect b="39335"/>
          <a:stretch>
            <a:fillRect/>
          </a:stretch>
        </p:blipFill>
        <p:spPr>
          <a:xfrm>
            <a:off x="981076" y="2667000"/>
            <a:ext cx="1500198" cy="2012722"/>
          </a:xfrm>
          <a:prstGeom prst="rect">
            <a:avLst/>
          </a:prstGeom>
        </p:spPr>
      </p:pic>
      <p:sp>
        <p:nvSpPr>
          <p:cNvPr id="9" name="TextBox 8"/>
          <p:cNvSpPr txBox="1"/>
          <p:nvPr/>
        </p:nvSpPr>
        <p:spPr>
          <a:xfrm>
            <a:off x="685800" y="4780442"/>
            <a:ext cx="1600200" cy="408623"/>
          </a:xfrm>
          <a:prstGeom prst="roundRect">
            <a:avLst/>
          </a:prstGeom>
          <a:solidFill>
            <a:schemeClr val="bg1"/>
          </a:solidFill>
        </p:spPr>
        <p:txBody>
          <a:bodyPr wrap="square" rtlCol="0">
            <a:spAutoFit/>
          </a:bodyPr>
          <a:lstStyle/>
          <a:p>
            <a:pPr algn="ctr"/>
            <a:r>
              <a:rPr lang="en-US" b="1" dirty="0" err="1"/>
              <a:t>Enseignant</a:t>
            </a:r>
            <a:endParaRPr lang="en-US" b="1" dirty="0"/>
          </a:p>
        </p:txBody>
      </p:sp>
      <p:pic>
        <p:nvPicPr>
          <p:cNvPr id="10" name="Picture 9" descr="parents.jpg"/>
          <p:cNvPicPr>
            <a:picLocks noChangeAspect="1"/>
          </p:cNvPicPr>
          <p:nvPr/>
        </p:nvPicPr>
        <p:blipFill>
          <a:blip r:embed="rId4" cstate="print"/>
          <a:srcRect b="39784"/>
          <a:stretch>
            <a:fillRect/>
          </a:stretch>
        </p:blipFill>
        <p:spPr>
          <a:xfrm>
            <a:off x="3357554" y="2676064"/>
            <a:ext cx="2286016" cy="2003658"/>
          </a:xfrm>
          <a:prstGeom prst="rect">
            <a:avLst/>
          </a:prstGeom>
        </p:spPr>
      </p:pic>
      <p:sp>
        <p:nvSpPr>
          <p:cNvPr id="11" name="TextBox 10"/>
          <p:cNvSpPr txBox="1"/>
          <p:nvPr/>
        </p:nvSpPr>
        <p:spPr>
          <a:xfrm>
            <a:off x="3643306" y="4780442"/>
            <a:ext cx="1500194" cy="408623"/>
          </a:xfrm>
          <a:prstGeom prst="roundRect">
            <a:avLst/>
          </a:prstGeom>
          <a:solidFill>
            <a:schemeClr val="bg1"/>
          </a:solidFill>
        </p:spPr>
        <p:txBody>
          <a:bodyPr wrap="square" rtlCol="0">
            <a:spAutoFit/>
          </a:bodyPr>
          <a:lstStyle/>
          <a:p>
            <a:pPr algn="ctr"/>
            <a:r>
              <a:rPr lang="en-US" b="1" dirty="0"/>
              <a:t>Parents  </a:t>
            </a:r>
          </a:p>
        </p:txBody>
      </p:sp>
      <p:pic>
        <p:nvPicPr>
          <p:cNvPr id="12" name="Picture 11" descr="p3-4d.png"/>
          <p:cNvPicPr>
            <a:picLocks noChangeAspect="1"/>
          </p:cNvPicPr>
          <p:nvPr/>
        </p:nvPicPr>
        <p:blipFill>
          <a:blip r:embed="rId5" cstate="print"/>
          <a:srcRect b="32895"/>
          <a:stretch>
            <a:fillRect/>
          </a:stretch>
        </p:blipFill>
        <p:spPr>
          <a:xfrm>
            <a:off x="7148514" y="2665981"/>
            <a:ext cx="857256" cy="2013741"/>
          </a:xfrm>
          <a:prstGeom prst="rect">
            <a:avLst/>
          </a:prstGeom>
        </p:spPr>
      </p:pic>
      <p:sp>
        <p:nvSpPr>
          <p:cNvPr id="13" name="TextBox 12"/>
          <p:cNvSpPr txBox="1"/>
          <p:nvPr/>
        </p:nvSpPr>
        <p:spPr>
          <a:xfrm>
            <a:off x="7010400" y="4780442"/>
            <a:ext cx="1214446" cy="408623"/>
          </a:xfrm>
          <a:prstGeom prst="roundRect">
            <a:avLst/>
          </a:prstGeom>
          <a:solidFill>
            <a:schemeClr val="bg1"/>
          </a:solidFill>
        </p:spPr>
        <p:txBody>
          <a:bodyPr wrap="square" rtlCol="0">
            <a:spAutoFit/>
          </a:bodyPr>
          <a:lstStyle/>
          <a:p>
            <a:pPr algn="ctr"/>
            <a:r>
              <a:rPr lang="en-US" b="1" dirty="0" err="1"/>
              <a:t>Fille</a:t>
            </a:r>
            <a:endParaRPr lang="en-US" dirty="0"/>
          </a:p>
        </p:txBody>
      </p:sp>
      <p:sp>
        <p:nvSpPr>
          <p:cNvPr id="14" name="TextBox 13"/>
          <p:cNvSpPr txBox="1"/>
          <p:nvPr/>
        </p:nvSpPr>
        <p:spPr>
          <a:xfrm>
            <a:off x="0" y="1371600"/>
            <a:ext cx="9144000" cy="830997"/>
          </a:xfrm>
          <a:prstGeom prst="rect">
            <a:avLst/>
          </a:prstGeom>
          <a:noFill/>
        </p:spPr>
        <p:txBody>
          <a:bodyPr wrap="square" rtlCol="0">
            <a:spAutoFit/>
          </a:bodyPr>
          <a:lstStyle/>
          <a:p>
            <a:pPr algn="ctr">
              <a:buClr>
                <a:srgbClr val="0070C0"/>
              </a:buClr>
            </a:pPr>
            <a:r>
              <a:rPr lang="en-US" dirty="0">
                <a:solidFill>
                  <a:srgbClr val="002060"/>
                </a:solidFill>
                <a:latin typeface="+mn-lt"/>
              </a:rPr>
              <a:t> </a:t>
            </a:r>
            <a:r>
              <a:rPr lang="en-US" sz="2400" dirty="0">
                <a:solidFill>
                  <a:srgbClr val="002060"/>
                </a:solidFill>
                <a:latin typeface="+mn-lt"/>
              </a:rPr>
              <a:t>Y a-t-</a:t>
            </a:r>
            <a:r>
              <a:rPr lang="en-US" sz="2400" dirty="0" err="1">
                <a:solidFill>
                  <a:srgbClr val="002060"/>
                </a:solidFill>
                <a:latin typeface="+mn-lt"/>
              </a:rPr>
              <a:t>il</a:t>
            </a:r>
            <a:r>
              <a:rPr lang="en-US" sz="2400" dirty="0">
                <a:solidFill>
                  <a:srgbClr val="002060"/>
                </a:solidFill>
                <a:latin typeface="+mn-lt"/>
              </a:rPr>
              <a:t> </a:t>
            </a:r>
            <a:r>
              <a:rPr lang="en-US" sz="2400" dirty="0" err="1">
                <a:solidFill>
                  <a:srgbClr val="002060"/>
                </a:solidFill>
                <a:latin typeface="+mn-lt"/>
              </a:rPr>
              <a:t>d’autres</a:t>
            </a:r>
            <a:r>
              <a:rPr lang="en-US" sz="2400" dirty="0">
                <a:solidFill>
                  <a:srgbClr val="002060"/>
                </a:solidFill>
                <a:latin typeface="+mn-lt"/>
              </a:rPr>
              <a:t> </a:t>
            </a:r>
            <a:r>
              <a:rPr lang="en-US" sz="2400" dirty="0" err="1">
                <a:solidFill>
                  <a:srgbClr val="002060"/>
                </a:solidFill>
                <a:latin typeface="+mn-lt"/>
              </a:rPr>
              <a:t>intervenants</a:t>
            </a:r>
            <a:r>
              <a:rPr lang="en-US" sz="2400" dirty="0">
                <a:solidFill>
                  <a:srgbClr val="002060"/>
                </a:solidFill>
                <a:latin typeface="+mn-lt"/>
              </a:rPr>
              <a:t> </a:t>
            </a:r>
            <a:r>
              <a:rPr lang="en-US" sz="2400" dirty="0" err="1">
                <a:solidFill>
                  <a:srgbClr val="002060"/>
                </a:solidFill>
                <a:latin typeface="+mn-lt"/>
              </a:rPr>
              <a:t>spécifiques</a:t>
            </a:r>
            <a:r>
              <a:rPr lang="en-US" sz="2400" dirty="0">
                <a:solidFill>
                  <a:srgbClr val="002060"/>
                </a:solidFill>
                <a:latin typeface="+mn-lt"/>
              </a:rPr>
              <a:t> </a:t>
            </a:r>
            <a:br>
              <a:rPr lang="en-US" sz="2400" dirty="0">
                <a:solidFill>
                  <a:srgbClr val="002060"/>
                </a:solidFill>
                <a:latin typeface="+mn-lt"/>
              </a:rPr>
            </a:br>
            <a:r>
              <a:rPr lang="en-US" sz="2400" dirty="0" err="1">
                <a:solidFill>
                  <a:srgbClr val="002060"/>
                </a:solidFill>
                <a:latin typeface="+mn-lt"/>
              </a:rPr>
              <a:t>dans</a:t>
            </a:r>
            <a:r>
              <a:rPr lang="en-US" sz="2400" dirty="0">
                <a:solidFill>
                  <a:srgbClr val="002060"/>
                </a:solidFill>
                <a:latin typeface="+mn-lt"/>
              </a:rPr>
              <a:t> </a:t>
            </a:r>
            <a:r>
              <a:rPr lang="en-US" sz="2400" dirty="0" err="1">
                <a:solidFill>
                  <a:srgbClr val="002060"/>
                </a:solidFill>
                <a:latin typeface="+mn-lt"/>
              </a:rPr>
              <a:t>votre</a:t>
            </a:r>
            <a:r>
              <a:rPr lang="en-US" sz="2400" dirty="0">
                <a:solidFill>
                  <a:srgbClr val="002060"/>
                </a:solidFill>
                <a:latin typeface="+mn-lt"/>
              </a:rPr>
              <a:t> </a:t>
            </a:r>
            <a:r>
              <a:rPr lang="en-US" sz="2400" dirty="0" err="1">
                <a:solidFill>
                  <a:srgbClr val="002060"/>
                </a:solidFill>
                <a:latin typeface="+mn-lt"/>
              </a:rPr>
              <a:t>communauté</a:t>
            </a:r>
            <a:r>
              <a:rPr lang="en-US" sz="2400" dirty="0">
                <a:solidFill>
                  <a:srgbClr val="002060"/>
                </a:solidFill>
                <a:latin typeface="+mn-lt"/>
              </a:rPr>
              <a:t> ? </a:t>
            </a:r>
          </a:p>
        </p:txBody>
      </p:sp>
      <p:sp>
        <p:nvSpPr>
          <p:cNvPr id="17" name="TextBox 16"/>
          <p:cNvSpPr txBox="1"/>
          <p:nvPr/>
        </p:nvSpPr>
        <p:spPr>
          <a:xfrm>
            <a:off x="1295400" y="2286000"/>
            <a:ext cx="457200" cy="369332"/>
          </a:xfrm>
          <a:prstGeom prst="rect">
            <a:avLst/>
          </a:prstGeom>
          <a:noFill/>
          <a:ln>
            <a:noFill/>
          </a:ln>
        </p:spPr>
        <p:txBody>
          <a:bodyPr wrap="square" rtlCol="0">
            <a:spAutoFit/>
          </a:bodyPr>
          <a:lstStyle/>
          <a:p>
            <a:r>
              <a:rPr lang="en-US" b="1" dirty="0"/>
              <a:t>1</a:t>
            </a:r>
          </a:p>
        </p:txBody>
      </p:sp>
      <p:sp>
        <p:nvSpPr>
          <p:cNvPr id="18" name="TextBox 17"/>
          <p:cNvSpPr txBox="1"/>
          <p:nvPr/>
        </p:nvSpPr>
        <p:spPr>
          <a:xfrm>
            <a:off x="4343400" y="2286000"/>
            <a:ext cx="457200" cy="369332"/>
          </a:xfrm>
          <a:prstGeom prst="rect">
            <a:avLst/>
          </a:prstGeom>
          <a:noFill/>
          <a:ln>
            <a:noFill/>
          </a:ln>
        </p:spPr>
        <p:txBody>
          <a:bodyPr wrap="square" rtlCol="0">
            <a:spAutoFit/>
          </a:bodyPr>
          <a:lstStyle/>
          <a:p>
            <a:r>
              <a:rPr lang="en-US" b="1" dirty="0"/>
              <a:t>2</a:t>
            </a:r>
          </a:p>
        </p:txBody>
      </p:sp>
      <p:sp>
        <p:nvSpPr>
          <p:cNvPr id="19" name="TextBox 18"/>
          <p:cNvSpPr txBox="1"/>
          <p:nvPr/>
        </p:nvSpPr>
        <p:spPr>
          <a:xfrm>
            <a:off x="7391400" y="2286000"/>
            <a:ext cx="457200" cy="381000"/>
          </a:xfrm>
          <a:prstGeom prst="rect">
            <a:avLst/>
          </a:prstGeom>
          <a:noFill/>
          <a:ln>
            <a:noFill/>
          </a:ln>
        </p:spPr>
        <p:txBody>
          <a:bodyPr wrap="square" rtlCol="0">
            <a:spAutoFit/>
          </a:bodyPr>
          <a:lstStyle/>
          <a:p>
            <a:r>
              <a:rPr lang="en-US" b="1" dirty="0"/>
              <a:t>3</a:t>
            </a:r>
          </a:p>
        </p:txBody>
      </p:sp>
    </p:spTree>
    <p:extLst>
      <p:ext uri="{BB962C8B-B14F-4D97-AF65-F5344CB8AC3E}">
        <p14:creationId xmlns:p14="http://schemas.microsoft.com/office/powerpoint/2010/main" val="221310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t>Comment communiquer avec les intervenants : les enseignants</a:t>
            </a:r>
            <a:endParaRPr lang="en-US" dirty="0"/>
          </a:p>
        </p:txBody>
      </p:sp>
      <p:sp>
        <p:nvSpPr>
          <p:cNvPr id="7171" name="Content Placeholder 2"/>
          <p:cNvSpPr>
            <a:spLocks noGrp="1"/>
          </p:cNvSpPr>
          <p:nvPr>
            <p:ph idx="1"/>
          </p:nvPr>
        </p:nvSpPr>
        <p:spPr>
          <a:xfrm>
            <a:off x="304800" y="1255712"/>
            <a:ext cx="8291512" cy="4611688"/>
          </a:xfrm>
        </p:spPr>
        <p:txBody>
          <a:bodyPr/>
          <a:lstStyle/>
          <a:p>
            <a:pPr eaLnBrk="1" hangingPunct="1">
              <a:spcBef>
                <a:spcPts val="0"/>
              </a:spcBef>
            </a:pPr>
            <a:r>
              <a:rPr lang="fr-FR" sz="2400" dirty="0"/>
              <a:t>Soyez respectueux</a:t>
            </a:r>
          </a:p>
          <a:p>
            <a:pPr eaLnBrk="1" hangingPunct="1">
              <a:spcBef>
                <a:spcPts val="0"/>
              </a:spcBef>
            </a:pPr>
            <a:r>
              <a:rPr lang="fr-FR" sz="2400" dirty="0"/>
              <a:t>Utilisez des mots simples et évitez les termes techniques</a:t>
            </a:r>
          </a:p>
          <a:p>
            <a:pPr eaLnBrk="1" hangingPunct="1">
              <a:spcBef>
                <a:spcPts val="0"/>
              </a:spcBef>
            </a:pPr>
            <a:r>
              <a:rPr lang="fr-FR" sz="2400" dirty="0"/>
              <a:t>Assurez-vous que l'enseignant a compris vos messages clés</a:t>
            </a:r>
          </a:p>
          <a:p>
            <a:pPr eaLnBrk="1" hangingPunct="1">
              <a:spcBef>
                <a:spcPts val="0"/>
              </a:spcBef>
            </a:pPr>
            <a:r>
              <a:rPr lang="fr-FR" sz="2400" dirty="0"/>
              <a:t>Informez les enseignants le rôle important qu’ils peuvent jouer en :</a:t>
            </a:r>
          </a:p>
          <a:p>
            <a:pPr lvl="1">
              <a:spcBef>
                <a:spcPts val="0"/>
              </a:spcBef>
            </a:pPr>
            <a:r>
              <a:rPr lang="fr-FR" sz="2000" dirty="0"/>
              <a:t>écoutant et répondre répondant aux préoccupations des parents</a:t>
            </a:r>
          </a:p>
          <a:p>
            <a:pPr lvl="1">
              <a:spcBef>
                <a:spcPts val="0"/>
              </a:spcBef>
            </a:pPr>
            <a:r>
              <a:rPr lang="fr-FR" sz="2000" dirty="0"/>
              <a:t>éduquant les filles sur les avantages de la vaccination </a:t>
            </a:r>
            <a:br>
              <a:rPr lang="fr-FR" sz="2000" dirty="0"/>
            </a:br>
            <a:r>
              <a:rPr lang="fr-FR" sz="2000" dirty="0"/>
              <a:t>contre le VPH</a:t>
            </a:r>
          </a:p>
          <a:p>
            <a:pPr lvl="1">
              <a:spcBef>
                <a:spcPts val="0"/>
              </a:spcBef>
            </a:pPr>
            <a:r>
              <a:rPr lang="fr-FR" sz="2000" dirty="0"/>
              <a:t>aidant à l'organisation de la séance de vaccination </a:t>
            </a:r>
            <a:br>
              <a:rPr lang="fr-FR" sz="2000" dirty="0"/>
            </a:br>
            <a:r>
              <a:rPr lang="fr-FR" sz="2000" dirty="0"/>
              <a:t>contre le VPH</a:t>
            </a:r>
          </a:p>
          <a:p>
            <a:pPr>
              <a:spcBef>
                <a:spcPts val="0"/>
              </a:spcBef>
            </a:pPr>
            <a:r>
              <a:rPr lang="fr-FR" dirty="0"/>
              <a:t>Impliquez les enseignants en tant que partenaires dans </a:t>
            </a:r>
            <a:br>
              <a:rPr lang="fr-FR" dirty="0"/>
            </a:br>
            <a:r>
              <a:rPr lang="fr-FR" dirty="0"/>
              <a:t>la communication sur le vaccin contre le VPH</a:t>
            </a:r>
          </a:p>
          <a:p>
            <a:endParaRPr lang="en-US" sz="2300" dirty="0"/>
          </a:p>
          <a:p>
            <a:endParaRPr lang="en-US" sz="2300" dirty="0"/>
          </a:p>
        </p:txBody>
      </p:sp>
      <p:pic>
        <p:nvPicPr>
          <p:cNvPr id="5" name="Picture 4" descr="p2.png"/>
          <p:cNvPicPr>
            <a:picLocks noChangeAspect="1"/>
          </p:cNvPicPr>
          <p:nvPr/>
        </p:nvPicPr>
        <p:blipFill>
          <a:blip r:embed="rId3" cstate="print"/>
          <a:srcRect b="39335"/>
          <a:stretch>
            <a:fillRect/>
          </a:stretch>
        </p:blipFill>
        <p:spPr>
          <a:xfrm>
            <a:off x="7643802" y="3402951"/>
            <a:ext cx="1500198" cy="2012722"/>
          </a:xfrm>
          <a:prstGeom prst="rect">
            <a:avLst/>
          </a:prstGeom>
        </p:spPr>
      </p:pic>
    </p:spTree>
    <p:extLst>
      <p:ext uri="{BB962C8B-B14F-4D97-AF65-F5344CB8AC3E}">
        <p14:creationId xmlns:p14="http://schemas.microsoft.com/office/powerpoint/2010/main" val="1902891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rents.jpg"/>
          <p:cNvPicPr>
            <a:picLocks noChangeAspect="1"/>
          </p:cNvPicPr>
          <p:nvPr/>
        </p:nvPicPr>
        <p:blipFill>
          <a:blip r:embed="rId3" cstate="print"/>
          <a:srcRect b="39784"/>
          <a:stretch>
            <a:fillRect/>
          </a:stretch>
        </p:blipFill>
        <p:spPr>
          <a:xfrm>
            <a:off x="7103802" y="4190999"/>
            <a:ext cx="1659213" cy="1454275"/>
          </a:xfrm>
          <a:prstGeom prst="rect">
            <a:avLst/>
          </a:prstGeom>
        </p:spPr>
      </p:pic>
      <p:sp>
        <p:nvSpPr>
          <p:cNvPr id="6" name="Title 5"/>
          <p:cNvSpPr>
            <a:spLocks noGrp="1"/>
          </p:cNvSpPr>
          <p:nvPr>
            <p:ph type="title"/>
          </p:nvPr>
        </p:nvSpPr>
        <p:spPr/>
        <p:txBody>
          <a:bodyPr/>
          <a:lstStyle/>
          <a:p>
            <a:r>
              <a:rPr lang="fr-FR" dirty="0"/>
              <a:t>Comment communiquer avec les intervenants : les parents</a:t>
            </a:r>
            <a:endParaRPr lang="en-US" dirty="0"/>
          </a:p>
        </p:txBody>
      </p:sp>
      <p:sp>
        <p:nvSpPr>
          <p:cNvPr id="8" name="Content Placeholder 2"/>
          <p:cNvSpPr txBox="1">
            <a:spLocks/>
          </p:cNvSpPr>
          <p:nvPr/>
        </p:nvSpPr>
        <p:spPr bwMode="auto">
          <a:xfrm>
            <a:off x="609600" y="1447800"/>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Soyez respectueux</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Utilisez des mots simples et éviter les termes techniques</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Assurez-vous que les parents ont compris vos messages clés</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Écoutez et répondez à leurs préoccupations</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Impliquez les parents comme des partenaires </a:t>
            </a:r>
            <a:br>
              <a:rPr lang="fr-FR" sz="2400" kern="0" dirty="0">
                <a:solidFill>
                  <a:srgbClr val="000066"/>
                </a:solidFill>
                <a:latin typeface="+mn-lt"/>
              </a:rPr>
            </a:br>
            <a:r>
              <a:rPr lang="fr-FR" sz="2400" kern="0" dirty="0">
                <a:solidFill>
                  <a:srgbClr val="000066"/>
                </a:solidFill>
                <a:latin typeface="+mn-lt"/>
              </a:rPr>
              <a:t>dans la communication sur le vaccin </a:t>
            </a:r>
            <a:br>
              <a:rPr lang="fr-FR" sz="2400" kern="0" dirty="0">
                <a:solidFill>
                  <a:srgbClr val="000066"/>
                </a:solidFill>
                <a:latin typeface="+mn-lt"/>
              </a:rPr>
            </a:br>
            <a:r>
              <a:rPr lang="fr-FR" sz="2400" kern="0" dirty="0">
                <a:solidFill>
                  <a:srgbClr val="000066"/>
                </a:solidFill>
                <a:latin typeface="+mn-lt"/>
              </a:rPr>
              <a:t>contre le VPH</a:t>
            </a:r>
          </a:p>
          <a:p>
            <a:pPr marL="341313" marR="0" lvl="0" indent="-341313" algn="l" defTabSz="912813" rtl="0" eaLnBrk="0" fontAlgn="base" latinLnBrk="0" hangingPunct="0">
              <a:lnSpc>
                <a:spcPct val="100000"/>
              </a:lnSpc>
              <a:spcBef>
                <a:spcPct val="80000"/>
              </a:spcBef>
              <a:spcAft>
                <a:spcPct val="0"/>
              </a:spcAft>
              <a:buClr>
                <a:srgbClr val="1E7FB8"/>
              </a:buClr>
              <a:buSzTx/>
              <a:buFont typeface="Wingdings" pitchFamily="2" charset="2"/>
              <a:buChar char="l"/>
              <a:tabLst/>
              <a:defRPr/>
            </a:pPr>
            <a:endParaRPr kumimoji="0" lang="en-US" sz="2300" b="0" i="0" u="none" strike="noStrike" kern="0" cap="none" spc="0" normalizeH="0" baseline="0" noProof="0" dirty="0">
              <a:ln>
                <a:noFill/>
              </a:ln>
              <a:solidFill>
                <a:srgbClr val="000066"/>
              </a:solidFill>
              <a:effectLst/>
              <a:uLnTx/>
              <a:uFillTx/>
              <a:latin typeface="+mn-lt"/>
              <a:ea typeface="MS PGothic" pitchFamily="34" charset="-128"/>
              <a:cs typeface="+mn-cs"/>
            </a:endParaRPr>
          </a:p>
          <a:p>
            <a:pPr marL="341313" marR="0" lvl="0" indent="-341313" algn="l" defTabSz="912813" rtl="0" eaLnBrk="0" fontAlgn="base" latinLnBrk="0" hangingPunct="0">
              <a:lnSpc>
                <a:spcPct val="100000"/>
              </a:lnSpc>
              <a:spcBef>
                <a:spcPct val="80000"/>
              </a:spcBef>
              <a:spcAft>
                <a:spcPct val="0"/>
              </a:spcAft>
              <a:buClr>
                <a:srgbClr val="1E7FB8"/>
              </a:buClr>
              <a:buSzTx/>
              <a:buFont typeface="Wingdings" pitchFamily="2" charset="2"/>
              <a:buChar char="l"/>
              <a:tabLst/>
              <a:defRPr/>
            </a:pPr>
            <a:endParaRPr kumimoji="0" lang="en-US" sz="2300" b="0" i="0" u="none" strike="noStrike" kern="0" cap="none" spc="0" normalizeH="0" baseline="0" noProof="0" dirty="0">
              <a:ln>
                <a:noFill/>
              </a:ln>
              <a:solidFill>
                <a:srgbClr val="000066"/>
              </a:solidFill>
              <a:effectLst/>
              <a:uLnTx/>
              <a:uFillTx/>
              <a:latin typeface="+mn-lt"/>
              <a:ea typeface="MS PGothic" pitchFamily="34" charset="-128"/>
              <a:cs typeface="+mn-cs"/>
            </a:endParaRPr>
          </a:p>
        </p:txBody>
      </p:sp>
    </p:spTree>
    <p:extLst>
      <p:ext uri="{BB962C8B-B14F-4D97-AF65-F5344CB8AC3E}">
        <p14:creationId xmlns:p14="http://schemas.microsoft.com/office/powerpoint/2010/main" val="576319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defTabSz="912813">
              <a:defRPr/>
            </a:pPr>
            <a:br>
              <a:rPr lang="en-US" sz="3500" b="1" dirty="0">
                <a:solidFill>
                  <a:srgbClr val="000066"/>
                </a:solidFill>
                <a:latin typeface="+mj-lt"/>
                <a:cs typeface="+mj-cs"/>
              </a:rPr>
            </a:br>
            <a:r>
              <a:rPr lang="fr-FR" sz="3500" b="1" dirty="0">
                <a:solidFill>
                  <a:srgbClr val="000066"/>
                </a:solidFill>
                <a:latin typeface="+mj-lt"/>
                <a:cs typeface="+mj-cs"/>
              </a:rPr>
              <a:t>Comment communiquer avec les intervenants : les filles </a:t>
            </a:r>
            <a:r>
              <a:rPr lang="en-US" sz="3500" b="1" dirty="0">
                <a:solidFill>
                  <a:srgbClr val="000066"/>
                </a:solidFill>
                <a:latin typeface="+mj-lt"/>
                <a:cs typeface="+mj-cs"/>
              </a:rPr>
              <a:t>(1/2)</a:t>
            </a:r>
            <a:br>
              <a:rPr lang="fr-FR" sz="3500" b="1" dirty="0">
                <a:solidFill>
                  <a:srgbClr val="000066"/>
                </a:solidFill>
                <a:latin typeface="+mj-lt"/>
                <a:cs typeface="+mj-cs"/>
              </a:rPr>
            </a:br>
            <a:endParaRPr lang="en-GB" sz="3500" b="1" dirty="0">
              <a:solidFill>
                <a:srgbClr val="000066"/>
              </a:solidFill>
              <a:latin typeface="+mj-lt"/>
              <a:cs typeface="+mj-cs"/>
            </a:endParaRPr>
          </a:p>
        </p:txBody>
      </p:sp>
      <p:sp>
        <p:nvSpPr>
          <p:cNvPr id="8195" name="Rectangle 3"/>
          <p:cNvSpPr txBox="1">
            <a:spLocks noChangeArrowheads="1"/>
          </p:cNvSpPr>
          <p:nvPr/>
        </p:nvSpPr>
        <p:spPr bwMode="auto">
          <a:xfrm>
            <a:off x="-3657600" y="2590800"/>
            <a:ext cx="8569325" cy="4525962"/>
          </a:xfrm>
          <a:prstGeom prst="rect">
            <a:avLst/>
          </a:prstGeom>
          <a:noFill/>
          <a:ln w="9525">
            <a:noFill/>
            <a:miter lim="800000"/>
            <a:headEnd/>
            <a:tailEnd/>
          </a:ln>
        </p:spPr>
        <p:txBody>
          <a:bodyPr lIns="0" tIns="0" rIns="0" bIns="0"/>
          <a:lstStyle/>
          <a:p>
            <a:pPr defTabSz="912813">
              <a:spcBef>
                <a:spcPct val="80000"/>
              </a:spcBef>
              <a:buClr>
                <a:srgbClr val="1E7FB8"/>
              </a:buClr>
            </a:pPr>
            <a:endParaRPr lang="en-GB" sz="2500" dirty="0">
              <a:solidFill>
                <a:srgbClr val="000066"/>
              </a:solidFill>
              <a:latin typeface="Arial" pitchFamily="34" charset="0"/>
            </a:endParaRPr>
          </a:p>
        </p:txBody>
      </p:sp>
      <p:pic>
        <p:nvPicPr>
          <p:cNvPr id="5" name="Picture 4" descr="p3-4d.png"/>
          <p:cNvPicPr>
            <a:picLocks noChangeAspect="1"/>
          </p:cNvPicPr>
          <p:nvPr/>
        </p:nvPicPr>
        <p:blipFill>
          <a:blip r:embed="rId3" cstate="print"/>
          <a:srcRect b="32895"/>
          <a:stretch>
            <a:fillRect/>
          </a:stretch>
        </p:blipFill>
        <p:spPr>
          <a:xfrm>
            <a:off x="8143868" y="3548859"/>
            <a:ext cx="857256" cy="2013741"/>
          </a:xfrm>
          <a:prstGeom prst="rect">
            <a:avLst/>
          </a:prstGeom>
        </p:spPr>
      </p:pic>
      <p:sp>
        <p:nvSpPr>
          <p:cNvPr id="7" name="Content Placeholder 2"/>
          <p:cNvSpPr txBox="1">
            <a:spLocks/>
          </p:cNvSpPr>
          <p:nvPr/>
        </p:nvSpPr>
        <p:spPr bwMode="auto">
          <a:xfrm>
            <a:off x="609600" y="1447800"/>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Soyez respectueux ; une bonne façon de le faire est de vous présenter</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Utilisez des mots simples et évitez les termes techniques</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Assurez-vous que les filles ont compris les messages clés</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Demandez aux filles si elles ont des questions</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Écoutez et répondez à leurs préoccupations</a:t>
            </a:r>
          </a:p>
        </p:txBody>
      </p:sp>
    </p:spTree>
    <p:extLst>
      <p:ext uri="{BB962C8B-B14F-4D97-AF65-F5344CB8AC3E}">
        <p14:creationId xmlns:p14="http://schemas.microsoft.com/office/powerpoint/2010/main" val="534898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3-4d.png"/>
          <p:cNvPicPr>
            <a:picLocks noChangeAspect="1"/>
          </p:cNvPicPr>
          <p:nvPr/>
        </p:nvPicPr>
        <p:blipFill>
          <a:blip r:embed="rId3" cstate="print"/>
          <a:srcRect b="32895"/>
          <a:stretch>
            <a:fillRect/>
          </a:stretch>
        </p:blipFill>
        <p:spPr>
          <a:xfrm>
            <a:off x="8143868" y="3421535"/>
            <a:ext cx="857256" cy="2013741"/>
          </a:xfrm>
          <a:prstGeom prst="rect">
            <a:avLst/>
          </a:prstGeom>
        </p:spPr>
      </p:pic>
      <p:sp>
        <p:nvSpPr>
          <p:cNvPr id="8" name="Title 7"/>
          <p:cNvSpPr>
            <a:spLocks noGrp="1"/>
          </p:cNvSpPr>
          <p:nvPr>
            <p:ph type="title"/>
          </p:nvPr>
        </p:nvSpPr>
        <p:spPr/>
        <p:txBody>
          <a:bodyPr/>
          <a:lstStyle/>
          <a:p>
            <a:r>
              <a:rPr lang="fr-FR" dirty="0"/>
              <a:t>Comment communiquer avec les intervenants : les filles </a:t>
            </a:r>
            <a:r>
              <a:rPr lang="en-US" dirty="0"/>
              <a:t>(2/2)</a:t>
            </a:r>
          </a:p>
        </p:txBody>
      </p:sp>
      <p:sp>
        <p:nvSpPr>
          <p:cNvPr id="10" name="Content Placeholder 2"/>
          <p:cNvSpPr>
            <a:spLocks noGrp="1"/>
          </p:cNvSpPr>
          <p:nvPr>
            <p:ph idx="1"/>
          </p:nvPr>
        </p:nvSpPr>
        <p:spPr>
          <a:xfrm>
            <a:off x="609600" y="1447800"/>
            <a:ext cx="8291512" cy="4611688"/>
          </a:xfrm>
        </p:spPr>
        <p:txBody>
          <a:bodyPr/>
          <a:lstStyle/>
          <a:p>
            <a:pPr>
              <a:spcBef>
                <a:spcPts val="600"/>
              </a:spcBef>
            </a:pPr>
            <a:r>
              <a:rPr lang="fr-FR" sz="2400" dirty="0"/>
              <a:t>Encouragez les filles à se faire vacciner</a:t>
            </a:r>
          </a:p>
          <a:p>
            <a:pPr lvl="1"/>
            <a:r>
              <a:rPr lang="fr-FR" dirty="0"/>
              <a:t>Si les filles sont réticentes, prenez le temps d'écouter et de comprendre leurs craintes et / ou la source du malentendu</a:t>
            </a:r>
          </a:p>
          <a:p>
            <a:pPr lvl="1"/>
            <a:r>
              <a:rPr lang="fr-FR" dirty="0"/>
              <a:t>Reconnaître que les filles ont le droit de refuser de se faire vacciner</a:t>
            </a:r>
          </a:p>
          <a:p>
            <a:pPr>
              <a:spcBef>
                <a:spcPts val="600"/>
              </a:spcBef>
            </a:pPr>
            <a:r>
              <a:rPr lang="fr-FR" sz="2400" dirty="0"/>
              <a:t>Ne jamais forcer ou tromper une fille pour qu’elle </a:t>
            </a:r>
            <a:br>
              <a:rPr lang="fr-FR" sz="2400" dirty="0"/>
            </a:br>
            <a:r>
              <a:rPr lang="fr-FR" sz="2400" dirty="0"/>
              <a:t>se fasse vacciner</a:t>
            </a:r>
          </a:p>
          <a:p>
            <a:pPr>
              <a:spcBef>
                <a:spcPts val="600"/>
              </a:spcBef>
            </a:pPr>
            <a:r>
              <a:rPr lang="fr-FR" sz="2400" dirty="0"/>
              <a:t>Permettre aux filles de participer à la prise de </a:t>
            </a:r>
            <a:br>
              <a:rPr lang="fr-FR" sz="2400" dirty="0"/>
            </a:br>
            <a:r>
              <a:rPr lang="fr-FR" sz="2400" dirty="0"/>
              <a:t>décision sur la vaccination</a:t>
            </a:r>
          </a:p>
          <a:p>
            <a:pPr>
              <a:spcBef>
                <a:spcPts val="600"/>
              </a:spcBef>
            </a:pPr>
            <a:r>
              <a:rPr lang="fr-FR" sz="2400" dirty="0"/>
              <a:t>Faire participer les filles dans l’atteindre d'autres </a:t>
            </a:r>
            <a:br>
              <a:rPr lang="fr-FR" sz="2400" dirty="0"/>
            </a:br>
            <a:r>
              <a:rPr lang="fr-FR" sz="2400" dirty="0"/>
              <a:t>filles de la communauté qui peuvent être éligibles à la vaccination contre le VPH</a:t>
            </a:r>
          </a:p>
        </p:txBody>
      </p:sp>
    </p:spTree>
    <p:extLst>
      <p:ext uri="{BB962C8B-B14F-4D97-AF65-F5344CB8AC3E}">
        <p14:creationId xmlns:p14="http://schemas.microsoft.com/office/powerpoint/2010/main" val="1514197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3"/>
          <p:cNvSpPr txBox="1">
            <a:spLocks noChangeArrowheads="1"/>
          </p:cNvSpPr>
          <p:nvPr/>
        </p:nvSpPr>
        <p:spPr bwMode="auto">
          <a:xfrm>
            <a:off x="179388" y="1341438"/>
            <a:ext cx="8229600" cy="4668837"/>
          </a:xfrm>
          <a:prstGeom prst="rect">
            <a:avLst/>
          </a:prstGeom>
          <a:noFill/>
          <a:ln w="9525">
            <a:noFill/>
            <a:miter lim="800000"/>
            <a:headEnd/>
            <a:tailEnd/>
          </a:ln>
        </p:spPr>
        <p:txBody>
          <a:bodyPr lIns="0" tIns="0" rIns="0" bIns="0"/>
          <a:lstStyle/>
          <a:p>
            <a:pPr marL="341313" indent="-341313" defTabSz="912813">
              <a:spcBef>
                <a:spcPct val="80000"/>
              </a:spcBef>
              <a:buClr>
                <a:srgbClr val="1E7FB8"/>
              </a:buClr>
              <a:defRPr/>
            </a:pPr>
            <a:endParaRPr lang="en-US" sz="2500" kern="0" dirty="0">
              <a:solidFill>
                <a:srgbClr val="000066"/>
              </a:solidFill>
              <a:latin typeface="+mn-lt"/>
              <a:ea typeface="+mn-ea"/>
            </a:endParaRPr>
          </a:p>
        </p:txBody>
      </p:sp>
      <p:sp>
        <p:nvSpPr>
          <p:cNvPr id="9219"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defTabSz="912813"/>
            <a:r>
              <a:rPr lang="en-US" sz="3500" b="1" dirty="0">
                <a:solidFill>
                  <a:srgbClr val="000066"/>
                </a:solidFill>
                <a:latin typeface="+mj-lt"/>
                <a:cs typeface="+mj-cs"/>
              </a:rPr>
              <a:t> </a:t>
            </a:r>
            <a:r>
              <a:rPr lang="fr-FR" sz="3200" b="1" dirty="0">
                <a:solidFill>
                  <a:srgbClr val="000066"/>
                </a:solidFill>
                <a:latin typeface="+mj-lt"/>
                <a:cs typeface="+mj-cs"/>
              </a:rPr>
              <a:t>La communication « IAP » pour transmettre des messages clés aux intervenants</a:t>
            </a:r>
            <a:endParaRPr lang="en-US" sz="3200" b="1" dirty="0">
              <a:solidFill>
                <a:srgbClr val="000066"/>
              </a:solidFill>
              <a:latin typeface="+mj-lt"/>
              <a:cs typeface="+mj-cs"/>
            </a:endParaRPr>
          </a:p>
        </p:txBody>
      </p:sp>
      <p:sp>
        <p:nvSpPr>
          <p:cNvPr id="9220" name="Text Box 19"/>
          <p:cNvSpPr txBox="1">
            <a:spLocks noChangeArrowheads="1"/>
          </p:cNvSpPr>
          <p:nvPr/>
        </p:nvSpPr>
        <p:spPr bwMode="auto">
          <a:xfrm>
            <a:off x="6443795" y="4000504"/>
            <a:ext cx="2238113" cy="954107"/>
          </a:xfrm>
          <a:prstGeom prst="rect">
            <a:avLst/>
          </a:prstGeom>
          <a:noFill/>
          <a:ln w="9525">
            <a:noFill/>
            <a:miter lim="800000"/>
            <a:headEnd/>
            <a:tailEnd/>
          </a:ln>
        </p:spPr>
        <p:txBody>
          <a:bodyPr wrap="none">
            <a:spAutoFit/>
          </a:bodyPr>
          <a:lstStyle/>
          <a:p>
            <a:pPr algn="ctr"/>
            <a:r>
              <a:rPr lang="fr-FR" sz="3600" dirty="0">
                <a:solidFill>
                  <a:srgbClr val="000066"/>
                </a:solidFill>
                <a:latin typeface="Arial" pitchFamily="34" charset="0"/>
              </a:rPr>
              <a:t>P</a:t>
            </a:r>
            <a:r>
              <a:rPr lang="fr-FR" sz="2400" dirty="0">
                <a:solidFill>
                  <a:srgbClr val="000066"/>
                </a:solidFill>
                <a:latin typeface="Arial" pitchFamily="34" charset="0"/>
              </a:rPr>
              <a:t>rogrammer</a:t>
            </a:r>
          </a:p>
          <a:p>
            <a:pPr algn="ctr"/>
            <a:r>
              <a:rPr lang="fr-FR" sz="2000" dirty="0">
                <a:solidFill>
                  <a:srgbClr val="000066"/>
                </a:solidFill>
                <a:latin typeface="Arial" pitchFamily="34" charset="0"/>
              </a:rPr>
              <a:t>la prochaine visite</a:t>
            </a:r>
          </a:p>
        </p:txBody>
      </p:sp>
      <p:sp>
        <p:nvSpPr>
          <p:cNvPr id="9221" name="Text Box 25"/>
          <p:cNvSpPr txBox="1">
            <a:spLocks noChangeArrowheads="1"/>
          </p:cNvSpPr>
          <p:nvPr/>
        </p:nvSpPr>
        <p:spPr bwMode="auto">
          <a:xfrm>
            <a:off x="3276600" y="4000504"/>
            <a:ext cx="2667000" cy="1877437"/>
          </a:xfrm>
          <a:prstGeom prst="rect">
            <a:avLst/>
          </a:prstGeom>
          <a:noFill/>
          <a:ln w="9525">
            <a:noFill/>
            <a:miter lim="800000"/>
            <a:headEnd/>
            <a:tailEnd/>
          </a:ln>
        </p:spPr>
        <p:txBody>
          <a:bodyPr wrap="square">
            <a:spAutoFit/>
          </a:bodyPr>
          <a:lstStyle/>
          <a:p>
            <a:pPr algn="ctr"/>
            <a:r>
              <a:rPr lang="fr-FR" sz="3600" dirty="0">
                <a:solidFill>
                  <a:srgbClr val="000066"/>
                </a:solidFill>
                <a:latin typeface="Arial" pitchFamily="34" charset="0"/>
              </a:rPr>
              <a:t>A</a:t>
            </a:r>
            <a:r>
              <a:rPr lang="fr-FR" sz="2400" dirty="0">
                <a:solidFill>
                  <a:srgbClr val="000066"/>
                </a:solidFill>
                <a:latin typeface="Arial" pitchFamily="34" charset="0"/>
              </a:rPr>
              <a:t>lerter</a:t>
            </a:r>
          </a:p>
          <a:p>
            <a:pPr algn="ctr"/>
            <a:r>
              <a:rPr lang="fr-FR" sz="2000" dirty="0">
                <a:solidFill>
                  <a:srgbClr val="000066"/>
                </a:solidFill>
                <a:latin typeface="Arial" pitchFamily="34" charset="0"/>
              </a:rPr>
              <a:t>sur les effets secondaires et expliquer comment y répondre</a:t>
            </a:r>
          </a:p>
        </p:txBody>
      </p:sp>
      <p:sp>
        <p:nvSpPr>
          <p:cNvPr id="9222" name="Text Box 27"/>
          <p:cNvSpPr txBox="1">
            <a:spLocks noChangeArrowheads="1"/>
          </p:cNvSpPr>
          <p:nvPr/>
        </p:nvSpPr>
        <p:spPr bwMode="auto">
          <a:xfrm>
            <a:off x="844891" y="4035438"/>
            <a:ext cx="1374094" cy="1261884"/>
          </a:xfrm>
          <a:prstGeom prst="rect">
            <a:avLst/>
          </a:prstGeom>
          <a:noFill/>
          <a:ln w="9525">
            <a:noFill/>
            <a:miter lim="800000"/>
            <a:headEnd/>
            <a:tailEnd/>
          </a:ln>
        </p:spPr>
        <p:txBody>
          <a:bodyPr wrap="none">
            <a:spAutoFit/>
          </a:bodyPr>
          <a:lstStyle/>
          <a:p>
            <a:pPr algn="ctr"/>
            <a:r>
              <a:rPr lang="fr-FR" sz="3600" dirty="0">
                <a:solidFill>
                  <a:srgbClr val="000066"/>
                </a:solidFill>
                <a:latin typeface="Arial" pitchFamily="34" charset="0"/>
              </a:rPr>
              <a:t>I</a:t>
            </a:r>
            <a:r>
              <a:rPr lang="fr-FR" sz="2400" dirty="0">
                <a:solidFill>
                  <a:srgbClr val="000066"/>
                </a:solidFill>
                <a:latin typeface="Arial" pitchFamily="34" charset="0"/>
              </a:rPr>
              <a:t>nformer</a:t>
            </a:r>
          </a:p>
          <a:p>
            <a:pPr algn="ctr"/>
            <a:r>
              <a:rPr lang="fr-FR" sz="2000" dirty="0">
                <a:solidFill>
                  <a:srgbClr val="000066"/>
                </a:solidFill>
                <a:latin typeface="Arial" pitchFamily="34" charset="0"/>
              </a:rPr>
              <a:t>Sur ce qui</a:t>
            </a:r>
            <a:br>
              <a:rPr lang="fr-FR" sz="2000" dirty="0">
                <a:solidFill>
                  <a:srgbClr val="000066"/>
                </a:solidFill>
                <a:latin typeface="Arial" pitchFamily="34" charset="0"/>
              </a:rPr>
            </a:br>
            <a:r>
              <a:rPr lang="fr-FR" sz="2000" dirty="0">
                <a:solidFill>
                  <a:srgbClr val="000066"/>
                </a:solidFill>
                <a:latin typeface="Arial" pitchFamily="34" charset="0"/>
              </a:rPr>
              <a:t>est donné</a:t>
            </a:r>
          </a:p>
        </p:txBody>
      </p:sp>
      <p:pic>
        <p:nvPicPr>
          <p:cNvPr id="11" name="Picture 10" descr="p9d.png"/>
          <p:cNvPicPr>
            <a:picLocks noChangeAspect="1"/>
          </p:cNvPicPr>
          <p:nvPr/>
        </p:nvPicPr>
        <p:blipFill>
          <a:blip r:embed="rId3" cstate="print"/>
          <a:stretch>
            <a:fillRect/>
          </a:stretch>
        </p:blipFill>
        <p:spPr>
          <a:xfrm>
            <a:off x="770189" y="1986437"/>
            <a:ext cx="1587233" cy="1942629"/>
          </a:xfrm>
          <a:prstGeom prst="rect">
            <a:avLst/>
          </a:prstGeom>
        </p:spPr>
      </p:pic>
      <p:pic>
        <p:nvPicPr>
          <p:cNvPr id="13" name="Picture 12" descr="p2.png"/>
          <p:cNvPicPr>
            <a:picLocks noChangeAspect="1"/>
          </p:cNvPicPr>
          <p:nvPr/>
        </p:nvPicPr>
        <p:blipFill>
          <a:blip r:embed="rId4" cstate="print"/>
          <a:stretch>
            <a:fillRect/>
          </a:stretch>
        </p:blipFill>
        <p:spPr>
          <a:xfrm>
            <a:off x="4143372" y="2000240"/>
            <a:ext cx="659334" cy="2071678"/>
          </a:xfrm>
          <a:prstGeom prst="rect">
            <a:avLst/>
          </a:prstGeom>
        </p:spPr>
      </p:pic>
      <p:pic>
        <p:nvPicPr>
          <p:cNvPr id="12" name="Picture 11" descr="calendar1.png"/>
          <p:cNvPicPr>
            <a:picLocks noChangeAspect="1"/>
          </p:cNvPicPr>
          <p:nvPr/>
        </p:nvPicPr>
        <p:blipFill>
          <a:blip r:embed="rId5" cstate="print"/>
          <a:stretch>
            <a:fillRect/>
          </a:stretch>
        </p:blipFill>
        <p:spPr>
          <a:xfrm>
            <a:off x="7000891" y="2627456"/>
            <a:ext cx="1228709" cy="1214747"/>
          </a:xfrm>
          <a:prstGeom prst="rect">
            <a:avLst/>
          </a:prstGeom>
        </p:spPr>
      </p:pic>
    </p:spTree>
    <p:extLst>
      <p:ext uri="{BB962C8B-B14F-4D97-AF65-F5344CB8AC3E}">
        <p14:creationId xmlns:p14="http://schemas.microsoft.com/office/powerpoint/2010/main" val="987480021"/>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41832</TotalTime>
  <Words>4302</Words>
  <Application>Microsoft Office PowerPoint</Application>
  <PresentationFormat>On-screen Show (4:3)</PresentationFormat>
  <Paragraphs>264</Paragraphs>
  <Slides>20</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Arial Narrow</vt:lpstr>
      <vt:lpstr>Helvetica</vt:lpstr>
      <vt:lpstr>Limon F3</vt:lpstr>
      <vt:lpstr>Wingdings</vt:lpstr>
      <vt:lpstr>PPTtemplate</vt:lpstr>
      <vt:lpstr>PowerPoint Presentation</vt:lpstr>
      <vt:lpstr>PowerPoint Presentation</vt:lpstr>
      <vt:lpstr>PowerPoint Presentation</vt:lpstr>
      <vt:lpstr>Qui sont les principales  parties prenantes ? </vt:lpstr>
      <vt:lpstr>Comment communiquer avec les intervenants : les enseignants</vt:lpstr>
      <vt:lpstr>Comment communiquer avec les intervenants : les parents</vt:lpstr>
      <vt:lpstr>PowerPoint Presentation</vt:lpstr>
      <vt:lpstr>Comment communiquer avec les intervenants : les filles (2/2)</vt:lpstr>
      <vt:lpstr>PowerPoint Presentation</vt:lpstr>
      <vt:lpstr>Informer : le cancer du col de l’utérus(1/4)</vt:lpstr>
      <vt:lpstr>PowerPoint Presentation</vt:lpstr>
      <vt:lpstr>PowerPoint Presentation</vt:lpstr>
      <vt:lpstr>PowerPoint Presentation</vt:lpstr>
      <vt:lpstr>Alerter : description des  effets indésirables</vt:lpstr>
      <vt:lpstr>PowerPoint Presentation</vt:lpstr>
      <vt:lpstr>PowerPoint Presentation</vt:lpstr>
      <vt:lpstr>Programmer: s’assurer de l'achèvement du calendrier de vaccination</vt:lpstr>
      <vt:lpstr>PowerPoint Presentation</vt:lpstr>
      <vt:lpstr>Fin du module</vt:lpstr>
      <vt:lpstr>Références </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Training 2</dc:creator>
  <cp:lastModifiedBy>Gillian Mayers</cp:lastModifiedBy>
  <cp:revision>1125</cp:revision>
  <cp:lastPrinted>2013-05-14T06:36:28Z</cp:lastPrinted>
  <dcterms:created xsi:type="dcterms:W3CDTF">2013-06-20T09:47:22Z</dcterms:created>
  <dcterms:modified xsi:type="dcterms:W3CDTF">2022-05-16T08:40:29Z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-1241413728</vt:i4>
  </property>
  <property fmtid="{D5CDD505-2E9C-101B-9397-08002B2CF9AE}" pid="4" name="_EmailSubject">
    <vt:lpwstr>Feedback on modules 1, 2, 5, and 7</vt:lpwstr>
  </property>
  <property fmtid="{D5CDD505-2E9C-101B-9397-08002B2CF9AE}" pid="5" name="_AuthorEmail">
    <vt:lpwstr>bahlj@who.int</vt:lpwstr>
  </property>
  <property fmtid="{D5CDD505-2E9C-101B-9397-08002B2CF9AE}" pid="6" name="_AuthorEmailDisplayName">
    <vt:lpwstr>BAHL, Jhilmil</vt:lpwstr>
  </property>
</Properties>
</file>