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6" r:id="rId1"/>
  </p:sldMasterIdLst>
  <p:sldIdLst>
    <p:sldId id="256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yc1" initials="syc1" lastIdx="20" clrIdx="0">
    <p:extLst/>
  </p:cmAuthor>
  <p:cmAuthor id="2" name="Carsten Mantel" initials="CM" lastIdx="3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DAD0"/>
    <a:srgbClr val="978A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2" autoAdjust="0"/>
    <p:restoredTop sz="94623" autoAdjust="0"/>
  </p:normalViewPr>
  <p:slideViewPr>
    <p:cSldViewPr>
      <p:cViewPr>
        <p:scale>
          <a:sx n="89" d="100"/>
          <a:sy n="89" d="100"/>
        </p:scale>
        <p:origin x="-1308" y="-10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gi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vmware-host\Shared Folders\VMware\Evaluations\WHO_005451.orig\WHO_005451.orig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0"/>
                    </a14:imgEffect>
                    <a14:imgEffect>
                      <a14:brightnessContrast bright="31000"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991"/>
          <a:stretch/>
        </p:blipFill>
        <p:spPr bwMode="auto">
          <a:xfrm>
            <a:off x="0" y="1"/>
            <a:ext cx="8458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 userDrawn="1"/>
        </p:nvSpPr>
        <p:spPr>
          <a:xfrm>
            <a:off x="-1421" y="1"/>
            <a:ext cx="9144000" cy="6858001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54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</a:t>
            </a:r>
            <a:r>
              <a:rPr lang="en-US" smtClean="0"/>
              <a:t>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882480"/>
            <a:ext cx="7558608" cy="922784"/>
          </a:xfrm>
        </p:spPr>
        <p:txBody>
          <a:bodyPr anchor="t">
            <a:normAutofit/>
          </a:bodyPr>
          <a:lstStyle>
            <a:lvl1pPr marL="0" indent="0" algn="l"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rgbClr val="978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76" y="602752"/>
            <a:ext cx="1939919" cy="594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28800"/>
            <a:ext cx="7620000" cy="4844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7600" cy="6858000"/>
          </a:xfrm>
          <a:prstGeom prst="rect">
            <a:avLst/>
          </a:prstGeom>
          <a:solidFill>
            <a:srgbClr val="978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6" name="Picture 4" descr="\\vmware-host\Shared Folders\VMware\Evaluations\WHO-EN-C-V-weiss.gif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4000" y="252000"/>
            <a:ext cx="576000" cy="58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lide Number Placeholder 6"/>
          <p:cNvSpPr txBox="1">
            <a:spLocks/>
          </p:cNvSpPr>
          <p:nvPr userDrawn="1"/>
        </p:nvSpPr>
        <p:spPr>
          <a:xfrm>
            <a:off x="8532440" y="5625048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EB9583-7EA5-4D18-BD5A-88E126514F57}" type="slidenum">
              <a:rPr lang="en-US" sz="1400" smtClean="0"/>
              <a:pPr/>
              <a:t>‹#›</a:t>
            </a:fld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30" r:id="rId3"/>
    <p:sldLayoutId id="2147484031" r:id="rId4"/>
    <p:sldLayoutId id="2147484032" r:id="rId5"/>
    <p:sldLayoutId id="2147484033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spcBef>
          <a:spcPts val="1200"/>
        </a:spcBef>
        <a:spcAft>
          <a:spcPts val="600"/>
        </a:spcAft>
        <a:buClr>
          <a:srgbClr val="978A69"/>
        </a:buClr>
        <a:buSzPct val="100000"/>
        <a:buFont typeface="Wingdings" panose="05000000000000000000" pitchFamily="2" charset="2"/>
        <a:buChar char="u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ts val="0"/>
        </a:spcBef>
        <a:spcAft>
          <a:spcPts val="600"/>
        </a:spcAft>
        <a:buClr>
          <a:srgbClr val="978A69"/>
        </a:buClr>
        <a:buFont typeface="Trebuchet MS" panose="020B0603020202020204" pitchFamily="34" charset="0"/>
        <a:buChar char="―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543800" cy="2593975"/>
          </a:xfrm>
        </p:spPr>
        <p:txBody>
          <a:bodyPr>
            <a:normAutofit fontScale="90000"/>
          </a:bodyPr>
          <a:lstStyle/>
          <a:p>
            <a:r>
              <a:rPr lang="en-US" dirty="0"/>
              <a:t>Findings from the evaluation of the seasonal influenza vaccination program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22440"/>
            <a:ext cx="6461760" cy="1066800"/>
          </a:xfrm>
        </p:spPr>
        <p:txBody>
          <a:bodyPr/>
          <a:lstStyle/>
          <a:p>
            <a:r>
              <a:rPr lang="en-US" dirty="0"/>
              <a:t>Country X</a:t>
            </a:r>
          </a:p>
        </p:txBody>
      </p:sp>
    </p:spTree>
    <p:extLst>
      <p:ext uri="{BB962C8B-B14F-4D97-AF65-F5344CB8AC3E}">
        <p14:creationId xmlns:p14="http://schemas.microsoft.com/office/powerpoint/2010/main" val="3915321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Advocacy and communications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Awareness of influenza disease in the general public and in specific target groups</a:t>
            </a:r>
          </a:p>
          <a:p>
            <a:pPr lvl="1"/>
            <a:r>
              <a:rPr lang="en-US" dirty="0"/>
              <a:t>e.g. results of studies to assess knowledge, attitudes and perceptions</a:t>
            </a:r>
          </a:p>
          <a:p>
            <a:r>
              <a:rPr lang="en-US" dirty="0"/>
              <a:t>Vaccine acceptance or hesitancy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320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Advocacy and communications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Measures to raise awareness of influenza disease and vaccine</a:t>
            </a:r>
          </a:p>
          <a:p>
            <a:r>
              <a:rPr lang="en-GB" dirty="0"/>
              <a:t>Communications approaches:</a:t>
            </a:r>
          </a:p>
          <a:p>
            <a:pPr lvl="1"/>
            <a:r>
              <a:rPr lang="en-GB" dirty="0"/>
              <a:t>e.g.  political leadership advocating for influenza vaccination</a:t>
            </a:r>
          </a:p>
          <a:p>
            <a:pPr lvl="1"/>
            <a:r>
              <a:rPr lang="en-GB" dirty="0"/>
              <a:t>e.g. involvement of medical and other professional associations</a:t>
            </a:r>
          </a:p>
          <a:p>
            <a:pPr lvl="1"/>
            <a:r>
              <a:rPr lang="en-GB" dirty="0"/>
              <a:t>e.g. use of mass media, newspapers, radio, TV, social media, etc. </a:t>
            </a:r>
          </a:p>
          <a:p>
            <a:pPr lvl="1"/>
            <a:r>
              <a:rPr lang="en-GB" dirty="0"/>
              <a:t>e.g. individual targeting, information sheets, leaflets etc.</a:t>
            </a:r>
          </a:p>
          <a:p>
            <a:pPr lvl="1"/>
            <a:r>
              <a:rPr lang="en-GB" dirty="0"/>
              <a:t>Successful approaches worth sharing with other countries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7853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D87964-FA35-4ACD-8A9D-C501B03B7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Summary </a:t>
            </a:r>
            <a:r>
              <a:rPr lang="en-US" smtClean="0"/>
              <a:t>responses</a:t>
            </a:r>
            <a:br>
              <a:rPr lang="en-US" smtClean="0"/>
            </a:br>
            <a:r>
              <a:rPr lang="en-US" smtClean="0"/>
              <a:t>from </a:t>
            </a:r>
            <a:r>
              <a:rPr lang="en-US" dirty="0"/>
              <a:t>specific target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E86551-06BD-445B-8F1A-855C32017D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97360"/>
            <a:ext cx="7620000" cy="4844008"/>
          </a:xfrm>
        </p:spPr>
        <p:txBody>
          <a:bodyPr/>
          <a:lstStyle/>
          <a:p>
            <a:r>
              <a:rPr lang="en-US" dirty="0"/>
              <a:t>Health workers</a:t>
            </a:r>
          </a:p>
          <a:p>
            <a:r>
              <a:rPr lang="en-US" dirty="0"/>
              <a:t>Mothers / caretakers</a:t>
            </a:r>
          </a:p>
          <a:p>
            <a:r>
              <a:rPr lang="en-US" dirty="0"/>
              <a:t>Pregnant women </a:t>
            </a:r>
          </a:p>
          <a:p>
            <a:r>
              <a:rPr lang="en-US" dirty="0"/>
              <a:t>Elderly</a:t>
            </a:r>
          </a:p>
          <a:p>
            <a:r>
              <a:rPr lang="en-US" dirty="0"/>
              <a:t>Other</a:t>
            </a:r>
          </a:p>
        </p:txBody>
      </p:sp>
    </p:spTree>
    <p:extLst>
      <p:ext uri="{BB962C8B-B14F-4D97-AF65-F5344CB8AC3E}">
        <p14:creationId xmlns:p14="http://schemas.microsoft.com/office/powerpoint/2010/main" val="2161176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Observations made during I-PIE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Main recommendations</a:t>
            </a:r>
          </a:p>
          <a:p>
            <a:r>
              <a:rPr lang="en-US" dirty="0"/>
              <a:t>Follow up done since the evaluation</a:t>
            </a:r>
          </a:p>
        </p:txBody>
      </p:sp>
    </p:spTree>
    <p:extLst>
      <p:ext uri="{BB962C8B-B14F-4D97-AF65-F5344CB8AC3E}">
        <p14:creationId xmlns:p14="http://schemas.microsoft.com/office/powerpoint/2010/main" val="39053199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Main barriers (if any) to future implementation of influenza vaccination</a:t>
            </a:r>
          </a:p>
          <a:p>
            <a:r>
              <a:rPr lang="en-US" dirty="0"/>
              <a:t>“Essentials” deemed critical for the </a:t>
            </a:r>
            <a:r>
              <a:rPr lang="en-US"/>
              <a:t>successful </a:t>
            </a:r>
            <a:r>
              <a:rPr lang="en-US" smtClean="0"/>
              <a:t>implementation </a:t>
            </a:r>
            <a:r>
              <a:rPr lang="en-US" dirty="0"/>
              <a:t>of the influenza program</a:t>
            </a:r>
          </a:p>
          <a:p>
            <a:r>
              <a:rPr lang="en-US" dirty="0"/>
              <a:t>Any other plans to improve program implementation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36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Local influenza epidemiology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Burden (disease, economic</a:t>
            </a:r>
            <a:r>
              <a:rPr lang="en-US"/>
              <a:t>)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and </a:t>
            </a:r>
            <a:r>
              <a:rPr lang="en-US" dirty="0"/>
              <a:t>seasonality of influenza disease </a:t>
            </a:r>
          </a:p>
          <a:p>
            <a:r>
              <a:rPr lang="en-US" dirty="0"/>
              <a:t>Major influenza risk </a:t>
            </a:r>
            <a:r>
              <a:rPr lang="en-US"/>
              <a:t>groups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and </a:t>
            </a:r>
            <a:r>
              <a:rPr lang="en-US" dirty="0"/>
              <a:t>estimated size of target populations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241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General </a:t>
            </a:r>
            <a:r>
              <a:rPr lang="en-US"/>
              <a:t>description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of </a:t>
            </a:r>
            <a:r>
              <a:rPr lang="en-US" dirty="0"/>
              <a:t>the influenza program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97360"/>
            <a:ext cx="7620000" cy="4844008"/>
          </a:xfrm>
        </p:spPr>
        <p:txBody>
          <a:bodyPr>
            <a:normAutofit/>
          </a:bodyPr>
          <a:lstStyle/>
          <a:p>
            <a:r>
              <a:rPr lang="en-US" dirty="0"/>
              <a:t>Overview of national immunization program</a:t>
            </a:r>
          </a:p>
          <a:p>
            <a:r>
              <a:rPr lang="en-US" dirty="0"/>
              <a:t>Decision and rationale for introducing influenza vaccine</a:t>
            </a:r>
          </a:p>
          <a:p>
            <a:r>
              <a:rPr lang="en-US" dirty="0"/>
              <a:t>Responsibility for influenza vaccination </a:t>
            </a:r>
            <a:r>
              <a:rPr lang="en-US"/>
              <a:t>within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Ministry </a:t>
            </a:r>
            <a:r>
              <a:rPr lang="en-US" dirty="0"/>
              <a:t>of Health</a:t>
            </a:r>
          </a:p>
          <a:p>
            <a:r>
              <a:rPr lang="en-US" dirty="0"/>
              <a:t>Introduction of influenza vaccines (year) and subsequent adaptations of influenza vaccination </a:t>
            </a:r>
            <a:r>
              <a:rPr lang="en-US"/>
              <a:t>program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(</a:t>
            </a:r>
            <a:r>
              <a:rPr lang="en-US" dirty="0"/>
              <a:t>e.g. additional target groups)</a:t>
            </a:r>
          </a:p>
          <a:p>
            <a:r>
              <a:rPr lang="en-US" dirty="0"/>
              <a:t>Vaccine(s) in use</a:t>
            </a:r>
          </a:p>
          <a:p>
            <a:r>
              <a:rPr lang="en-US" dirty="0"/>
              <a:t>Vaccine schedule including co-administration with other vaccines (if any)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70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Planning</a:t>
            </a:r>
            <a:r>
              <a:rPr lang="en-US"/>
              <a:t>, </a:t>
            </a:r>
            <a:r>
              <a:rPr lang="en-US" smtClean="0"/>
              <a:t>administration</a:t>
            </a:r>
            <a:br>
              <a:rPr lang="en-US" smtClean="0"/>
            </a:br>
            <a:r>
              <a:rPr lang="en-US" smtClean="0"/>
              <a:t>and </a:t>
            </a:r>
            <a:r>
              <a:rPr lang="en-US" dirty="0"/>
              <a:t>vaccine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97360"/>
            <a:ext cx="7620000" cy="4844008"/>
          </a:xfrm>
        </p:spPr>
        <p:txBody>
          <a:bodyPr>
            <a:normAutofit/>
          </a:bodyPr>
          <a:lstStyle/>
          <a:p>
            <a:r>
              <a:rPr lang="en-US" dirty="0"/>
              <a:t>Establishment of national influenza vaccination policy</a:t>
            </a:r>
          </a:p>
          <a:p>
            <a:r>
              <a:rPr lang="en-US" dirty="0"/>
              <a:t>Influenza vaccine financing</a:t>
            </a:r>
          </a:p>
          <a:p>
            <a:r>
              <a:rPr lang="en-US" dirty="0"/>
              <a:t>Public sector and private sector involvement</a:t>
            </a:r>
          </a:p>
          <a:p>
            <a:r>
              <a:rPr lang="en-US" dirty="0"/>
              <a:t>Vaccine procurement and distribution systems</a:t>
            </a:r>
          </a:p>
          <a:p>
            <a:r>
              <a:rPr lang="en-US" dirty="0"/>
              <a:t>Vaccine storage, logistics, transport, and cold chain </a:t>
            </a:r>
          </a:p>
          <a:p>
            <a:r>
              <a:rPr lang="en-US" dirty="0"/>
              <a:t>Monitoring and evaluation of influenza vaccination program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031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Influenza vaccine coverage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Coverage levels achieved in target groups</a:t>
            </a:r>
          </a:p>
          <a:p>
            <a:r>
              <a:rPr lang="en-US" dirty="0"/>
              <a:t>Data recording and </a:t>
            </a:r>
            <a:r>
              <a:rPr lang="en-US"/>
              <a:t>reporting </a:t>
            </a:r>
            <a:r>
              <a:rPr lang="en-US" smtClean="0"/>
              <a:t>― </a:t>
            </a:r>
            <a:r>
              <a:rPr lang="en-US" dirty="0"/>
              <a:t>including the private sector </a:t>
            </a:r>
          </a:p>
          <a:p>
            <a:pPr lvl="1"/>
            <a:r>
              <a:rPr lang="en-US" dirty="0"/>
              <a:t>e.g. use of home-based records</a:t>
            </a:r>
          </a:p>
          <a:p>
            <a:r>
              <a:rPr lang="en-US" dirty="0"/>
              <a:t>Estimation of coverage (numerator, denominator</a:t>
            </a:r>
            <a:r>
              <a:rPr lang="en-US"/>
              <a:t>)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by </a:t>
            </a:r>
            <a:r>
              <a:rPr lang="en-US" dirty="0"/>
              <a:t>target groups at all levels</a:t>
            </a:r>
          </a:p>
          <a:p>
            <a:r>
              <a:rPr lang="en-US" dirty="0"/>
              <a:t>Coverage monitoring tools </a:t>
            </a:r>
          </a:p>
          <a:p>
            <a:pPr lvl="1"/>
            <a:r>
              <a:rPr lang="en-US" dirty="0"/>
              <a:t>e.g. monitoring charts, electronic databases and tools</a:t>
            </a:r>
          </a:p>
          <a:p>
            <a:r>
              <a:rPr lang="en-US" dirty="0"/>
              <a:t>Validation of administrative coverage estimates</a:t>
            </a:r>
          </a:p>
          <a:p>
            <a:pPr lvl="1"/>
            <a:r>
              <a:rPr lang="en-US" dirty="0"/>
              <a:t>e.g. through surveys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791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 delivery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Vaccine delivery </a:t>
            </a:r>
            <a:r>
              <a:rPr lang="en-US"/>
              <a:t>system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(</a:t>
            </a:r>
            <a:r>
              <a:rPr lang="en-US" dirty="0"/>
              <a:t>health facilities, outreach, campaigns)</a:t>
            </a:r>
          </a:p>
          <a:p>
            <a:r>
              <a:rPr lang="en-US" dirty="0"/>
              <a:t>Involvement of other health services</a:t>
            </a:r>
          </a:p>
          <a:p>
            <a:pPr lvl="1"/>
            <a:r>
              <a:rPr lang="en-US" dirty="0"/>
              <a:t>e.g. antenatal care for pregnant women</a:t>
            </a:r>
          </a:p>
          <a:p>
            <a:r>
              <a:rPr lang="en-US" dirty="0"/>
              <a:t>Perceived or real barriers to influenza vaccination</a:t>
            </a:r>
          </a:p>
          <a:p>
            <a:r>
              <a:rPr lang="en-US" dirty="0"/>
              <a:t>Missed opportunities for influenza vaccination</a:t>
            </a:r>
          </a:p>
          <a:p>
            <a:r>
              <a:rPr lang="en-US" dirty="0"/>
              <a:t>Special approaches to </a:t>
            </a:r>
            <a:r>
              <a:rPr lang="en-US"/>
              <a:t>increase </a:t>
            </a:r>
            <a:r>
              <a:rPr lang="en-US" smtClean="0"/>
              <a:t>demand</a:t>
            </a:r>
            <a:br>
              <a:rPr lang="en-US" smtClean="0"/>
            </a:br>
            <a:r>
              <a:rPr lang="en-US" smtClean="0"/>
              <a:t>and reach </a:t>
            </a:r>
            <a:r>
              <a:rPr lang="en-US" dirty="0"/>
              <a:t>communities at risk</a:t>
            </a:r>
          </a:p>
        </p:txBody>
      </p:sp>
    </p:spTree>
    <p:extLst>
      <p:ext uri="{BB962C8B-B14F-4D97-AF65-F5344CB8AC3E}">
        <p14:creationId xmlns:p14="http://schemas.microsoft.com/office/powerpoint/2010/main" val="3272779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Human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457200"/>
            <a:r>
              <a:rPr lang="en-US" dirty="0"/>
              <a:t>Type of health workers involved in influenza vaccination</a:t>
            </a:r>
          </a:p>
          <a:p>
            <a:pPr marL="640800" lvl="1" indent="-230400"/>
            <a:r>
              <a:rPr lang="en-US" dirty="0"/>
              <a:t>Health worker knowledge of disease and vaccine</a:t>
            </a:r>
          </a:p>
          <a:p>
            <a:pPr marL="640800" lvl="1" indent="-230400"/>
            <a:r>
              <a:rPr lang="en-US" dirty="0"/>
              <a:t>Health worker attitudes to and acceptance of influenza vaccination</a:t>
            </a:r>
          </a:p>
          <a:p>
            <a:pPr marL="514350" indent="-457200"/>
            <a:r>
              <a:rPr lang="en-US" dirty="0"/>
              <a:t>Health worker training approaches</a:t>
            </a:r>
          </a:p>
          <a:p>
            <a:pPr marL="640800" lvl="1" indent="-230400"/>
            <a:r>
              <a:rPr lang="en-US" dirty="0"/>
              <a:t>Frequency</a:t>
            </a:r>
          </a:p>
          <a:p>
            <a:pPr marL="640800" lvl="1" indent="-230400"/>
            <a:r>
              <a:rPr lang="en-US" dirty="0"/>
              <a:t>Influenza-specific or integrated</a:t>
            </a:r>
          </a:p>
          <a:p>
            <a:pPr marL="514350" indent="-457200"/>
            <a:r>
              <a:rPr lang="en-US" dirty="0"/>
              <a:t>Health worker supervision</a:t>
            </a:r>
          </a:p>
          <a:p>
            <a:pPr marL="640800" lvl="1" indent="-230400"/>
            <a:r>
              <a:rPr lang="en-US" dirty="0"/>
              <a:t>Frequency</a:t>
            </a:r>
          </a:p>
          <a:p>
            <a:pPr marL="640800" lvl="1" indent="-230400"/>
            <a:r>
              <a:rPr lang="en-US" dirty="0"/>
              <a:t>Formal (regular with written feedback) or informal</a:t>
            </a:r>
          </a:p>
        </p:txBody>
      </p:sp>
    </p:spTree>
    <p:extLst>
      <p:ext uri="{BB962C8B-B14F-4D97-AF65-F5344CB8AC3E}">
        <p14:creationId xmlns:p14="http://schemas.microsoft.com/office/powerpoint/2010/main" val="2457396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Influenza disease surveillance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Influenza surveillance system</a:t>
            </a:r>
          </a:p>
          <a:p>
            <a:pPr lvl="1"/>
            <a:r>
              <a:rPr lang="en-US" dirty="0"/>
              <a:t>e.g. routine monitoring, sentinel surveillance</a:t>
            </a:r>
          </a:p>
          <a:p>
            <a:r>
              <a:rPr lang="en-US" dirty="0"/>
              <a:t>Availability of laboratory confirmation of cases</a:t>
            </a:r>
          </a:p>
          <a:p>
            <a:r>
              <a:rPr lang="en-US" dirty="0"/>
              <a:t>Reporting of disease incidence to national and global level (e.g. WHO)</a:t>
            </a:r>
          </a:p>
          <a:p>
            <a:r>
              <a:rPr lang="en-US" dirty="0"/>
              <a:t>Conduct of special studies, if any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289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Vaccine safety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Reporting and management of adverse </a:t>
            </a:r>
            <a:r>
              <a:rPr lang="en-US"/>
              <a:t>events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following </a:t>
            </a:r>
            <a:r>
              <a:rPr lang="en-US" dirty="0"/>
              <a:t>immunization (AEFI) at all levels</a:t>
            </a:r>
          </a:p>
          <a:p>
            <a:pPr lvl="1"/>
            <a:r>
              <a:rPr lang="en-US" dirty="0"/>
              <a:t>Number of severe AEFI related to influenza </a:t>
            </a:r>
            <a:r>
              <a:rPr lang="en-US"/>
              <a:t>vaccine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reported </a:t>
            </a:r>
            <a:r>
              <a:rPr lang="en-US" dirty="0"/>
              <a:t>nationally</a:t>
            </a:r>
          </a:p>
          <a:p>
            <a:r>
              <a:rPr lang="en-US" dirty="0"/>
              <a:t>AEFI response measures</a:t>
            </a:r>
          </a:p>
          <a:p>
            <a:pPr lvl="1"/>
            <a:r>
              <a:rPr lang="en-US" dirty="0"/>
              <a:t>Perception of safety of influenza vaccines in health </a:t>
            </a:r>
            <a:r>
              <a:rPr lang="en-US"/>
              <a:t>workers 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and </a:t>
            </a:r>
            <a:r>
              <a:rPr lang="en-US" dirty="0"/>
              <a:t>in target populations</a:t>
            </a:r>
          </a:p>
          <a:p>
            <a:pPr lvl="1"/>
            <a:r>
              <a:rPr lang="en-US" dirty="0"/>
              <a:t>Risk and crisis communication plans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9572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Country presentation">
      <a:majorFont>
        <a:latin typeface="Cambria"/>
        <a:ea typeface=""/>
        <a:cs typeface=""/>
      </a:majorFont>
      <a:minorFont>
        <a:latin typeface="Trebuchet MS"/>
        <a:ea typeface=""/>
        <a:cs typeface="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1631</TotalTime>
  <Words>374</Words>
  <Application>Microsoft Office PowerPoint</Application>
  <PresentationFormat>On-screen Show (4:3)</PresentationFormat>
  <Paragraphs>82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Adjacency</vt:lpstr>
      <vt:lpstr>Findings from the evaluation of the seasonal influenza vaccination program</vt:lpstr>
      <vt:lpstr>Local influenza epidemiology</vt:lpstr>
      <vt:lpstr>General description  of the influenza program</vt:lpstr>
      <vt:lpstr>Planning, administration and vaccine management</vt:lpstr>
      <vt:lpstr>Influenza vaccine coverage</vt:lpstr>
      <vt:lpstr>Service delivery</vt:lpstr>
      <vt:lpstr>Human resources</vt:lpstr>
      <vt:lpstr>Influenza disease surveillance</vt:lpstr>
      <vt:lpstr>Vaccine safety</vt:lpstr>
      <vt:lpstr>Advocacy and communications (1)</vt:lpstr>
      <vt:lpstr>Advocacy and communications (2)</vt:lpstr>
      <vt:lpstr>Summary responses from specific target groups</vt:lpstr>
      <vt:lpstr>Observations made during I-PIE</vt:lpstr>
      <vt:lpstr>Conclusions</vt:lpstr>
    </vt:vector>
  </TitlesOfParts>
  <Company>WHO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LAMBACH, Philipp</dc:creator>
  <cp:lastModifiedBy>Oksana</cp:lastModifiedBy>
  <cp:revision>81</cp:revision>
  <dcterms:created xsi:type="dcterms:W3CDTF">2017-11-01T09:35:40Z</dcterms:created>
  <dcterms:modified xsi:type="dcterms:W3CDTF">2018-11-26T20:57:40Z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