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8"/>
  </p:notesMasterIdLst>
  <p:sldIdLst>
    <p:sldId id="256" r:id="rId2"/>
    <p:sldId id="344" r:id="rId3"/>
    <p:sldId id="345" r:id="rId4"/>
    <p:sldId id="346" r:id="rId5"/>
    <p:sldId id="347" r:id="rId6"/>
    <p:sldId id="331" r:id="rId7"/>
    <p:sldId id="443" r:id="rId8"/>
    <p:sldId id="444" r:id="rId9"/>
    <p:sldId id="445" r:id="rId10"/>
    <p:sldId id="348" r:id="rId11"/>
    <p:sldId id="351" r:id="rId12"/>
    <p:sldId id="409" r:id="rId13"/>
    <p:sldId id="352" r:id="rId14"/>
    <p:sldId id="399" r:id="rId15"/>
    <p:sldId id="394" r:id="rId16"/>
    <p:sldId id="395" r:id="rId17"/>
    <p:sldId id="396" r:id="rId18"/>
    <p:sldId id="397" r:id="rId19"/>
    <p:sldId id="353" r:id="rId20"/>
    <p:sldId id="354" r:id="rId21"/>
    <p:sldId id="355" r:id="rId22"/>
    <p:sldId id="410" r:id="rId23"/>
    <p:sldId id="398" r:id="rId24"/>
    <p:sldId id="278" r:id="rId25"/>
    <p:sldId id="332" r:id="rId26"/>
    <p:sldId id="260" r:id="rId27"/>
    <p:sldId id="261" r:id="rId28"/>
    <p:sldId id="281" r:id="rId29"/>
    <p:sldId id="282" r:id="rId30"/>
    <p:sldId id="357" r:id="rId31"/>
    <p:sldId id="358" r:id="rId32"/>
    <p:sldId id="262" r:id="rId33"/>
    <p:sldId id="333" r:id="rId34"/>
    <p:sldId id="263" r:id="rId35"/>
    <p:sldId id="359" r:id="rId36"/>
    <p:sldId id="264" r:id="rId37"/>
    <p:sldId id="360" r:id="rId38"/>
    <p:sldId id="265" r:id="rId39"/>
    <p:sldId id="283" r:id="rId40"/>
    <p:sldId id="362" r:id="rId41"/>
    <p:sldId id="266" r:id="rId42"/>
    <p:sldId id="284" r:id="rId43"/>
    <p:sldId id="267" r:id="rId44"/>
    <p:sldId id="268" r:id="rId45"/>
    <p:sldId id="270" r:id="rId46"/>
    <p:sldId id="272" r:id="rId47"/>
    <p:sldId id="271" r:id="rId48"/>
    <p:sldId id="364" r:id="rId49"/>
    <p:sldId id="273" r:id="rId50"/>
    <p:sldId id="401" r:id="rId51"/>
    <p:sldId id="275" r:id="rId52"/>
    <p:sldId id="365" r:id="rId53"/>
    <p:sldId id="274" r:id="rId54"/>
    <p:sldId id="402" r:id="rId55"/>
    <p:sldId id="287" r:id="rId56"/>
    <p:sldId id="296" r:id="rId57"/>
    <p:sldId id="378" r:id="rId58"/>
    <p:sldId id="334" r:id="rId59"/>
    <p:sldId id="291" r:id="rId60"/>
    <p:sldId id="288" r:id="rId61"/>
    <p:sldId id="289" r:id="rId62"/>
    <p:sldId id="376" r:id="rId63"/>
    <p:sldId id="377" r:id="rId64"/>
    <p:sldId id="290" r:id="rId65"/>
    <p:sldId id="379" r:id="rId66"/>
    <p:sldId id="292" r:id="rId67"/>
    <p:sldId id="293" r:id="rId68"/>
    <p:sldId id="304" r:id="rId69"/>
    <p:sldId id="305" r:id="rId70"/>
    <p:sldId id="306" r:id="rId71"/>
    <p:sldId id="294" r:id="rId72"/>
    <p:sldId id="307" r:id="rId73"/>
    <p:sldId id="400" r:id="rId74"/>
    <p:sldId id="295" r:id="rId75"/>
    <p:sldId id="308" r:id="rId76"/>
    <p:sldId id="315" r:id="rId77"/>
    <p:sldId id="316" r:id="rId78"/>
    <p:sldId id="380" r:id="rId79"/>
    <p:sldId id="317" r:id="rId80"/>
    <p:sldId id="412" r:id="rId81"/>
    <p:sldId id="384" r:id="rId82"/>
    <p:sldId id="385" r:id="rId83"/>
    <p:sldId id="386" r:id="rId84"/>
    <p:sldId id="403" r:id="rId85"/>
    <p:sldId id="387" r:id="rId86"/>
    <p:sldId id="388" r:id="rId87"/>
    <p:sldId id="389" r:id="rId88"/>
    <p:sldId id="390" r:id="rId89"/>
    <p:sldId id="391" r:id="rId90"/>
    <p:sldId id="392" r:id="rId91"/>
    <p:sldId id="393" r:id="rId92"/>
    <p:sldId id="411" r:id="rId93"/>
    <p:sldId id="335" r:id="rId94"/>
    <p:sldId id="434" r:id="rId95"/>
    <p:sldId id="310" r:id="rId96"/>
    <p:sldId id="318" r:id="rId97"/>
    <p:sldId id="404" r:id="rId98"/>
    <p:sldId id="381" r:id="rId99"/>
    <p:sldId id="382" r:id="rId100"/>
    <p:sldId id="311" r:id="rId101"/>
    <p:sldId id="312" r:id="rId102"/>
    <p:sldId id="313" r:id="rId103"/>
    <p:sldId id="405" r:id="rId104"/>
    <p:sldId id="408" r:id="rId105"/>
    <p:sldId id="299" r:id="rId106"/>
    <p:sldId id="314" r:id="rId107"/>
    <p:sldId id="432" r:id="rId108"/>
    <p:sldId id="372" r:id="rId109"/>
    <p:sldId id="373" r:id="rId110"/>
    <p:sldId id="374" r:id="rId111"/>
    <p:sldId id="375" r:id="rId112"/>
    <p:sldId id="413" r:id="rId113"/>
    <p:sldId id="414" r:id="rId114"/>
    <p:sldId id="437" r:id="rId115"/>
    <p:sldId id="421" r:id="rId116"/>
    <p:sldId id="438" r:id="rId117"/>
    <p:sldId id="439" r:id="rId118"/>
    <p:sldId id="441" r:id="rId119"/>
    <p:sldId id="440" r:id="rId120"/>
    <p:sldId id="422" r:id="rId121"/>
    <p:sldId id="419" r:id="rId122"/>
    <p:sldId id="423" r:id="rId123"/>
    <p:sldId id="420" r:id="rId124"/>
    <p:sldId id="424" r:id="rId125"/>
    <p:sldId id="427" r:id="rId126"/>
    <p:sldId id="442"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VI BENISSAN, Mable Carole" initials="TBMC" lastIdx="8" clrIdx="0">
    <p:extLst>
      <p:ext uri="{19B8F6BF-5375-455C-9EA6-DF929625EA0E}">
        <p15:presenceInfo xmlns:p15="http://schemas.microsoft.com/office/powerpoint/2012/main" userId="S-1-5-21-1446143339-2250552318-1255726049-46902" providerId="AD"/>
      </p:ext>
    </p:extLst>
  </p:cmAuthor>
  <p:cmAuthor id="2" name="LEBO, Emmaculate Jepkorir" initials="LEJ" lastIdx="23" clrIdx="1">
    <p:extLst>
      <p:ext uri="{19B8F6BF-5375-455C-9EA6-DF929625EA0E}">
        <p15:presenceInfo xmlns:p15="http://schemas.microsoft.com/office/powerpoint/2012/main" userId="S::leboem@who.int::e58296a6-391f-4d2c-9670-9d45b7eb918d" providerId="AD"/>
      </p:ext>
    </p:extLst>
  </p:cmAuthor>
  <p:cmAuthor id="3" name="Aleksandra"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8FC"/>
    <a:srgbClr val="D9F1FF"/>
    <a:srgbClr val="EFF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252" autoAdjust="0"/>
  </p:normalViewPr>
  <p:slideViewPr>
    <p:cSldViewPr snapToGrid="0">
      <p:cViewPr varScale="1">
        <p:scale>
          <a:sx n="101" d="100"/>
          <a:sy n="101" d="100"/>
        </p:scale>
        <p:origin x="912" y="114"/>
      </p:cViewPr>
      <p:guideLst>
        <p:guide orient="horz" pos="2160"/>
        <p:guide pos="3840"/>
      </p:guideLst>
    </p:cSldViewPr>
  </p:slideViewPr>
  <p:notesTextViewPr>
    <p:cViewPr>
      <p:scale>
        <a:sx n="1" d="1"/>
        <a:sy n="1" d="1"/>
      </p:scale>
      <p:origin x="0" y="0"/>
    </p:cViewPr>
  </p:notesTextViewPr>
  <p:sorterViewPr>
    <p:cViewPr>
      <p:scale>
        <a:sx n="100" d="100"/>
        <a:sy n="100" d="100"/>
      </p:scale>
      <p:origin x="0" y="2038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31DBF-0842-45D2-A136-A0877FE612BF}" type="doc">
      <dgm:prSet loTypeId="urn:microsoft.com/office/officeart/2005/8/layout/pyramid3" loCatId="pyramid" qsTypeId="urn:microsoft.com/office/officeart/2005/8/quickstyle/simple1" qsCatId="simple" csTypeId="urn:microsoft.com/office/officeart/2005/8/colors/accent1_2" csCatId="accent1" phldr="1"/>
      <dgm:spPr/>
    </dgm:pt>
    <dgm:pt modelId="{066E4C90-E353-45B0-9871-1C17CA7FA5C7}">
      <dgm:prSet phldrT="[Text]" custT="1"/>
      <dgm:spPr>
        <a:solidFill>
          <a:schemeClr val="bg1">
            <a:lumMod val="85000"/>
          </a:schemeClr>
        </a:solidFill>
      </dgm:spPr>
      <dgm:t>
        <a:bodyPr/>
        <a:lstStyle/>
        <a:p>
          <a:r>
            <a:rPr lang="en-GB" sz="2500" dirty="0">
              <a:solidFill>
                <a:schemeClr val="tx2">
                  <a:lumMod val="50000"/>
                </a:schemeClr>
              </a:solidFill>
            </a:rPr>
            <a:t>Vaccine Manufacturer</a:t>
          </a:r>
        </a:p>
      </dgm:t>
    </dgm:pt>
    <dgm:pt modelId="{388A94A4-A142-43B8-ABE2-0D91C5EC0052}" type="sibTrans" cxnId="{92514FC7-0F1F-4880-B987-4CC8921D564C}">
      <dgm:prSet/>
      <dgm:spPr/>
      <dgm:t>
        <a:bodyPr/>
        <a:lstStyle/>
        <a:p>
          <a:endParaRPr lang="en-GB"/>
        </a:p>
      </dgm:t>
    </dgm:pt>
    <dgm:pt modelId="{D125A9A0-64BE-46E1-A397-071129608015}" type="parTrans" cxnId="{92514FC7-0F1F-4880-B987-4CC8921D564C}">
      <dgm:prSet/>
      <dgm:spPr/>
      <dgm:t>
        <a:bodyPr/>
        <a:lstStyle/>
        <a:p>
          <a:endParaRPr lang="en-GB"/>
        </a:p>
      </dgm:t>
    </dgm:pt>
    <dgm:pt modelId="{D635C50B-9D4D-42F0-977F-24F4040C9C19}">
      <dgm:prSet phldrT="[Text]"/>
      <dgm:spPr>
        <a:solidFill>
          <a:schemeClr val="bg1">
            <a:lumMod val="85000"/>
          </a:schemeClr>
        </a:solidFill>
      </dgm:spPr>
      <dgm:t>
        <a:bodyPr/>
        <a:lstStyle/>
        <a:p>
          <a:r>
            <a:rPr lang="en-GB" dirty="0">
              <a:solidFill>
                <a:schemeClr val="tx2">
                  <a:lumMod val="50000"/>
                </a:schemeClr>
              </a:solidFill>
            </a:rPr>
            <a:t>Vaccination post</a:t>
          </a:r>
        </a:p>
      </dgm:t>
    </dgm:pt>
    <dgm:pt modelId="{D3CE5EA2-2524-4371-BF04-E0B2BE01165B}" type="sibTrans" cxnId="{4B491344-C585-4312-AE59-4CFE5CC107B9}">
      <dgm:prSet/>
      <dgm:spPr/>
      <dgm:t>
        <a:bodyPr/>
        <a:lstStyle/>
        <a:p>
          <a:endParaRPr lang="en-GB"/>
        </a:p>
      </dgm:t>
    </dgm:pt>
    <dgm:pt modelId="{79A6F886-8D0A-4213-B03C-057FFB4A18CF}" type="parTrans" cxnId="{4B491344-C585-4312-AE59-4CFE5CC107B9}">
      <dgm:prSet/>
      <dgm:spPr/>
      <dgm:t>
        <a:bodyPr/>
        <a:lstStyle/>
        <a:p>
          <a:endParaRPr lang="en-GB"/>
        </a:p>
      </dgm:t>
    </dgm:pt>
    <dgm:pt modelId="{4C081BCE-8414-48E0-9215-ED73C9C8CCC1}">
      <dgm:prSet phldrT="[Text]" custT="1"/>
      <dgm:spPr>
        <a:solidFill>
          <a:schemeClr val="bg1">
            <a:lumMod val="85000"/>
          </a:schemeClr>
        </a:solidFill>
      </dgm:spPr>
      <dgm:t>
        <a:bodyPr/>
        <a:lstStyle/>
        <a:p>
          <a:r>
            <a:rPr lang="en-GB" sz="1500" dirty="0">
              <a:solidFill>
                <a:schemeClr val="tx2">
                  <a:lumMod val="50000"/>
                </a:schemeClr>
              </a:solidFill>
            </a:rPr>
            <a:t>District stores</a:t>
          </a:r>
        </a:p>
      </dgm:t>
    </dgm:pt>
    <dgm:pt modelId="{D69D5E12-0B38-4A7D-B3D7-21723D8B9013}" type="sibTrans" cxnId="{C7C170D3-4D92-4A4F-869E-092D4BA14055}">
      <dgm:prSet/>
      <dgm:spPr/>
      <dgm:t>
        <a:bodyPr/>
        <a:lstStyle/>
        <a:p>
          <a:endParaRPr lang="en-GB"/>
        </a:p>
      </dgm:t>
    </dgm:pt>
    <dgm:pt modelId="{F21583CC-C5DF-4AD4-A664-CF65630E0E35}" type="parTrans" cxnId="{C7C170D3-4D92-4A4F-869E-092D4BA14055}">
      <dgm:prSet/>
      <dgm:spPr/>
      <dgm:t>
        <a:bodyPr/>
        <a:lstStyle/>
        <a:p>
          <a:endParaRPr lang="en-GB"/>
        </a:p>
      </dgm:t>
    </dgm:pt>
    <dgm:pt modelId="{6088520B-3114-4034-9C38-DA0F244CB1A5}">
      <dgm:prSet phldrT="[Text]" custT="1"/>
      <dgm:spPr>
        <a:solidFill>
          <a:schemeClr val="bg1">
            <a:lumMod val="75000"/>
          </a:schemeClr>
        </a:solidFill>
        <a:ln>
          <a:solidFill>
            <a:schemeClr val="lt1">
              <a:hueOff val="0"/>
              <a:satOff val="0"/>
              <a:lumOff val="0"/>
            </a:schemeClr>
          </a:solidFill>
        </a:ln>
      </dgm:spPr>
      <dgm:t>
        <a:bodyPr/>
        <a:lstStyle/>
        <a:p>
          <a:r>
            <a:rPr lang="en-GB" sz="1700" dirty="0">
              <a:solidFill>
                <a:schemeClr val="tx2">
                  <a:lumMod val="50000"/>
                </a:schemeClr>
              </a:solidFill>
            </a:rPr>
            <a:t>Provincial cold stores</a:t>
          </a:r>
        </a:p>
      </dgm:t>
    </dgm:pt>
    <dgm:pt modelId="{20DDC301-38E7-4BEE-B35A-EFF4C8902A33}" type="sibTrans" cxnId="{787A46E0-721E-46A6-91BA-8A64D33DEB2D}">
      <dgm:prSet/>
      <dgm:spPr/>
      <dgm:t>
        <a:bodyPr/>
        <a:lstStyle/>
        <a:p>
          <a:endParaRPr lang="en-GB"/>
        </a:p>
      </dgm:t>
    </dgm:pt>
    <dgm:pt modelId="{C8B9331C-189D-4F0E-812D-D880CD176108}" type="parTrans" cxnId="{787A46E0-721E-46A6-91BA-8A64D33DEB2D}">
      <dgm:prSet/>
      <dgm:spPr/>
      <dgm:t>
        <a:bodyPr/>
        <a:lstStyle/>
        <a:p>
          <a:endParaRPr lang="en-GB"/>
        </a:p>
      </dgm:t>
    </dgm:pt>
    <dgm:pt modelId="{7A1B3AED-9272-4115-AD74-DF96DDD00DDA}">
      <dgm:prSet phldrT="[Text]" custT="1"/>
      <dgm:spPr>
        <a:solidFill>
          <a:schemeClr val="bg1">
            <a:lumMod val="85000"/>
          </a:schemeClr>
        </a:solidFill>
      </dgm:spPr>
      <dgm:t>
        <a:bodyPr/>
        <a:lstStyle/>
        <a:p>
          <a:pPr algn="l"/>
          <a:r>
            <a:rPr lang="en-GB" sz="2100" dirty="0">
              <a:solidFill>
                <a:schemeClr val="tx1">
                  <a:lumMod val="95000"/>
                  <a:lumOff val="5000"/>
                </a:schemeClr>
              </a:solidFill>
            </a:rPr>
            <a:t> </a:t>
          </a:r>
          <a:r>
            <a:rPr lang="en-GB" sz="1900" dirty="0">
              <a:solidFill>
                <a:schemeClr val="tx2">
                  <a:lumMod val="50000"/>
                </a:schemeClr>
              </a:solidFill>
            </a:rPr>
            <a:t>National EPI cold stores</a:t>
          </a:r>
        </a:p>
      </dgm:t>
    </dgm:pt>
    <dgm:pt modelId="{B4754605-C1F1-4594-8602-FC3CB1B24F5F}" type="sibTrans" cxnId="{B37B9A0A-21D7-4C80-8559-C4051311FD71}">
      <dgm:prSet/>
      <dgm:spPr/>
      <dgm:t>
        <a:bodyPr/>
        <a:lstStyle/>
        <a:p>
          <a:endParaRPr lang="en-GB"/>
        </a:p>
      </dgm:t>
    </dgm:pt>
    <dgm:pt modelId="{F6B5E83D-7E9E-4D4A-89A8-ED5A5FDCEFFC}" type="parTrans" cxnId="{B37B9A0A-21D7-4C80-8559-C4051311FD71}">
      <dgm:prSet/>
      <dgm:spPr/>
      <dgm:t>
        <a:bodyPr/>
        <a:lstStyle/>
        <a:p>
          <a:endParaRPr lang="en-GB"/>
        </a:p>
      </dgm:t>
    </dgm:pt>
    <dgm:pt modelId="{927ABB59-C6E0-4254-9D8D-E0F9DA7AF3EA}">
      <dgm:prSet phldrT="[Text]" custT="1"/>
      <dgm:spPr>
        <a:solidFill>
          <a:schemeClr val="bg1">
            <a:lumMod val="75000"/>
          </a:schemeClr>
        </a:solidFill>
      </dgm:spPr>
      <dgm:t>
        <a:bodyPr/>
        <a:lstStyle/>
        <a:p>
          <a:r>
            <a:rPr lang="en-GB" sz="2300" dirty="0">
              <a:solidFill>
                <a:schemeClr val="tx2">
                  <a:lumMod val="50000"/>
                </a:schemeClr>
              </a:solidFill>
            </a:rPr>
            <a:t>National Airport</a:t>
          </a:r>
        </a:p>
      </dgm:t>
    </dgm:pt>
    <dgm:pt modelId="{B5F207C9-89AC-489E-AAEF-D7A9226530D1}" type="sibTrans" cxnId="{18AE526D-DEAA-4D01-8FC4-4F4FFFAC1B31}">
      <dgm:prSet/>
      <dgm:spPr/>
      <dgm:t>
        <a:bodyPr/>
        <a:lstStyle/>
        <a:p>
          <a:endParaRPr lang="en-GB"/>
        </a:p>
      </dgm:t>
    </dgm:pt>
    <dgm:pt modelId="{DC80D139-BF79-4569-9947-2CDF6A86D1F7}" type="parTrans" cxnId="{18AE526D-DEAA-4D01-8FC4-4F4FFFAC1B31}">
      <dgm:prSet/>
      <dgm:spPr/>
      <dgm:t>
        <a:bodyPr/>
        <a:lstStyle/>
        <a:p>
          <a:endParaRPr lang="en-GB"/>
        </a:p>
      </dgm:t>
    </dgm:pt>
    <dgm:pt modelId="{FC561627-D30C-42E6-9159-3F4FEA948AE7}">
      <dgm:prSet phldrT="[Text]"/>
      <dgm:spPr>
        <a:solidFill>
          <a:schemeClr val="bg1">
            <a:lumMod val="75000"/>
          </a:schemeClr>
        </a:solidFill>
      </dgm:spPr>
      <dgm:t>
        <a:bodyPr/>
        <a:lstStyle/>
        <a:p>
          <a:r>
            <a:rPr lang="en-GB" dirty="0">
              <a:solidFill>
                <a:schemeClr val="tx2">
                  <a:lumMod val="50000"/>
                </a:schemeClr>
              </a:solidFill>
            </a:rPr>
            <a:t>Health centre</a:t>
          </a:r>
        </a:p>
      </dgm:t>
    </dgm:pt>
    <dgm:pt modelId="{803F4E9C-6A3C-4245-A8D1-EA137BB7651B}" type="parTrans" cxnId="{285703CC-A73E-4BFC-9E6D-2E8554DAB5A3}">
      <dgm:prSet/>
      <dgm:spPr/>
      <dgm:t>
        <a:bodyPr/>
        <a:lstStyle/>
        <a:p>
          <a:endParaRPr lang="en-GB"/>
        </a:p>
      </dgm:t>
    </dgm:pt>
    <dgm:pt modelId="{69AD53F6-3B63-42AC-AB82-4FFB0E2A3AE4}" type="sibTrans" cxnId="{285703CC-A73E-4BFC-9E6D-2E8554DAB5A3}">
      <dgm:prSet/>
      <dgm:spPr/>
      <dgm:t>
        <a:bodyPr/>
        <a:lstStyle/>
        <a:p>
          <a:endParaRPr lang="en-GB"/>
        </a:p>
      </dgm:t>
    </dgm:pt>
    <dgm:pt modelId="{63F5E0C1-4657-4FED-85CD-71BAEC02EAC4}" type="pres">
      <dgm:prSet presAssocID="{6A631DBF-0842-45D2-A136-A0877FE612BF}" presName="Name0" presStyleCnt="0">
        <dgm:presLayoutVars>
          <dgm:dir/>
          <dgm:animLvl val="lvl"/>
          <dgm:resizeHandles val="exact"/>
        </dgm:presLayoutVars>
      </dgm:prSet>
      <dgm:spPr/>
    </dgm:pt>
    <dgm:pt modelId="{1E2BD39F-CFCA-4DCE-8DFD-F860AB3057F8}" type="pres">
      <dgm:prSet presAssocID="{066E4C90-E353-45B0-9871-1C17CA7FA5C7}" presName="Name8" presStyleCnt="0"/>
      <dgm:spPr/>
    </dgm:pt>
    <dgm:pt modelId="{6D7C2ED6-7306-4177-B7E5-F22F817F7C1A}" type="pres">
      <dgm:prSet presAssocID="{066E4C90-E353-45B0-9871-1C17CA7FA5C7}" presName="level" presStyleLbl="node1" presStyleIdx="0" presStyleCnt="7" custLinFactNeighborX="481" custLinFactNeighborY="-6545">
        <dgm:presLayoutVars>
          <dgm:chMax val="1"/>
          <dgm:bulletEnabled val="1"/>
        </dgm:presLayoutVars>
      </dgm:prSet>
      <dgm:spPr/>
    </dgm:pt>
    <dgm:pt modelId="{6BFCF5AF-6C51-4BFC-99A6-03A8893E8290}" type="pres">
      <dgm:prSet presAssocID="{066E4C90-E353-45B0-9871-1C17CA7FA5C7}" presName="levelTx" presStyleLbl="revTx" presStyleIdx="0" presStyleCnt="0">
        <dgm:presLayoutVars>
          <dgm:chMax val="1"/>
          <dgm:bulletEnabled val="1"/>
        </dgm:presLayoutVars>
      </dgm:prSet>
      <dgm:spPr/>
    </dgm:pt>
    <dgm:pt modelId="{FDB65B1E-B4E2-4FCA-9A2A-BFCF94CAD9D6}" type="pres">
      <dgm:prSet presAssocID="{927ABB59-C6E0-4254-9D8D-E0F9DA7AF3EA}" presName="Name8" presStyleCnt="0"/>
      <dgm:spPr/>
    </dgm:pt>
    <dgm:pt modelId="{DE538373-21AD-4EED-AB39-4B1B6742E485}" type="pres">
      <dgm:prSet presAssocID="{927ABB59-C6E0-4254-9D8D-E0F9DA7AF3EA}" presName="level" presStyleLbl="node1" presStyleIdx="1" presStyleCnt="7" custLinFactNeighborX="0" custLinFactNeighborY="-146">
        <dgm:presLayoutVars>
          <dgm:chMax val="1"/>
          <dgm:bulletEnabled val="1"/>
        </dgm:presLayoutVars>
      </dgm:prSet>
      <dgm:spPr/>
    </dgm:pt>
    <dgm:pt modelId="{1B88964A-5D6E-4E37-9517-EC2AA364DC1F}" type="pres">
      <dgm:prSet presAssocID="{927ABB59-C6E0-4254-9D8D-E0F9DA7AF3EA}" presName="levelTx" presStyleLbl="revTx" presStyleIdx="0" presStyleCnt="0">
        <dgm:presLayoutVars>
          <dgm:chMax val="1"/>
          <dgm:bulletEnabled val="1"/>
        </dgm:presLayoutVars>
      </dgm:prSet>
      <dgm:spPr/>
    </dgm:pt>
    <dgm:pt modelId="{696C85D9-1E89-483A-A5D8-59B7D53E9D22}" type="pres">
      <dgm:prSet presAssocID="{7A1B3AED-9272-4115-AD74-DF96DDD00DDA}" presName="Name8" presStyleCnt="0"/>
      <dgm:spPr/>
    </dgm:pt>
    <dgm:pt modelId="{8660B7A2-C771-4350-8DCB-263E3AFE3A6D}" type="pres">
      <dgm:prSet presAssocID="{7A1B3AED-9272-4115-AD74-DF96DDD00DDA}" presName="level" presStyleLbl="node1" presStyleIdx="2" presStyleCnt="7">
        <dgm:presLayoutVars>
          <dgm:chMax val="1"/>
          <dgm:bulletEnabled val="1"/>
        </dgm:presLayoutVars>
      </dgm:prSet>
      <dgm:spPr/>
    </dgm:pt>
    <dgm:pt modelId="{6116F336-6A8A-47C8-B371-B1294CBBB424}" type="pres">
      <dgm:prSet presAssocID="{7A1B3AED-9272-4115-AD74-DF96DDD00DDA}" presName="levelTx" presStyleLbl="revTx" presStyleIdx="0" presStyleCnt="0">
        <dgm:presLayoutVars>
          <dgm:chMax val="1"/>
          <dgm:bulletEnabled val="1"/>
        </dgm:presLayoutVars>
      </dgm:prSet>
      <dgm:spPr/>
    </dgm:pt>
    <dgm:pt modelId="{C012ECAE-18C2-422A-A304-DCDBCAA5967A}" type="pres">
      <dgm:prSet presAssocID="{6088520B-3114-4034-9C38-DA0F244CB1A5}" presName="Name8" presStyleCnt="0"/>
      <dgm:spPr/>
    </dgm:pt>
    <dgm:pt modelId="{98BFFA53-8A21-4BFC-984C-CB557FFB0412}" type="pres">
      <dgm:prSet presAssocID="{6088520B-3114-4034-9C38-DA0F244CB1A5}" presName="level" presStyleLbl="node1" presStyleIdx="3" presStyleCnt="7">
        <dgm:presLayoutVars>
          <dgm:chMax val="1"/>
          <dgm:bulletEnabled val="1"/>
        </dgm:presLayoutVars>
      </dgm:prSet>
      <dgm:spPr/>
    </dgm:pt>
    <dgm:pt modelId="{60759EFA-A536-477F-8C27-229C7AE91D7B}" type="pres">
      <dgm:prSet presAssocID="{6088520B-3114-4034-9C38-DA0F244CB1A5}" presName="levelTx" presStyleLbl="revTx" presStyleIdx="0" presStyleCnt="0">
        <dgm:presLayoutVars>
          <dgm:chMax val="1"/>
          <dgm:bulletEnabled val="1"/>
        </dgm:presLayoutVars>
      </dgm:prSet>
      <dgm:spPr/>
    </dgm:pt>
    <dgm:pt modelId="{8EC28C85-1935-49D5-BA56-F89AF85847E4}" type="pres">
      <dgm:prSet presAssocID="{4C081BCE-8414-48E0-9215-ED73C9C8CCC1}" presName="Name8" presStyleCnt="0"/>
      <dgm:spPr/>
    </dgm:pt>
    <dgm:pt modelId="{34AC3968-C1AB-4D85-A565-5DE189D82EB3}" type="pres">
      <dgm:prSet presAssocID="{4C081BCE-8414-48E0-9215-ED73C9C8CCC1}" presName="level" presStyleLbl="node1" presStyleIdx="4" presStyleCnt="7">
        <dgm:presLayoutVars>
          <dgm:chMax val="1"/>
          <dgm:bulletEnabled val="1"/>
        </dgm:presLayoutVars>
      </dgm:prSet>
      <dgm:spPr/>
    </dgm:pt>
    <dgm:pt modelId="{495B0FDB-1C0C-4FBA-9730-905994BD9772}" type="pres">
      <dgm:prSet presAssocID="{4C081BCE-8414-48E0-9215-ED73C9C8CCC1}" presName="levelTx" presStyleLbl="revTx" presStyleIdx="0" presStyleCnt="0">
        <dgm:presLayoutVars>
          <dgm:chMax val="1"/>
          <dgm:bulletEnabled val="1"/>
        </dgm:presLayoutVars>
      </dgm:prSet>
      <dgm:spPr/>
    </dgm:pt>
    <dgm:pt modelId="{17696E75-276F-4D6D-BDCC-EEC12D34CDE0}" type="pres">
      <dgm:prSet presAssocID="{FC561627-D30C-42E6-9159-3F4FEA948AE7}" presName="Name8" presStyleCnt="0"/>
      <dgm:spPr/>
    </dgm:pt>
    <dgm:pt modelId="{C45E8C11-2F7A-4743-8DD0-36C23B7C2223}" type="pres">
      <dgm:prSet presAssocID="{FC561627-D30C-42E6-9159-3F4FEA948AE7}" presName="level" presStyleLbl="node1" presStyleIdx="5" presStyleCnt="7">
        <dgm:presLayoutVars>
          <dgm:chMax val="1"/>
          <dgm:bulletEnabled val="1"/>
        </dgm:presLayoutVars>
      </dgm:prSet>
      <dgm:spPr/>
    </dgm:pt>
    <dgm:pt modelId="{3417E0D6-6E3D-4A01-9D81-4F765385623D}" type="pres">
      <dgm:prSet presAssocID="{FC561627-D30C-42E6-9159-3F4FEA948AE7}" presName="levelTx" presStyleLbl="revTx" presStyleIdx="0" presStyleCnt="0">
        <dgm:presLayoutVars>
          <dgm:chMax val="1"/>
          <dgm:bulletEnabled val="1"/>
        </dgm:presLayoutVars>
      </dgm:prSet>
      <dgm:spPr/>
    </dgm:pt>
    <dgm:pt modelId="{605099BF-6BDA-4B18-B072-A68DBE2DDD31}" type="pres">
      <dgm:prSet presAssocID="{D635C50B-9D4D-42F0-977F-24F4040C9C19}" presName="Name8" presStyleCnt="0"/>
      <dgm:spPr/>
    </dgm:pt>
    <dgm:pt modelId="{86567694-6628-49F6-90BE-C9913EAE3A97}" type="pres">
      <dgm:prSet presAssocID="{D635C50B-9D4D-42F0-977F-24F4040C9C19}" presName="level" presStyleLbl="node1" presStyleIdx="6" presStyleCnt="7">
        <dgm:presLayoutVars>
          <dgm:chMax val="1"/>
          <dgm:bulletEnabled val="1"/>
        </dgm:presLayoutVars>
      </dgm:prSet>
      <dgm:spPr/>
    </dgm:pt>
    <dgm:pt modelId="{5052BBED-CA9C-4E97-8750-4470C839372C}" type="pres">
      <dgm:prSet presAssocID="{D635C50B-9D4D-42F0-977F-24F4040C9C19}" presName="levelTx" presStyleLbl="revTx" presStyleIdx="0" presStyleCnt="0">
        <dgm:presLayoutVars>
          <dgm:chMax val="1"/>
          <dgm:bulletEnabled val="1"/>
        </dgm:presLayoutVars>
      </dgm:prSet>
      <dgm:spPr/>
    </dgm:pt>
  </dgm:ptLst>
  <dgm:cxnLst>
    <dgm:cxn modelId="{B37B9A0A-21D7-4C80-8559-C4051311FD71}" srcId="{6A631DBF-0842-45D2-A136-A0877FE612BF}" destId="{7A1B3AED-9272-4115-AD74-DF96DDD00DDA}" srcOrd="2" destOrd="0" parTransId="{F6B5E83D-7E9E-4D4A-89A8-ED5A5FDCEFFC}" sibTransId="{B4754605-C1F1-4594-8602-FC3CB1B24F5F}"/>
    <dgm:cxn modelId="{45E5F91A-9143-46D9-9F85-6D1599527BAC}" type="presOf" srcId="{4C081BCE-8414-48E0-9215-ED73C9C8CCC1}" destId="{34AC3968-C1AB-4D85-A565-5DE189D82EB3}" srcOrd="0" destOrd="0" presId="urn:microsoft.com/office/officeart/2005/8/layout/pyramid3"/>
    <dgm:cxn modelId="{EFF1CD21-1640-4BD8-A721-610A6EBCA86F}" type="presOf" srcId="{927ABB59-C6E0-4254-9D8D-E0F9DA7AF3EA}" destId="{1B88964A-5D6E-4E37-9517-EC2AA364DC1F}" srcOrd="1" destOrd="0" presId="urn:microsoft.com/office/officeart/2005/8/layout/pyramid3"/>
    <dgm:cxn modelId="{67E5CA24-2EF3-4DB5-A3F5-1B628C7F489F}" type="presOf" srcId="{4C081BCE-8414-48E0-9215-ED73C9C8CCC1}" destId="{495B0FDB-1C0C-4FBA-9730-905994BD9772}" srcOrd="1" destOrd="0" presId="urn:microsoft.com/office/officeart/2005/8/layout/pyramid3"/>
    <dgm:cxn modelId="{4B491344-C585-4312-AE59-4CFE5CC107B9}" srcId="{6A631DBF-0842-45D2-A136-A0877FE612BF}" destId="{D635C50B-9D4D-42F0-977F-24F4040C9C19}" srcOrd="6" destOrd="0" parTransId="{79A6F886-8D0A-4213-B03C-057FFB4A18CF}" sibTransId="{D3CE5EA2-2524-4371-BF04-E0B2BE01165B}"/>
    <dgm:cxn modelId="{9D33DB69-AD4B-4528-B8AF-292041C6E82A}" type="presOf" srcId="{D635C50B-9D4D-42F0-977F-24F4040C9C19}" destId="{86567694-6628-49F6-90BE-C9913EAE3A97}" srcOrd="0" destOrd="0" presId="urn:microsoft.com/office/officeart/2005/8/layout/pyramid3"/>
    <dgm:cxn modelId="{18AE526D-DEAA-4D01-8FC4-4F4FFFAC1B31}" srcId="{6A631DBF-0842-45D2-A136-A0877FE612BF}" destId="{927ABB59-C6E0-4254-9D8D-E0F9DA7AF3EA}" srcOrd="1" destOrd="0" parTransId="{DC80D139-BF79-4569-9947-2CDF6A86D1F7}" sibTransId="{B5F207C9-89AC-489E-AAEF-D7A9226530D1}"/>
    <dgm:cxn modelId="{648DA971-9CEC-48F1-B1B9-004717B817AD}" type="presOf" srcId="{FC561627-D30C-42E6-9159-3F4FEA948AE7}" destId="{C45E8C11-2F7A-4743-8DD0-36C23B7C2223}" srcOrd="0" destOrd="0" presId="urn:microsoft.com/office/officeart/2005/8/layout/pyramid3"/>
    <dgm:cxn modelId="{B6652374-7778-4E94-BBCB-551070760B0C}" type="presOf" srcId="{6088520B-3114-4034-9C38-DA0F244CB1A5}" destId="{98BFFA53-8A21-4BFC-984C-CB557FFB0412}" srcOrd="0" destOrd="0" presId="urn:microsoft.com/office/officeart/2005/8/layout/pyramid3"/>
    <dgm:cxn modelId="{4EC52754-FD3A-4F90-813E-8B082CBC17AF}" type="presOf" srcId="{7A1B3AED-9272-4115-AD74-DF96DDD00DDA}" destId="{6116F336-6A8A-47C8-B371-B1294CBBB424}" srcOrd="1" destOrd="0" presId="urn:microsoft.com/office/officeart/2005/8/layout/pyramid3"/>
    <dgm:cxn modelId="{12043276-AD28-4F68-93AB-906699D2F9A1}" type="presOf" srcId="{927ABB59-C6E0-4254-9D8D-E0F9DA7AF3EA}" destId="{DE538373-21AD-4EED-AB39-4B1B6742E485}" srcOrd="0" destOrd="0" presId="urn:microsoft.com/office/officeart/2005/8/layout/pyramid3"/>
    <dgm:cxn modelId="{04E9E38D-8F82-4497-A8D9-B2EC9C7508EB}" type="presOf" srcId="{066E4C90-E353-45B0-9871-1C17CA7FA5C7}" destId="{6BFCF5AF-6C51-4BFC-99A6-03A8893E8290}" srcOrd="1" destOrd="0" presId="urn:microsoft.com/office/officeart/2005/8/layout/pyramid3"/>
    <dgm:cxn modelId="{C7ABA29C-11D7-4942-B0DC-0D2F04991735}" type="presOf" srcId="{7A1B3AED-9272-4115-AD74-DF96DDD00DDA}" destId="{8660B7A2-C771-4350-8DCB-263E3AFE3A6D}" srcOrd="0" destOrd="0" presId="urn:microsoft.com/office/officeart/2005/8/layout/pyramid3"/>
    <dgm:cxn modelId="{45D8DBAA-120E-4A2E-A8DF-ED28B1665231}" type="presOf" srcId="{FC561627-D30C-42E6-9159-3F4FEA948AE7}" destId="{3417E0D6-6E3D-4A01-9D81-4F765385623D}" srcOrd="1" destOrd="0" presId="urn:microsoft.com/office/officeart/2005/8/layout/pyramid3"/>
    <dgm:cxn modelId="{B978ADBB-0B10-49C1-A274-0A0DE222B8E6}" type="presOf" srcId="{6A631DBF-0842-45D2-A136-A0877FE612BF}" destId="{63F5E0C1-4657-4FED-85CD-71BAEC02EAC4}" srcOrd="0" destOrd="0" presId="urn:microsoft.com/office/officeart/2005/8/layout/pyramid3"/>
    <dgm:cxn modelId="{EA50DFC0-0AEC-46CF-B196-4A6C63A0D717}" type="presOf" srcId="{066E4C90-E353-45B0-9871-1C17CA7FA5C7}" destId="{6D7C2ED6-7306-4177-B7E5-F22F817F7C1A}" srcOrd="0" destOrd="0" presId="urn:microsoft.com/office/officeart/2005/8/layout/pyramid3"/>
    <dgm:cxn modelId="{92514FC7-0F1F-4880-B987-4CC8921D564C}" srcId="{6A631DBF-0842-45D2-A136-A0877FE612BF}" destId="{066E4C90-E353-45B0-9871-1C17CA7FA5C7}" srcOrd="0" destOrd="0" parTransId="{D125A9A0-64BE-46E1-A397-071129608015}" sibTransId="{388A94A4-A142-43B8-ABE2-0D91C5EC0052}"/>
    <dgm:cxn modelId="{285703CC-A73E-4BFC-9E6D-2E8554DAB5A3}" srcId="{6A631DBF-0842-45D2-A136-A0877FE612BF}" destId="{FC561627-D30C-42E6-9159-3F4FEA948AE7}" srcOrd="5" destOrd="0" parTransId="{803F4E9C-6A3C-4245-A8D1-EA137BB7651B}" sibTransId="{69AD53F6-3B63-42AC-AB82-4FFB0E2A3AE4}"/>
    <dgm:cxn modelId="{C7C170D3-4D92-4A4F-869E-092D4BA14055}" srcId="{6A631DBF-0842-45D2-A136-A0877FE612BF}" destId="{4C081BCE-8414-48E0-9215-ED73C9C8CCC1}" srcOrd="4" destOrd="0" parTransId="{F21583CC-C5DF-4AD4-A664-CF65630E0E35}" sibTransId="{D69D5E12-0B38-4A7D-B3D7-21723D8B9013}"/>
    <dgm:cxn modelId="{1056E5DF-6E49-46A0-9D44-8D359E241119}" type="presOf" srcId="{6088520B-3114-4034-9C38-DA0F244CB1A5}" destId="{60759EFA-A536-477F-8C27-229C7AE91D7B}" srcOrd="1" destOrd="0" presId="urn:microsoft.com/office/officeart/2005/8/layout/pyramid3"/>
    <dgm:cxn modelId="{787A46E0-721E-46A6-91BA-8A64D33DEB2D}" srcId="{6A631DBF-0842-45D2-A136-A0877FE612BF}" destId="{6088520B-3114-4034-9C38-DA0F244CB1A5}" srcOrd="3" destOrd="0" parTransId="{C8B9331C-189D-4F0E-812D-D880CD176108}" sibTransId="{20DDC301-38E7-4BEE-B35A-EFF4C8902A33}"/>
    <dgm:cxn modelId="{2612F8E7-0CEB-48A4-B9EA-7D866215A5F9}" type="presOf" srcId="{D635C50B-9D4D-42F0-977F-24F4040C9C19}" destId="{5052BBED-CA9C-4E97-8750-4470C839372C}" srcOrd="1" destOrd="0" presId="urn:microsoft.com/office/officeart/2005/8/layout/pyramid3"/>
    <dgm:cxn modelId="{0F5EEAF2-663E-4CBD-9249-5AD4E3214346}" type="presParOf" srcId="{63F5E0C1-4657-4FED-85CD-71BAEC02EAC4}" destId="{1E2BD39F-CFCA-4DCE-8DFD-F860AB3057F8}" srcOrd="0" destOrd="0" presId="urn:microsoft.com/office/officeart/2005/8/layout/pyramid3"/>
    <dgm:cxn modelId="{4DBF060D-DFA8-46EE-B1DD-BF17AD3AAF1D}" type="presParOf" srcId="{1E2BD39F-CFCA-4DCE-8DFD-F860AB3057F8}" destId="{6D7C2ED6-7306-4177-B7E5-F22F817F7C1A}" srcOrd="0" destOrd="0" presId="urn:microsoft.com/office/officeart/2005/8/layout/pyramid3"/>
    <dgm:cxn modelId="{958D3D51-8C95-4A97-9CC8-A3C24B73226C}" type="presParOf" srcId="{1E2BD39F-CFCA-4DCE-8DFD-F860AB3057F8}" destId="{6BFCF5AF-6C51-4BFC-99A6-03A8893E8290}" srcOrd="1" destOrd="0" presId="urn:microsoft.com/office/officeart/2005/8/layout/pyramid3"/>
    <dgm:cxn modelId="{91767B2A-B6E1-4679-BEC0-1CC5554634C8}" type="presParOf" srcId="{63F5E0C1-4657-4FED-85CD-71BAEC02EAC4}" destId="{FDB65B1E-B4E2-4FCA-9A2A-BFCF94CAD9D6}" srcOrd="1" destOrd="0" presId="urn:microsoft.com/office/officeart/2005/8/layout/pyramid3"/>
    <dgm:cxn modelId="{EB027489-7D09-4620-9318-3E22CB6790ED}" type="presParOf" srcId="{FDB65B1E-B4E2-4FCA-9A2A-BFCF94CAD9D6}" destId="{DE538373-21AD-4EED-AB39-4B1B6742E485}" srcOrd="0" destOrd="0" presId="urn:microsoft.com/office/officeart/2005/8/layout/pyramid3"/>
    <dgm:cxn modelId="{04AE4DAE-64DC-464D-A7A0-FFDEAEBB9A67}" type="presParOf" srcId="{FDB65B1E-B4E2-4FCA-9A2A-BFCF94CAD9D6}" destId="{1B88964A-5D6E-4E37-9517-EC2AA364DC1F}" srcOrd="1" destOrd="0" presId="urn:microsoft.com/office/officeart/2005/8/layout/pyramid3"/>
    <dgm:cxn modelId="{4D5E5D04-6898-4E1E-A265-EF8E8A9F1360}" type="presParOf" srcId="{63F5E0C1-4657-4FED-85CD-71BAEC02EAC4}" destId="{696C85D9-1E89-483A-A5D8-59B7D53E9D22}" srcOrd="2" destOrd="0" presId="urn:microsoft.com/office/officeart/2005/8/layout/pyramid3"/>
    <dgm:cxn modelId="{E2F5C88F-D2E5-453D-AD7E-8699815B5FC3}" type="presParOf" srcId="{696C85D9-1E89-483A-A5D8-59B7D53E9D22}" destId="{8660B7A2-C771-4350-8DCB-263E3AFE3A6D}" srcOrd="0" destOrd="0" presId="urn:microsoft.com/office/officeart/2005/8/layout/pyramid3"/>
    <dgm:cxn modelId="{6C11CA03-0BD2-4026-AF42-68F32031FEDD}" type="presParOf" srcId="{696C85D9-1E89-483A-A5D8-59B7D53E9D22}" destId="{6116F336-6A8A-47C8-B371-B1294CBBB424}" srcOrd="1" destOrd="0" presId="urn:microsoft.com/office/officeart/2005/8/layout/pyramid3"/>
    <dgm:cxn modelId="{32263A36-5D36-4460-A904-7C96744A5028}" type="presParOf" srcId="{63F5E0C1-4657-4FED-85CD-71BAEC02EAC4}" destId="{C012ECAE-18C2-422A-A304-DCDBCAA5967A}" srcOrd="3" destOrd="0" presId="urn:microsoft.com/office/officeart/2005/8/layout/pyramid3"/>
    <dgm:cxn modelId="{1F804015-FC14-465D-8DC2-C91B952211CD}" type="presParOf" srcId="{C012ECAE-18C2-422A-A304-DCDBCAA5967A}" destId="{98BFFA53-8A21-4BFC-984C-CB557FFB0412}" srcOrd="0" destOrd="0" presId="urn:microsoft.com/office/officeart/2005/8/layout/pyramid3"/>
    <dgm:cxn modelId="{4E788668-1473-4907-BC34-0975A8CCFAA4}" type="presParOf" srcId="{C012ECAE-18C2-422A-A304-DCDBCAA5967A}" destId="{60759EFA-A536-477F-8C27-229C7AE91D7B}" srcOrd="1" destOrd="0" presId="urn:microsoft.com/office/officeart/2005/8/layout/pyramid3"/>
    <dgm:cxn modelId="{EC6999BF-EA2E-4C0A-8463-B4CF3B93E54E}" type="presParOf" srcId="{63F5E0C1-4657-4FED-85CD-71BAEC02EAC4}" destId="{8EC28C85-1935-49D5-BA56-F89AF85847E4}" srcOrd="4" destOrd="0" presId="urn:microsoft.com/office/officeart/2005/8/layout/pyramid3"/>
    <dgm:cxn modelId="{22D2A584-3A31-41B8-A87C-A3C580B4E7B7}" type="presParOf" srcId="{8EC28C85-1935-49D5-BA56-F89AF85847E4}" destId="{34AC3968-C1AB-4D85-A565-5DE189D82EB3}" srcOrd="0" destOrd="0" presId="urn:microsoft.com/office/officeart/2005/8/layout/pyramid3"/>
    <dgm:cxn modelId="{C6BB1B9A-565C-4335-9E7E-1EB25EEB420C}" type="presParOf" srcId="{8EC28C85-1935-49D5-BA56-F89AF85847E4}" destId="{495B0FDB-1C0C-4FBA-9730-905994BD9772}" srcOrd="1" destOrd="0" presId="urn:microsoft.com/office/officeart/2005/8/layout/pyramid3"/>
    <dgm:cxn modelId="{E38C4837-D72B-4153-A6EB-FBF4C86B45EB}" type="presParOf" srcId="{63F5E0C1-4657-4FED-85CD-71BAEC02EAC4}" destId="{17696E75-276F-4D6D-BDCC-EEC12D34CDE0}" srcOrd="5" destOrd="0" presId="urn:microsoft.com/office/officeart/2005/8/layout/pyramid3"/>
    <dgm:cxn modelId="{84F99F99-26D4-4C64-9A16-60A422CF7423}" type="presParOf" srcId="{17696E75-276F-4D6D-BDCC-EEC12D34CDE0}" destId="{C45E8C11-2F7A-4743-8DD0-36C23B7C2223}" srcOrd="0" destOrd="0" presId="urn:microsoft.com/office/officeart/2005/8/layout/pyramid3"/>
    <dgm:cxn modelId="{663170C9-F81D-4B19-ADCE-77340C9C2A26}" type="presParOf" srcId="{17696E75-276F-4D6D-BDCC-EEC12D34CDE0}" destId="{3417E0D6-6E3D-4A01-9D81-4F765385623D}" srcOrd="1" destOrd="0" presId="urn:microsoft.com/office/officeart/2005/8/layout/pyramid3"/>
    <dgm:cxn modelId="{0E2AAA30-0A85-48EA-89DF-E455281B88F9}" type="presParOf" srcId="{63F5E0C1-4657-4FED-85CD-71BAEC02EAC4}" destId="{605099BF-6BDA-4B18-B072-A68DBE2DDD31}" srcOrd="6" destOrd="0" presId="urn:microsoft.com/office/officeart/2005/8/layout/pyramid3"/>
    <dgm:cxn modelId="{17104517-72A5-4487-810B-72E7CB0AFC0C}" type="presParOf" srcId="{605099BF-6BDA-4B18-B072-A68DBE2DDD31}" destId="{86567694-6628-49F6-90BE-C9913EAE3A97}" srcOrd="0" destOrd="0" presId="urn:microsoft.com/office/officeart/2005/8/layout/pyramid3"/>
    <dgm:cxn modelId="{CEF4D444-69DE-4813-9817-5A43DCD4FB42}" type="presParOf" srcId="{605099BF-6BDA-4B18-B072-A68DBE2DDD31}" destId="{5052BBED-CA9C-4E97-8750-4470C839372C}"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2ED6-7306-4177-B7E5-F22F817F7C1A}">
      <dsp:nvSpPr>
        <dsp:cNvPr id="0" name=""/>
        <dsp:cNvSpPr/>
      </dsp:nvSpPr>
      <dsp:spPr>
        <a:xfrm rot="10800000">
          <a:off x="0" y="0"/>
          <a:ext cx="5756564" cy="680542"/>
        </a:xfrm>
        <a:prstGeom prst="trapezoid">
          <a:avLst>
            <a:gd name="adj" fmla="val 6042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kern="1200" dirty="0">
              <a:solidFill>
                <a:schemeClr val="tx2">
                  <a:lumMod val="50000"/>
                </a:schemeClr>
              </a:solidFill>
            </a:rPr>
            <a:t>Vaccine Manufacturer</a:t>
          </a:r>
        </a:p>
      </dsp:txBody>
      <dsp:txXfrm rot="-10800000">
        <a:off x="1007398" y="0"/>
        <a:ext cx="3741766" cy="680542"/>
      </dsp:txXfrm>
    </dsp:sp>
    <dsp:sp modelId="{DE538373-21AD-4EED-AB39-4B1B6742E485}">
      <dsp:nvSpPr>
        <dsp:cNvPr id="0" name=""/>
        <dsp:cNvSpPr/>
      </dsp:nvSpPr>
      <dsp:spPr>
        <a:xfrm rot="10800000">
          <a:off x="411183" y="679549"/>
          <a:ext cx="4934197" cy="680542"/>
        </a:xfrm>
        <a:prstGeom prst="trapezoid">
          <a:avLst>
            <a:gd name="adj" fmla="val 6042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2">
                  <a:lumMod val="50000"/>
                </a:schemeClr>
              </a:solidFill>
            </a:rPr>
            <a:t>National Airport</a:t>
          </a:r>
        </a:p>
      </dsp:txBody>
      <dsp:txXfrm rot="-10800000">
        <a:off x="1274667" y="679549"/>
        <a:ext cx="3207228" cy="680542"/>
      </dsp:txXfrm>
    </dsp:sp>
    <dsp:sp modelId="{8660B7A2-C771-4350-8DCB-263E3AFE3A6D}">
      <dsp:nvSpPr>
        <dsp:cNvPr id="0" name=""/>
        <dsp:cNvSpPr/>
      </dsp:nvSpPr>
      <dsp:spPr>
        <a:xfrm rot="10800000">
          <a:off x="822366" y="1361085"/>
          <a:ext cx="4111831" cy="680542"/>
        </a:xfrm>
        <a:prstGeom prst="trapezoid">
          <a:avLst>
            <a:gd name="adj" fmla="val 6042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lumMod val="95000"/>
                  <a:lumOff val="5000"/>
                </a:schemeClr>
              </a:solidFill>
            </a:rPr>
            <a:t> </a:t>
          </a:r>
          <a:r>
            <a:rPr lang="en-GB" sz="1900" kern="1200" dirty="0">
              <a:solidFill>
                <a:schemeClr val="tx2">
                  <a:lumMod val="50000"/>
                </a:schemeClr>
              </a:solidFill>
            </a:rPr>
            <a:t>National EPI cold stores</a:t>
          </a:r>
        </a:p>
      </dsp:txBody>
      <dsp:txXfrm rot="-10800000">
        <a:off x="1541936" y="1361085"/>
        <a:ext cx="2672690" cy="680542"/>
      </dsp:txXfrm>
    </dsp:sp>
    <dsp:sp modelId="{98BFFA53-8A21-4BFC-984C-CB557FFB0412}">
      <dsp:nvSpPr>
        <dsp:cNvPr id="0" name=""/>
        <dsp:cNvSpPr/>
      </dsp:nvSpPr>
      <dsp:spPr>
        <a:xfrm rot="10800000">
          <a:off x="1233549" y="2041628"/>
          <a:ext cx="3289465" cy="680542"/>
        </a:xfrm>
        <a:prstGeom prst="trapezoid">
          <a:avLst>
            <a:gd name="adj" fmla="val 60420"/>
          </a:avLst>
        </a:prstGeom>
        <a:solidFill>
          <a:schemeClr val="bg1">
            <a:lumMod val="75000"/>
          </a:schemeClr>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2">
                  <a:lumMod val="50000"/>
                </a:schemeClr>
              </a:solidFill>
            </a:rPr>
            <a:t>Provincial cold stores</a:t>
          </a:r>
        </a:p>
      </dsp:txBody>
      <dsp:txXfrm rot="-10800000">
        <a:off x="1809205" y="2041628"/>
        <a:ext cx="2138152" cy="680542"/>
      </dsp:txXfrm>
    </dsp:sp>
    <dsp:sp modelId="{34AC3968-C1AB-4D85-A565-5DE189D82EB3}">
      <dsp:nvSpPr>
        <dsp:cNvPr id="0" name=""/>
        <dsp:cNvSpPr/>
      </dsp:nvSpPr>
      <dsp:spPr>
        <a:xfrm rot="10800000">
          <a:off x="1644732" y="2722170"/>
          <a:ext cx="2467098" cy="680542"/>
        </a:xfrm>
        <a:prstGeom prst="trapezoid">
          <a:avLst>
            <a:gd name="adj" fmla="val 6042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2">
                  <a:lumMod val="50000"/>
                </a:schemeClr>
              </a:solidFill>
            </a:rPr>
            <a:t>District stores</a:t>
          </a:r>
        </a:p>
      </dsp:txBody>
      <dsp:txXfrm rot="-10800000">
        <a:off x="2076474" y="2722170"/>
        <a:ext cx="1603614" cy="680542"/>
      </dsp:txXfrm>
    </dsp:sp>
    <dsp:sp modelId="{C45E8C11-2F7A-4743-8DD0-36C23B7C2223}">
      <dsp:nvSpPr>
        <dsp:cNvPr id="0" name=""/>
        <dsp:cNvSpPr/>
      </dsp:nvSpPr>
      <dsp:spPr>
        <a:xfrm rot="10800000">
          <a:off x="2055915" y="3402713"/>
          <a:ext cx="1644732" cy="680542"/>
        </a:xfrm>
        <a:prstGeom prst="trapezoid">
          <a:avLst>
            <a:gd name="adj" fmla="val 6042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2">
                  <a:lumMod val="50000"/>
                </a:schemeClr>
              </a:solidFill>
            </a:rPr>
            <a:t>Health centre</a:t>
          </a:r>
        </a:p>
      </dsp:txBody>
      <dsp:txXfrm rot="-10800000">
        <a:off x="2343743" y="3402713"/>
        <a:ext cx="1069076" cy="680542"/>
      </dsp:txXfrm>
    </dsp:sp>
    <dsp:sp modelId="{86567694-6628-49F6-90BE-C9913EAE3A97}">
      <dsp:nvSpPr>
        <dsp:cNvPr id="0" name=""/>
        <dsp:cNvSpPr/>
      </dsp:nvSpPr>
      <dsp:spPr>
        <a:xfrm rot="10800000">
          <a:off x="2467098" y="4083256"/>
          <a:ext cx="822366" cy="680542"/>
        </a:xfrm>
        <a:prstGeom prst="trapezoid">
          <a:avLst>
            <a:gd name="adj" fmla="val 6042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2">
                  <a:lumMod val="50000"/>
                </a:schemeClr>
              </a:solidFill>
            </a:rPr>
            <a:t>Vaccination post</a:t>
          </a:r>
        </a:p>
      </dsp:txBody>
      <dsp:txXfrm rot="-10800000">
        <a:off x="2467098" y="4083256"/>
        <a:ext cx="822366" cy="6805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15FBA-E455-48F1-ABBD-C9FB44AD9FEB}" type="datetimeFigureOut">
              <a:rPr lang="en-US" smtClean="0"/>
              <a:pPr/>
              <a:t>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7C96B-3069-48A7-9A1C-5421D5046405}" type="slidenum">
              <a:rPr lang="en-US" smtClean="0"/>
              <a:pPr/>
              <a:t>‹#›</a:t>
            </a:fld>
            <a:endParaRPr lang="en-US"/>
          </a:p>
        </p:txBody>
      </p:sp>
    </p:spTree>
    <p:extLst>
      <p:ext uri="{BB962C8B-B14F-4D97-AF65-F5344CB8AC3E}">
        <p14:creationId xmlns:p14="http://schemas.microsoft.com/office/powerpoint/2010/main" val="403795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www.who.int/gpsc/tools/GPSC-HandRub-Wash.pdf"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who.int/immunization/documents/9789241511254/e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who.int/water_sanitation_health/publications/technologies-for-the-treatment-of-infectious-and-sharp-waste/en"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www.who.int/immunization/documents/9789241511254/en/"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Version 10 May 2021</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a:solidFill>
                  <a:schemeClr val="tx1"/>
                </a:solidFill>
                <a:latin typeface="+mn-lt"/>
                <a:ea typeface="+mn-ea"/>
                <a:cs typeface="+mn-cs"/>
              </a:rPr>
              <a:t>*Animated slide</a:t>
            </a:r>
          </a:p>
          <a:p>
            <a:endParaRPr lang="en-GB" sz="1200" kern="1200" baseline="0" dirty="0">
              <a:solidFill>
                <a:schemeClr val="tx1"/>
              </a:solidFill>
              <a:latin typeface="+mn-lt"/>
              <a:ea typeface="+mn-ea"/>
              <a:cs typeface="+mn-cs"/>
            </a:endParaRPr>
          </a:p>
          <a:p>
            <a:r>
              <a:rPr lang="en-GB" sz="1200" b="1" i="1" kern="1200" baseline="0" dirty="0">
                <a:solidFill>
                  <a:schemeClr val="tx1"/>
                </a:solidFill>
                <a:latin typeface="+mn-lt"/>
                <a:ea typeface="+mn-ea"/>
                <a:cs typeface="+mn-cs"/>
              </a:rPr>
              <a:t>Talking points:</a:t>
            </a:r>
          </a:p>
          <a:p>
            <a:r>
              <a:rPr lang="en-GB" sz="1200" kern="1200" baseline="0" dirty="0">
                <a:solidFill>
                  <a:schemeClr val="tx1"/>
                </a:solidFill>
                <a:latin typeface="+mn-lt"/>
                <a:ea typeface="+mn-ea"/>
                <a:cs typeface="+mn-cs"/>
              </a:rPr>
              <a:t>Measles virus is highly infectious – in pre-vaccination era, ˃90% of individuals were infected by the age of 15 years. Humans are the only natural host. </a:t>
            </a:r>
          </a:p>
          <a:p>
            <a:r>
              <a:rPr lang="en-GB" sz="1200" kern="1200" baseline="0" dirty="0">
                <a:solidFill>
                  <a:schemeClr val="tx1"/>
                </a:solidFill>
                <a:latin typeface="+mn-lt"/>
                <a:ea typeface="+mn-ea"/>
                <a:cs typeface="+mn-cs"/>
              </a:rPr>
              <a:t>Transmission is primarily person-to-person by airborne respiratory droplets that disperse within minutes, and transmission can also occur through direct contact with infected secretions. </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Measles is characterized mainly by fever, rash and cough; coryza (runny nose) and/or conjunctivitis  (red eyes) can also appear.</a:t>
            </a:r>
          </a:p>
        </p:txBody>
      </p:sp>
      <p:sp>
        <p:nvSpPr>
          <p:cNvPr id="4" name="Slide Number Placeholder 3"/>
          <p:cNvSpPr>
            <a:spLocks noGrp="1"/>
          </p:cNvSpPr>
          <p:nvPr>
            <p:ph type="sldNum" sz="quarter" idx="10"/>
          </p:nvPr>
        </p:nvSpPr>
        <p:spPr/>
        <p:txBody>
          <a:bodyPr/>
          <a:lstStyle/>
          <a:p>
            <a:fld id="{E767C96B-3069-48A7-9A1C-5421D5046405}"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a:t>
            </a:r>
            <a:r>
              <a:rPr lang="en-GB"/>
              <a:t>: </a:t>
            </a:r>
            <a:r>
              <a:rPr lang="en-GB" sz="1800" u="sng">
                <a:solidFill>
                  <a:srgbClr val="0000FF"/>
                </a:solidFill>
                <a:effectLst/>
                <a:latin typeface="Calibri" panose="020F0502020204030204" pitchFamily="34" charset="0"/>
                <a:ea typeface="Calibri" panose="020F0502020204030204" pitchFamily="34" charset="0"/>
                <a:hlinkClick r:id="rId3"/>
              </a:rPr>
              <a:t>https://www.who.int/gpsc/tools/GPSC-HandRub-Wash.pdf</a:t>
            </a:r>
            <a:endParaRPr lang="en-GB" sz="1800" u="sng">
              <a:solidFill>
                <a:srgbClr val="0000FF"/>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Use </a:t>
            </a:r>
            <a:r>
              <a:rPr lang="en-GB" dirty="0"/>
              <a:t>appropriate product and hand cleaning technique.</a:t>
            </a:r>
          </a:p>
          <a:p>
            <a:r>
              <a:rPr lang="en-GB" dirty="0"/>
              <a:t>An alcohol</a:t>
            </a:r>
            <a:r>
              <a:rPr lang="en-GB" dirty="0">
                <a:solidFill>
                  <a:schemeClr val="dk1"/>
                </a:solidFill>
                <a:ea typeface="Arial"/>
                <a:cs typeface="Arial"/>
                <a:sym typeface="Arial"/>
              </a:rPr>
              <a:t>-based hand rub product is preferable, if hands are not visibly soiled.</a:t>
            </a:r>
          </a:p>
          <a:p>
            <a:pPr lvl="1"/>
            <a:r>
              <a:rPr lang="en-GB" sz="2600" dirty="0">
                <a:solidFill>
                  <a:schemeClr val="dk1"/>
                </a:solidFill>
                <a:ea typeface="Arial"/>
                <a:cs typeface="Arial"/>
                <a:sym typeface="Arial"/>
              </a:rPr>
              <a:t>Rub  hands for 20-30 seconds.</a:t>
            </a:r>
          </a:p>
          <a:p>
            <a:r>
              <a:rPr lang="en-GB" dirty="0">
                <a:solidFill>
                  <a:schemeClr val="dk1"/>
                </a:solidFill>
                <a:ea typeface="Arial"/>
                <a:cs typeface="Arial"/>
                <a:sym typeface="Arial"/>
              </a:rPr>
              <a:t>Use soap, running water and single use towel when hands are visibly dirty or contaminated</a:t>
            </a:r>
          </a:p>
          <a:p>
            <a:pPr lvl="1"/>
            <a:r>
              <a:rPr lang="en-GB" sz="2600" dirty="0">
                <a:solidFill>
                  <a:schemeClr val="dk1"/>
                </a:solidFill>
                <a:ea typeface="Arial"/>
                <a:cs typeface="Arial"/>
                <a:sym typeface="Arial"/>
              </a:rPr>
              <a:t>Wash hands for 40-60 seconds.</a:t>
            </a: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114</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8138" indent="-338138"/>
            <a:endParaRPr lang="en-US" sz="1200" dirty="0"/>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115</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Optional slide</a:t>
            </a:r>
          </a:p>
        </p:txBody>
      </p:sp>
      <p:sp>
        <p:nvSpPr>
          <p:cNvPr id="4" name="Slide Number Placeholder 3"/>
          <p:cNvSpPr>
            <a:spLocks noGrp="1"/>
          </p:cNvSpPr>
          <p:nvPr>
            <p:ph type="sldNum" sz="quarter" idx="10"/>
          </p:nvPr>
        </p:nvSpPr>
        <p:spPr/>
        <p:txBody>
          <a:bodyPr/>
          <a:lstStyle/>
          <a:p>
            <a:fld id="{E767C96B-3069-48A7-9A1C-5421D5046405}" type="slidenum">
              <a:rPr lang="en-US" smtClean="0"/>
              <a:pPr/>
              <a:t>120</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latin typeface="Arial" pitchFamily="34" charset="0"/>
                <a:cs typeface="Arial" pitchFamily="34" charset="0"/>
              </a:rPr>
              <a:t>Note:</a:t>
            </a:r>
          </a:p>
          <a:p>
            <a:r>
              <a:rPr lang="en-US" dirty="0">
                <a:latin typeface="Arial" pitchFamily="34" charset="0"/>
                <a:cs typeface="Arial" pitchFamily="34" charset="0"/>
              </a:rPr>
              <a:t>Consult the national guidelines to follow special procedures for removing PPE. </a:t>
            </a:r>
          </a:p>
        </p:txBody>
      </p:sp>
      <p:sp>
        <p:nvSpPr>
          <p:cNvPr id="4" name="Slide Number Placeholder 3"/>
          <p:cNvSpPr>
            <a:spLocks noGrp="1"/>
          </p:cNvSpPr>
          <p:nvPr>
            <p:ph type="sldNum" sz="quarter" idx="10"/>
          </p:nvPr>
        </p:nvSpPr>
        <p:spPr/>
        <p:txBody>
          <a:bodyPr/>
          <a:lstStyle/>
          <a:p>
            <a:fld id="{E767C96B-3069-48A7-9A1C-5421D5046405}" type="slidenum">
              <a:rPr lang="en-US" smtClean="0"/>
              <a:pPr/>
              <a:t>121</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dirty="0"/>
              <a:t>*Animated slide</a:t>
            </a:r>
          </a:p>
          <a:p>
            <a:r>
              <a:rPr lang="en-GB" b="1" i="1" dirty="0"/>
              <a:t>Note: </a:t>
            </a:r>
            <a:r>
              <a:rPr lang="en-GB" i="1" dirty="0"/>
              <a:t>Ask the</a:t>
            </a:r>
            <a:r>
              <a:rPr lang="en-GB" i="1" baseline="0" dirty="0"/>
              <a:t> participants to answer the questions (in plenary) OR just present the contents.</a:t>
            </a:r>
          </a:p>
          <a:p>
            <a:endParaRPr lang="en-GB" baseline="0" dirty="0"/>
          </a:p>
          <a:p>
            <a:r>
              <a:rPr lang="en-GB" b="1" i="1" baseline="0" dirty="0"/>
              <a:t>Talking points:</a:t>
            </a:r>
          </a:p>
          <a:p>
            <a:r>
              <a:rPr lang="en-GB" baseline="0" dirty="0"/>
              <a:t>Rash is </a:t>
            </a:r>
            <a:r>
              <a:rPr lang="en-GB" baseline="0" dirty="0" err="1"/>
              <a:t>maculopapular</a:t>
            </a:r>
            <a:r>
              <a:rPr lang="en-GB" baseline="0" dirty="0"/>
              <a:t>, moves from face to trunk and then to arms and legs, and merges together. Rash lasts 5 to 6 days and fades</a:t>
            </a:r>
            <a:r>
              <a:rPr lang="en-US" altLang="en-US" sz="2400" dirty="0"/>
              <a:t> in order of appearance.</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In uncomplicated measles cases, patients improve by the third day after rash onset, and fully recover 7–10 days after onset of disease.</a:t>
            </a:r>
          </a:p>
          <a:p>
            <a:endParaRPr lang="en-GB" altLang="en-US" sz="1200" kern="1200" baseline="0" dirty="0">
              <a:solidFill>
                <a:schemeClr val="tx1"/>
              </a:solidFill>
              <a:latin typeface="+mn-lt"/>
              <a:ea typeface="+mn-ea"/>
              <a:cs typeface="+mn-cs"/>
            </a:endParaRPr>
          </a:p>
          <a:p>
            <a:r>
              <a:rPr lang="en-GB" altLang="en-US" sz="1200" kern="1200" baseline="0" dirty="0">
                <a:solidFill>
                  <a:schemeClr val="tx1"/>
                </a:solidFill>
                <a:latin typeface="+mn-lt"/>
                <a:ea typeface="+mn-ea"/>
                <a:cs typeface="+mn-cs"/>
              </a:rPr>
              <a:t>Relatively common complications  (in 6 to 9% of cases) are </a:t>
            </a:r>
            <a:r>
              <a:rPr lang="en-GB" sz="2400" dirty="0"/>
              <a:t>diarrhoea, </a:t>
            </a:r>
            <a:r>
              <a:rPr lang="en-GB" sz="2400" dirty="0" err="1"/>
              <a:t>otitis</a:t>
            </a:r>
            <a:r>
              <a:rPr lang="en-GB" sz="2400" dirty="0"/>
              <a:t> media, pneumonia, croup, but severe</a:t>
            </a:r>
            <a:r>
              <a:rPr lang="en-GB" sz="2400" baseline="0" dirty="0"/>
              <a:t> complications such as blindness,  post-infectious encephalitis, and </a:t>
            </a:r>
            <a:r>
              <a:rPr lang="en-GB" sz="2400" baseline="0" dirty="0" err="1"/>
              <a:t>subacute</a:t>
            </a:r>
            <a:r>
              <a:rPr lang="en-GB" sz="2400" baseline="0" dirty="0"/>
              <a:t> </a:t>
            </a:r>
            <a:r>
              <a:rPr lang="en-GB" sz="2400" baseline="0" dirty="0" err="1"/>
              <a:t>sclerosing</a:t>
            </a:r>
            <a:r>
              <a:rPr lang="en-GB" sz="2400" baseline="0" dirty="0"/>
              <a:t> </a:t>
            </a:r>
            <a:r>
              <a:rPr lang="en-GB" sz="2400" baseline="0" dirty="0" err="1"/>
              <a:t>panencephalitis</a:t>
            </a:r>
            <a:r>
              <a:rPr lang="en-GB" sz="2400" baseline="0" dirty="0"/>
              <a:t> (SSPE) can also appear. Post-infections encephalitis occurs after acute measles disease. SSPE may occur several years after acute measles infection as a result of measles virus p</a:t>
            </a:r>
            <a:r>
              <a:rPr lang="en-GB" sz="2400" b="0" i="0" baseline="0" dirty="0"/>
              <a:t>ersisting in the nervous system. It is slow progressive degenerative disease, and because its signs and symptoms are non-specific and appear late after the primary infection, it often goes undetected.</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1" kern="1200" baseline="0" dirty="0">
                <a:solidFill>
                  <a:schemeClr val="tx1"/>
                </a:solidFill>
                <a:latin typeface="+mn-lt"/>
                <a:ea typeface="+mn-ea"/>
                <a:cs typeface="+mn-cs"/>
              </a:rPr>
              <a:t>Talking points:</a:t>
            </a:r>
          </a:p>
          <a:p>
            <a:r>
              <a:rPr lang="en-GB" sz="1200" kern="1200" baseline="0" dirty="0">
                <a:solidFill>
                  <a:schemeClr val="tx1"/>
                </a:solidFill>
                <a:latin typeface="+mn-lt"/>
                <a:ea typeface="+mn-ea"/>
                <a:cs typeface="+mn-cs"/>
              </a:rPr>
              <a:t>Complications occur in approximately 30% of reported cases depending on age and predisposing conditions. Infants and adults are at high risk of complications.</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In comparison to developing countries, in industrialized countries death due to measles is rare (the case-fatality rate is 0.01–0.1%). </a:t>
            </a:r>
          </a:p>
          <a:p>
            <a:r>
              <a:rPr lang="en-GB" sz="1200" kern="1200" baseline="0" dirty="0">
                <a:solidFill>
                  <a:schemeClr val="tx1"/>
                </a:solidFill>
                <a:latin typeface="+mn-lt"/>
                <a:ea typeface="+mn-ea"/>
                <a:cs typeface="+mn-cs"/>
              </a:rPr>
              <a:t>The greatest risk of death from measles is in children younger than 1 year and in adults older than 30 years. </a:t>
            </a:r>
          </a:p>
          <a:p>
            <a:r>
              <a:rPr lang="en-GB" sz="1200" kern="1200" baseline="0" dirty="0">
                <a:solidFill>
                  <a:schemeClr val="tx1"/>
                </a:solidFill>
                <a:latin typeface="+mn-lt"/>
                <a:ea typeface="+mn-ea"/>
                <a:cs typeface="+mn-cs"/>
              </a:rPr>
              <a:t>In humanitarian emergencies (particularly among displaced or isolated, immunologically naive populations) the case fatality rate can be up to 30%.</a:t>
            </a:r>
          </a:p>
          <a:p>
            <a:r>
              <a:rPr lang="en-GB" sz="1200" kern="1200" baseline="0" dirty="0">
                <a:solidFill>
                  <a:schemeClr val="tx1"/>
                </a:solidFill>
                <a:latin typeface="+mn-lt"/>
                <a:ea typeface="+mn-ea"/>
                <a:cs typeface="+mn-cs"/>
              </a:rPr>
              <a:t>In HIV-infected children, the case-fatality rate has been reported to be as high as 50%.</a:t>
            </a:r>
          </a:p>
          <a:p>
            <a:r>
              <a:rPr lang="en-GB" sz="1200" kern="1200" baseline="0" dirty="0">
                <a:solidFill>
                  <a:schemeClr val="tx1"/>
                </a:solidFill>
                <a:latin typeface="+mn-lt"/>
                <a:ea typeface="+mn-ea"/>
                <a:cs typeface="+mn-cs"/>
              </a:rPr>
              <a:t>(Source: Measles vaccines: WHO position paper – April 2017</a:t>
            </a:r>
            <a:r>
              <a:rPr lang="en-GB" sz="1200" kern="1200" baseline="0">
                <a:solidFill>
                  <a:schemeClr val="tx1"/>
                </a:solidFill>
                <a:latin typeface="+mn-lt"/>
                <a:ea typeface="+mn-ea"/>
                <a:cs typeface="+mn-cs"/>
              </a:rPr>
              <a:t>, available at: https://apps.who.int/iris/bitstream/handle/10665/255149/WER9217.pdf )</a:t>
            </a:r>
            <a:endParaRPr lang="en-GB" dirty="0"/>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t>The table shows most severe measles complications: pneumonia and diarrhoea as most common causes of death</a:t>
            </a:r>
            <a:r>
              <a:rPr lang="en-GB" b="0" i="0" baseline="0" dirty="0"/>
              <a:t>, blindness and also post-infectious encephalitis (after acute measles). Persistent infection in the tissue of the central nervous system may occur following measles infection and may cause  </a:t>
            </a:r>
            <a:r>
              <a:rPr lang="en-GB" b="0" i="0" baseline="0" dirty="0" err="1"/>
              <a:t>subacute</a:t>
            </a:r>
            <a:r>
              <a:rPr lang="en-GB" b="0" i="0" baseline="0" dirty="0"/>
              <a:t> </a:t>
            </a:r>
            <a:r>
              <a:rPr lang="en-GB" b="0" i="0" baseline="0" dirty="0" err="1"/>
              <a:t>sclerosing</a:t>
            </a:r>
            <a:r>
              <a:rPr lang="en-GB" b="0" i="0" baseline="0" dirty="0"/>
              <a:t> </a:t>
            </a:r>
            <a:r>
              <a:rPr lang="en-GB" b="0" i="0" baseline="0" dirty="0" err="1"/>
              <a:t>panencephalitis</a:t>
            </a:r>
            <a:r>
              <a:rPr lang="en-GB" b="0" i="0" baseline="0" dirty="0"/>
              <a:t> (SSPE).  SSPE is degenerative  and slowly progressing disease, and may develop several years after the initial measles infection in about 1/10 000 – 100 000 cases.</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a:t>Death rates are high, especially in humanitarian emergencies. </a:t>
            </a:r>
          </a:p>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a:t>Measles are preventable disease!</a:t>
            </a:r>
            <a:endParaRPr lang="en-GB" b="0" i="0"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baseline="0" dirty="0">
                <a:solidFill>
                  <a:schemeClr val="tx1"/>
                </a:solidFill>
                <a:latin typeface="+mn-lt"/>
                <a:ea typeface="+mn-ea"/>
                <a:cs typeface="+mn-cs"/>
              </a:rPr>
              <a:t>*Animated slide </a:t>
            </a:r>
            <a:r>
              <a:rPr lang="en-GB" sz="1200" i="1" kern="1200" baseline="0" dirty="0">
                <a:solidFill>
                  <a:schemeClr val="tx1"/>
                </a:solidFill>
                <a:latin typeface="+mn-lt"/>
                <a:ea typeface="+mn-ea"/>
                <a:cs typeface="+mn-cs"/>
              </a:rPr>
              <a:t>(optional)</a:t>
            </a:r>
          </a:p>
          <a:p>
            <a:endParaRPr lang="en-GB" sz="1200" kern="1200" baseline="0" dirty="0">
              <a:solidFill>
                <a:schemeClr val="tx1"/>
              </a:solidFill>
              <a:latin typeface="+mn-lt"/>
              <a:ea typeface="+mn-ea"/>
              <a:cs typeface="+mn-cs"/>
            </a:endParaRPr>
          </a:p>
          <a:p>
            <a:r>
              <a:rPr lang="en-GB" sz="1200" b="1" i="1" kern="1200" baseline="0" dirty="0">
                <a:solidFill>
                  <a:schemeClr val="tx1"/>
                </a:solidFill>
                <a:latin typeface="+mn-lt"/>
                <a:ea typeface="+mn-ea"/>
                <a:cs typeface="+mn-cs"/>
              </a:rPr>
              <a:t>Talking points:</a:t>
            </a:r>
          </a:p>
          <a:p>
            <a:r>
              <a:rPr lang="en-GB" sz="1200" kern="1200" baseline="0" dirty="0">
                <a:solidFill>
                  <a:schemeClr val="tx1"/>
                </a:solidFill>
                <a:latin typeface="+mn-lt"/>
                <a:ea typeface="+mn-ea"/>
                <a:cs typeface="+mn-cs"/>
              </a:rPr>
              <a:t>Vitamin A should be administered to all acute measles patients under 5 years of age, irrespective of the  timing of previous doses of vitamin A.</a:t>
            </a:r>
          </a:p>
          <a:p>
            <a:r>
              <a:rPr lang="en-GB" sz="1200" kern="1200" baseline="0" dirty="0">
                <a:solidFill>
                  <a:schemeClr val="tx1"/>
                </a:solidFill>
                <a:latin typeface="+mn-lt"/>
                <a:ea typeface="+mn-ea"/>
                <a:cs typeface="+mn-cs"/>
              </a:rPr>
              <a:t>Low blood levels of vitamin A are associated with more severe measles illness and complications, especially eye disease.</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Two doses of vitamin A are recommended for all suspected measles cases in children under 5 years of age: immediately on diagnosis and repeated the next day. The dosage should be adopted to the infant’s /child’s age, as shown in the table. This treatment has been shown to reduce overall mortality in children and pneumonia-specific mortality in children with measles under 2 years of age. If a patient has any clinical signs of vitamin A deficiency,</a:t>
            </a:r>
          </a:p>
          <a:p>
            <a:r>
              <a:rPr lang="en-GB" sz="1200" kern="1200" baseline="0" dirty="0">
                <a:solidFill>
                  <a:schemeClr val="tx1"/>
                </a:solidFill>
                <a:latin typeface="+mn-lt"/>
                <a:ea typeface="+mn-ea"/>
                <a:cs typeface="+mn-cs"/>
              </a:rPr>
              <a:t>such as </a:t>
            </a:r>
            <a:r>
              <a:rPr lang="en-GB" sz="1200" kern="1200" baseline="0" dirty="0" err="1">
                <a:solidFill>
                  <a:schemeClr val="tx1"/>
                </a:solidFill>
                <a:latin typeface="+mn-lt"/>
                <a:ea typeface="+mn-ea"/>
                <a:cs typeface="+mn-cs"/>
              </a:rPr>
              <a:t>xerophthalmia</a:t>
            </a:r>
            <a:r>
              <a:rPr lang="en-GB" sz="1200" kern="1200" baseline="0" dirty="0">
                <a:solidFill>
                  <a:schemeClr val="tx1"/>
                </a:solidFill>
                <a:latin typeface="+mn-lt"/>
                <a:ea typeface="+mn-ea"/>
                <a:cs typeface="+mn-cs"/>
              </a:rPr>
              <a:t> and corneal ulceration, then a third same age-specific dose should be given 4–6 weeks later.</a:t>
            </a:r>
          </a:p>
          <a:p>
            <a:endParaRPr lang="en-GB" sz="1200" kern="1200" baseline="0" dirty="0">
              <a:solidFill>
                <a:schemeClr val="tx1"/>
              </a:solidFill>
              <a:latin typeface="+mn-lt"/>
              <a:ea typeface="+mn-ea"/>
              <a:cs typeface="+mn-cs"/>
            </a:endParaRPr>
          </a:p>
          <a:p>
            <a:r>
              <a:rPr lang="en-GB" dirty="0"/>
              <a:t>The guidance on practical clinical care interventions to reduce complications and mortality that can occur during measles outbreaks, intended primarily for front-line clinicians and health care workers</a:t>
            </a:r>
            <a:r>
              <a:rPr lang="en-GB" baseline="0" dirty="0"/>
              <a:t> </a:t>
            </a:r>
            <a:r>
              <a:rPr lang="en-GB" dirty="0"/>
              <a:t> in any health setting is available in English</a:t>
            </a:r>
            <a:r>
              <a:rPr lang="en-GB" baseline="0" dirty="0"/>
              <a:t> at the following link: https://www.who.int/immunization/documents/9789240002869/en/ .</a:t>
            </a:r>
            <a:endParaRPr lang="en-GB"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67C96B-3069-48A7-9A1C-5421D504640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*Animated slide</a:t>
            </a:r>
          </a:p>
          <a:p>
            <a:r>
              <a:rPr lang="en-GB" b="1" i="1" baseline="0" dirty="0"/>
              <a:t>Rubella slides 10-13 optional (if MR vaccine is used)</a:t>
            </a:r>
          </a:p>
          <a:p>
            <a:endParaRPr lang="en-GB" sz="1200" b="1" i="1" kern="1200" baseline="0" dirty="0">
              <a:solidFill>
                <a:schemeClr val="tx1"/>
              </a:solidFill>
              <a:latin typeface="+mn-lt"/>
              <a:ea typeface="+mn-ea"/>
              <a:cs typeface="+mn-cs"/>
            </a:endParaRPr>
          </a:p>
          <a:p>
            <a:r>
              <a:rPr lang="en-GB" sz="1200" b="1" i="1" kern="1200" baseline="0" dirty="0">
                <a:solidFill>
                  <a:schemeClr val="tx1"/>
                </a:solidFill>
                <a:latin typeface="+mn-lt"/>
                <a:ea typeface="+mn-ea"/>
                <a:cs typeface="+mn-cs"/>
              </a:rPr>
              <a:t>Talking points:</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Rubella virus is spread by the respiratory route and initially replicates in the mucosa of nose and pharynx and local lymph nodes. Rubella is highly contagious (but not as high as measles).</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Humans are the only known host.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Rubella is a mostly mild, self-limited illness that usually occurs during childhood. Prodromal</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illness  consists of low fever less than 39.0º C, malaise and mild conjunctivitis, which is more common in adults. 20–50% of all rubella infections occur without a rash and fever (asymptomatic).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Enlarged </a:t>
            </a:r>
            <a:r>
              <a:rPr lang="en-GB" sz="1200" kern="1200" dirty="0" err="1">
                <a:solidFill>
                  <a:schemeClr val="tx1"/>
                </a:solidFill>
                <a:latin typeface="+mn-lt"/>
                <a:ea typeface="+mn-ea"/>
                <a:cs typeface="+mn-cs"/>
              </a:rPr>
              <a:t>lymphnodes</a:t>
            </a:r>
            <a:r>
              <a:rPr lang="en-GB" sz="1200" kern="1200" dirty="0">
                <a:solidFill>
                  <a:schemeClr val="tx1"/>
                </a:solidFill>
                <a:latin typeface="+mn-lt"/>
                <a:ea typeface="+mn-ea"/>
                <a:cs typeface="+mn-cs"/>
              </a:rPr>
              <a:t> behind ears and in the back of the head and neck appear before rash.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rash is often difficult to detect on dark skin. It is </a:t>
            </a:r>
            <a:r>
              <a:rPr lang="en-GB" sz="1200" kern="1200" dirty="0" err="1">
                <a:solidFill>
                  <a:schemeClr val="tx1"/>
                </a:solidFill>
                <a:latin typeface="+mn-lt"/>
                <a:ea typeface="+mn-ea"/>
                <a:cs typeface="+mn-cs"/>
              </a:rPr>
              <a:t>maculopapular</a:t>
            </a:r>
            <a:r>
              <a:rPr lang="en-GB" sz="1200" kern="1200" dirty="0">
                <a:solidFill>
                  <a:schemeClr val="tx1"/>
                </a:solidFill>
                <a:latin typeface="+mn-lt"/>
                <a:ea typeface="+mn-ea"/>
                <a:cs typeface="+mn-cs"/>
              </a:rPr>
              <a:t> and often itchy and occurs in 50–80% of rubella-infected people. It starts on the face and neck before progressing down the body but without merging, and usually lasts 1–3 days. Joint symptoms (arthritis, </a:t>
            </a:r>
            <a:r>
              <a:rPr lang="en-GB" sz="1200" kern="1200" dirty="0" err="1">
                <a:solidFill>
                  <a:schemeClr val="tx1"/>
                </a:solidFill>
                <a:latin typeface="+mn-lt"/>
                <a:ea typeface="+mn-ea"/>
                <a:cs typeface="+mn-cs"/>
              </a:rPr>
              <a:t>arthralgia</a:t>
            </a:r>
            <a:r>
              <a:rPr lang="en-GB" sz="1200" kern="1200" dirty="0">
                <a:solidFill>
                  <a:schemeClr val="tx1"/>
                </a:solidFill>
                <a:latin typeface="+mn-lt"/>
                <a:ea typeface="+mn-ea"/>
                <a:cs typeface="+mn-cs"/>
              </a:rPr>
              <a:t>), usually of short duration, may occur in up to 70% of adult women with rubella but are less common in men and children.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Post-infectious encephalitis occurs in approximately 1/6000 rubella cases, but incidences as high as 1/500 and 1/1600 have been reported occasionally.</a:t>
            </a:r>
          </a:p>
          <a:p>
            <a:r>
              <a:rPr lang="en-GB" sz="1200" kern="1200" dirty="0">
                <a:solidFill>
                  <a:schemeClr val="tx1"/>
                </a:solidFill>
                <a:latin typeface="+mn-lt"/>
                <a:ea typeface="+mn-ea"/>
                <a:cs typeface="+mn-cs"/>
              </a:rPr>
              <a:t>If a woman becomes infected with rubella virus just before pregnancy and up to the first 8–10 weeks, rubella infection can cause multiple anomalies of</a:t>
            </a:r>
            <a:r>
              <a:rPr lang="en-GB" sz="1200" kern="1200" baseline="0" dirty="0">
                <a:solidFill>
                  <a:schemeClr val="tx1"/>
                </a:solidFill>
                <a:latin typeface="+mn-lt"/>
                <a:ea typeface="+mn-ea"/>
                <a:cs typeface="+mn-cs"/>
              </a:rPr>
              <a:t> the baby (</a:t>
            </a:r>
            <a:r>
              <a:rPr lang="en-GB" sz="1200" kern="1200" dirty="0">
                <a:solidFill>
                  <a:schemeClr val="tx1"/>
                </a:solidFill>
                <a:latin typeface="+mn-lt"/>
                <a:ea typeface="+mn-ea"/>
                <a:cs typeface="+mn-cs"/>
              </a:rPr>
              <a:t>in up to 90% of infections) or can cause miscarriage or still birth.</a:t>
            </a:r>
          </a:p>
          <a:p>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mn-lt"/>
                <a:ea typeface="+mn-ea"/>
                <a:cs typeface="+mn-cs"/>
              </a:rPr>
              <a:t>*Animated slide</a:t>
            </a:r>
          </a:p>
          <a:p>
            <a:endParaRPr lang="en-GB" sz="1200" kern="1200" dirty="0">
              <a:solidFill>
                <a:schemeClr val="tx1"/>
              </a:solidFill>
              <a:latin typeface="+mn-lt"/>
              <a:ea typeface="+mn-ea"/>
              <a:cs typeface="+mn-cs"/>
            </a:endParaRPr>
          </a:p>
          <a:p>
            <a:r>
              <a:rPr lang="en-GB" sz="1200" b="1" i="1" kern="1200" dirty="0">
                <a:solidFill>
                  <a:schemeClr val="tx1"/>
                </a:solidFill>
                <a:latin typeface="+mn-lt"/>
                <a:ea typeface="+mn-ea"/>
                <a:cs typeface="+mn-cs"/>
              </a:rPr>
              <a:t>Talking points:</a:t>
            </a:r>
          </a:p>
          <a:p>
            <a:r>
              <a:rPr lang="en-GB" sz="1200" kern="1200" dirty="0">
                <a:solidFill>
                  <a:schemeClr val="tx1"/>
                </a:solidFill>
                <a:latin typeface="+mn-lt"/>
                <a:ea typeface="+mn-ea"/>
                <a:cs typeface="+mn-cs"/>
              </a:rPr>
              <a:t>The incubation period ranges from 12</a:t>
            </a:r>
            <a:r>
              <a:rPr lang="en-GB" sz="1200" kern="1200" baseline="0" dirty="0">
                <a:solidFill>
                  <a:schemeClr val="tx1"/>
                </a:solidFill>
                <a:latin typeface="+mn-lt"/>
                <a:ea typeface="+mn-ea"/>
                <a:cs typeface="+mn-cs"/>
              </a:rPr>
              <a:t> to </a:t>
            </a:r>
            <a:r>
              <a:rPr lang="en-GB" sz="1200" kern="1200" dirty="0">
                <a:solidFill>
                  <a:schemeClr val="tx1"/>
                </a:solidFill>
                <a:latin typeface="+mn-lt"/>
                <a:ea typeface="+mn-ea"/>
                <a:cs typeface="+mn-cs"/>
              </a:rPr>
              <a:t>23 days. </a:t>
            </a:r>
          </a:p>
          <a:p>
            <a:endParaRPr lang="en-GB" sz="1200" kern="1200" dirty="0">
              <a:solidFill>
                <a:schemeClr val="tx1"/>
              </a:solidFill>
              <a:latin typeface="+mn-lt"/>
              <a:ea typeface="+mn-ea"/>
              <a:cs typeface="+mn-cs"/>
            </a:endParaRPr>
          </a:p>
          <a:p>
            <a:r>
              <a:rPr lang="en-GB" sz="1200" kern="1200" dirty="0" err="1">
                <a:solidFill>
                  <a:schemeClr val="tx1"/>
                </a:solidFill>
                <a:latin typeface="+mn-lt"/>
                <a:ea typeface="+mn-ea"/>
                <a:cs typeface="+mn-cs"/>
              </a:rPr>
              <a:t>Viraemia</a:t>
            </a:r>
            <a:r>
              <a:rPr lang="en-GB" sz="1200" kern="1200" dirty="0">
                <a:solidFill>
                  <a:schemeClr val="tx1"/>
                </a:solidFill>
                <a:latin typeface="+mn-lt"/>
                <a:ea typeface="+mn-ea"/>
                <a:cs typeface="+mn-cs"/>
              </a:rPr>
              <a:t> – presence</a:t>
            </a:r>
            <a:r>
              <a:rPr lang="en-GB" sz="1200" kern="1200" baseline="0" dirty="0">
                <a:solidFill>
                  <a:schemeClr val="tx1"/>
                </a:solidFill>
                <a:latin typeface="+mn-lt"/>
                <a:ea typeface="+mn-ea"/>
                <a:cs typeface="+mn-cs"/>
              </a:rPr>
              <a:t> of virus in the blood</a:t>
            </a:r>
            <a:r>
              <a:rPr lang="en-GB" sz="1200" kern="1200" dirty="0">
                <a:solidFill>
                  <a:schemeClr val="tx1"/>
                </a:solidFill>
                <a:latin typeface="+mn-lt"/>
                <a:ea typeface="+mn-ea"/>
                <a:cs typeface="+mn-cs"/>
              </a:rPr>
              <a:t> occurs 5–7 days after exposure and results in viral spread to various organs.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Rubella virus may be found in nasopharyngeal samples from 1 week before the onset of rash to 2 weeks after, with maximal shedding up to 5 days after rash onset (time when the </a:t>
            </a:r>
            <a:r>
              <a:rPr lang="en-GB" sz="1200" kern="1200" baseline="0" dirty="0">
                <a:solidFill>
                  <a:schemeClr val="tx1"/>
                </a:solidFill>
                <a:latin typeface="+mn-lt"/>
                <a:ea typeface="+mn-ea"/>
                <a:cs typeface="+mn-cs"/>
              </a:rPr>
              <a:t> infected person is most infectious)</a:t>
            </a:r>
            <a:r>
              <a:rPr lang="en-GB" sz="1200" kern="1200" dirty="0">
                <a:solidFill>
                  <a:schemeClr val="tx1"/>
                </a:solidFill>
                <a:latin typeface="+mn-lt"/>
                <a:ea typeface="+mn-ea"/>
                <a:cs typeface="+mn-cs"/>
              </a:rPr>
              <a:t>. In pregnant women, the virus infects the placenta and developing foetus. </a:t>
            </a:r>
          </a:p>
          <a:p>
            <a:r>
              <a:rPr lang="en-GB" sz="1200" kern="1200" dirty="0">
                <a:solidFill>
                  <a:schemeClr val="tx1"/>
                </a:solidFill>
                <a:latin typeface="+mn-lt"/>
                <a:ea typeface="+mn-ea"/>
                <a:cs typeface="+mn-cs"/>
              </a:rPr>
              <a:t>Infants with CRS may shed the virus for ≥1 year in pharyngeal secretions and urine.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In the pre-vaccination era, rubella usually occurred in a seasonal pattern, with epidemics every 5–9 years; however, the extent and periodicity of rubella epidemics are highly variable in both industrialized and developing countries.</a:t>
            </a: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1" kern="1200" dirty="0">
                <a:solidFill>
                  <a:schemeClr val="tx1"/>
                </a:solidFill>
                <a:latin typeface="+mn-lt"/>
                <a:ea typeface="+mn-ea"/>
                <a:cs typeface="+mn-cs"/>
              </a:rPr>
              <a:t>Talking points:</a:t>
            </a:r>
          </a:p>
          <a:p>
            <a:r>
              <a:rPr lang="en-GB" sz="1200" kern="1200" dirty="0">
                <a:solidFill>
                  <a:schemeClr val="tx1"/>
                </a:solidFill>
                <a:latin typeface="+mn-lt"/>
                <a:ea typeface="+mn-ea"/>
                <a:cs typeface="+mn-cs"/>
              </a:rPr>
              <a:t>The aim of the rubella vaccination is to achieve high coverage to interrupt transmission of rubella virus and thereby reduce/eliminate rubella and CRS.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In a woman that becomes infected with rubella virus just before pregnancy and up to the first 8–10 weeks of gestation, rubella infection can cause multiple potentially devastating effects on</a:t>
            </a:r>
            <a:r>
              <a:rPr lang="en-GB" sz="1200" kern="1200" baseline="0" dirty="0">
                <a:solidFill>
                  <a:schemeClr val="tx1"/>
                </a:solidFill>
                <a:latin typeface="+mn-lt"/>
                <a:ea typeface="+mn-ea"/>
                <a:cs typeface="+mn-cs"/>
              </a:rPr>
              <a:t> developing foetus. </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Up</a:t>
            </a:r>
            <a:r>
              <a:rPr lang="en-GB" sz="1200" kern="1200" dirty="0">
                <a:solidFill>
                  <a:schemeClr val="tx1"/>
                </a:solidFill>
                <a:latin typeface="+mn-lt"/>
                <a:ea typeface="+mn-ea"/>
                <a:cs typeface="+mn-cs"/>
              </a:rPr>
              <a:t> to 90% of infections and may result in miscarriage or stillbirth.</a:t>
            </a:r>
            <a:r>
              <a:rPr lang="en-GB" sz="1200" kern="1200" baseline="30000" dirty="0">
                <a:solidFill>
                  <a:schemeClr val="tx1"/>
                </a:solidFill>
                <a:latin typeface="+mn-lt"/>
                <a:ea typeface="+mn-ea"/>
                <a:cs typeface="+mn-cs"/>
              </a:rPr>
              <a:t>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Congenital anomalies associated with maternal rubella infection are rare after the 16th week of pregnancy, although hearing impairment may occur if a pregnant woman</a:t>
            </a:r>
            <a:r>
              <a:rPr lang="en-GB" sz="1200" kern="1200" baseline="0" dirty="0">
                <a:solidFill>
                  <a:schemeClr val="tx1"/>
                </a:solidFill>
                <a:latin typeface="+mn-lt"/>
                <a:ea typeface="+mn-ea"/>
                <a:cs typeface="+mn-cs"/>
              </a:rPr>
              <a:t> gets infected </a:t>
            </a:r>
            <a:r>
              <a:rPr lang="en-GB" sz="1200" kern="1200" dirty="0">
                <a:solidFill>
                  <a:schemeClr val="tx1"/>
                </a:solidFill>
                <a:latin typeface="+mn-lt"/>
                <a:ea typeface="+mn-ea"/>
                <a:cs typeface="+mn-cs"/>
              </a:rPr>
              <a:t>up to 20 weeks of</a:t>
            </a:r>
            <a:r>
              <a:rPr lang="en-GB" sz="1200" kern="1200" baseline="0" dirty="0">
                <a:solidFill>
                  <a:schemeClr val="tx1"/>
                </a:solidFill>
                <a:latin typeface="+mn-lt"/>
                <a:ea typeface="+mn-ea"/>
                <a:cs typeface="+mn-cs"/>
              </a:rPr>
              <a:t> pregnancy. </a:t>
            </a:r>
            <a:r>
              <a:rPr lang="en-GB" sz="1200" kern="1200" dirty="0">
                <a:solidFill>
                  <a:schemeClr val="tx1"/>
                </a:solidFill>
                <a:latin typeface="+mn-lt"/>
                <a:ea typeface="+mn-ea"/>
                <a:cs typeface="+mn-cs"/>
              </a:rPr>
              <a:t>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defects associated with CRS include eyes, hearing, heart defects most often. </a:t>
            </a:r>
          </a:p>
          <a:p>
            <a:r>
              <a:rPr lang="en-GB" sz="1200" kern="1200" dirty="0">
                <a:solidFill>
                  <a:schemeClr val="tx1"/>
                </a:solidFill>
                <a:latin typeface="+mn-lt"/>
                <a:ea typeface="+mn-ea"/>
                <a:cs typeface="+mn-cs"/>
              </a:rPr>
              <a:t>CRS can also present with </a:t>
            </a:r>
            <a:r>
              <a:rPr lang="en-GB" sz="1200" kern="1200" dirty="0" err="1">
                <a:solidFill>
                  <a:schemeClr val="tx1"/>
                </a:solidFill>
                <a:latin typeface="+mn-lt"/>
                <a:ea typeface="+mn-ea"/>
                <a:cs typeface="+mn-cs"/>
              </a:rPr>
              <a:t>meningoencephalitis</a:t>
            </a:r>
            <a:r>
              <a:rPr lang="en-GB" sz="1200" kern="1200" dirty="0">
                <a:solidFill>
                  <a:schemeClr val="tx1"/>
                </a:solidFill>
                <a:latin typeface="+mn-lt"/>
                <a:ea typeface="+mn-ea"/>
                <a:cs typeface="+mn-cs"/>
              </a:rPr>
              <a:t>, enlarged liver and spleen, hepatitis, and thrombocytopenia.</a:t>
            </a:r>
          </a:p>
          <a:p>
            <a:r>
              <a:rPr lang="en-GB" sz="1200" kern="1200" dirty="0">
                <a:solidFill>
                  <a:schemeClr val="tx1"/>
                </a:solidFill>
                <a:latin typeface="+mn-lt"/>
                <a:ea typeface="+mn-ea"/>
                <a:cs typeface="+mn-cs"/>
              </a:rPr>
              <a:t>Those who survive the neonatal period may have serious developmental disabilities (for example, autism, visual and hearing impairment) and developmental delay. </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*Animated slide</a:t>
            </a:r>
          </a:p>
          <a:p>
            <a:r>
              <a:rPr lang="en-GB" b="1" i="1" baseline="0" dirty="0"/>
              <a:t>Talking points:</a:t>
            </a:r>
          </a:p>
          <a:p>
            <a:r>
              <a:rPr lang="en-GB" baseline="0" dirty="0"/>
              <a:t>Transmission of measles can be stopped when at least 95% of the population is immune to measles. </a:t>
            </a:r>
            <a:r>
              <a:rPr lang="en-GB" sz="1200" kern="1200" baseline="0" dirty="0">
                <a:solidFill>
                  <a:schemeClr val="tx1"/>
                </a:solidFill>
                <a:latin typeface="+mn-lt"/>
                <a:ea typeface="+mn-ea"/>
                <a:cs typeface="+mn-cs"/>
              </a:rPr>
              <a:t>Countries aiming at measles elimination should achieve ≥95% coverage with both doses equitably to all children in every district. </a:t>
            </a:r>
          </a:p>
          <a:p>
            <a:r>
              <a:rPr lang="en-GB" baseline="0" dirty="0"/>
              <a:t>Vaccination coverage does not mean population immunity. </a:t>
            </a:r>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The second dose of M/MR vaccine reduces the accumulation of susceptible children by immunizing those who did not respond to the first M/MR vaccine dose or did not receive the first dose.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Infants can be protected by maternal antibodies, usually for 6–9 months. A large infective dose of measles virus may occasionally overcome this protection and measles has been observed in neonates and infants.</a:t>
            </a:r>
            <a:endParaRPr lang="en-GB" baseline="0"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Work in small</a:t>
            </a:r>
            <a:r>
              <a:rPr lang="en-GB" baseline="0" dirty="0"/>
              <a:t> and buzz group is recommended to ensure active involvement of participants. The group size will be adjusted according to the local context.</a:t>
            </a:r>
            <a:endParaRPr lang="en-GB" dirty="0"/>
          </a:p>
          <a:p>
            <a:r>
              <a:rPr lang="en-GB" dirty="0"/>
              <a:t>Buzz group is a very</a:t>
            </a:r>
            <a:r>
              <a:rPr lang="en-GB" baseline="0" dirty="0"/>
              <a:t> small group, a mini cluster of only 2 to 3 people to ensure that all are engaged in discussion. Groups of 5 or more tend to have a few people discussing and others only listening.</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a:solidFill>
                  <a:schemeClr val="tx1"/>
                </a:solidFill>
                <a:latin typeface="+mn-lt"/>
                <a:ea typeface="+mn-ea"/>
                <a:cs typeface="+mn-cs"/>
              </a:rPr>
              <a:t>*Animated slide</a:t>
            </a:r>
          </a:p>
          <a:p>
            <a:endParaRPr lang="en-GB" dirty="0"/>
          </a:p>
          <a:p>
            <a:r>
              <a:rPr lang="en-GB" b="1" i="1" dirty="0"/>
              <a:t>Talking points:</a:t>
            </a:r>
          </a:p>
          <a:p>
            <a:r>
              <a:rPr lang="en-GB" baseline="0" dirty="0"/>
              <a:t>‘Defaulters’ is a common term for i</a:t>
            </a:r>
            <a:r>
              <a:rPr lang="en-GB" sz="1200" kern="1200" baseline="0" dirty="0">
                <a:solidFill>
                  <a:schemeClr val="tx1"/>
                </a:solidFill>
                <a:latin typeface="+mn-lt"/>
                <a:ea typeface="+mn-ea"/>
                <a:cs typeface="+mn-cs"/>
              </a:rPr>
              <a:t>nfants who started the routine EPI immunizations (had access to services) but failed to complete the schedule (did not return for subsequent immunization doses). This term is often used for children who receive only DTP1 (but among under-vaccinated/defaulters can be also those who received vaccine(s) other than DTP but no DTP).</a:t>
            </a:r>
            <a:endParaRPr lang="en-GB" dirty="0"/>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*Animated slide</a:t>
            </a:r>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dirty="0"/>
              <a:t>Talking point: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For high-quality SIA, 95% national coverage should be determined by a post-campaign coverage survey.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dirty="0"/>
              <a:t>Note: </a:t>
            </a:r>
            <a:r>
              <a:rPr lang="en-GB" i="1" baseline="0" dirty="0"/>
              <a:t>Ask the participants why the success of an SIA is short lived if high coverage in the routine programme is not sustained.</a:t>
            </a: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i="1" dirty="0"/>
              <a:t>Add microplanning</a:t>
            </a:r>
          </a:p>
          <a:p>
            <a:r>
              <a:rPr lang="en-GB" b="1" i="1" dirty="0"/>
              <a:t>Talking points:</a:t>
            </a:r>
          </a:p>
          <a:p>
            <a:r>
              <a:rPr lang="en-GB" dirty="0"/>
              <a:t>SIA builds on good routine</a:t>
            </a:r>
            <a:r>
              <a:rPr lang="en-GB" baseline="0" dirty="0"/>
              <a:t> programme, and good SIA can help routine immunization programme.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Successful SIA planning  and preparation needs important inputs from the RI programme, e.g. target population estimates, maps of vaccination posts,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cold-chain capacity (equipment inventory), etc.</a:t>
            </a:r>
          </a:p>
          <a:p>
            <a:endParaRPr lang="en-GB" sz="1200" dirty="0"/>
          </a:p>
          <a:p>
            <a:r>
              <a:rPr lang="en-GB" sz="1200" dirty="0"/>
              <a:t>During SIA planning and preparation some identified weaknesses can be addressed, e.g. cold chain needs, waste management plans, advocacy and communication plans, etc.</a:t>
            </a:r>
          </a:p>
          <a:p>
            <a:endParaRPr lang="en-GB" sz="1200" dirty="0"/>
          </a:p>
          <a:p>
            <a:r>
              <a:rPr lang="en-GB" sz="1200" dirty="0"/>
              <a:t>Information and experience of conducting the SIA should feed back to the RI programme to improve it. For example, the population figures in the catchment area can be revised, there can also be a revision of outreach post locations, update of training  materials, RI programme can build on relationship with special population groups  to generate vaccine acceptance and demand, etc.</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b="1" dirty="0"/>
              <a:t>: </a:t>
            </a:r>
            <a:r>
              <a:rPr lang="en-GB" i="1" dirty="0"/>
              <a:t>More information on SIAs as opportunities to strengthen RI and other health programmes can be found in the SIA Field Guide: https://www.who.int/immunization/documents/9789241511254/en/ .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None/>
            </a:pPr>
            <a:r>
              <a:rPr lang="en-GB" baseline="0" dirty="0"/>
              <a:t>*Animated slide      </a:t>
            </a:r>
          </a:p>
          <a:p>
            <a:pPr>
              <a:buFontTx/>
              <a:buNone/>
            </a:pPr>
            <a:endParaRPr lang="en-GB" baseline="0" dirty="0"/>
          </a:p>
          <a:p>
            <a:pPr>
              <a:buFontTx/>
              <a:buNone/>
            </a:pPr>
            <a:r>
              <a:rPr lang="en-GB" b="1" i="1" baseline="0" dirty="0"/>
              <a:t>Note:</a:t>
            </a:r>
          </a:p>
          <a:p>
            <a:pPr>
              <a:buFontTx/>
              <a:buNone/>
            </a:pPr>
            <a:r>
              <a:rPr lang="en-GB" i="1" baseline="0" dirty="0"/>
              <a:t>This slide needs to be prepared /adapted before the training!</a:t>
            </a:r>
          </a:p>
          <a:p>
            <a:pPr>
              <a:buFontTx/>
              <a:buNone/>
            </a:pPr>
            <a:endParaRPr lang="en-GB"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For the specific country show (graphic representation or just numbers): </a:t>
            </a:r>
          </a:p>
          <a:p>
            <a:pPr marL="0" marR="0" indent="0" algn="l" defTabSz="914400" rtl="0" eaLnBrk="1" fontAlgn="auto" latinLnBrk="0" hangingPunct="1">
              <a:lnSpc>
                <a:spcPct val="100000"/>
              </a:lnSpc>
              <a:spcBef>
                <a:spcPts val="0"/>
              </a:spcBef>
              <a:spcAft>
                <a:spcPts val="0"/>
              </a:spcAft>
              <a:buClrTx/>
              <a:buSzTx/>
              <a:buFontTx/>
              <a:buChar char="-"/>
              <a:tabLst/>
              <a:defRPr/>
            </a:pPr>
            <a:r>
              <a:rPr lang="en-GB" i="1" baseline="0" dirty="0"/>
              <a:t>vaccination coverage (preferably not administrative coverage but WUENIC estimate) for MCV1, MCV2  if applicable, and for previous campaigns  (from survey if available) and, if applicable; </a:t>
            </a:r>
          </a:p>
          <a:p>
            <a:pPr marL="0" marR="0" indent="0" algn="l" defTabSz="914400" rtl="0" eaLnBrk="1" fontAlgn="auto" latinLnBrk="0" hangingPunct="1">
              <a:lnSpc>
                <a:spcPct val="100000"/>
              </a:lnSpc>
              <a:spcBef>
                <a:spcPts val="0"/>
              </a:spcBef>
              <a:spcAft>
                <a:spcPts val="0"/>
              </a:spcAft>
              <a:buClrTx/>
              <a:buSzTx/>
              <a:buFontTx/>
              <a:buChar char="-"/>
              <a:tabLst/>
              <a:defRPr/>
            </a:pPr>
            <a:r>
              <a:rPr lang="en-GB" i="1" baseline="0" dirty="0"/>
              <a:t>number or incidence rate of measles cases; map if available, distribution,</a:t>
            </a:r>
          </a:p>
          <a:p>
            <a:pPr marL="0" marR="0" indent="0" algn="l" defTabSz="914400" rtl="0" eaLnBrk="1" fontAlgn="auto" latinLnBrk="0" hangingPunct="1">
              <a:lnSpc>
                <a:spcPct val="100000"/>
              </a:lnSpc>
              <a:spcBef>
                <a:spcPts val="0"/>
              </a:spcBef>
              <a:spcAft>
                <a:spcPts val="0"/>
              </a:spcAft>
              <a:buClrTx/>
              <a:buSzTx/>
              <a:buFontTx/>
              <a:buChar char="-"/>
              <a:tabLst/>
              <a:defRPr/>
            </a:pPr>
            <a:r>
              <a:rPr lang="en-GB" i="1" baseline="0" dirty="0"/>
              <a:t>year and coverage of the previous SIA.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This can show that a large number of susceptibles in the country has built up– possibly due to low routine coverage, unsuccessful previous SIAs, or both.</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a:solidFill>
                  <a:schemeClr val="tx1"/>
                </a:solidFill>
                <a:latin typeface="+mn-lt"/>
                <a:ea typeface="+mn-ea"/>
                <a:cs typeface="+mn-cs"/>
              </a:rPr>
              <a:t>Because the risk of measles outbreaks is determined by the rate of accumulation of susceptible people in the population (when </a:t>
            </a:r>
            <a:r>
              <a:rPr lang="en-GB" i="1" dirty="0"/>
              <a:t>the number of susceptible children under 5 years of age approaches the number of children</a:t>
            </a:r>
            <a:r>
              <a:rPr lang="en-GB" i="1" baseline="0" dirty="0"/>
              <a:t> of </a:t>
            </a:r>
            <a:r>
              <a:rPr lang="en-GB" i="1" dirty="0"/>
              <a:t>one birth cohort)</a:t>
            </a:r>
            <a:r>
              <a:rPr lang="en-GB" sz="1200" i="1" kern="1200" baseline="0" dirty="0">
                <a:solidFill>
                  <a:schemeClr val="tx1"/>
                </a:solidFill>
                <a:latin typeface="+mn-lt"/>
                <a:ea typeface="+mn-ea"/>
                <a:cs typeface="+mn-cs"/>
              </a:rPr>
              <a:t>, programmes should use available good quality data on population immunity (i.e. vaccination coverage, surveillance, serological studies) to monitor the accumulation of susceptibles.</a:t>
            </a:r>
            <a:endParaRPr lang="en-GB" i="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a:buFontTx/>
              <a:buChar char="-"/>
            </a:pPr>
            <a:endParaRPr lang="en-GB" i="0" baseline="0" dirty="0"/>
          </a:p>
          <a:p>
            <a:pPr>
              <a:buFontTx/>
              <a:buNone/>
            </a:pPr>
            <a:endParaRPr lang="en-GB" baseline="0" dirty="0"/>
          </a:p>
          <a:p>
            <a:pPr>
              <a:buFontTx/>
              <a:buChar char="-"/>
            </a:pP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i="1" dirty="0"/>
              <a:t>Note: </a:t>
            </a:r>
            <a:r>
              <a:rPr lang="en-GB" i="1" dirty="0"/>
              <a:t>When talking about implementation dates, </a:t>
            </a:r>
            <a:r>
              <a:rPr lang="en-GB" i="1" baseline="0" dirty="0"/>
              <a:t>mention the need for mop-ups: mop-ups should be conducted in all poorly covered areas as determined by the RCM – rapid convenience monitoring results, or other areas determined by the supervisor, to have missed children.</a:t>
            </a:r>
            <a:endParaRPr lang="en-GB" i="1" dirty="0"/>
          </a:p>
          <a:p>
            <a:endParaRPr lang="en-GB" dirty="0"/>
          </a:p>
          <a:p>
            <a:r>
              <a:rPr lang="en-GB" b="1" i="1" dirty="0"/>
              <a:t>Talking point:</a:t>
            </a:r>
          </a:p>
          <a:p>
            <a:r>
              <a:rPr lang="en-GB" dirty="0"/>
              <a:t>Measles</a:t>
            </a:r>
            <a:r>
              <a:rPr lang="en-GB" baseline="0" dirty="0"/>
              <a:t> SIA can be an opportunity to identify defaulters and to reinforce the message that they need to come to the health centre to catch up with their missed doses. However, the main objective remains to vaccinate all children in the designated age group, irrespective of vaccination history or disease history.</a:t>
            </a:r>
          </a:p>
          <a:p>
            <a:endParaRPr lang="en-GB" baseline="0" dirty="0"/>
          </a:p>
          <a:p>
            <a:r>
              <a:rPr lang="en-GB" b="1" i="1" baseline="0" dirty="0"/>
              <a:t>Additional point:</a:t>
            </a:r>
          </a:p>
          <a:p>
            <a:r>
              <a:rPr lang="en-GB" baseline="0" dirty="0"/>
              <a:t>Follow-up M/MR  SIAs are periodic and usually target children from 9 to 59 months of age.</a:t>
            </a:r>
          </a:p>
          <a:p>
            <a:r>
              <a:rPr lang="en-GB" baseline="0" dirty="0"/>
              <a:t>Catch-up MR SIAs are one-time efforts, conducted in the context of rubella introduction into the national immunization schedule. They usually target wider age range such as 9 months to 14 years of age.</a:t>
            </a:r>
          </a:p>
          <a:p>
            <a:endParaRPr lang="en-GB" baseline="0" dirty="0"/>
          </a:p>
          <a:p>
            <a:r>
              <a:rPr lang="en-GB" b="1" i="1" baseline="0" dirty="0"/>
              <a:t>Note: </a:t>
            </a:r>
            <a:r>
              <a:rPr lang="en-GB" i="1" baseline="0" dirty="0"/>
              <a:t>If other interventions  such as vitamin A supplementation or </a:t>
            </a:r>
            <a:r>
              <a:rPr lang="en-GB" i="1" baseline="0" dirty="0" err="1"/>
              <a:t>mebendazole</a:t>
            </a:r>
            <a:r>
              <a:rPr lang="en-GB" i="1" baseline="0" dirty="0"/>
              <a:t> treatment will be added to this SIA, list them.</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a:t>
            </a:r>
          </a:p>
          <a:p>
            <a:r>
              <a:rPr lang="en-GB" i="1" dirty="0"/>
              <a:t>This slide is an overview of vaccination strategies and it can be adapted according to the country context. </a:t>
            </a:r>
          </a:p>
          <a:p>
            <a:endParaRPr lang="en-GB" dirty="0"/>
          </a:p>
          <a:p>
            <a:r>
              <a:rPr lang="en-GB" i="1" dirty="0"/>
              <a:t>If at all possible, it</a:t>
            </a:r>
            <a:r>
              <a:rPr lang="en-GB" i="1" baseline="0" dirty="0"/>
              <a:t> would be useful to present the map/</a:t>
            </a:r>
            <a:r>
              <a:rPr lang="en-GB" i="1" baseline="0" dirty="0" err="1"/>
              <a:t>microplan</a:t>
            </a:r>
            <a:r>
              <a:rPr lang="en-GB" i="1" baseline="0" dirty="0"/>
              <a:t>/graphic representation of the area which will include the relevant posts in their locations. Of note, by the time of the training  (recommended at 2 weeks before SIA), microplanning should be finalized, therefore, detailed map for each day and team should be available.</a:t>
            </a:r>
          </a:p>
          <a:p>
            <a:endParaRPr lang="en-GB" baseline="0" dirty="0"/>
          </a:p>
          <a:p>
            <a:r>
              <a:rPr lang="en-GB" i="1" baseline="0" dirty="0"/>
              <a:t>Additional information that can be provided – </a:t>
            </a:r>
            <a:r>
              <a:rPr lang="en-GB" b="1" i="1" baseline="0" dirty="0"/>
              <a:t>talking points:</a:t>
            </a:r>
          </a:p>
          <a:p>
            <a:r>
              <a:rPr lang="en-GB" baseline="0" dirty="0"/>
              <a:t>- Permanent posts  also serve as depots for storage and distribution of vaccine to temporary sites and for mobile teams. At the beginning of the campaign these posts are usually manned with two teams.</a:t>
            </a:r>
          </a:p>
          <a:p>
            <a:pPr>
              <a:buFontTx/>
              <a:buChar char="-"/>
            </a:pPr>
            <a:r>
              <a:rPr lang="en-GB" baseline="0" dirty="0"/>
              <a:t>Temporary posts – must be identified in advance, usually manned with one vaccination team. </a:t>
            </a:r>
          </a:p>
        </p:txBody>
      </p:sp>
      <p:sp>
        <p:nvSpPr>
          <p:cNvPr id="4" name="Slide Number Placeholder 3"/>
          <p:cNvSpPr>
            <a:spLocks noGrp="1"/>
          </p:cNvSpPr>
          <p:nvPr>
            <p:ph type="sldNum" sz="quarter" idx="10"/>
          </p:nvPr>
        </p:nvSpPr>
        <p:spPr/>
        <p:txBody>
          <a:bodyPr/>
          <a:lstStyle/>
          <a:p>
            <a:fld id="{E767C96B-3069-48A7-9A1C-5421D504640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 </a:t>
            </a:r>
            <a:r>
              <a:rPr lang="en-GB" i="1" dirty="0"/>
              <a:t>Ask the participants who they think needs to be in the vaccination team .</a:t>
            </a:r>
          </a:p>
          <a:p>
            <a:endParaRPr lang="en-GB" dirty="0"/>
          </a:p>
          <a:p>
            <a:r>
              <a:rPr lang="en-GB" b="1" i="1" baseline="0" dirty="0"/>
              <a:t>Talking points:</a:t>
            </a:r>
          </a:p>
          <a:p>
            <a:r>
              <a:rPr lang="en-GB" baseline="0" dirty="0"/>
              <a:t>Teams usually have more than one trained volunteers/team assistant, as a person is needed for tallying  but also for controlling the crowd and screen. More information on what the team members do is in the following slide.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Composition </a:t>
            </a:r>
            <a:r>
              <a:rPr lang="en-GB" baseline="0" dirty="0"/>
              <a:t>of teams depends on number of children in a specific geographic location and on the strategy (fixed – permanent and/or temporary, or mobile posts).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Good microplanning is important</a:t>
            </a:r>
            <a:r>
              <a:rPr lang="en-GB" i="1" baseline="0" dirty="0"/>
              <a:t> (if information is available, let the teams know their composition and tasks)</a:t>
            </a:r>
            <a:r>
              <a:rPr lang="en-GB" baseline="0" dirty="0"/>
              <a:t>.</a:t>
            </a:r>
          </a:p>
          <a:p>
            <a:endParaRPr lang="en-GB" dirty="0"/>
          </a:p>
          <a:p>
            <a:r>
              <a:rPr lang="en-GB" dirty="0"/>
              <a:t>Social</a:t>
            </a:r>
            <a:r>
              <a:rPr lang="en-GB" baseline="0" dirty="0"/>
              <a:t> mobilizer can go from house to house to identify all eligible children in each household and encourages them/mothers/caregivers to come to the vaccination post. Social mobilizer must be trained to provide factual information about vaccination. </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dirty="0"/>
              <a:t>Talking points: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Supervision is important to ensure that planned day-to-day operations are correctly executed. There is usually 1 supervisor assigned for up to 4 vaccination teams. Supervisors ensure that the posts are open on time and working.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Measles</a:t>
            </a:r>
            <a:r>
              <a:rPr lang="en-GB" baseline="0" dirty="0"/>
              <a:t> position paper April 2017</a:t>
            </a:r>
            <a:endParaRPr lang="en-GB" dirty="0"/>
          </a:p>
          <a:p>
            <a:r>
              <a:rPr lang="en-GB" dirty="0"/>
              <a:t>Rubella position paper June 2020</a:t>
            </a:r>
          </a:p>
        </p:txBody>
      </p:sp>
      <p:sp>
        <p:nvSpPr>
          <p:cNvPr id="4" name="Slide Number Placeholder 3"/>
          <p:cNvSpPr>
            <a:spLocks noGrp="1"/>
          </p:cNvSpPr>
          <p:nvPr>
            <p:ph type="sldNum" sz="quarter" idx="10"/>
          </p:nvPr>
        </p:nvSpPr>
        <p:spPr/>
        <p:txBody>
          <a:bodyPr/>
          <a:lstStyle/>
          <a:p>
            <a:fld id="{E767C96B-3069-48A7-9A1C-5421D504640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Add to the table</a:t>
            </a:r>
          </a:p>
          <a:p>
            <a:r>
              <a:rPr lang="en-GB" b="1" i="1" dirty="0"/>
              <a:t>Talking point:</a:t>
            </a:r>
          </a:p>
          <a:p>
            <a:r>
              <a:rPr lang="en-GB" dirty="0"/>
              <a:t>The table shows WHO recommended norms per post,</a:t>
            </a:r>
            <a:r>
              <a:rPr lang="en-GB" baseline="0" dirty="0"/>
              <a:t> area, and per 1 vaccinator</a:t>
            </a:r>
            <a:r>
              <a:rPr lang="en-GB" dirty="0"/>
              <a:t>. </a:t>
            </a:r>
          </a:p>
          <a:p>
            <a:endParaRPr lang="en-GB" i="1" dirty="0"/>
          </a:p>
          <a:p>
            <a:r>
              <a:rPr lang="en-GB" b="1" i="1" dirty="0"/>
              <a:t>Notes:</a:t>
            </a:r>
          </a:p>
          <a:p>
            <a:r>
              <a:rPr lang="en-GB" i="1" dirty="0"/>
              <a:t>The numbers  </a:t>
            </a:r>
            <a:r>
              <a:rPr lang="en-GB" i="1" dirty="0">
                <a:solidFill>
                  <a:srgbClr val="FF0000"/>
                </a:solidFill>
              </a:rPr>
              <a:t>and</a:t>
            </a:r>
            <a:r>
              <a:rPr lang="en-GB" i="1" baseline="0" dirty="0">
                <a:solidFill>
                  <a:srgbClr val="FF0000"/>
                </a:solidFill>
              </a:rPr>
              <a:t> the strategies </a:t>
            </a:r>
            <a:r>
              <a:rPr lang="en-GB" i="1" dirty="0"/>
              <a:t>can be adapted based on the local context. </a:t>
            </a:r>
          </a:p>
          <a:p>
            <a:r>
              <a:rPr lang="en-GB" i="1" baseline="0" dirty="0"/>
              <a:t>Emphasize the importance of realistic numbers of children to vaccinate: increase of numbers can decrease the SIA quality (increase the risk of programmatic errors).</a:t>
            </a:r>
            <a:endParaRPr lang="en-GB" i="1" dirty="0"/>
          </a:p>
          <a:p>
            <a:r>
              <a:rPr lang="en-GB" i="1" dirty="0"/>
              <a:t>Microplans should contain information on the location and type</a:t>
            </a:r>
            <a:r>
              <a:rPr lang="en-GB" i="1" baseline="0" dirty="0"/>
              <a:t> of the post, and daily norms.</a:t>
            </a:r>
          </a:p>
          <a:p>
            <a:r>
              <a:rPr lang="en-GB" i="1" baseline="0" dirty="0"/>
              <a:t>If house-to-house vaccination strategy is applied, the norm per vaccinator per day is 50-75 children.</a:t>
            </a:r>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a:t>
            </a:r>
          </a:p>
          <a:p>
            <a:r>
              <a:rPr lang="en-GB" i="1" dirty="0"/>
              <a:t>This</a:t>
            </a:r>
            <a:r>
              <a:rPr lang="en-GB" i="1" baseline="0" dirty="0"/>
              <a:t> is an optional slide – what activities are better avoided if poor practice and if proved not to work (or proved harmful) in previous SIA. This will need to be customized according to the local context and relates only to implementation strategies of the SIA. </a:t>
            </a:r>
          </a:p>
          <a:p>
            <a:endParaRPr lang="en-GB" i="1" baseline="0" dirty="0"/>
          </a:p>
          <a:p>
            <a:r>
              <a:rPr lang="en-GB" i="1" baseline="0" dirty="0"/>
              <a:t>The countries may decide that border crossings or bus stops  are not suitable for temporary posts because mothers/caregivers may be in a hurry, it may be difficult to maintain safe vaccination practice, and it is difficult to keep the mother/caregiver and child for 15 minutes in the vicinity for observation (possible AEFI). </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a:p>
            <a:r>
              <a:rPr lang="en-GB" b="1" i="1" dirty="0"/>
              <a:t>Note:</a:t>
            </a:r>
          </a:p>
          <a:p>
            <a:r>
              <a:rPr lang="en-GB" i="1" dirty="0"/>
              <a:t>Start this section with the question</a:t>
            </a:r>
            <a:r>
              <a:rPr lang="en-GB" i="1" baseline="0" dirty="0"/>
              <a:t> and allow the participants to respond.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At all levels</a:t>
            </a:r>
            <a:r>
              <a:rPr lang="en-GB" baseline="0" dirty="0"/>
              <a:t> M/MR vaccines and diluents should be kept  and transported at +2 to +8</a:t>
            </a:r>
            <a:r>
              <a:rPr lang="en-GB" sz="1200" kern="1200" dirty="0">
                <a:solidFill>
                  <a:schemeClr val="tx1"/>
                </a:solidFill>
                <a:latin typeface="+mn-lt"/>
                <a:ea typeface="+mn-ea"/>
                <a:cs typeface="+mn-cs"/>
              </a:rPr>
              <a:t>°C.</a:t>
            </a: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a:p>
            <a:endParaRPr lang="en-GB" sz="1200" kern="1200" baseline="0" dirty="0">
              <a:solidFill>
                <a:schemeClr val="tx1"/>
              </a:solidFill>
              <a:latin typeface="+mn-lt"/>
              <a:ea typeface="+mn-ea"/>
              <a:cs typeface="+mn-cs"/>
            </a:endParaRPr>
          </a:p>
          <a:p>
            <a:r>
              <a:rPr lang="en-GB" sz="1200" b="1" i="1" kern="1200" baseline="0" dirty="0">
                <a:solidFill>
                  <a:schemeClr val="tx1"/>
                </a:solidFill>
                <a:latin typeface="+mn-lt"/>
                <a:ea typeface="+mn-ea"/>
                <a:cs typeface="+mn-cs"/>
              </a:rPr>
              <a:t>Talking points:</a:t>
            </a:r>
          </a:p>
          <a:p>
            <a:r>
              <a:rPr lang="en-GB" sz="1200" kern="1200" baseline="0" dirty="0">
                <a:solidFill>
                  <a:schemeClr val="tx1"/>
                </a:solidFill>
                <a:latin typeface="+mn-lt"/>
                <a:ea typeface="+mn-ea"/>
                <a:cs typeface="+mn-cs"/>
              </a:rPr>
              <a:t>In general, it is recommended that freeze-dried vaccine be stored in a refrigerated condition below +8 °C.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WHO no longer recommends that freeze-dried vaccines, including</a:t>
            </a:r>
            <a:r>
              <a:rPr lang="en-GB" sz="1200" kern="1200" baseline="0" dirty="0">
                <a:solidFill>
                  <a:schemeClr val="tx1"/>
                </a:solidFill>
                <a:latin typeface="+mn-lt"/>
                <a:ea typeface="+mn-ea"/>
                <a:cs typeface="+mn-cs"/>
              </a:rPr>
              <a:t> M/MR vaccine be stored between -70 °C and -20 °C for long-term preservation of viral potency the central store.  This is not harmful, but it is unnecessary.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M/MR vaccines and diluents should be kept  and transported at +2 to +8</a:t>
            </a:r>
            <a:r>
              <a:rPr lang="en-GB" sz="1200" kern="1200" dirty="0">
                <a:solidFill>
                  <a:schemeClr val="tx1"/>
                </a:solidFill>
                <a:latin typeface="+mn-lt"/>
                <a:ea typeface="+mn-ea"/>
                <a:cs typeface="+mn-cs"/>
              </a:rPr>
              <a:t>°C. </a:t>
            </a:r>
            <a:r>
              <a:rPr lang="en-GB" sz="1200" kern="1200" baseline="0" dirty="0">
                <a:solidFill>
                  <a:schemeClr val="tx1"/>
                </a:solidFill>
                <a:latin typeface="+mn-lt"/>
                <a:ea typeface="+mn-ea"/>
                <a:cs typeface="+mn-cs"/>
              </a:rPr>
              <a:t>The diluent must not be frozen and can be stored at ambient temperature; it should be cooled to 2–8 °C before reconstitution.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Talking points:</a:t>
            </a:r>
          </a:p>
          <a:p>
            <a:r>
              <a:rPr lang="en-GB" dirty="0"/>
              <a:t>Depending on</a:t>
            </a:r>
            <a:r>
              <a:rPr lang="en-GB" baseline="0" dirty="0"/>
              <a:t> availability of existing functional cold-chain equipment (inventory should be kept regularly regardless of SIA!), different solutions may have to be found to ensure additional cold-chain space demand during SIA.</a:t>
            </a:r>
          </a:p>
          <a:p>
            <a:endParaRPr lang="en-GB" i="1" baseline="0" dirty="0"/>
          </a:p>
          <a:p>
            <a:r>
              <a:rPr lang="en-GB" b="1" i="1" baseline="0" dirty="0"/>
              <a:t>Note: </a:t>
            </a:r>
            <a:r>
              <a:rPr lang="en-GB" i="1" baseline="0" dirty="0"/>
              <a:t>Question for the participants in the next slide.</a:t>
            </a:r>
          </a:p>
          <a:p>
            <a:endParaRPr lang="en-GB" i="1" baseline="0" dirty="0"/>
          </a:p>
          <a:p>
            <a:endParaRPr lang="en-GB" i="1" baseline="0"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*Animated slide</a:t>
            </a:r>
          </a:p>
          <a:p>
            <a:r>
              <a:rPr lang="en-GB" b="1" i="1" baseline="0" dirty="0"/>
              <a:t>Note:</a:t>
            </a:r>
          </a:p>
          <a:p>
            <a:r>
              <a:rPr lang="en-GB" i="1" baseline="0" dirty="0"/>
              <a:t>Ask the  participants under what circumstances cold  boxes can be used for storage. </a:t>
            </a:r>
          </a:p>
          <a:p>
            <a:endParaRPr lang="en-GB"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Source: </a:t>
            </a:r>
            <a:r>
              <a:rPr lang="en-GB" sz="1200" dirty="0">
                <a:hlinkClick r:id="rId3"/>
              </a:rPr>
              <a:t>https://www.who.int/immunization/documents/9789241511254/en/</a:t>
            </a:r>
            <a:r>
              <a:rPr lang="en-GB" sz="1200" dirty="0"/>
              <a:t>  </a:t>
            </a:r>
            <a:endParaRPr lang="en-GB" i="1" baseline="0" dirty="0"/>
          </a:p>
          <a:p>
            <a:endParaRPr lang="en-GB" i="1" baseline="0" dirty="0"/>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a:p>
            <a:r>
              <a:rPr lang="en-GB" b="1" i="1" baseline="0" dirty="0"/>
              <a:t>Note:</a:t>
            </a:r>
          </a:p>
          <a:p>
            <a:r>
              <a:rPr lang="en-GB" i="1" baseline="0" dirty="0"/>
              <a:t>Ask participants what what should not be done at the health facility. Their responses can be compared with the list in this slide. The list is not exhaustive and can be adapted based on the context.</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dirty="0"/>
              <a:t>The diluents should not be frozen – freezing</a:t>
            </a:r>
            <a:r>
              <a:rPr lang="en-GB" baseline="0" dirty="0"/>
              <a:t> them may cause micro-cracks on the vials which can then lead to contamination of the contents.</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*Animated slide</a:t>
            </a:r>
          </a:p>
          <a:p>
            <a:r>
              <a:rPr lang="en-GB" b="1" i="1" dirty="0"/>
              <a:t>Note:</a:t>
            </a:r>
          </a:p>
          <a:p>
            <a:r>
              <a:rPr lang="en-GB" i="1" dirty="0"/>
              <a:t>This slide can be adapted depending on the local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dirty="0"/>
              <a:t>WHO recommends</a:t>
            </a:r>
            <a:r>
              <a:rPr lang="en-GB" baseline="0" dirty="0"/>
              <a:t>:</a:t>
            </a:r>
          </a:p>
          <a:p>
            <a:r>
              <a:rPr lang="en-GB" baseline="0" dirty="0"/>
              <a:t>- 1 vaccine carrier per team at the permanent post</a:t>
            </a:r>
          </a:p>
          <a:p>
            <a:pPr>
              <a:buFontTx/>
              <a:buChar char="-"/>
            </a:pPr>
            <a:r>
              <a:rPr lang="en-GB" baseline="0" dirty="0"/>
              <a:t> 2 vaccine carriers per team at the temporary post</a:t>
            </a:r>
          </a:p>
          <a:p>
            <a:pPr>
              <a:buFontTx/>
              <a:buChar char="-"/>
            </a:pPr>
            <a:r>
              <a:rPr lang="en-GB" baseline="0" dirty="0"/>
              <a:t> 2 vaccine carriers per team at the mobile post</a:t>
            </a:r>
          </a:p>
          <a:p>
            <a:pPr>
              <a:buFontTx/>
              <a:buChar char="-"/>
            </a:pPr>
            <a:r>
              <a:rPr lang="en-GB" baseline="0" dirty="0"/>
              <a:t> 1 vaccine carrier per supervisor</a:t>
            </a:r>
          </a:p>
          <a:p>
            <a:pPr>
              <a:buFontTx/>
              <a:buNone/>
            </a:pPr>
            <a:endParaRPr lang="en-GB" baseline="0" dirty="0"/>
          </a:p>
          <a:p>
            <a:pPr>
              <a:buFontTx/>
              <a:buNone/>
            </a:pPr>
            <a:r>
              <a:rPr lang="en-GB" baseline="0" dirty="0"/>
              <a:t>WHO recommends to start freezing the coolant-packs 7 to 10 days before the SIA start.</a:t>
            </a:r>
          </a:p>
          <a:p>
            <a:pPr>
              <a:buFontTx/>
              <a:buNone/>
            </a:pPr>
            <a:endParaRPr lang="en-GB" dirty="0"/>
          </a:p>
          <a:p>
            <a:pPr>
              <a:buFontTx/>
              <a:buNone/>
            </a:pPr>
            <a:r>
              <a:rPr lang="en-GB" dirty="0"/>
              <a:t>Used coolant packs need to be replaced with frozen ones, therefore, enough of frozen coolant packs must be available because re-freezing takes at least 24 hours, depending on the type of the refrigerator</a:t>
            </a:r>
            <a:r>
              <a:rPr lang="en-GB" baseline="0" dirty="0"/>
              <a:t> and the outside temperatures</a:t>
            </a:r>
            <a:r>
              <a:rPr lang="en-GB" dirty="0"/>
              <a:t>.</a:t>
            </a:r>
          </a:p>
          <a:p>
            <a:pPr>
              <a:buFontTx/>
              <a:buNone/>
            </a:pPr>
            <a:endParaRPr lang="en-GB" dirty="0"/>
          </a:p>
          <a:p>
            <a:pPr>
              <a:buFontTx/>
              <a:buNone/>
            </a:pP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Note:</a:t>
            </a:r>
          </a:p>
          <a:p>
            <a:pPr marL="0" marR="0" indent="0" algn="l" defTabSz="914400" rtl="0" eaLnBrk="1" fontAlgn="auto" latinLnBrk="0" hangingPunct="1">
              <a:lnSpc>
                <a:spcPct val="100000"/>
              </a:lnSpc>
              <a:spcBef>
                <a:spcPts val="0"/>
              </a:spcBef>
              <a:spcAft>
                <a:spcPts val="0"/>
              </a:spcAft>
              <a:buClrTx/>
              <a:buSzTx/>
              <a:buFontTx/>
              <a:buNone/>
              <a:tabLst/>
              <a:defRPr/>
            </a:pPr>
            <a:r>
              <a:rPr lang="en-GB" i="1" dirty="0"/>
              <a:t>WHO</a:t>
            </a:r>
            <a:r>
              <a:rPr lang="en-GB" i="1" baseline="0" dirty="0"/>
              <a:t> recommends avoiding the word ice-pack so that it would not be confused with ice blocks, use of which is highly discouraged. The general overall name is ‘coolant-packs’, and the ones that are filled with water and frozen are ‘frozen water-packs’.</a:t>
            </a: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baseline="0" dirty="0"/>
              <a:t>Note: </a:t>
            </a:r>
          </a:p>
          <a:p>
            <a:r>
              <a:rPr lang="en-GB" i="1" baseline="0" dirty="0"/>
              <a:t>Vaccine store-keeper or manager is usually responsible for packing of vaccine carrier, however, vaccinators need to know that conditioning is important as it prevents vials of vaccines/diluents to be frozen/damaged, or damaging vaccines that are freeze-sensitive.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baseline="0" dirty="0"/>
              <a:t>The required number of coolant-packs for vaccine carriers may vary, most often 4  packs are needed. There should be 2 sets of frozen coolant-packs for each carrier: one set being used while the other is being frozen for the next day (reminder: re-freezing takes at least 24 hours).</a:t>
            </a:r>
          </a:p>
          <a:p>
            <a:r>
              <a:rPr lang="en-GB" baseline="0" dirty="0"/>
              <a:t>Do not </a:t>
            </a:r>
            <a:r>
              <a:rPr lang="en-GB" i="0" baseline="0" dirty="0"/>
              <a:t>use any other container that is not a standard vaccine carrier.</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a:p>
            <a:endParaRPr lang="en-GB" dirty="0"/>
          </a:p>
          <a:p>
            <a:r>
              <a:rPr lang="en-GB" b="1" i="1" baseline="0" dirty="0"/>
              <a:t>Note:</a:t>
            </a:r>
          </a:p>
          <a:p>
            <a:r>
              <a:rPr lang="en-GB" i="1" baseline="0" dirty="0"/>
              <a:t>Allow  the participants to respond the question, before showing the contents of the slide. </a:t>
            </a:r>
          </a:p>
          <a:p>
            <a:r>
              <a:rPr lang="en-GB" i="1" baseline="0" dirty="0"/>
              <a:t>This can be a good opportunity to repeat why the coolant-packs should not be used frozen.</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t>*Animated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sz="1200" kern="1200" dirty="0">
                <a:solidFill>
                  <a:schemeClr val="tx1"/>
                </a:solidFill>
                <a:latin typeface="+mn-lt"/>
                <a:ea typeface="+mn-ea"/>
                <a:cs typeface="+mn-cs"/>
              </a:rPr>
              <a:t>A foam pad is a piece of soft foam that fits on top of the conditioned coolant packs  in a vaccine carrier. </a:t>
            </a:r>
          </a:p>
          <a:p>
            <a:r>
              <a:rPr lang="en-GB" sz="1200" kern="1200" dirty="0">
                <a:solidFill>
                  <a:schemeClr val="tx1"/>
                </a:solidFill>
                <a:latin typeface="+mn-lt"/>
                <a:ea typeface="+mn-ea"/>
                <a:cs typeface="+mn-cs"/>
              </a:rPr>
              <a:t>There are some cuts in the foam to allow vaccine vials to be inserted in the pad. During immunization sessions, the foam pad is used as a temporary lid to keep unopened vaccines inside the carrier cool, while providing a surface to hold and protect vials with reconstituted  M/MR vaccine and keep them cool.</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a:t>
            </a:r>
            <a:r>
              <a:rPr lang="en-GB" baseline="0" dirty="0"/>
              <a:t> slide</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a:p>
            <a:r>
              <a:rPr lang="en-GB" b="1" i="1" dirty="0"/>
              <a:t>Note:</a:t>
            </a:r>
          </a:p>
          <a:p>
            <a:r>
              <a:rPr lang="en-GB" i="1" dirty="0"/>
              <a:t>Ask the question</a:t>
            </a:r>
            <a:r>
              <a:rPr lang="en-GB" i="1" baseline="0" dirty="0"/>
              <a:t> and a</a:t>
            </a:r>
            <a:r>
              <a:rPr lang="en-GB" i="1" dirty="0"/>
              <a:t>llow participants to respond before showing the response.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dirty="0"/>
              <a:t>To avoid</a:t>
            </a:r>
            <a:r>
              <a:rPr lang="en-GB" baseline="0" dirty="0"/>
              <a:t> contamination, do not cover the vaccine carrier with the lid while reconstituted vaccine is in the foam pad.</a:t>
            </a:r>
          </a:p>
          <a:p>
            <a:r>
              <a:rPr lang="en-GB" baseline="0" dirty="0"/>
              <a:t>Once the seal of the measles vaccine vial is removed, the rubber cap should not come in contact with any surface or be touched by hand!</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Reconstituted vaccine should be kept in the slit of the foam-pad, on top of the vaccine carrier.</a:t>
            </a: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p:txBody>
      </p:sp>
      <p:sp>
        <p:nvSpPr>
          <p:cNvPr id="4" name="Slide Number Placeholder 3"/>
          <p:cNvSpPr>
            <a:spLocks noGrp="1"/>
          </p:cNvSpPr>
          <p:nvPr>
            <p:ph type="sldNum" sz="quarter" idx="10"/>
          </p:nvPr>
        </p:nvSpPr>
        <p:spPr/>
        <p:txBody>
          <a:bodyPr/>
          <a:lstStyle/>
          <a:p>
            <a:fld id="{E767C96B-3069-48A7-9A1C-5421D5046405}"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i="1" dirty="0"/>
              <a:t>Note:</a:t>
            </a:r>
          </a:p>
          <a:p>
            <a:r>
              <a:rPr lang="en-GB" i="1" dirty="0"/>
              <a:t>Depending on the number of participants, form smaller groups (3 to 5 participants)</a:t>
            </a:r>
            <a:r>
              <a:rPr lang="en-GB" i="1" baseline="0" dirty="0"/>
              <a:t> to discuss the case. Allow 7-8 minutes for discussion, one member of the group should report the responses. Compare responses, allow the groups to clarify, and  if needed provide corrections. The whole exercise should take not more than 10 to 15 minutes.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dirty="0"/>
              <a:t>To reconstitute</a:t>
            </a:r>
            <a:r>
              <a:rPr lang="en-GB" baseline="0" dirty="0"/>
              <a:t> the measles vaccine, only diluents supplied by the manufacturers should be used.</a:t>
            </a:r>
          </a:p>
          <a:p>
            <a:r>
              <a:rPr lang="en-GB" baseline="0" dirty="0"/>
              <a:t>Diluents can be stored at the room temperature but before reconstitution, they should be cooled to 2-8</a:t>
            </a:r>
            <a:r>
              <a:rPr lang="en-GB" dirty="0"/>
              <a:t>°C.</a:t>
            </a:r>
          </a:p>
          <a:p>
            <a:endParaRPr lang="en-GB" dirty="0"/>
          </a:p>
          <a:p>
            <a:r>
              <a:rPr lang="en-GB" dirty="0"/>
              <a:t>Answers </a:t>
            </a:r>
            <a:r>
              <a:rPr lang="en-GB" i="1" dirty="0"/>
              <a:t>(also on the next slide)</a:t>
            </a:r>
            <a:r>
              <a:rPr lang="en-GB" dirty="0"/>
              <a:t>:</a:t>
            </a:r>
          </a:p>
          <a:p>
            <a:r>
              <a:rPr lang="en-GB" dirty="0"/>
              <a:t>John must not reconstitute the vaccine with the warm diluent because</a:t>
            </a:r>
            <a:r>
              <a:rPr lang="en-GB" baseline="0" dirty="0"/>
              <a:t> it may damage the vaccine. John should not use the diluent for a different vaccine. He should use only the appropriate cooled diluent.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 the meanwhile, he has to explain to the mother/caregiver that he cannot use the diluent until it is cold and ask her to wait. He can inform his 1</a:t>
            </a:r>
            <a:r>
              <a:rPr lang="en-GB" baseline="30000" dirty="0"/>
              <a:t>st</a:t>
            </a:r>
            <a:r>
              <a:rPr lang="en-GB" baseline="0" dirty="0"/>
              <a:t> level supervisor and  ask if adequately cooled diluent is available. If adequately cooled diluent is not available, John should explain the situation to the mothers/caregivers and arrange for a return visit as soon as possible. This should be recorded, so that if the target is not met, the mop-up can be organized.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dirty="0"/>
              <a:t>Note: </a:t>
            </a:r>
            <a:r>
              <a:rPr lang="en-GB" i="1" baseline="0" dirty="0"/>
              <a:t>Ask the participants if they have been in a similar situation before and what they have done.</a:t>
            </a:r>
          </a:p>
          <a:p>
            <a:endParaRPr lang="en-GB" baseline="0"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Talking points:</a:t>
            </a:r>
          </a:p>
          <a:p>
            <a:r>
              <a:rPr lang="en-GB" dirty="0"/>
              <a:t>If the expiry date has not been passed, use the vaccine when:</a:t>
            </a:r>
          </a:p>
          <a:p>
            <a:r>
              <a:rPr lang="en-GB" dirty="0"/>
              <a:t>- The inner square is light (it is never pure-white) </a:t>
            </a:r>
          </a:p>
          <a:p>
            <a:pPr>
              <a:buNone/>
            </a:pPr>
            <a:r>
              <a:rPr lang="en-GB" dirty="0"/>
              <a:t>- The inner square is grey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ndParaRPr>
          </a:p>
          <a:p>
            <a:r>
              <a:rPr lang="en-GB" dirty="0"/>
              <a:t>Regardless of expiry date, </a:t>
            </a:r>
            <a:r>
              <a:rPr lang="en-GB" b="0" dirty="0">
                <a:solidFill>
                  <a:schemeClr val="accent1">
                    <a:lumMod val="75000"/>
                  </a:schemeClr>
                </a:solidFill>
              </a:rPr>
              <a:t>inform your supervisor and</a:t>
            </a:r>
            <a:r>
              <a:rPr lang="en-GB" b="0" baseline="0" dirty="0">
                <a:solidFill>
                  <a:schemeClr val="accent1">
                    <a:lumMod val="75000"/>
                  </a:schemeClr>
                </a:solidFill>
              </a:rPr>
              <a:t> </a:t>
            </a:r>
            <a:r>
              <a:rPr lang="en-GB" dirty="0"/>
              <a:t>do not use the vaccine when:</a:t>
            </a:r>
          </a:p>
          <a:p>
            <a:r>
              <a:rPr lang="en-GB" dirty="0"/>
              <a:t>- The inner square has the same colour</a:t>
            </a:r>
          </a:p>
          <a:p>
            <a:r>
              <a:rPr lang="en-GB" dirty="0"/>
              <a:t>- The inner square is darker</a:t>
            </a: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52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 </a:t>
            </a:r>
            <a:r>
              <a:rPr lang="en-GB" i="1" dirty="0"/>
              <a:t>You can continue with the same group</a:t>
            </a:r>
            <a:r>
              <a:rPr lang="en-GB" i="1" baseline="0" dirty="0"/>
              <a:t> arrangement as in the previous  exercise.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r>
              <a:rPr lang="en-GB" b="1" i="1" baseline="0" dirty="0"/>
              <a:t> </a:t>
            </a:r>
            <a:r>
              <a:rPr lang="en-GB" b="0" i="1" dirty="0"/>
              <a:t>(answers on</a:t>
            </a:r>
            <a:r>
              <a:rPr lang="en-GB" b="0" i="1" baseline="0" dirty="0"/>
              <a:t> the next slide):</a:t>
            </a:r>
            <a:endParaRPr lang="en-GB" b="0" i="1" dirty="0"/>
          </a:p>
          <a:p>
            <a:r>
              <a:rPr lang="en-GB" dirty="0"/>
              <a:t>If the vaccine carrier was not broken, there</a:t>
            </a:r>
            <a:r>
              <a:rPr lang="en-GB" baseline="0" dirty="0"/>
              <a:t> is a possibility that Mary did not properly re-freeze the coolant packs. Depending on the type of the refrigerator and the outside temperatures, re-freezing of coolant packs can take 24-48 hours.</a:t>
            </a:r>
          </a:p>
          <a:p>
            <a:r>
              <a:rPr lang="en-GB" baseline="0" dirty="0"/>
              <a:t>Mary should check VVM on the vaccine vials. VVM will indicate if the vaccines can be used for the vaccination session. </a:t>
            </a:r>
            <a:endParaRPr lang="en-GB" i="1" baseline="0" dirty="0"/>
          </a:p>
          <a:p>
            <a:r>
              <a:rPr lang="en-GB" baseline="0" dirty="0"/>
              <a:t>If VVM indicates that no vaccine can be used, Mary should explain the situation to the mothers/caregivers and arrange for a return visit as soon as possible.</a:t>
            </a:r>
          </a:p>
          <a:p>
            <a:r>
              <a:rPr lang="en-GB" baseline="0" dirty="0"/>
              <a:t>Mary should record the number of vaccine vials she could not use, and who did not get vaccinated, and she should inform her 1</a:t>
            </a:r>
            <a:r>
              <a:rPr lang="en-GB" baseline="30000" dirty="0"/>
              <a:t>st</a:t>
            </a:r>
            <a:r>
              <a:rPr lang="en-GB" baseline="0" dirty="0"/>
              <a:t> level supervisor so that the correction can be organized.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dirty="0"/>
              <a:t>Note: </a:t>
            </a:r>
            <a:r>
              <a:rPr lang="en-GB" i="1" baseline="0" dirty="0"/>
              <a:t>Ask the participants if they have been in a similar situation before and what they have done.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53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200" b="1" i="1" kern="1200" dirty="0">
                <a:solidFill>
                  <a:schemeClr val="tx1"/>
                </a:solidFill>
                <a:latin typeface="+mn-lt"/>
                <a:ea typeface="+mn-ea"/>
                <a:cs typeface="+mn-cs"/>
              </a:rPr>
              <a:t>Note: </a:t>
            </a:r>
            <a:r>
              <a:rPr lang="en-GB" sz="1200" i="1" kern="1200" dirty="0">
                <a:solidFill>
                  <a:schemeClr val="tx1"/>
                </a:solidFill>
                <a:latin typeface="+mn-lt"/>
                <a:ea typeface="+mn-ea"/>
                <a:cs typeface="+mn-cs"/>
              </a:rPr>
              <a:t>The timing for lectures and activities is suggested and can be adapted as shorter sessions over multiple days. </a:t>
            </a:r>
          </a:p>
          <a:p>
            <a:endParaRPr lang="en-GB" dirty="0"/>
          </a:p>
          <a:p>
            <a:r>
              <a:rPr lang="en-GB" b="1" i="1" dirty="0"/>
              <a:t>Talking points:</a:t>
            </a:r>
          </a:p>
          <a:p>
            <a:r>
              <a:rPr lang="en-GB" dirty="0"/>
              <a:t>Contents of this training:</a:t>
            </a:r>
          </a:p>
          <a:p>
            <a:r>
              <a:rPr lang="en-GB" dirty="0"/>
              <a:t>Welcome</a:t>
            </a:r>
            <a:r>
              <a:rPr lang="en-GB" baseline="0" dirty="0"/>
              <a:t> and introductions</a:t>
            </a:r>
            <a:endParaRPr lang="en-GB" dirty="0"/>
          </a:p>
          <a:p>
            <a:endParaRPr lang="en-GB" dirty="0"/>
          </a:p>
          <a:p>
            <a:r>
              <a:rPr lang="en-GB" dirty="0"/>
              <a:t>Unit 1:</a:t>
            </a:r>
          </a:p>
          <a:p>
            <a:r>
              <a:rPr lang="en-GB" dirty="0"/>
              <a:t>- Introduction: Short overview of measles disease  and why do we need a measles/measles-rubella supplementary immunization activity (M/MR SIA)</a:t>
            </a:r>
          </a:p>
          <a:p>
            <a:pPr>
              <a:buFontTx/>
              <a:buChar char="-"/>
            </a:pPr>
            <a:r>
              <a:rPr lang="en-GB" dirty="0"/>
              <a:t> Information about this SIA: dates, objective, strategies and organization</a:t>
            </a:r>
          </a:p>
          <a:p>
            <a:pPr>
              <a:buFontTx/>
              <a:buNone/>
            </a:pPr>
            <a:r>
              <a:rPr lang="en-GB" dirty="0"/>
              <a:t>Unit 2:</a:t>
            </a:r>
          </a:p>
          <a:p>
            <a:r>
              <a:rPr lang="en-GB" dirty="0"/>
              <a:t>- Preparation for the vaccination session: maintaining cold chain and vaccine management during SIA</a:t>
            </a:r>
          </a:p>
          <a:p>
            <a:r>
              <a:rPr lang="en-GB" dirty="0"/>
              <a:t>Unit 3:</a:t>
            </a:r>
          </a:p>
          <a:p>
            <a:r>
              <a:rPr lang="en-GB" dirty="0"/>
              <a:t> - Organization</a:t>
            </a:r>
            <a:r>
              <a:rPr lang="en-GB" baseline="0" dirty="0"/>
              <a:t> of v</a:t>
            </a:r>
            <a:r>
              <a:rPr lang="en-GB" dirty="0"/>
              <a:t>accination session – ensuring efficient and safe sessions</a:t>
            </a:r>
          </a:p>
          <a:p>
            <a:r>
              <a:rPr lang="en-GB" dirty="0"/>
              <a:t>Unit 4:</a:t>
            </a:r>
          </a:p>
          <a:p>
            <a:r>
              <a:rPr lang="en-GB" dirty="0"/>
              <a:t>- Safe administration of vaccine </a:t>
            </a:r>
          </a:p>
          <a:p>
            <a:r>
              <a:rPr lang="en-GB" dirty="0"/>
              <a:t>- Adverse events following immunization (AEFI) in SIAs and role of health workers  in case of AEFI</a:t>
            </a:r>
          </a:p>
          <a:p>
            <a:r>
              <a:rPr lang="en-GB" dirty="0"/>
              <a:t>Unit 5:</a:t>
            </a:r>
          </a:p>
          <a:p>
            <a:r>
              <a:rPr lang="en-GB" dirty="0"/>
              <a:t>- Safe disposal of waste</a:t>
            </a:r>
          </a:p>
          <a:p>
            <a:r>
              <a:rPr lang="en-GB" dirty="0"/>
              <a:t>- After-vaccination tasks</a:t>
            </a:r>
          </a:p>
          <a:p>
            <a:r>
              <a:rPr lang="en-GB" dirty="0"/>
              <a:t>Final key points</a:t>
            </a:r>
          </a:p>
          <a:p>
            <a:r>
              <a:rPr lang="en-GB" dirty="0"/>
              <a:t>Additional session: SIA in the context of COVID-19/Catch-up vaccination session</a:t>
            </a:r>
          </a:p>
          <a:p>
            <a:endParaRPr lang="en-GB" dirty="0"/>
          </a:p>
          <a:p>
            <a:r>
              <a:rPr lang="en-GB" dirty="0"/>
              <a:t>Questions and concluding remarks</a:t>
            </a: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baseline="0" dirty="0"/>
              <a:t>*Animated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baseline="0" dirty="0"/>
              <a:t>Note:</a:t>
            </a: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You can  present this slide as is or use it for the exercise.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Scenario example (recommended WHO requirements used):</a:t>
            </a: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One team with one vaccinator is  vaccinating at the health clinic in the city (fixed permanent post/urban); the target population is 750 persons.</a:t>
            </a: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How many days will they need to work as a minimum? – 5 days; calculation:750 total population</a:t>
            </a:r>
            <a:r>
              <a:rPr lang="en-GB" dirty="0"/>
              <a:t>÷150 persons (range 100-150 for urban area) =</a:t>
            </a:r>
            <a:r>
              <a:rPr lang="en-GB" baseline="0" dirty="0"/>
              <a:t> 5 days</a:t>
            </a:r>
            <a:endParaRPr lang="en-GB"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How many vaccine doses  will the team need? – 833 vaccine doses (750 x 1.11*)</a:t>
            </a: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How many vaccine vials will the tam need? – if 10-dose vials are used, 84 vials  will be needed (833</a:t>
            </a:r>
            <a:r>
              <a:rPr lang="en-GB" dirty="0"/>
              <a:t>÷10=83.3)</a:t>
            </a:r>
          </a:p>
          <a:p>
            <a:pPr marL="0" marR="0" indent="0" algn="l" defTabSz="914400" rtl="0" eaLnBrk="1" fontAlgn="auto" latinLnBrk="0" hangingPunct="1">
              <a:lnSpc>
                <a:spcPct val="100000"/>
              </a:lnSpc>
              <a:spcBef>
                <a:spcPts val="0"/>
              </a:spcBef>
              <a:spcAft>
                <a:spcPts val="0"/>
              </a:spcAft>
              <a:buClrTx/>
              <a:buSzTx/>
              <a:buFontTx/>
              <a:buNone/>
              <a:tabLst/>
              <a:defRPr/>
            </a:pPr>
            <a:r>
              <a:rPr lang="en-GB" i="1" dirty="0"/>
              <a:t>How</a:t>
            </a:r>
            <a:r>
              <a:rPr lang="en-GB" i="1" baseline="0" dirty="0"/>
              <a:t> many diluent vials? – 84</a:t>
            </a: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How many reconstitution syringes? – 84</a:t>
            </a: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How many AD syringes for vaccination? – 833</a:t>
            </a: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How many safety boxes?  - 10 (833+84 </a:t>
            </a:r>
            <a:r>
              <a:rPr lang="en-GB" dirty="0"/>
              <a:t>÷ 100)</a:t>
            </a:r>
            <a:endParaRPr lang="en-GB" i="1"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i="1" dirty="0"/>
              <a:t>If vaccine wastage rates are not available from previous campaigns,</a:t>
            </a:r>
            <a:r>
              <a:rPr lang="en-GB" i="1" baseline="0" dirty="0"/>
              <a:t> a rate of 10% can be used as an estimate. For a rate of 10%, wastage multiplication factor is 1.11: [100 </a:t>
            </a:r>
            <a:r>
              <a:rPr lang="en-GB" sz="1200" i="1" kern="1200" dirty="0">
                <a:solidFill>
                  <a:schemeClr val="tx1"/>
                </a:solidFill>
                <a:latin typeface="+mn-lt"/>
                <a:ea typeface="+mn-ea"/>
                <a:cs typeface="+mn-cs"/>
              </a:rPr>
              <a:t>÷ </a:t>
            </a:r>
            <a:r>
              <a:rPr lang="en-GB" i="1" baseline="0" dirty="0"/>
              <a:t>(100 – wastage rate)]. Wastage rate can be higher for the sessions held in sparely populated areas.</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55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Notes:</a:t>
            </a:r>
          </a:p>
          <a:p>
            <a:r>
              <a:rPr lang="en-GB" i="1" dirty="0"/>
              <a:t>There may be other items</a:t>
            </a:r>
            <a:r>
              <a:rPr lang="en-GB" i="1" baseline="0" dirty="0"/>
              <a:t> </a:t>
            </a:r>
            <a:r>
              <a:rPr lang="en-GB" i="1" dirty="0"/>
              <a:t>depending on the context, such as tray (1/team), campaign flags, banners, other data tools (e.g. summary sheets), pens, folders, etc.</a:t>
            </a:r>
          </a:p>
          <a:p>
            <a:endParaRPr lang="en-GB" i="1" dirty="0"/>
          </a:p>
          <a:p>
            <a:r>
              <a:rPr lang="en-GB" i="1" dirty="0"/>
              <a:t>Suggest that vaccinators prepare a</a:t>
            </a:r>
            <a:r>
              <a:rPr lang="en-GB" i="1" baseline="0" dirty="0"/>
              <a:t> check list for the vaccines and supplies needed.</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56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 </a:t>
            </a:r>
          </a:p>
          <a:p>
            <a:r>
              <a:rPr lang="en-GB" dirty="0"/>
              <a:t>This</a:t>
            </a:r>
            <a:r>
              <a:rPr lang="en-GB" baseline="0" dirty="0"/>
              <a:t> is an example of AEFI kit contents; contents may vary according to country protocols. </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57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a:t>
            </a:r>
          </a:p>
          <a:p>
            <a:r>
              <a:rPr lang="en-GB" i="1" dirty="0"/>
              <a:t>This</a:t>
            </a:r>
            <a:r>
              <a:rPr lang="en-GB" i="1" baseline="0" dirty="0"/>
              <a:t> unit starts after lunch break. Ask the</a:t>
            </a:r>
            <a:r>
              <a:rPr lang="en-GB" i="1" dirty="0"/>
              <a:t> participants</a:t>
            </a:r>
            <a:r>
              <a:rPr lang="en-GB" i="1" baseline="0" dirty="0"/>
              <a:t> to draw a diagram of what they consider  a good arrangement /set up for a vaccination session; they can compare it to what they will learn in the following slides.</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58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baseline="0" dirty="0"/>
              <a:t>Note:</a:t>
            </a:r>
          </a:p>
          <a:p>
            <a:r>
              <a:rPr lang="en-GB" i="1" baseline="0" dirty="0"/>
              <a:t>Announce that these topics will be talked about in the following slides.</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59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60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a:t>
            </a:r>
          </a:p>
          <a:p>
            <a:r>
              <a:rPr lang="en-GB" i="1" dirty="0"/>
              <a:t>Adapt diagram as needed,</a:t>
            </a:r>
            <a:r>
              <a:rPr lang="en-GB" i="1" baseline="0" dirty="0"/>
              <a:t> depending on the tasks and context. Here we concentrate more on the flow and order of activities.</a:t>
            </a:r>
            <a:r>
              <a:rPr lang="en-GB" baseline="0" dirty="0"/>
              <a:t>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baseline="0" dirty="0"/>
              <a:t>Skilled person/vaccinator informs mother/caregiver about the nature of possible AEFI and time of onset, and the team assistant/volunteer advises them to wait about 15-20 minutes, in case AEFI with rapid onset occur.</a:t>
            </a:r>
          </a:p>
          <a:p>
            <a:r>
              <a:rPr lang="en-GB" baseline="0" dirty="0"/>
              <a:t>The bottlenecks often occur at screening and recording – it is advisable to have additional trained volunteers at very busy vaccination posts.</a:t>
            </a:r>
          </a:p>
          <a:p>
            <a:endParaRPr lang="en-GB" baseline="0" dirty="0"/>
          </a:p>
          <a:p>
            <a:r>
              <a:rPr lang="en-GB" b="1" i="1" baseline="0" dirty="0"/>
              <a:t>Note: </a:t>
            </a:r>
            <a:r>
              <a:rPr lang="en-GB" i="1" baseline="0" dirty="0"/>
              <a:t>Same slide repeats with alterations – standard option/ then MR with another intervention - / third slide integration – multiple vaccines</a:t>
            </a: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61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 </a:t>
            </a:r>
            <a:r>
              <a:rPr lang="en-GB" i="1" dirty="0"/>
              <a:t>Adapt the diagram as needed.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dirty="0"/>
              <a:t>Other interventions (such as deworming, vitamin</a:t>
            </a:r>
            <a:r>
              <a:rPr lang="en-GB" baseline="0" dirty="0"/>
              <a:t> A supplementation but also giving</a:t>
            </a:r>
            <a:r>
              <a:rPr lang="en-GB" dirty="0"/>
              <a:t> oral vaccines) should given PRIOR to injectable vaccines. Trained volunteers can administer other interventions but only skilled person/vaccinator can administer injectable vaccines.</a:t>
            </a:r>
          </a:p>
          <a:p>
            <a:endParaRPr lang="en-GB" dirty="0"/>
          </a:p>
          <a:p>
            <a:r>
              <a:rPr lang="en-GB" dirty="0"/>
              <a:t>Separate tally sheets are used for each intervention </a:t>
            </a:r>
            <a:r>
              <a:rPr lang="en-GB" sz="1200" kern="1200" baseline="0" dirty="0">
                <a:solidFill>
                  <a:schemeClr val="tx1"/>
                </a:solidFill>
                <a:latin typeface="+mn-lt"/>
                <a:ea typeface="+mn-ea"/>
                <a:cs typeface="+mn-cs"/>
              </a:rPr>
              <a:t>so that all interventions provided may be recorded immediately after being delivered. To avoid bottlenecks, additional volunteer may be trained to help with tallying and recording.</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62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Note: </a:t>
            </a:r>
            <a:r>
              <a:rPr lang="en-GB" b="0" i="1" dirty="0"/>
              <a:t>Adapt t</a:t>
            </a:r>
            <a:r>
              <a:rPr lang="en-GB" i="1" dirty="0"/>
              <a:t>he diagram needed.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Other interventions (such as deworming, vitamin</a:t>
            </a:r>
            <a:r>
              <a:rPr lang="en-GB" baseline="0" dirty="0"/>
              <a:t> A supplementation but also giving</a:t>
            </a:r>
            <a:r>
              <a:rPr lang="en-GB" dirty="0"/>
              <a:t> oral vaccines) should given PRIOR to injectable vaccines. Trained volunteers can administer other interventions but only skilled person/vaccinator can administer injectable vaccines.</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The decision to integrate other health interventions in a measles/measles–rubella SIA should be made on a case-by-case basis and will mainly depend on whether the added activities contribute to the SIA’s main objective of reaching the unvaccinated, and do so at an affordable cost. Other injectable vaccines (e.g. IPV, meningococcal vaccine, or if catch-up HPV vaccination at schools) should be integrated </a:t>
            </a:r>
            <a:r>
              <a:rPr lang="en-GB" sz="1200" b="1" kern="1200" baseline="0" dirty="0">
                <a:solidFill>
                  <a:schemeClr val="tx1"/>
                </a:solidFill>
                <a:latin typeface="+mn-lt"/>
                <a:ea typeface="+mn-ea"/>
                <a:cs typeface="+mn-cs"/>
              </a:rPr>
              <a:t>only after careful consideration, as this requires an </a:t>
            </a:r>
            <a:r>
              <a:rPr lang="en-GB" sz="1200" kern="1200" baseline="0" dirty="0">
                <a:solidFill>
                  <a:schemeClr val="tx1"/>
                </a:solidFill>
                <a:latin typeface="+mn-lt"/>
                <a:ea typeface="+mn-ea"/>
                <a:cs typeface="+mn-cs"/>
              </a:rPr>
              <a:t>increase in logistical (human resources), training and financial (and often cold-chain needs, and always waste disposal needs) needs both at the periphery and at the central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Separate tally sheets are used for each intervention </a:t>
            </a:r>
            <a:r>
              <a:rPr lang="en-GB" sz="1200" kern="1200" baseline="0" dirty="0">
                <a:solidFill>
                  <a:schemeClr val="tx1"/>
                </a:solidFill>
                <a:latin typeface="+mn-lt"/>
                <a:ea typeface="+mn-ea"/>
                <a:cs typeface="+mn-cs"/>
              </a:rPr>
              <a:t>so that all interventions provided may be recorded immediately after being delivered. To avoid bottlenecks and errors, additional volunteers may be trained to help with tallying and recording.</a:t>
            </a:r>
            <a:endParaRPr lang="en-GB" dirty="0"/>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63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a:t>
            </a:r>
            <a:r>
              <a:rPr lang="en-GB" baseline="0" dirty="0"/>
              <a:t> slide</a:t>
            </a:r>
          </a:p>
          <a:p>
            <a:endParaRPr lang="en-GB" baseline="0" dirty="0"/>
          </a:p>
          <a:p>
            <a:r>
              <a:rPr lang="en-GB" b="1" i="1" baseline="0" dirty="0"/>
              <a:t>Note: </a:t>
            </a:r>
            <a:r>
              <a:rPr lang="en-GB" i="1" baseline="0" dirty="0"/>
              <a:t>Confirm what has already been said (keeping the vaccine away from direct sunlight or heat ), this  slide will announce the next topics. </a:t>
            </a:r>
            <a:endParaRPr lang="en-GB" b="1" i="0"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64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a:solidFill>
                  <a:schemeClr val="tx1"/>
                </a:solidFill>
                <a:latin typeface="+mn-lt"/>
                <a:ea typeface="+mn-ea"/>
                <a:cs typeface="+mn-cs"/>
              </a:rPr>
              <a:t>*Animated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sz="1200" kern="1200" baseline="0" dirty="0">
                <a:solidFill>
                  <a:schemeClr val="tx1"/>
                </a:solidFill>
                <a:latin typeface="+mn-lt"/>
                <a:ea typeface="+mn-ea"/>
                <a:cs typeface="+mn-cs"/>
              </a:rPr>
              <a:t>Measles and rubella vaccination should not be postponed in the presence of mild illness (e.g. mild upper respiratory infections, </a:t>
            </a:r>
            <a:r>
              <a:rPr lang="en-GB" sz="1200" kern="1200" baseline="0" dirty="0" err="1">
                <a:solidFill>
                  <a:schemeClr val="tx1"/>
                </a:solidFill>
                <a:latin typeface="+mn-lt"/>
                <a:ea typeface="+mn-ea"/>
                <a:cs typeface="+mn-cs"/>
              </a:rPr>
              <a:t>otitis</a:t>
            </a:r>
            <a:r>
              <a:rPr lang="en-GB" sz="1200" kern="1200" baseline="0" dirty="0">
                <a:solidFill>
                  <a:schemeClr val="tx1"/>
                </a:solidFill>
                <a:latin typeface="+mn-lt"/>
                <a:ea typeface="+mn-ea"/>
                <a:cs typeface="+mn-cs"/>
              </a:rPr>
              <a:t> media, diarrhoea, low-grade fever 38.5 °C). </a:t>
            </a:r>
          </a:p>
          <a:p>
            <a:r>
              <a:rPr lang="en-GB" sz="1200" kern="1200" baseline="0" dirty="0">
                <a:solidFill>
                  <a:schemeClr val="tx1"/>
                </a:solidFill>
                <a:latin typeface="+mn-lt"/>
                <a:ea typeface="+mn-ea"/>
                <a:cs typeface="+mn-cs"/>
              </a:rPr>
              <a:t>Symptomatic or asymptomatic HIV infection is NOT a contraindication, except in severely immunocompromised patients.</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As a precautionary measure M, MR, and MMR vaccination should be avoided in pregnancy. Women planning pregnancy</a:t>
            </a:r>
          </a:p>
          <a:p>
            <a:r>
              <a:rPr lang="en-GB" sz="1200" kern="1200" baseline="0" dirty="0">
                <a:solidFill>
                  <a:schemeClr val="tx1"/>
                </a:solidFill>
                <a:latin typeface="+mn-lt"/>
                <a:ea typeface="+mn-ea"/>
                <a:cs typeface="+mn-cs"/>
              </a:rPr>
              <a:t>should avoid it for one month after vaccination. Foetal damage has not been documented when measles- or mumps containing</a:t>
            </a:r>
          </a:p>
          <a:p>
            <a:r>
              <a:rPr lang="en-GB" sz="1200" kern="1200" baseline="0" dirty="0">
                <a:solidFill>
                  <a:schemeClr val="tx1"/>
                </a:solidFill>
                <a:latin typeface="+mn-lt"/>
                <a:ea typeface="+mn-ea"/>
                <a:cs typeface="+mn-cs"/>
              </a:rPr>
              <a:t>vaccines have been administered to pregnant women. </a:t>
            </a:r>
          </a:p>
          <a:p>
            <a:r>
              <a:rPr lang="en-GB" sz="1200" kern="1200" baseline="0" dirty="0">
                <a:solidFill>
                  <a:schemeClr val="tx1"/>
                </a:solidFill>
                <a:latin typeface="+mn-lt"/>
                <a:ea typeface="+mn-ea"/>
                <a:cs typeface="+mn-cs"/>
              </a:rPr>
              <a:t>No CRS cases have been reported in women inadvertently vaccinated in pregnancy and in identified foetal infections. Inadvertent administration of MR or MMR vaccines in pregnancy is not considered an indication for pregnancy termination.</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65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*Animated slide </a:t>
            </a:r>
            <a:r>
              <a:rPr lang="en-GB" i="1" dirty="0"/>
              <a:t>(answers will be shown on the slide)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dirty="0"/>
              <a:t>Age eligibility is determined</a:t>
            </a:r>
            <a:r>
              <a:rPr lang="en-GB" baseline="0" dirty="0"/>
              <a:t> by the type of the SIA: follow-up (usually 9-59 months) or catch up (9 months-15 years).</a:t>
            </a:r>
          </a:p>
          <a:p>
            <a:endParaRPr lang="en-GB" baseline="0" dirty="0"/>
          </a:p>
          <a:p>
            <a:r>
              <a:rPr lang="en-GB" b="1" i="1" baseline="0" dirty="0"/>
              <a:t>Note: </a:t>
            </a:r>
            <a:r>
              <a:rPr lang="en-GB" i="1" baseline="0" dirty="0"/>
              <a:t>Ask the participants about the child eligibility for each of the examples, provide explanations as needed. </a:t>
            </a:r>
          </a:p>
          <a:p>
            <a:endParaRPr lang="en-GB" baseline="0" dirty="0"/>
          </a:p>
          <a:p>
            <a:r>
              <a:rPr lang="en-GB" baseline="0" dirty="0"/>
              <a:t>Mild infections (conditions such as mild upper respiratory infections, </a:t>
            </a:r>
            <a:r>
              <a:rPr lang="en-GB" baseline="0" dirty="0" err="1"/>
              <a:t>otitis</a:t>
            </a:r>
            <a:r>
              <a:rPr lang="en-GB" baseline="0" dirty="0"/>
              <a:t> media, diarrhoea, low-grade fever ≤38.5</a:t>
            </a:r>
            <a:r>
              <a:rPr lang="en-GB" dirty="0"/>
              <a:t>°C) are not considered a contraindication to vaccination and when present, measles</a:t>
            </a:r>
            <a:r>
              <a:rPr lang="en-GB" baseline="0" dirty="0"/>
              <a:t> vaccination should be given (should not be postponed).</a:t>
            </a:r>
          </a:p>
          <a:p>
            <a:endParaRPr lang="en-GB" baseline="0" dirty="0"/>
          </a:p>
          <a:p>
            <a:r>
              <a:rPr lang="en-GB" baseline="0" dirty="0"/>
              <a:t>In the presence of acute severe illness, measles vaccination should be postponed as a precautionary measure until the illness is resolved. Mother should be instructed where to go with the sick child.</a:t>
            </a:r>
          </a:p>
          <a:p>
            <a:endParaRPr lang="en-GB" baseline="0" dirty="0"/>
          </a:p>
          <a:p>
            <a:r>
              <a:rPr lang="en-GB" baseline="0" dirty="0"/>
              <a:t>When the child is not age-eligible, mother/caregiver should be instructed when to go for vaccinations. </a:t>
            </a:r>
            <a:endParaRPr lang="en-GB" dirty="0"/>
          </a:p>
          <a:p>
            <a:pPr>
              <a:buFontTx/>
              <a:buNone/>
            </a:pP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66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p:txBody>
      </p:sp>
      <p:sp>
        <p:nvSpPr>
          <p:cNvPr id="4" name="Slide Number Placeholder 3"/>
          <p:cNvSpPr>
            <a:spLocks noGrp="1"/>
          </p:cNvSpPr>
          <p:nvPr>
            <p:ph type="sldNum" sz="quarter" idx="10"/>
          </p:nvPr>
        </p:nvSpPr>
        <p:spPr/>
        <p:txBody>
          <a:bodyPr/>
          <a:lstStyle/>
          <a:p>
            <a:fld id="{E767C96B-3069-48A7-9A1C-5421D5046405}" type="slidenum">
              <a:rPr lang="en-US" smtClean="0"/>
              <a:pPr/>
              <a:t>67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p:txBody>
      </p:sp>
      <p:sp>
        <p:nvSpPr>
          <p:cNvPr id="4" name="Slide Number Placeholder 3"/>
          <p:cNvSpPr>
            <a:spLocks noGrp="1"/>
          </p:cNvSpPr>
          <p:nvPr>
            <p:ph type="sldNum" sz="quarter" idx="10"/>
          </p:nvPr>
        </p:nvSpPr>
        <p:spPr/>
        <p:txBody>
          <a:bodyPr/>
          <a:lstStyle/>
          <a:p>
            <a:fld id="{E767C96B-3069-48A7-9A1C-5421D5046405}" type="slidenum">
              <a:rPr lang="en-US" smtClean="0"/>
              <a:pPr/>
              <a:t>68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dirty="0"/>
              <a:t>You may touch: the barrel and the plunger top.</a:t>
            </a:r>
          </a:p>
          <a:p>
            <a:r>
              <a:rPr lang="en-GB" dirty="0"/>
              <a:t>You should not touch: the shaft of the needle, the bevel</a:t>
            </a:r>
            <a:r>
              <a:rPr lang="en-GB" baseline="0" dirty="0"/>
              <a:t> of the needle, the adaptor, the plunger seal and the plunger shaft of the syringe.</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69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p:txBody>
      </p:sp>
      <p:sp>
        <p:nvSpPr>
          <p:cNvPr id="4" name="Slide Number Placeholder 3"/>
          <p:cNvSpPr>
            <a:spLocks noGrp="1"/>
          </p:cNvSpPr>
          <p:nvPr>
            <p:ph type="sldNum" sz="quarter" idx="10"/>
          </p:nvPr>
        </p:nvSpPr>
        <p:spPr/>
        <p:txBody>
          <a:bodyPr/>
          <a:lstStyle/>
          <a:p>
            <a:fld id="{E767C96B-3069-48A7-9A1C-5421D5046405}" type="slidenum">
              <a:rPr lang="en-US" smtClean="0"/>
              <a:pPr/>
              <a:t>70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*Animated slide</a:t>
            </a: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71</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*Animated slide</a:t>
            </a: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72</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*Animated slide</a:t>
            </a:r>
          </a:p>
          <a:p>
            <a:r>
              <a:rPr lang="en-GB" b="1" i="1" dirty="0"/>
              <a:t>Note:</a:t>
            </a:r>
          </a:p>
          <a:p>
            <a:r>
              <a:rPr lang="en-GB" i="1" dirty="0"/>
              <a:t>Start a small group discussion</a:t>
            </a:r>
            <a:r>
              <a:rPr lang="en-GB" i="1" baseline="0" dirty="0"/>
              <a:t> on secure and correct position of the child – continues on the following slide.</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74</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*Animated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baseline="0" dirty="0"/>
              <a:t>Child should be positioned still so that the vaccinator can concentrate on administering the vaccine properly. If child is kicking and trying to push the vaccinator away, the needle may touch something/somebody and become contaminated, injection may be administered in the wrong way or in the inadequate site. This is important to avoid contamination and injury.</a:t>
            </a:r>
          </a:p>
          <a:p>
            <a:endParaRPr lang="en-GB" baseline="0" dirty="0"/>
          </a:p>
          <a:p>
            <a:r>
              <a:rPr lang="en-GB" baseline="0" dirty="0"/>
              <a:t>If vaccination is provided to older children, vaccinators should make effort to block the view to the vaccination procedure from the children waiting to get vaccinated (children wait outside, or if available – vaccinations happen behind  a screen, or vaccinator makes sure that the children are positioned behind his/hers back so that they do not have the direct view to vaccination process).</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75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0" i="0" kern="1200" baseline="0" dirty="0">
                <a:solidFill>
                  <a:schemeClr val="tx1"/>
                </a:solidFill>
                <a:latin typeface="+mn-lt"/>
                <a:ea typeface="+mn-ea"/>
                <a:cs typeface="+mn-cs"/>
              </a:rPr>
              <a:t>* Optional slide – </a:t>
            </a:r>
            <a:r>
              <a:rPr lang="en-GB" sz="1200" b="1" i="0" kern="1200" baseline="0" dirty="0">
                <a:solidFill>
                  <a:srgbClr val="FF0000"/>
                </a:solidFill>
                <a:latin typeface="+mn-lt"/>
                <a:ea typeface="+mn-ea"/>
                <a:cs typeface="+mn-cs"/>
              </a:rPr>
              <a:t>Adapt to the regional context as needed.</a:t>
            </a:r>
          </a:p>
          <a:p>
            <a:endParaRPr lang="en-GB" sz="1200" b="1" i="1" kern="1200" baseline="0" dirty="0">
              <a:solidFill>
                <a:schemeClr val="tx1"/>
              </a:solidFill>
              <a:latin typeface="+mn-lt"/>
              <a:ea typeface="+mn-ea"/>
              <a:cs typeface="+mn-cs"/>
            </a:endParaRPr>
          </a:p>
          <a:p>
            <a:r>
              <a:rPr lang="en-GB" sz="1200" b="1" i="1" kern="1200" baseline="0" dirty="0">
                <a:solidFill>
                  <a:schemeClr val="tx1"/>
                </a:solidFill>
                <a:latin typeface="+mn-lt"/>
                <a:ea typeface="+mn-ea"/>
                <a:cs typeface="+mn-cs"/>
              </a:rPr>
              <a:t>Talking points:</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The Global Vaccine Action Plan (GVAP) was the global immunization strategy of the “Decade of vaccines” (2011–2020). Developed through extensive global consultations, GVAP brought together existing goals to eradicate and eliminate diseases  and set new global goals that accounted for the full spectrum of functions of immunization programmes. </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GVAP drew together existing goals to eradicate polio and to eliminate measles, rubella and maternal and neonatal tetanus. After the World Health Assembly had endorsed GVAP, it approved additional disease-specific targets.</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Between 2000 and 2018, stronger health systems and increased measles vaccination coverage resulted in a 73% global decrease in mortality. Regional elimination has not, however, been achieved or sustained, and an alarming resurgence in measles cases and deaths has been seen around the world.</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The review of experience with GVAP in </a:t>
            </a:r>
            <a:r>
              <a:rPr lang="en-GB" sz="1200" i="0" kern="1200" baseline="0" dirty="0">
                <a:solidFill>
                  <a:schemeClr val="tx1"/>
                </a:solidFill>
                <a:latin typeface="+mn-lt"/>
                <a:ea typeface="+mn-ea"/>
                <a:cs typeface="+mn-cs"/>
              </a:rPr>
              <a:t>2019 revealed important lessons for the decade to 2030, these are included in Immunization Agenda 2030. </a:t>
            </a:r>
            <a:endParaRPr lang="en-GB" i="0"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*Animated slide</a:t>
            </a:r>
          </a:p>
          <a:p>
            <a:endParaRPr lang="en-GB" b="1" i="1" dirty="0"/>
          </a:p>
          <a:p>
            <a:r>
              <a:rPr lang="en-GB" b="1" i="1" dirty="0"/>
              <a:t>Note: </a:t>
            </a:r>
            <a:r>
              <a:rPr lang="en-GB" i="1" dirty="0"/>
              <a:t>Some images are in the following slide.</a:t>
            </a:r>
          </a:p>
        </p:txBody>
      </p:sp>
      <p:sp>
        <p:nvSpPr>
          <p:cNvPr id="4" name="Slide Number Placeholder 3"/>
          <p:cNvSpPr>
            <a:spLocks noGrp="1"/>
          </p:cNvSpPr>
          <p:nvPr>
            <p:ph type="sldNum" sz="quarter" idx="10"/>
          </p:nvPr>
        </p:nvSpPr>
        <p:spPr/>
        <p:txBody>
          <a:bodyPr/>
          <a:lstStyle/>
          <a:p>
            <a:fld id="{E767C96B-3069-48A7-9A1C-5421D5046405}" type="slidenum">
              <a:rPr lang="en-US" smtClean="0"/>
              <a:pPr/>
              <a:t>76</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a:t>
            </a:r>
          </a:p>
          <a:p>
            <a:r>
              <a:rPr lang="en-GB" i="1" dirty="0"/>
              <a:t>While</a:t>
            </a:r>
            <a:r>
              <a:rPr lang="en-GB" i="1" baseline="0" dirty="0"/>
              <a:t> looking at the images, ask the participants  to describe the proper procedure and to repeat important elements of sc injection technique.</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77</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78</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a:t>
            </a:r>
          </a:p>
          <a:p>
            <a:r>
              <a:rPr lang="en-GB" dirty="0"/>
              <a:t>For the pain occurring during the days after vaccination, oral analgesics</a:t>
            </a:r>
            <a:r>
              <a:rPr lang="en-GB" baseline="0" dirty="0"/>
              <a:t> (e.g. </a:t>
            </a:r>
            <a:r>
              <a:rPr lang="en-GB" baseline="0" dirty="0" err="1"/>
              <a:t>paracetamol</a:t>
            </a:r>
            <a:r>
              <a:rPr lang="en-GB" baseline="0" dirty="0"/>
              <a:t>, ibuprofen) can be used to mitigate the symptoms.</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79</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a:t>*Animated slide</a:t>
            </a:r>
          </a:p>
          <a:p>
            <a:endParaRPr lang="en-GB" b="1" i="1" dirty="0"/>
          </a:p>
          <a:p>
            <a:r>
              <a:rPr lang="en-GB" b="1" i="1" dirty="0"/>
              <a:t>Note:</a:t>
            </a:r>
            <a:r>
              <a:rPr lang="en-GB" dirty="0"/>
              <a:t> </a:t>
            </a:r>
            <a:r>
              <a:rPr lang="en-GB" i="1" dirty="0"/>
              <a:t>Complete package on interpersonal</a:t>
            </a:r>
            <a:r>
              <a:rPr lang="en-GB" i="1" baseline="0" dirty="0"/>
              <a:t> communication (with job aids – audio and video, manuals, reference cards, frequently asked questions) is available here:  </a:t>
            </a:r>
            <a:r>
              <a:rPr lang="en-GB" baseline="0" dirty="0"/>
              <a:t>https://ipc.unicef.org/package-components    </a:t>
            </a:r>
            <a:endParaRPr lang="en-GB" dirty="0"/>
          </a:p>
          <a:p>
            <a:endParaRPr lang="en-GB" dirty="0"/>
          </a:p>
          <a:p>
            <a:r>
              <a:rPr lang="en-GB" b="1" i="1" dirty="0"/>
              <a:t>Talking points:</a:t>
            </a:r>
          </a:p>
          <a:p>
            <a:r>
              <a:rPr lang="en-GB" dirty="0"/>
              <a:t>You will demonstrate care and respect for mothers/caregivers through:</a:t>
            </a:r>
          </a:p>
          <a:p>
            <a:pPr>
              <a:buFontTx/>
              <a:buChar char="-"/>
            </a:pPr>
            <a:r>
              <a:rPr lang="en-GB" dirty="0"/>
              <a:t>Being polite and pleasant – thank the mothers/caregiver</a:t>
            </a:r>
            <a:r>
              <a:rPr lang="en-GB" baseline="0" dirty="0"/>
              <a:t> for coming and bringing the child; acknowledge their effort – use pleasant facial expressions and appropriate body language  (</a:t>
            </a:r>
            <a:r>
              <a:rPr lang="en-GB" b="1" i="1" baseline="0" dirty="0"/>
              <a:t>Note</a:t>
            </a:r>
            <a:r>
              <a:rPr lang="en-GB" i="1" baseline="0" dirty="0"/>
              <a:t>: you can list locally appropriate gestures and respectful terms of address in advance).</a:t>
            </a:r>
            <a:endParaRPr lang="en-GB" i="1" dirty="0"/>
          </a:p>
          <a:p>
            <a:pPr>
              <a:buFontTx/>
              <a:buChar char="-"/>
            </a:pPr>
            <a:r>
              <a:rPr lang="en-GB" dirty="0"/>
              <a:t>Encouraging and praising the mother/caregiver because</a:t>
            </a:r>
            <a:r>
              <a:rPr lang="en-GB" baseline="0" dirty="0"/>
              <a:t> they care  and are doing the right thing for the health of their child (e.g. You baby will be healthy if you bring him/her for all his/hers vaccines.)</a:t>
            </a:r>
          </a:p>
          <a:p>
            <a:pPr>
              <a:buFontTx/>
              <a:buChar char="-"/>
            </a:pPr>
            <a:r>
              <a:rPr lang="en-GB" baseline="0" dirty="0"/>
              <a:t>Making your messages clear and positive ( e.g. talk about safety of vaccines rather than adverse events following it; </a:t>
            </a:r>
            <a:r>
              <a:rPr lang="en-GB" b="1" i="1" baseline="0" dirty="0"/>
              <a:t>Note</a:t>
            </a:r>
            <a:r>
              <a:rPr lang="en-GB" i="1" baseline="0" dirty="0"/>
              <a:t>: more on how to frame AEFI messages on the next slide</a:t>
            </a:r>
            <a:r>
              <a:rPr lang="en-GB" baseline="0" dirty="0"/>
              <a:t>)</a:t>
            </a:r>
          </a:p>
          <a:p>
            <a:pPr>
              <a:buFontTx/>
              <a:buChar char="-"/>
            </a:pPr>
            <a:r>
              <a:rPr lang="en-GB" baseline="0" dirty="0"/>
              <a:t>Asking mother/caregiver if they understood your messages; for better understanding visual aids (posters, counselling cards or similar) can be used, making sure that they are appropriate to the local customs</a:t>
            </a:r>
            <a:endParaRPr lang="en-GB" dirty="0"/>
          </a:p>
          <a:p>
            <a:pPr>
              <a:buFontTx/>
              <a:buChar char="-"/>
            </a:pPr>
            <a:r>
              <a:rPr lang="en-GB" dirty="0"/>
              <a:t>Listening actively and avoiding</a:t>
            </a:r>
            <a:r>
              <a:rPr lang="en-GB" baseline="0" dirty="0"/>
              <a:t> interrupting mothers/caregivers when they speak</a:t>
            </a:r>
          </a:p>
          <a:p>
            <a:pPr>
              <a:buFontTx/>
              <a:buChar char="-"/>
            </a:pPr>
            <a:r>
              <a:rPr lang="en-GB" baseline="0" dirty="0"/>
              <a:t>Showing compassion if they have issue or concerns, and answer their questions in a clear and simple way.</a:t>
            </a:r>
          </a:p>
          <a:p>
            <a:pPr>
              <a:buFontTx/>
              <a:buChar char="-"/>
            </a:pPr>
            <a:r>
              <a:rPr lang="en-GB" baseline="0" dirty="0"/>
              <a:t>Seeking help from supervisors and/or co-workers to address problems/issues that may arise. It is important that these are addressed as they may impact mothers/caregivers and uptake of immunization.</a:t>
            </a:r>
          </a:p>
          <a:p>
            <a:pPr>
              <a:buFontTx/>
              <a:buChar char="-"/>
            </a:pPr>
            <a:endParaRPr lang="en-GB" baseline="0" dirty="0"/>
          </a:p>
          <a:p>
            <a:pPr>
              <a:buFontTx/>
              <a:buNone/>
            </a:pPr>
            <a:r>
              <a:rPr lang="en-GB" baseline="0" dirty="0"/>
              <a:t>If you identify problems/issues that are causing mothers/caregivers not to return for vaccinations, write them down and report to your supervisor so they can address them.</a:t>
            </a:r>
          </a:p>
          <a:p>
            <a:pPr>
              <a:buFontTx/>
              <a:buNone/>
            </a:pPr>
            <a:r>
              <a:rPr lang="en-GB" baseline="0" dirty="0"/>
              <a:t>If well planned, inter-personal communication efforts can contribute to strengthening routine programme. </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80</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a:t>
            </a:r>
          </a:p>
          <a:p>
            <a:r>
              <a:rPr lang="en-GB" dirty="0"/>
              <a:t>Formerly called ‘programmatic errors’ now are called ‘immunization error</a:t>
            </a:r>
            <a:r>
              <a:rPr lang="en-GB" baseline="0" dirty="0"/>
              <a:t> related reactions’.</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82</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Wingdings" panose="05000000000000000000" pitchFamily="2" charset="2"/>
              <a:buNone/>
            </a:pPr>
            <a:endParaRPr lang="en-US" sz="1200" b="0" dirty="0"/>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1" i="1" dirty="0"/>
              <a:t>Talking point:</a:t>
            </a:r>
          </a:p>
          <a:p>
            <a:pPr marL="342900" indent="-342900">
              <a:buFont typeface="Wingdings" panose="05000000000000000000" pitchFamily="2" charset="2"/>
              <a:buNone/>
            </a:pPr>
            <a:r>
              <a:rPr lang="en-US" sz="1200" b="0" dirty="0"/>
              <a:t>Although serious AEFI with injectable vaccines are very rare, vaccines are biologic products and such events may occur.</a:t>
            </a:r>
          </a:p>
        </p:txBody>
      </p:sp>
      <p:sp>
        <p:nvSpPr>
          <p:cNvPr id="4" name="Slide Number Placeholder 3"/>
          <p:cNvSpPr>
            <a:spLocks noGrp="1"/>
          </p:cNvSpPr>
          <p:nvPr>
            <p:ph type="sldNum" sz="quarter" idx="10"/>
          </p:nvPr>
        </p:nvSpPr>
        <p:spPr/>
        <p:txBody>
          <a:bodyPr/>
          <a:lstStyle/>
          <a:p>
            <a:fld id="{E767C96B-3069-48A7-9A1C-5421D5046405}" type="slidenum">
              <a:rPr lang="en-US" smtClean="0"/>
              <a:pPr/>
              <a:t>83</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baseline="0" dirty="0"/>
              <a:t>Errors are avoidable!</a:t>
            </a:r>
            <a:endParaRPr lang="en-GB" dirty="0"/>
          </a:p>
          <a:p>
            <a:endParaRPr lang="en-GB" dirty="0"/>
          </a:p>
          <a:p>
            <a:r>
              <a:rPr lang="en-GB" dirty="0"/>
              <a:t>Toxic Shock Syndrome often leads to death because it does not get recognized</a:t>
            </a:r>
            <a:r>
              <a:rPr lang="en-GB" baseline="0" dirty="0"/>
              <a:t> and does not get treated immediately and adequately.</a:t>
            </a:r>
          </a:p>
          <a:p>
            <a:endParaRPr lang="en-GB" baseline="0" dirty="0"/>
          </a:p>
          <a:p>
            <a:r>
              <a:rPr lang="en-GB" baseline="0" dirty="0"/>
              <a:t>If the diluent for example for meningococcal vaccine is mistakenly used to reconstitute measles vaccine, the measles vaccine will be inactivated because the diluent for meningococcal vaccine contains thiomersal. This will result with vaccinated but not protected child.</a:t>
            </a:r>
          </a:p>
          <a:p>
            <a:endParaRPr lang="en-GB" baseline="0"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85</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a:p>
            <a:endParaRPr lang="en-GB" dirty="0"/>
          </a:p>
          <a:p>
            <a:r>
              <a:rPr lang="en-GB" b="1" i="1" dirty="0"/>
              <a:t>Note:</a:t>
            </a:r>
            <a:r>
              <a:rPr lang="en-GB" b="1" i="1" baseline="0" dirty="0"/>
              <a:t> </a:t>
            </a:r>
            <a:r>
              <a:rPr lang="en-GB" i="1" dirty="0"/>
              <a:t>Allow several minutes for statements</a:t>
            </a:r>
            <a:r>
              <a:rPr lang="en-GB" i="1" baseline="0" dirty="0"/>
              <a:t> in plenary, then show the contents of the slide and compare. Discuss any questions that may arise.</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86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Wingdings" panose="05000000000000000000" pitchFamily="2" charset="2"/>
              <a:buNone/>
            </a:pPr>
            <a:r>
              <a:rPr lang="en-GB" dirty="0"/>
              <a:t>*Animated slide</a:t>
            </a:r>
          </a:p>
        </p:txBody>
      </p:sp>
      <p:sp>
        <p:nvSpPr>
          <p:cNvPr id="4" name="Slide Number Placeholder 3"/>
          <p:cNvSpPr>
            <a:spLocks noGrp="1"/>
          </p:cNvSpPr>
          <p:nvPr>
            <p:ph type="sldNum" sz="quarter" idx="10"/>
          </p:nvPr>
        </p:nvSpPr>
        <p:spPr/>
        <p:txBody>
          <a:bodyPr/>
          <a:lstStyle/>
          <a:p>
            <a:fld id="{E767C96B-3069-48A7-9A1C-5421D5046405}" type="slidenum">
              <a:rPr lang="en-US" smtClean="0"/>
              <a:pPr/>
              <a:t>87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baseline="0" dirty="0">
                <a:solidFill>
                  <a:schemeClr val="tx1"/>
                </a:solidFill>
                <a:latin typeface="+mn-lt"/>
                <a:ea typeface="+mn-ea"/>
                <a:cs typeface="+mn-cs"/>
              </a:rPr>
              <a:t>*Optional slide</a:t>
            </a:r>
          </a:p>
          <a:p>
            <a:r>
              <a:rPr lang="en-GB" sz="1200" b="1" i="1" kern="1200" baseline="0" dirty="0">
                <a:solidFill>
                  <a:schemeClr val="tx1"/>
                </a:solidFill>
                <a:latin typeface="+mn-lt"/>
                <a:ea typeface="+mn-ea"/>
                <a:cs typeface="+mn-cs"/>
              </a:rPr>
              <a:t>Talking points:</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IA2030 is based on a framework of </a:t>
            </a:r>
            <a:r>
              <a:rPr lang="en-GB" sz="1200" b="0" kern="1200" baseline="0" dirty="0">
                <a:solidFill>
                  <a:schemeClr val="tx1"/>
                </a:solidFill>
                <a:latin typeface="+mn-lt"/>
                <a:ea typeface="+mn-ea"/>
                <a:cs typeface="+mn-cs"/>
              </a:rPr>
              <a:t>seven strategic priorities Each strategic priority has defined goals and objectives and key areas of focus. </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A framework for action includes:</a:t>
            </a:r>
          </a:p>
          <a:p>
            <a:r>
              <a:rPr lang="en-GB" sz="1200" kern="1200" baseline="0" dirty="0">
                <a:solidFill>
                  <a:schemeClr val="tx1"/>
                </a:solidFill>
                <a:latin typeface="+mn-lt"/>
                <a:ea typeface="+mn-ea"/>
                <a:cs typeface="+mn-cs"/>
              </a:rPr>
              <a:t>Strategic priority 1. Immunization programmes for primary health care and universal health coverage </a:t>
            </a:r>
          </a:p>
          <a:p>
            <a:r>
              <a:rPr lang="en-GB" sz="1200" kern="1200" baseline="0" dirty="0">
                <a:solidFill>
                  <a:schemeClr val="tx1"/>
                </a:solidFill>
                <a:latin typeface="+mn-lt"/>
                <a:ea typeface="+mn-ea"/>
                <a:cs typeface="+mn-cs"/>
              </a:rPr>
              <a:t>Strategic priority 2. Commitment and demand </a:t>
            </a:r>
          </a:p>
          <a:p>
            <a:r>
              <a:rPr lang="en-GB" sz="1200" kern="1200" baseline="0" dirty="0">
                <a:solidFill>
                  <a:schemeClr val="tx1"/>
                </a:solidFill>
                <a:latin typeface="+mn-lt"/>
                <a:ea typeface="+mn-ea"/>
                <a:cs typeface="+mn-cs"/>
              </a:rPr>
              <a:t>Strategic priority 3. Coverage and equity </a:t>
            </a:r>
          </a:p>
          <a:p>
            <a:r>
              <a:rPr lang="en-GB" sz="1200" kern="1200" baseline="0" dirty="0">
                <a:solidFill>
                  <a:schemeClr val="tx1"/>
                </a:solidFill>
                <a:latin typeface="+mn-lt"/>
                <a:ea typeface="+mn-ea"/>
                <a:cs typeface="+mn-cs"/>
              </a:rPr>
              <a:t>Strategic priority 4. Life-course and integration </a:t>
            </a:r>
          </a:p>
          <a:p>
            <a:r>
              <a:rPr lang="en-GB" sz="1200" kern="1200" baseline="0" dirty="0">
                <a:solidFill>
                  <a:schemeClr val="tx1"/>
                </a:solidFill>
                <a:latin typeface="+mn-lt"/>
                <a:ea typeface="+mn-ea"/>
                <a:cs typeface="+mn-cs"/>
              </a:rPr>
              <a:t>Strategic priority 5. Outbreaks and emergencies </a:t>
            </a:r>
          </a:p>
          <a:p>
            <a:r>
              <a:rPr lang="en-GB" sz="1200" kern="1200" baseline="0" dirty="0">
                <a:solidFill>
                  <a:schemeClr val="tx1"/>
                </a:solidFill>
                <a:latin typeface="+mn-lt"/>
                <a:ea typeface="+mn-ea"/>
                <a:cs typeface="+mn-cs"/>
              </a:rPr>
              <a:t>Strategic priority 6. Supply and sustainability </a:t>
            </a:r>
          </a:p>
          <a:p>
            <a:r>
              <a:rPr lang="en-GB" sz="1200" kern="1200" baseline="0" dirty="0">
                <a:solidFill>
                  <a:schemeClr val="tx1"/>
                </a:solidFill>
                <a:latin typeface="+mn-lt"/>
                <a:ea typeface="+mn-ea"/>
                <a:cs typeface="+mn-cs"/>
              </a:rPr>
              <a:t>Strategic priority 7. Research and innovation </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b="1" i="1" dirty="0"/>
              <a:t>Talking points:</a:t>
            </a:r>
          </a:p>
          <a:p>
            <a:pPr>
              <a:lnSpc>
                <a:spcPct val="150000"/>
              </a:lnSpc>
            </a:pPr>
            <a:r>
              <a:rPr lang="en-US" sz="1200" dirty="0">
                <a:latin typeface="Gill Sans MT" pitchFamily="34" charset="0"/>
              </a:rPr>
              <a:t>Health workers should  be able to recognize anaphylaxis and differentiate it from common benign stress reactions such as anxiety, fainting, breath holding spells.</a:t>
            </a:r>
          </a:p>
          <a:p>
            <a:pPr>
              <a:lnSpc>
                <a:spcPct val="150000"/>
              </a:lnSpc>
            </a:pPr>
            <a:r>
              <a:rPr lang="en-US" sz="1200" dirty="0">
                <a:latin typeface="Gill Sans MT" pitchFamily="34" charset="0"/>
              </a:rPr>
              <a:t>Anaphylaxis usually has skin manifestations such as rash or edema,</a:t>
            </a:r>
            <a:r>
              <a:rPr lang="en-US" sz="1200" baseline="0" dirty="0">
                <a:latin typeface="Gill Sans MT" pitchFamily="34" charset="0"/>
              </a:rPr>
              <a:t> but may also present without skin changes.</a:t>
            </a:r>
            <a:endParaRPr lang="en-US" sz="1200" dirty="0">
              <a:latin typeface="Gill Sans MT" pitchFamily="34" charset="0"/>
            </a:endParaRPr>
          </a:p>
          <a:p>
            <a:pPr>
              <a:lnSpc>
                <a:spcPct val="150000"/>
              </a:lnSpc>
            </a:pPr>
            <a:r>
              <a:rPr lang="en-US" sz="1200" dirty="0">
                <a:latin typeface="Gill Sans MT" pitchFamily="34" charset="0"/>
              </a:rPr>
              <a:t>The most severe reactions are usually sudden in onset and progress rapidly, for this reason clients are requested to remain in the immunization post for at least 15 minutes after injection.</a:t>
            </a:r>
          </a:p>
          <a:p>
            <a:r>
              <a:rPr lang="en-GB" dirty="0"/>
              <a:t>The more rapid appearance  and </a:t>
            </a:r>
            <a:r>
              <a:rPr lang="en-GB" baseline="0" dirty="0"/>
              <a:t>progression of symptoms, the more serious condition it is.</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89</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i="1" dirty="0">
                <a:solidFill>
                  <a:srgbClr val="C00000"/>
                </a:solidFill>
              </a:rPr>
              <a:t>Note: </a:t>
            </a:r>
            <a:r>
              <a:rPr lang="en-GB" altLang="en-US" sz="1200" i="1" dirty="0">
                <a:solidFill>
                  <a:srgbClr val="C00000"/>
                </a:solidFill>
              </a:rPr>
              <a:t>This treatment instruction is optional.</a:t>
            </a:r>
            <a:r>
              <a:rPr lang="en-GB" altLang="en-US" sz="1200" i="1" baseline="0" dirty="0">
                <a:solidFill>
                  <a:srgbClr val="C00000"/>
                </a:solidFill>
              </a:rPr>
              <a:t> C</a:t>
            </a:r>
            <a:r>
              <a:rPr lang="en-GB" altLang="en-US" sz="1200" i="1" dirty="0">
                <a:solidFill>
                  <a:srgbClr val="C00000"/>
                </a:solidFill>
              </a:rPr>
              <a:t>ountries may have and use their own country-specific protocols for treatment of anaphylaxis with drugs of choice, steps to be followed and etc.</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For overview of anaphylaxis in the context of adverse event following immunization see </a:t>
            </a:r>
            <a:r>
              <a:rPr lang="en-GB" b="0" i="1" dirty="0"/>
              <a:t>Brief overview of anaphylaxis as AEFI and practical guidance on its identification, case management and response in a primary care setting, </a:t>
            </a:r>
            <a:r>
              <a:rPr lang="en-GB" b="0" i="0" dirty="0"/>
              <a:t>available at https://www.who.int/publications/m/item/anaphylaxis-guidance.</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0" i="0" dirty="0">
                <a:solidFill>
                  <a:srgbClr val="C00000"/>
                </a:solidFill>
              </a:rPr>
              <a:t>Short</a:t>
            </a:r>
            <a:r>
              <a:rPr lang="en-GB" altLang="en-US" sz="1200" b="0" i="0" baseline="0" dirty="0">
                <a:solidFill>
                  <a:srgbClr val="C00000"/>
                </a:solidFill>
              </a:rPr>
              <a:t> videos on recognizing anaphylaxis </a:t>
            </a:r>
            <a:r>
              <a:rPr lang="en-GB" altLang="en-US" sz="1200" b="0" i="0" baseline="0" dirty="0" err="1">
                <a:solidFill>
                  <a:srgbClr val="C00000"/>
                </a:solidFill>
              </a:rPr>
              <a:t>vs</a:t>
            </a:r>
            <a:r>
              <a:rPr lang="en-GB" altLang="en-US" sz="1200" b="0" i="0" baseline="0" dirty="0">
                <a:solidFill>
                  <a:srgbClr val="C00000"/>
                </a:solidFill>
              </a:rPr>
              <a:t> immunization-related stress response and on identifying and </a:t>
            </a:r>
            <a:r>
              <a:rPr lang="en-GB" altLang="en-US" sz="1200" b="0" i="0" baseline="0">
                <a:solidFill>
                  <a:srgbClr val="C00000"/>
                </a:solidFill>
              </a:rPr>
              <a:t>managing anaphylaxis are </a:t>
            </a:r>
            <a:r>
              <a:rPr lang="en-GB" altLang="en-US" sz="1200" b="0" i="0" baseline="0" dirty="0">
                <a:solidFill>
                  <a:srgbClr val="C00000"/>
                </a:solidFill>
              </a:rPr>
              <a:t>available at: https://watch.immunizationacademy.com/en/videos/760 and  https://watch.immunizationacademy.com/en/videos/772.</a:t>
            </a:r>
            <a:endParaRPr lang="en-GB" altLang="en-US" sz="1200" b="0" i="1" dirty="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dirty="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C00000"/>
                </a:solidFill>
              </a:rPr>
              <a:t>Generally,</a:t>
            </a:r>
            <a:r>
              <a:rPr lang="en-GB" altLang="en-US" sz="1200" baseline="0" dirty="0">
                <a:solidFill>
                  <a:srgbClr val="C00000"/>
                </a:solidFill>
              </a:rPr>
              <a:t> the steps are as follows:</a:t>
            </a:r>
          </a:p>
          <a:p>
            <a:pPr>
              <a:lnSpc>
                <a:spcPct val="150000"/>
              </a:lnSpc>
            </a:pPr>
            <a:r>
              <a:rPr lang="en-US" sz="1200" dirty="0">
                <a:latin typeface="Gill Sans MT" pitchFamily="34" charset="0"/>
              </a:rPr>
              <a:t>-</a:t>
            </a:r>
            <a:r>
              <a:rPr lang="en-US" sz="1200" baseline="0" dirty="0">
                <a:latin typeface="Gill Sans MT" pitchFamily="34" charset="0"/>
              </a:rPr>
              <a:t> </a:t>
            </a:r>
            <a:r>
              <a:rPr lang="en-US" sz="1200" dirty="0">
                <a:latin typeface="Gill Sans MT" pitchFamily="34" charset="0"/>
              </a:rPr>
              <a:t>Place patient in supine or semi supine position</a:t>
            </a:r>
          </a:p>
          <a:p>
            <a:pPr>
              <a:lnSpc>
                <a:spcPct val="150000"/>
              </a:lnSpc>
            </a:pPr>
            <a:r>
              <a:rPr lang="en-US" sz="1200" dirty="0">
                <a:latin typeface="Gill Sans MT" pitchFamily="34" charset="0"/>
              </a:rPr>
              <a:t>- If patent is unconscious, place in recovery position (supine) and ensure airway clear </a:t>
            </a:r>
          </a:p>
          <a:p>
            <a:pPr>
              <a:lnSpc>
                <a:spcPct val="150000"/>
              </a:lnSpc>
            </a:pPr>
            <a:r>
              <a:rPr lang="en-US" sz="1200" dirty="0">
                <a:latin typeface="Gill Sans MT" pitchFamily="34" charset="0"/>
              </a:rPr>
              <a:t>- Assess airway/breathing/circulation (ABC), if appropriate give CPR</a:t>
            </a:r>
          </a:p>
          <a:p>
            <a:pPr>
              <a:lnSpc>
                <a:spcPct val="150000"/>
              </a:lnSpc>
            </a:pPr>
            <a:r>
              <a:rPr lang="en-US" sz="1200" dirty="0">
                <a:latin typeface="Gill Sans MT" pitchFamily="34" charset="0"/>
              </a:rPr>
              <a:t>- Give Adrenaline (1:1000) .01ml/kg in deep IM injection. For children give in upper lateral thigh.</a:t>
            </a:r>
          </a:p>
          <a:p>
            <a:pPr>
              <a:lnSpc>
                <a:spcPct val="150000"/>
              </a:lnSpc>
            </a:pPr>
            <a:r>
              <a:rPr lang="en-US" sz="1200" dirty="0">
                <a:latin typeface="Gill Sans MT" pitchFamily="34" charset="0"/>
              </a:rPr>
              <a:t>- Give oxygen if available</a:t>
            </a:r>
          </a:p>
          <a:p>
            <a:pPr>
              <a:lnSpc>
                <a:spcPct val="150000"/>
              </a:lnSpc>
            </a:pPr>
            <a:r>
              <a:rPr lang="en-US" sz="1200" dirty="0">
                <a:latin typeface="Gill Sans MT" pitchFamily="34" charset="0"/>
              </a:rPr>
              <a:t>- Call ambulance or arrange transport to hospital</a:t>
            </a:r>
          </a:p>
          <a:p>
            <a:pPr>
              <a:lnSpc>
                <a:spcPct val="150000"/>
              </a:lnSpc>
            </a:pPr>
            <a:r>
              <a:rPr lang="en-US" sz="1200" dirty="0">
                <a:latin typeface="Gill Sans MT" pitchFamily="34" charset="0"/>
              </a:rPr>
              <a:t>- Do not leave patient alone</a:t>
            </a:r>
          </a:p>
          <a:p>
            <a:pPr>
              <a:lnSpc>
                <a:spcPct val="150000"/>
              </a:lnSpc>
            </a:pPr>
            <a:r>
              <a:rPr lang="en-US" sz="1200" dirty="0">
                <a:latin typeface="Gill Sans MT" pitchFamily="34" charset="0"/>
              </a:rPr>
              <a:t>- Record vital signs and document medicines/treatment given</a:t>
            </a:r>
          </a:p>
          <a:p>
            <a:pPr>
              <a:lnSpc>
                <a:spcPct val="150000"/>
              </a:lnSpc>
            </a:pPr>
            <a:r>
              <a:rPr lang="en-US" sz="1200" dirty="0">
                <a:latin typeface="Gill Sans MT" pitchFamily="34" charset="0"/>
              </a:rPr>
              <a:t>- Repeat dose of adrenaline in 5-10/15 minutes IF symptoms not relieved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200" dirty="0">
              <a:solidFill>
                <a:srgbClr val="C00000"/>
              </a:solidFill>
            </a:endParaRP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90</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slides</a:t>
            </a:r>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dirty="0"/>
              <a:t>The role of health workers in AEFI management can be context</a:t>
            </a:r>
            <a:r>
              <a:rPr lang="en-GB" baseline="0" dirty="0"/>
              <a:t> specific. As a minimum, the health worker should know whom to contact with regard to AEFI and the necessary contact information.</a:t>
            </a:r>
          </a:p>
          <a:p>
            <a:endParaRPr lang="en-GB" baseline="0" dirty="0"/>
          </a:p>
          <a:p>
            <a:r>
              <a:rPr lang="en-GB" b="1" i="1" baseline="0" dirty="0"/>
              <a:t>Note: </a:t>
            </a:r>
            <a:r>
              <a:rPr lang="en-GB" i="1" baseline="0" dirty="0"/>
              <a:t>Prepare the standard AEFI reporting form examples that the health workers should use in case of AEFI and share with the participants so that they can familiarize themselves with them. This is a good opportunity to emphasize the importance of AEFI reporting in the routine programme and strengthen this often neglected activity, as the standard procedures and the reporting forms are the same for both SIA and routine.</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91</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a:t>
            </a:r>
            <a:r>
              <a:rPr lang="en-GB" baseline="0" dirty="0"/>
              <a:t> slide</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92</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p:txBody>
      </p:sp>
      <p:sp>
        <p:nvSpPr>
          <p:cNvPr id="4" name="Slide Number Placeholder 3"/>
          <p:cNvSpPr>
            <a:spLocks noGrp="1"/>
          </p:cNvSpPr>
          <p:nvPr>
            <p:ph type="sldNum" sz="quarter" idx="10"/>
          </p:nvPr>
        </p:nvSpPr>
        <p:spPr/>
        <p:txBody>
          <a:bodyPr/>
          <a:lstStyle/>
          <a:p>
            <a:fld id="{E767C96B-3069-48A7-9A1C-5421D5046405}" type="slidenum">
              <a:rPr lang="en-US" smtClean="0"/>
              <a:pPr/>
              <a:t>95</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a:t>
            </a:r>
            <a:r>
              <a:rPr lang="en-GB" b="1" i="1" baseline="0" dirty="0"/>
              <a:t> </a:t>
            </a:r>
            <a:r>
              <a:rPr lang="en-GB" i="1" dirty="0"/>
              <a:t>Allow the group/small groups to discuss for 7-8 minutes, and then</a:t>
            </a:r>
            <a:r>
              <a:rPr lang="en-GB" i="1" baseline="0" dirty="0"/>
              <a:t> report to the plenary.</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 </a:t>
            </a:r>
            <a:r>
              <a:rPr lang="en-GB" b="0" i="1" dirty="0"/>
              <a:t> (answer in the following slide)</a:t>
            </a:r>
          </a:p>
          <a:p>
            <a:r>
              <a:rPr lang="en-GB" dirty="0"/>
              <a:t>Ordinary cardboard boxes should NOT be used as they are not puncture-resistant. </a:t>
            </a:r>
          </a:p>
          <a:p>
            <a:r>
              <a:rPr lang="en-GB" dirty="0"/>
              <a:t>Also, John should not re-open already used safety boxes and try to pack more sharps in.</a:t>
            </a:r>
          </a:p>
          <a:p>
            <a:r>
              <a:rPr lang="en-GB" dirty="0"/>
              <a:t>John should immediately inform his supervisor about the lack of safety boxes and request more, based on the number</a:t>
            </a:r>
            <a:r>
              <a:rPr lang="en-GB" baseline="0" dirty="0"/>
              <a:t> of expected children</a:t>
            </a:r>
            <a:r>
              <a:rPr lang="en-GB" dirty="0"/>
              <a:t>. The same problem may also occur at other vaccination posts so it is good that the supervisor knows about the</a:t>
            </a:r>
            <a:r>
              <a:rPr lang="en-GB" baseline="0" dirty="0"/>
              <a:t> lack of essential supplies in order to correct.</a:t>
            </a:r>
          </a:p>
          <a:p>
            <a:r>
              <a:rPr lang="en-GB" baseline="0" dirty="0"/>
              <a:t>If, for any reason, capacity of safety boxes supply is reached, other puncture resistant containers such as metal cans or thick plastic containers may be exceptionally used for injection equipment disposal.</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96</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r>
              <a:rPr lang="en-GB" b="1" i="1" dirty="0"/>
              <a:t>Talking points:</a:t>
            </a:r>
          </a:p>
          <a:p>
            <a:r>
              <a:rPr lang="en-GB" dirty="0"/>
              <a:t>Ordinary cardboard boxes should NOT be used as they are not puncture-resistant. </a:t>
            </a:r>
          </a:p>
          <a:p>
            <a:r>
              <a:rPr lang="en-GB" dirty="0"/>
              <a:t>Also, John should not re-open already used safety boxes and try to pack more sharps in.</a:t>
            </a:r>
          </a:p>
          <a:p>
            <a:r>
              <a:rPr lang="en-GB" dirty="0"/>
              <a:t>John should immediately inform his supervisor about the lack of safety boxes and request more, based on the number</a:t>
            </a:r>
            <a:r>
              <a:rPr lang="en-GB" baseline="0" dirty="0"/>
              <a:t> of expected children</a:t>
            </a:r>
            <a:r>
              <a:rPr lang="en-GB" dirty="0"/>
              <a:t>. The same problem may also occur at other vaccination posts so it is good that the supervisor knows about the</a:t>
            </a:r>
            <a:r>
              <a:rPr lang="en-GB" baseline="0" dirty="0"/>
              <a:t> lack of essential supplies in order to correct.</a:t>
            </a:r>
          </a:p>
          <a:p>
            <a:r>
              <a:rPr lang="en-GB" baseline="0" dirty="0"/>
              <a:t>If, for any reason, capacity of safety boxes supply is reached, other puncture resistant containers such as metal cans or thick plastic containers may be exceptionally used for injection equipment disposal.</a:t>
            </a:r>
            <a:endParaRPr lang="en-GB" dirty="0"/>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97</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a:t>
            </a:r>
          </a:p>
          <a:p>
            <a:r>
              <a:rPr lang="en-GB" i="1" dirty="0"/>
              <a:t>Resource:</a:t>
            </a:r>
          </a:p>
          <a:p>
            <a:r>
              <a:rPr lang="en-US" dirty="0">
                <a:hlinkClick r:id="rId3"/>
              </a:rPr>
              <a:t>https://www.who.int/water_sanitation_health/publications/technologies-for-the-treatment-of-infectious-and-sharp-waste/en</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98</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dirty="0"/>
              <a:t>Flue gas: </a:t>
            </a:r>
            <a:r>
              <a:rPr lang="en-GB" sz="1200" b="0" kern="1200" dirty="0">
                <a:solidFill>
                  <a:schemeClr val="tx1"/>
                </a:solidFill>
                <a:latin typeface="+mn-lt"/>
                <a:ea typeface="+mn-ea"/>
                <a:cs typeface="+mn-cs"/>
              </a:rPr>
              <a:t>mixture of gases produced by the burning of fuel or other materials in power stations and industrial plants  which is exiting </a:t>
            </a:r>
            <a:r>
              <a:rPr lang="en-GB" sz="1200" kern="1200" dirty="0">
                <a:solidFill>
                  <a:schemeClr val="tx1"/>
                </a:solidFill>
                <a:latin typeface="+mn-lt"/>
                <a:ea typeface="+mn-ea"/>
                <a:cs typeface="+mn-cs"/>
              </a:rPr>
              <a:t>to the atmosphere via a flue (a pipe or channel for conveying exhaust gases).</a:t>
            </a:r>
          </a:p>
          <a:p>
            <a:endParaRPr lang="en-GB" sz="1200" kern="1200" dirty="0">
              <a:solidFill>
                <a:schemeClr val="tx1"/>
              </a:solidFill>
              <a:latin typeface="+mn-lt"/>
              <a:ea typeface="+mn-ea"/>
              <a:cs typeface="+mn-cs"/>
            </a:endParaRPr>
          </a:p>
          <a:p>
            <a:pPr algn="l" rtl="0">
              <a:buClr>
                <a:srgbClr val="09164D"/>
              </a:buClr>
            </a:pPr>
            <a:r>
              <a:rPr lang="en-US" altLang="en-US" sz="1200" b="0" dirty="0">
                <a:solidFill>
                  <a:srgbClr val="09164D"/>
                </a:solidFill>
              </a:rPr>
              <a:t>Dioxin and furans causes negative effects on the environment and health of humans including:</a:t>
            </a:r>
          </a:p>
          <a:p>
            <a:pPr marL="342900" indent="-342900" algn="l" rtl="0">
              <a:buClr>
                <a:srgbClr val="09164D"/>
              </a:buClr>
              <a:buFontTx/>
              <a:buChar char="-"/>
            </a:pPr>
            <a:r>
              <a:rPr lang="en-US" altLang="en-US" sz="1200" b="0" dirty="0">
                <a:solidFill>
                  <a:srgbClr val="09164D"/>
                </a:solidFill>
              </a:rPr>
              <a:t>skin toxicity, </a:t>
            </a:r>
          </a:p>
          <a:p>
            <a:pPr marL="342900" indent="-342900" algn="l" rtl="0">
              <a:buClr>
                <a:srgbClr val="09164D"/>
              </a:buClr>
              <a:buFontTx/>
              <a:buChar char="-"/>
            </a:pPr>
            <a:r>
              <a:rPr lang="en-US" altLang="en-US" sz="1200" b="0" dirty="0" err="1">
                <a:solidFill>
                  <a:srgbClr val="09164D"/>
                </a:solidFill>
              </a:rPr>
              <a:t>immunotoxicity</a:t>
            </a:r>
            <a:r>
              <a:rPr lang="en-US" altLang="en-US" sz="1200" b="0" dirty="0">
                <a:solidFill>
                  <a:srgbClr val="09164D"/>
                </a:solidFill>
              </a:rPr>
              <a:t>, neurotoxicity, </a:t>
            </a:r>
          </a:p>
          <a:p>
            <a:pPr marL="342900" indent="-342900" algn="l" rtl="0">
              <a:buClr>
                <a:srgbClr val="09164D"/>
              </a:buClr>
              <a:buFontTx/>
              <a:buChar char="-"/>
            </a:pPr>
            <a:r>
              <a:rPr lang="en-US" altLang="en-US" sz="1200" b="0" dirty="0">
                <a:solidFill>
                  <a:srgbClr val="09164D"/>
                </a:solidFill>
              </a:rPr>
              <a:t>negative effects on reproduction, </a:t>
            </a:r>
          </a:p>
          <a:p>
            <a:pPr marL="342900" indent="-342900" algn="l" rtl="0">
              <a:buClr>
                <a:srgbClr val="09164D"/>
              </a:buClr>
              <a:buFontTx/>
              <a:buChar char="-"/>
            </a:pPr>
            <a:r>
              <a:rPr lang="en-US" altLang="en-US" sz="1200" b="0" dirty="0" err="1">
                <a:solidFill>
                  <a:srgbClr val="09164D"/>
                </a:solidFill>
              </a:rPr>
              <a:t>teratogenicity</a:t>
            </a:r>
            <a:r>
              <a:rPr lang="en-US" altLang="en-US" sz="1200" b="0" dirty="0">
                <a:solidFill>
                  <a:srgbClr val="09164D"/>
                </a:solidFill>
              </a:rPr>
              <a:t>, </a:t>
            </a:r>
          </a:p>
          <a:p>
            <a:pPr marL="342900" indent="-342900" algn="l" rtl="0">
              <a:buClr>
                <a:srgbClr val="09164D"/>
              </a:buClr>
              <a:buFontTx/>
              <a:buChar char="-"/>
            </a:pPr>
            <a:r>
              <a:rPr lang="en-US" altLang="en-US" sz="1200" b="0" dirty="0">
                <a:solidFill>
                  <a:srgbClr val="09164D"/>
                </a:solidFill>
              </a:rPr>
              <a:t>endocrine disruption, and a predisposition to cancer.</a:t>
            </a:r>
            <a:endParaRPr lang="en-GB" altLang="en-US" sz="1200" b="0" dirty="0">
              <a:solidFill>
                <a:srgbClr val="09164D"/>
              </a:solidFill>
            </a:endParaRPr>
          </a:p>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99</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dirty="0"/>
              <a:t>The preferred method of waste treatment </a:t>
            </a:r>
            <a:r>
              <a:rPr lang="en-US" dirty="0"/>
              <a:t>which minimizes the formation and release of chemicals or hazardous emissions like high temperature incineration or autoclaving should be given priority over other technologies. </a:t>
            </a:r>
            <a:r>
              <a:rPr lang="en-GB" dirty="0"/>
              <a:t> But in areas where incinerators are not available and cannot be constructed, alternative treatment /disposal methods must be put in place.</a:t>
            </a:r>
          </a:p>
          <a:p>
            <a:endParaRPr lang="en-GB" dirty="0"/>
          </a:p>
          <a:p>
            <a:r>
              <a:rPr lang="en-GB" dirty="0"/>
              <a:t>Regardless of the method selected, the area in which the waste disposal takes place must be secured.</a:t>
            </a:r>
          </a:p>
          <a:p>
            <a:br>
              <a:rPr lang="en-GB" i="1" dirty="0"/>
            </a:br>
            <a:r>
              <a:rPr lang="en-GB" i="0" dirty="0"/>
              <a:t>Burning of waste in a metal drum or in an open pit is </a:t>
            </a:r>
            <a:r>
              <a:rPr lang="en-GB" b="1" i="0" dirty="0"/>
              <a:t>NOT </a:t>
            </a:r>
            <a:r>
              <a:rPr lang="en-GB" i="0" dirty="0"/>
              <a:t>in line with WHO policy for the treatment of waste and it is </a:t>
            </a:r>
            <a:r>
              <a:rPr lang="en-GB" b="1" i="0" dirty="0"/>
              <a:t>NOT </a:t>
            </a:r>
            <a:r>
              <a:rPr lang="en-GB" i="0" dirty="0"/>
              <a:t>recommended by WHO since it produces toxic emissions and presents a public health and environmental hazard.</a:t>
            </a:r>
          </a:p>
        </p:txBody>
      </p:sp>
      <p:sp>
        <p:nvSpPr>
          <p:cNvPr id="4" name="Slide Number Placeholder 3"/>
          <p:cNvSpPr>
            <a:spLocks noGrp="1"/>
          </p:cNvSpPr>
          <p:nvPr>
            <p:ph type="sldNum" sz="quarter" idx="10"/>
          </p:nvPr>
        </p:nvSpPr>
        <p:spPr/>
        <p:txBody>
          <a:bodyPr/>
          <a:lstStyle/>
          <a:p>
            <a:fld id="{E767C96B-3069-48A7-9A1C-5421D5046405}" type="slidenum">
              <a:rPr lang="en-US" smtClean="0"/>
              <a:pPr/>
              <a:t>100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0" i="0" kern="1200" baseline="0" dirty="0">
                <a:solidFill>
                  <a:schemeClr val="tx1"/>
                </a:solidFill>
                <a:latin typeface="+mn-lt"/>
                <a:ea typeface="+mn-ea"/>
                <a:cs typeface="+mn-cs"/>
              </a:rPr>
              <a:t>*Optional slide</a:t>
            </a:r>
          </a:p>
          <a:p>
            <a:endParaRPr lang="en-GB" sz="1200" b="1" i="1" kern="1200" baseline="0" dirty="0">
              <a:solidFill>
                <a:schemeClr val="tx1"/>
              </a:solidFill>
              <a:latin typeface="+mn-lt"/>
              <a:ea typeface="+mn-ea"/>
              <a:cs typeface="+mn-cs"/>
            </a:endParaRPr>
          </a:p>
          <a:p>
            <a:r>
              <a:rPr lang="en-GB" sz="1200" b="1" i="1" kern="1200" baseline="0" dirty="0">
                <a:solidFill>
                  <a:schemeClr val="tx1"/>
                </a:solidFill>
                <a:latin typeface="+mn-lt"/>
                <a:ea typeface="+mn-ea"/>
                <a:cs typeface="+mn-cs"/>
              </a:rPr>
              <a:t>Talking points:</a:t>
            </a:r>
          </a:p>
          <a:p>
            <a:r>
              <a:rPr lang="en-GB" sz="1200" kern="1200" baseline="0" dirty="0">
                <a:solidFill>
                  <a:schemeClr val="tx1"/>
                </a:solidFill>
                <a:latin typeface="+mn-lt"/>
                <a:ea typeface="+mn-ea"/>
                <a:cs typeface="+mn-cs"/>
              </a:rPr>
              <a:t>The strategic priority 3, coverage and equity, ensures</a:t>
            </a:r>
            <a:r>
              <a:rPr lang="en-GB" sz="1200" b="0" kern="1200" baseline="0" dirty="0">
                <a:solidFill>
                  <a:schemeClr val="tx1"/>
                </a:solidFill>
                <a:latin typeface="+mn-lt"/>
                <a:ea typeface="+mn-ea"/>
                <a:cs typeface="+mn-cs"/>
              </a:rPr>
              <a:t> the delivery of immunization services, in the face of population growth, continuing urbanization, rising migration, cross-border movement and displacement of populations, conflict, political instability, natural disasters and climate change. </a:t>
            </a:r>
          </a:p>
          <a:p>
            <a:endParaRPr lang="en-GB" sz="1200" b="0" kern="1200" baseline="0" dirty="0">
              <a:solidFill>
                <a:schemeClr val="tx1"/>
              </a:solidFill>
              <a:latin typeface="+mn-lt"/>
              <a:ea typeface="+mn-ea"/>
              <a:cs typeface="+mn-cs"/>
            </a:endParaRPr>
          </a:p>
          <a:p>
            <a:r>
              <a:rPr lang="en-GB" sz="1200" b="0" kern="1200" baseline="0" dirty="0">
                <a:solidFill>
                  <a:schemeClr val="tx1"/>
                </a:solidFill>
                <a:latin typeface="+mn-lt"/>
                <a:ea typeface="+mn-ea"/>
                <a:cs typeface="+mn-cs"/>
              </a:rPr>
              <a:t>Goal: Everyone is protected by full immunization, regardless of location, age, socioeconomic status or gender-related barriers. </a:t>
            </a:r>
          </a:p>
          <a:p>
            <a:r>
              <a:rPr lang="en-GB" sz="1200" b="0" kern="1200" baseline="0" dirty="0">
                <a:solidFill>
                  <a:schemeClr val="tx1"/>
                </a:solidFill>
                <a:latin typeface="+mn-lt"/>
                <a:ea typeface="+mn-ea"/>
                <a:cs typeface="+mn-cs"/>
              </a:rPr>
              <a:t>Objectives: </a:t>
            </a:r>
          </a:p>
          <a:p>
            <a:pPr>
              <a:buFont typeface="Arial" pitchFamily="34" charset="0"/>
              <a:buChar char="•"/>
            </a:pPr>
            <a:r>
              <a:rPr lang="en-GB" sz="1200" kern="1200" baseline="0" dirty="0">
                <a:solidFill>
                  <a:schemeClr val="tx1"/>
                </a:solidFill>
                <a:latin typeface="+mn-lt"/>
                <a:ea typeface="+mn-ea"/>
                <a:cs typeface="+mn-cs"/>
              </a:rPr>
              <a:t> Extend immunization services to regularly reach “zero dose” and under-immunized children and communities.  </a:t>
            </a:r>
          </a:p>
          <a:p>
            <a:pPr>
              <a:buFont typeface="Arial" pitchFamily="34" charset="0"/>
              <a:buChar char="•"/>
            </a:pPr>
            <a:r>
              <a:rPr lang="en-GB" sz="1200" kern="1200" baseline="0" dirty="0">
                <a:solidFill>
                  <a:schemeClr val="tx1"/>
                </a:solidFill>
                <a:latin typeface="+mn-lt"/>
                <a:ea typeface="+mn-ea"/>
                <a:cs typeface="+mn-cs"/>
              </a:rPr>
              <a:t> Advance and sustain high and equitable immunization coverage nationally and in all districts. </a:t>
            </a:r>
          </a:p>
          <a:p>
            <a:endParaRPr lang="en-GB" sz="1200" kern="1200" baseline="0" dirty="0">
              <a:solidFill>
                <a:schemeClr val="tx1"/>
              </a:solidFill>
              <a:latin typeface="+mn-lt"/>
              <a:ea typeface="+mn-ea"/>
              <a:cs typeface="+mn-cs"/>
            </a:endParaRPr>
          </a:p>
          <a:p>
            <a:r>
              <a:rPr lang="en-GB" sz="1200" b="0" kern="1200" baseline="0" dirty="0">
                <a:solidFill>
                  <a:schemeClr val="tx1"/>
                </a:solidFill>
                <a:latin typeface="+mn-lt"/>
                <a:ea typeface="+mn-ea"/>
                <a:cs typeface="+mn-cs"/>
              </a:rPr>
              <a:t>Key areas of focus for strategic priority 3: </a:t>
            </a:r>
          </a:p>
          <a:p>
            <a:r>
              <a:rPr lang="en-GB" sz="1200" b="0" kern="1200" baseline="0" dirty="0">
                <a:solidFill>
                  <a:schemeClr val="tx1"/>
                </a:solidFill>
                <a:latin typeface="+mn-lt"/>
                <a:ea typeface="+mn-ea"/>
                <a:cs typeface="+mn-cs"/>
              </a:rPr>
              <a:t>Disadvantaged populations</a:t>
            </a:r>
          </a:p>
          <a:p>
            <a:r>
              <a:rPr lang="en-GB" sz="1200" b="0" kern="1200" baseline="0" dirty="0">
                <a:solidFill>
                  <a:schemeClr val="tx1"/>
                </a:solidFill>
                <a:latin typeface="+mn-lt"/>
                <a:ea typeface="+mn-ea"/>
                <a:cs typeface="+mn-cs"/>
              </a:rPr>
              <a:t>Barriers to vaccination</a:t>
            </a:r>
          </a:p>
          <a:p>
            <a:r>
              <a:rPr lang="en-GB" sz="1200" b="0" kern="1200" baseline="0" dirty="0">
                <a:solidFill>
                  <a:schemeClr val="tx1"/>
                </a:solidFill>
                <a:latin typeface="+mn-lt"/>
                <a:ea typeface="+mn-ea"/>
                <a:cs typeface="+mn-cs"/>
              </a:rPr>
              <a:t>Gender-responsive strategies</a:t>
            </a:r>
          </a:p>
          <a:p>
            <a:r>
              <a:rPr lang="en-GB" sz="1200" b="1" kern="1200" baseline="0" dirty="0">
                <a:solidFill>
                  <a:schemeClr val="tx1"/>
                </a:solidFill>
                <a:latin typeface="+mn-lt"/>
                <a:ea typeface="+mn-ea"/>
                <a:cs typeface="+mn-cs"/>
              </a:rPr>
              <a:t>Measles as a tracer</a:t>
            </a:r>
          </a:p>
          <a:p>
            <a:r>
              <a:rPr lang="en-GB" sz="1200" b="0" kern="1200" baseline="0" dirty="0">
                <a:solidFill>
                  <a:schemeClr val="tx1"/>
                </a:solidFill>
                <a:latin typeface="+mn-lt"/>
                <a:ea typeface="+mn-ea"/>
                <a:cs typeface="+mn-cs"/>
              </a:rPr>
              <a:t>Learning from disease-specific initiatives</a:t>
            </a:r>
          </a:p>
          <a:p>
            <a:r>
              <a:rPr lang="en-GB" sz="1200" b="0" kern="1200" baseline="0" dirty="0">
                <a:solidFill>
                  <a:schemeClr val="tx1"/>
                </a:solidFill>
                <a:latin typeface="+mn-lt"/>
                <a:ea typeface="+mn-ea"/>
                <a:cs typeface="+mn-cs"/>
              </a:rPr>
              <a:t>Context-specific interventions</a:t>
            </a:r>
          </a:p>
          <a:p>
            <a:r>
              <a:rPr lang="en-GB" sz="1200" b="0" kern="1200" baseline="0" dirty="0">
                <a:solidFill>
                  <a:schemeClr val="tx1"/>
                </a:solidFill>
                <a:latin typeface="+mn-lt"/>
                <a:ea typeface="+mn-ea"/>
                <a:cs typeface="+mn-cs"/>
              </a:rPr>
              <a:t>Implementation research</a:t>
            </a:r>
            <a:endParaRPr lang="en-GB" b="0"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slides</a:t>
            </a:r>
          </a:p>
          <a:p>
            <a:endParaRPr lang="en-GB" dirty="0"/>
          </a:p>
          <a:p>
            <a:r>
              <a:rPr lang="en-GB" b="1" i="1" dirty="0"/>
              <a:t>Note:</a:t>
            </a:r>
          </a:p>
          <a:p>
            <a:r>
              <a:rPr lang="en-GB" i="1" baseline="0" dirty="0"/>
              <a:t>Every opportunity should be used to remind mothers/care</a:t>
            </a:r>
            <a:r>
              <a:rPr lang="en-GB" i="1" dirty="0"/>
              <a:t>give</a:t>
            </a:r>
            <a:r>
              <a:rPr lang="en-GB" i="1" baseline="0" dirty="0"/>
              <a:t>rs of routine vaccinations, identify the defaulters if at all possible and advise them when and where to return for missed doses.</a:t>
            </a:r>
          </a:p>
          <a:p>
            <a:r>
              <a:rPr lang="en-GB" i="1" baseline="0" dirty="0"/>
              <a:t>Mothers/care</a:t>
            </a:r>
            <a:r>
              <a:rPr lang="en-GB" i="1" dirty="0"/>
              <a:t>give</a:t>
            </a:r>
            <a:r>
              <a:rPr lang="en-GB" i="1" baseline="0" dirty="0"/>
              <a:t>rs should be given adequate information about possible adverse reactions after vaccination.</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101</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Notes:</a:t>
            </a:r>
          </a:p>
          <a:p>
            <a:r>
              <a:rPr lang="en-GB" i="1" dirty="0"/>
              <a:t>Show</a:t>
            </a:r>
            <a:r>
              <a:rPr lang="en-GB" i="1" baseline="0" dirty="0"/>
              <a:t> the p</a:t>
            </a:r>
            <a:r>
              <a:rPr lang="en-GB" i="1" dirty="0"/>
              <a:t>articipants</a:t>
            </a:r>
            <a:r>
              <a:rPr lang="en-GB" i="1" baseline="0" dirty="0"/>
              <a:t> tally sheets that they will be using during the campaign, to familiarize themselves with them.   Discuss any questions that arise (up to 10 minutes).</a:t>
            </a:r>
          </a:p>
          <a:p>
            <a:r>
              <a:rPr lang="en-GB" i="1" baseline="0" dirty="0"/>
              <a:t>Depending on the nature of the SIA, tally sheets may vary. Some examples are proposed in the WHO Field guide (Annex 9 – 9d,9e,9f) available at </a:t>
            </a:r>
            <a:r>
              <a:rPr lang="en-GB" sz="1200" dirty="0">
                <a:hlinkClick r:id="rId3"/>
              </a:rPr>
              <a:t>https://www.who.int/immunization/documents/9789241511254/en/</a:t>
            </a:r>
            <a:r>
              <a:rPr lang="en-GB" sz="1200" dirty="0"/>
              <a:t> </a:t>
            </a:r>
            <a:r>
              <a:rPr lang="en-GB" baseline="0" dirty="0"/>
              <a:t>.</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102</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baseline="0" dirty="0">
                <a:solidFill>
                  <a:schemeClr val="tx1"/>
                </a:solidFill>
                <a:latin typeface="+mn-lt"/>
                <a:ea typeface="+mn-ea"/>
                <a:cs typeface="+mn-cs"/>
              </a:rPr>
              <a:t>Optional slide</a:t>
            </a:r>
          </a:p>
          <a:p>
            <a:endParaRPr lang="en-GB" sz="1200" b="0" i="0" kern="1200" baseline="0" dirty="0">
              <a:solidFill>
                <a:schemeClr val="tx1"/>
              </a:solidFill>
              <a:latin typeface="+mn-lt"/>
              <a:ea typeface="+mn-ea"/>
              <a:cs typeface="+mn-cs"/>
            </a:endParaRPr>
          </a:p>
          <a:p>
            <a:r>
              <a:rPr lang="en-GB" sz="1200" b="1" i="1" kern="1200" baseline="0" dirty="0">
                <a:solidFill>
                  <a:schemeClr val="tx1"/>
                </a:solidFill>
                <a:latin typeface="+mn-lt"/>
                <a:ea typeface="+mn-ea"/>
                <a:cs typeface="+mn-cs"/>
              </a:rPr>
              <a:t>Note:</a:t>
            </a:r>
          </a:p>
          <a:p>
            <a:r>
              <a:rPr lang="en-GB" sz="1200" kern="1200" baseline="0" dirty="0">
                <a:solidFill>
                  <a:schemeClr val="tx1"/>
                </a:solidFill>
                <a:latin typeface="+mn-lt"/>
                <a:ea typeface="+mn-ea"/>
                <a:cs typeface="+mn-cs"/>
              </a:rPr>
              <a:t>- </a:t>
            </a:r>
            <a:r>
              <a:rPr lang="en-GB" sz="1200" i="1" kern="1200" baseline="0" dirty="0">
                <a:solidFill>
                  <a:schemeClr val="tx1"/>
                </a:solidFill>
                <a:latin typeface="+mn-lt"/>
                <a:ea typeface="+mn-ea"/>
                <a:cs typeface="+mn-cs"/>
              </a:rPr>
              <a:t>Sample tally sheet to record doses during M/MR SIA for the target group range 9 months to 14 years</a:t>
            </a:r>
          </a:p>
          <a:p>
            <a:r>
              <a:rPr lang="en-GB" sz="1200" i="1" kern="1200" baseline="0" dirty="0">
                <a:solidFill>
                  <a:schemeClr val="tx1"/>
                </a:solidFill>
                <a:latin typeface="+mn-lt"/>
                <a:ea typeface="+mn-ea"/>
                <a:cs typeface="+mn-cs"/>
              </a:rPr>
              <a:t>- Tally sheets can be designed for the SIA in which vaccination cards are checked for routine M/MR vaccinations (when the objective also is to identify number of measles zero-dose children)</a:t>
            </a:r>
            <a:endParaRPr lang="en-GB" i="1"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103</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*Animated slide</a:t>
            </a:r>
          </a:p>
        </p:txBody>
      </p:sp>
      <p:sp>
        <p:nvSpPr>
          <p:cNvPr id="4" name="Slide Number Placeholder 3"/>
          <p:cNvSpPr>
            <a:spLocks noGrp="1"/>
          </p:cNvSpPr>
          <p:nvPr>
            <p:ph type="sldNum" sz="quarter" idx="10"/>
          </p:nvPr>
        </p:nvSpPr>
        <p:spPr/>
        <p:txBody>
          <a:bodyPr/>
          <a:lstStyle/>
          <a:p>
            <a:fld id="{E767C96B-3069-48A7-9A1C-5421D5046405}" type="slidenum">
              <a:rPr lang="en-US" smtClean="0"/>
              <a:pPr/>
              <a:t>105</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a:t>Note: </a:t>
            </a:r>
            <a:r>
              <a:rPr lang="en-GB" i="1" dirty="0"/>
              <a:t>Allow 7 to 8 minutes for group discussion on how</a:t>
            </a:r>
            <a:r>
              <a:rPr lang="en-GB" i="1" baseline="0" dirty="0"/>
              <a:t> identifying zero dose children can help routine programme and why it is important.</a:t>
            </a:r>
          </a:p>
          <a:p>
            <a:r>
              <a:rPr lang="en-GB" i="1" baseline="0" dirty="0"/>
              <a:t>The following slide has an example of tally sheet which you can use to better explain how to record  </a:t>
            </a:r>
            <a:r>
              <a:rPr lang="en-GB" sz="1200" dirty="0"/>
              <a:t>measles</a:t>
            </a:r>
            <a:r>
              <a:rPr lang="en-GB" i="1" baseline="0" dirty="0"/>
              <a:t> zero-dose children during SIA.</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Talking points:</a:t>
            </a:r>
          </a:p>
          <a:p>
            <a:r>
              <a:rPr lang="en-GB" dirty="0"/>
              <a:t>Identifying  </a:t>
            </a:r>
            <a:r>
              <a:rPr lang="en-GB" sz="1200" dirty="0"/>
              <a:t>measles</a:t>
            </a:r>
            <a:r>
              <a:rPr lang="en-GB" baseline="0" dirty="0"/>
              <a:t> zero-dose </a:t>
            </a:r>
            <a:r>
              <a:rPr lang="en-GB" dirty="0"/>
              <a:t>children during the SIA identifies</a:t>
            </a:r>
            <a:r>
              <a:rPr lang="en-GB" baseline="0" dirty="0"/>
              <a:t> communities at risk for low routine vaccination coverage and at risk of outbreaks. </a:t>
            </a:r>
          </a:p>
          <a:p>
            <a:endParaRPr lang="en-GB" baseline="0" dirty="0"/>
          </a:p>
          <a:p>
            <a:r>
              <a:rPr lang="en-GB" baseline="0" dirty="0"/>
              <a:t>However, not  recording any </a:t>
            </a:r>
            <a:r>
              <a:rPr lang="en-GB" sz="1200" dirty="0"/>
              <a:t>measles</a:t>
            </a:r>
            <a:r>
              <a:rPr lang="en-GB" baseline="0" dirty="0"/>
              <a:t> zero-dose children on a tally sheet does not necessarily mean that routine immunization coverage in that community/area is strong , because the same children missed by routine services may also be missed during the SIA.</a:t>
            </a:r>
          </a:p>
          <a:p>
            <a:endParaRPr lang="en-GB" baseline="0" dirty="0"/>
          </a:p>
          <a:p>
            <a:r>
              <a:rPr lang="en-GB" baseline="0" dirty="0"/>
              <a:t>If an area with high number of </a:t>
            </a:r>
            <a:r>
              <a:rPr lang="en-GB" sz="1200" dirty="0"/>
              <a:t>measles</a:t>
            </a:r>
            <a:r>
              <a:rPr lang="en-GB" baseline="0" dirty="0"/>
              <a:t> zero-dose children is identified during the SIA, further actions to strengthen RI services need to be undertaken after the SIA.</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106</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67C96B-3069-48A7-9A1C-5421D5046405}" type="slidenum">
              <a:rPr lang="en-US" smtClean="0"/>
              <a:pPr/>
              <a:t>107</a:t>
            </a:fld>
            <a:endParaRPr lang="en-US"/>
          </a:p>
        </p:txBody>
      </p:sp>
    </p:spTree>
    <p:extLst>
      <p:ext uri="{BB962C8B-B14F-4D97-AF65-F5344CB8AC3E}">
        <p14:creationId xmlns:p14="http://schemas.microsoft.com/office/powerpoint/2010/main" val="37278092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109</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i="0" dirty="0"/>
              <a:t>*Animated slide</a:t>
            </a:r>
          </a:p>
          <a:p>
            <a:r>
              <a:rPr lang="en-GB" b="1" i="1" dirty="0"/>
              <a:t>Notes:</a:t>
            </a:r>
          </a:p>
          <a:p>
            <a:r>
              <a:rPr lang="en-GB" i="1" dirty="0"/>
              <a:t>Ask the participants what they think are the areas where they can contribute to the routine immunization programme practices.</a:t>
            </a:r>
          </a:p>
        </p:txBody>
      </p:sp>
      <p:sp>
        <p:nvSpPr>
          <p:cNvPr id="4" name="Slide Number Placeholder 3"/>
          <p:cNvSpPr>
            <a:spLocks noGrp="1"/>
          </p:cNvSpPr>
          <p:nvPr>
            <p:ph type="sldNum" sz="quarter" idx="10"/>
          </p:nvPr>
        </p:nvSpPr>
        <p:spPr/>
        <p:txBody>
          <a:bodyPr/>
          <a:lstStyle/>
          <a:p>
            <a:fld id="{E767C96B-3069-48A7-9A1C-5421D5046405}" type="slidenum">
              <a:rPr lang="en-US" smtClean="0"/>
              <a:pPr/>
              <a:t>110</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Allow time for questions </a:t>
            </a:r>
            <a:r>
              <a:rPr lang="en-GB"/>
              <a:t>and answers.</a:t>
            </a:r>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111</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767C96B-3069-48A7-9A1C-5421D5046405}" type="slidenum">
              <a:rPr lang="en-US" smtClean="0"/>
              <a:pPr/>
              <a:t>113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FDAE-4829-403E-AD99-34AE4A6D3E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E6E658-E851-49CE-9701-AA9AC0985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20B66D-EAFF-431B-9472-A6260CA4C5F2}"/>
              </a:ext>
            </a:extLst>
          </p:cNvPr>
          <p:cNvSpPr>
            <a:spLocks noGrp="1"/>
          </p:cNvSpPr>
          <p:nvPr>
            <p:ph type="dt" sz="half" idx="10"/>
          </p:nvPr>
        </p:nvSpPr>
        <p:spPr/>
        <p:txBody>
          <a:bodyPr/>
          <a:lstStyle/>
          <a:p>
            <a:fld id="{30C2F808-8B7C-4A2C-844F-CBD855982D22}" type="datetime1">
              <a:rPr lang="en-US" smtClean="0"/>
              <a:pPr/>
              <a:t>2/10/2022</a:t>
            </a:fld>
            <a:endParaRPr lang="en-US"/>
          </a:p>
        </p:txBody>
      </p:sp>
      <p:sp>
        <p:nvSpPr>
          <p:cNvPr id="5" name="Footer Placeholder 4">
            <a:extLst>
              <a:ext uri="{FF2B5EF4-FFF2-40B4-BE49-F238E27FC236}">
                <a16:creationId xmlns:a16="http://schemas.microsoft.com/office/drawing/2014/main" id="{94B46E98-C5FE-4787-9BB6-3AEC3A879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7CC62-AFDF-44B0-A9E7-2B8B1DC7745F}"/>
              </a:ext>
            </a:extLst>
          </p:cNvPr>
          <p:cNvSpPr>
            <a:spLocks noGrp="1"/>
          </p:cNvSpPr>
          <p:nvPr>
            <p:ph type="sldNum" sz="quarter" idx="12"/>
          </p:nvPr>
        </p:nvSpPr>
        <p:spPr/>
        <p:txBody>
          <a:bodyPr/>
          <a:lstStyle/>
          <a:p>
            <a:fld id="{C303845B-95F4-455A-B10D-7E464EEC4D39}" type="slidenum">
              <a:rPr lang="en-US" smtClean="0"/>
              <a:pPr/>
              <a:t>‹#›</a:t>
            </a:fld>
            <a:endParaRPr lang="en-US"/>
          </a:p>
        </p:txBody>
      </p:sp>
    </p:spTree>
    <p:extLst>
      <p:ext uri="{BB962C8B-B14F-4D97-AF65-F5344CB8AC3E}">
        <p14:creationId xmlns:p14="http://schemas.microsoft.com/office/powerpoint/2010/main" val="24414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1728-0CF2-410C-B186-085B67B600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D95971-6B69-4454-A686-9C32E27507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20AE1-7350-40D3-92DC-8DC3D7A04A05}"/>
              </a:ext>
            </a:extLst>
          </p:cNvPr>
          <p:cNvSpPr>
            <a:spLocks noGrp="1"/>
          </p:cNvSpPr>
          <p:nvPr>
            <p:ph type="dt" sz="half" idx="10"/>
          </p:nvPr>
        </p:nvSpPr>
        <p:spPr/>
        <p:txBody>
          <a:bodyPr/>
          <a:lstStyle/>
          <a:p>
            <a:fld id="{CD7B5691-BAD9-4BE6-AC2E-78E5C72957C5}" type="datetime1">
              <a:rPr lang="en-US" smtClean="0"/>
              <a:pPr/>
              <a:t>2/10/2022</a:t>
            </a:fld>
            <a:endParaRPr lang="en-US"/>
          </a:p>
        </p:txBody>
      </p:sp>
      <p:sp>
        <p:nvSpPr>
          <p:cNvPr id="5" name="Footer Placeholder 4">
            <a:extLst>
              <a:ext uri="{FF2B5EF4-FFF2-40B4-BE49-F238E27FC236}">
                <a16:creationId xmlns:a16="http://schemas.microsoft.com/office/drawing/2014/main" id="{9BAFC528-693C-4328-8C14-45DEBDE30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17C46-554E-4408-9BBF-23AD439186CF}"/>
              </a:ext>
            </a:extLst>
          </p:cNvPr>
          <p:cNvSpPr>
            <a:spLocks noGrp="1"/>
          </p:cNvSpPr>
          <p:nvPr>
            <p:ph type="sldNum" sz="quarter" idx="12"/>
          </p:nvPr>
        </p:nvSpPr>
        <p:spPr/>
        <p:txBody>
          <a:bodyPr/>
          <a:lstStyle/>
          <a:p>
            <a:fld id="{C303845B-95F4-455A-B10D-7E464EEC4D39}" type="slidenum">
              <a:rPr lang="en-US" smtClean="0"/>
              <a:pPr/>
              <a:t>‹#›</a:t>
            </a:fld>
            <a:endParaRPr lang="en-US"/>
          </a:p>
        </p:txBody>
      </p:sp>
    </p:spTree>
    <p:extLst>
      <p:ext uri="{BB962C8B-B14F-4D97-AF65-F5344CB8AC3E}">
        <p14:creationId xmlns:p14="http://schemas.microsoft.com/office/powerpoint/2010/main" val="140071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02792F-20D2-4935-A1CC-AB7E08B36F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17EDD5-C279-4162-95D3-0CF7978C32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BEA26-4A81-402B-9609-D3C11DF9EE6F}"/>
              </a:ext>
            </a:extLst>
          </p:cNvPr>
          <p:cNvSpPr>
            <a:spLocks noGrp="1"/>
          </p:cNvSpPr>
          <p:nvPr>
            <p:ph type="dt" sz="half" idx="10"/>
          </p:nvPr>
        </p:nvSpPr>
        <p:spPr/>
        <p:txBody>
          <a:bodyPr/>
          <a:lstStyle/>
          <a:p>
            <a:fld id="{F1C49338-0A78-409D-A76D-9E407FE8CD68}" type="datetime1">
              <a:rPr lang="en-US" smtClean="0"/>
              <a:pPr/>
              <a:t>2/10/2022</a:t>
            </a:fld>
            <a:endParaRPr lang="en-US"/>
          </a:p>
        </p:txBody>
      </p:sp>
      <p:sp>
        <p:nvSpPr>
          <p:cNvPr id="5" name="Footer Placeholder 4">
            <a:extLst>
              <a:ext uri="{FF2B5EF4-FFF2-40B4-BE49-F238E27FC236}">
                <a16:creationId xmlns:a16="http://schemas.microsoft.com/office/drawing/2014/main" id="{B66D9DB6-F184-4DD4-B029-6B181229A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D3BDE-397A-4956-922E-DACA3162598A}"/>
              </a:ext>
            </a:extLst>
          </p:cNvPr>
          <p:cNvSpPr>
            <a:spLocks noGrp="1"/>
          </p:cNvSpPr>
          <p:nvPr>
            <p:ph type="sldNum" sz="quarter" idx="12"/>
          </p:nvPr>
        </p:nvSpPr>
        <p:spPr/>
        <p:txBody>
          <a:bodyPr/>
          <a:lstStyle/>
          <a:p>
            <a:fld id="{C303845B-95F4-455A-B10D-7E464EEC4D39}" type="slidenum">
              <a:rPr lang="en-US" smtClean="0"/>
              <a:pPr/>
              <a:t>‹#›</a:t>
            </a:fld>
            <a:endParaRPr lang="en-US"/>
          </a:p>
        </p:txBody>
      </p:sp>
    </p:spTree>
    <p:extLst>
      <p:ext uri="{BB962C8B-B14F-4D97-AF65-F5344CB8AC3E}">
        <p14:creationId xmlns:p14="http://schemas.microsoft.com/office/powerpoint/2010/main" val="4304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E191-5215-4748-858C-C183216D3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4C33EE-6967-4C28-B682-DA5449524F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1C54A-6D0E-4957-9F56-BF4D66B4DFAE}"/>
              </a:ext>
            </a:extLst>
          </p:cNvPr>
          <p:cNvSpPr>
            <a:spLocks noGrp="1"/>
          </p:cNvSpPr>
          <p:nvPr>
            <p:ph type="dt" sz="half" idx="10"/>
          </p:nvPr>
        </p:nvSpPr>
        <p:spPr/>
        <p:txBody>
          <a:bodyPr/>
          <a:lstStyle/>
          <a:p>
            <a:fld id="{82D9A750-69F2-4EB9-BD03-74C28D619833}" type="datetime1">
              <a:rPr lang="en-US" smtClean="0"/>
              <a:pPr/>
              <a:t>2/10/2022</a:t>
            </a:fld>
            <a:endParaRPr lang="en-US"/>
          </a:p>
        </p:txBody>
      </p:sp>
      <p:sp>
        <p:nvSpPr>
          <p:cNvPr id="5" name="Footer Placeholder 4">
            <a:extLst>
              <a:ext uri="{FF2B5EF4-FFF2-40B4-BE49-F238E27FC236}">
                <a16:creationId xmlns:a16="http://schemas.microsoft.com/office/drawing/2014/main" id="{F721FF8F-0CC8-48DF-9630-C49288F8F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FD5B8-CAB2-4289-BFA2-1FBB0799041B}"/>
              </a:ext>
            </a:extLst>
          </p:cNvPr>
          <p:cNvSpPr>
            <a:spLocks noGrp="1"/>
          </p:cNvSpPr>
          <p:nvPr>
            <p:ph type="sldNum" sz="quarter" idx="12"/>
          </p:nvPr>
        </p:nvSpPr>
        <p:spPr/>
        <p:txBody>
          <a:bodyPr/>
          <a:lstStyle/>
          <a:p>
            <a:fld id="{C303845B-95F4-455A-B10D-7E464EEC4D39}" type="slidenum">
              <a:rPr lang="en-US" smtClean="0"/>
              <a:pPr/>
              <a:t>‹#›</a:t>
            </a:fld>
            <a:endParaRPr lang="en-US"/>
          </a:p>
        </p:txBody>
      </p:sp>
    </p:spTree>
    <p:extLst>
      <p:ext uri="{BB962C8B-B14F-4D97-AF65-F5344CB8AC3E}">
        <p14:creationId xmlns:p14="http://schemas.microsoft.com/office/powerpoint/2010/main" val="315982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B388-8C9C-4AC7-B7B3-1F5AFE25C5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EB08BF-B72E-4CAC-AA6A-BE5D1C11F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969BF5-CBED-475B-8748-BB625257C37D}"/>
              </a:ext>
            </a:extLst>
          </p:cNvPr>
          <p:cNvSpPr>
            <a:spLocks noGrp="1"/>
          </p:cNvSpPr>
          <p:nvPr>
            <p:ph type="dt" sz="half" idx="10"/>
          </p:nvPr>
        </p:nvSpPr>
        <p:spPr/>
        <p:txBody>
          <a:bodyPr/>
          <a:lstStyle/>
          <a:p>
            <a:fld id="{4ED2654A-8D2E-4F47-B0E9-915473241FDA}" type="datetime1">
              <a:rPr lang="en-US" smtClean="0"/>
              <a:pPr/>
              <a:t>2/10/2022</a:t>
            </a:fld>
            <a:endParaRPr lang="en-US"/>
          </a:p>
        </p:txBody>
      </p:sp>
      <p:sp>
        <p:nvSpPr>
          <p:cNvPr id="5" name="Footer Placeholder 4">
            <a:extLst>
              <a:ext uri="{FF2B5EF4-FFF2-40B4-BE49-F238E27FC236}">
                <a16:creationId xmlns:a16="http://schemas.microsoft.com/office/drawing/2014/main" id="{85283443-23CD-4609-A51B-1D86E87AA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A22A4-CCFF-41CE-950F-748BC6ADBF39}"/>
              </a:ext>
            </a:extLst>
          </p:cNvPr>
          <p:cNvSpPr>
            <a:spLocks noGrp="1"/>
          </p:cNvSpPr>
          <p:nvPr>
            <p:ph type="sldNum" sz="quarter" idx="12"/>
          </p:nvPr>
        </p:nvSpPr>
        <p:spPr/>
        <p:txBody>
          <a:bodyPr/>
          <a:lstStyle/>
          <a:p>
            <a:fld id="{C303845B-95F4-455A-B10D-7E464EEC4D39}" type="slidenum">
              <a:rPr lang="en-US" smtClean="0"/>
              <a:pPr/>
              <a:t>‹#›</a:t>
            </a:fld>
            <a:endParaRPr lang="en-US"/>
          </a:p>
        </p:txBody>
      </p:sp>
    </p:spTree>
    <p:extLst>
      <p:ext uri="{BB962C8B-B14F-4D97-AF65-F5344CB8AC3E}">
        <p14:creationId xmlns:p14="http://schemas.microsoft.com/office/powerpoint/2010/main" val="16956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26046-6389-4C46-BD05-B23799B4D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31DA24-AE98-4C4E-AE88-A6A4E487DF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A2361A-5775-4250-BED9-C2744815D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8065E2-F5E8-471A-98B6-5C51042ED64E}"/>
              </a:ext>
            </a:extLst>
          </p:cNvPr>
          <p:cNvSpPr>
            <a:spLocks noGrp="1"/>
          </p:cNvSpPr>
          <p:nvPr>
            <p:ph type="dt" sz="half" idx="10"/>
          </p:nvPr>
        </p:nvSpPr>
        <p:spPr/>
        <p:txBody>
          <a:bodyPr/>
          <a:lstStyle/>
          <a:p>
            <a:fld id="{3FA56BFA-D91F-4FBA-9743-4A46428EEE74}" type="datetime1">
              <a:rPr lang="en-US" smtClean="0"/>
              <a:pPr/>
              <a:t>2/10/2022</a:t>
            </a:fld>
            <a:endParaRPr lang="en-US"/>
          </a:p>
        </p:txBody>
      </p:sp>
      <p:sp>
        <p:nvSpPr>
          <p:cNvPr id="6" name="Footer Placeholder 5">
            <a:extLst>
              <a:ext uri="{FF2B5EF4-FFF2-40B4-BE49-F238E27FC236}">
                <a16:creationId xmlns:a16="http://schemas.microsoft.com/office/drawing/2014/main" id="{E3C99DBD-A47F-431C-AF39-CE638C6F5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0FEBE-5FAF-4CA5-97EF-8B8EA0D19DD6}"/>
              </a:ext>
            </a:extLst>
          </p:cNvPr>
          <p:cNvSpPr>
            <a:spLocks noGrp="1"/>
          </p:cNvSpPr>
          <p:nvPr>
            <p:ph type="sldNum" sz="quarter" idx="12"/>
          </p:nvPr>
        </p:nvSpPr>
        <p:spPr/>
        <p:txBody>
          <a:bodyPr/>
          <a:lstStyle/>
          <a:p>
            <a:fld id="{C303845B-95F4-455A-B10D-7E464EEC4D39}" type="slidenum">
              <a:rPr lang="en-US" smtClean="0"/>
              <a:pPr/>
              <a:t>‹#›</a:t>
            </a:fld>
            <a:endParaRPr lang="en-US"/>
          </a:p>
        </p:txBody>
      </p:sp>
    </p:spTree>
    <p:extLst>
      <p:ext uri="{BB962C8B-B14F-4D97-AF65-F5344CB8AC3E}">
        <p14:creationId xmlns:p14="http://schemas.microsoft.com/office/powerpoint/2010/main" val="134542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6693-E217-4200-9A45-B25C012BFD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39D035-1573-4E94-8B78-D27251CA7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DD5C47-E7D5-4B76-BA4F-2807B1F36E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4EFD85-BAFE-411E-9F3F-1647CE1D4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560894-2F39-4D51-8250-949A521836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A5DBBD-6AC9-4D14-9275-DD7625F08D81}"/>
              </a:ext>
            </a:extLst>
          </p:cNvPr>
          <p:cNvSpPr>
            <a:spLocks noGrp="1"/>
          </p:cNvSpPr>
          <p:nvPr>
            <p:ph type="dt" sz="half" idx="10"/>
          </p:nvPr>
        </p:nvSpPr>
        <p:spPr/>
        <p:txBody>
          <a:bodyPr/>
          <a:lstStyle/>
          <a:p>
            <a:fld id="{D1ABA2F4-459E-47A5-930D-0D93D3C22441}" type="datetime1">
              <a:rPr lang="en-US" smtClean="0"/>
              <a:pPr/>
              <a:t>2/10/2022</a:t>
            </a:fld>
            <a:endParaRPr lang="en-US"/>
          </a:p>
        </p:txBody>
      </p:sp>
      <p:sp>
        <p:nvSpPr>
          <p:cNvPr id="8" name="Footer Placeholder 7">
            <a:extLst>
              <a:ext uri="{FF2B5EF4-FFF2-40B4-BE49-F238E27FC236}">
                <a16:creationId xmlns:a16="http://schemas.microsoft.com/office/drawing/2014/main" id="{91B40246-AFD5-44A5-9B67-CE6A44CEEC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4F6254-E7DE-4915-BA4E-BC6E63D85EC5}"/>
              </a:ext>
            </a:extLst>
          </p:cNvPr>
          <p:cNvSpPr>
            <a:spLocks noGrp="1"/>
          </p:cNvSpPr>
          <p:nvPr>
            <p:ph type="sldNum" sz="quarter" idx="12"/>
          </p:nvPr>
        </p:nvSpPr>
        <p:spPr/>
        <p:txBody>
          <a:bodyPr/>
          <a:lstStyle/>
          <a:p>
            <a:fld id="{C303845B-95F4-455A-B10D-7E464EEC4D39}" type="slidenum">
              <a:rPr lang="en-US" smtClean="0"/>
              <a:pPr/>
              <a:t>‹#›</a:t>
            </a:fld>
            <a:endParaRPr lang="en-US"/>
          </a:p>
        </p:txBody>
      </p:sp>
    </p:spTree>
    <p:extLst>
      <p:ext uri="{BB962C8B-B14F-4D97-AF65-F5344CB8AC3E}">
        <p14:creationId xmlns:p14="http://schemas.microsoft.com/office/powerpoint/2010/main" val="54494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78CE8-8399-46EF-8623-FBDA97DE64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A45770-A10C-448F-A4A0-D7EE35BF88FF}"/>
              </a:ext>
            </a:extLst>
          </p:cNvPr>
          <p:cNvSpPr>
            <a:spLocks noGrp="1"/>
          </p:cNvSpPr>
          <p:nvPr>
            <p:ph type="dt" sz="half" idx="10"/>
          </p:nvPr>
        </p:nvSpPr>
        <p:spPr/>
        <p:txBody>
          <a:bodyPr/>
          <a:lstStyle/>
          <a:p>
            <a:fld id="{682244DB-0083-4872-AE78-C43071E3BC2D}" type="datetime1">
              <a:rPr lang="en-US" smtClean="0"/>
              <a:pPr/>
              <a:t>2/10/2022</a:t>
            </a:fld>
            <a:endParaRPr lang="en-US"/>
          </a:p>
        </p:txBody>
      </p:sp>
      <p:sp>
        <p:nvSpPr>
          <p:cNvPr id="4" name="Footer Placeholder 3">
            <a:extLst>
              <a:ext uri="{FF2B5EF4-FFF2-40B4-BE49-F238E27FC236}">
                <a16:creationId xmlns:a16="http://schemas.microsoft.com/office/drawing/2014/main" id="{00CF8E12-F947-4B22-9A1B-C546DB6757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7E3F3E-22EC-4BF6-B081-3FEDB6412B63}"/>
              </a:ext>
            </a:extLst>
          </p:cNvPr>
          <p:cNvSpPr>
            <a:spLocks noGrp="1"/>
          </p:cNvSpPr>
          <p:nvPr>
            <p:ph type="sldNum" sz="quarter" idx="12"/>
          </p:nvPr>
        </p:nvSpPr>
        <p:spPr/>
        <p:txBody>
          <a:bodyPr/>
          <a:lstStyle/>
          <a:p>
            <a:fld id="{C303845B-95F4-455A-B10D-7E464EEC4D39}" type="slidenum">
              <a:rPr lang="en-US" smtClean="0"/>
              <a:pPr/>
              <a:t>‹#›</a:t>
            </a:fld>
            <a:endParaRPr lang="en-US"/>
          </a:p>
        </p:txBody>
      </p:sp>
    </p:spTree>
    <p:extLst>
      <p:ext uri="{BB962C8B-B14F-4D97-AF65-F5344CB8AC3E}">
        <p14:creationId xmlns:p14="http://schemas.microsoft.com/office/powerpoint/2010/main" val="213554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7A273-D78B-4749-9D74-51DB58BE53BE}"/>
              </a:ext>
            </a:extLst>
          </p:cNvPr>
          <p:cNvSpPr>
            <a:spLocks noGrp="1"/>
          </p:cNvSpPr>
          <p:nvPr>
            <p:ph type="dt" sz="half" idx="10"/>
          </p:nvPr>
        </p:nvSpPr>
        <p:spPr/>
        <p:txBody>
          <a:bodyPr/>
          <a:lstStyle/>
          <a:p>
            <a:fld id="{6DB300E9-0CF3-4ED9-9D3D-4AD905CBC5E2}" type="datetime1">
              <a:rPr lang="en-US" smtClean="0"/>
              <a:pPr/>
              <a:t>2/10/2022</a:t>
            </a:fld>
            <a:endParaRPr lang="en-US"/>
          </a:p>
        </p:txBody>
      </p:sp>
      <p:sp>
        <p:nvSpPr>
          <p:cNvPr id="3" name="Footer Placeholder 2">
            <a:extLst>
              <a:ext uri="{FF2B5EF4-FFF2-40B4-BE49-F238E27FC236}">
                <a16:creationId xmlns:a16="http://schemas.microsoft.com/office/drawing/2014/main" id="{A131692B-B4D2-434E-AA7A-F85A66C6FE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4EEDD-068E-49FE-A944-BD9AAEA12160}"/>
              </a:ext>
            </a:extLst>
          </p:cNvPr>
          <p:cNvSpPr>
            <a:spLocks noGrp="1"/>
          </p:cNvSpPr>
          <p:nvPr>
            <p:ph type="sldNum" sz="quarter" idx="12"/>
          </p:nvPr>
        </p:nvSpPr>
        <p:spPr/>
        <p:txBody>
          <a:bodyPr/>
          <a:lstStyle/>
          <a:p>
            <a:fld id="{C303845B-95F4-455A-B10D-7E464EEC4D39}" type="slidenum">
              <a:rPr lang="en-US" smtClean="0"/>
              <a:pPr/>
              <a:t>‹#›</a:t>
            </a:fld>
            <a:endParaRPr lang="en-US"/>
          </a:p>
        </p:txBody>
      </p:sp>
    </p:spTree>
    <p:extLst>
      <p:ext uri="{BB962C8B-B14F-4D97-AF65-F5344CB8AC3E}">
        <p14:creationId xmlns:p14="http://schemas.microsoft.com/office/powerpoint/2010/main" val="387032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392F-49CE-4D5C-A2FA-FE247C01B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F00993-7E8C-4E9C-86C7-C936B87AB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CD6AB4-04F1-46EA-B23E-3E10B8305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AD96D6-2709-432C-BE20-FE1B8BBBAF29}"/>
              </a:ext>
            </a:extLst>
          </p:cNvPr>
          <p:cNvSpPr>
            <a:spLocks noGrp="1"/>
          </p:cNvSpPr>
          <p:nvPr>
            <p:ph type="dt" sz="half" idx="10"/>
          </p:nvPr>
        </p:nvSpPr>
        <p:spPr/>
        <p:txBody>
          <a:bodyPr/>
          <a:lstStyle/>
          <a:p>
            <a:fld id="{63D32195-44D8-4B42-9257-B813113A4753}" type="datetime1">
              <a:rPr lang="en-US" smtClean="0"/>
              <a:pPr/>
              <a:t>2/10/2022</a:t>
            </a:fld>
            <a:endParaRPr lang="en-US"/>
          </a:p>
        </p:txBody>
      </p:sp>
      <p:sp>
        <p:nvSpPr>
          <p:cNvPr id="6" name="Footer Placeholder 5">
            <a:extLst>
              <a:ext uri="{FF2B5EF4-FFF2-40B4-BE49-F238E27FC236}">
                <a16:creationId xmlns:a16="http://schemas.microsoft.com/office/drawing/2014/main" id="{DA946D5D-040F-421E-82BA-3300A4B59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85B9A-9AF3-4DEE-8ABE-061B4BF6DB08}"/>
              </a:ext>
            </a:extLst>
          </p:cNvPr>
          <p:cNvSpPr>
            <a:spLocks noGrp="1"/>
          </p:cNvSpPr>
          <p:nvPr>
            <p:ph type="sldNum" sz="quarter" idx="12"/>
          </p:nvPr>
        </p:nvSpPr>
        <p:spPr/>
        <p:txBody>
          <a:bodyPr/>
          <a:lstStyle/>
          <a:p>
            <a:fld id="{C303845B-95F4-455A-B10D-7E464EEC4D39}" type="slidenum">
              <a:rPr lang="en-US" smtClean="0"/>
              <a:pPr/>
              <a:t>‹#›</a:t>
            </a:fld>
            <a:endParaRPr lang="en-US"/>
          </a:p>
        </p:txBody>
      </p:sp>
    </p:spTree>
    <p:extLst>
      <p:ext uri="{BB962C8B-B14F-4D97-AF65-F5344CB8AC3E}">
        <p14:creationId xmlns:p14="http://schemas.microsoft.com/office/powerpoint/2010/main" val="418413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9C13-B2E2-47DA-A453-983BBCA02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D1663-25D1-49EB-BD2E-5ACFFBD4A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7B332A-F906-4D3C-8668-33B070AE7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2241BE-8D04-4237-9AD1-30A327916957}"/>
              </a:ext>
            </a:extLst>
          </p:cNvPr>
          <p:cNvSpPr>
            <a:spLocks noGrp="1"/>
          </p:cNvSpPr>
          <p:nvPr>
            <p:ph type="dt" sz="half" idx="10"/>
          </p:nvPr>
        </p:nvSpPr>
        <p:spPr/>
        <p:txBody>
          <a:bodyPr/>
          <a:lstStyle/>
          <a:p>
            <a:fld id="{080E3653-A75B-4178-9872-81C276461755}" type="datetime1">
              <a:rPr lang="en-US" smtClean="0"/>
              <a:pPr/>
              <a:t>2/10/2022</a:t>
            </a:fld>
            <a:endParaRPr lang="en-US"/>
          </a:p>
        </p:txBody>
      </p:sp>
      <p:sp>
        <p:nvSpPr>
          <p:cNvPr id="6" name="Footer Placeholder 5">
            <a:extLst>
              <a:ext uri="{FF2B5EF4-FFF2-40B4-BE49-F238E27FC236}">
                <a16:creationId xmlns:a16="http://schemas.microsoft.com/office/drawing/2014/main" id="{E01E4907-5C31-41E7-B17E-730701483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D120F-4DEC-463D-9314-0A734146CE10}"/>
              </a:ext>
            </a:extLst>
          </p:cNvPr>
          <p:cNvSpPr>
            <a:spLocks noGrp="1"/>
          </p:cNvSpPr>
          <p:nvPr>
            <p:ph type="sldNum" sz="quarter" idx="12"/>
          </p:nvPr>
        </p:nvSpPr>
        <p:spPr/>
        <p:txBody>
          <a:bodyPr/>
          <a:lstStyle/>
          <a:p>
            <a:fld id="{C303845B-95F4-455A-B10D-7E464EEC4D39}" type="slidenum">
              <a:rPr lang="en-US" smtClean="0"/>
              <a:pPr/>
              <a:t>‹#›</a:t>
            </a:fld>
            <a:endParaRPr lang="en-US"/>
          </a:p>
        </p:txBody>
      </p:sp>
    </p:spTree>
    <p:extLst>
      <p:ext uri="{BB962C8B-B14F-4D97-AF65-F5344CB8AC3E}">
        <p14:creationId xmlns:p14="http://schemas.microsoft.com/office/powerpoint/2010/main" val="323668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BA29C3-6BBD-4115-AE37-51FDC5A84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EEB7C1-F33F-4521-A1B4-FAF9CB0A83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2A0B8-A948-48CA-93A4-65A1E439F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E2F26-D1DC-4204-9103-7A4E5FB00F52}" type="datetime1">
              <a:rPr lang="en-US" smtClean="0"/>
              <a:pPr/>
              <a:t>2/10/2022</a:t>
            </a:fld>
            <a:endParaRPr lang="en-US"/>
          </a:p>
        </p:txBody>
      </p:sp>
      <p:sp>
        <p:nvSpPr>
          <p:cNvPr id="5" name="Footer Placeholder 4">
            <a:extLst>
              <a:ext uri="{FF2B5EF4-FFF2-40B4-BE49-F238E27FC236}">
                <a16:creationId xmlns:a16="http://schemas.microsoft.com/office/drawing/2014/main" id="{8A46FA23-2F8F-4448-9000-83F7426B9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289CFC-6DE0-47EE-B7A3-CB62591F7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3845B-95F4-455A-B10D-7E464EEC4D39}" type="slidenum">
              <a:rPr lang="en-US" smtClean="0"/>
              <a:pPr/>
              <a:t>‹#›</a:t>
            </a:fld>
            <a:endParaRPr lang="en-US"/>
          </a:p>
        </p:txBody>
      </p:sp>
    </p:spTree>
    <p:extLst>
      <p:ext uri="{BB962C8B-B14F-4D97-AF65-F5344CB8AC3E}">
        <p14:creationId xmlns:p14="http://schemas.microsoft.com/office/powerpoint/2010/main" val="20345117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9.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jpeg"/></Relationships>
</file>

<file path=ppt/slides/_rels/slide10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hyperlink" Target="https://www.who.int/gpsc/tools/GPSC-HandRub-Wash.pdf" TargetMode="Externa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image" Target="../media/image56.jpeg"/></Relationships>
</file>

<file path=ppt/slides/_rels/slide1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hyperlink" Target="https://www.who.int/immunization/programmes_systems/policies_strategies/catch-up_vaccination/en/" TargetMode="External"/><Relationship Id="rId2" Type="http://schemas.openxmlformats.org/officeDocument/2006/relationships/notesSlide" Target="../notesSlides/notesSlide104.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immunization/documents/9789240002869/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ho.int/immunization/diseases/measles/SIA-Field-Guide.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immunization/documents/9789241511254/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apps.who.int/iris/bitstream/handle/10665/332950/WER9527-eng-fre.pdf" TargetMode="External"/><Relationship Id="rId4" Type="http://schemas.openxmlformats.org/officeDocument/2006/relationships/hyperlink" Target="https://apps.who.int/iris/bitstream/handle/10665/255149/WER9217.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hyperlink" Target="https://www.who.int/immunization/diseases/measles/SIA-Field-Guide.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www.google.ch/url?sa=i&amp;url=https://www.aboutkidshealth.ca/Article?contentid=998&amp;language=English&amp;psig=AOvVaw03HuQo2659y0SaH3qrVgJe&amp;ust=1583240959300000&amp;source=images&amp;cd=vfe&amp;ved=0CAIQjRxqFwoTCLCqguPu--cCFQAAAAAdAAAAABAF"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who.int/publications/m/item/anaphylaxis-guidance" TargetMode="External"/><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who.int/water_sanitation_health/publications/technologies-for-the-treatment-of-infectious-and-sharp-waste/en" TargetMode="External"/><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9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F247DA-A10C-4929-A083-B481E851162F}"/>
              </a:ext>
            </a:extLst>
          </p:cNvPr>
          <p:cNvSpPr>
            <a:spLocks noGrp="1"/>
          </p:cNvSpPr>
          <p:nvPr>
            <p:ph type="ctrTitle"/>
          </p:nvPr>
        </p:nvSpPr>
        <p:spPr>
          <a:xfrm>
            <a:off x="4038600" y="2008236"/>
            <a:ext cx="7644627" cy="1956570"/>
          </a:xfrm>
        </p:spPr>
        <p:txBody>
          <a:bodyPr>
            <a:normAutofit/>
          </a:bodyPr>
          <a:lstStyle/>
          <a:p>
            <a:pPr algn="r"/>
            <a:r>
              <a:rPr lang="en-GB" sz="3600" b="1"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Measles/Measles-Rubella (M/MR) </a:t>
            </a:r>
            <a:br>
              <a:rPr lang="en-GB" sz="3600" b="1"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GB" sz="3600" b="1"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Supplementary Immunization Activities (SIA)</a:t>
            </a:r>
            <a:endParaRPr lang="en-US" sz="3600" b="1"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Subtitle 2">
            <a:extLst>
              <a:ext uri="{FF2B5EF4-FFF2-40B4-BE49-F238E27FC236}">
                <a16:creationId xmlns:a16="http://schemas.microsoft.com/office/drawing/2014/main" id="{37CD1D83-6EF3-4508-8114-FD7325E9AEA5}"/>
              </a:ext>
            </a:extLst>
          </p:cNvPr>
          <p:cNvSpPr>
            <a:spLocks noGrp="1"/>
          </p:cNvSpPr>
          <p:nvPr>
            <p:ph type="subTitle" idx="1"/>
          </p:nvPr>
        </p:nvSpPr>
        <p:spPr>
          <a:xfrm>
            <a:off x="4038600" y="4926140"/>
            <a:ext cx="7644627" cy="970526"/>
          </a:xfrm>
        </p:spPr>
        <p:txBody>
          <a:bodyPr>
            <a:normAutofit/>
          </a:bodyPr>
          <a:lstStyle/>
          <a:p>
            <a:pPr algn="r"/>
            <a:r>
              <a:rPr lang="en-GB" dirty="0">
                <a:solidFill>
                  <a:schemeClr val="tx2">
                    <a:lumMod val="50000"/>
                  </a:schemeClr>
                </a:solidFill>
                <a:latin typeface="Lato Medium" panose="020F0502020204030203" pitchFamily="34" charset="0"/>
                <a:ea typeface="Lato Medium" panose="020F0502020204030203" pitchFamily="34" charset="0"/>
                <a:cs typeface="Lato Medium" panose="020F0502020204030203" pitchFamily="34" charset="0"/>
              </a:rPr>
              <a:t>Slide set for training of vaccinators</a:t>
            </a:r>
          </a:p>
          <a:p>
            <a:pPr algn="r"/>
            <a:r>
              <a:rPr lang="en-GB" dirty="0">
                <a:solidFill>
                  <a:schemeClr val="tx2">
                    <a:lumMod val="50000"/>
                  </a:schemeClr>
                </a:solidFill>
                <a:latin typeface="Lato Medium" panose="020F0502020204030203" pitchFamily="34" charset="0"/>
                <a:ea typeface="Lato Medium" panose="020F0502020204030203" pitchFamily="34" charset="0"/>
                <a:cs typeface="Lato Medium" panose="020F0502020204030203" pitchFamily="34" charset="0"/>
              </a:rPr>
              <a:t>(Version 10 May 2021)</a:t>
            </a:r>
            <a:endParaRPr lang="en-US" dirty="0">
              <a:solidFill>
                <a:schemeClr val="tx2">
                  <a:lumMod val="50000"/>
                </a:schemeClr>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73704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5172"/>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Measles disease</a:t>
            </a:r>
          </a:p>
        </p:txBody>
      </p:sp>
      <p:sp>
        <p:nvSpPr>
          <p:cNvPr id="3" name="Content Placeholder 2"/>
          <p:cNvSpPr>
            <a:spLocks noGrp="1"/>
          </p:cNvSpPr>
          <p:nvPr>
            <p:ph sz="half" idx="1"/>
          </p:nvPr>
        </p:nvSpPr>
        <p:spPr>
          <a:xfrm>
            <a:off x="771525" y="2114170"/>
            <a:ext cx="6343996" cy="3632200"/>
          </a:xfrm>
        </p:spPr>
        <p:txBody>
          <a:bodyPr>
            <a:normAutofit lnSpcReduction="10000"/>
          </a:bodyPr>
          <a:lstStyle/>
          <a:p>
            <a:r>
              <a:rPr lang="en-GB" dirty="0">
                <a:solidFill>
                  <a:schemeClr val="tx2">
                    <a:lumMod val="50000"/>
                  </a:schemeClr>
                </a:solidFill>
              </a:rPr>
              <a:t>Cause: highly infectious measles virus</a:t>
            </a:r>
          </a:p>
          <a:p>
            <a:r>
              <a:rPr lang="en-GB" dirty="0">
                <a:solidFill>
                  <a:schemeClr val="tx2">
                    <a:lumMod val="50000"/>
                  </a:schemeClr>
                </a:solidFill>
              </a:rPr>
              <a:t>Transmission: person-to-person or direct contact with infected secretions</a:t>
            </a:r>
          </a:p>
          <a:p>
            <a:r>
              <a:rPr lang="en-GB" dirty="0">
                <a:solidFill>
                  <a:schemeClr val="tx2">
                    <a:lumMod val="50000"/>
                  </a:schemeClr>
                </a:solidFill>
              </a:rPr>
              <a:t>7 to 14 days after exposure:</a:t>
            </a:r>
          </a:p>
          <a:p>
            <a:pPr lvl="1"/>
            <a:r>
              <a:rPr lang="en-GB" dirty="0">
                <a:solidFill>
                  <a:schemeClr val="tx2">
                    <a:lumMod val="50000"/>
                  </a:schemeClr>
                </a:solidFill>
              </a:rPr>
              <a:t>Fever (peaks at 39°– 40.5 °C)</a:t>
            </a:r>
          </a:p>
          <a:p>
            <a:pPr lvl="1"/>
            <a:r>
              <a:rPr lang="en-GB" dirty="0">
                <a:solidFill>
                  <a:schemeClr val="tx2">
                    <a:lumMod val="50000"/>
                  </a:schemeClr>
                </a:solidFill>
              </a:rPr>
              <a:t>Rash (</a:t>
            </a:r>
            <a:r>
              <a:rPr lang="en-GB" dirty="0" err="1">
                <a:solidFill>
                  <a:schemeClr val="tx2">
                    <a:lumMod val="50000"/>
                  </a:schemeClr>
                </a:solidFill>
              </a:rPr>
              <a:t>maculopapular</a:t>
            </a:r>
            <a:r>
              <a:rPr lang="en-GB" dirty="0">
                <a:solidFill>
                  <a:schemeClr val="tx2">
                    <a:lumMod val="50000"/>
                  </a:schemeClr>
                </a:solidFill>
              </a:rPr>
              <a:t>)</a:t>
            </a:r>
          </a:p>
          <a:p>
            <a:pPr lvl="1"/>
            <a:r>
              <a:rPr lang="en-GB" dirty="0">
                <a:solidFill>
                  <a:schemeClr val="tx2">
                    <a:lumMod val="50000"/>
                  </a:schemeClr>
                </a:solidFill>
              </a:rPr>
              <a:t>Cough, coryza (runny nose), conjunctivitis (red eyes)</a:t>
            </a:r>
          </a:p>
          <a:p>
            <a:pPr>
              <a:buNone/>
            </a:pPr>
            <a:r>
              <a:rPr lang="en-GB" dirty="0"/>
              <a:t>                            </a:t>
            </a:r>
          </a:p>
        </p:txBody>
      </p:sp>
      <p:sp>
        <p:nvSpPr>
          <p:cNvPr id="5" name="Slide Number Placeholder 4"/>
          <p:cNvSpPr>
            <a:spLocks noGrp="1"/>
          </p:cNvSpPr>
          <p:nvPr>
            <p:ph type="sldNum" sz="quarter" idx="12"/>
          </p:nvPr>
        </p:nvSpPr>
        <p:spPr/>
        <p:txBody>
          <a:bodyPr/>
          <a:lstStyle/>
          <a:p>
            <a:fld id="{C303845B-95F4-455A-B10D-7E464EEC4D39}" type="slidenum">
              <a:rPr lang="en-US" smtClean="0"/>
              <a:pPr/>
              <a:t>10</a:t>
            </a:fld>
            <a:endParaRPr lang="en-US"/>
          </a:p>
        </p:txBody>
      </p:sp>
      <p:pic>
        <p:nvPicPr>
          <p:cNvPr id="4"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7752753" y="2002838"/>
            <a:ext cx="2979349" cy="3854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47" y="122579"/>
            <a:ext cx="11201400" cy="989630"/>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Last resort solutions for waste treatment and disposal</a:t>
            </a:r>
          </a:p>
        </p:txBody>
      </p:sp>
      <p:sp>
        <p:nvSpPr>
          <p:cNvPr id="3" name="Content Placeholder 2"/>
          <p:cNvSpPr>
            <a:spLocks noGrp="1"/>
          </p:cNvSpPr>
          <p:nvPr>
            <p:ph sz="half" idx="1"/>
          </p:nvPr>
        </p:nvSpPr>
        <p:spPr>
          <a:xfrm>
            <a:off x="216006" y="1477352"/>
            <a:ext cx="5630641" cy="5258069"/>
          </a:xfrm>
        </p:spPr>
        <p:txBody>
          <a:bodyPr>
            <a:normAutofit fontScale="85000" lnSpcReduction="20000"/>
          </a:bodyPr>
          <a:lstStyle/>
          <a:p>
            <a:r>
              <a:rPr lang="en-US" dirty="0">
                <a:solidFill>
                  <a:schemeClr val="tx2">
                    <a:lumMod val="50000"/>
                  </a:schemeClr>
                </a:solidFill>
              </a:rPr>
              <a:t>Where high temperature incinerators or autoclaves are not available and cannot be installed, alternative treatment/disposal measures, such as burning in a pit or burying, must be put in place</a:t>
            </a:r>
            <a:endParaRPr lang="en-GB" dirty="0">
              <a:solidFill>
                <a:schemeClr val="tx2">
                  <a:lumMod val="50000"/>
                </a:schemeClr>
              </a:solidFill>
            </a:endParaRPr>
          </a:p>
          <a:p>
            <a:r>
              <a:rPr lang="en-GB" dirty="0">
                <a:solidFill>
                  <a:schemeClr val="tx2">
                    <a:lumMod val="50000"/>
                  </a:schemeClr>
                </a:solidFill>
              </a:rPr>
              <a:t>Last resort solution: pit burning</a:t>
            </a:r>
          </a:p>
          <a:p>
            <a:r>
              <a:rPr lang="en-GB" dirty="0">
                <a:solidFill>
                  <a:schemeClr val="tx2">
                    <a:lumMod val="50000"/>
                  </a:schemeClr>
                </a:solidFill>
              </a:rPr>
              <a:t>A standard pit should be</a:t>
            </a:r>
          </a:p>
          <a:p>
            <a:pPr lvl="1"/>
            <a:r>
              <a:rPr lang="en-GB" dirty="0">
                <a:solidFill>
                  <a:schemeClr val="tx2">
                    <a:lumMod val="50000"/>
                  </a:schemeClr>
                </a:solidFill>
              </a:rPr>
              <a:t>In an isolated place, away from reach of  children or animals</a:t>
            </a:r>
          </a:p>
          <a:p>
            <a:pPr lvl="1"/>
            <a:r>
              <a:rPr lang="en-GB" dirty="0">
                <a:solidFill>
                  <a:schemeClr val="tx2">
                    <a:lumMod val="50000"/>
                  </a:schemeClr>
                </a:solidFill>
              </a:rPr>
              <a:t>Away from houses</a:t>
            </a:r>
          </a:p>
          <a:p>
            <a:pPr lvl="1"/>
            <a:r>
              <a:rPr lang="en-GB" dirty="0">
                <a:solidFill>
                  <a:schemeClr val="tx2">
                    <a:lumMod val="50000"/>
                  </a:schemeClr>
                </a:solidFill>
              </a:rPr>
              <a:t>At least 2 meters deep and proportionately wide</a:t>
            </a:r>
          </a:p>
          <a:p>
            <a:r>
              <a:rPr lang="en-GB" dirty="0">
                <a:solidFill>
                  <a:schemeClr val="tx2">
                    <a:lumMod val="50000"/>
                  </a:schemeClr>
                </a:solidFill>
              </a:rPr>
              <a:t>When burning is complete it should be covered with soil (at least 30 cm)</a:t>
            </a:r>
          </a:p>
          <a:p>
            <a:r>
              <a:rPr lang="en-GB" dirty="0">
                <a:solidFill>
                  <a:schemeClr val="tx2">
                    <a:lumMod val="50000"/>
                  </a:schemeClr>
                </a:solidFill>
              </a:rPr>
              <a:t>Maintain the register with date and number of burnt boxes – to be under direct supervision</a:t>
            </a:r>
          </a:p>
        </p:txBody>
      </p:sp>
      <p:sp>
        <p:nvSpPr>
          <p:cNvPr id="12" name="Content Placeholder 11"/>
          <p:cNvSpPr>
            <a:spLocks noGrp="1"/>
          </p:cNvSpPr>
          <p:nvPr>
            <p:ph sz="half" idx="2"/>
          </p:nvPr>
        </p:nvSpPr>
        <p:spPr>
          <a:xfrm>
            <a:off x="7010400" y="1314181"/>
            <a:ext cx="5181600" cy="2152808"/>
          </a:xfrm>
        </p:spPr>
        <p:txBody>
          <a:bodyPr>
            <a:normAutofit fontScale="85000" lnSpcReduction="20000"/>
          </a:bodyPr>
          <a:lstStyle/>
          <a:p>
            <a:endParaRPr lang="en-GB" dirty="0"/>
          </a:p>
        </p:txBody>
      </p:sp>
      <p:sp>
        <p:nvSpPr>
          <p:cNvPr id="17" name="Slide Number Placeholder 16"/>
          <p:cNvSpPr>
            <a:spLocks noGrp="1"/>
          </p:cNvSpPr>
          <p:nvPr>
            <p:ph type="sldNum" sz="quarter" idx="12"/>
          </p:nvPr>
        </p:nvSpPr>
        <p:spPr/>
        <p:txBody>
          <a:bodyPr/>
          <a:lstStyle/>
          <a:p>
            <a:fld id="{C303845B-95F4-455A-B10D-7E464EEC4D39}" type="slidenum">
              <a:rPr lang="en-US" smtClean="0"/>
              <a:pPr/>
              <a:t>100</a:t>
            </a:fld>
            <a:endParaRPr lang="en-US"/>
          </a:p>
        </p:txBody>
      </p:sp>
      <p:pic>
        <p:nvPicPr>
          <p:cNvPr id="4" name="Picture 5" descr="C:\Users\SONY\Pictures\Pak Msl Campaign\Phase 5\Inauguration &amp; implementation\DSC04189.jpg"/>
          <p:cNvPicPr>
            <a:picLocks noChangeAspect="1" noChangeArrowheads="1"/>
          </p:cNvPicPr>
          <p:nvPr/>
        </p:nvPicPr>
        <p:blipFill>
          <a:blip r:embed="rId3" cstate="print">
            <a:extLst>
              <a:ext uri="{28A0092B-C50C-407E-A947-70E740481C1C}">
                <a14:useLocalDpi xmlns:a14="http://schemas.microsoft.com/office/drawing/2010/main" val="0"/>
              </a:ext>
            </a:extLst>
          </a:blip>
          <a:srcRect l="11373" r="4897"/>
          <a:stretch>
            <a:fillRect/>
          </a:stretch>
        </p:blipFill>
        <p:spPr bwMode="auto">
          <a:xfrm>
            <a:off x="6064447" y="3688596"/>
            <a:ext cx="3186737" cy="229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6163735" y="4057974"/>
            <a:ext cx="2878666" cy="1634969"/>
            <a:chOff x="1824" y="1476"/>
            <a:chExt cx="2851" cy="2465"/>
          </a:xfrm>
        </p:grpSpPr>
        <p:sp>
          <p:nvSpPr>
            <p:cNvPr id="6" name="Line 5"/>
            <p:cNvSpPr>
              <a:spLocks noChangeShapeType="1"/>
            </p:cNvSpPr>
            <p:nvPr/>
          </p:nvSpPr>
          <p:spPr bwMode="auto">
            <a:xfrm>
              <a:off x="1824" y="1476"/>
              <a:ext cx="2851" cy="24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6"/>
            <p:cNvSpPr>
              <a:spLocks noChangeShapeType="1"/>
            </p:cNvSpPr>
            <p:nvPr/>
          </p:nvSpPr>
          <p:spPr bwMode="auto">
            <a:xfrm flipH="1">
              <a:off x="1824" y="1516"/>
              <a:ext cx="2713" cy="24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 name="Picture 4" descr="DSC00650"/>
          <p:cNvPicPr>
            <a:picLocks noChangeAspect="1" noChangeArrowheads="1"/>
          </p:cNvPicPr>
          <p:nvPr/>
        </p:nvPicPr>
        <p:blipFill>
          <a:blip r:embed="rId4" cstate="print">
            <a:extLst>
              <a:ext uri="{28A0092B-C50C-407E-A947-70E740481C1C}">
                <a14:useLocalDpi xmlns:a14="http://schemas.microsoft.com/office/drawing/2010/main" val="0"/>
              </a:ext>
            </a:extLst>
          </a:blip>
          <a:srcRect l="2899" t="3673" r="5314" b="9400"/>
          <a:stretch>
            <a:fillRect/>
          </a:stretch>
        </p:blipFill>
        <p:spPr bwMode="auto">
          <a:xfrm>
            <a:off x="9345479" y="3655015"/>
            <a:ext cx="2666653" cy="251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3"/>
          <p:cNvGrpSpPr>
            <a:grpSpLocks/>
          </p:cNvGrpSpPr>
          <p:nvPr/>
        </p:nvGrpSpPr>
        <p:grpSpPr bwMode="auto">
          <a:xfrm>
            <a:off x="9898250" y="3907056"/>
            <a:ext cx="1637686" cy="1564481"/>
            <a:chOff x="9447" y="-1401"/>
            <a:chExt cx="1749" cy="1966"/>
          </a:xfrm>
        </p:grpSpPr>
        <p:sp>
          <p:nvSpPr>
            <p:cNvPr id="15" name="Line 4"/>
            <p:cNvSpPr>
              <a:spLocks noChangeShapeType="1"/>
            </p:cNvSpPr>
            <p:nvPr/>
          </p:nvSpPr>
          <p:spPr bwMode="auto">
            <a:xfrm>
              <a:off x="9447" y="-83"/>
              <a:ext cx="470" cy="648"/>
            </a:xfrm>
            <a:prstGeom prst="line">
              <a:avLst/>
            </a:prstGeom>
            <a:noFill/>
            <a:ln w="571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
            <p:cNvSpPr>
              <a:spLocks noChangeShapeType="1"/>
            </p:cNvSpPr>
            <p:nvPr/>
          </p:nvSpPr>
          <p:spPr bwMode="auto">
            <a:xfrm flipH="1">
              <a:off x="9891" y="-1401"/>
              <a:ext cx="1305" cy="1966"/>
            </a:xfrm>
            <a:prstGeom prst="line">
              <a:avLst/>
            </a:prstGeom>
            <a:noFill/>
            <a:ln w="5715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3" name="Grafik 8">
            <a:extLst>
              <a:ext uri="{FF2B5EF4-FFF2-40B4-BE49-F238E27FC236}">
                <a16:creationId xmlns:a16="http://schemas.microsoft.com/office/drawing/2014/main" id="{64AB48FD-A802-4AB9-9EC3-84837FA7A112}"/>
              </a:ext>
            </a:extLst>
          </p:cNvPr>
          <p:cNvPicPr>
            <a:picLocks noChangeAspect="1"/>
          </p:cNvPicPr>
          <p:nvPr/>
        </p:nvPicPr>
        <p:blipFill>
          <a:blip r:embed="rId5" cstate="print"/>
          <a:stretch>
            <a:fillRect/>
          </a:stretch>
        </p:blipFill>
        <p:spPr>
          <a:xfrm>
            <a:off x="6345354" y="967511"/>
            <a:ext cx="5467800" cy="25528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527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After vaccine administration</a:t>
            </a:r>
          </a:p>
        </p:txBody>
      </p:sp>
      <p:sp>
        <p:nvSpPr>
          <p:cNvPr id="3" name="Content Placeholder 2"/>
          <p:cNvSpPr>
            <a:spLocks noGrp="1"/>
          </p:cNvSpPr>
          <p:nvPr>
            <p:ph idx="1"/>
          </p:nvPr>
        </p:nvSpPr>
        <p:spPr>
          <a:xfrm>
            <a:off x="763058" y="1664758"/>
            <a:ext cx="7180792" cy="4351338"/>
          </a:xfrm>
        </p:spPr>
        <p:txBody>
          <a:bodyPr>
            <a:normAutofit fontScale="92500" lnSpcReduction="10000"/>
          </a:bodyPr>
          <a:lstStyle/>
          <a:p>
            <a:r>
              <a:rPr lang="en-GB" dirty="0">
                <a:solidFill>
                  <a:schemeClr val="tx2">
                    <a:lumMod val="50000"/>
                  </a:schemeClr>
                </a:solidFill>
              </a:rPr>
              <a:t>Vaccinator should:</a:t>
            </a:r>
          </a:p>
          <a:p>
            <a:pPr lvl="1"/>
            <a:r>
              <a:rPr lang="en-GB" dirty="0">
                <a:solidFill>
                  <a:schemeClr val="tx2">
                    <a:lumMod val="50000"/>
                  </a:schemeClr>
                </a:solidFill>
              </a:rPr>
              <a:t>Inform the mother/caregiver about possible adverse reaction and when they may occur</a:t>
            </a:r>
          </a:p>
          <a:p>
            <a:pPr lvl="1"/>
            <a:r>
              <a:rPr lang="en-GB" dirty="0">
                <a:solidFill>
                  <a:schemeClr val="tx2">
                    <a:lumMod val="50000"/>
                  </a:schemeClr>
                </a:solidFill>
              </a:rPr>
              <a:t>Advise the mother/caregiver about child’s next routine vaccinations</a:t>
            </a:r>
          </a:p>
          <a:p>
            <a:r>
              <a:rPr lang="en-GB" dirty="0">
                <a:solidFill>
                  <a:schemeClr val="tx2">
                    <a:lumMod val="50000"/>
                  </a:schemeClr>
                </a:solidFill>
              </a:rPr>
              <a:t>Volunteer/team assistant should:</a:t>
            </a:r>
          </a:p>
          <a:p>
            <a:pPr lvl="1"/>
            <a:r>
              <a:rPr lang="en-GB" dirty="0">
                <a:solidFill>
                  <a:schemeClr val="tx2">
                    <a:lumMod val="50000"/>
                  </a:schemeClr>
                </a:solidFill>
              </a:rPr>
              <a:t>Mark tally (cross the circle in the tally sheet </a:t>
            </a:r>
            <a:r>
              <a:rPr lang="en-US" dirty="0">
                <a:solidFill>
                  <a:schemeClr val="tx2">
                    <a:lumMod val="50000"/>
                  </a:schemeClr>
                </a:solidFill>
              </a:rPr>
              <a:t>Ø)</a:t>
            </a:r>
          </a:p>
          <a:p>
            <a:pPr lvl="1"/>
            <a:r>
              <a:rPr lang="en-US" dirty="0">
                <a:solidFill>
                  <a:schemeClr val="tx2">
                    <a:lumMod val="50000"/>
                  </a:schemeClr>
                </a:solidFill>
              </a:rPr>
              <a:t>Mark left little finger with indelible ink pen</a:t>
            </a:r>
          </a:p>
          <a:p>
            <a:pPr lvl="1"/>
            <a:r>
              <a:rPr lang="en-US" dirty="0">
                <a:solidFill>
                  <a:schemeClr val="tx2">
                    <a:lumMod val="50000"/>
                  </a:schemeClr>
                </a:solidFill>
              </a:rPr>
              <a:t>Mark vaccination card or home-based record, if applicable</a:t>
            </a:r>
          </a:p>
          <a:p>
            <a:pPr lvl="1"/>
            <a:r>
              <a:rPr lang="en-US" dirty="0">
                <a:solidFill>
                  <a:schemeClr val="tx2">
                    <a:lumMod val="50000"/>
                  </a:schemeClr>
                </a:solidFill>
              </a:rPr>
              <a:t>Advise the mother/care</a:t>
            </a:r>
            <a:r>
              <a:rPr lang="en-GB" dirty="0">
                <a:solidFill>
                  <a:schemeClr val="tx2">
                    <a:lumMod val="50000"/>
                  </a:schemeClr>
                </a:solidFill>
              </a:rPr>
              <a:t>give</a:t>
            </a:r>
            <a:r>
              <a:rPr lang="en-US" dirty="0">
                <a:solidFill>
                  <a:schemeClr val="tx2">
                    <a:lumMod val="50000"/>
                  </a:schemeClr>
                </a:solidFill>
              </a:rPr>
              <a:t>r to remain at the session site for 15-20 minutes, preferably seated, in case of AEFI with rapid onset</a:t>
            </a:r>
            <a:endParaRPr lang="en-GB"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C303845B-95F4-455A-B10D-7E464EEC4D39}" type="slidenum">
              <a:rPr lang="en-US" smtClean="0"/>
              <a:pPr/>
              <a:t>101</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7551" y="2745645"/>
            <a:ext cx="2846249" cy="2189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2" y="136525"/>
            <a:ext cx="11534775" cy="1325563"/>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Small group review:</a:t>
            </a:r>
            <a:b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br>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Record keeping/data collection – using tally sheets</a:t>
            </a:r>
          </a:p>
        </p:txBody>
      </p:sp>
      <p:sp>
        <p:nvSpPr>
          <p:cNvPr id="3" name="Content Placeholder 2"/>
          <p:cNvSpPr>
            <a:spLocks noGrp="1"/>
          </p:cNvSpPr>
          <p:nvPr>
            <p:ph idx="1"/>
          </p:nvPr>
        </p:nvSpPr>
        <p:spPr>
          <a:xfrm>
            <a:off x="838200" y="1825624"/>
            <a:ext cx="10515600" cy="4676775"/>
          </a:xfrm>
        </p:spPr>
        <p:txBody>
          <a:bodyPr>
            <a:normAutofit fontScale="92500" lnSpcReduction="10000"/>
          </a:bodyPr>
          <a:lstStyle/>
          <a:p>
            <a:r>
              <a:rPr lang="en-GB" dirty="0">
                <a:solidFill>
                  <a:schemeClr val="tx2">
                    <a:lumMod val="50000"/>
                  </a:schemeClr>
                </a:solidFill>
              </a:rPr>
              <a:t>Each M/MR vaccine dose administered is recorded on tally sheet</a:t>
            </a:r>
          </a:p>
          <a:p>
            <a:r>
              <a:rPr lang="en-GB" dirty="0">
                <a:solidFill>
                  <a:schemeClr val="tx2">
                    <a:lumMod val="50000"/>
                  </a:schemeClr>
                </a:solidFill>
              </a:rPr>
              <a:t>If other interventions are integrated in the SIA, these should be recorded also</a:t>
            </a:r>
          </a:p>
          <a:p>
            <a:r>
              <a:rPr lang="en-GB" dirty="0">
                <a:solidFill>
                  <a:schemeClr val="tx2">
                    <a:lumMod val="50000"/>
                  </a:schemeClr>
                </a:solidFill>
              </a:rPr>
              <a:t>Complete date, location, team number and team members</a:t>
            </a:r>
          </a:p>
          <a:p>
            <a:r>
              <a:rPr lang="en-GB" dirty="0">
                <a:solidFill>
                  <a:schemeClr val="tx2">
                    <a:lumMod val="50000"/>
                  </a:schemeClr>
                </a:solidFill>
              </a:rPr>
              <a:t>Mark the tallies correctly, without skipping rows</a:t>
            </a:r>
          </a:p>
          <a:p>
            <a:r>
              <a:rPr lang="en-GB" dirty="0">
                <a:solidFill>
                  <a:schemeClr val="tx2">
                    <a:lumMod val="50000"/>
                  </a:schemeClr>
                </a:solidFill>
              </a:rPr>
              <a:t>Keep count of used and unused vaccine vials, including those that were damaged. The number should add up to the total of number of vials received.</a:t>
            </a:r>
          </a:p>
          <a:p>
            <a:r>
              <a:rPr lang="en-GB" dirty="0">
                <a:solidFill>
                  <a:schemeClr val="tx2">
                    <a:lumMod val="50000"/>
                  </a:schemeClr>
                </a:solidFill>
              </a:rPr>
              <a:t>At the end of each day, when the team returns to the health facility, the tally sheets should be reviewed for completeness by the health worker and the team supervisor. Each day of the SIA should be started with a new tally sheet.</a:t>
            </a:r>
          </a:p>
        </p:txBody>
      </p:sp>
      <p:sp>
        <p:nvSpPr>
          <p:cNvPr id="4" name="Slide Number Placeholder 3"/>
          <p:cNvSpPr>
            <a:spLocks noGrp="1"/>
          </p:cNvSpPr>
          <p:nvPr>
            <p:ph type="sldNum" sz="quarter" idx="12"/>
          </p:nvPr>
        </p:nvSpPr>
        <p:spPr/>
        <p:txBody>
          <a:bodyPr/>
          <a:lstStyle/>
          <a:p>
            <a:fld id="{C303845B-95F4-455A-B10D-7E464EEC4D39}"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2233061"/>
            <a:ext cx="2628900" cy="2281462"/>
          </a:xfrm>
          <a:noFill/>
        </p:spPr>
        <p:txBody>
          <a:bodyPr anchor="t" anchorCtr="0">
            <a:normAutofit/>
          </a:bodyPr>
          <a:lstStyle/>
          <a:p>
            <a:pPr algn="ctr"/>
            <a:r>
              <a:rPr lang="en-GB" sz="3600" b="1" dirty="0">
                <a:solidFill>
                  <a:srgbClr val="FFFFFF"/>
                </a:solidFill>
              </a:rPr>
              <a:t>         Examples of tally sheets</a:t>
            </a:r>
          </a:p>
        </p:txBody>
      </p:sp>
      <p:pic>
        <p:nvPicPr>
          <p:cNvPr id="181250" name="Picture 2"/>
          <p:cNvPicPr>
            <a:picLocks noChangeAspect="1" noChangeArrowheads="1"/>
          </p:cNvPicPr>
          <p:nvPr/>
        </p:nvPicPr>
        <p:blipFill>
          <a:blip r:embed="rId3" cstate="print"/>
          <a:stretch>
            <a:fillRect/>
          </a:stretch>
        </p:blipFill>
        <p:spPr bwMode="auto">
          <a:xfrm>
            <a:off x="6202229" y="643466"/>
            <a:ext cx="3930874" cy="5568739"/>
          </a:xfrm>
          <a:prstGeom prst="rect">
            <a:avLst/>
          </a:prstGeom>
          <a:noFill/>
        </p:spPr>
      </p:pic>
      <p:sp>
        <p:nvSpPr>
          <p:cNvPr id="4" name="Slide Number Placeholder 3"/>
          <p:cNvSpPr>
            <a:spLocks noGrp="1"/>
          </p:cNvSpPr>
          <p:nvPr>
            <p:ph type="sldNum" sz="quarter" idx="12"/>
          </p:nvPr>
        </p:nvSpPr>
        <p:spPr>
          <a:xfrm>
            <a:off x="11034184" y="6356350"/>
            <a:ext cx="514349" cy="365125"/>
          </a:xfrm>
        </p:spPr>
        <p:txBody>
          <a:bodyPr>
            <a:normAutofit/>
          </a:bodyPr>
          <a:lstStyle/>
          <a:p>
            <a:pPr>
              <a:spcAft>
                <a:spcPts val="600"/>
              </a:spcAft>
            </a:pPr>
            <a:fld id="{C303845B-95F4-455A-B10D-7E464EEC4D39}" type="slidenum">
              <a:rPr lang="en-US">
                <a:solidFill>
                  <a:schemeClr val="tx1">
                    <a:alpha val="80000"/>
                  </a:schemeClr>
                </a:solidFill>
              </a:rPr>
              <a:pPr>
                <a:spcAft>
                  <a:spcPts val="600"/>
                </a:spcAft>
              </a:pPr>
              <a:t>103</a:t>
            </a:fld>
            <a:endParaRPr lang="en-US">
              <a:solidFill>
                <a:schemeClr val="tx1">
                  <a:alpha val="80000"/>
                </a:schemeClr>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2" cstate="print"/>
          <a:srcRect/>
          <a:stretch>
            <a:fillRect/>
          </a:stretch>
        </p:blipFill>
        <p:spPr bwMode="auto">
          <a:xfrm>
            <a:off x="991891" y="274369"/>
            <a:ext cx="4401519" cy="654917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303845B-95F4-455A-B10D-7E464EEC4D39}"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65126"/>
            <a:ext cx="10744200" cy="88265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Plenary discussion: Closing the vaccination site</a:t>
            </a:r>
          </a:p>
        </p:txBody>
      </p:sp>
      <p:sp>
        <p:nvSpPr>
          <p:cNvPr id="3" name="Content Placeholder 2"/>
          <p:cNvSpPr>
            <a:spLocks noGrp="1"/>
          </p:cNvSpPr>
          <p:nvPr>
            <p:ph idx="1"/>
          </p:nvPr>
        </p:nvSpPr>
        <p:spPr>
          <a:xfrm>
            <a:off x="838200" y="1825625"/>
            <a:ext cx="10744200" cy="4351338"/>
          </a:xfrm>
        </p:spPr>
        <p:txBody>
          <a:bodyPr>
            <a:normAutofit fontScale="92500" lnSpcReduction="10000"/>
          </a:bodyPr>
          <a:lstStyle/>
          <a:p>
            <a:r>
              <a:rPr lang="en-GB" dirty="0">
                <a:solidFill>
                  <a:schemeClr val="tx2">
                    <a:lumMod val="50000"/>
                  </a:schemeClr>
                </a:solidFill>
              </a:rPr>
              <a:t>What will you do with unused reconstituted M/MR vaccine vials, if any?</a:t>
            </a:r>
          </a:p>
          <a:p>
            <a:pPr>
              <a:buNone/>
            </a:pPr>
            <a:r>
              <a:rPr lang="en-GB" dirty="0"/>
              <a:t>	</a:t>
            </a:r>
            <a:r>
              <a:rPr lang="en-GB" dirty="0">
                <a:solidFill>
                  <a:schemeClr val="accent1">
                    <a:lumMod val="75000"/>
                  </a:schemeClr>
                </a:solidFill>
              </a:rPr>
              <a:t>Discard in a separate waste bag or container.</a:t>
            </a:r>
          </a:p>
          <a:p>
            <a:r>
              <a:rPr lang="en-GB" dirty="0">
                <a:solidFill>
                  <a:schemeClr val="tx2">
                    <a:lumMod val="50000"/>
                  </a:schemeClr>
                </a:solidFill>
              </a:rPr>
              <a:t>What will you do with unopened M/MR vaccine vials and diluents?</a:t>
            </a:r>
          </a:p>
          <a:p>
            <a:pPr>
              <a:buNone/>
            </a:pPr>
            <a:r>
              <a:rPr lang="en-GB" dirty="0"/>
              <a:t>	</a:t>
            </a:r>
            <a:r>
              <a:rPr lang="en-GB" dirty="0">
                <a:solidFill>
                  <a:schemeClr val="accent1">
                    <a:lumMod val="75000"/>
                  </a:schemeClr>
                </a:solidFill>
              </a:rPr>
              <a:t>Count the unopened M/MR vaccine vials and diluents in the vaccine carrier and write down the number on the tally sheet.</a:t>
            </a:r>
          </a:p>
          <a:p>
            <a:pPr>
              <a:buNone/>
            </a:pPr>
            <a:r>
              <a:rPr lang="en-GB" dirty="0"/>
              <a:t>	</a:t>
            </a:r>
            <a:r>
              <a:rPr lang="en-GB" dirty="0">
                <a:solidFill>
                  <a:schemeClr val="accent1">
                    <a:lumMod val="75000"/>
                  </a:schemeClr>
                </a:solidFill>
              </a:rPr>
              <a:t>Return unused M/MR vaccines and diluents to the distribution point along with the vaccine carrier and coolant packs.</a:t>
            </a:r>
          </a:p>
          <a:p>
            <a:r>
              <a:rPr lang="en-GB" dirty="0">
                <a:solidFill>
                  <a:schemeClr val="tx2">
                    <a:lumMod val="50000"/>
                  </a:schemeClr>
                </a:solidFill>
              </a:rPr>
              <a:t>How will you report on unused M/MR vaccine vials and to whom? </a:t>
            </a:r>
          </a:p>
          <a:p>
            <a:pPr>
              <a:buNone/>
            </a:pPr>
            <a:r>
              <a:rPr lang="en-GB" dirty="0"/>
              <a:t>	</a:t>
            </a:r>
            <a:r>
              <a:rPr lang="en-GB" dirty="0">
                <a:solidFill>
                  <a:schemeClr val="accent1">
                    <a:lumMod val="75000"/>
                  </a:schemeClr>
                </a:solidFill>
              </a:rPr>
              <a:t>Calculate on the tally sheet the number of vials received, opened, discarded, and returned; submit the tally sheet to the 1</a:t>
            </a:r>
            <a:r>
              <a:rPr lang="en-GB" baseline="30000" dirty="0">
                <a:solidFill>
                  <a:schemeClr val="accent1">
                    <a:lumMod val="75000"/>
                  </a:schemeClr>
                </a:solidFill>
              </a:rPr>
              <a:t>st</a:t>
            </a:r>
            <a:r>
              <a:rPr lang="en-GB" dirty="0">
                <a:solidFill>
                  <a:schemeClr val="accent1">
                    <a:lumMod val="75000"/>
                  </a:schemeClr>
                </a:solidFill>
              </a:rPr>
              <a:t> level  supervisor.</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105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334107"/>
            <a:ext cx="11324492" cy="808893"/>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Identify and record  measles zero-dose children during SIA</a:t>
            </a:r>
            <a:endParaRPr lang="en-GB" sz="3900" b="1" dirty="0">
              <a:solidFill>
                <a:srgbClr val="FF00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700118" y="1371600"/>
            <a:ext cx="10782636" cy="5076826"/>
          </a:xfrm>
        </p:spPr>
        <p:txBody>
          <a:bodyPr>
            <a:noAutofit/>
          </a:bodyPr>
          <a:lstStyle/>
          <a:p>
            <a:r>
              <a:rPr lang="en-GB" sz="2700" dirty="0">
                <a:solidFill>
                  <a:schemeClr val="tx2">
                    <a:lumMod val="50000"/>
                  </a:schemeClr>
                </a:solidFill>
              </a:rPr>
              <a:t>Definition: measles zero-dose children are children with no previous history of M/MR vaccination.</a:t>
            </a:r>
          </a:p>
          <a:p>
            <a:r>
              <a:rPr lang="en-GB" sz="2700" dirty="0">
                <a:solidFill>
                  <a:schemeClr val="tx2">
                    <a:lumMod val="50000"/>
                  </a:schemeClr>
                </a:solidFill>
              </a:rPr>
              <a:t>Look at the vaccination card and establish if a child received  the 1</a:t>
            </a:r>
            <a:r>
              <a:rPr lang="en-GB" sz="2700" baseline="30000" dirty="0">
                <a:solidFill>
                  <a:schemeClr val="tx2">
                    <a:lumMod val="50000"/>
                  </a:schemeClr>
                </a:solidFill>
              </a:rPr>
              <a:t>st</a:t>
            </a:r>
            <a:r>
              <a:rPr lang="en-GB" sz="2700" dirty="0">
                <a:solidFill>
                  <a:schemeClr val="tx2">
                    <a:lumMod val="50000"/>
                  </a:schemeClr>
                </a:solidFill>
              </a:rPr>
              <a:t> dose of M/MR vaccine through the routine programme.</a:t>
            </a:r>
          </a:p>
          <a:p>
            <a:r>
              <a:rPr lang="en-GB" sz="2700" dirty="0">
                <a:solidFill>
                  <a:schemeClr val="tx2">
                    <a:lumMod val="50000"/>
                  </a:schemeClr>
                </a:solidFill>
              </a:rPr>
              <a:t>Record all children vaccinated in the SIA in a column (A) stratified by age.</a:t>
            </a:r>
          </a:p>
          <a:p>
            <a:r>
              <a:rPr lang="en-GB" sz="2700" dirty="0">
                <a:solidFill>
                  <a:schemeClr val="tx2">
                    <a:lumMod val="50000"/>
                  </a:schemeClr>
                </a:solidFill>
              </a:rPr>
              <a:t>Record children who are 12 months and older and who have proof (i.e. vaccination card) of previous M/MR vaccination in a separate column (B).</a:t>
            </a:r>
          </a:p>
          <a:p>
            <a:r>
              <a:rPr lang="en-GB" sz="2700" dirty="0">
                <a:solidFill>
                  <a:schemeClr val="tx2">
                    <a:lumMod val="50000"/>
                  </a:schemeClr>
                </a:solidFill>
              </a:rPr>
              <a:t>Calculate measles zero-dose dose children by subtracting  column B from the column A.</a:t>
            </a:r>
          </a:p>
          <a:p>
            <a:pPr marL="0" indent="0">
              <a:buNone/>
            </a:pPr>
            <a:r>
              <a:rPr lang="en-GB" sz="2700" b="1" dirty="0">
                <a:solidFill>
                  <a:schemeClr val="tx2">
                    <a:lumMod val="50000"/>
                  </a:schemeClr>
                </a:solidFill>
              </a:rPr>
              <a:t>Question for group discussion:</a:t>
            </a:r>
          </a:p>
          <a:p>
            <a:pPr>
              <a:buNone/>
            </a:pPr>
            <a:r>
              <a:rPr lang="en-GB" sz="2700" dirty="0">
                <a:solidFill>
                  <a:schemeClr val="tx2">
                    <a:lumMod val="50000"/>
                  </a:schemeClr>
                </a:solidFill>
              </a:rPr>
              <a:t>		Why is it important to identify measles zero-dose children?</a:t>
            </a:r>
          </a:p>
        </p:txBody>
      </p:sp>
      <p:sp>
        <p:nvSpPr>
          <p:cNvPr id="4" name="Slide Number Placeholder 3"/>
          <p:cNvSpPr>
            <a:spLocks noGrp="1"/>
          </p:cNvSpPr>
          <p:nvPr>
            <p:ph type="sldNum" sz="quarter" idx="12"/>
          </p:nvPr>
        </p:nvSpPr>
        <p:spPr/>
        <p:txBody>
          <a:bodyPr/>
          <a:lstStyle/>
          <a:p>
            <a:fld id="{C303845B-95F4-455A-B10D-7E464EEC4D39}" type="slidenum">
              <a:rPr lang="en-US" smtClean="0"/>
              <a:pPr/>
              <a:t>106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28700" y="1967266"/>
            <a:ext cx="2628900" cy="2547257"/>
          </a:xfrm>
          <a:noFill/>
        </p:spPr>
        <p:txBody>
          <a:bodyPr anchor="ctr">
            <a:normAutofit/>
          </a:bodyPr>
          <a:lstStyle/>
          <a:p>
            <a:pPr algn="ctr"/>
            <a:r>
              <a:rPr lang="en-GB" sz="2500">
                <a:solidFill>
                  <a:srgbClr val="FFFFFF"/>
                </a:solidFill>
              </a:rPr>
              <a:t>Example of tally sheet stratified by age and prior  M/MR RI dose to identify measles zero-dose children</a:t>
            </a:r>
          </a:p>
        </p:txBody>
      </p:sp>
      <p:pic>
        <p:nvPicPr>
          <p:cNvPr id="1026" name="Picture 2"/>
          <p:cNvPicPr>
            <a:picLocks noChangeAspect="1" noChangeArrowheads="1"/>
          </p:cNvPicPr>
          <p:nvPr/>
        </p:nvPicPr>
        <p:blipFill>
          <a:blip r:embed="rId3" cstate="print"/>
          <a:srcRect r="1413"/>
          <a:stretch>
            <a:fillRect/>
          </a:stretch>
        </p:blipFill>
        <p:spPr bwMode="auto">
          <a:xfrm>
            <a:off x="4777316" y="1381665"/>
            <a:ext cx="6780700" cy="4092340"/>
          </a:xfrm>
          <a:prstGeom prst="rect">
            <a:avLst/>
          </a:prstGeom>
          <a:noFill/>
        </p:spPr>
      </p:pic>
      <p:sp>
        <p:nvSpPr>
          <p:cNvPr id="5" name="Slide Number Placeholder 4"/>
          <p:cNvSpPr>
            <a:spLocks noGrp="1"/>
          </p:cNvSpPr>
          <p:nvPr>
            <p:ph type="sldNum" sz="quarter" idx="12"/>
          </p:nvPr>
        </p:nvSpPr>
        <p:spPr>
          <a:xfrm>
            <a:off x="11034184" y="6356350"/>
            <a:ext cx="514349" cy="365125"/>
          </a:xfrm>
        </p:spPr>
        <p:txBody>
          <a:bodyPr>
            <a:normAutofit/>
          </a:bodyPr>
          <a:lstStyle/>
          <a:p>
            <a:pPr>
              <a:spcAft>
                <a:spcPts val="600"/>
              </a:spcAft>
            </a:pPr>
            <a:fld id="{C303845B-95F4-455A-B10D-7E464EEC4D39}" type="slidenum">
              <a:rPr lang="en-US">
                <a:solidFill>
                  <a:schemeClr val="tx1">
                    <a:alpha val="80000"/>
                  </a:schemeClr>
                </a:solidFill>
              </a:rPr>
              <a:pPr>
                <a:spcAft>
                  <a:spcPts val="600"/>
                </a:spcAft>
              </a:pPr>
              <a:t>107</a:t>
            </a:fld>
            <a:endParaRPr lang="en-US">
              <a:solidFill>
                <a:schemeClr val="tx1">
                  <a:alpha val="80000"/>
                </a:schemeClr>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315031" y="2503170"/>
            <a:ext cx="5561938" cy="1851659"/>
          </a:xfrm>
        </p:spPr>
        <p:txBody>
          <a:bodyPr vert="horz" lIns="91440" tIns="45720" rIns="91440" bIns="45720" rtlCol="0" anchor="b">
            <a:noAutofit/>
          </a:bodyPr>
          <a:lstStyle/>
          <a:p>
            <a:pPr algn="ctr"/>
            <a:r>
              <a:rPr lang="en-US" sz="38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10 key points for health workers and vaccination team</a:t>
            </a:r>
          </a:p>
        </p:txBody>
      </p:sp>
      <p:sp>
        <p:nvSpPr>
          <p:cNvPr id="3" name="Slide Number Placeholder 2"/>
          <p:cNvSpPr>
            <a:spLocks noGrp="1"/>
          </p:cNvSpPr>
          <p:nvPr>
            <p:ph type="sldNum" sz="quarter" idx="12"/>
          </p:nvPr>
        </p:nvSpPr>
        <p:spPr>
          <a:xfrm>
            <a:off x="10467444" y="6356350"/>
            <a:ext cx="886355" cy="365125"/>
          </a:xfrm>
        </p:spPr>
        <p:txBody>
          <a:bodyPr vert="horz" lIns="91440" tIns="45720" rIns="91440" bIns="45720" rtlCol="0" anchor="ctr">
            <a:normAutofit/>
          </a:bodyPr>
          <a:lstStyle/>
          <a:p>
            <a:pPr>
              <a:spcAft>
                <a:spcPts val="600"/>
              </a:spcAft>
            </a:pPr>
            <a:fld id="{C303845B-95F4-455A-B10D-7E464EEC4D39}" type="slidenum">
              <a:rPr lang="en-US">
                <a:solidFill>
                  <a:srgbClr val="FFFFFF"/>
                </a:solidFill>
              </a:rPr>
              <a:pPr>
                <a:spcAft>
                  <a:spcPts val="600"/>
                </a:spcAft>
              </a:pPr>
              <a:t>108</a:t>
            </a:fld>
            <a:endParaRPr lang="en-US">
              <a:solidFill>
                <a:srgbClr val="FFFFFF"/>
              </a:solidFill>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822" y="271462"/>
            <a:ext cx="11222355" cy="958850"/>
          </a:xfrm>
        </p:spPr>
        <p:txBody>
          <a:bodyPr>
            <a:normAutofit fontScale="90000"/>
          </a:bodyPr>
          <a:lstStyle/>
          <a:p>
            <a:r>
              <a:rPr lang="en-GB" sz="43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10 key points for health workers and vaccination team</a:t>
            </a:r>
            <a:endParaRPr lang="en-GB"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838200" y="1690688"/>
            <a:ext cx="10515600" cy="4895850"/>
          </a:xfrm>
        </p:spPr>
        <p:txBody>
          <a:bodyPr>
            <a:normAutofit fontScale="92500" lnSpcReduction="20000"/>
          </a:bodyPr>
          <a:lstStyle/>
          <a:p>
            <a:pPr marL="514350" indent="-514350">
              <a:buAutoNum type="arabicPeriod"/>
            </a:pPr>
            <a:r>
              <a:rPr lang="en-GB" dirty="0">
                <a:solidFill>
                  <a:schemeClr val="tx2">
                    <a:lumMod val="50000"/>
                  </a:schemeClr>
                </a:solidFill>
              </a:rPr>
              <a:t>Freeze coolant-packs early enough (one week before SIA).</a:t>
            </a:r>
          </a:p>
          <a:p>
            <a:pPr marL="514350" indent="-514350">
              <a:buAutoNum type="arabicPeriod"/>
            </a:pPr>
            <a:r>
              <a:rPr lang="en-GB" dirty="0">
                <a:solidFill>
                  <a:schemeClr val="tx2">
                    <a:lumMod val="50000"/>
                  </a:schemeClr>
                </a:solidFill>
              </a:rPr>
              <a:t>Keep the diluent cool 24 hours prior to use (2-8 °C).</a:t>
            </a:r>
          </a:p>
          <a:p>
            <a:pPr marL="514350" indent="-514350">
              <a:buAutoNum type="arabicPeriod"/>
            </a:pPr>
            <a:r>
              <a:rPr lang="en-GB" dirty="0">
                <a:solidFill>
                  <a:schemeClr val="tx2">
                    <a:lumMod val="50000"/>
                  </a:schemeClr>
                </a:solidFill>
              </a:rPr>
              <a:t>Use conditioned coolant packs for the vaccine carrier.</a:t>
            </a:r>
          </a:p>
          <a:p>
            <a:pPr marL="514350" indent="-514350">
              <a:buAutoNum type="arabicPeriod"/>
            </a:pPr>
            <a:r>
              <a:rPr lang="en-GB" dirty="0">
                <a:solidFill>
                  <a:schemeClr val="tx2">
                    <a:lumMod val="50000"/>
                  </a:schemeClr>
                </a:solidFill>
              </a:rPr>
              <a:t>Check the expiration date of vaccine and diluent and the VVM.</a:t>
            </a:r>
          </a:p>
          <a:p>
            <a:pPr marL="514350" indent="-514350">
              <a:buFont typeface="Arial" panose="020B0604020202020204" pitchFamily="34" charset="0"/>
              <a:buAutoNum type="arabicPeriod"/>
            </a:pPr>
            <a:r>
              <a:rPr lang="en-GB" dirty="0">
                <a:solidFill>
                  <a:schemeClr val="tx2">
                    <a:lumMod val="50000"/>
                  </a:schemeClr>
                </a:solidFill>
              </a:rPr>
              <a:t>Reconstitute 1 vaccine vial at a time using the correct technique. </a:t>
            </a:r>
          </a:p>
          <a:p>
            <a:pPr marL="514350" indent="-514350">
              <a:buAutoNum type="arabicPeriod"/>
            </a:pPr>
            <a:r>
              <a:rPr lang="en-GB" dirty="0">
                <a:solidFill>
                  <a:schemeClr val="tx2">
                    <a:lumMod val="50000"/>
                  </a:schemeClr>
                </a:solidFill>
              </a:rPr>
              <a:t>Keep reconstituted vaccine vials in foam pad of vaccine carrier, away from heat and light. Do not close the lid.</a:t>
            </a:r>
          </a:p>
          <a:p>
            <a:pPr marL="514350" indent="-514350">
              <a:buAutoNum type="arabicPeriod"/>
            </a:pPr>
            <a:r>
              <a:rPr lang="en-GB" dirty="0">
                <a:solidFill>
                  <a:schemeClr val="tx2">
                    <a:lumMod val="50000"/>
                  </a:schemeClr>
                </a:solidFill>
              </a:rPr>
              <a:t>Draw one AD syringe at a time. Do not pre-fill. Do not touch the needle.</a:t>
            </a:r>
          </a:p>
          <a:p>
            <a:pPr marL="514350" indent="-514350">
              <a:buAutoNum type="arabicPeriod"/>
            </a:pPr>
            <a:r>
              <a:rPr lang="en-GB" dirty="0">
                <a:solidFill>
                  <a:schemeClr val="tx2">
                    <a:lumMod val="50000"/>
                  </a:schemeClr>
                </a:solidFill>
              </a:rPr>
              <a:t>Administer vaccine subcutaneously in the upper left arm.</a:t>
            </a:r>
          </a:p>
          <a:p>
            <a:pPr marL="514350" indent="-514350">
              <a:buAutoNum type="arabicPeriod"/>
            </a:pPr>
            <a:r>
              <a:rPr lang="en-GB" dirty="0">
                <a:solidFill>
                  <a:schemeClr val="tx2">
                    <a:lumMod val="50000"/>
                  </a:schemeClr>
                </a:solidFill>
              </a:rPr>
              <a:t>Do not recap any needle and always dispose in the safety box.</a:t>
            </a:r>
          </a:p>
          <a:p>
            <a:pPr marL="514350" indent="-514350">
              <a:buAutoNum type="arabicPeriod"/>
            </a:pPr>
            <a:r>
              <a:rPr lang="en-GB" dirty="0">
                <a:solidFill>
                  <a:schemeClr val="tx2">
                    <a:lumMod val="50000"/>
                  </a:schemeClr>
                </a:solidFill>
              </a:rPr>
              <a:t>Never move reconstituted vaccine vial from one site to another. Discard it 6 hours after reconstitution or at the end of the vaccination session, whatever comes first. </a:t>
            </a:r>
          </a:p>
          <a:p>
            <a:pPr marL="514350" indent="-514350">
              <a:buNone/>
            </a:pPr>
            <a:endParaRPr lang="en-GB" dirty="0"/>
          </a:p>
          <a:p>
            <a:pPr marL="514350" indent="-514350">
              <a:buAutoNum type="arabicPeriod"/>
            </a:pPr>
            <a:endParaRPr lang="en-GB" dirty="0"/>
          </a:p>
          <a:p>
            <a:pPr marL="514350" indent="-514350">
              <a:buAutoNum type="arabicPeriod"/>
            </a:pPr>
            <a:endParaRPr lang="en-GB" dirty="0"/>
          </a:p>
        </p:txBody>
      </p:sp>
      <p:sp>
        <p:nvSpPr>
          <p:cNvPr id="5" name="Slide Number Placeholder 4"/>
          <p:cNvSpPr>
            <a:spLocks noGrp="1"/>
          </p:cNvSpPr>
          <p:nvPr>
            <p:ph type="sldNum" sz="quarter" idx="12"/>
          </p:nvPr>
        </p:nvSpPr>
        <p:spPr/>
        <p:txBody>
          <a:bodyPr/>
          <a:lstStyle/>
          <a:p>
            <a:fld id="{C303845B-95F4-455A-B10D-7E464EEC4D39}"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360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Clinical course of measles</a:t>
            </a:r>
          </a:p>
        </p:txBody>
      </p:sp>
      <p:sp>
        <p:nvSpPr>
          <p:cNvPr id="3" name="Content Placeholder 2"/>
          <p:cNvSpPr>
            <a:spLocks noGrp="1"/>
          </p:cNvSpPr>
          <p:nvPr>
            <p:ph idx="1"/>
          </p:nvPr>
        </p:nvSpPr>
        <p:spPr>
          <a:xfrm>
            <a:off x="838199" y="1825625"/>
            <a:ext cx="10924309" cy="4351338"/>
          </a:xfrm>
        </p:spPr>
        <p:txBody>
          <a:bodyPr>
            <a:normAutofit fontScale="92500" lnSpcReduction="20000"/>
          </a:bodyPr>
          <a:lstStyle/>
          <a:p>
            <a:r>
              <a:rPr lang="en-GB" dirty="0">
                <a:solidFill>
                  <a:schemeClr val="tx2">
                    <a:lumMod val="50000"/>
                  </a:schemeClr>
                </a:solidFill>
              </a:rPr>
              <a:t>What is the incubation period?</a:t>
            </a:r>
          </a:p>
          <a:p>
            <a:pPr>
              <a:buNone/>
            </a:pPr>
            <a:r>
              <a:rPr lang="en-GB" dirty="0"/>
              <a:t>   </a:t>
            </a:r>
            <a:r>
              <a:rPr lang="en-GB" dirty="0">
                <a:solidFill>
                  <a:schemeClr val="accent1">
                    <a:lumMod val="75000"/>
                  </a:schemeClr>
                </a:solidFill>
              </a:rPr>
              <a:t>Ranges from 7 to 23 days</a:t>
            </a:r>
          </a:p>
          <a:p>
            <a:r>
              <a:rPr lang="en-GB" dirty="0">
                <a:solidFill>
                  <a:schemeClr val="tx2">
                    <a:lumMod val="50000"/>
                  </a:schemeClr>
                </a:solidFill>
              </a:rPr>
              <a:t>When is the person most infections?</a:t>
            </a:r>
          </a:p>
          <a:p>
            <a:pPr>
              <a:buNone/>
            </a:pPr>
            <a:r>
              <a:rPr lang="en-GB" dirty="0"/>
              <a:t>   </a:t>
            </a:r>
            <a:r>
              <a:rPr lang="en-GB" dirty="0">
                <a:solidFill>
                  <a:schemeClr val="accent1">
                    <a:lumMod val="75000"/>
                  </a:schemeClr>
                </a:solidFill>
              </a:rPr>
              <a:t>4 days before rash and 4 days after rash onset</a:t>
            </a:r>
          </a:p>
          <a:p>
            <a:r>
              <a:rPr lang="en-GB" dirty="0">
                <a:solidFill>
                  <a:schemeClr val="tx2">
                    <a:lumMod val="50000"/>
                  </a:schemeClr>
                </a:solidFill>
              </a:rPr>
              <a:t>When does the rash appear?</a:t>
            </a:r>
          </a:p>
          <a:p>
            <a:pPr>
              <a:buNone/>
            </a:pPr>
            <a:r>
              <a:rPr lang="en-GB" dirty="0"/>
              <a:t>   </a:t>
            </a:r>
            <a:r>
              <a:rPr lang="en-GB" dirty="0">
                <a:solidFill>
                  <a:schemeClr val="accent1">
                    <a:lumMod val="75000"/>
                  </a:schemeClr>
                </a:solidFill>
              </a:rPr>
              <a:t>2 to 4 days after the early symptoms appear (fever, cough, coryza, conjunctivitis)</a:t>
            </a:r>
          </a:p>
          <a:p>
            <a:r>
              <a:rPr lang="en-GB" dirty="0">
                <a:solidFill>
                  <a:schemeClr val="tx2">
                    <a:lumMod val="50000"/>
                  </a:schemeClr>
                </a:solidFill>
              </a:rPr>
              <a:t>When do the complications occur and what can they be?</a:t>
            </a:r>
          </a:p>
          <a:p>
            <a:pPr>
              <a:buNone/>
            </a:pPr>
            <a:r>
              <a:rPr lang="en-GB" dirty="0"/>
              <a:t>   </a:t>
            </a:r>
            <a:r>
              <a:rPr lang="en-GB" dirty="0">
                <a:solidFill>
                  <a:schemeClr val="accent1">
                    <a:lumMod val="75000"/>
                  </a:schemeClr>
                </a:solidFill>
              </a:rPr>
              <a:t>During 30 days after the rash onset (mostly in the 2</a:t>
            </a:r>
            <a:r>
              <a:rPr lang="en-GB" baseline="30000" dirty="0">
                <a:solidFill>
                  <a:schemeClr val="accent1">
                    <a:lumMod val="75000"/>
                  </a:schemeClr>
                </a:solidFill>
              </a:rPr>
              <a:t>nd</a:t>
            </a:r>
            <a:r>
              <a:rPr lang="en-GB" dirty="0">
                <a:solidFill>
                  <a:schemeClr val="accent1">
                    <a:lumMod val="75000"/>
                  </a:schemeClr>
                </a:solidFill>
              </a:rPr>
              <a:t> and 3</a:t>
            </a:r>
            <a:r>
              <a:rPr lang="en-GB" baseline="30000" dirty="0">
                <a:solidFill>
                  <a:schemeClr val="accent1">
                    <a:lumMod val="75000"/>
                  </a:schemeClr>
                </a:solidFill>
              </a:rPr>
              <a:t>rd</a:t>
            </a:r>
            <a:r>
              <a:rPr lang="en-GB" dirty="0">
                <a:solidFill>
                  <a:schemeClr val="accent1">
                    <a:lumMod val="75000"/>
                  </a:schemeClr>
                </a:solidFill>
              </a:rPr>
              <a:t> week); complications include diarrhoea, </a:t>
            </a:r>
            <a:r>
              <a:rPr lang="en-GB" dirty="0" err="1">
                <a:solidFill>
                  <a:schemeClr val="accent1">
                    <a:lumMod val="75000"/>
                  </a:schemeClr>
                </a:solidFill>
              </a:rPr>
              <a:t>otitis</a:t>
            </a:r>
            <a:r>
              <a:rPr lang="en-GB" dirty="0">
                <a:solidFill>
                  <a:schemeClr val="accent1">
                    <a:lumMod val="75000"/>
                  </a:schemeClr>
                </a:solidFill>
              </a:rPr>
              <a:t> media, pneumonia, croup, post-infectious encephalitis</a:t>
            </a:r>
          </a:p>
        </p:txBody>
      </p:sp>
      <p:sp>
        <p:nvSpPr>
          <p:cNvPr id="4" name="Slide Number Placeholder 3"/>
          <p:cNvSpPr>
            <a:spLocks noGrp="1"/>
          </p:cNvSpPr>
          <p:nvPr>
            <p:ph type="sldNum" sz="quarter" idx="12"/>
          </p:nvPr>
        </p:nvSpPr>
        <p:spPr/>
        <p:txBody>
          <a:bodyPr/>
          <a:lstStyle/>
          <a:p>
            <a:fld id="{C303845B-95F4-455A-B10D-7E464EEC4D39}"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32" y="365125"/>
            <a:ext cx="10733868" cy="94932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Additional but not any less important point </a:t>
            </a:r>
          </a:p>
        </p:txBody>
      </p:sp>
      <p:sp>
        <p:nvSpPr>
          <p:cNvPr id="3" name="Content Placeholder 2"/>
          <p:cNvSpPr>
            <a:spLocks noGrp="1"/>
          </p:cNvSpPr>
          <p:nvPr>
            <p:ph idx="1"/>
          </p:nvPr>
        </p:nvSpPr>
        <p:spPr/>
        <p:txBody>
          <a:bodyPr/>
          <a:lstStyle/>
          <a:p>
            <a:r>
              <a:rPr lang="en-GB" dirty="0">
                <a:solidFill>
                  <a:schemeClr val="tx2">
                    <a:lumMod val="50000"/>
                  </a:schemeClr>
                </a:solidFill>
              </a:rPr>
              <a:t>How can SIAs strengthen the routine immunization programme?</a:t>
            </a:r>
          </a:p>
          <a:p>
            <a:pPr lvl="1"/>
            <a:r>
              <a:rPr lang="en-GB" dirty="0">
                <a:solidFill>
                  <a:schemeClr val="accent1">
                    <a:lumMod val="75000"/>
                  </a:schemeClr>
                </a:solidFill>
              </a:rPr>
              <a:t>By identifying M/MR zero-dose children and defaulters to help identify low coverage areas</a:t>
            </a:r>
          </a:p>
          <a:p>
            <a:pPr lvl="1"/>
            <a:r>
              <a:rPr lang="en-GB" dirty="0">
                <a:solidFill>
                  <a:schemeClr val="accent1">
                    <a:lumMod val="75000"/>
                  </a:schemeClr>
                </a:solidFill>
              </a:rPr>
              <a:t>By updating RI microplans with target population and maps of catchment areas, especially  if missed populations are detected during SIA</a:t>
            </a:r>
          </a:p>
          <a:p>
            <a:pPr lvl="1"/>
            <a:r>
              <a:rPr lang="en-GB" dirty="0">
                <a:solidFill>
                  <a:schemeClr val="accent1">
                    <a:lumMod val="75000"/>
                  </a:schemeClr>
                </a:solidFill>
              </a:rPr>
              <a:t>By reminding mothers/caregivers to bring the children back for routine vaccination</a:t>
            </a:r>
          </a:p>
          <a:p>
            <a:pPr lvl="1"/>
            <a:r>
              <a:rPr lang="en-GB" dirty="0">
                <a:solidFill>
                  <a:schemeClr val="accent1">
                    <a:lumMod val="75000"/>
                  </a:schemeClr>
                </a:solidFill>
              </a:rPr>
              <a:t>By refreshing health workers’ knowledge on safe and correct vaccine administration techniques and waste management</a:t>
            </a:r>
          </a:p>
          <a:p>
            <a:pPr lvl="1"/>
            <a:r>
              <a:rPr lang="en-GB" dirty="0">
                <a:solidFill>
                  <a:schemeClr val="accent1">
                    <a:lumMod val="75000"/>
                  </a:schemeClr>
                </a:solidFill>
              </a:rPr>
              <a:t>By strengthening AEFI reporting</a:t>
            </a:r>
          </a:p>
        </p:txBody>
      </p:sp>
      <p:sp>
        <p:nvSpPr>
          <p:cNvPr id="4" name="Slide Number Placeholder 3"/>
          <p:cNvSpPr>
            <a:spLocks noGrp="1"/>
          </p:cNvSpPr>
          <p:nvPr>
            <p:ph type="sldNum" sz="quarter" idx="12"/>
          </p:nvPr>
        </p:nvSpPr>
        <p:spPr/>
        <p:txBody>
          <a:bodyPr/>
          <a:lstStyle/>
          <a:p>
            <a:fld id="{C303845B-95F4-455A-B10D-7E464EEC4D39}" type="slidenum">
              <a:rPr lang="en-US" smtClean="0"/>
              <a:pPr/>
              <a:t>110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Questions?</a:t>
            </a:r>
          </a:p>
        </p:txBody>
      </p:sp>
      <p:sp>
        <p:nvSpPr>
          <p:cNvPr id="3" name="Slide Number Placeholder 2"/>
          <p:cNvSpPr>
            <a:spLocks noGrp="1"/>
          </p:cNvSpPr>
          <p:nvPr>
            <p:ph type="sldNum" sz="quarter" idx="12"/>
          </p:nvPr>
        </p:nvSpPr>
        <p:spPr>
          <a:xfrm>
            <a:off x="10467444" y="6356350"/>
            <a:ext cx="886355" cy="365125"/>
          </a:xfrm>
        </p:spPr>
        <p:txBody>
          <a:bodyPr vert="horz" lIns="91440" tIns="45720" rIns="91440" bIns="45720" rtlCol="0" anchor="ctr">
            <a:normAutofit/>
          </a:bodyPr>
          <a:lstStyle/>
          <a:p>
            <a:pPr>
              <a:spcAft>
                <a:spcPts val="600"/>
              </a:spcAft>
            </a:pPr>
            <a:fld id="{C303845B-95F4-455A-B10D-7E464EEC4D39}" type="slidenum">
              <a:rPr lang="en-US">
                <a:solidFill>
                  <a:srgbClr val="FFFFFF"/>
                </a:solidFill>
              </a:rPr>
              <a:pPr>
                <a:spcAft>
                  <a:spcPts val="600"/>
                </a:spcAft>
              </a:pPr>
              <a:t>111</a:t>
            </a:fld>
            <a:endParaRPr lang="en-US">
              <a:solidFill>
                <a:srgbClr val="FFFFFF"/>
              </a:solidFill>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345005" y="2157543"/>
            <a:ext cx="5561938" cy="2513516"/>
          </a:xfrm>
        </p:spPr>
        <p:txBody>
          <a:bodyPr vert="horz" lIns="91440" tIns="45720" rIns="91440" bIns="45720" rtlCol="0" anchor="b">
            <a:normAutofit/>
          </a:bodyPr>
          <a:lstStyle/>
          <a:p>
            <a:pPr algn="ctr"/>
            <a:r>
              <a:rPr lang="en-US" sz="33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Additional session:</a:t>
            </a:r>
            <a:br>
              <a:rPr lang="en-US" sz="33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US" sz="33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SIA in the context of COVID-19</a:t>
            </a:r>
            <a:br>
              <a:rPr lang="en-US" sz="33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US" sz="33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Catch-up vaccination sessions</a:t>
            </a:r>
          </a:p>
        </p:txBody>
      </p:sp>
      <p:sp>
        <p:nvSpPr>
          <p:cNvPr id="3" name="Slide Number Placeholder 2"/>
          <p:cNvSpPr>
            <a:spLocks noGrp="1"/>
          </p:cNvSpPr>
          <p:nvPr>
            <p:ph type="sldNum" sz="quarter" idx="12"/>
          </p:nvPr>
        </p:nvSpPr>
        <p:spPr>
          <a:xfrm>
            <a:off x="10467444" y="6356350"/>
            <a:ext cx="886355" cy="365125"/>
          </a:xfrm>
        </p:spPr>
        <p:txBody>
          <a:bodyPr vert="horz" lIns="91440" tIns="45720" rIns="91440" bIns="45720" rtlCol="0" anchor="ctr">
            <a:normAutofit/>
          </a:bodyPr>
          <a:lstStyle/>
          <a:p>
            <a:pPr>
              <a:spcAft>
                <a:spcPts val="600"/>
              </a:spcAft>
            </a:pPr>
            <a:fld id="{C303845B-95F4-455A-B10D-7E464EEC4D39}" type="slidenum">
              <a:rPr lang="en-US">
                <a:solidFill>
                  <a:srgbClr val="FFFFFF"/>
                </a:solidFill>
              </a:rPr>
              <a:pPr>
                <a:spcAft>
                  <a:spcPts val="600"/>
                </a:spcAft>
              </a:pPr>
              <a:t>112</a:t>
            </a:fld>
            <a:endParaRPr lang="en-US">
              <a:solidFill>
                <a:srgbClr val="FFFFFF"/>
              </a:solidFill>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0320" y="317500"/>
            <a:ext cx="10811359" cy="905736"/>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Best practice in the context of COVID-19: vaccinator</a:t>
            </a:r>
          </a:p>
        </p:txBody>
      </p:sp>
      <p:sp>
        <p:nvSpPr>
          <p:cNvPr id="4" name="Content Placeholder 3"/>
          <p:cNvSpPr>
            <a:spLocks noGrp="1"/>
          </p:cNvSpPr>
          <p:nvPr>
            <p:ph idx="1"/>
          </p:nvPr>
        </p:nvSpPr>
        <p:spPr>
          <a:xfrm>
            <a:off x="836909" y="1565920"/>
            <a:ext cx="10811359" cy="4775416"/>
          </a:xfrm>
        </p:spPr>
        <p:txBody>
          <a:bodyPr>
            <a:normAutofit/>
          </a:bodyPr>
          <a:lstStyle/>
          <a:p>
            <a:pPr>
              <a:buNone/>
            </a:pPr>
            <a:r>
              <a:rPr lang="en-GB" dirty="0">
                <a:solidFill>
                  <a:schemeClr val="tx2">
                    <a:lumMod val="50000"/>
                  </a:schemeClr>
                </a:solidFill>
              </a:rPr>
              <a:t>Standard infection prevention and control (IPC) strategies:</a:t>
            </a:r>
          </a:p>
          <a:p>
            <a:r>
              <a:rPr lang="en-GB" dirty="0">
                <a:solidFill>
                  <a:schemeClr val="tx2">
                    <a:lumMod val="50000"/>
                  </a:schemeClr>
                </a:solidFill>
              </a:rPr>
              <a:t>Hand hygiene: use clean water and soap (40 to 60 seconds) or alcohol-based hand rub (20 to 30 seconds):</a:t>
            </a:r>
          </a:p>
          <a:p>
            <a:pPr lvl="1"/>
            <a:r>
              <a:rPr lang="en-GB" dirty="0">
                <a:solidFill>
                  <a:schemeClr val="tx2">
                    <a:lumMod val="50000"/>
                  </a:schemeClr>
                </a:solidFill>
              </a:rPr>
              <a:t>before putting and removing the mask</a:t>
            </a:r>
          </a:p>
          <a:p>
            <a:pPr lvl="1"/>
            <a:r>
              <a:rPr lang="en-GB" dirty="0">
                <a:solidFill>
                  <a:schemeClr val="tx2">
                    <a:lumMod val="50000"/>
                  </a:schemeClr>
                </a:solidFill>
              </a:rPr>
              <a:t>before preparing the vaccine</a:t>
            </a:r>
          </a:p>
          <a:p>
            <a:pPr lvl="1"/>
            <a:r>
              <a:rPr lang="en-GB" dirty="0">
                <a:solidFill>
                  <a:schemeClr val="tx2">
                    <a:lumMod val="50000"/>
                  </a:schemeClr>
                </a:solidFill>
              </a:rPr>
              <a:t>between each vaccine administration.</a:t>
            </a:r>
          </a:p>
          <a:p>
            <a:r>
              <a:rPr lang="en-GB" dirty="0">
                <a:solidFill>
                  <a:schemeClr val="tx2">
                    <a:lumMod val="50000"/>
                  </a:schemeClr>
                </a:solidFill>
              </a:rPr>
              <a:t>Personal protective equipment (PPE): </a:t>
            </a:r>
          </a:p>
          <a:p>
            <a:pPr lvl="1"/>
            <a:r>
              <a:rPr lang="en-GB" dirty="0">
                <a:solidFill>
                  <a:schemeClr val="tx2">
                    <a:lumMod val="50000"/>
                  </a:schemeClr>
                </a:solidFill>
              </a:rPr>
              <a:t>wear a medical mask throughout the vaccination session;</a:t>
            </a:r>
          </a:p>
          <a:p>
            <a:pPr lvl="1"/>
            <a:r>
              <a:rPr lang="en-GB" dirty="0">
                <a:solidFill>
                  <a:schemeClr val="tx2">
                    <a:lumMod val="50000"/>
                  </a:schemeClr>
                </a:solidFill>
              </a:rPr>
              <a:t>gloves are not required for injectable vaccine administration; if used they do not replace the need for performing hand hygiene;</a:t>
            </a:r>
          </a:p>
          <a:p>
            <a:pPr lvl="1"/>
            <a:r>
              <a:rPr lang="en-GB" dirty="0">
                <a:solidFill>
                  <a:schemeClr val="tx2">
                    <a:lumMod val="50000"/>
                  </a:schemeClr>
                </a:solidFill>
              </a:rPr>
              <a:t>applying alcohol-based hand rub on gloved hands is strongly discouraged.</a:t>
            </a:r>
          </a:p>
          <a:p>
            <a:endParaRPr lang="en-GB" dirty="0"/>
          </a:p>
        </p:txBody>
      </p:sp>
      <p:sp>
        <p:nvSpPr>
          <p:cNvPr id="5" name="Slide Number Placeholder 4"/>
          <p:cNvSpPr>
            <a:spLocks noGrp="1"/>
          </p:cNvSpPr>
          <p:nvPr>
            <p:ph type="sldNum" sz="quarter" idx="12"/>
          </p:nvPr>
        </p:nvSpPr>
        <p:spPr/>
        <p:txBody>
          <a:bodyPr/>
          <a:lstStyle/>
          <a:p>
            <a:fld id="{C303845B-95F4-455A-B10D-7E464EEC4D39}"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11;p7"/>
          <p:cNvPicPr preferRelativeResize="0"/>
          <p:nvPr/>
        </p:nvPicPr>
        <p:blipFill rotWithShape="1">
          <a:blip r:embed="rId3" cstate="print">
            <a:alphaModFix/>
          </a:blip>
          <a:srcRect/>
          <a:stretch/>
        </p:blipFill>
        <p:spPr>
          <a:xfrm>
            <a:off x="722886" y="254000"/>
            <a:ext cx="5640483" cy="6346644"/>
          </a:xfrm>
          <a:prstGeom prst="rect">
            <a:avLst/>
          </a:prstGeom>
          <a:noFill/>
          <a:ln>
            <a:noFill/>
          </a:ln>
        </p:spPr>
      </p:pic>
      <p:sp>
        <p:nvSpPr>
          <p:cNvPr id="3" name="TextBox 2"/>
          <p:cNvSpPr txBox="1"/>
          <p:nvPr/>
        </p:nvSpPr>
        <p:spPr>
          <a:xfrm>
            <a:off x="6838394" y="5449861"/>
            <a:ext cx="5082673" cy="923330"/>
          </a:xfrm>
          <a:prstGeom prst="rect">
            <a:avLst/>
          </a:prstGeom>
          <a:noFill/>
        </p:spPr>
        <p:txBody>
          <a:bodyPr wrap="square" rtlCol="0">
            <a:spAutoFit/>
          </a:bodyPr>
          <a:lstStyle/>
          <a:p>
            <a:pPr lvl="0"/>
            <a:r>
              <a:rPr lang="en-GB" dirty="0"/>
              <a:t>Source:</a:t>
            </a:r>
          </a:p>
          <a:p>
            <a:pPr lvl="0"/>
            <a:r>
              <a:rPr lang="en-GB" sz="1800" u="sng" dirty="0">
                <a:solidFill>
                  <a:schemeClr val="tx2">
                    <a:lumMod val="50000"/>
                  </a:schemeClr>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https://www.who.int/gpsc/tools/GPSC-HandRub-Wash.pdf</a:t>
            </a:r>
            <a:endParaRPr lang="en-GB"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C303845B-95F4-455A-B10D-7E464EEC4D39}"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360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to wear a mask properly</a:t>
            </a:r>
          </a:p>
        </p:txBody>
      </p:sp>
      <p:sp>
        <p:nvSpPr>
          <p:cNvPr id="3" name="Content Placeholder 2"/>
          <p:cNvSpPr>
            <a:spLocks noGrp="1"/>
          </p:cNvSpPr>
          <p:nvPr>
            <p:ph idx="1"/>
          </p:nvPr>
        </p:nvSpPr>
        <p:spPr/>
        <p:txBody>
          <a:bodyPr>
            <a:normAutofit fontScale="92500" lnSpcReduction="10000"/>
          </a:bodyPr>
          <a:lstStyle/>
          <a:p>
            <a:r>
              <a:rPr lang="en-GB" dirty="0">
                <a:solidFill>
                  <a:schemeClr val="tx2">
                    <a:lumMod val="50000"/>
                  </a:schemeClr>
                </a:solidFill>
              </a:rPr>
              <a:t>Clean your hands properly before putting on mask.</a:t>
            </a:r>
          </a:p>
          <a:p>
            <a:r>
              <a:rPr lang="en-GB" dirty="0">
                <a:solidFill>
                  <a:schemeClr val="tx2">
                    <a:lumMod val="50000"/>
                  </a:schemeClr>
                </a:solidFill>
              </a:rPr>
              <a:t>Place mask carefully, ensure it covers mouth and nose, and tie securely to minimize any gaps.</a:t>
            </a:r>
          </a:p>
          <a:p>
            <a:r>
              <a:rPr lang="en-GB" dirty="0">
                <a:solidFill>
                  <a:schemeClr val="tx2">
                    <a:lumMod val="50000"/>
                  </a:schemeClr>
                </a:solidFill>
              </a:rPr>
              <a:t>Do not touch mask while wearing it. If you inadvertently touch a used mask, clean your hands with alcohol-based hand rub or soap and water.</a:t>
            </a:r>
          </a:p>
          <a:p>
            <a:r>
              <a:rPr lang="en-GB" dirty="0">
                <a:solidFill>
                  <a:schemeClr val="tx2">
                    <a:lumMod val="50000"/>
                  </a:schemeClr>
                </a:solidFill>
              </a:rPr>
              <a:t>Remove and replace masks as soon as they become damp.</a:t>
            </a:r>
          </a:p>
          <a:p>
            <a:r>
              <a:rPr lang="en-GB" dirty="0">
                <a:solidFill>
                  <a:schemeClr val="tx2">
                    <a:lumMod val="50000"/>
                  </a:schemeClr>
                </a:solidFill>
              </a:rPr>
              <a:t>When removing mask, do not touch the front of the mask; untie from behind or pull away from the straps.</a:t>
            </a:r>
          </a:p>
          <a:p>
            <a:r>
              <a:rPr lang="en-GB" dirty="0">
                <a:solidFill>
                  <a:schemeClr val="tx2">
                    <a:lumMod val="50000"/>
                  </a:schemeClr>
                </a:solidFill>
              </a:rPr>
              <a:t>Discard mask after each use, dispose adequately immediately upon removal, and perform hand hygiene.</a:t>
            </a:r>
          </a:p>
          <a:p>
            <a:r>
              <a:rPr lang="en-GB" dirty="0">
                <a:solidFill>
                  <a:schemeClr val="tx2">
                    <a:lumMod val="50000"/>
                  </a:schemeClr>
                </a:solidFill>
              </a:rPr>
              <a:t>Do not re-use single-use masks.</a:t>
            </a:r>
          </a:p>
          <a:p>
            <a:pPr>
              <a:buNone/>
            </a:pPr>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2" y="69250"/>
            <a:ext cx="10515600" cy="1061830"/>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to safely put on and remove the medical mask</a:t>
            </a:r>
          </a:p>
        </p:txBody>
      </p:sp>
      <p:sp>
        <p:nvSpPr>
          <p:cNvPr id="15" name="Slide Number Placeholder 14"/>
          <p:cNvSpPr>
            <a:spLocks noGrp="1"/>
          </p:cNvSpPr>
          <p:nvPr>
            <p:ph type="sldNum" sz="quarter" idx="12"/>
          </p:nvPr>
        </p:nvSpPr>
        <p:spPr/>
        <p:txBody>
          <a:bodyPr/>
          <a:lstStyle/>
          <a:p>
            <a:fld id="{C303845B-95F4-455A-B10D-7E464EEC4D39}" type="slidenum">
              <a:rPr lang="en-US" smtClean="0"/>
              <a:pPr/>
              <a:t>116</a:t>
            </a:fld>
            <a:endParaRPr lang="en-US"/>
          </a:p>
        </p:txBody>
      </p:sp>
      <p:pic>
        <p:nvPicPr>
          <p:cNvPr id="3" name="Picture 2">
            <a:extLst>
              <a:ext uri="{FF2B5EF4-FFF2-40B4-BE49-F238E27FC236}">
                <a16:creationId xmlns:a16="http://schemas.microsoft.com/office/drawing/2014/main" id="{8D07496D-428A-41D6-9CE0-6150B3CFCB56}"/>
              </a:ext>
            </a:extLst>
          </p:cNvPr>
          <p:cNvPicPr>
            <a:picLocks noChangeAspect="1"/>
          </p:cNvPicPr>
          <p:nvPr/>
        </p:nvPicPr>
        <p:blipFill>
          <a:blip r:embed="rId2" cstate="print"/>
          <a:stretch>
            <a:fillRect/>
          </a:stretch>
        </p:blipFill>
        <p:spPr>
          <a:xfrm>
            <a:off x="626910" y="1245278"/>
            <a:ext cx="2816431" cy="2006190"/>
          </a:xfrm>
          <a:prstGeom prst="rect">
            <a:avLst/>
          </a:prstGeom>
        </p:spPr>
      </p:pic>
      <p:pic>
        <p:nvPicPr>
          <p:cNvPr id="4" name="Picture 3">
            <a:extLst>
              <a:ext uri="{FF2B5EF4-FFF2-40B4-BE49-F238E27FC236}">
                <a16:creationId xmlns:a16="http://schemas.microsoft.com/office/drawing/2014/main" id="{8D07496D-428A-41D6-9CE0-6150B3CFCB56}"/>
              </a:ext>
            </a:extLst>
          </p:cNvPr>
          <p:cNvPicPr>
            <a:picLocks noChangeAspect="1"/>
          </p:cNvPicPr>
          <p:nvPr/>
        </p:nvPicPr>
        <p:blipFill>
          <a:blip r:embed="rId2" cstate="print"/>
          <a:stretch>
            <a:fillRect/>
          </a:stretch>
        </p:blipFill>
        <p:spPr>
          <a:xfrm>
            <a:off x="8198784" y="1341531"/>
            <a:ext cx="2816431" cy="2006190"/>
          </a:xfrm>
          <a:prstGeom prst="rect">
            <a:avLst/>
          </a:prstGeom>
        </p:spPr>
      </p:pic>
      <p:pic>
        <p:nvPicPr>
          <p:cNvPr id="5" name="Picture 4">
            <a:extLst>
              <a:ext uri="{FF2B5EF4-FFF2-40B4-BE49-F238E27FC236}">
                <a16:creationId xmlns:a16="http://schemas.microsoft.com/office/drawing/2014/main" id="{8D07496D-428A-41D6-9CE0-6150B3CFCB56}"/>
              </a:ext>
            </a:extLst>
          </p:cNvPr>
          <p:cNvPicPr>
            <a:picLocks noChangeAspect="1"/>
          </p:cNvPicPr>
          <p:nvPr/>
        </p:nvPicPr>
        <p:blipFill>
          <a:blip r:embed="rId2" cstate="print"/>
          <a:stretch>
            <a:fillRect/>
          </a:stretch>
        </p:blipFill>
        <p:spPr>
          <a:xfrm>
            <a:off x="8278996" y="4261194"/>
            <a:ext cx="2816431" cy="2006190"/>
          </a:xfrm>
          <a:prstGeom prst="rect">
            <a:avLst/>
          </a:prstGeom>
        </p:spPr>
      </p:pic>
      <p:pic>
        <p:nvPicPr>
          <p:cNvPr id="6" name="Picture 5">
            <a:extLst>
              <a:ext uri="{FF2B5EF4-FFF2-40B4-BE49-F238E27FC236}">
                <a16:creationId xmlns:a16="http://schemas.microsoft.com/office/drawing/2014/main" id="{21FCFDD9-C08E-4AFD-AE77-A1696F6665D2}"/>
              </a:ext>
            </a:extLst>
          </p:cNvPr>
          <p:cNvPicPr>
            <a:picLocks noChangeAspect="1"/>
          </p:cNvPicPr>
          <p:nvPr/>
        </p:nvPicPr>
        <p:blipFill>
          <a:blip r:embed="rId3" cstate="print"/>
          <a:stretch>
            <a:fillRect/>
          </a:stretch>
        </p:blipFill>
        <p:spPr>
          <a:xfrm>
            <a:off x="4307255" y="1261153"/>
            <a:ext cx="2810002" cy="2020312"/>
          </a:xfrm>
          <a:prstGeom prst="rect">
            <a:avLst/>
          </a:prstGeom>
        </p:spPr>
      </p:pic>
      <p:pic>
        <p:nvPicPr>
          <p:cNvPr id="7" name="Picture 6">
            <a:extLst>
              <a:ext uri="{FF2B5EF4-FFF2-40B4-BE49-F238E27FC236}">
                <a16:creationId xmlns:a16="http://schemas.microsoft.com/office/drawing/2014/main" id="{9417F665-B5B0-4910-94E0-0537ACAD224B}"/>
              </a:ext>
            </a:extLst>
          </p:cNvPr>
          <p:cNvPicPr>
            <a:picLocks noChangeAspect="1"/>
          </p:cNvPicPr>
          <p:nvPr/>
        </p:nvPicPr>
        <p:blipFill>
          <a:blip r:embed="rId4" cstate="print"/>
          <a:stretch>
            <a:fillRect/>
          </a:stretch>
        </p:blipFill>
        <p:spPr>
          <a:xfrm>
            <a:off x="667470" y="4229078"/>
            <a:ext cx="2760376" cy="1980002"/>
          </a:xfrm>
          <a:prstGeom prst="rect">
            <a:avLst/>
          </a:prstGeom>
        </p:spPr>
      </p:pic>
      <p:pic>
        <p:nvPicPr>
          <p:cNvPr id="8" name="Picture 7">
            <a:extLst>
              <a:ext uri="{FF2B5EF4-FFF2-40B4-BE49-F238E27FC236}">
                <a16:creationId xmlns:a16="http://schemas.microsoft.com/office/drawing/2014/main" id="{D0B73B2C-562D-4E5E-BF59-BD707E7DB7E8}"/>
              </a:ext>
            </a:extLst>
          </p:cNvPr>
          <p:cNvPicPr>
            <a:picLocks noChangeAspect="1"/>
          </p:cNvPicPr>
          <p:nvPr/>
        </p:nvPicPr>
        <p:blipFill>
          <a:blip r:embed="rId5" cstate="print"/>
          <a:stretch>
            <a:fillRect/>
          </a:stretch>
        </p:blipFill>
        <p:spPr>
          <a:xfrm>
            <a:off x="4417724" y="4355537"/>
            <a:ext cx="2870558" cy="1973862"/>
          </a:xfrm>
          <a:prstGeom prst="rect">
            <a:avLst/>
          </a:prstGeom>
        </p:spPr>
      </p:pic>
      <p:sp>
        <p:nvSpPr>
          <p:cNvPr id="9" name="TextBox 8"/>
          <p:cNvSpPr txBox="1"/>
          <p:nvPr/>
        </p:nvSpPr>
        <p:spPr>
          <a:xfrm>
            <a:off x="545432" y="3320716"/>
            <a:ext cx="2539541" cy="600164"/>
          </a:xfrm>
          <a:prstGeom prst="rect">
            <a:avLst/>
          </a:prstGeom>
          <a:noFill/>
        </p:spPr>
        <p:txBody>
          <a:bodyPr wrap="none" rtlCol="0">
            <a:spAutoFit/>
          </a:bodyPr>
          <a:lstStyle/>
          <a:p>
            <a:r>
              <a:rPr lang="en-US" sz="1500" dirty="0"/>
              <a:t>Step 1. Perform hand hygiene.</a:t>
            </a:r>
          </a:p>
          <a:p>
            <a:endParaRPr lang="en-GB" dirty="0"/>
          </a:p>
        </p:txBody>
      </p:sp>
      <p:sp>
        <p:nvSpPr>
          <p:cNvPr id="10" name="TextBox 9"/>
          <p:cNvSpPr txBox="1"/>
          <p:nvPr/>
        </p:nvSpPr>
        <p:spPr>
          <a:xfrm>
            <a:off x="4299286" y="3304674"/>
            <a:ext cx="2887578" cy="1292662"/>
          </a:xfrm>
          <a:prstGeom prst="rect">
            <a:avLst/>
          </a:prstGeom>
          <a:noFill/>
        </p:spPr>
        <p:txBody>
          <a:bodyPr wrap="square" rtlCol="0">
            <a:spAutoFit/>
          </a:bodyPr>
          <a:lstStyle/>
          <a:p>
            <a:r>
              <a:rPr lang="en-US" sz="1500" dirty="0"/>
              <a:t>Step 2.  Place the loops around the ears. Ensure the mask fits over your nose, mouth and chin. Avoid touching it.</a:t>
            </a:r>
          </a:p>
          <a:p>
            <a:endParaRPr lang="en-GB" dirty="0"/>
          </a:p>
        </p:txBody>
      </p:sp>
      <p:sp>
        <p:nvSpPr>
          <p:cNvPr id="11" name="TextBox 10"/>
          <p:cNvSpPr txBox="1"/>
          <p:nvPr/>
        </p:nvSpPr>
        <p:spPr>
          <a:xfrm>
            <a:off x="8197516" y="3400927"/>
            <a:ext cx="2775284" cy="1061829"/>
          </a:xfrm>
          <a:prstGeom prst="rect">
            <a:avLst/>
          </a:prstGeom>
          <a:noFill/>
        </p:spPr>
        <p:txBody>
          <a:bodyPr wrap="square" rtlCol="0">
            <a:spAutoFit/>
          </a:bodyPr>
          <a:lstStyle/>
          <a:p>
            <a:r>
              <a:rPr lang="en-US" sz="1500" dirty="0"/>
              <a:t>Step 3. Perform hand hygiene before removing or touching the mask.</a:t>
            </a:r>
          </a:p>
          <a:p>
            <a:endParaRPr lang="en-GB" dirty="0"/>
          </a:p>
        </p:txBody>
      </p:sp>
      <p:sp>
        <p:nvSpPr>
          <p:cNvPr id="12" name="TextBox 11"/>
          <p:cNvSpPr txBox="1"/>
          <p:nvPr/>
        </p:nvSpPr>
        <p:spPr>
          <a:xfrm>
            <a:off x="545432" y="6257835"/>
            <a:ext cx="2903621" cy="784830"/>
          </a:xfrm>
          <a:prstGeom prst="rect">
            <a:avLst/>
          </a:prstGeom>
          <a:noFill/>
        </p:spPr>
        <p:txBody>
          <a:bodyPr wrap="square" rtlCol="0">
            <a:spAutoFit/>
          </a:bodyPr>
          <a:lstStyle/>
          <a:p>
            <a:r>
              <a:rPr lang="en-US" sz="1500" dirty="0"/>
              <a:t>Step 4. Remove by the straps and pull away from your face.</a:t>
            </a:r>
          </a:p>
          <a:p>
            <a:endParaRPr lang="en-GB" sz="1500" dirty="0"/>
          </a:p>
        </p:txBody>
      </p:sp>
      <p:sp>
        <p:nvSpPr>
          <p:cNvPr id="13" name="TextBox 12"/>
          <p:cNvSpPr txBox="1"/>
          <p:nvPr/>
        </p:nvSpPr>
        <p:spPr>
          <a:xfrm>
            <a:off x="4395537" y="6416842"/>
            <a:ext cx="2951748" cy="600164"/>
          </a:xfrm>
          <a:prstGeom prst="rect">
            <a:avLst/>
          </a:prstGeom>
          <a:noFill/>
        </p:spPr>
        <p:txBody>
          <a:bodyPr wrap="square" rtlCol="0">
            <a:spAutoFit/>
          </a:bodyPr>
          <a:lstStyle/>
          <a:p>
            <a:r>
              <a:rPr lang="en-US" sz="1500" dirty="0"/>
              <a:t>Step 5. Discard in a closed bin.</a:t>
            </a:r>
          </a:p>
          <a:p>
            <a:endParaRPr lang="en-GB" dirty="0"/>
          </a:p>
        </p:txBody>
      </p:sp>
      <p:sp>
        <p:nvSpPr>
          <p:cNvPr id="14" name="TextBox 13"/>
          <p:cNvSpPr txBox="1"/>
          <p:nvPr/>
        </p:nvSpPr>
        <p:spPr>
          <a:xfrm>
            <a:off x="8229600" y="6211669"/>
            <a:ext cx="2935705" cy="830997"/>
          </a:xfrm>
          <a:prstGeom prst="rect">
            <a:avLst/>
          </a:prstGeom>
          <a:noFill/>
        </p:spPr>
        <p:txBody>
          <a:bodyPr wrap="square" rtlCol="0">
            <a:spAutoFit/>
          </a:bodyPr>
          <a:lstStyle/>
          <a:p>
            <a:r>
              <a:rPr lang="en-US" sz="1500" dirty="0"/>
              <a:t>Step 6. After discarding, perform hand hygiene again.</a:t>
            </a:r>
          </a:p>
          <a:p>
            <a:endParaRPr lang="en-GB"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994" y="136525"/>
            <a:ext cx="11434011" cy="1167898"/>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Best practice in the context of COVID-19: vaccination site</a:t>
            </a:r>
            <a:endParaRPr lang="en-GB"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4" name="Content Placeholder 3"/>
          <p:cNvSpPr>
            <a:spLocks noGrp="1"/>
          </p:cNvSpPr>
          <p:nvPr>
            <p:ph idx="1"/>
          </p:nvPr>
        </p:nvSpPr>
        <p:spPr>
          <a:xfrm>
            <a:off x="378994" y="1613251"/>
            <a:ext cx="11434011" cy="1718176"/>
          </a:xfrm>
        </p:spPr>
        <p:txBody>
          <a:bodyPr>
            <a:normAutofit lnSpcReduction="10000"/>
          </a:bodyPr>
          <a:lstStyle/>
          <a:p>
            <a:r>
              <a:rPr lang="en-GB" dirty="0">
                <a:solidFill>
                  <a:schemeClr val="tx2">
                    <a:lumMod val="50000"/>
                  </a:schemeClr>
                </a:solidFill>
              </a:rPr>
              <a:t>Good ventilation – open the windows in indoor space and if outdoors, pick well ventilated area</a:t>
            </a:r>
            <a:endParaRPr lang="en-CA" dirty="0">
              <a:solidFill>
                <a:schemeClr val="tx2">
                  <a:lumMod val="50000"/>
                </a:schemeClr>
              </a:solidFill>
            </a:endParaRPr>
          </a:p>
          <a:p>
            <a:pPr lvl="0"/>
            <a:r>
              <a:rPr lang="en-CA" dirty="0">
                <a:solidFill>
                  <a:schemeClr val="tx2">
                    <a:lumMod val="50000"/>
                  </a:schemeClr>
                </a:solidFill>
              </a:rPr>
              <a:t>Hand hygiene resources – must be available for both health workers and persons coming to get vaccinated.</a:t>
            </a:r>
          </a:p>
          <a:p>
            <a:endParaRPr lang="en-GB" dirty="0"/>
          </a:p>
          <a:p>
            <a:endParaRPr lang="en-GB" dirty="0"/>
          </a:p>
          <a:p>
            <a:endParaRPr lang="en-GB" dirty="0"/>
          </a:p>
          <a:p>
            <a:endParaRPr lang="en-GB" dirty="0"/>
          </a:p>
        </p:txBody>
      </p:sp>
      <p:sp>
        <p:nvSpPr>
          <p:cNvPr id="6" name="Slide Number Placeholder 5"/>
          <p:cNvSpPr>
            <a:spLocks noGrp="1"/>
          </p:cNvSpPr>
          <p:nvPr>
            <p:ph type="sldNum" sz="quarter" idx="12"/>
          </p:nvPr>
        </p:nvSpPr>
        <p:spPr/>
        <p:txBody>
          <a:bodyPr/>
          <a:lstStyle/>
          <a:p>
            <a:fld id="{C303845B-95F4-455A-B10D-7E464EEC4D39}" type="slidenum">
              <a:rPr lang="en-US" smtClean="0"/>
              <a:pPr/>
              <a:t>117</a:t>
            </a:fld>
            <a:endParaRPr lang="en-US"/>
          </a:p>
        </p:txBody>
      </p:sp>
      <p:pic>
        <p:nvPicPr>
          <p:cNvPr id="7" name="Google Shape;246;p10" descr="C:\Users\Aleksandra\Pictures\WHO\Hand washing station.PNG"/>
          <p:cNvPicPr preferRelativeResize="0"/>
          <p:nvPr/>
        </p:nvPicPr>
        <p:blipFill rotWithShape="1">
          <a:blip r:embed="rId2" cstate="print">
            <a:alphaModFix/>
          </a:blip>
          <a:srcRect/>
          <a:stretch/>
        </p:blipFill>
        <p:spPr>
          <a:xfrm>
            <a:off x="1325063" y="3392098"/>
            <a:ext cx="4106780" cy="3329377"/>
          </a:xfrm>
          <a:prstGeom prst="rect">
            <a:avLst/>
          </a:prstGeom>
          <a:noFill/>
          <a:ln>
            <a:noFill/>
          </a:ln>
        </p:spPr>
      </p:pic>
      <p:pic>
        <p:nvPicPr>
          <p:cNvPr id="8" name="Google Shape;241;p10"/>
          <p:cNvPicPr preferRelativeResize="0"/>
          <p:nvPr/>
        </p:nvPicPr>
        <p:blipFill rotWithShape="1">
          <a:blip r:embed="rId3" cstate="print">
            <a:alphaModFix/>
          </a:blip>
          <a:srcRect l="42961" t="30008" r="37479" b="32485"/>
          <a:stretch/>
        </p:blipFill>
        <p:spPr>
          <a:xfrm>
            <a:off x="6596650" y="3007417"/>
            <a:ext cx="3573293" cy="3714058"/>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8" y="0"/>
            <a:ext cx="11774905" cy="1325563"/>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Best practice in the context of COVID-19: vaccination site</a:t>
            </a:r>
            <a:endParaRPr lang="en-GB"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725906" y="1552909"/>
            <a:ext cx="5450306" cy="5056438"/>
          </a:xfrm>
        </p:spPr>
        <p:txBody>
          <a:bodyPr>
            <a:normAutofit lnSpcReduction="10000"/>
          </a:bodyPr>
          <a:lstStyle/>
          <a:p>
            <a:r>
              <a:rPr lang="en-GB" dirty="0">
                <a:solidFill>
                  <a:schemeClr val="tx2">
                    <a:lumMod val="50000"/>
                  </a:schemeClr>
                </a:solidFill>
              </a:rPr>
              <a:t>Adequate physical distancing – ensure 1-meter distance in all directions between each person</a:t>
            </a:r>
          </a:p>
          <a:p>
            <a:r>
              <a:rPr lang="en-GB" dirty="0">
                <a:solidFill>
                  <a:schemeClr val="tx2">
                    <a:lumMod val="50000"/>
                  </a:schemeClr>
                </a:solidFill>
              </a:rPr>
              <a:t>One-way flow through the vaccination site</a:t>
            </a:r>
          </a:p>
          <a:p>
            <a:pPr>
              <a:buNone/>
            </a:pPr>
            <a:endParaRPr lang="en-GB" dirty="0">
              <a:solidFill>
                <a:schemeClr val="tx2">
                  <a:lumMod val="50000"/>
                </a:schemeClr>
              </a:solidFill>
            </a:endParaRPr>
          </a:p>
          <a:p>
            <a:r>
              <a:rPr lang="en-GB" dirty="0">
                <a:solidFill>
                  <a:schemeClr val="tx2">
                    <a:lumMod val="50000"/>
                  </a:schemeClr>
                </a:solidFill>
              </a:rPr>
              <a:t>Limited number of individuals to avoid crowding and long waiting times</a:t>
            </a:r>
          </a:p>
          <a:p>
            <a:r>
              <a:rPr lang="en-GB" dirty="0">
                <a:solidFill>
                  <a:schemeClr val="tx2">
                    <a:lumMod val="50000"/>
                  </a:schemeClr>
                </a:solidFill>
              </a:rPr>
              <a:t>Environmental cleaning: clean high-touch surfaces (e.g. chairs, tables, door-handles)</a:t>
            </a:r>
          </a:p>
          <a:p>
            <a:endParaRPr lang="en-GB" dirty="0"/>
          </a:p>
          <a:p>
            <a:endParaRPr lang="en-GB" dirty="0"/>
          </a:p>
          <a:p>
            <a:endParaRPr lang="en-GB" dirty="0"/>
          </a:p>
          <a:p>
            <a:endParaRPr lang="en-GB" dirty="0"/>
          </a:p>
        </p:txBody>
      </p:sp>
      <p:sp>
        <p:nvSpPr>
          <p:cNvPr id="6" name="Slide Number Placeholder 5"/>
          <p:cNvSpPr>
            <a:spLocks noGrp="1"/>
          </p:cNvSpPr>
          <p:nvPr>
            <p:ph type="sldNum" sz="quarter" idx="12"/>
          </p:nvPr>
        </p:nvSpPr>
        <p:spPr>
          <a:xfrm>
            <a:off x="8595360" y="6492875"/>
            <a:ext cx="2743200" cy="365125"/>
          </a:xfrm>
        </p:spPr>
        <p:txBody>
          <a:bodyPr/>
          <a:lstStyle/>
          <a:p>
            <a:fld id="{C303845B-95F4-455A-B10D-7E464EEC4D39}" type="slidenum">
              <a:rPr lang="en-US" smtClean="0"/>
              <a:pPr/>
              <a:t>118</a:t>
            </a:fld>
            <a:endParaRPr lang="en-US" dirty="0"/>
          </a:p>
        </p:txBody>
      </p:sp>
      <p:pic>
        <p:nvPicPr>
          <p:cNvPr id="4" name="Google Shape;283;p12"/>
          <p:cNvPicPr preferRelativeResize="0"/>
          <p:nvPr/>
        </p:nvPicPr>
        <p:blipFill rotWithShape="1">
          <a:blip r:embed="rId2" cstate="print">
            <a:alphaModFix/>
          </a:blip>
          <a:srcRect l="20950" t="34720" r="27301" b="20924"/>
          <a:stretch/>
        </p:blipFill>
        <p:spPr>
          <a:xfrm>
            <a:off x="6257223" y="4001946"/>
            <a:ext cx="5678906" cy="2602589"/>
          </a:xfrm>
          <a:prstGeom prst="rect">
            <a:avLst/>
          </a:prstGeom>
          <a:noFill/>
          <a:ln>
            <a:noFill/>
          </a:ln>
        </p:spPr>
      </p:pic>
      <p:pic>
        <p:nvPicPr>
          <p:cNvPr id="5" name="Google Shape;296;p13"/>
          <p:cNvPicPr preferRelativeResize="0"/>
          <p:nvPr/>
        </p:nvPicPr>
        <p:blipFill rotWithShape="1">
          <a:blip r:embed="rId3" cstate="print">
            <a:alphaModFix/>
          </a:blip>
          <a:srcRect l="2" t="8340" r="-1" b="16078"/>
          <a:stretch/>
        </p:blipFill>
        <p:spPr>
          <a:xfrm>
            <a:off x="7170820" y="1301111"/>
            <a:ext cx="4700338" cy="2645248"/>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6" y="220746"/>
            <a:ext cx="11353800" cy="1325563"/>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Best practice in the context of COVID-19: </a:t>
            </a:r>
            <a:b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br>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vaccination session</a:t>
            </a:r>
            <a:endParaRPr lang="en-GB"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469233" y="1729372"/>
            <a:ext cx="6172200" cy="4351338"/>
          </a:xfrm>
        </p:spPr>
        <p:txBody>
          <a:bodyPr>
            <a:normAutofit/>
          </a:bodyPr>
          <a:lstStyle/>
          <a:p>
            <a:r>
              <a:rPr lang="en-GB" dirty="0">
                <a:solidFill>
                  <a:schemeClr val="tx2">
                    <a:lumMod val="50000"/>
                  </a:schemeClr>
                </a:solidFill>
              </a:rPr>
              <a:t>Screening for respiratory symptoms before caregivers and vaccinees enter the vaccination site</a:t>
            </a:r>
          </a:p>
          <a:p>
            <a:r>
              <a:rPr lang="en-GB" dirty="0">
                <a:solidFill>
                  <a:schemeClr val="tx2">
                    <a:lumMod val="50000"/>
                  </a:schemeClr>
                </a:solidFill>
              </a:rPr>
              <a:t>Masks: medical masks for vaccinators, medical or fabric masks for caregivers</a:t>
            </a:r>
          </a:p>
          <a:p>
            <a:r>
              <a:rPr lang="en-GB" dirty="0">
                <a:solidFill>
                  <a:schemeClr val="tx2">
                    <a:lumMod val="50000"/>
                  </a:schemeClr>
                </a:solidFill>
              </a:rPr>
              <a:t>Sideways positioning – avoid positioning yourself face-to-face with the caregiver and the </a:t>
            </a:r>
            <a:r>
              <a:rPr lang="en-GB" dirty="0" err="1">
                <a:solidFill>
                  <a:schemeClr val="tx2">
                    <a:lumMod val="50000"/>
                  </a:schemeClr>
                </a:solidFill>
              </a:rPr>
              <a:t>vaccinee</a:t>
            </a:r>
            <a:endParaRPr lang="en-GB" dirty="0">
              <a:solidFill>
                <a:schemeClr val="tx2">
                  <a:lumMod val="50000"/>
                </a:schemeClr>
              </a:solidFill>
            </a:endParaRPr>
          </a:p>
          <a:p>
            <a:pPr>
              <a:buNone/>
            </a:pPr>
            <a:endParaRPr lang="en-GB" dirty="0"/>
          </a:p>
        </p:txBody>
      </p:sp>
      <p:sp>
        <p:nvSpPr>
          <p:cNvPr id="6" name="Slide Number Placeholder 5"/>
          <p:cNvSpPr>
            <a:spLocks noGrp="1"/>
          </p:cNvSpPr>
          <p:nvPr>
            <p:ph type="sldNum" sz="quarter" idx="12"/>
          </p:nvPr>
        </p:nvSpPr>
        <p:spPr/>
        <p:txBody>
          <a:bodyPr/>
          <a:lstStyle/>
          <a:p>
            <a:fld id="{C303845B-95F4-455A-B10D-7E464EEC4D39}" type="slidenum">
              <a:rPr lang="en-US" smtClean="0"/>
              <a:pPr/>
              <a:t>119</a:t>
            </a:fld>
            <a:endParaRPr lang="en-US"/>
          </a:p>
        </p:txBody>
      </p:sp>
      <p:pic>
        <p:nvPicPr>
          <p:cNvPr id="4" name="Google Shape;294;p13"/>
          <p:cNvPicPr preferRelativeResize="0"/>
          <p:nvPr/>
        </p:nvPicPr>
        <p:blipFill rotWithShape="1">
          <a:blip r:embed="rId2" cstate="print">
            <a:alphaModFix/>
          </a:blip>
          <a:srcRect l="31508" t="27646" r="33163" b="28121"/>
          <a:stretch/>
        </p:blipFill>
        <p:spPr>
          <a:xfrm>
            <a:off x="6593304" y="1473792"/>
            <a:ext cx="5358064" cy="3771415"/>
          </a:xfrm>
          <a:prstGeom prst="rect">
            <a:avLst/>
          </a:prstGeom>
          <a:noFill/>
          <a:ln>
            <a:noFill/>
          </a:ln>
        </p:spPr>
      </p:pic>
      <p:sp>
        <p:nvSpPr>
          <p:cNvPr id="5" name="TextBox 4"/>
          <p:cNvSpPr txBox="1"/>
          <p:nvPr/>
        </p:nvSpPr>
        <p:spPr>
          <a:xfrm>
            <a:off x="1155032" y="5434389"/>
            <a:ext cx="9833810" cy="1231106"/>
          </a:xfrm>
          <a:prstGeom prst="rect">
            <a:avLst/>
          </a:prstGeom>
          <a:noFill/>
          <a:ln w="28575">
            <a:solidFill>
              <a:schemeClr val="accent1">
                <a:lumMod val="75000"/>
              </a:schemeClr>
            </a:solidFill>
          </a:ln>
        </p:spPr>
        <p:txBody>
          <a:bodyPr wrap="square" rtlCol="0">
            <a:spAutoFit/>
          </a:bodyPr>
          <a:lstStyle/>
          <a:p>
            <a:pPr algn="ctr"/>
            <a:r>
              <a:rPr lang="en-GB" sz="2800" dirty="0">
                <a:solidFill>
                  <a:schemeClr val="tx2">
                    <a:lumMod val="50000"/>
                  </a:schemeClr>
                </a:solidFill>
              </a:rPr>
              <a:t>It is important that safety measures are communicated to the community prior and during the SIA.</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25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Measles complications</a:t>
            </a:r>
            <a:endParaRPr lang="en-GB"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838200" y="1708030"/>
            <a:ext cx="9941169" cy="4860721"/>
          </a:xfrm>
        </p:spPr>
        <p:txBody>
          <a:bodyPr>
            <a:normAutofit/>
          </a:bodyPr>
          <a:lstStyle/>
          <a:p>
            <a:r>
              <a:rPr lang="en-GB" sz="2600" dirty="0">
                <a:solidFill>
                  <a:schemeClr val="tx2">
                    <a:lumMod val="50000"/>
                  </a:schemeClr>
                </a:solidFill>
              </a:rPr>
              <a:t>In about 30% of reported cases</a:t>
            </a:r>
          </a:p>
          <a:p>
            <a:r>
              <a:rPr lang="en-GB" sz="2600" dirty="0">
                <a:solidFill>
                  <a:schemeClr val="tx2">
                    <a:lumMod val="50000"/>
                  </a:schemeClr>
                </a:solidFill>
              </a:rPr>
              <a:t>Risk for severe complications greater in:</a:t>
            </a:r>
          </a:p>
          <a:p>
            <a:pPr lvl="1"/>
            <a:r>
              <a:rPr lang="en-GB" sz="2200" dirty="0">
                <a:solidFill>
                  <a:schemeClr val="tx2">
                    <a:lumMod val="50000"/>
                  </a:schemeClr>
                </a:solidFill>
              </a:rPr>
              <a:t>children ˂5 years in overcrowded living conditions, if malnourished or with vitamin A deficiency;</a:t>
            </a:r>
          </a:p>
          <a:p>
            <a:pPr lvl="1"/>
            <a:r>
              <a:rPr lang="en-GB" sz="2200" dirty="0">
                <a:solidFill>
                  <a:schemeClr val="tx2">
                    <a:lumMod val="50000"/>
                  </a:schemeClr>
                </a:solidFill>
              </a:rPr>
              <a:t>children with immunological disorders (e.g. advanced HIV infection);</a:t>
            </a:r>
          </a:p>
          <a:p>
            <a:pPr lvl="1"/>
            <a:r>
              <a:rPr lang="en-GB" sz="2200" dirty="0">
                <a:solidFill>
                  <a:schemeClr val="tx2">
                    <a:lumMod val="50000"/>
                  </a:schemeClr>
                </a:solidFill>
              </a:rPr>
              <a:t>adults ˃20 years of age;</a:t>
            </a:r>
            <a:endParaRPr lang="en-GB" sz="2600" dirty="0">
              <a:solidFill>
                <a:schemeClr val="tx2">
                  <a:lumMod val="50000"/>
                </a:schemeClr>
              </a:solidFill>
            </a:endParaRPr>
          </a:p>
          <a:p>
            <a:r>
              <a:rPr lang="en-GB" sz="2600" dirty="0">
                <a:solidFill>
                  <a:schemeClr val="tx2">
                    <a:lumMod val="50000"/>
                  </a:schemeClr>
                </a:solidFill>
              </a:rPr>
              <a:t>Case-fatality rate: usually 3–6%</a:t>
            </a:r>
          </a:p>
          <a:p>
            <a:pPr lvl="1"/>
            <a:r>
              <a:rPr lang="en-GB" dirty="0">
                <a:solidFill>
                  <a:schemeClr val="tx2">
                    <a:lumMod val="50000"/>
                  </a:schemeClr>
                </a:solidFill>
              </a:rPr>
              <a:t>In developed countries rare, usually 0.01–0.1%</a:t>
            </a:r>
          </a:p>
          <a:p>
            <a:pPr lvl="1"/>
            <a:r>
              <a:rPr lang="en-GB" dirty="0">
                <a:solidFill>
                  <a:schemeClr val="tx2">
                    <a:lumMod val="50000"/>
                  </a:schemeClr>
                </a:solidFill>
              </a:rPr>
              <a:t>In humanitarian emergencies up to 30%</a:t>
            </a:r>
          </a:p>
        </p:txBody>
      </p:sp>
      <p:sp>
        <p:nvSpPr>
          <p:cNvPr id="4" name="Slide Number Placeholder 3"/>
          <p:cNvSpPr>
            <a:spLocks noGrp="1"/>
          </p:cNvSpPr>
          <p:nvPr>
            <p:ph type="sldNum" sz="quarter" idx="12"/>
          </p:nvPr>
        </p:nvSpPr>
        <p:spPr/>
        <p:txBody>
          <a:bodyPr/>
          <a:lstStyle/>
          <a:p>
            <a:fld id="{C303845B-95F4-455A-B10D-7E464EEC4D39}" type="slidenum">
              <a:rPr lang="en-US" smtClean="0"/>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79" y="136525"/>
            <a:ext cx="10515600" cy="1189038"/>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Infection prevention and control (IPC) kit for outreach/campaign vaccination posts</a:t>
            </a:r>
          </a:p>
        </p:txBody>
      </p:sp>
      <p:sp>
        <p:nvSpPr>
          <p:cNvPr id="3" name="Content Placeholder 2"/>
          <p:cNvSpPr>
            <a:spLocks noGrp="1"/>
          </p:cNvSpPr>
          <p:nvPr>
            <p:ph idx="1"/>
          </p:nvPr>
        </p:nvSpPr>
        <p:spPr>
          <a:xfrm>
            <a:off x="774031" y="1504782"/>
            <a:ext cx="10515600" cy="4928101"/>
          </a:xfrm>
        </p:spPr>
        <p:txBody>
          <a:bodyPr>
            <a:normAutofit/>
          </a:bodyPr>
          <a:lstStyle/>
          <a:p>
            <a:r>
              <a:rPr lang="en-GB" dirty="0">
                <a:solidFill>
                  <a:schemeClr val="tx2">
                    <a:lumMod val="50000"/>
                  </a:schemeClr>
                </a:solidFill>
              </a:rPr>
              <a:t>IPC kits for outreach and campaign vaccination sessions should as a minimum include:</a:t>
            </a:r>
          </a:p>
          <a:p>
            <a:pPr lvl="1"/>
            <a:r>
              <a:rPr lang="en-GB" dirty="0">
                <a:solidFill>
                  <a:schemeClr val="tx2">
                    <a:lumMod val="50000"/>
                  </a:schemeClr>
                </a:solidFill>
              </a:rPr>
              <a:t>Products for hand hygiene: soap/clean water/Veronica buckets (if sinks not available)/disposable or clean towels or alcohol-based hand rub products</a:t>
            </a:r>
          </a:p>
          <a:p>
            <a:pPr lvl="1"/>
            <a:r>
              <a:rPr lang="en-GB" dirty="0">
                <a:solidFill>
                  <a:schemeClr val="tx2">
                    <a:lumMod val="50000"/>
                  </a:schemeClr>
                </a:solidFill>
              </a:rPr>
              <a:t>Medical masks (several for replacement – mask should be replaced with a clean one as soon as it becomes damp)</a:t>
            </a:r>
          </a:p>
          <a:p>
            <a:pPr lvl="1"/>
            <a:r>
              <a:rPr lang="en-GB" dirty="0">
                <a:solidFill>
                  <a:schemeClr val="tx2">
                    <a:lumMod val="50000"/>
                  </a:schemeClr>
                </a:solidFill>
              </a:rPr>
              <a:t>Waste bins/garbage bags</a:t>
            </a:r>
          </a:p>
          <a:p>
            <a:r>
              <a:rPr lang="en-GB" dirty="0">
                <a:solidFill>
                  <a:schemeClr val="tx2">
                    <a:lumMod val="50000"/>
                  </a:schemeClr>
                </a:solidFill>
              </a:rPr>
              <a:t>Special considerations:</a:t>
            </a:r>
          </a:p>
          <a:p>
            <a:pPr lvl="1"/>
            <a:r>
              <a:rPr lang="en-GB" dirty="0">
                <a:solidFill>
                  <a:schemeClr val="tx2">
                    <a:lumMod val="50000"/>
                  </a:schemeClr>
                </a:solidFill>
              </a:rPr>
              <a:t>Eye protection, gown and gloves are not routinely required, they should be used if dealing with suspected COVID-19 patient.</a:t>
            </a:r>
          </a:p>
          <a:p>
            <a:r>
              <a:rPr lang="en-GB" dirty="0">
                <a:solidFill>
                  <a:schemeClr val="tx2">
                    <a:lumMod val="50000"/>
                  </a:schemeClr>
                </a:solidFill>
              </a:rPr>
              <a:t>Gowns and gloves, if used, should be discarded after single use.</a:t>
            </a:r>
          </a:p>
        </p:txBody>
      </p:sp>
      <p:sp>
        <p:nvSpPr>
          <p:cNvPr id="4" name="Slide Number Placeholder 3"/>
          <p:cNvSpPr>
            <a:spLocks noGrp="1"/>
          </p:cNvSpPr>
          <p:nvPr>
            <p:ph type="sldNum" sz="quarter" idx="12"/>
          </p:nvPr>
        </p:nvSpPr>
        <p:spPr/>
        <p:txBody>
          <a:bodyPr/>
          <a:lstStyle/>
          <a:p>
            <a:fld id="{C303845B-95F4-455A-B10D-7E464EEC4D39}"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Disposal of PPE</a:t>
            </a:r>
          </a:p>
        </p:txBody>
      </p:sp>
      <p:sp>
        <p:nvSpPr>
          <p:cNvPr id="3" name="Content Placeholder 2"/>
          <p:cNvSpPr>
            <a:spLocks noGrp="1"/>
          </p:cNvSpPr>
          <p:nvPr>
            <p:ph sz="half" idx="1"/>
          </p:nvPr>
        </p:nvSpPr>
        <p:spPr>
          <a:xfrm>
            <a:off x="838199" y="1825625"/>
            <a:ext cx="8166315" cy="4351338"/>
          </a:xfrm>
        </p:spPr>
        <p:txBody>
          <a:bodyPr>
            <a:normAutofit fontScale="92500" lnSpcReduction="10000"/>
          </a:bodyPr>
          <a:lstStyle/>
          <a:p>
            <a:r>
              <a:rPr lang="en-GB" dirty="0">
                <a:solidFill>
                  <a:schemeClr val="tx2">
                    <a:lumMod val="50000"/>
                  </a:schemeClr>
                </a:solidFill>
              </a:rPr>
              <a:t>Contaminated PPE is infectious waste and should be disposed of in a separate container or a waste bag as all other hazardous waste.</a:t>
            </a:r>
          </a:p>
          <a:p>
            <a:r>
              <a:rPr lang="en-GB" dirty="0">
                <a:solidFill>
                  <a:schemeClr val="tx2">
                    <a:lumMod val="50000"/>
                  </a:schemeClr>
                </a:solidFill>
              </a:rPr>
              <a:t>Remove PPE away from the vaccination area,</a:t>
            </a:r>
          </a:p>
          <a:p>
            <a:r>
              <a:rPr lang="en-GB" dirty="0">
                <a:solidFill>
                  <a:schemeClr val="tx2">
                    <a:lumMod val="50000"/>
                  </a:schemeClr>
                </a:solidFill>
              </a:rPr>
              <a:t>After safely removing PPE, place them into a special waste container or a bag for infectious waste (yellow or red).</a:t>
            </a:r>
          </a:p>
          <a:p>
            <a:r>
              <a:rPr lang="en-GB" dirty="0">
                <a:solidFill>
                  <a:schemeClr val="tx2">
                    <a:lumMod val="50000"/>
                  </a:schemeClr>
                </a:solidFill>
              </a:rPr>
              <a:t>The container/bag should be properly labelled with the infectious substances symbol.</a:t>
            </a:r>
          </a:p>
          <a:p>
            <a:r>
              <a:rPr lang="en-GB" dirty="0">
                <a:solidFill>
                  <a:schemeClr val="tx2">
                    <a:lumMod val="50000"/>
                  </a:schemeClr>
                </a:solidFill>
              </a:rPr>
              <a:t>Seal the container before transporting to the treatment site.</a:t>
            </a:r>
          </a:p>
          <a:p>
            <a:endParaRPr lang="en-GB" dirty="0"/>
          </a:p>
          <a:p>
            <a:endParaRPr lang="en-GB" dirty="0"/>
          </a:p>
        </p:txBody>
      </p:sp>
      <p:sp>
        <p:nvSpPr>
          <p:cNvPr id="5" name="Slide Number Placeholder 4"/>
          <p:cNvSpPr>
            <a:spLocks noGrp="1"/>
          </p:cNvSpPr>
          <p:nvPr>
            <p:ph type="sldNum" sz="quarter" idx="12"/>
          </p:nvPr>
        </p:nvSpPr>
        <p:spPr/>
        <p:txBody>
          <a:bodyPr/>
          <a:lstStyle/>
          <a:p>
            <a:fld id="{C303845B-95F4-455A-B10D-7E464EEC4D39}" type="slidenum">
              <a:rPr lang="en-US" smtClean="0"/>
              <a:pPr/>
              <a:t>121</a:t>
            </a:fld>
            <a:endParaRPr lang="en-US"/>
          </a:p>
        </p:txBody>
      </p:sp>
      <p:pic>
        <p:nvPicPr>
          <p:cNvPr id="4" name="Picture 3" descr="Biohazard.png">
            <a:extLst>
              <a:ext uri="{FF2B5EF4-FFF2-40B4-BE49-F238E27FC236}">
                <a16:creationId xmlns:a16="http://schemas.microsoft.com/office/drawing/2014/main" id="{7981C710-86B5-4617-B580-9EF36B2E1872}"/>
              </a:ext>
            </a:extLst>
          </p:cNvPr>
          <p:cNvPicPr>
            <a:picLocks noChangeAspect="1"/>
          </p:cNvPicPr>
          <p:nvPr/>
        </p:nvPicPr>
        <p:blipFill>
          <a:blip r:embed="rId3" cstate="print"/>
          <a:srcRect/>
          <a:stretch>
            <a:fillRect/>
          </a:stretch>
        </p:blipFill>
        <p:spPr bwMode="auto">
          <a:xfrm>
            <a:off x="9689486" y="2618655"/>
            <a:ext cx="1980738" cy="1875368"/>
          </a:xfrm>
          <a:prstGeom prst="rect">
            <a:avLst/>
          </a:prstGeom>
          <a:solidFill>
            <a:schemeClr val="accent5">
              <a:lumMod val="20000"/>
              <a:lumOff val="80000"/>
            </a:schemeClr>
          </a:solid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9988" y="1203157"/>
            <a:ext cx="6504394" cy="1724988"/>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Catch-up vaccination strategies </a:t>
            </a:r>
            <a:b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br>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in the context of COVID-19</a:t>
            </a:r>
          </a:p>
        </p:txBody>
      </p:sp>
      <p:sp>
        <p:nvSpPr>
          <p:cNvPr id="7" name="Slide Number Placeholder 6"/>
          <p:cNvSpPr>
            <a:spLocks noGrp="1"/>
          </p:cNvSpPr>
          <p:nvPr>
            <p:ph type="sldNum" sz="quarter" idx="12"/>
          </p:nvPr>
        </p:nvSpPr>
        <p:spPr/>
        <p:txBody>
          <a:bodyPr/>
          <a:lstStyle/>
          <a:p>
            <a:fld id="{C303845B-95F4-455A-B10D-7E464EEC4D39}" type="slidenum">
              <a:rPr lang="en-US" smtClean="0"/>
              <a:pPr/>
              <a:t>122</a:t>
            </a:fld>
            <a:endParaRPr lang="en-US"/>
          </a:p>
        </p:txBody>
      </p:sp>
      <p:sp>
        <p:nvSpPr>
          <p:cNvPr id="4" name="TextBox 3"/>
          <p:cNvSpPr txBox="1"/>
          <p:nvPr/>
        </p:nvSpPr>
        <p:spPr>
          <a:xfrm>
            <a:off x="1010652" y="6224336"/>
            <a:ext cx="10218822" cy="369332"/>
          </a:xfrm>
          <a:prstGeom prst="rect">
            <a:avLst/>
          </a:prstGeom>
          <a:noFill/>
        </p:spPr>
        <p:txBody>
          <a:bodyPr wrap="square" rtlCol="0">
            <a:spAutoFit/>
          </a:bodyPr>
          <a:lstStyle/>
          <a:p>
            <a:r>
              <a:rPr lang="en-GB" dirty="0">
                <a:hlinkClick r:id="rId3"/>
              </a:rPr>
              <a:t>https://www.who.int/immunization/programmes_systems/policies_strategies/catch-up_vaccination/en/</a:t>
            </a:r>
            <a:r>
              <a:rPr lang="en-GB" dirty="0"/>
              <a:t> </a:t>
            </a:r>
          </a:p>
        </p:txBody>
      </p:sp>
      <p:pic>
        <p:nvPicPr>
          <p:cNvPr id="6" name="Picture 5"/>
          <p:cNvPicPr/>
          <p:nvPr/>
        </p:nvPicPr>
        <p:blipFill>
          <a:blip r:embed="rId4" cstate="print"/>
          <a:srcRect l="33890" t="17358" r="35250" b="5959"/>
          <a:stretch>
            <a:fillRect/>
          </a:stretch>
        </p:blipFill>
        <p:spPr bwMode="auto">
          <a:xfrm>
            <a:off x="7748338" y="1203157"/>
            <a:ext cx="3384883" cy="4812632"/>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65126"/>
            <a:ext cx="10772775" cy="80645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COVID-19 pandemic and catch-up vaccination</a:t>
            </a:r>
          </a:p>
        </p:txBody>
      </p:sp>
      <p:sp>
        <p:nvSpPr>
          <p:cNvPr id="3" name="Content Placeholder 2"/>
          <p:cNvSpPr>
            <a:spLocks noGrp="1"/>
          </p:cNvSpPr>
          <p:nvPr>
            <p:ph idx="1"/>
          </p:nvPr>
        </p:nvSpPr>
        <p:spPr/>
        <p:txBody>
          <a:bodyPr/>
          <a:lstStyle/>
          <a:p>
            <a:r>
              <a:rPr lang="en-GB" dirty="0">
                <a:solidFill>
                  <a:schemeClr val="tx2">
                    <a:lumMod val="50000"/>
                  </a:schemeClr>
                </a:solidFill>
              </a:rPr>
              <a:t>COVID-19 pandemic causes routine immunization delivery disruptions and suspensions of SIAs.</a:t>
            </a:r>
          </a:p>
          <a:p>
            <a:r>
              <a:rPr lang="en-GB" dirty="0">
                <a:solidFill>
                  <a:schemeClr val="tx2">
                    <a:lumMod val="50000"/>
                  </a:schemeClr>
                </a:solidFill>
              </a:rPr>
              <a:t>Many children missed their vaccination and need to be caught up</a:t>
            </a:r>
          </a:p>
          <a:p>
            <a:r>
              <a:rPr lang="en-GB" dirty="0">
                <a:solidFill>
                  <a:schemeClr val="tx2">
                    <a:lumMod val="50000"/>
                  </a:schemeClr>
                </a:solidFill>
              </a:rPr>
              <a:t>Catch-up vaccination refers to vaccinating an individual who, for whatever reason (e.g. delays, </a:t>
            </a:r>
            <a:r>
              <a:rPr lang="en-GB" dirty="0" err="1">
                <a:solidFill>
                  <a:schemeClr val="tx2">
                    <a:lumMod val="50000"/>
                  </a:schemeClr>
                </a:solidFill>
              </a:rPr>
              <a:t>stockouts</a:t>
            </a:r>
            <a:r>
              <a:rPr lang="en-GB" dirty="0">
                <a:solidFill>
                  <a:schemeClr val="tx2">
                    <a:lumMod val="50000"/>
                  </a:schemeClr>
                </a:solidFill>
              </a:rPr>
              <a:t>, access, hesitancy, service interruptions, etc.) is missing doses for which they are eligible per the immunization schedule. </a:t>
            </a:r>
          </a:p>
          <a:p>
            <a:pPr>
              <a:buNone/>
            </a:pPr>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Catch-up vaccination: what do you need to know?</a:t>
            </a:r>
          </a:p>
        </p:txBody>
      </p:sp>
      <p:sp>
        <p:nvSpPr>
          <p:cNvPr id="3" name="Content Placeholder 2"/>
          <p:cNvSpPr>
            <a:spLocks noGrp="1"/>
          </p:cNvSpPr>
          <p:nvPr>
            <p:ph idx="1"/>
          </p:nvPr>
        </p:nvSpPr>
        <p:spPr>
          <a:xfrm>
            <a:off x="838200" y="2147887"/>
            <a:ext cx="10515600" cy="3633788"/>
          </a:xfrm>
        </p:spPr>
        <p:txBody>
          <a:bodyPr>
            <a:normAutofit/>
          </a:bodyPr>
          <a:lstStyle/>
          <a:p>
            <a:r>
              <a:rPr lang="en-GB" dirty="0">
                <a:solidFill>
                  <a:schemeClr val="tx2">
                    <a:lumMod val="50000"/>
                  </a:schemeClr>
                </a:solidFill>
              </a:rPr>
              <a:t>It is always “</a:t>
            </a:r>
            <a:r>
              <a:rPr lang="en-GB" b="1" i="1" dirty="0">
                <a:solidFill>
                  <a:schemeClr val="tx2">
                    <a:lumMod val="50000"/>
                  </a:schemeClr>
                </a:solidFill>
              </a:rPr>
              <a:t>better to vaccinate late than never</a:t>
            </a:r>
            <a:r>
              <a:rPr lang="en-GB" dirty="0">
                <a:solidFill>
                  <a:schemeClr val="tx2">
                    <a:lumMod val="50000"/>
                  </a:schemeClr>
                </a:solidFill>
              </a:rPr>
              <a:t>!”</a:t>
            </a:r>
          </a:p>
          <a:p>
            <a:r>
              <a:rPr lang="en-GB" dirty="0">
                <a:solidFill>
                  <a:schemeClr val="tx2">
                    <a:lumMod val="50000"/>
                  </a:schemeClr>
                </a:solidFill>
              </a:rPr>
              <a:t>Current vaccination policies and schedule</a:t>
            </a:r>
          </a:p>
          <a:p>
            <a:r>
              <a:rPr lang="en-GB" dirty="0">
                <a:solidFill>
                  <a:schemeClr val="tx2">
                    <a:lumMod val="50000"/>
                  </a:schemeClr>
                </a:solidFill>
              </a:rPr>
              <a:t>How to check for vaccination card and screen for eligibility</a:t>
            </a:r>
          </a:p>
          <a:p>
            <a:r>
              <a:rPr lang="en-GB" dirty="0">
                <a:solidFill>
                  <a:schemeClr val="tx2">
                    <a:lumMod val="50000"/>
                  </a:schemeClr>
                </a:solidFill>
              </a:rPr>
              <a:t>Minimal intervals between vaccine doses</a:t>
            </a:r>
          </a:p>
          <a:p>
            <a:r>
              <a:rPr lang="en-GB" dirty="0">
                <a:solidFill>
                  <a:schemeClr val="tx2">
                    <a:lumMod val="50000"/>
                  </a:schemeClr>
                </a:solidFill>
              </a:rPr>
              <a:t>How to administer multiple injections and techniques for pain reduction</a:t>
            </a:r>
          </a:p>
          <a:p>
            <a:r>
              <a:rPr lang="en-GB" dirty="0">
                <a:solidFill>
                  <a:schemeClr val="tx2">
                    <a:lumMod val="50000"/>
                  </a:schemeClr>
                </a:solidFill>
              </a:rPr>
              <a:t>How to record late doses – all doses should be recorded and reported</a:t>
            </a:r>
          </a:p>
          <a:p>
            <a:pPr>
              <a:buNone/>
            </a:pPr>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00" y="136525"/>
            <a:ext cx="11393999" cy="1049338"/>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Communicate and engage the community</a:t>
            </a:r>
          </a:p>
        </p:txBody>
      </p:sp>
      <p:sp>
        <p:nvSpPr>
          <p:cNvPr id="3" name="Content Placeholder 2"/>
          <p:cNvSpPr>
            <a:spLocks noGrp="1"/>
          </p:cNvSpPr>
          <p:nvPr>
            <p:ph idx="1"/>
          </p:nvPr>
        </p:nvSpPr>
        <p:spPr>
          <a:xfrm>
            <a:off x="838200" y="1643628"/>
            <a:ext cx="10515600" cy="4712722"/>
          </a:xfrm>
        </p:spPr>
        <p:txBody>
          <a:bodyPr>
            <a:normAutofit fontScale="92500" lnSpcReduction="10000"/>
          </a:bodyPr>
          <a:lstStyle/>
          <a:p>
            <a:r>
              <a:rPr lang="en-GB" dirty="0">
                <a:solidFill>
                  <a:schemeClr val="tx2">
                    <a:lumMod val="50000"/>
                  </a:schemeClr>
                </a:solidFill>
              </a:rPr>
              <a:t>Good communication is critical to:</a:t>
            </a:r>
          </a:p>
          <a:p>
            <a:pPr lvl="1"/>
            <a:r>
              <a:rPr lang="en-GB" dirty="0">
                <a:solidFill>
                  <a:schemeClr val="tx2">
                    <a:lumMod val="50000"/>
                  </a:schemeClr>
                </a:solidFill>
              </a:rPr>
              <a:t>Increase awareness that missed dose does not necessarily mean that the child is no longer eligible for vaccination</a:t>
            </a:r>
          </a:p>
          <a:p>
            <a:pPr lvl="1"/>
            <a:r>
              <a:rPr lang="en-GB" dirty="0">
                <a:solidFill>
                  <a:schemeClr val="tx2">
                    <a:lumMod val="50000"/>
                  </a:schemeClr>
                </a:solidFill>
              </a:rPr>
              <a:t>Reinforce importance of prevention through vaccination</a:t>
            </a:r>
          </a:p>
          <a:p>
            <a:pPr lvl="1"/>
            <a:r>
              <a:rPr lang="en-GB" dirty="0">
                <a:solidFill>
                  <a:schemeClr val="tx2">
                    <a:lumMod val="50000"/>
                  </a:schemeClr>
                </a:solidFill>
              </a:rPr>
              <a:t>Promote the practice of bringing personal records (home-based records or similar) to every health visit</a:t>
            </a:r>
          </a:p>
          <a:p>
            <a:r>
              <a:rPr lang="en-GB" dirty="0">
                <a:solidFill>
                  <a:schemeClr val="tx2">
                    <a:lumMod val="50000"/>
                  </a:schemeClr>
                </a:solidFill>
              </a:rPr>
              <a:t>Efforts should be intensified to reach missed or incompletely vaccinated children through:</a:t>
            </a:r>
          </a:p>
          <a:p>
            <a:pPr lvl="1"/>
            <a:r>
              <a:rPr lang="en-GB" dirty="0">
                <a:solidFill>
                  <a:schemeClr val="tx2">
                    <a:lumMod val="50000"/>
                  </a:schemeClr>
                </a:solidFill>
              </a:rPr>
              <a:t>Information campaigns/mass call-backs</a:t>
            </a:r>
          </a:p>
          <a:p>
            <a:pPr lvl="1"/>
            <a:r>
              <a:rPr lang="en-GB" dirty="0">
                <a:solidFill>
                  <a:schemeClr val="tx2">
                    <a:lumMod val="50000"/>
                  </a:schemeClr>
                </a:solidFill>
              </a:rPr>
              <a:t>Phone calls, emails, text messaging</a:t>
            </a:r>
          </a:p>
          <a:p>
            <a:pPr lvl="1"/>
            <a:r>
              <a:rPr lang="en-GB" dirty="0">
                <a:solidFill>
                  <a:schemeClr val="tx2">
                    <a:lumMod val="50000"/>
                  </a:schemeClr>
                </a:solidFill>
              </a:rPr>
              <a:t>Notices on official government and professional societies websites</a:t>
            </a:r>
          </a:p>
          <a:p>
            <a:pPr lvl="1"/>
            <a:r>
              <a:rPr lang="en-GB" dirty="0">
                <a:solidFill>
                  <a:schemeClr val="tx2">
                    <a:lumMod val="50000"/>
                  </a:schemeClr>
                </a:solidFill>
              </a:rPr>
              <a:t>Media and social media</a:t>
            </a:r>
          </a:p>
          <a:p>
            <a:pPr lvl="1"/>
            <a:r>
              <a:rPr lang="en-GB" dirty="0">
                <a:solidFill>
                  <a:schemeClr val="tx2">
                    <a:lumMod val="50000"/>
                  </a:schemeClr>
                </a:solidFill>
              </a:rPr>
              <a:t>Community mobilizers</a:t>
            </a:r>
          </a:p>
          <a:p>
            <a:pPr lvl="1"/>
            <a:r>
              <a:rPr lang="en-GB" dirty="0">
                <a:solidFill>
                  <a:schemeClr val="tx2">
                    <a:lumMod val="50000"/>
                  </a:schemeClr>
                </a:solidFill>
              </a:rPr>
              <a:t>Etc.</a:t>
            </a:r>
          </a:p>
          <a:p>
            <a:pPr lvl="1"/>
            <a:endParaRPr lang="en-GB" dirty="0"/>
          </a:p>
          <a:p>
            <a:endParaRPr lang="en-GB" dirty="0"/>
          </a:p>
          <a:p>
            <a:pPr>
              <a:buNone/>
            </a:pPr>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315031" y="1371600"/>
            <a:ext cx="5561938" cy="2522670"/>
          </a:xfrm>
        </p:spPr>
        <p:txBody>
          <a:bodyPr vert="horz" lIns="91440" tIns="45720" rIns="91440" bIns="45720" rtlCol="0" anchor="b">
            <a:normAutofit/>
          </a:bodyPr>
          <a:lstStyle/>
          <a:p>
            <a:pPr algn="ctr"/>
            <a:r>
              <a:rPr lang="en-US" sz="60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Questions?</a:t>
            </a:r>
          </a:p>
        </p:txBody>
      </p:sp>
      <p:sp>
        <p:nvSpPr>
          <p:cNvPr id="3" name="Slide Number Placeholder 2"/>
          <p:cNvSpPr>
            <a:spLocks noGrp="1"/>
          </p:cNvSpPr>
          <p:nvPr>
            <p:ph type="sldNum" sz="quarter" idx="12"/>
          </p:nvPr>
        </p:nvSpPr>
        <p:spPr>
          <a:xfrm>
            <a:off x="10467444" y="6356350"/>
            <a:ext cx="886355" cy="365125"/>
          </a:xfrm>
        </p:spPr>
        <p:txBody>
          <a:bodyPr vert="horz" lIns="91440" tIns="45720" rIns="91440" bIns="45720" rtlCol="0" anchor="ctr">
            <a:normAutofit/>
          </a:bodyPr>
          <a:lstStyle/>
          <a:p>
            <a:pPr>
              <a:spcAft>
                <a:spcPts val="600"/>
              </a:spcAft>
            </a:pPr>
            <a:fld id="{C303845B-95F4-455A-B10D-7E464EEC4D39}" type="slidenum">
              <a:rPr lang="en-US">
                <a:solidFill>
                  <a:srgbClr val="FFFFFF"/>
                </a:solidFill>
              </a:rPr>
              <a:pPr>
                <a:spcAft>
                  <a:spcPts val="600"/>
                </a:spcAft>
              </a:pPr>
              <a:t>126</a:t>
            </a:fld>
            <a:endParaRPr lang="en-US">
              <a:solidFill>
                <a:srgbClr val="FFFFFF"/>
              </a:solidFill>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7" y="346076"/>
            <a:ext cx="10753725" cy="76835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Most severe measles complications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3657260"/>
              </p:ext>
            </p:extLst>
          </p:nvPr>
        </p:nvGraphicFramePr>
        <p:xfrm>
          <a:off x="1550126" y="1666008"/>
          <a:ext cx="8617527" cy="4455230"/>
        </p:xfrm>
        <a:graphic>
          <a:graphicData uri="http://schemas.openxmlformats.org/drawingml/2006/table">
            <a:tbl>
              <a:tblPr/>
              <a:tblGrid>
                <a:gridCol w="3269672">
                  <a:extLst>
                    <a:ext uri="{9D8B030D-6E8A-4147-A177-3AD203B41FA5}">
                      <a16:colId xmlns:a16="http://schemas.microsoft.com/office/drawing/2014/main" val="20000"/>
                    </a:ext>
                  </a:extLst>
                </a:gridCol>
                <a:gridCol w="5347855">
                  <a:extLst>
                    <a:ext uri="{9D8B030D-6E8A-4147-A177-3AD203B41FA5}">
                      <a16:colId xmlns:a16="http://schemas.microsoft.com/office/drawing/2014/main" val="20001"/>
                    </a:ext>
                  </a:extLst>
                </a:gridCol>
              </a:tblGrid>
              <a:tr h="648731">
                <a:tc>
                  <a:txBody>
                    <a:bodyPr/>
                    <a:lstStyle/>
                    <a:p>
                      <a:pPr>
                        <a:lnSpc>
                          <a:spcPct val="115000"/>
                        </a:lnSpc>
                        <a:spcAft>
                          <a:spcPts val="0"/>
                        </a:spcAft>
                      </a:pPr>
                      <a:r>
                        <a:rPr lang="en-GB" sz="2100" dirty="0">
                          <a:solidFill>
                            <a:schemeClr val="tx2">
                              <a:lumMod val="50000"/>
                            </a:schemeClr>
                          </a:solidFill>
                          <a:latin typeface="Calibri"/>
                          <a:ea typeface="Calibri"/>
                          <a:cs typeface="Times New Roman"/>
                        </a:rPr>
                        <a:t>Pneumonia</a:t>
                      </a:r>
                    </a:p>
                  </a:txBody>
                  <a:tcPr marL="68580" marR="6858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15000"/>
                        </a:lnSpc>
                        <a:spcAft>
                          <a:spcPts val="0"/>
                        </a:spcAft>
                      </a:pPr>
                      <a:r>
                        <a:rPr lang="en-GB" sz="2100" dirty="0">
                          <a:solidFill>
                            <a:schemeClr val="tx2">
                              <a:lumMod val="50000"/>
                            </a:schemeClr>
                          </a:solidFill>
                          <a:latin typeface="Calibri"/>
                          <a:ea typeface="Calibri"/>
                          <a:cs typeface="Times New Roman"/>
                        </a:rPr>
                        <a:t>1</a:t>
                      </a:r>
                      <a:r>
                        <a:rPr lang="en-GB" sz="2100" baseline="30000" dirty="0">
                          <a:solidFill>
                            <a:schemeClr val="tx2">
                              <a:lumMod val="50000"/>
                            </a:schemeClr>
                          </a:solidFill>
                          <a:latin typeface="Calibri"/>
                          <a:ea typeface="Calibri"/>
                          <a:cs typeface="Times New Roman"/>
                        </a:rPr>
                        <a:t>st</a:t>
                      </a:r>
                      <a:r>
                        <a:rPr lang="en-GB" sz="2100" dirty="0">
                          <a:solidFill>
                            <a:schemeClr val="tx2">
                              <a:lumMod val="50000"/>
                            </a:schemeClr>
                          </a:solidFill>
                          <a:latin typeface="Calibri"/>
                          <a:ea typeface="Calibri"/>
                          <a:cs typeface="Times New Roman"/>
                        </a:rPr>
                        <a:t> most common cause of death</a:t>
                      </a:r>
                    </a:p>
                  </a:txBody>
                  <a:tcPr marL="68580" marR="68580" marT="0" marB="0" anchor="ctr">
                    <a:lnL w="1270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0"/>
                  </a:ext>
                </a:extLst>
              </a:tr>
              <a:tr h="672915">
                <a:tc>
                  <a:txBody>
                    <a:bodyPr/>
                    <a:lstStyle/>
                    <a:p>
                      <a:pPr>
                        <a:lnSpc>
                          <a:spcPct val="115000"/>
                        </a:lnSpc>
                        <a:spcAft>
                          <a:spcPts val="0"/>
                        </a:spcAft>
                      </a:pPr>
                      <a:r>
                        <a:rPr lang="en-GB" sz="2100" dirty="0">
                          <a:solidFill>
                            <a:schemeClr val="tx2">
                              <a:lumMod val="50000"/>
                            </a:schemeClr>
                          </a:solidFill>
                          <a:latin typeface="Calibri"/>
                          <a:ea typeface="Calibri"/>
                          <a:cs typeface="Times New Roman"/>
                        </a:rPr>
                        <a:t>Diarrhoea</a:t>
                      </a:r>
                    </a:p>
                  </a:txBody>
                  <a:tcPr marL="68580" marR="6858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2100" dirty="0">
                          <a:solidFill>
                            <a:schemeClr val="tx2">
                              <a:lumMod val="50000"/>
                            </a:schemeClr>
                          </a:solidFill>
                          <a:latin typeface="Calibri"/>
                          <a:ea typeface="Calibri"/>
                          <a:cs typeface="Times New Roman"/>
                        </a:rPr>
                        <a:t>2</a:t>
                      </a:r>
                      <a:r>
                        <a:rPr lang="en-GB" sz="2100" baseline="30000" dirty="0">
                          <a:solidFill>
                            <a:schemeClr val="tx2">
                              <a:lumMod val="50000"/>
                            </a:schemeClr>
                          </a:solidFill>
                          <a:latin typeface="Calibri"/>
                          <a:ea typeface="Calibri"/>
                          <a:cs typeface="Times New Roman"/>
                        </a:rPr>
                        <a:t>nd</a:t>
                      </a:r>
                      <a:r>
                        <a:rPr lang="en-GB" sz="2100" dirty="0">
                          <a:solidFill>
                            <a:schemeClr val="tx2">
                              <a:lumMod val="50000"/>
                            </a:schemeClr>
                          </a:solidFill>
                          <a:latin typeface="Calibri"/>
                          <a:ea typeface="Calibri"/>
                          <a:cs typeface="Times New Roman"/>
                        </a:rPr>
                        <a:t> most common cause of death</a:t>
                      </a:r>
                    </a:p>
                  </a:txBody>
                  <a:tcPr marL="68580" marR="68580" marT="0" marB="0" anchor="ctr">
                    <a:lnL w="1270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3836">
                <a:tc>
                  <a:txBody>
                    <a:bodyPr/>
                    <a:lstStyle/>
                    <a:p>
                      <a:pPr>
                        <a:lnSpc>
                          <a:spcPct val="115000"/>
                        </a:lnSpc>
                        <a:spcAft>
                          <a:spcPts val="0"/>
                        </a:spcAft>
                      </a:pPr>
                      <a:r>
                        <a:rPr lang="en-GB" sz="2100" dirty="0">
                          <a:solidFill>
                            <a:schemeClr val="tx2">
                              <a:lumMod val="50000"/>
                            </a:schemeClr>
                          </a:solidFill>
                          <a:latin typeface="Calibri"/>
                          <a:ea typeface="Calibri"/>
                          <a:cs typeface="Times New Roman"/>
                        </a:rPr>
                        <a:t>Blindness </a:t>
                      </a:r>
                    </a:p>
                    <a:p>
                      <a:pPr>
                        <a:lnSpc>
                          <a:spcPct val="115000"/>
                        </a:lnSpc>
                        <a:spcAft>
                          <a:spcPts val="0"/>
                        </a:spcAft>
                      </a:pPr>
                      <a:r>
                        <a:rPr lang="en-GB" sz="2100" dirty="0">
                          <a:solidFill>
                            <a:schemeClr val="tx2">
                              <a:lumMod val="50000"/>
                            </a:schemeClr>
                          </a:solidFill>
                          <a:latin typeface="Calibri"/>
                          <a:ea typeface="Calibri"/>
                          <a:cs typeface="Times New Roman"/>
                        </a:rPr>
                        <a:t>(due to scaring of cornea)</a:t>
                      </a:r>
                    </a:p>
                  </a:txBody>
                  <a:tcPr marL="68580" marR="6858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15000"/>
                        </a:lnSpc>
                        <a:spcAft>
                          <a:spcPts val="0"/>
                        </a:spcAft>
                      </a:pPr>
                      <a:r>
                        <a:rPr lang="en-GB" sz="2100" dirty="0">
                          <a:solidFill>
                            <a:schemeClr val="tx2">
                              <a:lumMod val="50000"/>
                            </a:schemeClr>
                          </a:solidFill>
                          <a:latin typeface="Calibri"/>
                          <a:ea typeface="Calibri"/>
                          <a:cs typeface="Times New Roman"/>
                        </a:rPr>
                        <a:t>In areas with vitamin A deficiency</a:t>
                      </a:r>
                    </a:p>
                  </a:txBody>
                  <a:tcPr marL="68580" marR="68580" marT="0" marB="0" anchor="ctr">
                    <a:lnL w="1270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691410">
                <a:tc>
                  <a:txBody>
                    <a:bodyPr/>
                    <a:lstStyle/>
                    <a:p>
                      <a:pPr>
                        <a:lnSpc>
                          <a:spcPct val="115000"/>
                        </a:lnSpc>
                        <a:spcAft>
                          <a:spcPts val="0"/>
                        </a:spcAft>
                      </a:pPr>
                      <a:r>
                        <a:rPr lang="en-GB" sz="2100" dirty="0">
                          <a:solidFill>
                            <a:schemeClr val="tx2">
                              <a:lumMod val="50000"/>
                            </a:schemeClr>
                          </a:solidFill>
                          <a:latin typeface="Calibri"/>
                          <a:ea typeface="Calibri"/>
                          <a:cs typeface="Times New Roman"/>
                        </a:rPr>
                        <a:t>Post-infectious encephalitis</a:t>
                      </a:r>
                    </a:p>
                  </a:txBody>
                  <a:tcPr marL="68580" marR="6858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2100" dirty="0">
                          <a:solidFill>
                            <a:schemeClr val="tx2">
                              <a:lumMod val="50000"/>
                            </a:schemeClr>
                          </a:solidFill>
                          <a:latin typeface="Calibri"/>
                          <a:ea typeface="Calibri"/>
                          <a:cs typeface="Times New Roman"/>
                        </a:rPr>
                        <a:t>1–4 per 1000–2000 cases </a:t>
                      </a:r>
                    </a:p>
                  </a:txBody>
                  <a:tcPr marL="68580" marR="68580" marT="0" marB="0" anchor="ctr">
                    <a:lnL w="1270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91410">
                <a:tc>
                  <a:txBody>
                    <a:bodyPr/>
                    <a:lstStyle/>
                    <a:p>
                      <a:pPr>
                        <a:lnSpc>
                          <a:spcPct val="115000"/>
                        </a:lnSpc>
                        <a:spcAft>
                          <a:spcPts val="0"/>
                        </a:spcAft>
                      </a:pPr>
                      <a:r>
                        <a:rPr lang="en-GB" sz="2100" dirty="0" err="1">
                          <a:solidFill>
                            <a:schemeClr val="tx2">
                              <a:lumMod val="50000"/>
                            </a:schemeClr>
                          </a:solidFill>
                          <a:latin typeface="Calibri"/>
                          <a:ea typeface="Calibri"/>
                          <a:cs typeface="Times New Roman"/>
                        </a:rPr>
                        <a:t>Subacute</a:t>
                      </a:r>
                      <a:r>
                        <a:rPr lang="en-GB" sz="2100" dirty="0">
                          <a:solidFill>
                            <a:schemeClr val="tx2">
                              <a:lumMod val="50000"/>
                            </a:schemeClr>
                          </a:solidFill>
                          <a:latin typeface="Calibri"/>
                          <a:ea typeface="Calibri"/>
                          <a:cs typeface="Times New Roman"/>
                        </a:rPr>
                        <a:t> </a:t>
                      </a:r>
                      <a:r>
                        <a:rPr lang="en-GB" sz="2100" dirty="0" err="1">
                          <a:solidFill>
                            <a:schemeClr val="tx2">
                              <a:lumMod val="50000"/>
                            </a:schemeClr>
                          </a:solidFill>
                          <a:latin typeface="Calibri"/>
                          <a:ea typeface="Calibri"/>
                          <a:cs typeface="Times New Roman"/>
                        </a:rPr>
                        <a:t>sclerosing</a:t>
                      </a:r>
                      <a:r>
                        <a:rPr lang="en-GB" sz="2100" dirty="0">
                          <a:solidFill>
                            <a:schemeClr val="tx2">
                              <a:lumMod val="50000"/>
                            </a:schemeClr>
                          </a:solidFill>
                          <a:latin typeface="Calibri"/>
                          <a:ea typeface="Calibri"/>
                          <a:cs typeface="Times New Roman"/>
                        </a:rPr>
                        <a:t> </a:t>
                      </a:r>
                      <a:r>
                        <a:rPr lang="en-GB" sz="2100" dirty="0" err="1">
                          <a:solidFill>
                            <a:schemeClr val="tx2">
                              <a:lumMod val="50000"/>
                            </a:schemeClr>
                          </a:solidFill>
                          <a:latin typeface="Calibri"/>
                          <a:ea typeface="Calibri"/>
                          <a:cs typeface="Times New Roman"/>
                        </a:rPr>
                        <a:t>panencephalitis</a:t>
                      </a:r>
                      <a:r>
                        <a:rPr lang="en-GB" sz="2100" dirty="0">
                          <a:solidFill>
                            <a:schemeClr val="tx2">
                              <a:lumMod val="50000"/>
                            </a:schemeClr>
                          </a:solidFill>
                          <a:latin typeface="Calibri"/>
                          <a:ea typeface="Calibri"/>
                          <a:cs typeface="Times New Roman"/>
                        </a:rPr>
                        <a:t> (SSPE)</a:t>
                      </a:r>
                    </a:p>
                  </a:txBody>
                  <a:tcPr marL="68580" marR="6858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15000"/>
                        </a:lnSpc>
                        <a:spcAft>
                          <a:spcPts val="0"/>
                        </a:spcAft>
                      </a:pPr>
                      <a:r>
                        <a:rPr lang="en-GB" sz="2100" dirty="0">
                          <a:solidFill>
                            <a:schemeClr val="tx2">
                              <a:lumMod val="50000"/>
                            </a:schemeClr>
                          </a:solidFill>
                          <a:latin typeface="Calibri"/>
                          <a:ea typeface="Calibri"/>
                          <a:cs typeface="Times New Roman"/>
                        </a:rPr>
                        <a:t>1 per </a:t>
                      </a:r>
                      <a:r>
                        <a:rPr lang="en-GB" sz="2100" dirty="0">
                          <a:solidFill>
                            <a:schemeClr val="tx2">
                              <a:lumMod val="50000"/>
                            </a:schemeClr>
                          </a:solidFill>
                          <a:latin typeface="+mn-lt"/>
                          <a:ea typeface="Calibri"/>
                          <a:cs typeface="Times New Roman"/>
                        </a:rPr>
                        <a:t>10 000–100 000 cases </a:t>
                      </a:r>
                    </a:p>
                    <a:p>
                      <a:pPr>
                        <a:lnSpc>
                          <a:spcPct val="115000"/>
                        </a:lnSpc>
                        <a:spcAft>
                          <a:spcPts val="0"/>
                        </a:spcAft>
                      </a:pPr>
                      <a:r>
                        <a:rPr lang="en-GB" sz="2100" dirty="0">
                          <a:solidFill>
                            <a:schemeClr val="tx2">
                              <a:lumMod val="50000"/>
                            </a:schemeClr>
                          </a:solidFill>
                          <a:latin typeface="+mn-lt"/>
                          <a:ea typeface="Calibri"/>
                          <a:cs typeface="Times New Roman"/>
                        </a:rPr>
                        <a:t>(several years after the infection)</a:t>
                      </a:r>
                      <a:r>
                        <a:rPr lang="en-GB" sz="2100" baseline="0" dirty="0">
                          <a:solidFill>
                            <a:schemeClr val="tx2">
                              <a:lumMod val="50000"/>
                            </a:schemeClr>
                          </a:solidFill>
                          <a:latin typeface="Calibri"/>
                          <a:ea typeface="Calibri"/>
                          <a:cs typeface="Times New Roman"/>
                        </a:rPr>
                        <a:t> </a:t>
                      </a:r>
                      <a:endParaRPr lang="en-GB" sz="2100" dirty="0">
                        <a:solidFill>
                          <a:schemeClr val="tx2">
                            <a:lumMod val="50000"/>
                          </a:schemeClr>
                        </a:solidFill>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863836">
                <a:tc>
                  <a:txBody>
                    <a:bodyPr/>
                    <a:lstStyle/>
                    <a:p>
                      <a:pPr>
                        <a:lnSpc>
                          <a:spcPct val="115000"/>
                        </a:lnSpc>
                        <a:spcAft>
                          <a:spcPts val="0"/>
                        </a:spcAft>
                      </a:pPr>
                      <a:r>
                        <a:rPr lang="en-GB" sz="2100" dirty="0">
                          <a:solidFill>
                            <a:schemeClr val="tx2">
                              <a:lumMod val="50000"/>
                            </a:schemeClr>
                          </a:solidFill>
                          <a:latin typeface="Calibri"/>
                          <a:ea typeface="Calibri"/>
                          <a:cs typeface="Times New Roman"/>
                        </a:rPr>
                        <a:t>Death (CFR)</a:t>
                      </a:r>
                    </a:p>
                  </a:txBody>
                  <a:tcPr marL="68580" marR="68580" marT="0" marB="0" anchor="ctr">
                    <a:lnL w="12700" cap="flat" cmpd="sng" algn="ctr">
                      <a:solidFill>
                        <a:schemeClr val="bg2">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2100" dirty="0">
                          <a:solidFill>
                            <a:schemeClr val="tx2">
                              <a:lumMod val="50000"/>
                            </a:schemeClr>
                          </a:solidFill>
                          <a:latin typeface="Calibri"/>
                          <a:ea typeface="Calibri"/>
                          <a:cs typeface="Times New Roman"/>
                        </a:rPr>
                        <a:t>Usually 3–6% but can be up to 30% in humanitarian emergencies </a:t>
                      </a:r>
                    </a:p>
                  </a:txBody>
                  <a:tcPr marL="68580" marR="68580" marT="0" marB="0" anchor="ctr">
                    <a:lnL w="12700" cap="flat" cmpd="sng" algn="ctr">
                      <a:no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C303845B-95F4-455A-B10D-7E464EEC4D39}"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455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Clinical treatment of measles</a:t>
            </a:r>
          </a:p>
        </p:txBody>
      </p:sp>
      <p:sp>
        <p:nvSpPr>
          <p:cNvPr id="3" name="Content Placeholder 2"/>
          <p:cNvSpPr>
            <a:spLocks noGrp="1"/>
          </p:cNvSpPr>
          <p:nvPr>
            <p:ph idx="1"/>
          </p:nvPr>
        </p:nvSpPr>
        <p:spPr/>
        <p:txBody>
          <a:bodyPr>
            <a:normAutofit fontScale="85000" lnSpcReduction="10000"/>
          </a:bodyPr>
          <a:lstStyle/>
          <a:p>
            <a:r>
              <a:rPr lang="en-GB" dirty="0">
                <a:solidFill>
                  <a:schemeClr val="tx2">
                    <a:lumMod val="50000"/>
                  </a:schemeClr>
                </a:solidFill>
              </a:rPr>
              <a:t>For all suspected measles cases in children &lt;5 years of age, irrespective of the timing of previous doses of vitamin A, administer:</a:t>
            </a:r>
          </a:p>
          <a:p>
            <a:pPr lvl="1"/>
            <a:r>
              <a:rPr lang="en-GB" dirty="0">
                <a:solidFill>
                  <a:schemeClr val="tx2">
                    <a:lumMod val="50000"/>
                  </a:schemeClr>
                </a:solidFill>
              </a:rPr>
              <a:t>1 dose of vitamin A on diagnosis</a:t>
            </a:r>
          </a:p>
          <a:p>
            <a:pPr lvl="1"/>
            <a:r>
              <a:rPr lang="en-GB" dirty="0">
                <a:solidFill>
                  <a:schemeClr val="tx2">
                    <a:lumMod val="50000"/>
                  </a:schemeClr>
                </a:solidFill>
              </a:rPr>
              <a:t>2</a:t>
            </a:r>
            <a:r>
              <a:rPr lang="en-GB" baseline="30000" dirty="0">
                <a:solidFill>
                  <a:schemeClr val="tx2">
                    <a:lumMod val="50000"/>
                  </a:schemeClr>
                </a:solidFill>
              </a:rPr>
              <a:t>nd</a:t>
            </a:r>
            <a:r>
              <a:rPr lang="en-GB" dirty="0">
                <a:solidFill>
                  <a:schemeClr val="tx2">
                    <a:lumMod val="50000"/>
                  </a:schemeClr>
                </a:solidFill>
              </a:rPr>
              <a:t> dose of vitamin A the next day</a:t>
            </a:r>
          </a:p>
          <a:p>
            <a:pPr lvl="1"/>
            <a:r>
              <a:rPr lang="en-GB" dirty="0">
                <a:solidFill>
                  <a:schemeClr val="tx2">
                    <a:lumMod val="50000"/>
                  </a:schemeClr>
                </a:solidFill>
              </a:rPr>
              <a:t>3</a:t>
            </a:r>
            <a:r>
              <a:rPr lang="en-GB" baseline="30000" dirty="0">
                <a:solidFill>
                  <a:schemeClr val="tx2">
                    <a:lumMod val="50000"/>
                  </a:schemeClr>
                </a:solidFill>
              </a:rPr>
              <a:t>rd</a:t>
            </a:r>
            <a:r>
              <a:rPr lang="en-GB" dirty="0">
                <a:solidFill>
                  <a:schemeClr val="tx2">
                    <a:lumMod val="50000"/>
                  </a:schemeClr>
                </a:solidFill>
              </a:rPr>
              <a:t> dose of vitamin A 4-6 weeks later if                                                                                                  signs of deficiency show</a:t>
            </a:r>
          </a:p>
          <a:p>
            <a:pPr>
              <a:lnSpc>
                <a:spcPct val="170000"/>
              </a:lnSpc>
            </a:pPr>
            <a:r>
              <a:rPr lang="en-GB" dirty="0">
                <a:solidFill>
                  <a:schemeClr val="tx2">
                    <a:lumMod val="50000"/>
                  </a:schemeClr>
                </a:solidFill>
              </a:rPr>
              <a:t>Careful care of eye, mouth and skin, necessary to prevent secondary infections</a:t>
            </a:r>
          </a:p>
          <a:p>
            <a:r>
              <a:rPr lang="en-GB" dirty="0">
                <a:solidFill>
                  <a:schemeClr val="tx2">
                    <a:lumMod val="50000"/>
                  </a:schemeClr>
                </a:solidFill>
              </a:rPr>
              <a:t>Ensure adequate nutrition</a:t>
            </a:r>
          </a:p>
          <a:p>
            <a:r>
              <a:rPr lang="en-GB" dirty="0">
                <a:solidFill>
                  <a:schemeClr val="tx2">
                    <a:lumMod val="50000"/>
                  </a:schemeClr>
                </a:solidFill>
              </a:rPr>
              <a:t>Complications: to be treated using the same standards used in non-measles patients</a:t>
            </a:r>
          </a:p>
          <a:p>
            <a:r>
              <a:rPr lang="en-GB" dirty="0">
                <a:solidFill>
                  <a:schemeClr val="tx2">
                    <a:lumMod val="50000"/>
                  </a:schemeClr>
                </a:solidFill>
              </a:rPr>
              <a:t>WHO guidance:</a:t>
            </a:r>
            <a:r>
              <a:rPr lang="en-GB" dirty="0"/>
              <a:t> </a:t>
            </a:r>
            <a:r>
              <a:rPr lang="en-GB" sz="2200" dirty="0">
                <a:hlinkClick r:id="rId3"/>
              </a:rPr>
              <a:t>https://www.who.int/immunization/documents/9789240002869/en/</a:t>
            </a:r>
            <a:r>
              <a:rPr lang="en-GB" sz="2200" dirty="0"/>
              <a:t> </a:t>
            </a:r>
          </a:p>
        </p:txBody>
      </p:sp>
      <p:sp>
        <p:nvSpPr>
          <p:cNvPr id="5" name="Slide Number Placeholder 4"/>
          <p:cNvSpPr>
            <a:spLocks noGrp="1"/>
          </p:cNvSpPr>
          <p:nvPr>
            <p:ph type="sldNum" sz="quarter" idx="12"/>
          </p:nvPr>
        </p:nvSpPr>
        <p:spPr/>
        <p:txBody>
          <a:bodyPr/>
          <a:lstStyle/>
          <a:p>
            <a:fld id="{C303845B-95F4-455A-B10D-7E464EEC4D39}" type="slidenum">
              <a:rPr lang="en-US" smtClean="0"/>
              <a:pPr/>
              <a:t>14</a:t>
            </a:fld>
            <a:endParaRPr lang="en-US"/>
          </a:p>
        </p:txBody>
      </p:sp>
      <p:pic>
        <p:nvPicPr>
          <p:cNvPr id="177154" name="Picture 2"/>
          <p:cNvPicPr>
            <a:picLocks noChangeAspect="1" noChangeArrowheads="1"/>
          </p:cNvPicPr>
          <p:nvPr/>
        </p:nvPicPr>
        <p:blipFill>
          <a:blip r:embed="rId4" cstate="print"/>
          <a:srcRect/>
          <a:stretch>
            <a:fillRect/>
          </a:stretch>
        </p:blipFill>
        <p:spPr bwMode="auto">
          <a:xfrm>
            <a:off x="7810500" y="2450053"/>
            <a:ext cx="3446431" cy="9789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15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Rubella disease</a:t>
            </a:r>
          </a:p>
        </p:txBody>
      </p:sp>
      <p:sp>
        <p:nvSpPr>
          <p:cNvPr id="3" name="Content Placeholder 2"/>
          <p:cNvSpPr>
            <a:spLocks noGrp="1"/>
          </p:cNvSpPr>
          <p:nvPr>
            <p:ph idx="1"/>
          </p:nvPr>
        </p:nvSpPr>
        <p:spPr>
          <a:xfrm>
            <a:off x="838200" y="1580826"/>
            <a:ext cx="8553450" cy="4835471"/>
          </a:xfrm>
        </p:spPr>
        <p:txBody>
          <a:bodyPr>
            <a:normAutofit fontScale="92500"/>
          </a:bodyPr>
          <a:lstStyle/>
          <a:p>
            <a:r>
              <a:rPr lang="en-GB" dirty="0">
                <a:solidFill>
                  <a:schemeClr val="tx2">
                    <a:lumMod val="50000"/>
                  </a:schemeClr>
                </a:solidFill>
              </a:rPr>
              <a:t>Acute, usually mild disease in children and adults</a:t>
            </a:r>
          </a:p>
          <a:p>
            <a:r>
              <a:rPr lang="en-GB" dirty="0">
                <a:solidFill>
                  <a:schemeClr val="tx2">
                    <a:lumMod val="50000"/>
                  </a:schemeClr>
                </a:solidFill>
              </a:rPr>
              <a:t>Transmission: respiratory droplets</a:t>
            </a:r>
          </a:p>
          <a:p>
            <a:r>
              <a:rPr lang="en-GB" dirty="0">
                <a:solidFill>
                  <a:schemeClr val="tx2">
                    <a:lumMod val="50000"/>
                  </a:schemeClr>
                </a:solidFill>
              </a:rPr>
              <a:t>Manifestations (20-50% asymptomatic)</a:t>
            </a:r>
          </a:p>
          <a:p>
            <a:pPr lvl="1"/>
            <a:r>
              <a:rPr lang="en-GB" dirty="0">
                <a:solidFill>
                  <a:schemeClr val="tx2">
                    <a:lumMod val="50000"/>
                  </a:schemeClr>
                </a:solidFill>
              </a:rPr>
              <a:t>Low grade fever ( ˂39 °C)</a:t>
            </a:r>
          </a:p>
          <a:p>
            <a:pPr lvl="1"/>
            <a:r>
              <a:rPr lang="en-GB" dirty="0">
                <a:solidFill>
                  <a:schemeClr val="tx2">
                    <a:lumMod val="50000"/>
                  </a:schemeClr>
                </a:solidFill>
              </a:rPr>
              <a:t>Malaise</a:t>
            </a:r>
          </a:p>
          <a:p>
            <a:pPr lvl="1"/>
            <a:r>
              <a:rPr lang="en-GB" dirty="0">
                <a:solidFill>
                  <a:schemeClr val="tx2">
                    <a:lumMod val="50000"/>
                  </a:schemeClr>
                </a:solidFill>
              </a:rPr>
              <a:t>Mild conjunctivitis (red eyes, more common in adults)</a:t>
            </a:r>
          </a:p>
          <a:p>
            <a:pPr lvl="1"/>
            <a:r>
              <a:rPr lang="en-GB" dirty="0">
                <a:solidFill>
                  <a:schemeClr val="tx2">
                    <a:lumMod val="50000"/>
                  </a:schemeClr>
                </a:solidFill>
              </a:rPr>
              <a:t>Enlarged lymph nodes behind ears, in back of the head and neck</a:t>
            </a:r>
          </a:p>
          <a:p>
            <a:pPr lvl="1"/>
            <a:r>
              <a:rPr lang="en-GB" dirty="0" err="1">
                <a:solidFill>
                  <a:schemeClr val="tx2">
                    <a:lumMod val="50000"/>
                  </a:schemeClr>
                </a:solidFill>
              </a:rPr>
              <a:t>Maculopapular</a:t>
            </a:r>
            <a:r>
              <a:rPr lang="en-GB" dirty="0">
                <a:solidFill>
                  <a:schemeClr val="tx2">
                    <a:lumMod val="50000"/>
                  </a:schemeClr>
                </a:solidFill>
              </a:rPr>
              <a:t> rash, often itchy (in 50-80% rubella infected people) </a:t>
            </a:r>
          </a:p>
          <a:p>
            <a:pPr lvl="1"/>
            <a:r>
              <a:rPr lang="en-GB" dirty="0">
                <a:solidFill>
                  <a:schemeClr val="tx2">
                    <a:lumMod val="50000"/>
                  </a:schemeClr>
                </a:solidFill>
              </a:rPr>
              <a:t>Joint symptoms (up to 70% in women, rare in men and children)</a:t>
            </a:r>
          </a:p>
          <a:p>
            <a:r>
              <a:rPr lang="en-GB" dirty="0">
                <a:solidFill>
                  <a:schemeClr val="tx2">
                    <a:lumMod val="50000"/>
                  </a:schemeClr>
                </a:solidFill>
              </a:rPr>
              <a:t>Complications: rare </a:t>
            </a:r>
            <a:r>
              <a:rPr lang="en-GB" b="1" dirty="0">
                <a:solidFill>
                  <a:schemeClr val="tx2">
                    <a:lumMod val="50000"/>
                  </a:schemeClr>
                </a:solidFill>
              </a:rPr>
              <a:t>except when women get infected in early pregnancy </a:t>
            </a:r>
            <a:r>
              <a:rPr lang="en-GB" dirty="0">
                <a:solidFill>
                  <a:schemeClr val="tx2">
                    <a:lumMod val="50000"/>
                  </a:schemeClr>
                </a:solidFill>
              </a:rPr>
              <a:t>(congenital rubella syndrome or CRS)</a:t>
            </a:r>
          </a:p>
        </p:txBody>
      </p:sp>
      <p:sp>
        <p:nvSpPr>
          <p:cNvPr id="5" name="Slide Number Placeholder 4"/>
          <p:cNvSpPr>
            <a:spLocks noGrp="1"/>
          </p:cNvSpPr>
          <p:nvPr>
            <p:ph type="sldNum" sz="quarter" idx="12"/>
          </p:nvPr>
        </p:nvSpPr>
        <p:spPr/>
        <p:txBody>
          <a:bodyPr/>
          <a:lstStyle/>
          <a:p>
            <a:fld id="{C303845B-95F4-455A-B10D-7E464EEC4D39}" type="slidenum">
              <a:rPr lang="en-US" smtClean="0"/>
              <a:pPr/>
              <a:t>15</a:t>
            </a:fld>
            <a:endParaRPr lang="en-US" dirty="0"/>
          </a:p>
        </p:txBody>
      </p:sp>
      <p:pic>
        <p:nvPicPr>
          <p:cNvPr id="168962" name="Picture 2" descr="C:\Users\Aleksandra\AppData\Local\Microsoft\Windows\Temporary Internet Files\Content.Outlook\6LESWA99\images.jpg"/>
          <p:cNvPicPr>
            <a:picLocks noChangeAspect="1" noChangeArrowheads="1"/>
          </p:cNvPicPr>
          <p:nvPr/>
        </p:nvPicPr>
        <p:blipFill>
          <a:blip r:embed="rId3" cstate="print"/>
          <a:srcRect/>
          <a:stretch>
            <a:fillRect/>
          </a:stretch>
        </p:blipFill>
        <p:spPr bwMode="auto">
          <a:xfrm>
            <a:off x="9620896" y="1564033"/>
            <a:ext cx="2346036" cy="37299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450"/>
          </a:xfrm>
        </p:spPr>
        <p:txBody>
          <a:bodyPr>
            <a:normAutofit fontScale="90000"/>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Clinical course of rubella and virus transmission</a:t>
            </a:r>
          </a:p>
        </p:txBody>
      </p:sp>
      <p:sp>
        <p:nvSpPr>
          <p:cNvPr id="3" name="Content Placeholder 2"/>
          <p:cNvSpPr>
            <a:spLocks noGrp="1"/>
          </p:cNvSpPr>
          <p:nvPr>
            <p:ph idx="1"/>
          </p:nvPr>
        </p:nvSpPr>
        <p:spPr/>
        <p:txBody>
          <a:bodyPr>
            <a:normAutofit fontScale="92500"/>
          </a:bodyPr>
          <a:lstStyle/>
          <a:p>
            <a:r>
              <a:rPr lang="en-GB" dirty="0">
                <a:solidFill>
                  <a:schemeClr val="tx2">
                    <a:lumMod val="50000"/>
                  </a:schemeClr>
                </a:solidFill>
              </a:rPr>
              <a:t>Incubation period: ranges from 12 to 23 days</a:t>
            </a:r>
          </a:p>
          <a:p>
            <a:r>
              <a:rPr lang="en-GB" dirty="0">
                <a:solidFill>
                  <a:schemeClr val="tx2">
                    <a:lumMod val="50000"/>
                  </a:schemeClr>
                </a:solidFill>
              </a:rPr>
              <a:t>5 -7 days after exposure, rubella virus in the blood can spread to various organs (including foetus in pregnant women)</a:t>
            </a:r>
          </a:p>
          <a:p>
            <a:r>
              <a:rPr lang="en-GB" dirty="0">
                <a:solidFill>
                  <a:schemeClr val="tx2">
                    <a:lumMod val="50000"/>
                  </a:schemeClr>
                </a:solidFill>
              </a:rPr>
              <a:t>Rubella virus in nasopharyngeal secretions:</a:t>
            </a:r>
          </a:p>
          <a:p>
            <a:pPr lvl="1"/>
            <a:r>
              <a:rPr lang="en-GB" dirty="0">
                <a:solidFill>
                  <a:schemeClr val="tx2">
                    <a:lumMod val="50000"/>
                  </a:schemeClr>
                </a:solidFill>
              </a:rPr>
              <a:t>From 1 week before to 2 weeks after rash onset</a:t>
            </a:r>
          </a:p>
          <a:p>
            <a:pPr lvl="1"/>
            <a:r>
              <a:rPr lang="en-GB" dirty="0">
                <a:solidFill>
                  <a:schemeClr val="tx2">
                    <a:lumMod val="50000"/>
                  </a:schemeClr>
                </a:solidFill>
              </a:rPr>
              <a:t>Maximal shedding 1 to 5 days after rash onset</a:t>
            </a:r>
          </a:p>
          <a:p>
            <a:pPr lvl="1"/>
            <a:r>
              <a:rPr lang="en-GB" dirty="0">
                <a:solidFill>
                  <a:schemeClr val="tx2">
                    <a:lumMod val="50000"/>
                  </a:schemeClr>
                </a:solidFill>
              </a:rPr>
              <a:t>Infants with congenital infection may shed virus for more than a year ( also in urine)</a:t>
            </a:r>
          </a:p>
          <a:p>
            <a:r>
              <a:rPr lang="en-GB" dirty="0">
                <a:solidFill>
                  <a:schemeClr val="tx2">
                    <a:lumMod val="50000"/>
                  </a:schemeClr>
                </a:solidFill>
              </a:rPr>
              <a:t>To interrupt the transmission of rubella virus: 83-91% population immunity is needed.</a:t>
            </a:r>
          </a:p>
          <a:p>
            <a:r>
              <a:rPr lang="en-GB" dirty="0">
                <a:solidFill>
                  <a:schemeClr val="tx2">
                    <a:lumMod val="50000"/>
                  </a:schemeClr>
                </a:solidFill>
              </a:rPr>
              <a:t>Where no vaccination: seasonal disease with epidemics every 5 to 9 years.</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82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Rubella infection during pregnancy</a:t>
            </a:r>
          </a:p>
        </p:txBody>
      </p:sp>
      <p:sp>
        <p:nvSpPr>
          <p:cNvPr id="4" name="Slide Number Placeholder 3"/>
          <p:cNvSpPr>
            <a:spLocks noGrp="1"/>
          </p:cNvSpPr>
          <p:nvPr>
            <p:ph type="sldNum" sz="quarter" idx="12"/>
          </p:nvPr>
        </p:nvSpPr>
        <p:spPr/>
        <p:txBody>
          <a:bodyPr/>
          <a:lstStyle/>
          <a:p>
            <a:fld id="{C303845B-95F4-455A-B10D-7E464EEC4D39}" type="slidenum">
              <a:rPr lang="en-US" smtClean="0"/>
              <a:pPr/>
              <a:t>17</a:t>
            </a:fld>
            <a:endParaRPr lang="en-US"/>
          </a:p>
        </p:txBody>
      </p:sp>
      <p:pic>
        <p:nvPicPr>
          <p:cNvPr id="169987" name="Picture 3"/>
          <p:cNvPicPr>
            <a:picLocks noChangeAspect="1" noChangeArrowheads="1"/>
          </p:cNvPicPr>
          <p:nvPr/>
        </p:nvPicPr>
        <p:blipFill>
          <a:blip r:embed="rId3" cstate="print"/>
          <a:srcRect/>
          <a:stretch>
            <a:fillRect/>
          </a:stretch>
        </p:blipFill>
        <p:spPr bwMode="auto">
          <a:xfrm>
            <a:off x="716877" y="1524908"/>
            <a:ext cx="10740365" cy="487589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62" y="66675"/>
            <a:ext cx="10515600" cy="638175"/>
          </a:xfrm>
        </p:spPr>
        <p:txBody>
          <a:bodyPr>
            <a:normAutofit/>
          </a:bodyPr>
          <a:lstStyle/>
          <a:p>
            <a:r>
              <a:rPr lang="en-GB" sz="35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Measles and rubella comparison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7310084"/>
              </p:ext>
            </p:extLst>
          </p:nvPr>
        </p:nvGraphicFramePr>
        <p:xfrm>
          <a:off x="607387" y="818934"/>
          <a:ext cx="10321871" cy="5902541"/>
        </p:xfrm>
        <a:graphic>
          <a:graphicData uri="http://schemas.openxmlformats.org/drawingml/2006/table">
            <a:tbl>
              <a:tblPr/>
              <a:tblGrid>
                <a:gridCol w="2898183">
                  <a:extLst>
                    <a:ext uri="{9D8B030D-6E8A-4147-A177-3AD203B41FA5}">
                      <a16:colId xmlns:a16="http://schemas.microsoft.com/office/drawing/2014/main" val="20000"/>
                    </a:ext>
                  </a:extLst>
                </a:gridCol>
                <a:gridCol w="3487119">
                  <a:extLst>
                    <a:ext uri="{9D8B030D-6E8A-4147-A177-3AD203B41FA5}">
                      <a16:colId xmlns:a16="http://schemas.microsoft.com/office/drawing/2014/main" val="20001"/>
                    </a:ext>
                  </a:extLst>
                </a:gridCol>
                <a:gridCol w="3936569">
                  <a:extLst>
                    <a:ext uri="{9D8B030D-6E8A-4147-A177-3AD203B41FA5}">
                      <a16:colId xmlns:a16="http://schemas.microsoft.com/office/drawing/2014/main" val="20002"/>
                    </a:ext>
                  </a:extLst>
                </a:gridCol>
              </a:tblGrid>
              <a:tr h="374854">
                <a:tc>
                  <a:txBody>
                    <a:bodyPr/>
                    <a:lstStyle/>
                    <a:p>
                      <a:pPr algn="ctr">
                        <a:lnSpc>
                          <a:spcPct val="115000"/>
                        </a:lnSpc>
                        <a:spcAft>
                          <a:spcPts val="0"/>
                        </a:spcAft>
                      </a:pPr>
                      <a:r>
                        <a:rPr lang="en-GB" sz="1700" b="1" dirty="0">
                          <a:solidFill>
                            <a:schemeClr val="tx2">
                              <a:lumMod val="50000"/>
                            </a:schemeClr>
                          </a:solidFill>
                          <a:latin typeface="Calibri"/>
                          <a:ea typeface="Calibri"/>
                          <a:cs typeface="Times New Roman"/>
                        </a:rPr>
                        <a:t>Characteristic</a:t>
                      </a:r>
                      <a:endParaRPr lang="en-GB" sz="1700" dirty="0">
                        <a:solidFill>
                          <a:schemeClr val="tx2">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700" b="1">
                          <a:solidFill>
                            <a:schemeClr val="tx2">
                              <a:lumMod val="50000"/>
                            </a:schemeClr>
                          </a:solidFill>
                          <a:latin typeface="Calibri"/>
                          <a:ea typeface="Calibri"/>
                          <a:cs typeface="Times New Roman"/>
                        </a:rPr>
                        <a:t>Measles</a:t>
                      </a:r>
                      <a:endParaRPr lang="en-GB" sz="1700">
                        <a:solidFill>
                          <a:schemeClr val="tx2">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700" b="1">
                          <a:solidFill>
                            <a:schemeClr val="tx2">
                              <a:lumMod val="50000"/>
                            </a:schemeClr>
                          </a:solidFill>
                          <a:latin typeface="Calibri"/>
                          <a:ea typeface="Calibri"/>
                          <a:cs typeface="Times New Roman"/>
                        </a:rPr>
                        <a:t>Rubella</a:t>
                      </a:r>
                      <a:endParaRPr lang="en-GB" sz="1700">
                        <a:solidFill>
                          <a:schemeClr val="tx2">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31043">
                <a:tc>
                  <a:txBody>
                    <a:bodyPr/>
                    <a:lstStyle/>
                    <a:p>
                      <a:pPr>
                        <a:lnSpc>
                          <a:spcPct val="115000"/>
                        </a:lnSpc>
                        <a:spcAft>
                          <a:spcPts val="0"/>
                        </a:spcAft>
                      </a:pPr>
                      <a:r>
                        <a:rPr lang="en-GB" sz="1700" b="1" dirty="0">
                          <a:solidFill>
                            <a:schemeClr val="tx2">
                              <a:lumMod val="50000"/>
                            </a:schemeClr>
                          </a:solidFill>
                          <a:latin typeface="Calibri"/>
                          <a:ea typeface="Calibri"/>
                          <a:cs typeface="Times New Roman"/>
                        </a:rPr>
                        <a:t>Infectiousness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dirty="0">
                          <a:solidFill>
                            <a:schemeClr val="tx2">
                              <a:lumMod val="50000"/>
                            </a:schemeClr>
                          </a:solidFill>
                          <a:latin typeface="Calibri"/>
                          <a:ea typeface="Calibri"/>
                          <a:cs typeface="Times New Roman"/>
                        </a:rPr>
                        <a:t>Very highly infectious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a:solidFill>
                            <a:schemeClr val="tx2">
                              <a:lumMod val="50000"/>
                            </a:schemeClr>
                          </a:solidFill>
                          <a:latin typeface="Calibri"/>
                          <a:ea typeface="Calibri"/>
                          <a:cs typeface="Times New Roman"/>
                        </a:rPr>
                        <a:t>Highly infectious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9734">
                <a:tc>
                  <a:txBody>
                    <a:bodyPr/>
                    <a:lstStyle/>
                    <a:p>
                      <a:pPr>
                        <a:lnSpc>
                          <a:spcPct val="115000"/>
                        </a:lnSpc>
                        <a:spcAft>
                          <a:spcPts val="0"/>
                        </a:spcAft>
                      </a:pPr>
                      <a:r>
                        <a:rPr lang="en-GB" sz="1700" b="1" dirty="0">
                          <a:solidFill>
                            <a:schemeClr val="tx2">
                              <a:lumMod val="50000"/>
                            </a:schemeClr>
                          </a:solidFill>
                          <a:latin typeface="Calibri"/>
                          <a:ea typeface="Calibri"/>
                          <a:cs typeface="Times New Roman"/>
                        </a:rPr>
                        <a:t>Incubation period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GB" sz="1700" dirty="0">
                          <a:solidFill>
                            <a:schemeClr val="tx2">
                              <a:lumMod val="50000"/>
                            </a:schemeClr>
                          </a:solidFill>
                          <a:latin typeface="Calibri"/>
                          <a:ea typeface="Calibri"/>
                          <a:cs typeface="Times New Roman"/>
                        </a:rPr>
                        <a:t>Range: 7 to 23 days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GB" sz="1700" dirty="0">
                          <a:solidFill>
                            <a:schemeClr val="tx2">
                              <a:lumMod val="50000"/>
                            </a:schemeClr>
                          </a:solidFill>
                          <a:latin typeface="Calibri"/>
                          <a:ea typeface="Calibri"/>
                          <a:cs typeface="Times New Roman"/>
                        </a:rPr>
                        <a:t>Range: 12 to 23 days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742635">
                <a:tc>
                  <a:txBody>
                    <a:bodyPr/>
                    <a:lstStyle/>
                    <a:p>
                      <a:pPr>
                        <a:lnSpc>
                          <a:spcPct val="115000"/>
                        </a:lnSpc>
                        <a:spcAft>
                          <a:spcPts val="0"/>
                        </a:spcAft>
                      </a:pPr>
                      <a:r>
                        <a:rPr lang="en-GB" sz="1700" b="1" dirty="0">
                          <a:solidFill>
                            <a:schemeClr val="tx2">
                              <a:lumMod val="50000"/>
                            </a:schemeClr>
                          </a:solidFill>
                          <a:latin typeface="Calibri"/>
                          <a:ea typeface="Calibri"/>
                          <a:cs typeface="Times New Roman"/>
                        </a:rPr>
                        <a:t>Infectious period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dirty="0">
                          <a:solidFill>
                            <a:schemeClr val="tx2">
                              <a:lumMod val="50000"/>
                            </a:schemeClr>
                          </a:solidFill>
                          <a:latin typeface="Calibri"/>
                          <a:ea typeface="Calibri"/>
                          <a:cs typeface="Times New Roman"/>
                        </a:rPr>
                        <a:t>4 days before to </a:t>
                      </a:r>
                    </a:p>
                    <a:p>
                      <a:pPr algn="ctr">
                        <a:lnSpc>
                          <a:spcPct val="115000"/>
                        </a:lnSpc>
                        <a:spcAft>
                          <a:spcPts val="0"/>
                        </a:spcAft>
                      </a:pPr>
                      <a:r>
                        <a:rPr lang="en-GB" sz="1700" dirty="0">
                          <a:solidFill>
                            <a:schemeClr val="tx2">
                              <a:lumMod val="50000"/>
                            </a:schemeClr>
                          </a:solidFill>
                          <a:latin typeface="Calibri"/>
                          <a:ea typeface="Calibri"/>
                          <a:cs typeface="Times New Roman"/>
                        </a:rPr>
                        <a:t>4 days after rash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dirty="0">
                          <a:solidFill>
                            <a:schemeClr val="tx2">
                              <a:lumMod val="50000"/>
                            </a:schemeClr>
                          </a:solidFill>
                          <a:latin typeface="Calibri"/>
                          <a:ea typeface="Calibri"/>
                          <a:cs typeface="Times New Roman"/>
                        </a:rPr>
                        <a:t>7 days before to </a:t>
                      </a:r>
                    </a:p>
                    <a:p>
                      <a:pPr algn="ctr">
                        <a:lnSpc>
                          <a:spcPct val="115000"/>
                        </a:lnSpc>
                        <a:spcAft>
                          <a:spcPts val="0"/>
                        </a:spcAft>
                      </a:pPr>
                      <a:r>
                        <a:rPr lang="en-GB" sz="1700" dirty="0">
                          <a:solidFill>
                            <a:schemeClr val="tx2">
                              <a:lumMod val="50000"/>
                            </a:schemeClr>
                          </a:solidFill>
                          <a:latin typeface="Calibri"/>
                          <a:ea typeface="Calibri"/>
                          <a:cs typeface="Times New Roman"/>
                        </a:rPr>
                        <a:t>7 days after rash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9303">
                <a:tc>
                  <a:txBody>
                    <a:bodyPr/>
                    <a:lstStyle/>
                    <a:p>
                      <a:pPr>
                        <a:lnSpc>
                          <a:spcPct val="115000"/>
                        </a:lnSpc>
                        <a:spcAft>
                          <a:spcPts val="0"/>
                        </a:spcAft>
                      </a:pPr>
                      <a:r>
                        <a:rPr lang="en-GB" sz="1700" b="1" dirty="0">
                          <a:solidFill>
                            <a:schemeClr val="tx2">
                              <a:lumMod val="50000"/>
                            </a:schemeClr>
                          </a:solidFill>
                          <a:latin typeface="Calibri"/>
                          <a:ea typeface="Calibri"/>
                          <a:cs typeface="Times New Roman"/>
                        </a:rPr>
                        <a:t>Duration of rash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GB" sz="1700" dirty="0">
                          <a:solidFill>
                            <a:schemeClr val="tx2">
                              <a:lumMod val="50000"/>
                            </a:schemeClr>
                          </a:solidFill>
                          <a:latin typeface="Calibri"/>
                          <a:ea typeface="Calibri"/>
                          <a:cs typeface="Times New Roman"/>
                        </a:rPr>
                        <a:t>4 to 8 days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GB" sz="1700" dirty="0">
                          <a:solidFill>
                            <a:schemeClr val="tx2">
                              <a:lumMod val="50000"/>
                            </a:schemeClr>
                          </a:solidFill>
                          <a:latin typeface="Calibri"/>
                          <a:ea typeface="Calibri"/>
                          <a:cs typeface="Times New Roman"/>
                        </a:rPr>
                        <a:t>Typically 3 days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735400">
                <a:tc>
                  <a:txBody>
                    <a:bodyPr/>
                    <a:lstStyle/>
                    <a:p>
                      <a:pPr>
                        <a:lnSpc>
                          <a:spcPct val="115000"/>
                        </a:lnSpc>
                        <a:spcAft>
                          <a:spcPts val="0"/>
                        </a:spcAft>
                      </a:pPr>
                      <a:r>
                        <a:rPr lang="en-GB" sz="1700" b="1" dirty="0">
                          <a:solidFill>
                            <a:schemeClr val="tx2">
                              <a:lumMod val="50000"/>
                            </a:schemeClr>
                          </a:solidFill>
                          <a:latin typeface="Calibri"/>
                          <a:ea typeface="Calibri"/>
                          <a:cs typeface="Times New Roman"/>
                        </a:rPr>
                        <a:t>Complications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700" dirty="0">
                          <a:solidFill>
                            <a:schemeClr val="tx2">
                              <a:lumMod val="50000"/>
                            </a:schemeClr>
                          </a:solidFill>
                          <a:latin typeface="Calibri"/>
                          <a:ea typeface="Calibri"/>
                          <a:cs typeface="Times New Roman"/>
                        </a:rPr>
                        <a:t>Pneumonia, diarrhoea, </a:t>
                      </a:r>
                      <a:r>
                        <a:rPr lang="en-GB" sz="1700" dirty="0" err="1">
                          <a:solidFill>
                            <a:schemeClr val="tx2">
                              <a:lumMod val="50000"/>
                            </a:schemeClr>
                          </a:solidFill>
                          <a:latin typeface="Calibri"/>
                          <a:ea typeface="Calibri"/>
                          <a:cs typeface="Times New Roman"/>
                        </a:rPr>
                        <a:t>otitis</a:t>
                      </a:r>
                      <a:r>
                        <a:rPr lang="en-GB" sz="1700" dirty="0">
                          <a:solidFill>
                            <a:schemeClr val="tx2">
                              <a:lumMod val="50000"/>
                            </a:schemeClr>
                          </a:solidFill>
                          <a:latin typeface="Calibri"/>
                          <a:ea typeface="Calibri"/>
                          <a:cs typeface="Times New Roman"/>
                        </a:rPr>
                        <a:t> media, corneal scarring, post-infectious</a:t>
                      </a:r>
                      <a:r>
                        <a:rPr lang="en-GB" sz="1700" baseline="0" dirty="0">
                          <a:solidFill>
                            <a:schemeClr val="tx2">
                              <a:lumMod val="50000"/>
                            </a:schemeClr>
                          </a:solidFill>
                          <a:latin typeface="Calibri"/>
                          <a:ea typeface="Calibri"/>
                          <a:cs typeface="Times New Roman"/>
                        </a:rPr>
                        <a:t> </a:t>
                      </a:r>
                      <a:r>
                        <a:rPr lang="en-GB" sz="1700" dirty="0">
                          <a:solidFill>
                            <a:schemeClr val="tx2">
                              <a:lumMod val="50000"/>
                            </a:schemeClr>
                          </a:solidFill>
                          <a:latin typeface="Calibri"/>
                          <a:ea typeface="Calibri"/>
                          <a:cs typeface="Times New Roman"/>
                        </a:rPr>
                        <a:t>encephalitis, SSPE, death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700" dirty="0">
                          <a:solidFill>
                            <a:schemeClr val="tx2">
                              <a:lumMod val="50000"/>
                            </a:schemeClr>
                          </a:solidFill>
                          <a:latin typeface="Calibri"/>
                          <a:ea typeface="Calibri"/>
                          <a:cs typeface="Times New Roman"/>
                        </a:rPr>
                        <a:t>Joint pain, encephalitis; rubella infection in pregnancy </a:t>
                      </a:r>
                      <a:endParaRPr lang="en-GB" sz="1700" dirty="0">
                        <a:solidFill>
                          <a:schemeClr val="tx2">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5400">
                <a:tc>
                  <a:txBody>
                    <a:bodyPr/>
                    <a:lstStyle/>
                    <a:p>
                      <a:pPr>
                        <a:lnSpc>
                          <a:spcPct val="115000"/>
                        </a:lnSpc>
                        <a:spcAft>
                          <a:spcPts val="0"/>
                        </a:spcAft>
                      </a:pPr>
                      <a:r>
                        <a:rPr lang="en-GB" sz="1700" b="1" dirty="0">
                          <a:solidFill>
                            <a:schemeClr val="tx2">
                              <a:lumMod val="50000"/>
                            </a:schemeClr>
                          </a:solidFill>
                          <a:latin typeface="Calibri"/>
                          <a:ea typeface="Calibri"/>
                          <a:cs typeface="Times New Roman"/>
                        </a:rPr>
                        <a:t>Timing of complications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nSpc>
                          <a:spcPct val="115000"/>
                        </a:lnSpc>
                        <a:spcAft>
                          <a:spcPts val="0"/>
                        </a:spcAft>
                      </a:pPr>
                      <a:r>
                        <a:rPr lang="en-GB" sz="1700" dirty="0">
                          <a:solidFill>
                            <a:schemeClr val="tx2">
                              <a:lumMod val="50000"/>
                            </a:schemeClr>
                          </a:solidFill>
                          <a:latin typeface="Calibri"/>
                          <a:ea typeface="Calibri"/>
                          <a:cs typeface="Times New Roman"/>
                        </a:rPr>
                        <a:t>2</a:t>
                      </a:r>
                      <a:r>
                        <a:rPr lang="en-GB" sz="1700" baseline="30000" dirty="0">
                          <a:solidFill>
                            <a:schemeClr val="tx2">
                              <a:lumMod val="50000"/>
                            </a:schemeClr>
                          </a:solidFill>
                          <a:latin typeface="Calibri"/>
                          <a:ea typeface="Calibri"/>
                          <a:cs typeface="Times New Roman"/>
                        </a:rPr>
                        <a:t>nd</a:t>
                      </a:r>
                      <a:r>
                        <a:rPr lang="en-GB" sz="1700" dirty="0">
                          <a:solidFill>
                            <a:schemeClr val="tx2">
                              <a:lumMod val="50000"/>
                            </a:schemeClr>
                          </a:solidFill>
                          <a:latin typeface="Calibri"/>
                          <a:ea typeface="Calibri"/>
                          <a:cs typeface="Times New Roman"/>
                        </a:rPr>
                        <a:t> and 3</a:t>
                      </a:r>
                      <a:r>
                        <a:rPr lang="en-GB" sz="1700" baseline="30000" dirty="0">
                          <a:solidFill>
                            <a:schemeClr val="tx2">
                              <a:lumMod val="50000"/>
                            </a:schemeClr>
                          </a:solidFill>
                          <a:latin typeface="Calibri"/>
                          <a:ea typeface="Calibri"/>
                          <a:cs typeface="Times New Roman"/>
                        </a:rPr>
                        <a:t>rd</a:t>
                      </a:r>
                      <a:r>
                        <a:rPr lang="en-GB" sz="1700" dirty="0">
                          <a:solidFill>
                            <a:schemeClr val="tx2">
                              <a:lumMod val="50000"/>
                            </a:schemeClr>
                          </a:solidFill>
                          <a:latin typeface="Calibri"/>
                          <a:ea typeface="Calibri"/>
                          <a:cs typeface="Times New Roman"/>
                        </a:rPr>
                        <a:t> week after rash for most complications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nSpc>
                          <a:spcPct val="115000"/>
                        </a:lnSpc>
                        <a:spcAft>
                          <a:spcPts val="0"/>
                        </a:spcAft>
                      </a:pPr>
                      <a:r>
                        <a:rPr lang="en-GB" sz="1700" dirty="0">
                          <a:solidFill>
                            <a:schemeClr val="tx2">
                              <a:lumMod val="50000"/>
                            </a:schemeClr>
                          </a:solidFill>
                          <a:latin typeface="Calibri"/>
                          <a:ea typeface="Calibri"/>
                          <a:cs typeface="Times New Roman"/>
                        </a:rPr>
                        <a:t>Infections early in pregnancy can lead to severe anomalies in newborns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735400">
                <a:tc>
                  <a:txBody>
                    <a:bodyPr/>
                    <a:lstStyle/>
                    <a:p>
                      <a:pPr>
                        <a:lnSpc>
                          <a:spcPct val="115000"/>
                        </a:lnSpc>
                        <a:spcAft>
                          <a:spcPts val="0"/>
                        </a:spcAft>
                      </a:pPr>
                      <a:r>
                        <a:rPr lang="en-GB" sz="1700" b="1" dirty="0">
                          <a:solidFill>
                            <a:schemeClr val="tx2">
                              <a:lumMod val="50000"/>
                            </a:schemeClr>
                          </a:solidFill>
                          <a:latin typeface="Calibri"/>
                          <a:ea typeface="Calibri"/>
                          <a:cs typeface="Times New Roman"/>
                        </a:rPr>
                        <a:t>High risk groups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700">
                          <a:solidFill>
                            <a:schemeClr val="tx2">
                              <a:lumMod val="50000"/>
                            </a:schemeClr>
                          </a:solidFill>
                          <a:latin typeface="Calibri"/>
                          <a:ea typeface="Calibri"/>
                          <a:cs typeface="Times New Roman"/>
                        </a:rPr>
                        <a:t>Infants and susceptible adults – highest risk of complications and death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dirty="0">
                          <a:solidFill>
                            <a:schemeClr val="tx2">
                              <a:lumMod val="50000"/>
                            </a:schemeClr>
                          </a:solidFill>
                          <a:latin typeface="Calibri"/>
                          <a:ea typeface="Calibri"/>
                          <a:cs typeface="Times New Roman"/>
                        </a:rPr>
                        <a:t>Susceptible pregnant women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0266">
                <a:tc>
                  <a:txBody>
                    <a:bodyPr/>
                    <a:lstStyle/>
                    <a:p>
                      <a:pPr>
                        <a:lnSpc>
                          <a:spcPct val="115000"/>
                        </a:lnSpc>
                        <a:spcAft>
                          <a:spcPts val="0"/>
                        </a:spcAft>
                      </a:pPr>
                      <a:r>
                        <a:rPr lang="en-GB" sz="1700" b="1" dirty="0">
                          <a:solidFill>
                            <a:schemeClr val="tx2">
                              <a:lumMod val="50000"/>
                            </a:schemeClr>
                          </a:solidFill>
                          <a:latin typeface="Calibri"/>
                          <a:ea typeface="Calibri"/>
                          <a:cs typeface="Times New Roman"/>
                        </a:rPr>
                        <a:t>Population immunity to stop transmission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GB" sz="1700">
                          <a:solidFill>
                            <a:schemeClr val="tx2">
                              <a:lumMod val="50000"/>
                            </a:schemeClr>
                          </a:solidFill>
                          <a:latin typeface="Calibri"/>
                          <a:ea typeface="Calibri"/>
                          <a:cs typeface="Times New Roman"/>
                        </a:rPr>
                        <a:t>92 – 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GB" sz="1700" dirty="0">
                          <a:solidFill>
                            <a:schemeClr val="tx2">
                              <a:lumMod val="50000"/>
                            </a:schemeClr>
                          </a:solidFill>
                          <a:latin typeface="Calibri"/>
                          <a:ea typeface="Calibri"/>
                          <a:cs typeface="Times New Roman"/>
                        </a:rPr>
                        <a:t>83 – 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10008"/>
                  </a:ext>
                </a:extLst>
              </a:tr>
              <a:tr h="490266">
                <a:tc>
                  <a:txBody>
                    <a:bodyPr/>
                    <a:lstStyle/>
                    <a:p>
                      <a:pPr>
                        <a:lnSpc>
                          <a:spcPct val="115000"/>
                        </a:lnSpc>
                        <a:spcAft>
                          <a:spcPts val="0"/>
                        </a:spcAft>
                      </a:pPr>
                      <a:r>
                        <a:rPr lang="en-GB" sz="1700" b="1" dirty="0">
                          <a:solidFill>
                            <a:schemeClr val="tx2">
                              <a:lumMod val="50000"/>
                            </a:schemeClr>
                          </a:solidFill>
                          <a:latin typeface="Calibri"/>
                          <a:ea typeface="Calibri"/>
                          <a:cs typeface="Times New Roman"/>
                        </a:rPr>
                        <a:t>Minimum vaccine doses received for lifelong immunity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a:solidFill>
                            <a:schemeClr val="tx2">
                              <a:lumMod val="50000"/>
                            </a:schemeClr>
                          </a:solidFill>
                          <a:latin typeface="Calibri"/>
                          <a:ea typeface="Calibri"/>
                          <a:cs typeface="Times New Roman"/>
                        </a:rPr>
                        <a:t>2 doses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700" dirty="0">
                          <a:solidFill>
                            <a:schemeClr val="tx2">
                              <a:lumMod val="50000"/>
                            </a:schemeClr>
                          </a:solidFill>
                          <a:latin typeface="Calibri"/>
                          <a:ea typeface="Calibri"/>
                          <a:cs typeface="Times New Roman"/>
                        </a:rPr>
                        <a:t>1 dose (2 doses</a:t>
                      </a:r>
                      <a:r>
                        <a:rPr lang="en-GB" sz="1700" baseline="0" dirty="0">
                          <a:solidFill>
                            <a:schemeClr val="tx2">
                              <a:lumMod val="50000"/>
                            </a:schemeClr>
                          </a:solidFill>
                          <a:latin typeface="Calibri"/>
                          <a:ea typeface="Calibri"/>
                          <a:cs typeface="Times New Roman"/>
                        </a:rPr>
                        <a:t> ok if using MR vaccine)</a:t>
                      </a:r>
                      <a:endParaRPr lang="en-GB" sz="1700" dirty="0">
                        <a:solidFill>
                          <a:schemeClr val="tx2">
                            <a:lumMod val="5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C303845B-95F4-455A-B10D-7E464EEC4D3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67" y="136526"/>
            <a:ext cx="10515600" cy="73025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Can we stop measles?</a:t>
            </a:r>
          </a:p>
        </p:txBody>
      </p:sp>
      <p:sp>
        <p:nvSpPr>
          <p:cNvPr id="3" name="Content Placeholder 2"/>
          <p:cNvSpPr>
            <a:spLocks noGrp="1"/>
          </p:cNvSpPr>
          <p:nvPr>
            <p:ph idx="1"/>
          </p:nvPr>
        </p:nvSpPr>
        <p:spPr>
          <a:xfrm>
            <a:off x="821267" y="1188316"/>
            <a:ext cx="10515600" cy="5364884"/>
          </a:xfrm>
        </p:spPr>
        <p:txBody>
          <a:bodyPr>
            <a:noAutofit/>
          </a:bodyPr>
          <a:lstStyle/>
          <a:p>
            <a:r>
              <a:rPr lang="en-GB" sz="2400" dirty="0">
                <a:solidFill>
                  <a:schemeClr val="tx2">
                    <a:lumMod val="50000"/>
                  </a:schemeClr>
                </a:solidFill>
              </a:rPr>
              <a:t>At least 95% of the population immunity needed!</a:t>
            </a:r>
          </a:p>
          <a:p>
            <a:r>
              <a:rPr lang="en-GB" sz="2400" dirty="0">
                <a:solidFill>
                  <a:schemeClr val="tx2">
                    <a:lumMod val="50000"/>
                  </a:schemeClr>
                </a:solidFill>
              </a:rPr>
              <a:t>Immunity: </a:t>
            </a:r>
            <a:r>
              <a:rPr lang="en-GB" sz="2400" b="1" dirty="0">
                <a:solidFill>
                  <a:schemeClr val="tx2">
                    <a:lumMod val="50000"/>
                  </a:schemeClr>
                </a:solidFill>
              </a:rPr>
              <a:t>naturally acquired </a:t>
            </a:r>
            <a:r>
              <a:rPr lang="en-GB" sz="2400" dirty="0">
                <a:solidFill>
                  <a:schemeClr val="tx2">
                    <a:lumMod val="50000"/>
                  </a:schemeClr>
                </a:solidFill>
              </a:rPr>
              <a:t>(after measles disease) or through </a:t>
            </a:r>
            <a:r>
              <a:rPr lang="en-GB" sz="2400" b="1" dirty="0">
                <a:solidFill>
                  <a:schemeClr val="tx2">
                    <a:lumMod val="50000"/>
                  </a:schemeClr>
                </a:solidFill>
              </a:rPr>
              <a:t>vaccination.</a:t>
            </a:r>
          </a:p>
          <a:p>
            <a:r>
              <a:rPr lang="en-GB" sz="2400" u="sng" dirty="0">
                <a:solidFill>
                  <a:schemeClr val="tx2">
                    <a:lumMod val="50000"/>
                  </a:schemeClr>
                </a:solidFill>
              </a:rPr>
              <a:t>Two doses </a:t>
            </a:r>
            <a:r>
              <a:rPr lang="en-GB" sz="2400" dirty="0">
                <a:solidFill>
                  <a:schemeClr val="tx2">
                    <a:lumMod val="50000"/>
                  </a:schemeClr>
                </a:solidFill>
              </a:rPr>
              <a:t>of M/MR vaccine are needed to ensure high population immunity because:</a:t>
            </a:r>
          </a:p>
          <a:p>
            <a:pPr lvl="1"/>
            <a:r>
              <a:rPr lang="en-GB" dirty="0">
                <a:solidFill>
                  <a:schemeClr val="tx2">
                    <a:lumMod val="50000"/>
                  </a:schemeClr>
                </a:solidFill>
              </a:rPr>
              <a:t>After the 1</a:t>
            </a:r>
            <a:r>
              <a:rPr lang="en-GB" baseline="30000" dirty="0">
                <a:solidFill>
                  <a:schemeClr val="tx2">
                    <a:lumMod val="50000"/>
                  </a:schemeClr>
                </a:solidFill>
              </a:rPr>
              <a:t>st</a:t>
            </a:r>
            <a:r>
              <a:rPr lang="en-GB" dirty="0">
                <a:solidFill>
                  <a:schemeClr val="tx2">
                    <a:lumMod val="50000"/>
                  </a:schemeClr>
                </a:solidFill>
              </a:rPr>
              <a:t> dose, 10-15% of infants do not develop protective immunity to measles (‘primary vaccine failure’)</a:t>
            </a:r>
          </a:p>
          <a:p>
            <a:pPr lvl="1"/>
            <a:r>
              <a:rPr lang="en-GB" dirty="0">
                <a:solidFill>
                  <a:schemeClr val="tx2">
                    <a:lumMod val="50000"/>
                  </a:schemeClr>
                </a:solidFill>
              </a:rPr>
              <a:t>After the 2</a:t>
            </a:r>
            <a:r>
              <a:rPr lang="en-GB" baseline="30000" dirty="0">
                <a:solidFill>
                  <a:schemeClr val="tx2">
                    <a:lumMod val="50000"/>
                  </a:schemeClr>
                </a:solidFill>
              </a:rPr>
              <a:t>nd</a:t>
            </a:r>
            <a:r>
              <a:rPr lang="en-GB" dirty="0">
                <a:solidFill>
                  <a:schemeClr val="tx2">
                    <a:lumMod val="50000"/>
                  </a:schemeClr>
                </a:solidFill>
              </a:rPr>
              <a:t> dose, 95% of infants who did not respond to the 1</a:t>
            </a:r>
            <a:r>
              <a:rPr lang="en-GB" baseline="30000" dirty="0">
                <a:solidFill>
                  <a:schemeClr val="tx2">
                    <a:lumMod val="50000"/>
                  </a:schemeClr>
                </a:solidFill>
              </a:rPr>
              <a:t>st</a:t>
            </a:r>
            <a:r>
              <a:rPr lang="en-GB" dirty="0">
                <a:solidFill>
                  <a:schemeClr val="tx2">
                    <a:lumMod val="50000"/>
                  </a:schemeClr>
                </a:solidFill>
              </a:rPr>
              <a:t> dose develop protective immunity to measles.</a:t>
            </a:r>
          </a:p>
          <a:p>
            <a:r>
              <a:rPr lang="en-GB" sz="2400" dirty="0">
                <a:solidFill>
                  <a:schemeClr val="tx2">
                    <a:lumMod val="50000"/>
                  </a:schemeClr>
                </a:solidFill>
              </a:rPr>
              <a:t>Therefore, there will always be some individuals who remain </a:t>
            </a:r>
            <a:r>
              <a:rPr lang="en-GB" sz="2400" b="1" i="1" dirty="0">
                <a:solidFill>
                  <a:schemeClr val="tx2">
                    <a:lumMod val="50000"/>
                  </a:schemeClr>
                </a:solidFill>
              </a:rPr>
              <a:t>susceptible</a:t>
            </a:r>
            <a:r>
              <a:rPr lang="en-GB" sz="2400" dirty="0">
                <a:solidFill>
                  <a:schemeClr val="tx2">
                    <a:lumMod val="50000"/>
                  </a:schemeClr>
                </a:solidFill>
              </a:rPr>
              <a:t> to measles </a:t>
            </a:r>
          </a:p>
          <a:p>
            <a:pPr>
              <a:buNone/>
            </a:pPr>
            <a:r>
              <a:rPr lang="en-GB" sz="2400" b="1" dirty="0">
                <a:solidFill>
                  <a:schemeClr val="tx2">
                    <a:lumMod val="50000"/>
                  </a:schemeClr>
                </a:solidFill>
              </a:rPr>
              <a:t>	BUT</a:t>
            </a:r>
          </a:p>
          <a:p>
            <a:r>
              <a:rPr lang="en-GB" sz="2400" dirty="0">
                <a:solidFill>
                  <a:schemeClr val="tx2">
                    <a:lumMod val="50000"/>
                  </a:schemeClr>
                </a:solidFill>
              </a:rPr>
              <a:t> When population immunity is high and transmission of measles virus is interrupted, susceptibles do not get measles. </a:t>
            </a:r>
          </a:p>
        </p:txBody>
      </p:sp>
      <p:sp>
        <p:nvSpPr>
          <p:cNvPr id="4" name="Slide Number Placeholder 3"/>
          <p:cNvSpPr>
            <a:spLocks noGrp="1"/>
          </p:cNvSpPr>
          <p:nvPr>
            <p:ph type="sldNum" sz="quarter" idx="12"/>
          </p:nvPr>
        </p:nvSpPr>
        <p:spPr/>
        <p:txBody>
          <a:bodyPr/>
          <a:lstStyle/>
          <a:p>
            <a:fld id="{C303845B-95F4-455A-B10D-7E464EEC4D39}"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GB" b="1" dirty="0">
                <a:solidFill>
                  <a:srgbClr val="FFFFFF"/>
                </a:solidFill>
                <a:latin typeface="Lato Black" panose="020F0502020204030203" pitchFamily="34" charset="0"/>
                <a:ea typeface="Lato Black" panose="020F0502020204030203" pitchFamily="34" charset="0"/>
                <a:cs typeface="Lato Black" panose="020F0502020204030203" pitchFamily="34" charset="0"/>
              </a:rPr>
              <a:t>Note for trainers (I)</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644134" y="431472"/>
            <a:ext cx="6395466" cy="5924878"/>
          </a:xfrm>
        </p:spPr>
        <p:txBody>
          <a:bodyPr anchor="t">
            <a:noAutofit/>
          </a:bodyPr>
          <a:lstStyle/>
          <a:p>
            <a:pPr marL="230400">
              <a:lnSpc>
                <a:spcPct val="70000"/>
              </a:lnSpc>
            </a:pPr>
            <a:r>
              <a:rPr lang="en-GB" sz="1500" dirty="0">
                <a:solidFill>
                  <a:schemeClr val="tx2">
                    <a:lumMod val="50000"/>
                  </a:schemeClr>
                </a:solidFill>
              </a:rPr>
              <a:t>The purpose of this training is to provide comprehensive information for vaccinators in the supplementary immunization activities (SIA). </a:t>
            </a:r>
            <a:r>
              <a:rPr lang="en-GB" sz="1500" dirty="0">
                <a:solidFill>
                  <a:srgbClr val="FF0000"/>
                </a:solidFill>
              </a:rPr>
              <a:t>It is important to read the notes section of the slides.</a:t>
            </a:r>
          </a:p>
          <a:p>
            <a:pPr marL="230400">
              <a:lnSpc>
                <a:spcPct val="70000"/>
              </a:lnSpc>
            </a:pPr>
            <a:r>
              <a:rPr lang="en-GB" sz="1500" dirty="0">
                <a:solidFill>
                  <a:schemeClr val="tx2">
                    <a:lumMod val="50000"/>
                  </a:schemeClr>
                </a:solidFill>
              </a:rPr>
              <a:t>The training is based on 1 work-day schedule (sessions in the morning and in the afternoon; the timing for lectures and activities is suggested and can be adapted).</a:t>
            </a:r>
          </a:p>
          <a:p>
            <a:pPr marL="230400">
              <a:lnSpc>
                <a:spcPct val="70000"/>
              </a:lnSpc>
            </a:pPr>
            <a:r>
              <a:rPr lang="en-GB" sz="1500" dirty="0">
                <a:solidFill>
                  <a:schemeClr val="tx2">
                    <a:lumMod val="50000"/>
                  </a:schemeClr>
                </a:solidFill>
              </a:rPr>
              <a:t>The slide set is organized in 5 units with one additional session: </a:t>
            </a:r>
          </a:p>
          <a:p>
            <a:pPr marL="230400" lvl="1">
              <a:lnSpc>
                <a:spcPct val="70000"/>
              </a:lnSpc>
              <a:spcBef>
                <a:spcPts val="1000"/>
              </a:spcBef>
            </a:pPr>
            <a:r>
              <a:rPr lang="en-GB" sz="1500" dirty="0">
                <a:solidFill>
                  <a:schemeClr val="tx2">
                    <a:lumMod val="50000"/>
                  </a:schemeClr>
                </a:solidFill>
              </a:rPr>
              <a:t>Introduction (about the disease and the SIA) </a:t>
            </a:r>
          </a:p>
          <a:p>
            <a:pPr marL="230400" lvl="1">
              <a:lnSpc>
                <a:spcPct val="70000"/>
              </a:lnSpc>
              <a:spcBef>
                <a:spcPts val="1000"/>
              </a:spcBef>
            </a:pPr>
            <a:r>
              <a:rPr lang="en-GB" sz="1500" dirty="0">
                <a:solidFill>
                  <a:schemeClr val="tx2">
                    <a:lumMod val="50000"/>
                  </a:schemeClr>
                </a:solidFill>
              </a:rPr>
              <a:t>Preparation for vaccination sessions</a:t>
            </a:r>
          </a:p>
          <a:p>
            <a:pPr marL="230400" lvl="1">
              <a:lnSpc>
                <a:spcPct val="70000"/>
              </a:lnSpc>
              <a:spcBef>
                <a:spcPts val="1000"/>
              </a:spcBef>
            </a:pPr>
            <a:r>
              <a:rPr lang="en-GB" sz="1500" dirty="0">
                <a:solidFill>
                  <a:schemeClr val="tx2">
                    <a:lumMod val="50000"/>
                  </a:schemeClr>
                </a:solidFill>
              </a:rPr>
              <a:t>Organization of vaccination sessions </a:t>
            </a:r>
          </a:p>
          <a:p>
            <a:pPr marL="230400" lvl="1">
              <a:lnSpc>
                <a:spcPct val="70000"/>
              </a:lnSpc>
              <a:spcBef>
                <a:spcPts val="1000"/>
              </a:spcBef>
            </a:pPr>
            <a:r>
              <a:rPr lang="en-GB" sz="1500" dirty="0">
                <a:solidFill>
                  <a:schemeClr val="tx2">
                    <a:lumMod val="50000"/>
                  </a:schemeClr>
                </a:solidFill>
              </a:rPr>
              <a:t>Safe vaccine administration and adverse events following immunization (AEFI) </a:t>
            </a:r>
          </a:p>
          <a:p>
            <a:pPr marL="230400" lvl="1">
              <a:lnSpc>
                <a:spcPct val="70000"/>
              </a:lnSpc>
              <a:spcBef>
                <a:spcPts val="1000"/>
              </a:spcBef>
            </a:pPr>
            <a:r>
              <a:rPr lang="en-GB" sz="1500" dirty="0">
                <a:solidFill>
                  <a:schemeClr val="tx2">
                    <a:lumMod val="50000"/>
                  </a:schemeClr>
                </a:solidFill>
              </a:rPr>
              <a:t>Safe waste disposal and tasks after vaccination sessions</a:t>
            </a:r>
          </a:p>
          <a:p>
            <a:pPr marL="230400" lvl="1">
              <a:lnSpc>
                <a:spcPct val="70000"/>
              </a:lnSpc>
              <a:spcBef>
                <a:spcPts val="1000"/>
              </a:spcBef>
            </a:pPr>
            <a:r>
              <a:rPr lang="en-GB" sz="1500" dirty="0">
                <a:solidFill>
                  <a:schemeClr val="tx2">
                    <a:lumMod val="50000"/>
                  </a:schemeClr>
                </a:solidFill>
              </a:rPr>
              <a:t>Additional session: SIA in the context of COVID-19/Catch up vaccination sessions.</a:t>
            </a:r>
          </a:p>
          <a:p>
            <a:pPr marL="230400">
              <a:lnSpc>
                <a:spcPct val="70000"/>
              </a:lnSpc>
            </a:pPr>
            <a:r>
              <a:rPr lang="en-GB" sz="1500" dirty="0">
                <a:solidFill>
                  <a:schemeClr val="tx2">
                    <a:lumMod val="50000"/>
                  </a:schemeClr>
                </a:solidFill>
              </a:rPr>
              <a:t>The training consists of presentation and discussions in plenary, and work in small groups (3-5 participants) to actively involve participants in the learning process. For a change of pace and depending on total number of participants ‘buzz-groups’ (i.e. mini clusters of 2-3 people) can be applied to engage the learners in free discussion on a given question. Suggested group methods are marked in slides/notes.</a:t>
            </a:r>
          </a:p>
          <a:p>
            <a:pPr marL="230400">
              <a:lnSpc>
                <a:spcPct val="70000"/>
              </a:lnSpc>
            </a:pPr>
            <a:r>
              <a:rPr lang="en-GB" sz="1500" dirty="0">
                <a:solidFill>
                  <a:schemeClr val="tx2">
                    <a:lumMod val="50000"/>
                  </a:schemeClr>
                </a:solidFill>
              </a:rPr>
              <a:t>Some slides are animated to pace the flow of information and have more effective presentation (marked in the notes to the slide).</a:t>
            </a:r>
          </a:p>
          <a:p>
            <a:pPr marL="230400">
              <a:lnSpc>
                <a:spcPct val="70000"/>
              </a:lnSpc>
            </a:pPr>
            <a:r>
              <a:rPr lang="en-GB" sz="1500" dirty="0">
                <a:solidFill>
                  <a:srgbClr val="FF0000"/>
                </a:solidFill>
              </a:rPr>
              <a:t>IMPORTANT: The notes sections of the slides provide instructions to the presenters as well as additional information, proposed discussion topics and training method to facilitate learning. We recommend these should be printed to serve as guidance/resource for trainers.</a:t>
            </a: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p:cNvSpPr>
            <a:spLocks noGrp="1"/>
          </p:cNvSpPr>
          <p:nvPr>
            <p:ph type="sldNum" sz="quarter" idx="12"/>
          </p:nvPr>
        </p:nvSpPr>
        <p:spPr>
          <a:xfrm>
            <a:off x="10506330" y="6356350"/>
            <a:ext cx="847470" cy="365125"/>
          </a:xfrm>
        </p:spPr>
        <p:txBody>
          <a:bodyPr>
            <a:normAutofit/>
          </a:bodyPr>
          <a:lstStyle/>
          <a:p>
            <a:pPr>
              <a:spcAft>
                <a:spcPts val="600"/>
              </a:spcAft>
            </a:pPr>
            <a:fld id="{C303845B-95F4-455A-B10D-7E464EEC4D39}" type="slidenum">
              <a:rPr lang="en-US" smtClean="0"/>
              <a:pPr>
                <a:spcAft>
                  <a:spcPts val="600"/>
                </a:spcAft>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17" y="66676"/>
            <a:ext cx="11392766" cy="1085850"/>
          </a:xfrm>
        </p:spPr>
        <p:txBody>
          <a:bodyPr>
            <a:normAutofit fontScale="90000"/>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can we achieve high population immunity to measles?</a:t>
            </a:r>
          </a:p>
        </p:txBody>
      </p:sp>
      <p:sp>
        <p:nvSpPr>
          <p:cNvPr id="3" name="Content Placeholder 2"/>
          <p:cNvSpPr>
            <a:spLocks noGrp="1"/>
          </p:cNvSpPr>
          <p:nvPr>
            <p:ph idx="1"/>
          </p:nvPr>
        </p:nvSpPr>
        <p:spPr>
          <a:xfrm>
            <a:off x="741217" y="1454727"/>
            <a:ext cx="11132127" cy="5112327"/>
          </a:xfrm>
        </p:spPr>
        <p:txBody>
          <a:bodyPr>
            <a:normAutofit/>
          </a:bodyPr>
          <a:lstStyle/>
          <a:p>
            <a:r>
              <a:rPr lang="en-GB" sz="2700" dirty="0">
                <a:solidFill>
                  <a:schemeClr val="tx2">
                    <a:lumMod val="50000"/>
                  </a:schemeClr>
                </a:solidFill>
              </a:rPr>
              <a:t>By reaching </a:t>
            </a:r>
            <a:r>
              <a:rPr lang="en-GB" sz="2700" b="1" dirty="0">
                <a:solidFill>
                  <a:schemeClr val="tx2">
                    <a:lumMod val="50000"/>
                  </a:schemeClr>
                </a:solidFill>
              </a:rPr>
              <a:t>all </a:t>
            </a:r>
            <a:r>
              <a:rPr lang="en-GB" sz="2700" dirty="0">
                <a:solidFill>
                  <a:schemeClr val="tx2">
                    <a:lumMod val="50000"/>
                  </a:schemeClr>
                </a:solidFill>
              </a:rPr>
              <a:t>children with two doses of M/MR vaccine through the routine programme</a:t>
            </a:r>
          </a:p>
          <a:p>
            <a:r>
              <a:rPr lang="en-GB" sz="2700" dirty="0">
                <a:solidFill>
                  <a:schemeClr val="tx2">
                    <a:lumMod val="50000"/>
                  </a:schemeClr>
                </a:solidFill>
              </a:rPr>
              <a:t>By finding children that are missed:</a:t>
            </a:r>
          </a:p>
          <a:p>
            <a:pPr lvl="1"/>
            <a:r>
              <a:rPr lang="en-GB" dirty="0">
                <a:solidFill>
                  <a:schemeClr val="tx2">
                    <a:lumMod val="50000"/>
                  </a:schemeClr>
                </a:solidFill>
              </a:rPr>
              <a:t>‘</a:t>
            </a:r>
            <a:r>
              <a:rPr lang="en-GB" b="1" dirty="0">
                <a:solidFill>
                  <a:schemeClr val="tx2">
                    <a:lumMod val="50000"/>
                  </a:schemeClr>
                </a:solidFill>
              </a:rPr>
              <a:t>measles zero-dose</a:t>
            </a:r>
            <a:r>
              <a:rPr lang="en-GB" dirty="0">
                <a:solidFill>
                  <a:schemeClr val="tx2">
                    <a:lumMod val="50000"/>
                  </a:schemeClr>
                </a:solidFill>
              </a:rPr>
              <a:t>’ children – did not receive any prior M/MR vaccine doses</a:t>
            </a:r>
          </a:p>
          <a:p>
            <a:pPr lvl="1"/>
            <a:r>
              <a:rPr lang="en-GB" dirty="0">
                <a:solidFill>
                  <a:schemeClr val="tx2">
                    <a:lumMod val="50000"/>
                  </a:schemeClr>
                </a:solidFill>
              </a:rPr>
              <a:t>‘</a:t>
            </a:r>
            <a:r>
              <a:rPr lang="en-GB" b="1" dirty="0">
                <a:solidFill>
                  <a:schemeClr val="tx2">
                    <a:lumMod val="50000"/>
                  </a:schemeClr>
                </a:solidFill>
              </a:rPr>
              <a:t>under-vaccinated for measles</a:t>
            </a:r>
            <a:r>
              <a:rPr lang="en-GB" dirty="0">
                <a:solidFill>
                  <a:schemeClr val="tx2">
                    <a:lumMod val="50000"/>
                  </a:schemeClr>
                </a:solidFill>
              </a:rPr>
              <a:t>’ or ‘</a:t>
            </a:r>
            <a:r>
              <a:rPr lang="en-GB" b="1" dirty="0">
                <a:solidFill>
                  <a:schemeClr val="tx2">
                    <a:lumMod val="50000"/>
                  </a:schemeClr>
                </a:solidFill>
              </a:rPr>
              <a:t>defaulters</a:t>
            </a:r>
            <a:r>
              <a:rPr lang="en-GB" dirty="0">
                <a:solidFill>
                  <a:schemeClr val="tx2">
                    <a:lumMod val="50000"/>
                  </a:schemeClr>
                </a:solidFill>
              </a:rPr>
              <a:t>’ – did not complete the two-dose schedule with M/MR vaccine </a:t>
            </a:r>
          </a:p>
          <a:p>
            <a:r>
              <a:rPr lang="en-GB" sz="2700" dirty="0">
                <a:solidFill>
                  <a:schemeClr val="tx2">
                    <a:lumMod val="50000"/>
                  </a:schemeClr>
                </a:solidFill>
              </a:rPr>
              <a:t>By tracking of all defaulters</a:t>
            </a:r>
          </a:p>
          <a:p>
            <a:r>
              <a:rPr lang="en-GB" sz="2700" dirty="0">
                <a:solidFill>
                  <a:schemeClr val="tx2">
                    <a:lumMod val="50000"/>
                  </a:schemeClr>
                </a:solidFill>
              </a:rPr>
              <a:t>By conducting supplementary immunization activities (SIAs) to rapidly increase population immunity and interrupt measles virus transmission</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136525"/>
            <a:ext cx="10839450" cy="90170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Primary purpose of  M/MR SIA </a:t>
            </a:r>
            <a:r>
              <a:rPr lang="en-GB" sz="3900" b="1" dirty="0">
                <a:solidFill>
                  <a:srgbClr val="FF0000"/>
                </a:solidFill>
                <a:latin typeface="Lato Black" panose="020F0502020204030203" pitchFamily="34" charset="0"/>
                <a:ea typeface="Lato Black" panose="020F0502020204030203" pitchFamily="34" charset="0"/>
                <a:cs typeface="Lato Black" panose="020F0502020204030203" pitchFamily="34" charset="0"/>
              </a:rPr>
              <a:t> </a:t>
            </a:r>
            <a:endPar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838200" y="1496291"/>
            <a:ext cx="10515600" cy="4680672"/>
          </a:xfrm>
        </p:spPr>
        <p:txBody>
          <a:bodyPr>
            <a:normAutofit/>
          </a:bodyPr>
          <a:lstStyle/>
          <a:p>
            <a:r>
              <a:rPr lang="en-GB" dirty="0">
                <a:solidFill>
                  <a:schemeClr val="tx2">
                    <a:lumMod val="50000"/>
                  </a:schemeClr>
                </a:solidFill>
              </a:rPr>
              <a:t>To reach and protect all children, especially those previously missed</a:t>
            </a:r>
          </a:p>
          <a:p>
            <a:r>
              <a:rPr lang="en-GB" dirty="0">
                <a:solidFill>
                  <a:schemeClr val="tx2">
                    <a:lumMod val="50000"/>
                  </a:schemeClr>
                </a:solidFill>
              </a:rPr>
              <a:t>To reach and protect children who did not develop immunity after the 1</a:t>
            </a:r>
            <a:r>
              <a:rPr lang="en-GB" baseline="30000" dirty="0">
                <a:solidFill>
                  <a:schemeClr val="tx2">
                    <a:lumMod val="50000"/>
                  </a:schemeClr>
                </a:solidFill>
              </a:rPr>
              <a:t>st</a:t>
            </a:r>
            <a:r>
              <a:rPr lang="en-GB" dirty="0">
                <a:solidFill>
                  <a:schemeClr val="tx2">
                    <a:lumMod val="50000"/>
                  </a:schemeClr>
                </a:solidFill>
              </a:rPr>
              <a:t> dose of M/MR vaccine (‘primary vaccine failure’)</a:t>
            </a:r>
          </a:p>
          <a:p>
            <a:r>
              <a:rPr lang="en-GB" dirty="0">
                <a:solidFill>
                  <a:schemeClr val="tx2">
                    <a:lumMod val="50000"/>
                  </a:schemeClr>
                </a:solidFill>
              </a:rPr>
              <a:t>A high-quality M/MR SIA achieves 95% coverage in </a:t>
            </a:r>
            <a:r>
              <a:rPr lang="en-GB" b="1" u="sng" dirty="0">
                <a:solidFill>
                  <a:schemeClr val="tx2">
                    <a:lumMod val="50000"/>
                  </a:schemeClr>
                </a:solidFill>
              </a:rPr>
              <a:t>all </a:t>
            </a:r>
            <a:r>
              <a:rPr lang="en-GB" dirty="0">
                <a:solidFill>
                  <a:schemeClr val="tx2">
                    <a:lumMod val="50000"/>
                  </a:schemeClr>
                </a:solidFill>
              </a:rPr>
              <a:t>districts (rapidly increases population immunity), </a:t>
            </a:r>
            <a:r>
              <a:rPr lang="en-GB" b="1" dirty="0">
                <a:solidFill>
                  <a:schemeClr val="tx2">
                    <a:lumMod val="50000"/>
                  </a:schemeClr>
                </a:solidFill>
              </a:rPr>
              <a:t>BUT</a:t>
            </a:r>
          </a:p>
          <a:p>
            <a:r>
              <a:rPr lang="en-GB" dirty="0">
                <a:solidFill>
                  <a:schemeClr val="tx2">
                    <a:lumMod val="50000"/>
                  </a:schemeClr>
                </a:solidFill>
              </a:rPr>
              <a:t>If high coverage of two M/MR vaccine doses is not sustained in the routine programme, success of SIA is short-lived. </a:t>
            </a:r>
          </a:p>
          <a:p>
            <a:pPr marL="0" indent="0">
              <a:buNone/>
            </a:pPr>
            <a:endParaRPr lang="en-GB" dirty="0"/>
          </a:p>
          <a:p>
            <a:pPr algn="ctr">
              <a:buNone/>
            </a:pPr>
            <a:r>
              <a:rPr lang="en-GB" sz="4000" b="1" dirty="0">
                <a:latin typeface="Lato Black" panose="020F0502020204030203" pitchFamily="34" charset="0"/>
                <a:ea typeface="Lato Black" panose="020F0502020204030203" pitchFamily="34" charset="0"/>
                <a:cs typeface="Lato Black" panose="020F0502020204030203" pitchFamily="34" charset="0"/>
              </a:rPr>
              <a:t>	</a:t>
            </a:r>
            <a:r>
              <a:rPr lang="en-GB" sz="40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WHY?</a:t>
            </a:r>
          </a:p>
        </p:txBody>
      </p:sp>
      <p:sp>
        <p:nvSpPr>
          <p:cNvPr id="4" name="Slide Number Placeholder 3"/>
          <p:cNvSpPr>
            <a:spLocks noGrp="1"/>
          </p:cNvSpPr>
          <p:nvPr>
            <p:ph type="sldNum" sz="quarter" idx="12"/>
          </p:nvPr>
        </p:nvSpPr>
        <p:spPr/>
        <p:txBody>
          <a:bodyPr/>
          <a:lstStyle/>
          <a:p>
            <a:fld id="{C303845B-95F4-455A-B10D-7E464EEC4D39}"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5050"/>
          </a:xfrm>
        </p:spPr>
        <p:txBody>
          <a:bodyPr>
            <a:normAutofit fontScale="90000"/>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Answer: Why are SIAs unsuccessful in absence of high routine coverage? </a:t>
            </a:r>
          </a:p>
        </p:txBody>
      </p:sp>
      <p:sp>
        <p:nvSpPr>
          <p:cNvPr id="3" name="Content Placeholder 2"/>
          <p:cNvSpPr>
            <a:spLocks noGrp="1"/>
          </p:cNvSpPr>
          <p:nvPr>
            <p:ph idx="1"/>
          </p:nvPr>
        </p:nvSpPr>
        <p:spPr>
          <a:xfrm>
            <a:off x="838200" y="1825625"/>
            <a:ext cx="10515600" cy="4251325"/>
          </a:xfrm>
        </p:spPr>
        <p:txBody>
          <a:bodyPr/>
          <a:lstStyle/>
          <a:p>
            <a:r>
              <a:rPr lang="en-GB" dirty="0">
                <a:solidFill>
                  <a:schemeClr val="tx2">
                    <a:lumMod val="50000"/>
                  </a:schemeClr>
                </a:solidFill>
              </a:rPr>
              <a:t>Continued low and stagnating routine coverage results in accumulation of susceptibles and possible outbreaks which further divert resources away from routine immunization programme.</a:t>
            </a:r>
          </a:p>
          <a:p>
            <a:r>
              <a:rPr lang="en-GB" dirty="0">
                <a:solidFill>
                  <a:schemeClr val="tx2">
                    <a:lumMod val="50000"/>
                  </a:schemeClr>
                </a:solidFill>
              </a:rPr>
              <a:t>SIAs aim to immunize large populations in short time but cannot replace routine immunization programme.</a:t>
            </a:r>
          </a:p>
          <a:p>
            <a:r>
              <a:rPr lang="en-GB" dirty="0">
                <a:solidFill>
                  <a:schemeClr val="tx2">
                    <a:lumMod val="50000"/>
                  </a:schemeClr>
                </a:solidFill>
              </a:rPr>
              <a:t>M/MR vaccine dose obtained in SIA is considered a supplementary dose (doses given regardless of prior vaccination history).</a:t>
            </a:r>
          </a:p>
          <a:p>
            <a:r>
              <a:rPr lang="en-GB" dirty="0">
                <a:solidFill>
                  <a:schemeClr val="tx2">
                    <a:lumMod val="50000"/>
                  </a:schemeClr>
                </a:solidFill>
              </a:rPr>
              <a:t>Ideally, all children should receive two doses of M/MR vaccine through the routine programme.</a:t>
            </a:r>
          </a:p>
          <a:p>
            <a:pPr>
              <a:buNone/>
            </a:pPr>
            <a:endParaRPr lang="en-GB" dirty="0"/>
          </a:p>
          <a:p>
            <a:pPr>
              <a:buNone/>
            </a:pPr>
            <a:endParaRPr lang="en-GB" dirty="0"/>
          </a:p>
          <a:p>
            <a:pPr>
              <a:buNone/>
            </a:pPr>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22681"/>
            <a:ext cx="10515600" cy="920319"/>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SIA as an opportunity to strengthen RI</a:t>
            </a:r>
            <a:endParaRPr lang="en-GB"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4" name="Slide Number Placeholder 3"/>
          <p:cNvSpPr>
            <a:spLocks noGrp="1"/>
          </p:cNvSpPr>
          <p:nvPr>
            <p:ph type="sldNum" sz="quarter" idx="12"/>
          </p:nvPr>
        </p:nvSpPr>
        <p:spPr/>
        <p:txBody>
          <a:bodyPr/>
          <a:lstStyle/>
          <a:p>
            <a:fld id="{C303845B-95F4-455A-B10D-7E464EEC4D39}" type="slidenum">
              <a:rPr lang="en-US" smtClean="0"/>
              <a:pPr/>
              <a:t>23</a:t>
            </a:fld>
            <a:endParaRPr lang="en-US"/>
          </a:p>
        </p:txBody>
      </p:sp>
      <p:pic>
        <p:nvPicPr>
          <p:cNvPr id="1026" name="Picture 2"/>
          <p:cNvPicPr>
            <a:picLocks noChangeAspect="1" noChangeArrowheads="1"/>
          </p:cNvPicPr>
          <p:nvPr/>
        </p:nvPicPr>
        <p:blipFill>
          <a:blip r:embed="rId3" cstate="print"/>
          <a:srcRect t="6847"/>
          <a:stretch>
            <a:fillRect/>
          </a:stretch>
        </p:blipFill>
        <p:spPr bwMode="auto">
          <a:xfrm>
            <a:off x="784113" y="1143000"/>
            <a:ext cx="10856902" cy="5715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977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Why do we need to conduct a M/MR SIA?</a:t>
            </a:r>
            <a:r>
              <a:rPr lang="en-GB" sz="3900" b="1" dirty="0">
                <a:solidFill>
                  <a:srgbClr val="FF0000"/>
                </a:solidFill>
                <a:latin typeface="Lato Black" panose="020F0502020204030203" pitchFamily="34" charset="0"/>
                <a:ea typeface="Lato Black" panose="020F0502020204030203" pitchFamily="34" charset="0"/>
                <a:cs typeface="Lato Black" panose="020F0502020204030203" pitchFamily="34" charset="0"/>
              </a:rPr>
              <a:t> </a:t>
            </a:r>
            <a:endPar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852054" y="1634836"/>
            <a:ext cx="10785764" cy="4514418"/>
          </a:xfrm>
        </p:spPr>
        <p:txBody>
          <a:bodyPr>
            <a:normAutofit fontScale="92500" lnSpcReduction="10000"/>
          </a:bodyPr>
          <a:lstStyle/>
          <a:p>
            <a:r>
              <a:rPr lang="en-GB" dirty="0">
                <a:solidFill>
                  <a:schemeClr val="tx2">
                    <a:lumMod val="50000"/>
                  </a:schemeClr>
                </a:solidFill>
              </a:rPr>
              <a:t>In [name of the country] there is a large number of children susceptible to measles :</a:t>
            </a:r>
          </a:p>
          <a:p>
            <a:pPr lvl="1"/>
            <a:r>
              <a:rPr lang="en-GB" dirty="0">
                <a:solidFill>
                  <a:schemeClr val="tx2">
                    <a:lumMod val="50000"/>
                  </a:schemeClr>
                </a:solidFill>
              </a:rPr>
              <a:t>Vaccination coverage for M/MR1: [national and subnational data]</a:t>
            </a:r>
          </a:p>
          <a:p>
            <a:pPr lvl="1"/>
            <a:r>
              <a:rPr lang="en-GB" dirty="0">
                <a:solidFill>
                  <a:schemeClr val="tx2">
                    <a:lumMod val="50000"/>
                  </a:schemeClr>
                </a:solidFill>
              </a:rPr>
              <a:t>Vaccination coverage for M/MR 2 (if applicable): [national and subnational data]</a:t>
            </a:r>
          </a:p>
          <a:p>
            <a:pPr lvl="1"/>
            <a:r>
              <a:rPr lang="en-GB" dirty="0">
                <a:solidFill>
                  <a:schemeClr val="tx2">
                    <a:lumMod val="50000"/>
                  </a:schemeClr>
                </a:solidFill>
              </a:rPr>
              <a:t>Reported M/R cases and incidence rates</a:t>
            </a:r>
          </a:p>
          <a:p>
            <a:pPr lvl="1"/>
            <a:r>
              <a:rPr lang="en-GB" dirty="0">
                <a:solidFill>
                  <a:schemeClr val="tx2">
                    <a:lumMod val="50000"/>
                  </a:schemeClr>
                </a:solidFill>
              </a:rPr>
              <a:t>Distribution of cases (age, vaccination status)</a:t>
            </a:r>
          </a:p>
          <a:p>
            <a:pPr lvl="1"/>
            <a:r>
              <a:rPr lang="en-GB" dirty="0">
                <a:solidFill>
                  <a:schemeClr val="tx2">
                    <a:lumMod val="50000"/>
                  </a:schemeClr>
                </a:solidFill>
              </a:rPr>
              <a:t>Time and coverage of last SIA: [from post-campaign coverage survey]</a:t>
            </a:r>
          </a:p>
          <a:p>
            <a:r>
              <a:rPr lang="en-GB" dirty="0">
                <a:solidFill>
                  <a:schemeClr val="tx2">
                    <a:lumMod val="50000"/>
                  </a:schemeClr>
                </a:solidFill>
              </a:rPr>
              <a:t>To prevent an outbreak of measles, SIA needs to be conducted before the number of susceptible children under 5 years of age approaches one birth cohort. </a:t>
            </a:r>
          </a:p>
          <a:p>
            <a:r>
              <a:rPr lang="en-GB" b="1" dirty="0">
                <a:solidFill>
                  <a:schemeClr val="tx2">
                    <a:lumMod val="50000"/>
                  </a:schemeClr>
                </a:solidFill>
              </a:rPr>
              <a:t>Remember, to be successful, SIA needs to achieve at least 95% coverage in all districts!</a:t>
            </a:r>
          </a:p>
          <a:p>
            <a:pPr>
              <a:buNone/>
            </a:pPr>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315031" y="2781300"/>
            <a:ext cx="5561938" cy="1112970"/>
          </a:xfrm>
        </p:spPr>
        <p:txBody>
          <a:bodyPr vert="horz" lIns="91440" tIns="45720" rIns="91440" bIns="45720" rtlCol="0" anchor="b">
            <a:normAutofit/>
          </a:bodyPr>
          <a:lstStyle/>
          <a:p>
            <a:pPr algn="ctr"/>
            <a:r>
              <a:rPr lang="en-US" sz="60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About this SIA</a:t>
            </a:r>
          </a:p>
        </p:txBody>
      </p:sp>
      <p:sp>
        <p:nvSpPr>
          <p:cNvPr id="3" name="Slide Number Placeholder 2"/>
          <p:cNvSpPr>
            <a:spLocks noGrp="1"/>
          </p:cNvSpPr>
          <p:nvPr>
            <p:ph type="sldNum" sz="quarter" idx="12"/>
          </p:nvPr>
        </p:nvSpPr>
        <p:spPr>
          <a:xfrm>
            <a:off x="10467444" y="6356350"/>
            <a:ext cx="886355" cy="365125"/>
          </a:xfrm>
        </p:spPr>
        <p:txBody>
          <a:bodyPr vert="horz" lIns="91440" tIns="45720" rIns="91440" bIns="45720" rtlCol="0" anchor="ctr">
            <a:normAutofit/>
          </a:bodyPr>
          <a:lstStyle/>
          <a:p>
            <a:pPr>
              <a:spcAft>
                <a:spcPts val="600"/>
              </a:spcAft>
            </a:pPr>
            <a:fld id="{C303845B-95F4-455A-B10D-7E464EEC4D39}" type="slidenum">
              <a:rPr lang="en-US">
                <a:solidFill>
                  <a:srgbClr val="FFFFFF"/>
                </a:solidFill>
              </a:rPr>
              <a:pPr>
                <a:spcAft>
                  <a:spcPts val="600"/>
                </a:spcAft>
              </a:pPr>
              <a:t>25</a:t>
            </a:fld>
            <a:endParaRPr lang="en-US">
              <a:solidFill>
                <a:srgbClr val="FFFFFF"/>
              </a:solidFill>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197E-4746-4705-9444-2987405542F5}"/>
              </a:ext>
            </a:extLst>
          </p:cNvPr>
          <p:cNvSpPr>
            <a:spLocks noGrp="1"/>
          </p:cNvSpPr>
          <p:nvPr>
            <p:ph type="title"/>
          </p:nvPr>
        </p:nvSpPr>
        <p:spPr>
          <a:xfrm>
            <a:off x="838200" y="365125"/>
            <a:ext cx="10515600" cy="796925"/>
          </a:xfrm>
        </p:spPr>
        <p:txBody>
          <a:bodyPr>
            <a:norm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About this measles M/MR SIA</a:t>
            </a:r>
          </a:p>
        </p:txBody>
      </p:sp>
      <p:sp>
        <p:nvSpPr>
          <p:cNvPr id="3" name="Content Placeholder 2">
            <a:extLst>
              <a:ext uri="{FF2B5EF4-FFF2-40B4-BE49-F238E27FC236}">
                <a16:creationId xmlns:a16="http://schemas.microsoft.com/office/drawing/2014/main" id="{6C4E6CF5-718C-484D-8991-0120C8387029}"/>
              </a:ext>
            </a:extLst>
          </p:cNvPr>
          <p:cNvSpPr>
            <a:spLocks noGrp="1"/>
          </p:cNvSpPr>
          <p:nvPr>
            <p:ph idx="1"/>
          </p:nvPr>
        </p:nvSpPr>
        <p:spPr/>
        <p:txBody>
          <a:bodyPr>
            <a:normAutofit fontScale="92500" lnSpcReduction="10000"/>
          </a:bodyPr>
          <a:lstStyle/>
          <a:p>
            <a:r>
              <a:rPr lang="en-US" i="1" dirty="0">
                <a:solidFill>
                  <a:schemeClr val="tx2">
                    <a:lumMod val="50000"/>
                  </a:schemeClr>
                </a:solidFill>
              </a:rPr>
              <a:t>Dates:</a:t>
            </a:r>
            <a:r>
              <a:rPr lang="en-US" dirty="0">
                <a:solidFill>
                  <a:schemeClr val="tx2">
                    <a:lumMod val="50000"/>
                  </a:schemeClr>
                </a:solidFill>
              </a:rPr>
              <a:t>  from ___ to ___ [month] [year]</a:t>
            </a:r>
          </a:p>
          <a:p>
            <a:pPr lvl="1"/>
            <a:r>
              <a:rPr lang="en-US" dirty="0">
                <a:solidFill>
                  <a:schemeClr val="tx2">
                    <a:lumMod val="50000"/>
                  </a:schemeClr>
                </a:solidFill>
              </a:rPr>
              <a:t>Local launching [date]</a:t>
            </a:r>
          </a:p>
          <a:p>
            <a:pPr lvl="1"/>
            <a:r>
              <a:rPr lang="en-US" dirty="0">
                <a:solidFill>
                  <a:schemeClr val="tx2">
                    <a:lumMod val="50000"/>
                  </a:schemeClr>
                </a:solidFill>
              </a:rPr>
              <a:t>Official start [date]</a:t>
            </a:r>
          </a:p>
          <a:p>
            <a:pPr lvl="1"/>
            <a:r>
              <a:rPr lang="en-US" dirty="0">
                <a:solidFill>
                  <a:schemeClr val="tx2">
                    <a:lumMod val="50000"/>
                  </a:schemeClr>
                </a:solidFill>
              </a:rPr>
              <a:t>Planned last day [date]</a:t>
            </a:r>
          </a:p>
          <a:p>
            <a:pPr lvl="1"/>
            <a:r>
              <a:rPr lang="en-US" dirty="0">
                <a:solidFill>
                  <a:schemeClr val="tx2">
                    <a:lumMod val="50000"/>
                  </a:schemeClr>
                </a:solidFill>
              </a:rPr>
              <a:t>Mop-up activities [dates]</a:t>
            </a:r>
          </a:p>
          <a:p>
            <a:r>
              <a:rPr lang="en-US" i="1" dirty="0">
                <a:solidFill>
                  <a:schemeClr val="tx2">
                    <a:lumMod val="50000"/>
                  </a:schemeClr>
                </a:solidFill>
              </a:rPr>
              <a:t>Working hours</a:t>
            </a:r>
            <a:r>
              <a:rPr lang="en-US" dirty="0">
                <a:solidFill>
                  <a:schemeClr val="tx2">
                    <a:lumMod val="50000"/>
                  </a:schemeClr>
                </a:solidFill>
              </a:rPr>
              <a:t>:	from ___ am to ___ pm</a:t>
            </a:r>
          </a:p>
          <a:p>
            <a:r>
              <a:rPr lang="en-US" i="1" dirty="0">
                <a:solidFill>
                  <a:schemeClr val="tx2">
                    <a:lumMod val="50000"/>
                  </a:schemeClr>
                </a:solidFill>
              </a:rPr>
              <a:t>Objective:</a:t>
            </a:r>
            <a:r>
              <a:rPr lang="en-US" dirty="0">
                <a:solidFill>
                  <a:schemeClr val="tx2">
                    <a:lumMod val="50000"/>
                  </a:schemeClr>
                </a:solidFill>
              </a:rPr>
              <a:t> to vaccinate </a:t>
            </a:r>
            <a:r>
              <a:rPr lang="en-US" b="1" dirty="0">
                <a:solidFill>
                  <a:schemeClr val="tx2">
                    <a:lumMod val="50000"/>
                  </a:schemeClr>
                </a:solidFill>
              </a:rPr>
              <a:t>ALL </a:t>
            </a:r>
            <a:r>
              <a:rPr lang="en-US" dirty="0">
                <a:solidFill>
                  <a:schemeClr val="tx2">
                    <a:lumMod val="50000"/>
                  </a:schemeClr>
                </a:solidFill>
              </a:rPr>
              <a:t>children from [9] to [59] months of age/[9] months  to [14] years of age, irrespective of their previous vaccination or measles disease history</a:t>
            </a:r>
          </a:p>
          <a:p>
            <a:r>
              <a:rPr lang="en-US" i="1" dirty="0">
                <a:solidFill>
                  <a:schemeClr val="tx2">
                    <a:lumMod val="50000"/>
                  </a:schemeClr>
                </a:solidFill>
              </a:rPr>
              <a:t>Opportunity:</a:t>
            </a:r>
            <a:r>
              <a:rPr lang="en-US" dirty="0">
                <a:solidFill>
                  <a:schemeClr val="tx2">
                    <a:lumMod val="50000"/>
                  </a:schemeClr>
                </a:solidFill>
              </a:rPr>
              <a:t> to identify and vaccinate M/MR zero-dose and incompletely vaccinated children</a:t>
            </a:r>
          </a:p>
        </p:txBody>
      </p:sp>
      <p:sp>
        <p:nvSpPr>
          <p:cNvPr id="4" name="Slide Number Placeholder 3"/>
          <p:cNvSpPr>
            <a:spLocks noGrp="1"/>
          </p:cNvSpPr>
          <p:nvPr>
            <p:ph type="sldNum" sz="quarter" idx="12"/>
          </p:nvPr>
        </p:nvSpPr>
        <p:spPr/>
        <p:txBody>
          <a:bodyPr/>
          <a:lstStyle/>
          <a:p>
            <a:fld id="{C303845B-95F4-455A-B10D-7E464EEC4D39}" type="slidenum">
              <a:rPr lang="en-US" smtClean="0"/>
              <a:pPr/>
              <a:t>26</a:t>
            </a:fld>
            <a:endParaRPr lang="en-US"/>
          </a:p>
        </p:txBody>
      </p:sp>
    </p:spTree>
    <p:extLst>
      <p:ext uri="{BB962C8B-B14F-4D97-AF65-F5344CB8AC3E}">
        <p14:creationId xmlns:p14="http://schemas.microsoft.com/office/powerpoint/2010/main" val="2657631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6A10A-7E20-4CDF-A1A4-A35517125936}"/>
              </a:ext>
            </a:extLst>
          </p:cNvPr>
          <p:cNvSpPr>
            <a:spLocks noGrp="1"/>
          </p:cNvSpPr>
          <p:nvPr>
            <p:ph type="title"/>
          </p:nvPr>
        </p:nvSpPr>
        <p:spPr>
          <a:xfrm>
            <a:off x="540327" y="351271"/>
            <a:ext cx="10993582" cy="699044"/>
          </a:xfrm>
        </p:spPr>
        <p:txBody>
          <a:bodyPr>
            <a:normAutofit fontScale="90000"/>
          </a:bodyPr>
          <a:lstStyle/>
          <a:p>
            <a:br>
              <a:rPr lang="en-US" dirty="0"/>
            </a:br>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will this SIA be implemented? (country to adapt)</a:t>
            </a:r>
            <a:br>
              <a:rPr lang="en-US" sz="3900" dirty="0">
                <a:latin typeface="Lato Black" panose="020F0502020204030203" pitchFamily="34" charset="0"/>
                <a:ea typeface="Lato Black" panose="020F0502020204030203" pitchFamily="34" charset="0"/>
                <a:cs typeface="Lato Black" panose="020F0502020204030203" pitchFamily="34" charset="0"/>
              </a:rPr>
            </a:br>
            <a:endParaRPr lang="en-US"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a:extLst>
              <a:ext uri="{FF2B5EF4-FFF2-40B4-BE49-F238E27FC236}">
                <a16:creationId xmlns:a16="http://schemas.microsoft.com/office/drawing/2014/main" id="{CA19AEC5-2C2C-4079-8CDF-89B40E263D7D}"/>
              </a:ext>
            </a:extLst>
          </p:cNvPr>
          <p:cNvSpPr>
            <a:spLocks noGrp="1"/>
          </p:cNvSpPr>
          <p:nvPr>
            <p:ph idx="1"/>
          </p:nvPr>
        </p:nvSpPr>
        <p:spPr>
          <a:xfrm>
            <a:off x="785446" y="1456348"/>
            <a:ext cx="10515600" cy="4351338"/>
          </a:xfrm>
        </p:spPr>
        <p:txBody>
          <a:bodyPr/>
          <a:lstStyle/>
          <a:p>
            <a:pPr>
              <a:buNone/>
            </a:pPr>
            <a:r>
              <a:rPr lang="en-GB" dirty="0">
                <a:solidFill>
                  <a:schemeClr val="tx2">
                    <a:lumMod val="50000"/>
                  </a:schemeClr>
                </a:solidFill>
              </a:rPr>
              <a:t>The following strategies will be used:</a:t>
            </a:r>
          </a:p>
          <a:p>
            <a:r>
              <a:rPr lang="en-GB" dirty="0">
                <a:solidFill>
                  <a:schemeClr val="tx2">
                    <a:lumMod val="50000"/>
                  </a:schemeClr>
                </a:solidFill>
              </a:rPr>
              <a:t>Fixed posts</a:t>
            </a:r>
          </a:p>
          <a:p>
            <a:pPr lvl="1"/>
            <a:r>
              <a:rPr lang="en-GB" dirty="0">
                <a:solidFill>
                  <a:schemeClr val="tx2">
                    <a:lumMod val="50000"/>
                  </a:schemeClr>
                </a:solidFill>
              </a:rPr>
              <a:t>Permanent – all functioning health facilities and community health posts, will remain open throughout the campaign </a:t>
            </a:r>
          </a:p>
          <a:p>
            <a:pPr lvl="1"/>
            <a:r>
              <a:rPr lang="en-GB" dirty="0">
                <a:solidFill>
                  <a:schemeClr val="tx2">
                    <a:lumMod val="50000"/>
                  </a:schemeClr>
                </a:solidFill>
              </a:rPr>
              <a:t>Temporary – vaccination posts which will be open 1 or more days during the campaign in facilities such as schools, community centres, or posts used as outreach clinics</a:t>
            </a:r>
          </a:p>
          <a:p>
            <a:r>
              <a:rPr lang="en-GB" dirty="0">
                <a:solidFill>
                  <a:schemeClr val="tx2">
                    <a:lumMod val="50000"/>
                  </a:schemeClr>
                </a:solidFill>
              </a:rPr>
              <a:t>Mobile posts </a:t>
            </a:r>
          </a:p>
          <a:p>
            <a:pPr lvl="1"/>
            <a:r>
              <a:rPr lang="en-GB" dirty="0">
                <a:solidFill>
                  <a:schemeClr val="tx2">
                    <a:lumMod val="50000"/>
                  </a:schemeClr>
                </a:solidFill>
              </a:rPr>
              <a:t>Posts set up for the time needed to complete the task before moving on, required for remote, small, and/or sparsely populated villages</a:t>
            </a:r>
          </a:p>
        </p:txBody>
      </p:sp>
      <p:sp>
        <p:nvSpPr>
          <p:cNvPr id="5" name="Slide Number Placeholder 4"/>
          <p:cNvSpPr>
            <a:spLocks noGrp="1"/>
          </p:cNvSpPr>
          <p:nvPr>
            <p:ph type="sldNum" sz="quarter" idx="12"/>
          </p:nvPr>
        </p:nvSpPr>
        <p:spPr>
          <a:xfrm>
            <a:off x="8610600" y="6492875"/>
            <a:ext cx="2743200" cy="365125"/>
          </a:xfrm>
        </p:spPr>
        <p:txBody>
          <a:bodyPr/>
          <a:lstStyle/>
          <a:p>
            <a:fld id="{C303845B-95F4-455A-B10D-7E464EEC4D39}" type="slidenum">
              <a:rPr lang="en-US" smtClean="0"/>
              <a:pPr/>
              <a:t>27</a:t>
            </a:fld>
            <a:endParaRPr lang="en-US" dirty="0"/>
          </a:p>
        </p:txBody>
      </p:sp>
      <p:sp>
        <p:nvSpPr>
          <p:cNvPr id="4" name="TextBox 3"/>
          <p:cNvSpPr txBox="1"/>
          <p:nvPr/>
        </p:nvSpPr>
        <p:spPr>
          <a:xfrm>
            <a:off x="232756" y="5859088"/>
            <a:ext cx="11702563" cy="677108"/>
          </a:xfrm>
          <a:prstGeom prst="rect">
            <a:avLst/>
          </a:prstGeom>
          <a:noFill/>
          <a:ln>
            <a:solidFill>
              <a:schemeClr val="accent1"/>
            </a:solidFill>
          </a:ln>
        </p:spPr>
        <p:txBody>
          <a:bodyPr wrap="none" rtlCol="0">
            <a:spAutoFit/>
          </a:bodyPr>
          <a:lstStyle/>
          <a:p>
            <a:r>
              <a:rPr lang="en-GB" sz="1900" dirty="0">
                <a:solidFill>
                  <a:schemeClr val="tx2">
                    <a:lumMod val="50000"/>
                  </a:schemeClr>
                </a:solidFill>
              </a:rPr>
              <a:t>For more on  SIA strategies and considerations for determining them, see the field guide Planning and implementing </a:t>
            </a:r>
          </a:p>
          <a:p>
            <a:r>
              <a:rPr lang="en-GB" sz="1900" dirty="0">
                <a:solidFill>
                  <a:schemeClr val="tx2">
                    <a:lumMod val="50000"/>
                  </a:schemeClr>
                </a:solidFill>
              </a:rPr>
              <a:t>high –quality SIAs (page 29): </a:t>
            </a:r>
            <a:r>
              <a:rPr lang="en-GB" sz="1900" dirty="0">
                <a:hlinkClick r:id="rId3"/>
              </a:rPr>
              <a:t>https://www.who.int/immunization/diseases/measles/SIA-Field-Guide.pdf</a:t>
            </a:r>
            <a:r>
              <a:rPr lang="en-GB" sz="1900" dirty="0"/>
              <a:t> .</a:t>
            </a:r>
          </a:p>
        </p:txBody>
      </p:sp>
    </p:spTree>
    <p:extLst>
      <p:ext uri="{BB962C8B-B14F-4D97-AF65-F5344CB8AC3E}">
        <p14:creationId xmlns:p14="http://schemas.microsoft.com/office/powerpoint/2010/main" val="222598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8" y="309707"/>
            <a:ext cx="11097491" cy="890443"/>
          </a:xfrm>
        </p:spPr>
        <p:txBody>
          <a:bodyPr>
            <a:normAutofit fontScale="90000"/>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Small group discussion: Who is in the vaccination team?</a:t>
            </a:r>
          </a:p>
        </p:txBody>
      </p:sp>
      <p:sp>
        <p:nvSpPr>
          <p:cNvPr id="3" name="Content Placeholder 2"/>
          <p:cNvSpPr>
            <a:spLocks noGrp="1"/>
          </p:cNvSpPr>
          <p:nvPr>
            <p:ph idx="1"/>
          </p:nvPr>
        </p:nvSpPr>
        <p:spPr>
          <a:xfrm>
            <a:off x="838200" y="1825624"/>
            <a:ext cx="10515600" cy="4298085"/>
          </a:xfrm>
        </p:spPr>
        <p:txBody>
          <a:bodyPr>
            <a:normAutofit/>
          </a:bodyPr>
          <a:lstStyle/>
          <a:p>
            <a:r>
              <a:rPr lang="en-GB" dirty="0">
                <a:solidFill>
                  <a:schemeClr val="tx2">
                    <a:lumMod val="50000"/>
                  </a:schemeClr>
                </a:solidFill>
              </a:rPr>
              <a:t>Vaccination teams may vary depending on the context</a:t>
            </a:r>
          </a:p>
          <a:p>
            <a:r>
              <a:rPr lang="en-GB" dirty="0">
                <a:solidFill>
                  <a:schemeClr val="tx2">
                    <a:lumMod val="50000"/>
                  </a:schemeClr>
                </a:solidFill>
              </a:rPr>
              <a:t>All vaccination teams must have the following:</a:t>
            </a:r>
          </a:p>
          <a:p>
            <a:pPr lvl="1"/>
            <a:r>
              <a:rPr lang="en-GB" dirty="0">
                <a:solidFill>
                  <a:schemeClr val="tx2">
                    <a:lumMod val="50000"/>
                  </a:schemeClr>
                </a:solidFill>
              </a:rPr>
              <a:t>Skilled vaccinator (at least 1)</a:t>
            </a:r>
          </a:p>
          <a:p>
            <a:pPr lvl="1"/>
            <a:r>
              <a:rPr lang="en-GB" dirty="0">
                <a:solidFill>
                  <a:schemeClr val="tx2">
                    <a:lumMod val="50000"/>
                  </a:schemeClr>
                </a:solidFill>
              </a:rPr>
              <a:t>Trained volunteer/team assistant  (1–2)</a:t>
            </a:r>
          </a:p>
          <a:p>
            <a:pPr lvl="1"/>
            <a:r>
              <a:rPr lang="en-GB" dirty="0">
                <a:solidFill>
                  <a:schemeClr val="tx2">
                    <a:lumMod val="50000"/>
                  </a:schemeClr>
                </a:solidFill>
              </a:rPr>
              <a:t>Announcer/social mobilizer (at least 1)</a:t>
            </a:r>
          </a:p>
          <a:p>
            <a:r>
              <a:rPr lang="en-GB" dirty="0">
                <a:solidFill>
                  <a:schemeClr val="tx2">
                    <a:lumMod val="50000"/>
                  </a:schemeClr>
                </a:solidFill>
              </a:rPr>
              <a:t>Discuss in small group: </a:t>
            </a:r>
          </a:p>
          <a:p>
            <a:pPr lvl="1"/>
            <a:r>
              <a:rPr lang="en-GB" dirty="0">
                <a:solidFill>
                  <a:schemeClr val="tx2">
                    <a:lumMod val="50000"/>
                  </a:schemeClr>
                </a:solidFill>
              </a:rPr>
              <a:t>Who will be in your team and what will they do? </a:t>
            </a:r>
          </a:p>
          <a:p>
            <a:pPr lvl="1"/>
            <a:r>
              <a:rPr lang="en-GB" dirty="0">
                <a:solidFill>
                  <a:schemeClr val="tx2">
                    <a:lumMod val="50000"/>
                  </a:schemeClr>
                </a:solidFill>
              </a:rPr>
              <a:t>How will the team be supervised?  </a:t>
            </a:r>
          </a:p>
          <a:p>
            <a:pPr lvl="1"/>
            <a:r>
              <a:rPr lang="en-GB" dirty="0">
                <a:solidFill>
                  <a:schemeClr val="tx2">
                    <a:lumMod val="50000"/>
                  </a:schemeClr>
                </a:solidFill>
              </a:rPr>
              <a:t>What do the supervisors do?</a:t>
            </a:r>
          </a:p>
        </p:txBody>
      </p:sp>
      <p:sp>
        <p:nvSpPr>
          <p:cNvPr id="4" name="Slide Number Placeholder 3"/>
          <p:cNvSpPr>
            <a:spLocks noGrp="1"/>
          </p:cNvSpPr>
          <p:nvPr>
            <p:ph type="sldNum" sz="quarter" idx="12"/>
          </p:nvPr>
        </p:nvSpPr>
        <p:spPr/>
        <p:txBody>
          <a:bodyPr/>
          <a:lstStyle/>
          <a:p>
            <a:fld id="{C303845B-95F4-455A-B10D-7E464EEC4D39}"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8" y="365125"/>
            <a:ext cx="10841182" cy="930275"/>
          </a:xfrm>
        </p:spPr>
        <p:txBody>
          <a:bodyPr>
            <a:normAutofit fontScale="90000"/>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Answers: What do the vaccination team members do?</a:t>
            </a:r>
          </a:p>
        </p:txBody>
      </p:sp>
      <p:sp>
        <p:nvSpPr>
          <p:cNvPr id="3" name="Content Placeholder 2"/>
          <p:cNvSpPr>
            <a:spLocks noGrp="1"/>
          </p:cNvSpPr>
          <p:nvPr>
            <p:ph idx="1"/>
          </p:nvPr>
        </p:nvSpPr>
        <p:spPr/>
        <p:txBody>
          <a:bodyPr/>
          <a:lstStyle/>
          <a:p>
            <a:r>
              <a:rPr lang="en-GB" b="1" dirty="0">
                <a:solidFill>
                  <a:schemeClr val="tx2">
                    <a:lumMod val="50000"/>
                  </a:schemeClr>
                </a:solidFill>
              </a:rPr>
              <a:t>Skilled vaccinator</a:t>
            </a:r>
            <a:r>
              <a:rPr lang="en-GB" dirty="0">
                <a:solidFill>
                  <a:schemeClr val="tx2">
                    <a:lumMod val="50000"/>
                  </a:schemeClr>
                </a:solidFill>
              </a:rPr>
              <a:t>: staff trained and allowed to administer an subcutaneous injection independently (e.g. nurse, skilled vaccinator, etc.) – reconstitutes and vaccinates.</a:t>
            </a:r>
          </a:p>
          <a:p>
            <a:r>
              <a:rPr lang="en-GB" b="1" dirty="0">
                <a:solidFill>
                  <a:schemeClr val="tx2">
                    <a:lumMod val="50000"/>
                  </a:schemeClr>
                </a:solidFill>
              </a:rPr>
              <a:t>Trained volunteer/team assistant</a:t>
            </a:r>
            <a:r>
              <a:rPr lang="en-GB" dirty="0">
                <a:solidFill>
                  <a:schemeClr val="tx2">
                    <a:lumMod val="50000"/>
                  </a:schemeClr>
                </a:solidFill>
              </a:rPr>
              <a:t>: registration/tallying, non-invasive interventions (e.g. vitamin A and </a:t>
            </a:r>
            <a:r>
              <a:rPr lang="en-GB" dirty="0" err="1">
                <a:solidFill>
                  <a:schemeClr val="tx2">
                    <a:lumMod val="50000"/>
                  </a:schemeClr>
                </a:solidFill>
              </a:rPr>
              <a:t>mebendazol</a:t>
            </a:r>
            <a:r>
              <a:rPr lang="en-GB" dirty="0">
                <a:solidFill>
                  <a:schemeClr val="tx2">
                    <a:lumMod val="50000"/>
                  </a:schemeClr>
                </a:solidFill>
              </a:rPr>
              <a:t> administration), finger-marking, crowd control.</a:t>
            </a:r>
          </a:p>
          <a:p>
            <a:r>
              <a:rPr lang="en-GB" b="1" dirty="0">
                <a:solidFill>
                  <a:schemeClr val="tx2">
                    <a:lumMod val="50000"/>
                  </a:schemeClr>
                </a:solidFill>
              </a:rPr>
              <a:t>Announcer/social mobilizer</a:t>
            </a:r>
            <a:r>
              <a:rPr lang="en-GB" dirty="0">
                <a:solidFill>
                  <a:schemeClr val="tx2">
                    <a:lumMod val="50000"/>
                  </a:schemeClr>
                </a:solidFill>
              </a:rPr>
              <a:t>: mobilizes mothers/caregivers to bring their children to the nearest vaccination point;  if trained, can be involved in house-to-house canvassing.</a:t>
            </a:r>
          </a:p>
          <a:p>
            <a:endParaRPr lang="en-GB" dirty="0"/>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GB" b="1" dirty="0">
                <a:solidFill>
                  <a:srgbClr val="FFFFFF"/>
                </a:solidFill>
                <a:latin typeface="Lato Black" panose="020F0502020204030203" pitchFamily="34" charset="0"/>
                <a:ea typeface="Lato Black" panose="020F0502020204030203" pitchFamily="34" charset="0"/>
                <a:cs typeface="Lato Black" panose="020F0502020204030203" pitchFamily="34" charset="0"/>
              </a:rPr>
              <a:t>Note for trainers (II)</a:t>
            </a:r>
            <a:endParaRPr lang="en-GB" dirty="0">
              <a:solidFill>
                <a:srgbClr val="FFFFFF"/>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506643" y="914179"/>
            <a:ext cx="6490040" cy="5151295"/>
          </a:xfrm>
        </p:spPr>
        <p:txBody>
          <a:bodyPr anchor="t">
            <a:normAutofit/>
          </a:bodyPr>
          <a:lstStyle/>
          <a:p>
            <a:r>
              <a:rPr lang="en-GB" sz="1600" dirty="0">
                <a:solidFill>
                  <a:schemeClr val="tx2">
                    <a:lumMod val="50000"/>
                  </a:schemeClr>
                </a:solidFill>
              </a:rPr>
              <a:t>Be mindful of different learning styles and remember that adults learn best when the learning experience is active, through discussions and activities.</a:t>
            </a:r>
          </a:p>
          <a:p>
            <a:r>
              <a:rPr lang="en-GB" sz="1600" dirty="0">
                <a:solidFill>
                  <a:schemeClr val="tx2">
                    <a:lumMod val="50000"/>
                  </a:schemeClr>
                </a:solidFill>
              </a:rPr>
              <a:t>Begin discussions, encourage full participation, keep constructive atmosphere, and summarize and conclude the discussions.</a:t>
            </a:r>
          </a:p>
          <a:p>
            <a:r>
              <a:rPr lang="en-GB" sz="1600" dirty="0">
                <a:solidFill>
                  <a:schemeClr val="tx2">
                    <a:lumMod val="50000"/>
                  </a:schemeClr>
                </a:solidFill>
              </a:rPr>
              <a:t>The training content follows WHO guidance and recommendations, but the slides can be adapted to suit country and participants’ need and context.</a:t>
            </a:r>
          </a:p>
          <a:p>
            <a:r>
              <a:rPr lang="en-GB" sz="1600" dirty="0">
                <a:solidFill>
                  <a:schemeClr val="tx2">
                    <a:lumMod val="50000"/>
                  </a:schemeClr>
                </a:solidFill>
              </a:rPr>
              <a:t>The WHO Field Guide for planning and implementing high-quality SIAs is available in English and French at  </a:t>
            </a:r>
            <a:r>
              <a:rPr lang="en-GB" sz="1600" dirty="0">
                <a:hlinkClick r:id="rId3"/>
              </a:rPr>
              <a:t>https://www.who.int/immunization/documents/9789241511254/en/</a:t>
            </a:r>
            <a:r>
              <a:rPr lang="en-GB" sz="1600" dirty="0"/>
              <a:t> </a:t>
            </a:r>
          </a:p>
          <a:p>
            <a:r>
              <a:rPr lang="en-GB" sz="1600" dirty="0">
                <a:solidFill>
                  <a:schemeClr val="tx2">
                    <a:lumMod val="50000"/>
                  </a:schemeClr>
                </a:solidFill>
              </a:rPr>
              <a:t>WHO position paper on measles is available at </a:t>
            </a:r>
            <a:r>
              <a:rPr lang="en-GB" sz="1600" dirty="0"/>
              <a:t> </a:t>
            </a:r>
            <a:r>
              <a:rPr lang="en-GB" sz="1600" dirty="0">
                <a:hlinkClick r:id="rId4"/>
              </a:rPr>
              <a:t>https://apps.who.int/iris/bitstream/handle/10665/255149/WER9217.pdf</a:t>
            </a:r>
            <a:r>
              <a:rPr lang="en-GB" sz="1600" dirty="0"/>
              <a:t> </a:t>
            </a:r>
          </a:p>
          <a:p>
            <a:r>
              <a:rPr lang="en-GB" sz="1600" dirty="0">
                <a:solidFill>
                  <a:schemeClr val="tx2">
                    <a:lumMod val="50000"/>
                  </a:schemeClr>
                </a:solidFill>
              </a:rPr>
              <a:t>WHO position paper on rubella is available at</a:t>
            </a:r>
            <a:r>
              <a:rPr lang="en-GB" sz="1600" dirty="0"/>
              <a:t> </a:t>
            </a:r>
            <a:r>
              <a:rPr lang="en-GB" sz="1600" dirty="0">
                <a:hlinkClick r:id="rId5"/>
              </a:rPr>
              <a:t>https://apps.who.int/iris/bitstream/handle/10665/332950/WER9527-eng-fre.pdf</a:t>
            </a:r>
            <a:r>
              <a:rPr lang="en-GB" sz="1600" dirty="0"/>
              <a:t> </a:t>
            </a:r>
          </a:p>
          <a:p>
            <a:r>
              <a:rPr lang="en-GB" sz="1600" b="1" dirty="0">
                <a:solidFill>
                  <a:schemeClr val="tx2">
                    <a:lumMod val="50000"/>
                  </a:schemeClr>
                </a:solidFill>
              </a:rPr>
              <a:t>Timely preparation is essential for successful training!</a:t>
            </a:r>
          </a:p>
          <a:p>
            <a:pPr>
              <a:buNone/>
            </a:pPr>
            <a:endParaRPr lang="en-GB" sz="1300" dirty="0"/>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p:cNvSpPr>
            <a:spLocks noGrp="1"/>
          </p:cNvSpPr>
          <p:nvPr>
            <p:ph type="sldNum" sz="quarter" idx="12"/>
          </p:nvPr>
        </p:nvSpPr>
        <p:spPr>
          <a:xfrm>
            <a:off x="10506330" y="6356350"/>
            <a:ext cx="847470" cy="365125"/>
          </a:xfrm>
        </p:spPr>
        <p:txBody>
          <a:bodyPr>
            <a:normAutofit/>
          </a:bodyPr>
          <a:lstStyle/>
          <a:p>
            <a:pPr>
              <a:spcAft>
                <a:spcPts val="600"/>
              </a:spcAft>
            </a:pPr>
            <a:fld id="{C303845B-95F4-455A-B10D-7E464EEC4D39}" type="slidenum">
              <a:rPr lang="en-US" smtClean="0"/>
              <a:pPr>
                <a:spcAft>
                  <a:spcPts val="600"/>
                </a:spcAft>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Answers: What do the supervisors do?</a:t>
            </a:r>
            <a:endParaRPr lang="en-GB"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838199" y="1825625"/>
            <a:ext cx="10771909" cy="4351338"/>
          </a:xfrm>
        </p:spPr>
        <p:txBody>
          <a:bodyPr>
            <a:normAutofit lnSpcReduction="10000"/>
          </a:bodyPr>
          <a:lstStyle/>
          <a:p>
            <a:r>
              <a:rPr lang="en-GB" dirty="0">
                <a:solidFill>
                  <a:schemeClr val="tx2">
                    <a:lumMod val="50000"/>
                  </a:schemeClr>
                </a:solidFill>
              </a:rPr>
              <a:t>Vaccination team’s first level supervisor  (usually the post coordinator) is responsible for assigning responsibilities to health workers and volunteers and for coordination of activities.</a:t>
            </a:r>
          </a:p>
          <a:p>
            <a:r>
              <a:rPr lang="en-GB" dirty="0">
                <a:solidFill>
                  <a:schemeClr val="tx2">
                    <a:lumMod val="50000"/>
                  </a:schemeClr>
                </a:solidFill>
              </a:rPr>
              <a:t>Supervisors should focus their activities  on ensuring that all teams can conduct sessions and safely deliver vaccines.</a:t>
            </a:r>
          </a:p>
          <a:p>
            <a:r>
              <a:rPr lang="en-GB" dirty="0">
                <a:solidFill>
                  <a:schemeClr val="tx2">
                    <a:lumMod val="50000"/>
                  </a:schemeClr>
                </a:solidFill>
              </a:rPr>
              <a:t>In addition, they should:</a:t>
            </a:r>
          </a:p>
          <a:p>
            <a:pPr lvl="1"/>
            <a:r>
              <a:rPr lang="en-GB" dirty="0">
                <a:solidFill>
                  <a:schemeClr val="tx2">
                    <a:lumMod val="50000"/>
                  </a:schemeClr>
                </a:solidFill>
              </a:rPr>
              <a:t>Observe vaccination, provide support and guidance to the vaccination team</a:t>
            </a:r>
          </a:p>
          <a:p>
            <a:pPr lvl="1"/>
            <a:r>
              <a:rPr lang="en-GB" dirty="0">
                <a:solidFill>
                  <a:schemeClr val="tx2">
                    <a:lumMod val="50000"/>
                  </a:schemeClr>
                </a:solidFill>
              </a:rPr>
              <a:t>Ensure that teams do not run out of vaccines and supplies during the day</a:t>
            </a:r>
          </a:p>
          <a:p>
            <a:pPr lvl="1"/>
            <a:r>
              <a:rPr lang="en-GB" dirty="0">
                <a:solidFill>
                  <a:schemeClr val="tx2">
                    <a:lumMod val="50000"/>
                  </a:schemeClr>
                </a:solidFill>
              </a:rPr>
              <a:t>Ensure that tally sheets are correctly completed and turned in</a:t>
            </a:r>
          </a:p>
          <a:p>
            <a:pPr lvl="1"/>
            <a:r>
              <a:rPr lang="en-GB" dirty="0">
                <a:solidFill>
                  <a:schemeClr val="tx2">
                    <a:lumMod val="50000"/>
                  </a:schemeClr>
                </a:solidFill>
              </a:rPr>
              <a:t>Summarize the tally sheets, review the progress, ensure that the vaccination team is prepared and ready for the next day.</a:t>
            </a:r>
          </a:p>
        </p:txBody>
      </p:sp>
      <p:sp>
        <p:nvSpPr>
          <p:cNvPr id="4" name="Slide Number Placeholder 3"/>
          <p:cNvSpPr>
            <a:spLocks noGrp="1"/>
          </p:cNvSpPr>
          <p:nvPr>
            <p:ph type="sldNum" sz="quarter" idx="12"/>
          </p:nvPr>
        </p:nvSpPr>
        <p:spPr/>
        <p:txBody>
          <a:bodyPr/>
          <a:lstStyle/>
          <a:p>
            <a:fld id="{C303845B-95F4-455A-B10D-7E464EEC4D39}"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725"/>
          </a:xfrm>
        </p:spPr>
        <p:txBody>
          <a:bodyPr>
            <a:normAutofit fontScale="90000"/>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many children will you vaccinate in one day?</a:t>
            </a:r>
            <a:endParaRPr lang="en-GB"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5" name="Slide Number Placeholder 4"/>
          <p:cNvSpPr>
            <a:spLocks noGrp="1"/>
          </p:cNvSpPr>
          <p:nvPr>
            <p:ph type="sldNum" sz="quarter" idx="12"/>
          </p:nvPr>
        </p:nvSpPr>
        <p:spPr/>
        <p:txBody>
          <a:bodyPr/>
          <a:lstStyle/>
          <a:p>
            <a:fld id="{C303845B-95F4-455A-B10D-7E464EEC4D39}" type="slidenum">
              <a:rPr lang="en-US" smtClean="0"/>
              <a:pPr/>
              <a:t>31</a:t>
            </a:fld>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980068772"/>
              </p:ext>
            </p:extLst>
          </p:nvPr>
        </p:nvGraphicFramePr>
        <p:xfrm>
          <a:off x="1067853" y="2172306"/>
          <a:ext cx="9436010" cy="3707649"/>
        </p:xfrm>
        <a:graphic>
          <a:graphicData uri="http://schemas.openxmlformats.org/drawingml/2006/table">
            <a:tbl>
              <a:tblPr firstRow="1" bandRow="1">
                <a:tableStyleId>{F5AB1C69-6EDB-4FF4-983F-18BD219EF322}</a:tableStyleId>
              </a:tblPr>
              <a:tblGrid>
                <a:gridCol w="2453320">
                  <a:extLst>
                    <a:ext uri="{9D8B030D-6E8A-4147-A177-3AD203B41FA5}">
                      <a16:colId xmlns:a16="http://schemas.microsoft.com/office/drawing/2014/main" val="20000"/>
                    </a:ext>
                  </a:extLst>
                </a:gridCol>
                <a:gridCol w="3358715">
                  <a:extLst>
                    <a:ext uri="{9D8B030D-6E8A-4147-A177-3AD203B41FA5}">
                      <a16:colId xmlns:a16="http://schemas.microsoft.com/office/drawing/2014/main" val="20001"/>
                    </a:ext>
                  </a:extLst>
                </a:gridCol>
                <a:gridCol w="3623975">
                  <a:extLst>
                    <a:ext uri="{9D8B030D-6E8A-4147-A177-3AD203B41FA5}">
                      <a16:colId xmlns:a16="http://schemas.microsoft.com/office/drawing/2014/main" val="20002"/>
                    </a:ext>
                  </a:extLst>
                </a:gridCol>
              </a:tblGrid>
              <a:tr h="1066398">
                <a:tc>
                  <a:txBody>
                    <a:bodyPr/>
                    <a:lstStyle/>
                    <a:p>
                      <a:r>
                        <a:rPr lang="en-GB" sz="2400" b="1" kern="1200" dirty="0">
                          <a:solidFill>
                            <a:schemeClr val="lt1"/>
                          </a:solidFill>
                          <a:latin typeface="+mn-lt"/>
                          <a:ea typeface="+mn-ea"/>
                          <a:cs typeface="+mn-cs"/>
                        </a:rPr>
                        <a:t>Type of post/strategy</a:t>
                      </a:r>
                      <a:endParaRPr lang="en-GB" sz="2400" dirty="0"/>
                    </a:p>
                  </a:txBody>
                  <a:tcPr/>
                </a:tc>
                <a:tc>
                  <a:txBody>
                    <a:bodyPr/>
                    <a:lstStyle/>
                    <a:p>
                      <a:r>
                        <a:rPr lang="en-GB" sz="2400" b="1" kern="1200" dirty="0">
                          <a:solidFill>
                            <a:schemeClr val="lt1"/>
                          </a:solidFill>
                          <a:latin typeface="+mn-lt"/>
                          <a:ea typeface="+mn-ea"/>
                          <a:cs typeface="+mn-cs"/>
                        </a:rPr>
                        <a:t>Urban area </a:t>
                      </a:r>
                    </a:p>
                    <a:p>
                      <a:r>
                        <a:rPr lang="en-GB" sz="2400" b="1" kern="1200" dirty="0">
                          <a:solidFill>
                            <a:schemeClr val="lt1"/>
                          </a:solidFill>
                          <a:latin typeface="+mn-lt"/>
                          <a:ea typeface="+mn-ea"/>
                          <a:cs typeface="+mn-cs"/>
                        </a:rPr>
                        <a:t>(# children/1 vaccinator)</a:t>
                      </a:r>
                      <a:endParaRPr lang="en-GB" sz="2400" dirty="0"/>
                    </a:p>
                  </a:txBody>
                  <a:tcPr/>
                </a:tc>
                <a:tc>
                  <a:txBody>
                    <a:bodyPr/>
                    <a:lstStyle/>
                    <a:p>
                      <a:r>
                        <a:rPr lang="en-GB" sz="2400" b="1" kern="1200" dirty="0">
                          <a:solidFill>
                            <a:schemeClr val="lt1"/>
                          </a:solidFill>
                          <a:latin typeface="+mn-lt"/>
                          <a:ea typeface="+mn-ea"/>
                          <a:cs typeface="+mn-cs"/>
                        </a:rPr>
                        <a:t>Rural area </a:t>
                      </a:r>
                    </a:p>
                    <a:p>
                      <a:r>
                        <a:rPr lang="en-GB" sz="2400" b="1" kern="1200" dirty="0">
                          <a:solidFill>
                            <a:schemeClr val="lt1"/>
                          </a:solidFill>
                          <a:latin typeface="+mn-lt"/>
                          <a:ea typeface="+mn-ea"/>
                          <a:cs typeface="+mn-cs"/>
                        </a:rPr>
                        <a:t>(# children/1 vaccinator)</a:t>
                      </a:r>
                      <a:endParaRPr lang="en-GB" sz="2400" dirty="0"/>
                    </a:p>
                  </a:txBody>
                  <a:tcPr/>
                </a:tc>
                <a:extLst>
                  <a:ext uri="{0D108BD9-81ED-4DB2-BD59-A6C34878D82A}">
                    <a16:rowId xmlns:a16="http://schemas.microsoft.com/office/drawing/2014/main" val="10000"/>
                  </a:ext>
                </a:extLst>
              </a:tr>
              <a:tr h="606097">
                <a:tc>
                  <a:txBody>
                    <a:bodyPr/>
                    <a:lstStyle/>
                    <a:p>
                      <a:r>
                        <a:rPr lang="en-GB" sz="2400" kern="1200" dirty="0">
                          <a:solidFill>
                            <a:schemeClr val="tx2">
                              <a:lumMod val="50000"/>
                            </a:schemeClr>
                          </a:solidFill>
                          <a:latin typeface="+mn-lt"/>
                          <a:ea typeface="+mn-ea"/>
                          <a:cs typeface="+mn-cs"/>
                        </a:rPr>
                        <a:t>Permanent post</a:t>
                      </a:r>
                      <a:endParaRPr lang="en-GB" sz="2400" dirty="0">
                        <a:solidFill>
                          <a:schemeClr val="tx2">
                            <a:lumMod val="50000"/>
                          </a:schemeClr>
                        </a:solidFill>
                      </a:endParaRPr>
                    </a:p>
                  </a:txBody>
                  <a:tcPr/>
                </a:tc>
                <a:tc>
                  <a:txBody>
                    <a:bodyPr/>
                    <a:lstStyle/>
                    <a:p>
                      <a:pPr algn="ctr"/>
                      <a:r>
                        <a:rPr lang="en-GB" sz="2400" kern="1200" dirty="0">
                          <a:solidFill>
                            <a:schemeClr val="tx2">
                              <a:lumMod val="50000"/>
                            </a:schemeClr>
                          </a:solidFill>
                          <a:latin typeface="+mn-lt"/>
                          <a:ea typeface="+mn-ea"/>
                          <a:cs typeface="+mn-cs"/>
                        </a:rPr>
                        <a:t>100-150</a:t>
                      </a:r>
                      <a:endParaRPr lang="en-GB" sz="2400" dirty="0">
                        <a:solidFill>
                          <a:schemeClr val="tx2">
                            <a:lumMod val="50000"/>
                          </a:schemeClr>
                        </a:solidFill>
                      </a:endParaRPr>
                    </a:p>
                  </a:txBody>
                  <a:tcPr/>
                </a:tc>
                <a:tc>
                  <a:txBody>
                    <a:bodyPr/>
                    <a:lstStyle/>
                    <a:p>
                      <a:pPr algn="ctr"/>
                      <a:r>
                        <a:rPr lang="en-GB" sz="2400" kern="1200" dirty="0">
                          <a:solidFill>
                            <a:schemeClr val="tx2">
                              <a:lumMod val="50000"/>
                            </a:schemeClr>
                          </a:solidFill>
                          <a:latin typeface="+mn-lt"/>
                          <a:ea typeface="+mn-ea"/>
                          <a:cs typeface="+mn-cs"/>
                        </a:rPr>
                        <a:t>75-100</a:t>
                      </a:r>
                      <a:endParaRPr lang="en-GB" sz="2400" dirty="0">
                        <a:solidFill>
                          <a:schemeClr val="tx2">
                            <a:lumMod val="50000"/>
                          </a:schemeClr>
                        </a:solidFill>
                      </a:endParaRPr>
                    </a:p>
                  </a:txBody>
                  <a:tcPr/>
                </a:tc>
                <a:extLst>
                  <a:ext uri="{0D108BD9-81ED-4DB2-BD59-A6C34878D82A}">
                    <a16:rowId xmlns:a16="http://schemas.microsoft.com/office/drawing/2014/main" val="10001"/>
                  </a:ext>
                </a:extLst>
              </a:tr>
              <a:tr h="606097">
                <a:tc>
                  <a:txBody>
                    <a:bodyPr/>
                    <a:lstStyle/>
                    <a:p>
                      <a:r>
                        <a:rPr lang="en-GB" sz="2400" kern="1200" dirty="0">
                          <a:solidFill>
                            <a:schemeClr val="tx2">
                              <a:lumMod val="50000"/>
                            </a:schemeClr>
                          </a:solidFill>
                          <a:latin typeface="+mn-lt"/>
                          <a:ea typeface="+mn-ea"/>
                          <a:cs typeface="+mn-cs"/>
                        </a:rPr>
                        <a:t>Temporary  post</a:t>
                      </a:r>
                      <a:endParaRPr lang="en-GB" sz="2400" dirty="0">
                        <a:solidFill>
                          <a:schemeClr val="tx2">
                            <a:lumMod val="50000"/>
                          </a:schemeClr>
                        </a:solidFill>
                      </a:endParaRPr>
                    </a:p>
                  </a:txBody>
                  <a:tcPr/>
                </a:tc>
                <a:tc>
                  <a:txBody>
                    <a:bodyPr/>
                    <a:lstStyle/>
                    <a:p>
                      <a:pPr algn="ctr"/>
                      <a:r>
                        <a:rPr lang="en-GB" sz="2400" kern="1200" dirty="0">
                          <a:solidFill>
                            <a:schemeClr val="tx2">
                              <a:lumMod val="50000"/>
                            </a:schemeClr>
                          </a:solidFill>
                          <a:latin typeface="+mn-lt"/>
                          <a:ea typeface="+mn-ea"/>
                          <a:cs typeface="+mn-cs"/>
                        </a:rPr>
                        <a:t>100-150</a:t>
                      </a:r>
                      <a:endParaRPr lang="en-GB" sz="2400" dirty="0">
                        <a:solidFill>
                          <a:schemeClr val="tx2">
                            <a:lumMod val="50000"/>
                          </a:schemeClr>
                        </a:solidFill>
                      </a:endParaRPr>
                    </a:p>
                  </a:txBody>
                  <a:tcPr/>
                </a:tc>
                <a:tc>
                  <a:txBody>
                    <a:bodyPr/>
                    <a:lstStyle/>
                    <a:p>
                      <a:pPr algn="ctr"/>
                      <a:r>
                        <a:rPr lang="en-GB" sz="2400" kern="1200" dirty="0">
                          <a:solidFill>
                            <a:schemeClr val="tx2">
                              <a:lumMod val="50000"/>
                            </a:schemeClr>
                          </a:solidFill>
                          <a:latin typeface="+mn-lt"/>
                          <a:ea typeface="+mn-ea"/>
                          <a:cs typeface="+mn-cs"/>
                        </a:rPr>
                        <a:t>75-100</a:t>
                      </a:r>
                      <a:endParaRPr lang="en-GB" sz="2400" dirty="0">
                        <a:solidFill>
                          <a:schemeClr val="tx2">
                            <a:lumMod val="50000"/>
                          </a:schemeClr>
                        </a:solidFill>
                      </a:endParaRPr>
                    </a:p>
                  </a:txBody>
                  <a:tcPr/>
                </a:tc>
                <a:extLst>
                  <a:ext uri="{0D108BD9-81ED-4DB2-BD59-A6C34878D82A}">
                    <a16:rowId xmlns:a16="http://schemas.microsoft.com/office/drawing/2014/main" val="10002"/>
                  </a:ext>
                </a:extLst>
              </a:tr>
              <a:tr h="606097">
                <a:tc>
                  <a:txBody>
                    <a:bodyPr/>
                    <a:lstStyle/>
                    <a:p>
                      <a:r>
                        <a:rPr lang="en-GB" sz="2400" kern="1200" dirty="0">
                          <a:solidFill>
                            <a:schemeClr val="tx2">
                              <a:lumMod val="50000"/>
                            </a:schemeClr>
                          </a:solidFill>
                          <a:latin typeface="+mn-lt"/>
                          <a:ea typeface="+mn-ea"/>
                          <a:cs typeface="+mn-cs"/>
                        </a:rPr>
                        <a:t>Mobile post</a:t>
                      </a:r>
                      <a:endParaRPr lang="en-GB" sz="2400" dirty="0">
                        <a:solidFill>
                          <a:schemeClr val="tx2">
                            <a:lumMod val="50000"/>
                          </a:schemeClr>
                        </a:solidFill>
                      </a:endParaRPr>
                    </a:p>
                  </a:txBody>
                  <a:tcPr/>
                </a:tc>
                <a:tc gridSpan="2">
                  <a:txBody>
                    <a:bodyPr/>
                    <a:lstStyle/>
                    <a:p>
                      <a:r>
                        <a:rPr lang="en-GB" sz="2400" kern="1200" dirty="0">
                          <a:solidFill>
                            <a:schemeClr val="tx2">
                              <a:lumMod val="50000"/>
                            </a:schemeClr>
                          </a:solidFill>
                          <a:latin typeface="+mn-lt"/>
                          <a:ea typeface="+mn-ea"/>
                          <a:cs typeface="+mn-cs"/>
                        </a:rPr>
                        <a:t>                up to 100 children</a:t>
                      </a:r>
                      <a:endParaRPr lang="en-GB" sz="2400" dirty="0">
                        <a:solidFill>
                          <a:schemeClr val="tx2">
                            <a:lumMod val="50000"/>
                          </a:schemeClr>
                        </a:solidFill>
                      </a:endParaRPr>
                    </a:p>
                  </a:txBody>
                  <a:tcPr/>
                </a:tc>
                <a:tc hMerge="1">
                  <a:txBody>
                    <a:bodyPr/>
                    <a:lstStyle/>
                    <a:p>
                      <a:endParaRPr lang="en-GB" dirty="0"/>
                    </a:p>
                  </a:txBody>
                  <a:tcPr/>
                </a:tc>
                <a:extLst>
                  <a:ext uri="{0D108BD9-81ED-4DB2-BD59-A6C34878D82A}">
                    <a16:rowId xmlns:a16="http://schemas.microsoft.com/office/drawing/2014/main" val="10003"/>
                  </a:ext>
                </a:extLst>
              </a:tr>
              <a:tr h="606097">
                <a:tc>
                  <a:txBody>
                    <a:bodyPr/>
                    <a:lstStyle/>
                    <a:p>
                      <a:r>
                        <a:rPr lang="en-GB" sz="2400" dirty="0">
                          <a:solidFill>
                            <a:schemeClr val="tx2">
                              <a:lumMod val="50000"/>
                            </a:schemeClr>
                          </a:solidFill>
                        </a:rPr>
                        <a:t>House-to house vaccination</a:t>
                      </a:r>
                    </a:p>
                  </a:txBody>
                  <a:tcPr/>
                </a:tc>
                <a:tc gridSpan="2">
                  <a:txBody>
                    <a:bodyPr/>
                    <a:lstStyle/>
                    <a:p>
                      <a:r>
                        <a:rPr lang="en-GB" sz="2400" dirty="0">
                          <a:solidFill>
                            <a:schemeClr val="tx2">
                              <a:lumMod val="50000"/>
                            </a:schemeClr>
                          </a:solidFill>
                        </a:rPr>
                        <a:t>                50-75 children</a:t>
                      </a:r>
                    </a:p>
                  </a:txBody>
                  <a:tcPr/>
                </a:tc>
                <a:tc hMerge="1">
                  <a:txBody>
                    <a:bodyPr/>
                    <a:lstStyle/>
                    <a:p>
                      <a:endParaRPr lang="en-GB"/>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0F23-23E0-4FA5-B02A-BED77FCD0F79}"/>
              </a:ext>
            </a:extLst>
          </p:cNvPr>
          <p:cNvSpPr>
            <a:spLocks noGrp="1"/>
          </p:cNvSpPr>
          <p:nvPr>
            <p:ph type="title"/>
          </p:nvPr>
        </p:nvSpPr>
        <p:spPr>
          <a:xfrm>
            <a:off x="838200" y="365125"/>
            <a:ext cx="10515600" cy="1016000"/>
          </a:xfrm>
        </p:spPr>
        <p:txBody>
          <a:bodyPr>
            <a:noAutofit/>
          </a:bodyPr>
          <a:lstStyle/>
          <a:p>
            <a:r>
              <a:rPr lang="en-US" sz="35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Important reminders</a:t>
            </a:r>
            <a:br>
              <a:rPr lang="en-US" sz="35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br>
            <a:r>
              <a:rPr lang="en-US" sz="35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(optional and according to the local context)</a:t>
            </a:r>
          </a:p>
        </p:txBody>
      </p:sp>
      <p:sp>
        <p:nvSpPr>
          <p:cNvPr id="3" name="Content Placeholder 2">
            <a:extLst>
              <a:ext uri="{FF2B5EF4-FFF2-40B4-BE49-F238E27FC236}">
                <a16:creationId xmlns:a16="http://schemas.microsoft.com/office/drawing/2014/main" id="{C1B108D0-9095-446B-9688-5CAB60620621}"/>
              </a:ext>
            </a:extLst>
          </p:cNvPr>
          <p:cNvSpPr>
            <a:spLocks noGrp="1"/>
          </p:cNvSpPr>
          <p:nvPr>
            <p:ph idx="1"/>
          </p:nvPr>
        </p:nvSpPr>
        <p:spPr/>
        <p:txBody>
          <a:bodyPr/>
          <a:lstStyle/>
          <a:p>
            <a:endParaRPr lang="en-US" dirty="0"/>
          </a:p>
          <a:p>
            <a:r>
              <a:rPr lang="en-US" dirty="0">
                <a:solidFill>
                  <a:schemeClr val="tx2">
                    <a:lumMod val="50000"/>
                  </a:schemeClr>
                </a:solidFill>
              </a:rPr>
              <a:t>Choose the mobile site where you can have a good crowd control!</a:t>
            </a:r>
          </a:p>
          <a:p>
            <a:r>
              <a:rPr lang="en-US" dirty="0">
                <a:solidFill>
                  <a:schemeClr val="tx2">
                    <a:lumMod val="50000"/>
                  </a:schemeClr>
                </a:solidFill>
              </a:rPr>
              <a:t>If the vaccination post is necessary near the border crossing, set a temporary post (avoid setting a mobile post)!</a:t>
            </a:r>
          </a:p>
          <a:p>
            <a:r>
              <a:rPr lang="en-US" dirty="0">
                <a:solidFill>
                  <a:schemeClr val="tx2">
                    <a:lumMod val="50000"/>
                  </a:schemeClr>
                </a:solidFill>
              </a:rPr>
              <a:t>… (any other important reminders)</a:t>
            </a:r>
          </a:p>
          <a:p>
            <a:pPr>
              <a:buNone/>
            </a:pPr>
            <a:endParaRPr lang="en-US"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32</a:t>
            </a:fld>
            <a:endParaRPr lang="en-US"/>
          </a:p>
        </p:txBody>
      </p:sp>
    </p:spTree>
    <p:extLst>
      <p:ext uri="{BB962C8B-B14F-4D97-AF65-F5344CB8AC3E}">
        <p14:creationId xmlns:p14="http://schemas.microsoft.com/office/powerpoint/2010/main" val="143020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54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Unit 2:</a:t>
            </a:r>
            <a:br>
              <a:rPr lang="en-US" sz="54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US" sz="54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Preparing for vaccination sessions</a:t>
            </a: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303845B-95F4-455A-B10D-7E464EEC4D39}" type="slidenum">
              <a:rPr lang="en-US" smtClean="0"/>
              <a:pPr>
                <a:spcAft>
                  <a:spcPts val="600"/>
                </a:spcAft>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CCF0-A998-442F-87F4-138342AD4C0C}"/>
              </a:ext>
            </a:extLst>
          </p:cNvPr>
          <p:cNvSpPr>
            <a:spLocks noGrp="1"/>
          </p:cNvSpPr>
          <p:nvPr>
            <p:ph type="title"/>
          </p:nvPr>
        </p:nvSpPr>
        <p:spPr>
          <a:xfrm>
            <a:off x="838200" y="365125"/>
            <a:ext cx="10515600" cy="1120775"/>
          </a:xfrm>
        </p:spPr>
        <p:txBody>
          <a:bodyPr>
            <a:normAutofit fontScale="90000"/>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Maintaining cold chain and vaccine management during M/MR SIA</a:t>
            </a:r>
          </a:p>
        </p:txBody>
      </p:sp>
      <p:sp>
        <p:nvSpPr>
          <p:cNvPr id="3" name="Content Placeholder 2">
            <a:extLst>
              <a:ext uri="{FF2B5EF4-FFF2-40B4-BE49-F238E27FC236}">
                <a16:creationId xmlns:a16="http://schemas.microsoft.com/office/drawing/2014/main" id="{3CCD56AE-203B-4B0A-A9A5-A70D0EC8B531}"/>
              </a:ext>
            </a:extLst>
          </p:cNvPr>
          <p:cNvSpPr>
            <a:spLocks noGrp="1"/>
          </p:cNvSpPr>
          <p:nvPr>
            <p:ph idx="1"/>
          </p:nvPr>
        </p:nvSpPr>
        <p:spPr>
          <a:xfrm>
            <a:off x="838200" y="1949450"/>
            <a:ext cx="10515600" cy="3908426"/>
          </a:xfrm>
        </p:spPr>
        <p:txBody>
          <a:bodyPr>
            <a:normAutofit fontScale="92500" lnSpcReduction="20000"/>
          </a:bodyPr>
          <a:lstStyle/>
          <a:p>
            <a:endParaRPr lang="en-US" dirty="0">
              <a:solidFill>
                <a:schemeClr val="tx2">
                  <a:lumMod val="50000"/>
                </a:schemeClr>
              </a:solidFill>
            </a:endParaRPr>
          </a:p>
          <a:p>
            <a:r>
              <a:rPr lang="en-US" dirty="0">
                <a:solidFill>
                  <a:schemeClr val="tx2">
                    <a:lumMod val="50000"/>
                  </a:schemeClr>
                </a:solidFill>
              </a:rPr>
              <a:t>Why is cold chain and vaccine management important?</a:t>
            </a:r>
          </a:p>
          <a:p>
            <a:pPr>
              <a:buNone/>
            </a:pPr>
            <a:r>
              <a:rPr lang="en-US" dirty="0">
                <a:solidFill>
                  <a:schemeClr val="tx2">
                    <a:lumMod val="50000"/>
                  </a:schemeClr>
                </a:solidFill>
              </a:rPr>
              <a:t>		</a:t>
            </a:r>
          </a:p>
          <a:p>
            <a:pPr>
              <a:lnSpc>
                <a:spcPct val="100000"/>
              </a:lnSpc>
              <a:buNone/>
            </a:pPr>
            <a:r>
              <a:rPr lang="en-US" dirty="0">
                <a:solidFill>
                  <a:schemeClr val="tx2">
                    <a:lumMod val="50000"/>
                  </a:schemeClr>
                </a:solidFill>
              </a:rPr>
              <a:t>		Adequate vaccine management and cold chain ensure </a:t>
            </a:r>
            <a:r>
              <a:rPr lang="en-US" b="1" dirty="0">
                <a:solidFill>
                  <a:schemeClr val="tx2">
                    <a:lumMod val="50000"/>
                  </a:schemeClr>
                </a:solidFill>
              </a:rPr>
              <a:t>potency, 	quality and safety</a:t>
            </a:r>
            <a:r>
              <a:rPr lang="en-US" dirty="0">
                <a:solidFill>
                  <a:schemeClr val="tx2">
                    <a:lumMod val="50000"/>
                  </a:schemeClr>
                </a:solidFill>
              </a:rPr>
              <a:t> of vaccines.		</a:t>
            </a:r>
          </a:p>
          <a:p>
            <a:pPr>
              <a:lnSpc>
                <a:spcPct val="100000"/>
              </a:lnSpc>
              <a:buNone/>
            </a:pPr>
            <a:r>
              <a:rPr lang="en-US" dirty="0">
                <a:solidFill>
                  <a:schemeClr val="tx2">
                    <a:lumMod val="50000"/>
                  </a:schemeClr>
                </a:solidFill>
              </a:rPr>
              <a:t>		Cold chain must be maintained throughout the supply chain.</a:t>
            </a:r>
          </a:p>
          <a:p>
            <a:pPr>
              <a:lnSpc>
                <a:spcPct val="100000"/>
              </a:lnSpc>
              <a:buNone/>
            </a:pPr>
            <a:r>
              <a:rPr lang="en-US" dirty="0"/>
              <a:t>		</a:t>
            </a:r>
          </a:p>
          <a:p>
            <a:pPr>
              <a:buNone/>
            </a:pPr>
            <a:r>
              <a:rPr lang="en-US" dirty="0"/>
              <a:t>		</a:t>
            </a:r>
          </a:p>
          <a:p>
            <a:pPr>
              <a:buNone/>
            </a:pPr>
            <a:r>
              <a:rPr lang="en-US" dirty="0"/>
              <a:t>		</a:t>
            </a:r>
          </a:p>
        </p:txBody>
      </p:sp>
      <p:sp>
        <p:nvSpPr>
          <p:cNvPr id="4" name="Slide Number Placeholder 3"/>
          <p:cNvSpPr>
            <a:spLocks noGrp="1"/>
          </p:cNvSpPr>
          <p:nvPr>
            <p:ph type="sldNum" sz="quarter" idx="12"/>
          </p:nvPr>
        </p:nvSpPr>
        <p:spPr/>
        <p:txBody>
          <a:bodyPr/>
          <a:lstStyle/>
          <a:p>
            <a:fld id="{C303845B-95F4-455A-B10D-7E464EEC4D39}" type="slidenum">
              <a:rPr lang="en-US" smtClean="0"/>
              <a:pPr/>
              <a:t>34</a:t>
            </a:fld>
            <a:endParaRPr lang="en-US"/>
          </a:p>
        </p:txBody>
      </p:sp>
    </p:spTree>
    <p:extLst>
      <p:ext uri="{BB962C8B-B14F-4D97-AF65-F5344CB8AC3E}">
        <p14:creationId xmlns:p14="http://schemas.microsoft.com/office/powerpoint/2010/main" val="134194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268"/>
            <a:ext cx="10515600" cy="963613"/>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Cold chain of M/MR vaccines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4581972"/>
              </p:ext>
            </p:extLst>
          </p:nvPr>
        </p:nvGraphicFramePr>
        <p:xfrm>
          <a:off x="1918854" y="1413164"/>
          <a:ext cx="5756564" cy="476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303845B-95F4-455A-B10D-7E464EEC4D39}" type="slidenum">
              <a:rPr lang="en-US" smtClean="0"/>
              <a:pPr/>
              <a:t>35</a:t>
            </a:fld>
            <a:endParaRPr lang="en-US"/>
          </a:p>
        </p:txBody>
      </p:sp>
      <p:sp>
        <p:nvSpPr>
          <p:cNvPr id="7" name="Down Arrow 6"/>
          <p:cNvSpPr/>
          <p:nvPr/>
        </p:nvSpPr>
        <p:spPr>
          <a:xfrm>
            <a:off x="8506691" y="1454728"/>
            <a:ext cx="969819" cy="4558144"/>
          </a:xfrm>
          <a:prstGeom prst="downArrow">
            <a:avLst>
              <a:gd name="adj1" fmla="val 50000"/>
              <a:gd name="adj2" fmla="val 6951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a:solidFill>
                  <a:schemeClr val="tx2">
                    <a:lumMod val="50000"/>
                  </a:schemeClr>
                </a:solidFill>
              </a:rPr>
              <a:t>2</a:t>
            </a:r>
          </a:p>
          <a:p>
            <a:pPr algn="ctr"/>
            <a:r>
              <a:rPr lang="en-GB" sz="2500" b="1" dirty="0">
                <a:solidFill>
                  <a:schemeClr val="tx2">
                    <a:lumMod val="50000"/>
                  </a:schemeClr>
                </a:solidFill>
              </a:rPr>
              <a:t>to </a:t>
            </a:r>
          </a:p>
          <a:p>
            <a:pPr algn="ctr"/>
            <a:r>
              <a:rPr lang="en-GB" sz="2500" b="1" dirty="0">
                <a:solidFill>
                  <a:schemeClr val="tx2">
                    <a:lumMod val="50000"/>
                  </a:schemeClr>
                </a:solidFill>
              </a:rPr>
              <a:t>8</a:t>
            </a:r>
          </a:p>
          <a:p>
            <a:pPr algn="ctr"/>
            <a:r>
              <a:rPr lang="en-GB" sz="2500" b="1" dirty="0">
                <a:solidFill>
                  <a:schemeClr val="tx2">
                    <a:lumMod val="50000"/>
                  </a:schemeClr>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3414-CF5E-4C22-9D2B-7DA8F497FC9D}"/>
              </a:ext>
            </a:extLst>
          </p:cNvPr>
          <p:cNvSpPr>
            <a:spLocks noGrp="1"/>
          </p:cNvSpPr>
          <p:nvPr>
            <p:ph type="title"/>
          </p:nvPr>
        </p:nvSpPr>
        <p:spPr>
          <a:xfrm>
            <a:off x="484908" y="212726"/>
            <a:ext cx="11222184" cy="1107522"/>
          </a:xfrm>
        </p:spPr>
        <p:txBody>
          <a:bodyPr>
            <a:no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do you store vaccines and diluents at the health facility? </a:t>
            </a:r>
          </a:p>
        </p:txBody>
      </p:sp>
      <p:sp>
        <p:nvSpPr>
          <p:cNvPr id="3" name="Content Placeholder 2">
            <a:extLst>
              <a:ext uri="{FF2B5EF4-FFF2-40B4-BE49-F238E27FC236}">
                <a16:creationId xmlns:a16="http://schemas.microsoft.com/office/drawing/2014/main" id="{89A972EE-7F96-4051-B371-F76DEEEA29C0}"/>
              </a:ext>
            </a:extLst>
          </p:cNvPr>
          <p:cNvSpPr>
            <a:spLocks noGrp="1"/>
          </p:cNvSpPr>
          <p:nvPr>
            <p:ph idx="1"/>
          </p:nvPr>
        </p:nvSpPr>
        <p:spPr>
          <a:xfrm>
            <a:off x="484908" y="1465406"/>
            <a:ext cx="11499273" cy="1816136"/>
          </a:xfrm>
        </p:spPr>
        <p:txBody>
          <a:bodyPr/>
          <a:lstStyle/>
          <a:p>
            <a:r>
              <a:rPr lang="en-US" sz="2700" dirty="0">
                <a:solidFill>
                  <a:schemeClr val="tx2">
                    <a:lumMod val="50000"/>
                  </a:schemeClr>
                </a:solidFill>
              </a:rPr>
              <a:t>Store M/MR vaccine vials and diluents in working refrigerators (e.g. ILR – ice-lined refrigerator), take temperature readings twice a day!</a:t>
            </a:r>
          </a:p>
          <a:p>
            <a:r>
              <a:rPr lang="en-US" sz="2700" dirty="0">
                <a:solidFill>
                  <a:schemeClr val="tx2">
                    <a:lumMod val="50000"/>
                  </a:schemeClr>
                </a:solidFill>
              </a:rPr>
              <a:t>Cold box can also be used for storage: if handled properly, it can maintain the needed 2-8 </a:t>
            </a:r>
            <a:r>
              <a:rPr lang="en-GB" sz="2700" dirty="0">
                <a:solidFill>
                  <a:schemeClr val="tx2">
                    <a:lumMod val="50000"/>
                  </a:schemeClr>
                </a:solidFill>
              </a:rPr>
              <a:t>°C temperature up to 6 days. </a:t>
            </a:r>
          </a:p>
          <a:p>
            <a:pPr>
              <a:buNone/>
            </a:pPr>
            <a:endParaRPr lang="en-GB" dirty="0"/>
          </a:p>
          <a:p>
            <a:endParaRPr lang="en-US" dirty="0"/>
          </a:p>
        </p:txBody>
      </p:sp>
      <p:sp>
        <p:nvSpPr>
          <p:cNvPr id="6" name="Slide Number Placeholder 5"/>
          <p:cNvSpPr>
            <a:spLocks noGrp="1"/>
          </p:cNvSpPr>
          <p:nvPr>
            <p:ph type="sldNum" sz="quarter" idx="12"/>
          </p:nvPr>
        </p:nvSpPr>
        <p:spPr/>
        <p:txBody>
          <a:bodyPr/>
          <a:lstStyle/>
          <a:p>
            <a:fld id="{C303845B-95F4-455A-B10D-7E464EEC4D39}" type="slidenum">
              <a:rPr lang="en-US" smtClean="0"/>
              <a:pPr/>
              <a:t>36</a:t>
            </a:fld>
            <a:endParaRPr lang="en-US"/>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1754" y="3483326"/>
            <a:ext cx="3161948" cy="316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6462432" y="3818422"/>
            <a:ext cx="3322340" cy="2491755"/>
          </a:xfrm>
          <a:prstGeom prst="rect">
            <a:avLst/>
          </a:prstGeom>
          <a:noFill/>
        </p:spPr>
      </p:pic>
    </p:spTree>
    <p:extLst>
      <p:ext uri="{BB962C8B-B14F-4D97-AF65-F5344CB8AC3E}">
        <p14:creationId xmlns:p14="http://schemas.microsoft.com/office/powerpoint/2010/main" val="931459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69" y="336551"/>
            <a:ext cx="11131261" cy="1063624"/>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When can you use cold boxes for storage of vaccines?</a:t>
            </a:r>
          </a:p>
        </p:txBody>
      </p:sp>
      <p:sp>
        <p:nvSpPr>
          <p:cNvPr id="3" name="Content Placeholder 2"/>
          <p:cNvSpPr>
            <a:spLocks noGrp="1"/>
          </p:cNvSpPr>
          <p:nvPr>
            <p:ph idx="1"/>
          </p:nvPr>
        </p:nvSpPr>
        <p:spPr>
          <a:xfrm>
            <a:off x="838200" y="1825625"/>
            <a:ext cx="10515600" cy="2870200"/>
          </a:xfrm>
        </p:spPr>
        <p:txBody>
          <a:bodyPr/>
          <a:lstStyle/>
          <a:p>
            <a:r>
              <a:rPr lang="en-GB" dirty="0">
                <a:solidFill>
                  <a:schemeClr val="tx2">
                    <a:lumMod val="50000"/>
                  </a:schemeClr>
                </a:solidFill>
              </a:rPr>
              <a:t>Cold boxes can be exceptionally used for </a:t>
            </a:r>
            <a:r>
              <a:rPr lang="en-GB" b="1" dirty="0">
                <a:solidFill>
                  <a:schemeClr val="tx2">
                    <a:lumMod val="50000"/>
                  </a:schemeClr>
                </a:solidFill>
              </a:rPr>
              <a:t>temporary</a:t>
            </a:r>
            <a:r>
              <a:rPr lang="en-GB" dirty="0">
                <a:solidFill>
                  <a:schemeClr val="tx2">
                    <a:lumMod val="50000"/>
                  </a:schemeClr>
                </a:solidFill>
              </a:rPr>
              <a:t> storage up to 6 days if:</a:t>
            </a:r>
          </a:p>
          <a:p>
            <a:pPr lvl="1"/>
            <a:r>
              <a:rPr lang="en-GB" dirty="0">
                <a:solidFill>
                  <a:schemeClr val="tx2">
                    <a:lumMod val="50000"/>
                  </a:schemeClr>
                </a:solidFill>
              </a:rPr>
              <a:t>They are not opened as a regular refrigerator</a:t>
            </a:r>
          </a:p>
          <a:p>
            <a:pPr lvl="1"/>
            <a:r>
              <a:rPr lang="en-GB" dirty="0">
                <a:solidFill>
                  <a:schemeClr val="tx2">
                    <a:lumMod val="50000"/>
                  </a:schemeClr>
                </a:solidFill>
              </a:rPr>
              <a:t>They are kept away from the sun.</a:t>
            </a:r>
          </a:p>
          <a:p>
            <a:r>
              <a:rPr lang="en-GB" dirty="0">
                <a:solidFill>
                  <a:schemeClr val="tx2">
                    <a:lumMod val="50000"/>
                  </a:schemeClr>
                </a:solidFill>
              </a:rPr>
              <a:t>When cold boxes are used for temporary vaccine storage, monitor temperature regularly to ensure the maintenance of the cold chain.</a:t>
            </a:r>
          </a:p>
        </p:txBody>
      </p:sp>
      <p:sp>
        <p:nvSpPr>
          <p:cNvPr id="5" name="Slide Number Placeholder 4"/>
          <p:cNvSpPr>
            <a:spLocks noGrp="1"/>
          </p:cNvSpPr>
          <p:nvPr>
            <p:ph type="sldNum" sz="quarter" idx="12"/>
          </p:nvPr>
        </p:nvSpPr>
        <p:spPr/>
        <p:txBody>
          <a:bodyPr/>
          <a:lstStyle/>
          <a:p>
            <a:fld id="{C303845B-95F4-455A-B10D-7E464EEC4D39}" type="slidenum">
              <a:rPr lang="en-US" smtClean="0"/>
              <a:pPr/>
              <a:t>37</a:t>
            </a:fld>
            <a:endParaRPr lang="en-US"/>
          </a:p>
        </p:txBody>
      </p:sp>
      <p:sp>
        <p:nvSpPr>
          <p:cNvPr id="4" name="TextBox 3"/>
          <p:cNvSpPr txBox="1"/>
          <p:nvPr/>
        </p:nvSpPr>
        <p:spPr>
          <a:xfrm>
            <a:off x="1055077" y="5926015"/>
            <a:ext cx="8839599" cy="400110"/>
          </a:xfrm>
          <a:prstGeom prst="rect">
            <a:avLst/>
          </a:prstGeom>
          <a:noFill/>
        </p:spPr>
        <p:txBody>
          <a:bodyPr wrap="none" rtlCol="0">
            <a:spAutoFit/>
          </a:bodyPr>
          <a:lstStyle/>
          <a:p>
            <a:r>
              <a:rPr lang="en-GB" sz="2000" dirty="0">
                <a:solidFill>
                  <a:schemeClr val="tx2">
                    <a:lumMod val="50000"/>
                  </a:schemeClr>
                </a:solidFill>
              </a:rPr>
              <a:t>Source: </a:t>
            </a:r>
            <a:r>
              <a:rPr lang="en-GB" sz="2000" dirty="0">
                <a:hlinkClick r:id="rId3"/>
              </a:rPr>
              <a:t>https://www.who.int/immunization/diseases/measles/SIA-Field-Guide.pdf</a:t>
            </a:r>
            <a:r>
              <a:rPr lang="en-GB"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BB50-6E58-4F08-BFBC-2DB0F0D2AC96}"/>
              </a:ext>
            </a:extLst>
          </p:cNvPr>
          <p:cNvSpPr>
            <a:spLocks noGrp="1"/>
          </p:cNvSpPr>
          <p:nvPr>
            <p:ph type="title"/>
          </p:nvPr>
        </p:nvSpPr>
        <p:spPr>
          <a:xfrm>
            <a:off x="768928" y="0"/>
            <a:ext cx="10515600" cy="1325563"/>
          </a:xfrm>
        </p:spPr>
        <p:txBody>
          <a:bodyPr>
            <a:norm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Plenary discussion:</a:t>
            </a:r>
            <a:b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br>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Important “</a:t>
            </a:r>
            <a:r>
              <a:rPr lang="en-US" sz="3900" b="1" u="sng"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do not’s ”</a:t>
            </a:r>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at the health facility </a:t>
            </a:r>
          </a:p>
        </p:txBody>
      </p:sp>
      <p:sp>
        <p:nvSpPr>
          <p:cNvPr id="3" name="Content Placeholder 2">
            <a:extLst>
              <a:ext uri="{FF2B5EF4-FFF2-40B4-BE49-F238E27FC236}">
                <a16:creationId xmlns:a16="http://schemas.microsoft.com/office/drawing/2014/main" id="{FAE66BD5-FA99-46AF-8281-C4CCCD15BB15}"/>
              </a:ext>
            </a:extLst>
          </p:cNvPr>
          <p:cNvSpPr>
            <a:spLocks noGrp="1"/>
          </p:cNvSpPr>
          <p:nvPr>
            <p:ph idx="1"/>
          </p:nvPr>
        </p:nvSpPr>
        <p:spPr>
          <a:xfrm>
            <a:off x="263236" y="1382280"/>
            <a:ext cx="11118273" cy="4351338"/>
          </a:xfrm>
        </p:spPr>
        <p:txBody>
          <a:bodyPr>
            <a:normAutofit/>
          </a:bodyPr>
          <a:lstStyle/>
          <a:p>
            <a:r>
              <a:rPr lang="en-US" sz="2400" dirty="0">
                <a:solidFill>
                  <a:schemeClr val="tx2">
                    <a:lumMod val="50000"/>
                  </a:schemeClr>
                </a:solidFill>
              </a:rPr>
              <a:t>Do not overload the refrigerator! </a:t>
            </a:r>
          </a:p>
          <a:p>
            <a:r>
              <a:rPr lang="en-US" sz="2400" dirty="0">
                <a:solidFill>
                  <a:schemeClr val="tx2">
                    <a:lumMod val="50000"/>
                  </a:schemeClr>
                </a:solidFill>
              </a:rPr>
              <a:t>Do not store vaccines in the domestic refrigerator!</a:t>
            </a:r>
          </a:p>
          <a:p>
            <a:r>
              <a:rPr lang="en-US" sz="2400" dirty="0">
                <a:solidFill>
                  <a:schemeClr val="tx2">
                    <a:lumMod val="50000"/>
                  </a:schemeClr>
                </a:solidFill>
              </a:rPr>
              <a:t>Do not store food in the vaccine refrigerator!</a:t>
            </a:r>
          </a:p>
          <a:p>
            <a:r>
              <a:rPr lang="en-US" sz="2400" dirty="0">
                <a:solidFill>
                  <a:schemeClr val="tx2">
                    <a:lumMod val="50000"/>
                  </a:schemeClr>
                </a:solidFill>
              </a:rPr>
              <a:t>Do not freeze the diluents!</a:t>
            </a:r>
          </a:p>
          <a:p>
            <a:endParaRPr lang="en-US" dirty="0"/>
          </a:p>
          <a:p>
            <a:pPr>
              <a:buNone/>
            </a:pPr>
            <a:endParaRPr lang="en-US" dirty="0"/>
          </a:p>
          <a:p>
            <a:pPr>
              <a:buNone/>
            </a:pPr>
            <a:endParaRPr lang="en-GB" dirty="0"/>
          </a:p>
        </p:txBody>
      </p:sp>
      <p:sp>
        <p:nvSpPr>
          <p:cNvPr id="9" name="Slide Number Placeholder 8"/>
          <p:cNvSpPr>
            <a:spLocks noGrp="1"/>
          </p:cNvSpPr>
          <p:nvPr>
            <p:ph type="sldNum" sz="quarter" idx="12"/>
          </p:nvPr>
        </p:nvSpPr>
        <p:spPr/>
        <p:txBody>
          <a:bodyPr/>
          <a:lstStyle/>
          <a:p>
            <a:fld id="{C303845B-95F4-455A-B10D-7E464EEC4D39}" type="slidenum">
              <a:rPr lang="en-US" smtClean="0"/>
              <a:pPr/>
              <a:t>38</a:t>
            </a:fld>
            <a:endParaRPr lang="en-US"/>
          </a:p>
        </p:txBody>
      </p:sp>
      <p:pic>
        <p:nvPicPr>
          <p:cNvPr id="64513" name="Picture 1"/>
          <p:cNvPicPr>
            <a:picLocks noChangeAspect="1" noChangeArrowheads="1"/>
          </p:cNvPicPr>
          <p:nvPr/>
        </p:nvPicPr>
        <p:blipFill>
          <a:blip r:embed="rId3" cstate="print"/>
          <a:srcRect/>
          <a:stretch>
            <a:fillRect/>
          </a:stretch>
        </p:blipFill>
        <p:spPr bwMode="auto">
          <a:xfrm>
            <a:off x="7919970" y="2635978"/>
            <a:ext cx="4053538" cy="3706092"/>
          </a:xfrm>
          <a:prstGeom prst="rect">
            <a:avLst/>
          </a:prstGeom>
          <a:noFill/>
          <a:ln w="9525">
            <a:noFill/>
            <a:miter lim="800000"/>
            <a:headEnd/>
            <a:tailEnd/>
          </a:ln>
        </p:spPr>
      </p:pic>
      <p:pic>
        <p:nvPicPr>
          <p:cNvPr id="64515" name="Picture 3"/>
          <p:cNvPicPr>
            <a:picLocks noChangeAspect="1" noChangeArrowheads="1"/>
          </p:cNvPicPr>
          <p:nvPr/>
        </p:nvPicPr>
        <p:blipFill>
          <a:blip r:embed="rId4" cstate="print"/>
          <a:srcRect/>
          <a:stretch>
            <a:fillRect/>
          </a:stretch>
        </p:blipFill>
        <p:spPr bwMode="auto">
          <a:xfrm>
            <a:off x="4431007" y="3092576"/>
            <a:ext cx="3311105" cy="3375026"/>
          </a:xfrm>
          <a:prstGeom prst="rect">
            <a:avLst/>
          </a:prstGeom>
          <a:noFill/>
          <a:ln w="9525">
            <a:noFill/>
            <a:miter lim="800000"/>
            <a:headEnd/>
            <a:tailEnd/>
          </a:ln>
        </p:spPr>
      </p:pic>
      <p:cxnSp>
        <p:nvCxnSpPr>
          <p:cNvPr id="8" name="Straight Connector 7"/>
          <p:cNvCxnSpPr/>
          <p:nvPr/>
        </p:nvCxnSpPr>
        <p:spPr>
          <a:xfrm flipH="1">
            <a:off x="7841671" y="2632364"/>
            <a:ext cx="4350329" cy="31588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5" cstate="print"/>
          <a:srcRect l="4288" t="3261" r="11208" b="17663"/>
          <a:stretch>
            <a:fillRect/>
          </a:stretch>
        </p:blipFill>
        <p:spPr bwMode="auto">
          <a:xfrm>
            <a:off x="740431" y="3829878"/>
            <a:ext cx="3341239" cy="2342923"/>
          </a:xfrm>
          <a:prstGeom prst="rect">
            <a:avLst/>
          </a:prstGeom>
          <a:ln w="3175"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158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do you prepare the vaccine carrier at the health facility?</a:t>
            </a:r>
          </a:p>
        </p:txBody>
      </p:sp>
      <p:sp>
        <p:nvSpPr>
          <p:cNvPr id="3" name="Content Placeholder 2"/>
          <p:cNvSpPr>
            <a:spLocks noGrp="1"/>
          </p:cNvSpPr>
          <p:nvPr>
            <p:ph idx="1"/>
          </p:nvPr>
        </p:nvSpPr>
        <p:spPr>
          <a:xfrm>
            <a:off x="838200" y="1978025"/>
            <a:ext cx="10515600" cy="4351338"/>
          </a:xfrm>
        </p:spPr>
        <p:txBody>
          <a:bodyPr/>
          <a:lstStyle/>
          <a:p>
            <a:r>
              <a:rPr lang="en-GB" dirty="0">
                <a:solidFill>
                  <a:schemeClr val="tx2">
                    <a:lumMod val="50000"/>
                  </a:schemeClr>
                </a:solidFill>
              </a:rPr>
              <a:t>In general, each team should have </a:t>
            </a:r>
            <a:r>
              <a:rPr lang="en-GB" b="1" dirty="0">
                <a:solidFill>
                  <a:schemeClr val="tx2">
                    <a:lumMod val="50000"/>
                  </a:schemeClr>
                </a:solidFill>
              </a:rPr>
              <a:t>at least:</a:t>
            </a:r>
          </a:p>
          <a:p>
            <a:pPr lvl="1"/>
            <a:r>
              <a:rPr lang="en-GB" dirty="0">
                <a:solidFill>
                  <a:schemeClr val="tx2">
                    <a:lumMod val="50000"/>
                  </a:schemeClr>
                </a:solidFill>
              </a:rPr>
              <a:t>One vaccine carrier</a:t>
            </a:r>
          </a:p>
          <a:p>
            <a:pPr lvl="1"/>
            <a:r>
              <a:rPr lang="en-GB" dirty="0">
                <a:solidFill>
                  <a:schemeClr val="tx2">
                    <a:lumMod val="50000"/>
                  </a:schemeClr>
                </a:solidFill>
              </a:rPr>
              <a:t>Four frozen coolant packs	</a:t>
            </a:r>
          </a:p>
          <a:p>
            <a:r>
              <a:rPr lang="en-GB" b="1" dirty="0">
                <a:solidFill>
                  <a:schemeClr val="tx2">
                    <a:lumMod val="50000"/>
                  </a:schemeClr>
                </a:solidFill>
              </a:rPr>
              <a:t>DO NOT FORGET:  </a:t>
            </a:r>
            <a:r>
              <a:rPr lang="en-GB" dirty="0">
                <a:solidFill>
                  <a:schemeClr val="tx2">
                    <a:lumMod val="50000"/>
                  </a:schemeClr>
                </a:solidFill>
              </a:rPr>
              <a:t>freezing of coolant-packs takes time! </a:t>
            </a:r>
          </a:p>
          <a:p>
            <a:pPr>
              <a:buNone/>
            </a:pPr>
            <a:r>
              <a:rPr lang="en-GB" dirty="0">
                <a:solidFill>
                  <a:schemeClr val="tx2">
                    <a:lumMod val="50000"/>
                  </a:schemeClr>
                </a:solidFill>
              </a:rPr>
              <a:t> 	Start preparing frozen coolant-packs  at least one week before the start of the SIA!</a:t>
            </a:r>
          </a:p>
          <a:p>
            <a:r>
              <a:rPr lang="en-GB" b="1" dirty="0">
                <a:solidFill>
                  <a:schemeClr val="tx2">
                    <a:lumMod val="50000"/>
                  </a:schemeClr>
                </a:solidFill>
              </a:rPr>
              <a:t>DO NOT FORGET:  </a:t>
            </a:r>
            <a:r>
              <a:rPr lang="en-GB" dirty="0">
                <a:solidFill>
                  <a:schemeClr val="tx2">
                    <a:lumMod val="50000"/>
                  </a:schemeClr>
                </a:solidFill>
              </a:rPr>
              <a:t>re-freezing of coolant-packs takes time!</a:t>
            </a:r>
          </a:p>
          <a:p>
            <a:pPr>
              <a:buNone/>
            </a:pPr>
            <a:r>
              <a:rPr lang="en-GB" dirty="0">
                <a:solidFill>
                  <a:schemeClr val="tx2">
                    <a:lumMod val="50000"/>
                  </a:schemeClr>
                </a:solidFill>
              </a:rPr>
              <a:t>	It takes at least 24 hours to re-freeze coolant-packs!</a:t>
            </a:r>
          </a:p>
        </p:txBody>
      </p:sp>
      <p:sp>
        <p:nvSpPr>
          <p:cNvPr id="4" name="Slide Number Placeholder 3"/>
          <p:cNvSpPr>
            <a:spLocks noGrp="1"/>
          </p:cNvSpPr>
          <p:nvPr>
            <p:ph type="sldNum" sz="quarter" idx="12"/>
          </p:nvPr>
        </p:nvSpPr>
        <p:spPr/>
        <p:txBody>
          <a:bodyPr/>
          <a:lstStyle/>
          <a:p>
            <a:fld id="{C303845B-95F4-455A-B10D-7E464EEC4D39}"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GB" b="1" dirty="0">
                <a:solidFill>
                  <a:srgbClr val="FFFFFF"/>
                </a:solidFill>
                <a:latin typeface="Lato Black" panose="020F0502020204030203" pitchFamily="34" charset="0"/>
                <a:ea typeface="Lato Black" panose="020F0502020204030203" pitchFamily="34" charset="0"/>
                <a:cs typeface="Lato Black" panose="020F0502020204030203" pitchFamily="34" charset="0"/>
              </a:rPr>
              <a:t>Note for participants</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603104" y="1011045"/>
            <a:ext cx="5848350" cy="4889350"/>
          </a:xfrm>
        </p:spPr>
        <p:txBody>
          <a:bodyPr anchor="t">
            <a:normAutofit lnSpcReduction="10000"/>
          </a:bodyPr>
          <a:lstStyle/>
          <a:p>
            <a:r>
              <a:rPr lang="en-GB" sz="2200" dirty="0">
                <a:solidFill>
                  <a:schemeClr val="tx2">
                    <a:lumMod val="50000"/>
                  </a:schemeClr>
                </a:solidFill>
              </a:rPr>
              <a:t>Welcome to the training for vaccinators in supplementary immunization activities (SIAs)!</a:t>
            </a:r>
          </a:p>
          <a:p>
            <a:r>
              <a:rPr lang="en-GB" sz="2200" dirty="0">
                <a:solidFill>
                  <a:schemeClr val="tx2">
                    <a:lumMod val="50000"/>
                  </a:schemeClr>
                </a:solidFill>
              </a:rPr>
              <a:t>This training is organized in 5 units which will take place in the morning and in the afternoon through presentations, discussions in plenary and groups, and small group activities (full schedule in the following slide).</a:t>
            </a:r>
          </a:p>
          <a:p>
            <a:r>
              <a:rPr lang="en-GB" sz="2200" dirty="0">
                <a:solidFill>
                  <a:schemeClr val="tx2">
                    <a:lumMod val="50000"/>
                  </a:schemeClr>
                </a:solidFill>
              </a:rPr>
              <a:t>Your active participation is expected; should you have questions or need additional explanation, do not hesitate to ask!</a:t>
            </a:r>
          </a:p>
          <a:p>
            <a:r>
              <a:rPr lang="en-GB" sz="2200" dirty="0">
                <a:solidFill>
                  <a:schemeClr val="tx2">
                    <a:lumMod val="50000"/>
                  </a:schemeClr>
                </a:solidFill>
              </a:rPr>
              <a:t>Time is also allotted for breaks and lunch (mid-morning and mid-afternoon coffee breaks and a lunch break).</a:t>
            </a:r>
          </a:p>
          <a:p>
            <a:r>
              <a:rPr lang="en-GB" sz="2200" dirty="0">
                <a:solidFill>
                  <a:schemeClr val="tx2">
                    <a:lumMod val="50000"/>
                  </a:schemeClr>
                </a:solidFill>
              </a:rPr>
              <a:t>To start, let us introduce ourselves: please stand up, say your name and where you are from.</a:t>
            </a:r>
          </a:p>
          <a:p>
            <a:endParaRPr lang="en-GB" sz="2200" dirty="0">
              <a:solidFill>
                <a:schemeClr val="tx2">
                  <a:lumMod val="50000"/>
                </a:schemeClr>
              </a:solidFill>
            </a:endParaRPr>
          </a:p>
          <a:p>
            <a:endParaRPr lang="en-GB" sz="1800" dirty="0"/>
          </a:p>
          <a:p>
            <a:endParaRPr lang="en-GB" sz="1800" dirty="0"/>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p:cNvSpPr>
            <a:spLocks noGrp="1"/>
          </p:cNvSpPr>
          <p:nvPr>
            <p:ph type="sldNum" sz="quarter" idx="12"/>
          </p:nvPr>
        </p:nvSpPr>
        <p:spPr>
          <a:xfrm>
            <a:off x="10506330" y="6356350"/>
            <a:ext cx="847470" cy="365125"/>
          </a:xfrm>
        </p:spPr>
        <p:txBody>
          <a:bodyPr>
            <a:normAutofit/>
          </a:bodyPr>
          <a:lstStyle/>
          <a:p>
            <a:pPr>
              <a:spcAft>
                <a:spcPts val="600"/>
              </a:spcAft>
            </a:pPr>
            <a:fld id="{C303845B-95F4-455A-B10D-7E464EEC4D39}" type="slidenum">
              <a:rPr lang="en-US" smtClean="0"/>
              <a:pPr>
                <a:spcAft>
                  <a:spcPts val="600"/>
                </a:spcAft>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4176"/>
            <a:ext cx="10515600" cy="901700"/>
          </a:xfrm>
        </p:spPr>
        <p:txBody>
          <a:bodyPr>
            <a:normAutofit fontScale="90000"/>
          </a:bodyPr>
          <a:lstStyle/>
          <a:p>
            <a:br>
              <a:rPr lang="en-GB" sz="3900" b="1" dirty="0">
                <a:solidFill>
                  <a:schemeClr val="accent1">
                    <a:lumMod val="75000"/>
                  </a:schemeClr>
                </a:solidFill>
              </a:rPr>
            </a:br>
            <a:r>
              <a:rPr lang="en-GB" sz="43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Coolant-pack, water-pack, or ice-pack?</a:t>
            </a:r>
            <a:br>
              <a:rPr lang="en-GB" sz="3900" b="1" dirty="0">
                <a:solidFill>
                  <a:schemeClr val="accent1">
                    <a:lumMod val="75000"/>
                  </a:schemeClr>
                </a:solidFill>
              </a:rPr>
            </a:br>
            <a:endParaRPr lang="en-GB" sz="3900" b="1" dirty="0">
              <a:solidFill>
                <a:schemeClr val="accent1">
                  <a:lumMod val="75000"/>
                </a:schemeClr>
              </a:solidFill>
            </a:endParaRPr>
          </a:p>
        </p:txBody>
      </p:sp>
      <p:sp>
        <p:nvSpPr>
          <p:cNvPr id="3" name="Content Placeholder 2"/>
          <p:cNvSpPr>
            <a:spLocks noGrp="1"/>
          </p:cNvSpPr>
          <p:nvPr>
            <p:ph idx="1"/>
          </p:nvPr>
        </p:nvSpPr>
        <p:spPr/>
        <p:txBody>
          <a:bodyPr/>
          <a:lstStyle/>
          <a:p>
            <a:pPr>
              <a:buNone/>
            </a:pPr>
            <a:r>
              <a:rPr lang="en-GB" b="1" dirty="0">
                <a:solidFill>
                  <a:schemeClr val="tx2">
                    <a:lumMod val="50000"/>
                  </a:schemeClr>
                </a:solidFill>
              </a:rPr>
              <a:t>Glossary:</a:t>
            </a:r>
          </a:p>
          <a:p>
            <a:r>
              <a:rPr lang="en-GB" dirty="0">
                <a:solidFill>
                  <a:schemeClr val="tx2">
                    <a:lumMod val="50000"/>
                  </a:schemeClr>
                </a:solidFill>
              </a:rPr>
              <a:t>Coolant-pack: a purposely-designed leak-proof container, filled with tap water or phase-change material.</a:t>
            </a:r>
          </a:p>
          <a:p>
            <a:r>
              <a:rPr lang="en-GB" dirty="0">
                <a:solidFill>
                  <a:schemeClr val="tx2">
                    <a:lumMod val="50000"/>
                  </a:schemeClr>
                </a:solidFill>
              </a:rPr>
              <a:t>Water-pack: a coolant pack filled with tap water.</a:t>
            </a:r>
          </a:p>
          <a:p>
            <a:r>
              <a:rPr lang="en-GB" dirty="0">
                <a:solidFill>
                  <a:schemeClr val="tx2">
                    <a:lumMod val="50000"/>
                  </a:schemeClr>
                </a:solidFill>
              </a:rPr>
              <a:t>Ice-pack: a water pack that has been frozen to a temperature of between -5 °C and -25 °C before use; a frozen water-pack.</a:t>
            </a:r>
          </a:p>
          <a:p>
            <a:pPr>
              <a:buNone/>
            </a:pPr>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18CC-1C9B-49D9-8129-12E1AB84583F}"/>
              </a:ext>
            </a:extLst>
          </p:cNvPr>
          <p:cNvSpPr>
            <a:spLocks noGrp="1"/>
          </p:cNvSpPr>
          <p:nvPr>
            <p:ph type="title"/>
          </p:nvPr>
        </p:nvSpPr>
        <p:spPr>
          <a:xfrm>
            <a:off x="838200" y="306272"/>
            <a:ext cx="10515600" cy="986993"/>
          </a:xfrm>
        </p:spPr>
        <p:txBody>
          <a:bodyPr>
            <a:norm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Use of vaccine carrier for M/MR SIA</a:t>
            </a:r>
          </a:p>
        </p:txBody>
      </p:sp>
      <p:sp>
        <p:nvSpPr>
          <p:cNvPr id="3" name="Content Placeholder 2">
            <a:extLst>
              <a:ext uri="{FF2B5EF4-FFF2-40B4-BE49-F238E27FC236}">
                <a16:creationId xmlns:a16="http://schemas.microsoft.com/office/drawing/2014/main" id="{D0075803-4A7D-4326-AA9E-9E6006CB5CAD}"/>
              </a:ext>
            </a:extLst>
          </p:cNvPr>
          <p:cNvSpPr>
            <a:spLocks noGrp="1"/>
          </p:cNvSpPr>
          <p:nvPr>
            <p:ph idx="1"/>
          </p:nvPr>
        </p:nvSpPr>
        <p:spPr>
          <a:xfrm>
            <a:off x="838200" y="1825624"/>
            <a:ext cx="10515600" cy="4765675"/>
          </a:xfrm>
        </p:spPr>
        <p:txBody>
          <a:bodyPr>
            <a:normAutofit/>
          </a:bodyPr>
          <a:lstStyle/>
          <a:p>
            <a:r>
              <a:rPr lang="en-US" dirty="0">
                <a:solidFill>
                  <a:schemeClr val="tx2">
                    <a:lumMod val="50000"/>
                  </a:schemeClr>
                </a:solidFill>
              </a:rPr>
              <a:t>During M/MR SIA use </a:t>
            </a:r>
            <a:r>
              <a:rPr lang="en-US" b="1" dirty="0">
                <a:solidFill>
                  <a:schemeClr val="tx2">
                    <a:lumMod val="50000"/>
                  </a:schemeClr>
                </a:solidFill>
              </a:rPr>
              <a:t>only </a:t>
            </a:r>
            <a:r>
              <a:rPr lang="en-US" dirty="0">
                <a:solidFill>
                  <a:schemeClr val="tx2">
                    <a:lumMod val="50000"/>
                  </a:schemeClr>
                </a:solidFill>
              </a:rPr>
              <a:t>standard vaccine carriers with four coolant-packs and a foam pad</a:t>
            </a:r>
          </a:p>
          <a:p>
            <a:r>
              <a:rPr lang="en-US" dirty="0">
                <a:solidFill>
                  <a:schemeClr val="tx2">
                    <a:lumMod val="50000"/>
                  </a:schemeClr>
                </a:solidFill>
              </a:rPr>
              <a:t>Use only “</a:t>
            </a:r>
            <a:r>
              <a:rPr lang="en-US" b="1" dirty="0">
                <a:solidFill>
                  <a:schemeClr val="tx2">
                    <a:lumMod val="50000"/>
                  </a:schemeClr>
                </a:solidFill>
              </a:rPr>
              <a:t>conditioned” </a:t>
            </a:r>
            <a:r>
              <a:rPr lang="en-US" dirty="0">
                <a:solidFill>
                  <a:schemeClr val="tx2">
                    <a:lumMod val="50000"/>
                  </a:schemeClr>
                </a:solidFill>
              </a:rPr>
              <a:t>frozen coolant-packs to store and transport vaccine.</a:t>
            </a:r>
          </a:p>
        </p:txBody>
      </p:sp>
      <p:sp>
        <p:nvSpPr>
          <p:cNvPr id="10" name="Slide Number Placeholder 9"/>
          <p:cNvSpPr>
            <a:spLocks noGrp="1"/>
          </p:cNvSpPr>
          <p:nvPr>
            <p:ph type="sldNum" sz="quarter" idx="12"/>
          </p:nvPr>
        </p:nvSpPr>
        <p:spPr/>
        <p:txBody>
          <a:bodyPr/>
          <a:lstStyle/>
          <a:p>
            <a:fld id="{C303845B-95F4-455A-B10D-7E464EEC4D39}" type="slidenum">
              <a:rPr lang="en-US" smtClean="0"/>
              <a:pPr/>
              <a:t>41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9715" y="4187536"/>
            <a:ext cx="1750318" cy="1930257"/>
          </a:xfrm>
          <a:prstGeom prst="rect">
            <a:avLst/>
          </a:prstGeom>
        </p:spPr>
      </p:pic>
      <p:grpSp>
        <p:nvGrpSpPr>
          <p:cNvPr id="6" name="Group 9"/>
          <p:cNvGrpSpPr/>
          <p:nvPr/>
        </p:nvGrpSpPr>
        <p:grpSpPr>
          <a:xfrm>
            <a:off x="1182492" y="3878983"/>
            <a:ext cx="3664868" cy="2606071"/>
            <a:chOff x="5724128" y="3435468"/>
            <a:chExt cx="1808949" cy="1512168"/>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3435468"/>
              <a:ext cx="1808949"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126027" y="3594378"/>
              <a:ext cx="1182277" cy="696489"/>
            </a:xfrm>
            <a:prstGeom prst="rect">
              <a:avLst/>
            </a:prstGeom>
          </p:spPr>
          <p:txBody>
            <a:bodyPr wrap="square">
              <a:spAutoFit/>
            </a:bodyPr>
            <a:lstStyle/>
            <a:p>
              <a:endParaRPr lang="en-US" sz="7200" dirty="0">
                <a:solidFill>
                  <a:schemeClr val="accent3">
                    <a:lumMod val="75000"/>
                  </a:schemeClr>
                </a:solidFill>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6950" y="4215245"/>
            <a:ext cx="1750318" cy="1930257"/>
          </a:xfrm>
          <a:prstGeom prst="rect">
            <a:avLst/>
          </a:prstGeom>
        </p:spPr>
      </p:pic>
    </p:spTree>
    <p:extLst>
      <p:ext uri="{BB962C8B-B14F-4D97-AF65-F5344CB8AC3E}">
        <p14:creationId xmlns:p14="http://schemas.microsoft.com/office/powerpoint/2010/main" val="610132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850"/>
          </a:xfrm>
        </p:spPr>
        <p:txBody>
          <a:bodyPr>
            <a:normAutofit fontScale="90000"/>
          </a:bodyPr>
          <a:lstStyle/>
          <a:p>
            <a:br>
              <a:rPr lang="en-US" dirty="0"/>
            </a:br>
            <a:r>
              <a:rPr lang="en-US" sz="43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do you condition frozen coolant-packs?</a:t>
            </a:r>
            <a:br>
              <a:rPr lang="en-US" sz="43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br>
            <a:endParaRPr lang="en-GB" sz="43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857250" y="1809749"/>
            <a:ext cx="10515600" cy="4743451"/>
          </a:xfrm>
        </p:spPr>
        <p:txBody>
          <a:bodyPr/>
          <a:lstStyle/>
          <a:p>
            <a:pPr lvl="1">
              <a:buNone/>
            </a:pPr>
            <a:endParaRPr lang="en-US" dirty="0"/>
          </a:p>
          <a:p>
            <a:r>
              <a:rPr lang="en-GB" dirty="0">
                <a:solidFill>
                  <a:schemeClr val="tx2">
                    <a:lumMod val="50000"/>
                  </a:schemeClr>
                </a:solidFill>
              </a:rPr>
              <a:t>Remove </a:t>
            </a:r>
            <a:r>
              <a:rPr lang="en-US" dirty="0">
                <a:solidFill>
                  <a:schemeClr val="tx2">
                    <a:lumMod val="50000"/>
                  </a:schemeClr>
                </a:solidFill>
              </a:rPr>
              <a:t>fully frozen coolant-packs from the refrigerator and lay them on the flat surface.</a:t>
            </a:r>
          </a:p>
          <a:p>
            <a:r>
              <a:rPr lang="en-US" dirty="0">
                <a:solidFill>
                  <a:schemeClr val="tx2">
                    <a:lumMod val="50000"/>
                  </a:schemeClr>
                </a:solidFill>
              </a:rPr>
              <a:t>Allow them to sit at the room temperature and every few minutes check by shaking and listening for the sound of liquid and ice moving inside the coolant-pack.</a:t>
            </a:r>
          </a:p>
          <a:p>
            <a:r>
              <a:rPr lang="en-US" dirty="0">
                <a:solidFill>
                  <a:schemeClr val="tx2">
                    <a:lumMod val="50000"/>
                  </a:schemeClr>
                </a:solidFill>
              </a:rPr>
              <a:t>Once the ice starts moving, the pack is conditioned and ready to use.</a:t>
            </a:r>
            <a:endParaRPr lang="en-GB"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C303845B-95F4-455A-B10D-7E464EEC4D39}"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3E5F-6AC7-426B-85BD-FC6BAF1797DD}"/>
              </a:ext>
            </a:extLst>
          </p:cNvPr>
          <p:cNvSpPr>
            <a:spLocks noGrp="1"/>
          </p:cNvSpPr>
          <p:nvPr>
            <p:ph type="title"/>
          </p:nvPr>
        </p:nvSpPr>
        <p:spPr>
          <a:xfrm>
            <a:off x="838200" y="298450"/>
            <a:ext cx="10515600" cy="1028699"/>
          </a:xfrm>
        </p:spPr>
        <p:txBody>
          <a:bodyPr>
            <a:norm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Packing the vaccine carrier (I)</a:t>
            </a:r>
          </a:p>
        </p:txBody>
      </p:sp>
      <p:sp>
        <p:nvSpPr>
          <p:cNvPr id="3" name="Content Placeholder 2">
            <a:extLst>
              <a:ext uri="{FF2B5EF4-FFF2-40B4-BE49-F238E27FC236}">
                <a16:creationId xmlns:a16="http://schemas.microsoft.com/office/drawing/2014/main" id="{B157C5B6-7237-400E-B30F-2FFD94516BA5}"/>
              </a:ext>
            </a:extLst>
          </p:cNvPr>
          <p:cNvSpPr>
            <a:spLocks noGrp="1"/>
          </p:cNvSpPr>
          <p:nvPr>
            <p:ph idx="1"/>
          </p:nvPr>
        </p:nvSpPr>
        <p:spPr>
          <a:xfrm>
            <a:off x="838200" y="2197100"/>
            <a:ext cx="6248400" cy="2463800"/>
          </a:xfrm>
        </p:spPr>
        <p:txBody>
          <a:bodyPr/>
          <a:lstStyle/>
          <a:p>
            <a:r>
              <a:rPr lang="en-US" dirty="0">
                <a:solidFill>
                  <a:schemeClr val="tx2">
                    <a:lumMod val="50000"/>
                  </a:schemeClr>
                </a:solidFill>
              </a:rPr>
              <a:t>Use standard vaccine carrier in good condition and without cracks.</a:t>
            </a:r>
          </a:p>
          <a:p>
            <a:r>
              <a:rPr lang="en-US" dirty="0">
                <a:solidFill>
                  <a:schemeClr val="tx2">
                    <a:lumMod val="50000"/>
                  </a:schemeClr>
                </a:solidFill>
              </a:rPr>
              <a:t>Make sure that it is clean and dry.</a:t>
            </a:r>
          </a:p>
          <a:p>
            <a:r>
              <a:rPr lang="en-US" dirty="0">
                <a:solidFill>
                  <a:schemeClr val="tx2">
                    <a:lumMod val="50000"/>
                  </a:schemeClr>
                </a:solidFill>
              </a:rPr>
              <a:t>Place conditioned coolant-packs inside the vaccine carrier, against the sides.</a:t>
            </a:r>
          </a:p>
        </p:txBody>
      </p:sp>
      <p:sp>
        <p:nvSpPr>
          <p:cNvPr id="5" name="Slide Number Placeholder 4"/>
          <p:cNvSpPr>
            <a:spLocks noGrp="1"/>
          </p:cNvSpPr>
          <p:nvPr>
            <p:ph type="sldNum" sz="quarter" idx="12"/>
          </p:nvPr>
        </p:nvSpPr>
        <p:spPr/>
        <p:txBody>
          <a:bodyPr/>
          <a:lstStyle/>
          <a:p>
            <a:fld id="{C303845B-95F4-455A-B10D-7E464EEC4D39}" type="slidenum">
              <a:rPr lang="en-US" smtClean="0"/>
              <a:pPr/>
              <a:t>43</a:t>
            </a:fld>
            <a:endParaRPr lang="en-US"/>
          </a:p>
        </p:txBody>
      </p:sp>
      <p:pic>
        <p:nvPicPr>
          <p:cNvPr id="4" name="Picture 2" descr="P10708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7445" y="1898495"/>
            <a:ext cx="3906355" cy="306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734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a:stretch>
            <a:fillRect/>
          </a:stretch>
        </p:blipFill>
        <p:spPr bwMode="auto">
          <a:xfrm>
            <a:off x="8215657" y="3780905"/>
            <a:ext cx="3573175" cy="2791996"/>
          </a:xfrm>
          <a:prstGeom prst="rect">
            <a:avLst/>
          </a:prstGeom>
          <a:noFill/>
          <a:ln w="9525">
            <a:noFill/>
            <a:miter lim="800000"/>
            <a:headEnd/>
            <a:tailEnd/>
          </a:ln>
        </p:spPr>
      </p:pic>
      <p:sp>
        <p:nvSpPr>
          <p:cNvPr id="2" name="Title 1">
            <a:extLst>
              <a:ext uri="{FF2B5EF4-FFF2-40B4-BE49-F238E27FC236}">
                <a16:creationId xmlns:a16="http://schemas.microsoft.com/office/drawing/2014/main" id="{0953968A-CA5D-402E-925B-6AECAA577513}"/>
              </a:ext>
            </a:extLst>
          </p:cNvPr>
          <p:cNvSpPr>
            <a:spLocks noGrp="1"/>
          </p:cNvSpPr>
          <p:nvPr>
            <p:ph type="title"/>
          </p:nvPr>
        </p:nvSpPr>
        <p:spPr>
          <a:xfrm>
            <a:off x="838200" y="124404"/>
            <a:ext cx="10515600" cy="919017"/>
          </a:xfrm>
        </p:spPr>
        <p:txBody>
          <a:bodyPr>
            <a:norm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Packing the vaccine carrier (II)</a:t>
            </a:r>
          </a:p>
        </p:txBody>
      </p:sp>
      <p:sp>
        <p:nvSpPr>
          <p:cNvPr id="3" name="Content Placeholder 2">
            <a:extLst>
              <a:ext uri="{FF2B5EF4-FFF2-40B4-BE49-F238E27FC236}">
                <a16:creationId xmlns:a16="http://schemas.microsoft.com/office/drawing/2014/main" id="{B4CD3103-6334-4DE0-BB3E-C17ABBA9EB89}"/>
              </a:ext>
            </a:extLst>
          </p:cNvPr>
          <p:cNvSpPr>
            <a:spLocks noGrp="1"/>
          </p:cNvSpPr>
          <p:nvPr>
            <p:ph idx="1"/>
          </p:nvPr>
        </p:nvSpPr>
        <p:spPr>
          <a:xfrm>
            <a:off x="768927" y="1219200"/>
            <a:ext cx="10515600" cy="4611400"/>
          </a:xfrm>
        </p:spPr>
        <p:txBody>
          <a:bodyPr/>
          <a:lstStyle/>
          <a:p>
            <a:r>
              <a:rPr lang="en-US" sz="2500" dirty="0">
                <a:solidFill>
                  <a:schemeClr val="tx2">
                    <a:lumMod val="50000"/>
                  </a:schemeClr>
                </a:solidFill>
              </a:rPr>
              <a:t>Count the required number of vaccines and diluents.</a:t>
            </a:r>
          </a:p>
          <a:p>
            <a:r>
              <a:rPr lang="en-US" sz="2500" dirty="0">
                <a:solidFill>
                  <a:schemeClr val="tx2">
                    <a:lumMod val="50000"/>
                  </a:schemeClr>
                </a:solidFill>
              </a:rPr>
              <a:t>Place the vials in the middle of the vaccine carrier carefully to avoid breaking fragile diluent vials, you may put vials in plastic bags to separate them.</a:t>
            </a:r>
          </a:p>
          <a:p>
            <a:r>
              <a:rPr lang="en-US" sz="2500" dirty="0">
                <a:solidFill>
                  <a:schemeClr val="tx2">
                    <a:lumMod val="50000"/>
                  </a:schemeClr>
                </a:solidFill>
              </a:rPr>
              <a:t>Do not put AD syringes in the vaccine carrier.</a:t>
            </a:r>
          </a:p>
          <a:p>
            <a:r>
              <a:rPr lang="en-US" sz="2500" dirty="0">
                <a:solidFill>
                  <a:schemeClr val="tx2">
                    <a:lumMod val="50000"/>
                  </a:schemeClr>
                </a:solidFill>
              </a:rPr>
              <a:t>Place the foam pad on top and close the lid.</a:t>
            </a:r>
          </a:p>
          <a:p>
            <a:endParaRPr lang="en-US" dirty="0"/>
          </a:p>
        </p:txBody>
      </p:sp>
      <p:sp>
        <p:nvSpPr>
          <p:cNvPr id="7" name="Slide Number Placeholder 6"/>
          <p:cNvSpPr>
            <a:spLocks noGrp="1"/>
          </p:cNvSpPr>
          <p:nvPr>
            <p:ph type="sldNum" sz="quarter" idx="12"/>
          </p:nvPr>
        </p:nvSpPr>
        <p:spPr>
          <a:xfrm>
            <a:off x="8595360" y="6492875"/>
            <a:ext cx="2743200" cy="365125"/>
          </a:xfrm>
        </p:spPr>
        <p:txBody>
          <a:bodyPr/>
          <a:lstStyle/>
          <a:p>
            <a:fld id="{C303845B-95F4-455A-B10D-7E464EEC4D39}" type="slidenum">
              <a:rPr lang="en-US" smtClean="0"/>
              <a:pPr/>
              <a:t>44</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210" y="3808253"/>
            <a:ext cx="3867936" cy="2835001"/>
          </a:xfrm>
          <a:prstGeom prst="rect">
            <a:avLst/>
          </a:prstGeom>
        </p:spPr>
      </p:pic>
      <p:pic>
        <p:nvPicPr>
          <p:cNvPr id="5" name="Picture 2" descr="P1070880"/>
          <p:cNvPicPr>
            <a:picLocks noChangeAspect="1" noChangeArrowheads="1"/>
          </p:cNvPicPr>
          <p:nvPr/>
        </p:nvPicPr>
        <p:blipFill>
          <a:blip r:embed="rId5" cstate="print">
            <a:extLst>
              <a:ext uri="{28A0092B-C50C-407E-A947-70E740481C1C}">
                <a14:useLocalDpi xmlns:a14="http://schemas.microsoft.com/office/drawing/2010/main" val="0"/>
              </a:ext>
            </a:extLst>
          </a:blip>
          <a:srcRect l="11462" r="3097"/>
          <a:stretch>
            <a:fillRect/>
          </a:stretch>
        </p:blipFill>
        <p:spPr bwMode="auto">
          <a:xfrm>
            <a:off x="4866409" y="3816401"/>
            <a:ext cx="3124200" cy="276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69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D87B-79B7-4F84-9D2D-C94087129855}"/>
              </a:ext>
            </a:extLst>
          </p:cNvPr>
          <p:cNvSpPr>
            <a:spLocks noGrp="1"/>
          </p:cNvSpPr>
          <p:nvPr>
            <p:ph type="title"/>
          </p:nvPr>
        </p:nvSpPr>
        <p:spPr>
          <a:xfrm>
            <a:off x="419100" y="203201"/>
            <a:ext cx="11353800" cy="901700"/>
          </a:xfrm>
        </p:spPr>
        <p:txBody>
          <a:bodyPr>
            <a:norm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Maintaining cold chain at the vaccination post</a:t>
            </a:r>
          </a:p>
        </p:txBody>
      </p:sp>
      <p:sp>
        <p:nvSpPr>
          <p:cNvPr id="3" name="Content Placeholder 2">
            <a:extLst>
              <a:ext uri="{FF2B5EF4-FFF2-40B4-BE49-F238E27FC236}">
                <a16:creationId xmlns:a16="http://schemas.microsoft.com/office/drawing/2014/main" id="{D98CE7F7-86B4-4B08-AFDF-D52FE739A2E1}"/>
              </a:ext>
            </a:extLst>
          </p:cNvPr>
          <p:cNvSpPr>
            <a:spLocks noGrp="1"/>
          </p:cNvSpPr>
          <p:nvPr>
            <p:ph idx="1"/>
          </p:nvPr>
        </p:nvSpPr>
        <p:spPr>
          <a:xfrm>
            <a:off x="770823" y="1554956"/>
            <a:ext cx="6934200" cy="4351338"/>
          </a:xfrm>
        </p:spPr>
        <p:txBody>
          <a:bodyPr>
            <a:normAutofit fontScale="92500"/>
          </a:bodyPr>
          <a:lstStyle/>
          <a:p>
            <a:r>
              <a:rPr lang="en-US" dirty="0">
                <a:solidFill>
                  <a:schemeClr val="tx2">
                    <a:lumMod val="50000"/>
                  </a:schemeClr>
                </a:solidFill>
              </a:rPr>
              <a:t>While in transit, keep the lid of the vaccine carrier tightly closed.</a:t>
            </a:r>
          </a:p>
          <a:p>
            <a:r>
              <a:rPr lang="en-US" dirty="0">
                <a:solidFill>
                  <a:schemeClr val="tx2">
                    <a:lumMod val="50000"/>
                  </a:schemeClr>
                </a:solidFill>
              </a:rPr>
              <a:t>Keep the vaccine carrier in the shade, never under direct sunlight.</a:t>
            </a:r>
          </a:p>
          <a:p>
            <a:r>
              <a:rPr lang="en-US" dirty="0">
                <a:solidFill>
                  <a:schemeClr val="tx2">
                    <a:lumMod val="50000"/>
                  </a:schemeClr>
                </a:solidFill>
              </a:rPr>
              <a:t>Keep M/MR vaccines and diluents inside the vaccine carrier with the lid tightly closed until the first child to be vaccinated arrives.</a:t>
            </a:r>
          </a:p>
          <a:p>
            <a:r>
              <a:rPr lang="en-US" dirty="0">
                <a:solidFill>
                  <a:schemeClr val="tx2">
                    <a:lumMod val="50000"/>
                  </a:schemeClr>
                </a:solidFill>
              </a:rPr>
              <a:t>Reconstitute only </a:t>
            </a:r>
            <a:r>
              <a:rPr lang="en-US" b="1" dirty="0">
                <a:solidFill>
                  <a:schemeClr val="tx2">
                    <a:lumMod val="50000"/>
                  </a:schemeClr>
                </a:solidFill>
              </a:rPr>
              <a:t>one </a:t>
            </a:r>
            <a:r>
              <a:rPr lang="en-US" dirty="0">
                <a:solidFill>
                  <a:schemeClr val="tx2">
                    <a:lumMod val="50000"/>
                  </a:schemeClr>
                </a:solidFill>
              </a:rPr>
              <a:t>vaccine at a time!</a:t>
            </a:r>
          </a:p>
          <a:p>
            <a:r>
              <a:rPr lang="en-US" dirty="0">
                <a:solidFill>
                  <a:schemeClr val="tx2">
                    <a:lumMod val="50000"/>
                  </a:schemeClr>
                </a:solidFill>
              </a:rPr>
              <a:t>Keep reconstituted M/MR vaccine inserted           in the foam–pad on top of the vaccine carrier.  </a:t>
            </a:r>
            <a:r>
              <a:rPr lang="en-US" dirty="0"/>
              <a:t>                                                                                                      </a:t>
            </a:r>
          </a:p>
        </p:txBody>
      </p:sp>
      <p:sp>
        <p:nvSpPr>
          <p:cNvPr id="5" name="Slide Number Placeholder 4"/>
          <p:cNvSpPr>
            <a:spLocks noGrp="1"/>
          </p:cNvSpPr>
          <p:nvPr>
            <p:ph type="sldNum" sz="quarter" idx="12"/>
          </p:nvPr>
        </p:nvSpPr>
        <p:spPr/>
        <p:txBody>
          <a:bodyPr/>
          <a:lstStyle/>
          <a:p>
            <a:fld id="{C303845B-95F4-455A-B10D-7E464EEC4D39}" type="slidenum">
              <a:rPr lang="en-US" smtClean="0"/>
              <a:pPr/>
              <a:t>45</a:t>
            </a:fld>
            <a:endParaRPr lang="en-US"/>
          </a:p>
        </p:txBody>
      </p:sp>
      <p:pic>
        <p:nvPicPr>
          <p:cNvPr id="1028" name="Picture 4"/>
          <p:cNvPicPr>
            <a:picLocks noChangeAspect="1" noChangeArrowheads="1"/>
          </p:cNvPicPr>
          <p:nvPr/>
        </p:nvPicPr>
        <p:blipFill>
          <a:blip r:embed="rId3" cstate="print"/>
          <a:srcRect/>
          <a:stretch>
            <a:fillRect/>
          </a:stretch>
        </p:blipFill>
        <p:spPr bwMode="auto">
          <a:xfrm>
            <a:off x="8179213" y="2542815"/>
            <a:ext cx="3318328" cy="2375621"/>
          </a:xfrm>
          <a:prstGeom prst="rect">
            <a:avLst/>
          </a:prstGeom>
          <a:noFill/>
          <a:ln w="9525">
            <a:noFill/>
            <a:miter lim="800000"/>
            <a:headEnd/>
            <a:tailEnd/>
          </a:ln>
        </p:spPr>
      </p:pic>
    </p:spTree>
    <p:extLst>
      <p:ext uri="{BB962C8B-B14F-4D97-AF65-F5344CB8AC3E}">
        <p14:creationId xmlns:p14="http://schemas.microsoft.com/office/powerpoint/2010/main" val="58002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C8FE-AB76-439C-A02A-770B7975D3FC}"/>
              </a:ext>
            </a:extLst>
          </p:cNvPr>
          <p:cNvSpPr>
            <a:spLocks noGrp="1"/>
          </p:cNvSpPr>
          <p:nvPr>
            <p:ph type="title"/>
          </p:nvPr>
        </p:nvSpPr>
        <p:spPr>
          <a:xfrm>
            <a:off x="824346" y="212726"/>
            <a:ext cx="10515600" cy="894180"/>
          </a:xfrm>
        </p:spPr>
        <p:txBody>
          <a:bodyPr>
            <a:norm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What is wrong in this photo?</a:t>
            </a:r>
          </a:p>
        </p:txBody>
      </p:sp>
      <p:sp>
        <p:nvSpPr>
          <p:cNvPr id="5" name="Content Placeholder 4"/>
          <p:cNvSpPr>
            <a:spLocks noGrp="1"/>
          </p:cNvSpPr>
          <p:nvPr>
            <p:ph idx="1"/>
          </p:nvPr>
        </p:nvSpPr>
        <p:spPr>
          <a:xfrm>
            <a:off x="838200" y="5788142"/>
            <a:ext cx="10515600" cy="750770"/>
          </a:xfrm>
        </p:spPr>
        <p:txBody>
          <a:bodyPr>
            <a:normAutofit fontScale="92500" lnSpcReduction="10000"/>
          </a:bodyPr>
          <a:lstStyle/>
          <a:p>
            <a:r>
              <a:rPr lang="en-GB" dirty="0">
                <a:solidFill>
                  <a:schemeClr val="accent1">
                    <a:lumMod val="75000"/>
                  </a:schemeClr>
                </a:solidFill>
              </a:rPr>
              <a:t>Do not put the lid on the vaccine carrier while the vial with reconstituted vaccine is in the foam pad! This is  to avoid contamination.</a:t>
            </a:r>
          </a:p>
        </p:txBody>
      </p:sp>
      <p:sp>
        <p:nvSpPr>
          <p:cNvPr id="7" name="Slide Number Placeholder 6"/>
          <p:cNvSpPr>
            <a:spLocks noGrp="1"/>
          </p:cNvSpPr>
          <p:nvPr>
            <p:ph type="sldNum" sz="quarter" idx="12"/>
          </p:nvPr>
        </p:nvSpPr>
        <p:spPr/>
        <p:txBody>
          <a:bodyPr/>
          <a:lstStyle/>
          <a:p>
            <a:fld id="{C303845B-95F4-455A-B10D-7E464EEC4D39}" type="slidenum">
              <a:rPr lang="en-US" smtClean="0"/>
              <a:pPr/>
              <a:t>46</a:t>
            </a:fld>
            <a:endParaRPr lang="en-US"/>
          </a:p>
        </p:txBody>
      </p:sp>
      <p:pic>
        <p:nvPicPr>
          <p:cNvPr id="6" name="Picture 6" descr="C:\Users\SONY\Pictures\Pak Msl Campaign\Phase 1\DSC00632.JPG"/>
          <p:cNvPicPr>
            <a:picLocks noChangeAspect="1" noChangeArrowheads="1"/>
          </p:cNvPicPr>
          <p:nvPr/>
        </p:nvPicPr>
        <p:blipFill>
          <a:blip r:embed="rId3" cstate="print">
            <a:extLst>
              <a:ext uri="{28A0092B-C50C-407E-A947-70E740481C1C}">
                <a14:useLocalDpi xmlns:a14="http://schemas.microsoft.com/office/drawing/2010/main" val="0"/>
              </a:ext>
            </a:extLst>
          </a:blip>
          <a:srcRect r="16960"/>
          <a:stretch>
            <a:fillRect/>
          </a:stretch>
        </p:blipFill>
        <p:spPr bwMode="auto">
          <a:xfrm>
            <a:off x="3530496" y="1722828"/>
            <a:ext cx="4095989" cy="348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95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B765-368B-40D5-916B-B4CCF2C33CFC}"/>
              </a:ext>
            </a:extLst>
          </p:cNvPr>
          <p:cNvSpPr>
            <a:spLocks noGrp="1"/>
          </p:cNvSpPr>
          <p:nvPr>
            <p:ph type="title"/>
          </p:nvPr>
        </p:nvSpPr>
        <p:spPr>
          <a:xfrm>
            <a:off x="838200" y="365125"/>
            <a:ext cx="10515600" cy="777875"/>
          </a:xfrm>
        </p:spPr>
        <p:txBody>
          <a:bodyPr>
            <a:norm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Always remember:</a:t>
            </a:r>
          </a:p>
        </p:txBody>
      </p:sp>
      <p:sp>
        <p:nvSpPr>
          <p:cNvPr id="3" name="Content Placeholder 2">
            <a:extLst>
              <a:ext uri="{FF2B5EF4-FFF2-40B4-BE49-F238E27FC236}">
                <a16:creationId xmlns:a16="http://schemas.microsoft.com/office/drawing/2014/main" id="{D39101AA-16AD-431D-9CBB-B820A93021C4}"/>
              </a:ext>
            </a:extLst>
          </p:cNvPr>
          <p:cNvSpPr>
            <a:spLocks noGrp="1"/>
          </p:cNvSpPr>
          <p:nvPr>
            <p:ph idx="1"/>
          </p:nvPr>
        </p:nvSpPr>
        <p:spPr/>
        <p:txBody>
          <a:bodyPr>
            <a:normAutofit fontScale="92500" lnSpcReduction="10000"/>
          </a:bodyPr>
          <a:lstStyle/>
          <a:p>
            <a:r>
              <a:rPr lang="en-US" dirty="0">
                <a:solidFill>
                  <a:schemeClr val="tx2">
                    <a:lumMod val="50000"/>
                  </a:schemeClr>
                </a:solidFill>
              </a:rPr>
              <a:t>All conditioned coolant-packs must remain inside the vaccine carrier.</a:t>
            </a:r>
          </a:p>
          <a:p>
            <a:r>
              <a:rPr lang="en-US" dirty="0">
                <a:solidFill>
                  <a:schemeClr val="tx2">
                    <a:lumMod val="50000"/>
                  </a:schemeClr>
                </a:solidFill>
              </a:rPr>
              <a:t>Keep M/MR vaccine away from</a:t>
            </a:r>
          </a:p>
          <a:p>
            <a:pPr lvl="1"/>
            <a:r>
              <a:rPr lang="en-US" b="1" dirty="0">
                <a:solidFill>
                  <a:schemeClr val="tx2">
                    <a:lumMod val="50000"/>
                  </a:schemeClr>
                </a:solidFill>
              </a:rPr>
              <a:t>light</a:t>
            </a:r>
            <a:r>
              <a:rPr lang="en-US" dirty="0">
                <a:solidFill>
                  <a:schemeClr val="tx2">
                    <a:lumMod val="50000"/>
                  </a:schemeClr>
                </a:solidFill>
              </a:rPr>
              <a:t>, especially direct sunlight</a:t>
            </a:r>
          </a:p>
          <a:p>
            <a:pPr lvl="1"/>
            <a:r>
              <a:rPr lang="en-US" dirty="0">
                <a:solidFill>
                  <a:schemeClr val="tx2">
                    <a:lumMod val="50000"/>
                  </a:schemeClr>
                </a:solidFill>
              </a:rPr>
              <a:t>any source of </a:t>
            </a:r>
            <a:r>
              <a:rPr lang="en-US" b="1" dirty="0">
                <a:solidFill>
                  <a:schemeClr val="tx2">
                    <a:lumMod val="50000"/>
                  </a:schemeClr>
                </a:solidFill>
              </a:rPr>
              <a:t>heat</a:t>
            </a:r>
            <a:r>
              <a:rPr lang="en-US" dirty="0">
                <a:solidFill>
                  <a:schemeClr val="tx2">
                    <a:lumMod val="50000"/>
                  </a:schemeClr>
                </a:solidFill>
              </a:rPr>
              <a:t>.</a:t>
            </a:r>
          </a:p>
          <a:p>
            <a:r>
              <a:rPr lang="en-US" dirty="0">
                <a:solidFill>
                  <a:schemeClr val="tx2">
                    <a:lumMod val="50000"/>
                  </a:schemeClr>
                </a:solidFill>
              </a:rPr>
              <a:t>Reconstituted M/MR vaccines quickly lose their potency if exposed to the room temperature or light:</a:t>
            </a:r>
          </a:p>
          <a:p>
            <a:pPr lvl="1"/>
            <a:r>
              <a:rPr lang="en-US" dirty="0">
                <a:solidFill>
                  <a:schemeClr val="tx2">
                    <a:lumMod val="50000"/>
                  </a:schemeClr>
                </a:solidFill>
              </a:rPr>
              <a:t>After 1 hour at 20 </a:t>
            </a:r>
            <a:r>
              <a:rPr lang="en-GB" dirty="0">
                <a:solidFill>
                  <a:schemeClr val="tx2">
                    <a:lumMod val="50000"/>
                  </a:schemeClr>
                </a:solidFill>
              </a:rPr>
              <a:t>°C, it loses about 50% potency</a:t>
            </a:r>
          </a:p>
          <a:p>
            <a:pPr lvl="1"/>
            <a:r>
              <a:rPr lang="en-US" dirty="0">
                <a:solidFill>
                  <a:schemeClr val="tx2">
                    <a:lumMod val="50000"/>
                  </a:schemeClr>
                </a:solidFill>
              </a:rPr>
              <a:t>After 1 hour at 37</a:t>
            </a:r>
            <a:r>
              <a:rPr lang="en-GB" dirty="0">
                <a:solidFill>
                  <a:schemeClr val="tx2">
                    <a:lumMod val="50000"/>
                  </a:schemeClr>
                </a:solidFill>
              </a:rPr>
              <a:t> °C, it loses about 100% potency.</a:t>
            </a:r>
            <a:endParaRPr lang="en-US" dirty="0">
              <a:solidFill>
                <a:schemeClr val="tx2">
                  <a:lumMod val="50000"/>
                </a:schemeClr>
              </a:solidFill>
            </a:endParaRPr>
          </a:p>
          <a:p>
            <a:r>
              <a:rPr lang="en-US" dirty="0">
                <a:solidFill>
                  <a:schemeClr val="tx2">
                    <a:lumMod val="50000"/>
                  </a:schemeClr>
                </a:solidFill>
              </a:rPr>
              <a:t>Reconstituted M/MR vaccine must be stored away from light (i.e. in the foam) at 2-8 </a:t>
            </a:r>
            <a:r>
              <a:rPr lang="en-GB" dirty="0">
                <a:solidFill>
                  <a:schemeClr val="tx2">
                    <a:lumMod val="50000"/>
                  </a:schemeClr>
                </a:solidFill>
              </a:rPr>
              <a:t>°C and discarded after 6 hours or at the end of the vaccination session, whichever comes first.</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C303845B-95F4-455A-B10D-7E464EEC4D39}" type="slidenum">
              <a:rPr lang="en-US" smtClean="0"/>
              <a:pPr/>
              <a:t>47</a:t>
            </a:fld>
            <a:endParaRPr lang="en-US"/>
          </a:p>
        </p:txBody>
      </p:sp>
    </p:spTree>
    <p:extLst>
      <p:ext uri="{BB962C8B-B14F-4D97-AF65-F5344CB8AC3E}">
        <p14:creationId xmlns:p14="http://schemas.microsoft.com/office/powerpoint/2010/main" val="375710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450"/>
          </a:xfrm>
        </p:spPr>
        <p:txBody>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Plenary question</a:t>
            </a:r>
          </a:p>
        </p:txBody>
      </p:sp>
      <p:sp>
        <p:nvSpPr>
          <p:cNvPr id="3" name="Content Placeholder 2"/>
          <p:cNvSpPr>
            <a:spLocks noGrp="1"/>
          </p:cNvSpPr>
          <p:nvPr>
            <p:ph idx="1"/>
          </p:nvPr>
        </p:nvSpPr>
        <p:spPr>
          <a:xfrm>
            <a:off x="838200" y="1958975"/>
            <a:ext cx="10515600" cy="2365375"/>
          </a:xfrm>
        </p:spPr>
        <p:txBody>
          <a:bodyPr>
            <a:normAutofit fontScale="92500" lnSpcReduction="10000"/>
          </a:bodyPr>
          <a:lstStyle/>
          <a:p>
            <a:r>
              <a:rPr lang="en-GB" dirty="0">
                <a:solidFill>
                  <a:schemeClr val="tx2">
                    <a:lumMod val="50000"/>
                  </a:schemeClr>
                </a:solidFill>
              </a:rPr>
              <a:t>What can happen if a M/MR vaccine that was sitting at the desk for longer than an hour at 35 °C was administered to the child?</a:t>
            </a:r>
          </a:p>
          <a:p>
            <a:pPr marL="0" indent="0">
              <a:buNone/>
            </a:pPr>
            <a:endParaRPr lang="en-GB" dirty="0">
              <a:solidFill>
                <a:schemeClr val="tx2">
                  <a:lumMod val="50000"/>
                </a:schemeClr>
              </a:solidFill>
            </a:endParaRPr>
          </a:p>
          <a:p>
            <a:pPr>
              <a:buNone/>
            </a:pPr>
            <a:r>
              <a:rPr lang="en-GB" dirty="0"/>
              <a:t>	</a:t>
            </a:r>
            <a:r>
              <a:rPr lang="en-GB" dirty="0">
                <a:solidFill>
                  <a:schemeClr val="accent1">
                    <a:lumMod val="75000"/>
                  </a:schemeClr>
                </a:solidFill>
              </a:rPr>
              <a:t>This needn’t harm the child </a:t>
            </a:r>
            <a:r>
              <a:rPr lang="en-GB" b="1" dirty="0">
                <a:solidFill>
                  <a:schemeClr val="accent1">
                    <a:lumMod val="75000"/>
                  </a:schemeClr>
                </a:solidFill>
              </a:rPr>
              <a:t>BUT</a:t>
            </a:r>
            <a:r>
              <a:rPr lang="en-GB" dirty="0">
                <a:solidFill>
                  <a:schemeClr val="accent1">
                    <a:lumMod val="75000"/>
                  </a:schemeClr>
                </a:solidFill>
              </a:rPr>
              <a:t> they would receive a vaccine that lost its potency, therefore they would be unprotected, remain susceptible, and could get sick.</a:t>
            </a:r>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6E39-1D40-408E-9553-EAE36D4FDE4E}"/>
              </a:ext>
            </a:extLst>
          </p:cNvPr>
          <p:cNvSpPr>
            <a:spLocks noGrp="1"/>
          </p:cNvSpPr>
          <p:nvPr>
            <p:ph type="title"/>
          </p:nvPr>
        </p:nvSpPr>
        <p:spPr>
          <a:xfrm>
            <a:off x="838200" y="365125"/>
            <a:ext cx="10515600" cy="873125"/>
          </a:xfrm>
        </p:spPr>
        <p:txBody>
          <a:bodyPr>
            <a:norm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Small group discussion: warm diluent</a:t>
            </a:r>
          </a:p>
        </p:txBody>
      </p:sp>
      <p:sp>
        <p:nvSpPr>
          <p:cNvPr id="3" name="Content Placeholder 2">
            <a:extLst>
              <a:ext uri="{FF2B5EF4-FFF2-40B4-BE49-F238E27FC236}">
                <a16:creationId xmlns:a16="http://schemas.microsoft.com/office/drawing/2014/main" id="{F069B37B-6A07-4E7F-B560-F12A11A65437}"/>
              </a:ext>
            </a:extLst>
          </p:cNvPr>
          <p:cNvSpPr>
            <a:spLocks noGrp="1"/>
          </p:cNvSpPr>
          <p:nvPr>
            <p:ph idx="1"/>
          </p:nvPr>
        </p:nvSpPr>
        <p:spPr/>
        <p:txBody>
          <a:bodyPr/>
          <a:lstStyle/>
          <a:p>
            <a:r>
              <a:rPr lang="en-US" dirty="0">
                <a:solidFill>
                  <a:schemeClr val="tx2">
                    <a:lumMod val="50000"/>
                  </a:schemeClr>
                </a:solidFill>
              </a:rPr>
              <a:t>John is vaccinating at the health clinic. He has packed his vaccine carrier for the session: he put conditioned coolant packs in the carrier and the M/MR vaccines in the middle, but forgot to put the diluents in. It took an hour before the first child arrived for vaccination. It was only then that John realized that the diluent was not in the vaccine carrier and that it was warm.</a:t>
            </a:r>
          </a:p>
          <a:p>
            <a:r>
              <a:rPr lang="en-US" dirty="0">
                <a:solidFill>
                  <a:schemeClr val="tx2">
                    <a:lumMod val="50000"/>
                  </a:schemeClr>
                </a:solidFill>
              </a:rPr>
              <a:t>Can the warm diluent that was sitting at the table be used to reconstitute the vaccine?</a:t>
            </a:r>
          </a:p>
          <a:p>
            <a:r>
              <a:rPr lang="en-US" dirty="0">
                <a:solidFill>
                  <a:schemeClr val="tx2">
                    <a:lumMod val="50000"/>
                  </a:schemeClr>
                </a:solidFill>
              </a:rPr>
              <a:t>Can John use different diluent?</a:t>
            </a:r>
          </a:p>
          <a:p>
            <a:r>
              <a:rPr lang="en-US" dirty="0">
                <a:solidFill>
                  <a:schemeClr val="tx2">
                    <a:lumMod val="50000"/>
                  </a:schemeClr>
                </a:solidFill>
              </a:rPr>
              <a:t>What should John do?</a:t>
            </a:r>
          </a:p>
        </p:txBody>
      </p:sp>
      <p:sp>
        <p:nvSpPr>
          <p:cNvPr id="4" name="Slide Number Placeholder 3"/>
          <p:cNvSpPr>
            <a:spLocks noGrp="1"/>
          </p:cNvSpPr>
          <p:nvPr>
            <p:ph type="sldNum" sz="quarter" idx="12"/>
          </p:nvPr>
        </p:nvSpPr>
        <p:spPr/>
        <p:txBody>
          <a:bodyPr/>
          <a:lstStyle/>
          <a:p>
            <a:fld id="{C303845B-95F4-455A-B10D-7E464EEC4D39}" type="slidenum">
              <a:rPr lang="en-US" smtClean="0"/>
              <a:pPr/>
              <a:t>49</a:t>
            </a:fld>
            <a:endParaRPr lang="en-US"/>
          </a:p>
        </p:txBody>
      </p:sp>
    </p:spTree>
    <p:extLst>
      <p:ext uri="{BB962C8B-B14F-4D97-AF65-F5344CB8AC3E}">
        <p14:creationId xmlns:p14="http://schemas.microsoft.com/office/powerpoint/2010/main" val="162746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0"/>
            <a:ext cx="10515600" cy="695982"/>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Training schedule (suggested timing)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3630696"/>
              </p:ext>
            </p:extLst>
          </p:nvPr>
        </p:nvGraphicFramePr>
        <p:xfrm>
          <a:off x="944942" y="867477"/>
          <a:ext cx="10302115" cy="5792403"/>
        </p:xfrm>
        <a:graphic>
          <a:graphicData uri="http://schemas.openxmlformats.org/drawingml/2006/table">
            <a:tbl>
              <a:tblPr/>
              <a:tblGrid>
                <a:gridCol w="1285366">
                  <a:extLst>
                    <a:ext uri="{9D8B030D-6E8A-4147-A177-3AD203B41FA5}">
                      <a16:colId xmlns:a16="http://schemas.microsoft.com/office/drawing/2014/main" val="20000"/>
                    </a:ext>
                  </a:extLst>
                </a:gridCol>
                <a:gridCol w="2497371">
                  <a:extLst>
                    <a:ext uri="{9D8B030D-6E8A-4147-A177-3AD203B41FA5}">
                      <a16:colId xmlns:a16="http://schemas.microsoft.com/office/drawing/2014/main" val="20001"/>
                    </a:ext>
                  </a:extLst>
                </a:gridCol>
                <a:gridCol w="6519378">
                  <a:extLst>
                    <a:ext uri="{9D8B030D-6E8A-4147-A177-3AD203B41FA5}">
                      <a16:colId xmlns:a16="http://schemas.microsoft.com/office/drawing/2014/main" val="20002"/>
                    </a:ext>
                  </a:extLst>
                </a:gridCol>
              </a:tblGrid>
              <a:tr h="302577">
                <a:tc>
                  <a:txBody>
                    <a:bodyPr/>
                    <a:lstStyle/>
                    <a:p>
                      <a:pPr>
                        <a:lnSpc>
                          <a:spcPct val="115000"/>
                        </a:lnSpc>
                        <a:spcAft>
                          <a:spcPts val="0"/>
                        </a:spcAft>
                      </a:pPr>
                      <a:endParaRPr lang="en-GB" sz="1800" dirty="0">
                        <a:solidFill>
                          <a:schemeClr val="tx2">
                            <a:lumMod val="50000"/>
                          </a:schemeClr>
                        </a:solidFill>
                        <a:latin typeface="+mn-lt"/>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solidFill>
                            <a:schemeClr val="tx2">
                              <a:lumMod val="50000"/>
                            </a:schemeClr>
                          </a:solidFill>
                          <a:latin typeface="+mn-lt"/>
                          <a:ea typeface="Calibri"/>
                          <a:cs typeface="Times New Roman"/>
                        </a:rPr>
                        <a:t>Time</a:t>
                      </a:r>
                      <a:endParaRPr lang="en-GB" sz="1800" dirty="0">
                        <a:solidFill>
                          <a:schemeClr val="tx2">
                            <a:lumMod val="50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800" b="1" dirty="0">
                          <a:solidFill>
                            <a:schemeClr val="tx2">
                              <a:lumMod val="50000"/>
                            </a:schemeClr>
                          </a:solidFill>
                          <a:latin typeface="+mn-lt"/>
                          <a:ea typeface="Calibri"/>
                          <a:cs typeface="Times New Roman"/>
                        </a:rPr>
                        <a:t>Sessions (duration)</a:t>
                      </a:r>
                      <a:endParaRPr lang="en-GB" sz="1800" dirty="0">
                        <a:solidFill>
                          <a:schemeClr val="tx2">
                            <a:lumMod val="50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02577">
                <a:tc rowSpan="5">
                  <a:txBody>
                    <a:bodyPr/>
                    <a:lstStyle/>
                    <a:p>
                      <a:pPr>
                        <a:lnSpc>
                          <a:spcPct val="115000"/>
                        </a:lnSpc>
                        <a:spcAft>
                          <a:spcPts val="0"/>
                        </a:spcAft>
                      </a:pPr>
                      <a:r>
                        <a:rPr lang="en-GB" sz="1800" b="1" dirty="0">
                          <a:solidFill>
                            <a:schemeClr val="tx2">
                              <a:lumMod val="50000"/>
                            </a:schemeClr>
                          </a:solidFill>
                          <a:latin typeface="+mn-lt"/>
                          <a:ea typeface="Calibri"/>
                          <a:cs typeface="Times New Roman"/>
                        </a:rPr>
                        <a:t>Morning</a:t>
                      </a:r>
                      <a:endParaRPr lang="en-GB" sz="1800" dirty="0">
                        <a:solidFill>
                          <a:schemeClr val="tx2">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09:00 – 09:30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Welcome and introductions (30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5154">
                <a:tc vMerge="1">
                  <a:txBody>
                    <a:bodyPr/>
                    <a:lstStyle/>
                    <a:p>
                      <a:endParaRPr lang="en-GB"/>
                    </a:p>
                  </a:txBody>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09:30 – 10:10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solidFill>
                            <a:schemeClr val="tx2">
                              <a:lumMod val="50000"/>
                            </a:schemeClr>
                          </a:solidFill>
                          <a:latin typeface="+mn-lt"/>
                          <a:ea typeface="Calibri"/>
                          <a:cs typeface="Times New Roman"/>
                        </a:rPr>
                        <a:t>Unit 1</a:t>
                      </a:r>
                      <a:r>
                        <a:rPr lang="en-GB" sz="1800" baseline="0" dirty="0">
                          <a:solidFill>
                            <a:schemeClr val="tx2">
                              <a:lumMod val="50000"/>
                            </a:schemeClr>
                          </a:solidFill>
                          <a:latin typeface="+mn-lt"/>
                          <a:ea typeface="Calibri"/>
                          <a:cs typeface="Times New Roman"/>
                        </a:rPr>
                        <a:t> – </a:t>
                      </a:r>
                      <a:r>
                        <a:rPr lang="en-GB" sz="1800" dirty="0">
                          <a:solidFill>
                            <a:schemeClr val="tx2">
                              <a:lumMod val="50000"/>
                            </a:schemeClr>
                          </a:solidFill>
                          <a:latin typeface="+mn-lt"/>
                          <a:ea typeface="Calibri"/>
                          <a:cs typeface="Times New Roman"/>
                        </a:rPr>
                        <a:t>Introduction: measles/</a:t>
                      </a:r>
                      <a:r>
                        <a:rPr lang="en-GB" sz="1800" dirty="0" err="1">
                          <a:solidFill>
                            <a:schemeClr val="tx2">
                              <a:lumMod val="50000"/>
                            </a:schemeClr>
                          </a:solidFill>
                          <a:latin typeface="+mn-lt"/>
                          <a:ea typeface="Calibri"/>
                          <a:cs typeface="Times New Roman"/>
                        </a:rPr>
                        <a:t>rubellla</a:t>
                      </a:r>
                      <a:r>
                        <a:rPr lang="en-GB" sz="1800" dirty="0">
                          <a:solidFill>
                            <a:schemeClr val="tx2">
                              <a:lumMod val="50000"/>
                            </a:schemeClr>
                          </a:solidFill>
                          <a:latin typeface="+mn-lt"/>
                          <a:ea typeface="Calibri"/>
                          <a:cs typeface="Times New Roman"/>
                        </a:rPr>
                        <a:t> and supplementary immunization activity (SIA) (30 min + 10 minutes for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577">
                <a:tc vMerge="1">
                  <a:txBody>
                    <a:bodyPr/>
                    <a:lstStyle/>
                    <a:p>
                      <a:endParaRPr lang="en-GB"/>
                    </a:p>
                  </a:txBody>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10:10 – 10:50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solidFill>
                            <a:schemeClr val="tx2">
                              <a:lumMod val="50000"/>
                            </a:schemeClr>
                          </a:solidFill>
                          <a:latin typeface="+mn-lt"/>
                          <a:ea typeface="Calibri"/>
                          <a:cs typeface="Times New Roman"/>
                        </a:rPr>
                        <a:t>Unit 2</a:t>
                      </a:r>
                      <a:r>
                        <a:rPr lang="en-GB" sz="1800" dirty="0">
                          <a:solidFill>
                            <a:schemeClr val="tx2">
                              <a:lumMod val="50000"/>
                            </a:schemeClr>
                          </a:solidFill>
                          <a:latin typeface="+mn-lt"/>
                          <a:ea typeface="Calibri"/>
                          <a:cs typeface="Times New Roman"/>
                        </a:rPr>
                        <a:t> </a:t>
                      </a:r>
                      <a:r>
                        <a:rPr lang="en-GB" sz="1800" baseline="0" dirty="0">
                          <a:solidFill>
                            <a:schemeClr val="tx2">
                              <a:lumMod val="50000"/>
                            </a:schemeClr>
                          </a:solidFill>
                          <a:latin typeface="+mn-lt"/>
                          <a:ea typeface="Calibri"/>
                          <a:cs typeface="Times New Roman"/>
                        </a:rPr>
                        <a:t>–</a:t>
                      </a:r>
                      <a:r>
                        <a:rPr lang="en-GB" sz="1800" dirty="0">
                          <a:solidFill>
                            <a:schemeClr val="tx2">
                              <a:lumMod val="50000"/>
                            </a:schemeClr>
                          </a:solidFill>
                          <a:latin typeface="+mn-lt"/>
                          <a:ea typeface="Calibri"/>
                          <a:cs typeface="Times New Roman"/>
                        </a:rPr>
                        <a:t> Preparing for vaccination sessions (40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2577">
                <a:tc vMerge="1">
                  <a:txBody>
                    <a:bodyPr/>
                    <a:lstStyle/>
                    <a:p>
                      <a:endParaRPr lang="en-GB"/>
                    </a:p>
                  </a:txBody>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10:50 – 11:10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Coffee-break (20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5154">
                <a:tc vMerge="1">
                  <a:txBody>
                    <a:bodyPr/>
                    <a:lstStyle/>
                    <a:p>
                      <a:endParaRPr lang="en-GB"/>
                    </a:p>
                  </a:txBody>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11:10 – 11:45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Unit 2 continued</a:t>
                      </a:r>
                      <a:r>
                        <a:rPr lang="en-GB" sz="1800" baseline="0" dirty="0">
                          <a:solidFill>
                            <a:schemeClr val="tx2">
                              <a:lumMod val="50000"/>
                            </a:schemeClr>
                          </a:solidFill>
                          <a:latin typeface="+mn-lt"/>
                          <a:ea typeface="Calibri"/>
                          <a:cs typeface="Times New Roman"/>
                        </a:rPr>
                        <a:t> – </a:t>
                      </a:r>
                      <a:r>
                        <a:rPr lang="en-GB" sz="1800" dirty="0">
                          <a:solidFill>
                            <a:schemeClr val="tx2">
                              <a:lumMod val="50000"/>
                            </a:schemeClr>
                          </a:solidFill>
                          <a:latin typeface="+mn-lt"/>
                          <a:ea typeface="Calibri"/>
                          <a:cs typeface="Times New Roman"/>
                        </a:rPr>
                        <a:t>Preparing for vaccination sessions </a:t>
                      </a:r>
                    </a:p>
                    <a:p>
                      <a:pPr>
                        <a:lnSpc>
                          <a:spcPct val="115000"/>
                        </a:lnSpc>
                        <a:spcAft>
                          <a:spcPts val="0"/>
                        </a:spcAft>
                      </a:pPr>
                      <a:r>
                        <a:rPr lang="en-GB" sz="1800" dirty="0">
                          <a:solidFill>
                            <a:schemeClr val="tx2">
                              <a:lumMod val="50000"/>
                            </a:schemeClr>
                          </a:solidFill>
                          <a:latin typeface="+mn-lt"/>
                          <a:ea typeface="Calibri"/>
                          <a:cs typeface="Times New Roman"/>
                        </a:rPr>
                        <a:t>(20 min + 15 minutes for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2577">
                <a:tc gridSpan="3">
                  <a:txBody>
                    <a:bodyPr/>
                    <a:lstStyle/>
                    <a:p>
                      <a:pPr algn="ctr">
                        <a:lnSpc>
                          <a:spcPct val="115000"/>
                        </a:lnSpc>
                        <a:spcAft>
                          <a:spcPts val="0"/>
                        </a:spcAft>
                      </a:pPr>
                      <a:r>
                        <a:rPr lang="en-GB" sz="1800" b="1" dirty="0">
                          <a:solidFill>
                            <a:schemeClr val="tx2">
                              <a:lumMod val="50000"/>
                            </a:schemeClr>
                          </a:solidFill>
                          <a:latin typeface="+mn-lt"/>
                          <a:ea typeface="Calibri"/>
                          <a:cs typeface="Times New Roman"/>
                        </a:rPr>
                        <a:t>LUNCH BREAK </a:t>
                      </a:r>
                      <a:endParaRPr lang="en-GB" sz="1800" dirty="0">
                        <a:solidFill>
                          <a:schemeClr val="tx2">
                            <a:lumMod val="50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558819">
                <a:tc rowSpan="6">
                  <a:txBody>
                    <a:bodyPr/>
                    <a:lstStyle/>
                    <a:p>
                      <a:pPr>
                        <a:lnSpc>
                          <a:spcPct val="115000"/>
                        </a:lnSpc>
                        <a:spcAft>
                          <a:spcPts val="0"/>
                        </a:spcAft>
                      </a:pPr>
                      <a:r>
                        <a:rPr lang="en-GB" sz="1800" b="1" dirty="0">
                          <a:solidFill>
                            <a:schemeClr val="tx2">
                              <a:lumMod val="50000"/>
                            </a:schemeClr>
                          </a:solidFill>
                          <a:latin typeface="+mn-lt"/>
                          <a:ea typeface="Calibri"/>
                          <a:cs typeface="Times New Roman"/>
                        </a:rPr>
                        <a:t>Afternoon</a:t>
                      </a:r>
                      <a:endParaRPr lang="en-GB" sz="1800" dirty="0">
                        <a:solidFill>
                          <a:schemeClr val="tx2">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13:00 – 13:30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solidFill>
                            <a:schemeClr val="tx2">
                              <a:lumMod val="50000"/>
                            </a:schemeClr>
                          </a:solidFill>
                          <a:latin typeface="+mn-lt"/>
                          <a:ea typeface="Calibri"/>
                          <a:cs typeface="Times New Roman"/>
                        </a:rPr>
                        <a:t>Unit 3</a:t>
                      </a:r>
                      <a:r>
                        <a:rPr lang="en-GB" sz="1800" dirty="0">
                          <a:solidFill>
                            <a:schemeClr val="tx2">
                              <a:lumMod val="50000"/>
                            </a:schemeClr>
                          </a:solidFill>
                          <a:latin typeface="+mn-lt"/>
                          <a:ea typeface="Calibri"/>
                          <a:cs typeface="Times New Roman"/>
                        </a:rPr>
                        <a:t> </a:t>
                      </a:r>
                      <a:r>
                        <a:rPr lang="en-GB" sz="1800" baseline="0" dirty="0">
                          <a:solidFill>
                            <a:schemeClr val="tx2">
                              <a:lumMod val="50000"/>
                            </a:schemeClr>
                          </a:solidFill>
                          <a:latin typeface="+mn-lt"/>
                          <a:ea typeface="Calibri"/>
                          <a:cs typeface="Times New Roman"/>
                        </a:rPr>
                        <a:t>– </a:t>
                      </a:r>
                      <a:r>
                        <a:rPr lang="en-GB" sz="1800" dirty="0">
                          <a:solidFill>
                            <a:schemeClr val="tx2">
                              <a:lumMod val="50000"/>
                            </a:schemeClr>
                          </a:solidFill>
                          <a:latin typeface="+mn-lt"/>
                          <a:ea typeface="Calibri"/>
                          <a:cs typeface="Times New Roman"/>
                        </a:rPr>
                        <a:t>Organization of vaccination sessions (20 min + 10 minutes for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5154">
                <a:tc vMerge="1">
                  <a:txBody>
                    <a:bodyPr/>
                    <a:lstStyle/>
                    <a:p>
                      <a:endParaRPr lang="en-GB"/>
                    </a:p>
                  </a:txBody>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13:30 – 14:30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solidFill>
                            <a:schemeClr val="tx2">
                              <a:lumMod val="50000"/>
                            </a:schemeClr>
                          </a:solidFill>
                          <a:latin typeface="+mn-lt"/>
                          <a:ea typeface="Calibri"/>
                          <a:cs typeface="Times New Roman"/>
                        </a:rPr>
                        <a:t>Unit 4</a:t>
                      </a:r>
                      <a:r>
                        <a:rPr lang="en-GB" sz="1800" dirty="0">
                          <a:solidFill>
                            <a:schemeClr val="tx2">
                              <a:lumMod val="50000"/>
                            </a:schemeClr>
                          </a:solidFill>
                          <a:latin typeface="+mn-lt"/>
                          <a:ea typeface="Calibri"/>
                          <a:cs typeface="Times New Roman"/>
                        </a:rPr>
                        <a:t> </a:t>
                      </a:r>
                      <a:r>
                        <a:rPr lang="en-GB" sz="1800" baseline="0" dirty="0">
                          <a:solidFill>
                            <a:schemeClr val="tx2">
                              <a:lumMod val="50000"/>
                            </a:schemeClr>
                          </a:solidFill>
                          <a:latin typeface="+mn-lt"/>
                          <a:ea typeface="Calibri"/>
                          <a:cs typeface="Times New Roman"/>
                        </a:rPr>
                        <a:t>– </a:t>
                      </a:r>
                      <a:r>
                        <a:rPr lang="en-GB" sz="1800" dirty="0">
                          <a:solidFill>
                            <a:schemeClr val="tx2">
                              <a:lumMod val="50000"/>
                            </a:schemeClr>
                          </a:solidFill>
                          <a:latin typeface="+mn-lt"/>
                          <a:ea typeface="Calibri"/>
                          <a:cs typeface="Times New Roman"/>
                        </a:rPr>
                        <a:t>Safe vaccine administration (30 min) and adverse events following immunization (AEFI) (20 min + 10 min for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2577">
                <a:tc vMerge="1">
                  <a:txBody>
                    <a:bodyPr/>
                    <a:lstStyle/>
                    <a:p>
                      <a:endParaRPr lang="en-GB"/>
                    </a:p>
                  </a:txBody>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14:30 – 14:50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Coffee-break (20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58819">
                <a:tc vMerge="1">
                  <a:txBody>
                    <a:bodyPr/>
                    <a:lstStyle/>
                    <a:p>
                      <a:endParaRPr lang="en-GB"/>
                    </a:p>
                  </a:txBody>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14:50 – 15:30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solidFill>
                            <a:schemeClr val="tx2">
                              <a:lumMod val="50000"/>
                            </a:schemeClr>
                          </a:solidFill>
                          <a:latin typeface="+mn-lt"/>
                          <a:ea typeface="Calibri"/>
                          <a:cs typeface="Times New Roman"/>
                        </a:rPr>
                        <a:t>Unit 5</a:t>
                      </a:r>
                      <a:r>
                        <a:rPr lang="en-GB" sz="1800" dirty="0">
                          <a:solidFill>
                            <a:schemeClr val="tx2">
                              <a:lumMod val="50000"/>
                            </a:schemeClr>
                          </a:solidFill>
                          <a:latin typeface="+mn-lt"/>
                          <a:ea typeface="Calibri"/>
                          <a:cs typeface="Times New Roman"/>
                        </a:rPr>
                        <a:t> </a:t>
                      </a:r>
                      <a:r>
                        <a:rPr lang="en-GB" sz="1800" baseline="0" dirty="0">
                          <a:solidFill>
                            <a:schemeClr val="tx2">
                              <a:lumMod val="50000"/>
                            </a:schemeClr>
                          </a:solidFill>
                          <a:latin typeface="+mn-lt"/>
                          <a:ea typeface="Calibri"/>
                          <a:cs typeface="Times New Roman"/>
                        </a:rPr>
                        <a:t>– </a:t>
                      </a:r>
                      <a:r>
                        <a:rPr lang="en-GB" sz="1800" dirty="0">
                          <a:solidFill>
                            <a:schemeClr val="tx2">
                              <a:lumMod val="50000"/>
                            </a:schemeClr>
                          </a:solidFill>
                          <a:latin typeface="+mn-lt"/>
                          <a:ea typeface="Calibri"/>
                          <a:cs typeface="Times New Roman"/>
                        </a:rPr>
                        <a:t>Safe waste disposal and tasks after vaccination session (40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2577">
                <a:tc vMerge="1">
                  <a:txBody>
                    <a:bodyPr/>
                    <a:lstStyle/>
                    <a:p>
                      <a:endParaRPr lang="en-GB"/>
                    </a:p>
                  </a:txBody>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15:30 – 15:50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Additional session: </a:t>
                      </a:r>
                    </a:p>
                    <a:p>
                      <a:pPr>
                        <a:lnSpc>
                          <a:spcPct val="115000"/>
                        </a:lnSpc>
                        <a:spcAft>
                          <a:spcPts val="0"/>
                        </a:spcAft>
                      </a:pPr>
                      <a:r>
                        <a:rPr lang="en-GB" sz="1800" dirty="0">
                          <a:solidFill>
                            <a:schemeClr val="tx2">
                              <a:lumMod val="50000"/>
                            </a:schemeClr>
                          </a:solidFill>
                          <a:latin typeface="+mn-lt"/>
                          <a:ea typeface="Calibri"/>
                          <a:cs typeface="Times New Roman"/>
                        </a:rPr>
                        <a:t>SIA in the context</a:t>
                      </a:r>
                      <a:r>
                        <a:rPr lang="en-GB" sz="1800" baseline="0" dirty="0">
                          <a:solidFill>
                            <a:schemeClr val="tx2">
                              <a:lumMod val="50000"/>
                            </a:schemeClr>
                          </a:solidFill>
                          <a:latin typeface="+mn-lt"/>
                          <a:ea typeface="Calibri"/>
                          <a:cs typeface="Times New Roman"/>
                        </a:rPr>
                        <a:t> of COVID-19/Catch-up vaccination sessions</a:t>
                      </a:r>
                      <a:endParaRPr lang="en-GB" sz="1800" dirty="0">
                        <a:solidFill>
                          <a:schemeClr val="tx2">
                            <a:lumMod val="50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2577">
                <a:tc vMerge="1">
                  <a:txBody>
                    <a:bodyPr/>
                    <a:lstStyle/>
                    <a:p>
                      <a:pPr>
                        <a:lnSpc>
                          <a:spcPct val="115000"/>
                        </a:lnSpc>
                        <a:spcAft>
                          <a:spcPts val="0"/>
                        </a:spcAft>
                      </a:pPr>
                      <a:endParaRPr lang="en-GB"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15:50</a:t>
                      </a:r>
                      <a:r>
                        <a:rPr lang="en-GB" sz="1800" baseline="0" dirty="0">
                          <a:solidFill>
                            <a:schemeClr val="tx2">
                              <a:lumMod val="50000"/>
                            </a:schemeClr>
                          </a:solidFill>
                          <a:latin typeface="+mn-lt"/>
                          <a:ea typeface="Calibri"/>
                          <a:cs typeface="Times New Roman"/>
                        </a:rPr>
                        <a:t> – 16:30</a:t>
                      </a:r>
                      <a:endParaRPr lang="en-GB" sz="1800" dirty="0">
                        <a:solidFill>
                          <a:schemeClr val="tx2">
                            <a:lumMod val="50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solidFill>
                            <a:schemeClr val="tx2">
                              <a:lumMod val="50000"/>
                            </a:schemeClr>
                          </a:solidFill>
                          <a:latin typeface="+mn-lt"/>
                          <a:ea typeface="Calibri"/>
                          <a:cs typeface="Times New Roman"/>
                        </a:rPr>
                        <a:t>Questions and concluding remarks (30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Slide Number Placeholder 4"/>
          <p:cNvSpPr>
            <a:spLocks noGrp="1"/>
          </p:cNvSpPr>
          <p:nvPr>
            <p:ph type="sldNum" sz="quarter" idx="12"/>
          </p:nvPr>
        </p:nvSpPr>
        <p:spPr>
          <a:xfrm>
            <a:off x="8991600" y="6294755"/>
            <a:ext cx="2743200" cy="365125"/>
          </a:xfrm>
        </p:spPr>
        <p:txBody>
          <a:bodyPr/>
          <a:lstStyle/>
          <a:p>
            <a:fld id="{C303845B-95F4-455A-B10D-7E464EEC4D39}"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7787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Answers: warm diluent</a:t>
            </a:r>
          </a:p>
        </p:txBody>
      </p:sp>
      <p:sp>
        <p:nvSpPr>
          <p:cNvPr id="5" name="Content Placeholder 4"/>
          <p:cNvSpPr>
            <a:spLocks noGrp="1"/>
          </p:cNvSpPr>
          <p:nvPr>
            <p:ph sz="half" idx="1"/>
          </p:nvPr>
        </p:nvSpPr>
        <p:spPr>
          <a:ln w="38100">
            <a:solidFill>
              <a:srgbClr val="FF0000"/>
            </a:solidFill>
          </a:ln>
        </p:spPr>
        <p:txBody>
          <a:bodyPr/>
          <a:lstStyle/>
          <a:p>
            <a:pPr>
              <a:buNone/>
            </a:pPr>
            <a:r>
              <a:rPr lang="en-GB" u="sng" dirty="0"/>
              <a:t>John </a:t>
            </a:r>
            <a:r>
              <a:rPr lang="en-GB" b="1" u="sng" dirty="0">
                <a:solidFill>
                  <a:srgbClr val="FF0000"/>
                </a:solidFill>
              </a:rPr>
              <a:t>MUST NOT</a:t>
            </a:r>
            <a:r>
              <a:rPr lang="en-GB" b="1" u="sng" dirty="0"/>
              <a:t>:</a:t>
            </a:r>
          </a:p>
          <a:p>
            <a:r>
              <a:rPr lang="en-GB" dirty="0"/>
              <a:t>Reconstitute the vaccine with warm diluent</a:t>
            </a:r>
          </a:p>
          <a:p>
            <a:r>
              <a:rPr lang="en-GB" dirty="0"/>
              <a:t>Use diluent for a different vaccine (even if cooled)</a:t>
            </a:r>
          </a:p>
          <a:p>
            <a:endParaRPr lang="en-GB" dirty="0"/>
          </a:p>
        </p:txBody>
      </p:sp>
      <p:sp>
        <p:nvSpPr>
          <p:cNvPr id="6" name="Content Placeholder 5"/>
          <p:cNvSpPr>
            <a:spLocks noGrp="1"/>
          </p:cNvSpPr>
          <p:nvPr>
            <p:ph sz="half" idx="2"/>
          </p:nvPr>
        </p:nvSpPr>
        <p:spPr>
          <a:ln w="38100">
            <a:solidFill>
              <a:srgbClr val="00B050"/>
            </a:solidFill>
          </a:ln>
        </p:spPr>
        <p:txBody>
          <a:bodyPr/>
          <a:lstStyle/>
          <a:p>
            <a:pPr>
              <a:buNone/>
            </a:pPr>
            <a:r>
              <a:rPr lang="en-GB" u="sng" dirty="0"/>
              <a:t>John </a:t>
            </a:r>
            <a:r>
              <a:rPr lang="en-GB" b="1" u="sng" dirty="0">
                <a:solidFill>
                  <a:srgbClr val="00B050"/>
                </a:solidFill>
              </a:rPr>
              <a:t>MUST</a:t>
            </a:r>
            <a:r>
              <a:rPr lang="en-GB" u="sng" dirty="0"/>
              <a:t>:</a:t>
            </a:r>
          </a:p>
          <a:p>
            <a:r>
              <a:rPr lang="en-GB" dirty="0"/>
              <a:t>Inform 1</a:t>
            </a:r>
            <a:r>
              <a:rPr lang="en-GB" baseline="30000" dirty="0"/>
              <a:t>st</a:t>
            </a:r>
            <a:r>
              <a:rPr lang="en-GB" dirty="0"/>
              <a:t> level supervisor and ask if cooled diluents are available</a:t>
            </a:r>
          </a:p>
          <a:p>
            <a:r>
              <a:rPr lang="en-GB" dirty="0"/>
              <a:t>Explain to mother/caregiver to wait or arrange for a return visit</a:t>
            </a:r>
          </a:p>
          <a:p>
            <a:r>
              <a:rPr lang="en-GB" dirty="0"/>
              <a:t>Record the event (so that mop-up can be organized)</a:t>
            </a:r>
          </a:p>
        </p:txBody>
      </p:sp>
      <p:sp>
        <p:nvSpPr>
          <p:cNvPr id="7" name="Slide Number Placeholder 6"/>
          <p:cNvSpPr>
            <a:spLocks noGrp="1"/>
          </p:cNvSpPr>
          <p:nvPr>
            <p:ph type="sldNum" sz="quarter" idx="12"/>
          </p:nvPr>
        </p:nvSpPr>
        <p:spPr/>
        <p:txBody>
          <a:bodyPr/>
          <a:lstStyle/>
          <a:p>
            <a:fld id="{C303845B-95F4-455A-B10D-7E464EEC4D39}"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BA4F-576E-475B-BA8C-CF21FE0E7906}"/>
              </a:ext>
            </a:extLst>
          </p:cNvPr>
          <p:cNvSpPr>
            <a:spLocks noGrp="1"/>
          </p:cNvSpPr>
          <p:nvPr>
            <p:ph type="title"/>
          </p:nvPr>
        </p:nvSpPr>
        <p:spPr>
          <a:xfrm>
            <a:off x="838200" y="365126"/>
            <a:ext cx="10515600" cy="806450"/>
          </a:xfrm>
        </p:spPr>
        <p:txBody>
          <a:bodyPr>
            <a:norm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Vaccine Vial Monitor (VVM)</a:t>
            </a:r>
          </a:p>
        </p:txBody>
      </p:sp>
      <p:sp>
        <p:nvSpPr>
          <p:cNvPr id="3" name="Content Placeholder 2">
            <a:extLst>
              <a:ext uri="{FF2B5EF4-FFF2-40B4-BE49-F238E27FC236}">
                <a16:creationId xmlns:a16="http://schemas.microsoft.com/office/drawing/2014/main" id="{D31BAC13-8B82-4CED-A031-103E777A5572}"/>
              </a:ext>
            </a:extLst>
          </p:cNvPr>
          <p:cNvSpPr>
            <a:spLocks noGrp="1"/>
          </p:cNvSpPr>
          <p:nvPr>
            <p:ph idx="1"/>
          </p:nvPr>
        </p:nvSpPr>
        <p:spPr>
          <a:xfrm>
            <a:off x="857656" y="1747804"/>
            <a:ext cx="10515600" cy="4351338"/>
          </a:xfrm>
        </p:spPr>
        <p:txBody>
          <a:bodyPr/>
          <a:lstStyle/>
          <a:p>
            <a:endParaRPr lang="en-GB" dirty="0"/>
          </a:p>
          <a:p>
            <a:r>
              <a:rPr lang="en-GB" dirty="0">
                <a:solidFill>
                  <a:schemeClr val="tx2">
                    <a:lumMod val="50000"/>
                  </a:schemeClr>
                </a:solidFill>
              </a:rPr>
              <a:t>M/MR vaccine vials have the VVM on top.</a:t>
            </a:r>
          </a:p>
          <a:p>
            <a:r>
              <a:rPr lang="en-GB" dirty="0">
                <a:solidFill>
                  <a:schemeClr val="tx2">
                    <a:lumMod val="50000"/>
                  </a:schemeClr>
                </a:solidFill>
              </a:rPr>
              <a:t>VVM monitors cumulative exposure to heat                                         and the colour of the inner square changes                                    accordingly. </a:t>
            </a:r>
          </a:p>
          <a:p>
            <a:endParaRPr lang="en-GB" b="1" dirty="0">
              <a:solidFill>
                <a:schemeClr val="tx2">
                  <a:lumMod val="50000"/>
                </a:schemeClr>
              </a:solidFill>
            </a:endParaRPr>
          </a:p>
          <a:p>
            <a:pPr>
              <a:buNone/>
            </a:pPr>
            <a:r>
              <a:rPr lang="en-GB" b="1" dirty="0">
                <a:solidFill>
                  <a:schemeClr val="tx2">
                    <a:lumMod val="50000"/>
                  </a:schemeClr>
                </a:solidFill>
              </a:rPr>
              <a:t>	Always check VVM and vaccine expiration date!</a:t>
            </a:r>
          </a:p>
        </p:txBody>
      </p:sp>
      <p:sp>
        <p:nvSpPr>
          <p:cNvPr id="6" name="Slide Number Placeholder 5"/>
          <p:cNvSpPr>
            <a:spLocks noGrp="1"/>
          </p:cNvSpPr>
          <p:nvPr>
            <p:ph type="sldNum" sz="quarter" idx="12"/>
          </p:nvPr>
        </p:nvSpPr>
        <p:spPr/>
        <p:txBody>
          <a:bodyPr/>
          <a:lstStyle/>
          <a:p>
            <a:fld id="{C303845B-95F4-455A-B10D-7E464EEC4D39}" type="slidenum">
              <a:rPr lang="en-US" smtClean="0"/>
              <a:pPr/>
              <a:t>51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0762" y="2372860"/>
            <a:ext cx="2249960" cy="3571366"/>
          </a:xfrm>
          <a:prstGeom prst="rect">
            <a:avLst/>
          </a:prstGeom>
        </p:spPr>
      </p:pic>
      <p:sp>
        <p:nvSpPr>
          <p:cNvPr id="5" name="Oval 4"/>
          <p:cNvSpPr/>
          <p:nvPr/>
        </p:nvSpPr>
        <p:spPr>
          <a:xfrm rot="19758315">
            <a:off x="8764033" y="2403913"/>
            <a:ext cx="1634247" cy="95330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9795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54207" y="136525"/>
            <a:ext cx="10515600" cy="91440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To use or not to use?</a:t>
            </a:r>
            <a:endParaRPr lang="en-GB" sz="3900" dirty="0">
              <a:solidFill>
                <a:srgbClr val="FF00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Slide Number Placeholder 3"/>
          <p:cNvSpPr>
            <a:spLocks noGrp="1"/>
          </p:cNvSpPr>
          <p:nvPr>
            <p:ph type="sldNum" sz="quarter" idx="12"/>
          </p:nvPr>
        </p:nvSpPr>
        <p:spPr/>
        <p:txBody>
          <a:bodyPr/>
          <a:lstStyle/>
          <a:p>
            <a:fld id="{C303845B-95F4-455A-B10D-7E464EEC4D39}" type="slidenum">
              <a:rPr lang="en-US" smtClean="0"/>
              <a:pPr/>
              <a:t>52</a:t>
            </a:fld>
            <a:endParaRPr lang="en-US"/>
          </a:p>
        </p:txBody>
      </p:sp>
      <p:pic>
        <p:nvPicPr>
          <p:cNvPr id="159746" name="Picture 2"/>
          <p:cNvPicPr>
            <a:picLocks noChangeAspect="1" noChangeArrowheads="1"/>
          </p:cNvPicPr>
          <p:nvPr/>
        </p:nvPicPr>
        <p:blipFill>
          <a:blip r:embed="rId3" cstate="print"/>
          <a:srcRect/>
          <a:stretch>
            <a:fillRect/>
          </a:stretch>
        </p:blipFill>
        <p:spPr bwMode="auto">
          <a:xfrm>
            <a:off x="936657" y="1413684"/>
            <a:ext cx="10046710" cy="5150444"/>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3272-05D8-4203-9DA0-3F891386D2AF}"/>
              </a:ext>
            </a:extLst>
          </p:cNvPr>
          <p:cNvSpPr>
            <a:spLocks noGrp="1"/>
          </p:cNvSpPr>
          <p:nvPr>
            <p:ph type="title"/>
          </p:nvPr>
        </p:nvSpPr>
        <p:spPr>
          <a:xfrm>
            <a:off x="838200" y="365125"/>
            <a:ext cx="10515600" cy="930275"/>
          </a:xfrm>
        </p:spPr>
        <p:txBody>
          <a:bodyPr>
            <a:normAutofit/>
          </a:bodyPr>
          <a:lstStyle/>
          <a:p>
            <a:r>
              <a:rPr lang="en-US"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Small group discussion: melted coolant-packs</a:t>
            </a:r>
          </a:p>
        </p:txBody>
      </p:sp>
      <p:sp>
        <p:nvSpPr>
          <p:cNvPr id="3" name="Content Placeholder 2">
            <a:extLst>
              <a:ext uri="{FF2B5EF4-FFF2-40B4-BE49-F238E27FC236}">
                <a16:creationId xmlns:a16="http://schemas.microsoft.com/office/drawing/2014/main" id="{0E336993-91AE-42B7-93DC-98F10E3FAC4D}"/>
              </a:ext>
            </a:extLst>
          </p:cNvPr>
          <p:cNvSpPr>
            <a:spLocks noGrp="1"/>
          </p:cNvSpPr>
          <p:nvPr>
            <p:ph idx="1"/>
          </p:nvPr>
        </p:nvSpPr>
        <p:spPr/>
        <p:txBody>
          <a:bodyPr/>
          <a:lstStyle/>
          <a:p>
            <a:r>
              <a:rPr lang="en-US" dirty="0">
                <a:solidFill>
                  <a:schemeClr val="tx2">
                    <a:lumMod val="50000"/>
                  </a:schemeClr>
                </a:solidFill>
              </a:rPr>
              <a:t>It is the third day of the SIA and Mary is ready for another mobile post session. She leaves early in the morning; it is already hot. After 2-hour drive, the team arrives at the site and starts preparing for the vaccination session. Mary opens the vaccine carrier and sees that the coolant-packs have melted.</a:t>
            </a:r>
            <a:endParaRPr lang="en-GB" dirty="0">
              <a:solidFill>
                <a:schemeClr val="tx2">
                  <a:lumMod val="50000"/>
                </a:schemeClr>
              </a:solidFill>
            </a:endParaRPr>
          </a:p>
          <a:p>
            <a:r>
              <a:rPr lang="en-GB" dirty="0">
                <a:solidFill>
                  <a:schemeClr val="tx2">
                    <a:lumMod val="50000"/>
                  </a:schemeClr>
                </a:solidFill>
              </a:rPr>
              <a:t>What do you think happened?</a:t>
            </a:r>
          </a:p>
          <a:p>
            <a:r>
              <a:rPr lang="en-GB" dirty="0">
                <a:solidFill>
                  <a:schemeClr val="tx2">
                    <a:lumMod val="50000"/>
                  </a:schemeClr>
                </a:solidFill>
              </a:rPr>
              <a:t>What should Mary do?</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C303845B-95F4-455A-B10D-7E464EEC4D39}" type="slidenum">
              <a:rPr lang="en-US" smtClean="0"/>
              <a:pPr/>
              <a:t>53</a:t>
            </a:fld>
            <a:endParaRPr lang="en-US"/>
          </a:p>
        </p:txBody>
      </p:sp>
    </p:spTree>
    <p:extLst>
      <p:ext uri="{BB962C8B-B14F-4D97-AF65-F5344CB8AC3E}">
        <p14:creationId xmlns:p14="http://schemas.microsoft.com/office/powerpoint/2010/main" val="1459924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45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Answers: melted coolant-packs</a:t>
            </a:r>
          </a:p>
        </p:txBody>
      </p:sp>
      <p:sp>
        <p:nvSpPr>
          <p:cNvPr id="3" name="Content Placeholder 2"/>
          <p:cNvSpPr>
            <a:spLocks noGrp="1"/>
          </p:cNvSpPr>
          <p:nvPr>
            <p:ph idx="1"/>
          </p:nvPr>
        </p:nvSpPr>
        <p:spPr/>
        <p:txBody>
          <a:bodyPr/>
          <a:lstStyle/>
          <a:p>
            <a:r>
              <a:rPr lang="en-GB" dirty="0">
                <a:solidFill>
                  <a:schemeClr val="tx2">
                    <a:lumMod val="50000"/>
                  </a:schemeClr>
                </a:solidFill>
              </a:rPr>
              <a:t>The coolant packs did not re-freeze properly. </a:t>
            </a:r>
          </a:p>
          <a:p>
            <a:r>
              <a:rPr lang="en-GB" dirty="0">
                <a:solidFill>
                  <a:schemeClr val="tx2">
                    <a:lumMod val="50000"/>
                  </a:schemeClr>
                </a:solidFill>
              </a:rPr>
              <a:t>Mary should check VVM on vaccine vials; if no vials can be used she should:</a:t>
            </a:r>
          </a:p>
          <a:p>
            <a:pPr lvl="1"/>
            <a:r>
              <a:rPr lang="en-GB" dirty="0">
                <a:solidFill>
                  <a:schemeClr val="tx2">
                    <a:lumMod val="50000"/>
                  </a:schemeClr>
                </a:solidFill>
              </a:rPr>
              <a:t>Explain to mother/caregiver what happened and arrange for a return visit</a:t>
            </a:r>
          </a:p>
          <a:p>
            <a:pPr lvl="1"/>
            <a:r>
              <a:rPr lang="en-GB" dirty="0">
                <a:solidFill>
                  <a:schemeClr val="tx2">
                    <a:lumMod val="50000"/>
                  </a:schemeClr>
                </a:solidFill>
              </a:rPr>
              <a:t>Record the number of vaccine vials that could not be used</a:t>
            </a:r>
          </a:p>
          <a:p>
            <a:pPr lvl="1"/>
            <a:r>
              <a:rPr lang="en-GB" dirty="0">
                <a:solidFill>
                  <a:schemeClr val="tx2">
                    <a:lumMod val="50000"/>
                  </a:schemeClr>
                </a:solidFill>
              </a:rPr>
              <a:t>Record who did not get vaccinated</a:t>
            </a:r>
          </a:p>
          <a:p>
            <a:pPr lvl="1"/>
            <a:r>
              <a:rPr lang="en-GB" dirty="0">
                <a:solidFill>
                  <a:schemeClr val="tx2">
                    <a:lumMod val="50000"/>
                  </a:schemeClr>
                </a:solidFill>
              </a:rPr>
              <a:t>Inform the 1</a:t>
            </a:r>
            <a:r>
              <a:rPr lang="en-GB" baseline="30000" dirty="0">
                <a:solidFill>
                  <a:schemeClr val="tx2">
                    <a:lumMod val="50000"/>
                  </a:schemeClr>
                </a:solidFill>
              </a:rPr>
              <a:t>st</a:t>
            </a:r>
            <a:r>
              <a:rPr lang="en-GB" dirty="0">
                <a:solidFill>
                  <a:schemeClr val="tx2">
                    <a:lumMod val="50000"/>
                  </a:schemeClr>
                </a:solidFill>
              </a:rPr>
              <a:t> level supervisor so that re-visit/mop up can be organized.</a:t>
            </a:r>
          </a:p>
          <a:p>
            <a:pPr lvl="1"/>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301558"/>
            <a:ext cx="10515600" cy="849313"/>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What is needed for a vaccination session?</a:t>
            </a:r>
          </a:p>
        </p:txBody>
      </p:sp>
      <p:sp>
        <p:nvSpPr>
          <p:cNvPr id="3" name="Content Placeholder 2"/>
          <p:cNvSpPr>
            <a:spLocks noGrp="1"/>
          </p:cNvSpPr>
          <p:nvPr>
            <p:ph idx="1"/>
          </p:nvPr>
        </p:nvSpPr>
        <p:spPr>
          <a:xfrm>
            <a:off x="838200" y="1494883"/>
            <a:ext cx="10515600" cy="5061559"/>
          </a:xfrm>
        </p:spPr>
        <p:txBody>
          <a:bodyPr>
            <a:normAutofit lnSpcReduction="10000"/>
          </a:bodyPr>
          <a:lstStyle/>
          <a:p>
            <a:r>
              <a:rPr lang="en-GB" dirty="0">
                <a:solidFill>
                  <a:schemeClr val="tx2">
                    <a:lumMod val="50000"/>
                  </a:schemeClr>
                </a:solidFill>
              </a:rPr>
              <a:t>How many vaccine doses?</a:t>
            </a:r>
          </a:p>
          <a:p>
            <a:pPr lvl="1"/>
            <a:r>
              <a:rPr lang="en-GB" dirty="0">
                <a:solidFill>
                  <a:schemeClr val="accent1">
                    <a:lumMod val="75000"/>
                  </a:schemeClr>
                </a:solidFill>
              </a:rPr>
              <a:t>Target number x 1.11 (wastage multiplication factor*)</a:t>
            </a:r>
          </a:p>
          <a:p>
            <a:r>
              <a:rPr lang="en-GB" dirty="0">
                <a:solidFill>
                  <a:schemeClr val="tx2">
                    <a:lumMod val="50000"/>
                  </a:schemeClr>
                </a:solidFill>
              </a:rPr>
              <a:t>How many vaccine vials?</a:t>
            </a:r>
          </a:p>
          <a:p>
            <a:pPr lvl="1"/>
            <a:r>
              <a:rPr lang="en-GB" dirty="0">
                <a:solidFill>
                  <a:schemeClr val="accent1">
                    <a:lumMod val="75000"/>
                  </a:schemeClr>
                </a:solidFill>
              </a:rPr>
              <a:t>Vaccine doses ÷ 10 (if 10-dose vials)</a:t>
            </a:r>
          </a:p>
          <a:p>
            <a:r>
              <a:rPr lang="en-GB" dirty="0">
                <a:solidFill>
                  <a:schemeClr val="tx2">
                    <a:lumMod val="50000"/>
                  </a:schemeClr>
                </a:solidFill>
              </a:rPr>
              <a:t>How many diluent vials?</a:t>
            </a:r>
          </a:p>
          <a:p>
            <a:pPr lvl="1"/>
            <a:r>
              <a:rPr lang="en-GB" dirty="0">
                <a:solidFill>
                  <a:schemeClr val="accent1">
                    <a:lumMod val="75000"/>
                  </a:schemeClr>
                </a:solidFill>
              </a:rPr>
              <a:t>1 per vaccine vial</a:t>
            </a:r>
          </a:p>
          <a:p>
            <a:r>
              <a:rPr lang="en-GB" dirty="0">
                <a:solidFill>
                  <a:schemeClr val="tx2">
                    <a:lumMod val="50000"/>
                  </a:schemeClr>
                </a:solidFill>
              </a:rPr>
              <a:t>How many reconstitution syringes (5 </a:t>
            </a:r>
            <a:r>
              <a:rPr lang="en-GB" dirty="0" err="1">
                <a:solidFill>
                  <a:schemeClr val="tx2">
                    <a:lumMod val="50000"/>
                  </a:schemeClr>
                </a:solidFill>
              </a:rPr>
              <a:t>mL</a:t>
            </a:r>
            <a:r>
              <a:rPr lang="en-GB" dirty="0">
                <a:solidFill>
                  <a:schemeClr val="tx2">
                    <a:lumMod val="50000"/>
                  </a:schemeClr>
                </a:solidFill>
              </a:rPr>
              <a:t>)?</a:t>
            </a:r>
          </a:p>
          <a:p>
            <a:pPr lvl="1"/>
            <a:r>
              <a:rPr lang="en-GB" dirty="0">
                <a:solidFill>
                  <a:schemeClr val="accent1">
                    <a:lumMod val="75000"/>
                  </a:schemeClr>
                </a:solidFill>
              </a:rPr>
              <a:t>1 per vaccine vial </a:t>
            </a:r>
          </a:p>
          <a:p>
            <a:r>
              <a:rPr lang="en-GB" dirty="0">
                <a:solidFill>
                  <a:schemeClr val="tx2">
                    <a:lumMod val="50000"/>
                  </a:schemeClr>
                </a:solidFill>
              </a:rPr>
              <a:t>How many AD syringes (0.5 </a:t>
            </a:r>
            <a:r>
              <a:rPr lang="en-GB" dirty="0" err="1">
                <a:solidFill>
                  <a:schemeClr val="tx2">
                    <a:lumMod val="50000"/>
                  </a:schemeClr>
                </a:solidFill>
              </a:rPr>
              <a:t>mL</a:t>
            </a:r>
            <a:r>
              <a:rPr lang="en-GB" dirty="0">
                <a:solidFill>
                  <a:schemeClr val="tx2">
                    <a:lumMod val="50000"/>
                  </a:schemeClr>
                </a:solidFill>
              </a:rPr>
              <a:t>)?</a:t>
            </a:r>
          </a:p>
          <a:p>
            <a:pPr lvl="1"/>
            <a:r>
              <a:rPr lang="en-GB" dirty="0">
                <a:solidFill>
                  <a:schemeClr val="accent1">
                    <a:lumMod val="75000"/>
                  </a:schemeClr>
                </a:solidFill>
              </a:rPr>
              <a:t>1 per vaccine dose</a:t>
            </a:r>
          </a:p>
          <a:p>
            <a:r>
              <a:rPr lang="en-GB" dirty="0">
                <a:solidFill>
                  <a:schemeClr val="tx2">
                    <a:lumMod val="50000"/>
                  </a:schemeClr>
                </a:solidFill>
              </a:rPr>
              <a:t>How many safety boxes?</a:t>
            </a:r>
          </a:p>
          <a:p>
            <a:pPr lvl="1"/>
            <a:r>
              <a:rPr lang="en-GB" dirty="0"/>
              <a:t> </a:t>
            </a:r>
            <a:r>
              <a:rPr lang="en-GB" dirty="0">
                <a:solidFill>
                  <a:schemeClr val="accent1">
                    <a:lumMod val="75000"/>
                  </a:schemeClr>
                </a:solidFill>
              </a:rPr>
              <a:t>Total number of syringes (AD + reconstitution) ÷ 100</a:t>
            </a:r>
          </a:p>
        </p:txBody>
      </p:sp>
      <p:sp>
        <p:nvSpPr>
          <p:cNvPr id="4" name="Slide Number Placeholder 3"/>
          <p:cNvSpPr>
            <a:spLocks noGrp="1"/>
          </p:cNvSpPr>
          <p:nvPr>
            <p:ph type="sldNum" sz="quarter" idx="12"/>
          </p:nvPr>
        </p:nvSpPr>
        <p:spPr/>
        <p:txBody>
          <a:bodyPr/>
          <a:lstStyle/>
          <a:p>
            <a:fld id="{C303845B-95F4-455A-B10D-7E464EEC4D39}" type="slidenum">
              <a:rPr lang="en-US" smtClean="0"/>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0"/>
            <a:ext cx="10515600" cy="1325563"/>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Additional requirements for a vaccination session </a:t>
            </a:r>
          </a:p>
        </p:txBody>
      </p:sp>
      <p:sp>
        <p:nvSpPr>
          <p:cNvPr id="3" name="Content Placeholder 2"/>
          <p:cNvSpPr>
            <a:spLocks noGrp="1"/>
          </p:cNvSpPr>
          <p:nvPr>
            <p:ph idx="1"/>
          </p:nvPr>
        </p:nvSpPr>
        <p:spPr>
          <a:xfrm>
            <a:off x="838200" y="1952624"/>
            <a:ext cx="10515600" cy="4351338"/>
          </a:xfrm>
        </p:spPr>
        <p:txBody>
          <a:bodyPr>
            <a:normAutofit/>
          </a:bodyPr>
          <a:lstStyle/>
          <a:p>
            <a:r>
              <a:rPr lang="en-GB" dirty="0">
                <a:solidFill>
                  <a:schemeClr val="tx2">
                    <a:lumMod val="50000"/>
                  </a:schemeClr>
                </a:solidFill>
              </a:rPr>
              <a:t>Map showing </a:t>
            </a:r>
            <a:r>
              <a:rPr lang="en-GB" dirty="0" err="1">
                <a:solidFill>
                  <a:schemeClr val="tx2">
                    <a:lumMod val="50000"/>
                  </a:schemeClr>
                </a:solidFill>
              </a:rPr>
              <a:t>microplan</a:t>
            </a:r>
            <a:r>
              <a:rPr lang="en-GB" dirty="0">
                <a:solidFill>
                  <a:schemeClr val="tx2">
                    <a:lumMod val="50000"/>
                  </a:schemeClr>
                </a:solidFill>
              </a:rPr>
              <a:t> of the area</a:t>
            </a:r>
          </a:p>
          <a:p>
            <a:r>
              <a:rPr lang="en-GB" dirty="0">
                <a:solidFill>
                  <a:schemeClr val="tx2">
                    <a:lumMod val="50000"/>
                  </a:schemeClr>
                </a:solidFill>
              </a:rPr>
              <a:t>A vaccine carrier in good condition with 4 conditioned coolant-packs and clean foam pad with vaccines and diluents, and syringes </a:t>
            </a:r>
          </a:p>
          <a:p>
            <a:r>
              <a:rPr lang="en-GB" dirty="0">
                <a:solidFill>
                  <a:schemeClr val="tx2">
                    <a:lumMod val="50000"/>
                  </a:schemeClr>
                </a:solidFill>
              </a:rPr>
              <a:t>Safety boxes for disposal of sharps</a:t>
            </a:r>
          </a:p>
          <a:p>
            <a:r>
              <a:rPr lang="en-GB" dirty="0">
                <a:solidFill>
                  <a:schemeClr val="tx2">
                    <a:lumMod val="50000"/>
                  </a:schemeClr>
                </a:solidFill>
              </a:rPr>
              <a:t>Tally sheets (2-3 per session), marker pens</a:t>
            </a:r>
          </a:p>
          <a:p>
            <a:r>
              <a:rPr lang="en-GB" dirty="0">
                <a:solidFill>
                  <a:schemeClr val="tx2">
                    <a:lumMod val="50000"/>
                  </a:schemeClr>
                </a:solidFill>
              </a:rPr>
              <a:t>List with contact phone numbers of e.g.: supervisor, local AEFI focal person, AEFI treatment centre, local health facility, ambulance driver </a:t>
            </a:r>
          </a:p>
          <a:p>
            <a:r>
              <a:rPr lang="en-GB" dirty="0">
                <a:solidFill>
                  <a:schemeClr val="tx2">
                    <a:lumMod val="50000"/>
                  </a:schemeClr>
                </a:solidFill>
              </a:rPr>
              <a:t>AEFI kit, AEFI reporting forms</a:t>
            </a:r>
          </a:p>
          <a:p>
            <a:r>
              <a:rPr lang="en-GB" dirty="0">
                <a:solidFill>
                  <a:schemeClr val="tx2">
                    <a:lumMod val="50000"/>
                  </a:schemeClr>
                </a:solidFill>
              </a:rPr>
              <a:t>Waste bag</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1"/>
            <a:ext cx="10515600" cy="1094014"/>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Contents of an AEFI kit (optional)</a:t>
            </a:r>
          </a:p>
        </p:txBody>
      </p:sp>
      <p:sp>
        <p:nvSpPr>
          <p:cNvPr id="4" name="Slide Number Placeholder 3"/>
          <p:cNvSpPr>
            <a:spLocks noGrp="1"/>
          </p:cNvSpPr>
          <p:nvPr>
            <p:ph type="sldNum" sz="quarter" idx="12"/>
          </p:nvPr>
        </p:nvSpPr>
        <p:spPr/>
        <p:txBody>
          <a:bodyPr/>
          <a:lstStyle/>
          <a:p>
            <a:fld id="{C303845B-95F4-455A-B10D-7E464EEC4D39}" type="slidenum">
              <a:rPr lang="en-US" smtClean="0"/>
              <a:pPr/>
              <a:t>57</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364762" y="1094015"/>
            <a:ext cx="9462476" cy="533445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029075" y="2019427"/>
            <a:ext cx="7644627" cy="2050088"/>
          </a:xfrm>
        </p:spPr>
        <p:txBody>
          <a:bodyPr vert="horz" lIns="91440" tIns="45720" rIns="91440" bIns="45720" rtlCol="0" anchor="b">
            <a:normAutofit/>
          </a:bodyPr>
          <a:lstStyle/>
          <a:p>
            <a:pPr algn="r"/>
            <a:r>
              <a:rPr lang="en-US" sz="46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Unit 3:</a:t>
            </a:r>
            <a:br>
              <a:rPr lang="en-US" sz="46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US" sz="46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Ensuring safe and efficient vaccination sessions</a:t>
            </a: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303845B-95F4-455A-B10D-7E464EEC4D39}" type="slidenum">
              <a:rPr lang="en-US" smtClean="0"/>
              <a:pPr>
                <a:spcAft>
                  <a:spcPts val="600"/>
                </a:spcAft>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to ensure safe vaccinations?</a:t>
            </a:r>
          </a:p>
        </p:txBody>
      </p:sp>
      <p:sp>
        <p:nvSpPr>
          <p:cNvPr id="3" name="Content Placeholder 2"/>
          <p:cNvSpPr>
            <a:spLocks noGrp="1"/>
          </p:cNvSpPr>
          <p:nvPr>
            <p:ph idx="1"/>
          </p:nvPr>
        </p:nvSpPr>
        <p:spPr>
          <a:xfrm>
            <a:off x="838200" y="1825625"/>
            <a:ext cx="10515600" cy="3336925"/>
          </a:xfrm>
        </p:spPr>
        <p:txBody>
          <a:bodyPr/>
          <a:lstStyle/>
          <a:p>
            <a:pPr>
              <a:buNone/>
            </a:pPr>
            <a:r>
              <a:rPr lang="en-GB" dirty="0">
                <a:solidFill>
                  <a:schemeClr val="tx2">
                    <a:lumMod val="50000"/>
                  </a:schemeClr>
                </a:solidFill>
              </a:rPr>
              <a:t>To ensure safe vaccinations:</a:t>
            </a:r>
          </a:p>
          <a:p>
            <a:r>
              <a:rPr lang="en-GB" dirty="0">
                <a:solidFill>
                  <a:schemeClr val="tx2">
                    <a:lumMod val="50000"/>
                  </a:schemeClr>
                </a:solidFill>
              </a:rPr>
              <a:t>Vaccination site must be well prepared</a:t>
            </a:r>
          </a:p>
          <a:p>
            <a:r>
              <a:rPr lang="en-GB" dirty="0">
                <a:solidFill>
                  <a:schemeClr val="tx2">
                    <a:lumMod val="50000"/>
                  </a:schemeClr>
                </a:solidFill>
              </a:rPr>
              <a:t>Children must be screened for age and contraindications</a:t>
            </a:r>
          </a:p>
          <a:p>
            <a:r>
              <a:rPr lang="en-GB" dirty="0">
                <a:solidFill>
                  <a:schemeClr val="tx2">
                    <a:lumMod val="50000"/>
                  </a:schemeClr>
                </a:solidFill>
              </a:rPr>
              <a:t>Safe injection practices must be used</a:t>
            </a:r>
          </a:p>
          <a:p>
            <a:r>
              <a:rPr lang="en-GB" dirty="0">
                <a:solidFill>
                  <a:schemeClr val="tx2">
                    <a:lumMod val="50000"/>
                  </a:schemeClr>
                </a:solidFill>
              </a:rPr>
              <a:t>Vaccines must be reconstituted and administered correctly</a:t>
            </a:r>
          </a:p>
          <a:p>
            <a:r>
              <a:rPr lang="en-GB" dirty="0">
                <a:solidFill>
                  <a:schemeClr val="tx2">
                    <a:lumMod val="50000"/>
                  </a:schemeClr>
                </a:solidFill>
              </a:rPr>
              <a:t>Correct waste disposal must be respected</a:t>
            </a:r>
          </a:p>
          <a:p>
            <a:endParaRPr lang="en-GB" dirty="0"/>
          </a:p>
          <a:p>
            <a:pPr lvl="1"/>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Unit 1:</a:t>
            </a:r>
            <a:br>
              <a:rPr lang="en-US" sz="60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US" sz="60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Introduction</a:t>
            </a: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303845B-95F4-455A-B10D-7E464EEC4D39}" type="slidenum">
              <a:rPr lang="en-US" smtClean="0"/>
              <a:pPr>
                <a:spcAft>
                  <a:spcPts val="600"/>
                </a:spcAft>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601" y="83254"/>
            <a:ext cx="11515599" cy="129540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What is a good location for SIA vaccination session?</a:t>
            </a:r>
          </a:p>
        </p:txBody>
      </p:sp>
      <p:sp>
        <p:nvSpPr>
          <p:cNvPr id="3" name="Content Placeholder 2"/>
          <p:cNvSpPr>
            <a:spLocks noGrp="1"/>
          </p:cNvSpPr>
          <p:nvPr>
            <p:ph idx="1"/>
          </p:nvPr>
        </p:nvSpPr>
        <p:spPr>
          <a:xfrm>
            <a:off x="363604" y="1868663"/>
            <a:ext cx="5724399" cy="4351338"/>
          </a:xfrm>
        </p:spPr>
        <p:txBody>
          <a:bodyPr>
            <a:normAutofit fontScale="92500"/>
          </a:bodyPr>
          <a:lstStyle/>
          <a:p>
            <a:r>
              <a:rPr lang="en-GB" dirty="0">
                <a:solidFill>
                  <a:schemeClr val="tx2">
                    <a:lumMod val="50000"/>
                  </a:schemeClr>
                </a:solidFill>
              </a:rPr>
              <a:t>Easily accessible to local community</a:t>
            </a:r>
          </a:p>
          <a:p>
            <a:r>
              <a:rPr lang="en-GB" dirty="0">
                <a:solidFill>
                  <a:schemeClr val="tx2">
                    <a:lumMod val="50000"/>
                  </a:schemeClr>
                </a:solidFill>
              </a:rPr>
              <a:t>Adequate space in the shade for 3-5                                                           health workers and volunteers to work</a:t>
            </a:r>
          </a:p>
          <a:p>
            <a:r>
              <a:rPr lang="en-GB" dirty="0">
                <a:solidFill>
                  <a:schemeClr val="tx2">
                    <a:lumMod val="50000"/>
                  </a:schemeClr>
                </a:solidFill>
              </a:rPr>
              <a:t>Adequate furniture (tables, chairs)</a:t>
            </a:r>
          </a:p>
          <a:p>
            <a:r>
              <a:rPr lang="en-GB" dirty="0">
                <a:solidFill>
                  <a:schemeClr val="tx2">
                    <a:lumMod val="50000"/>
                  </a:schemeClr>
                </a:solidFill>
              </a:rPr>
              <a:t>Separate entry and exit points</a:t>
            </a:r>
          </a:p>
          <a:p>
            <a:r>
              <a:rPr lang="en-GB" dirty="0">
                <a:solidFill>
                  <a:schemeClr val="tx2">
                    <a:lumMod val="50000"/>
                  </a:schemeClr>
                </a:solidFill>
              </a:rPr>
              <a:t>Shaded waiting area for parents (also for 15 min observation after vaccination – AEFI with rapid onset)</a:t>
            </a:r>
          </a:p>
          <a:p>
            <a:r>
              <a:rPr lang="en-GB" dirty="0">
                <a:solidFill>
                  <a:schemeClr val="tx2">
                    <a:lumMod val="50000"/>
                  </a:schemeClr>
                </a:solidFill>
              </a:rPr>
              <a:t>Well marked with flag, banner or poster</a:t>
            </a:r>
          </a:p>
        </p:txBody>
      </p:sp>
      <p:sp>
        <p:nvSpPr>
          <p:cNvPr id="5" name="Slide Number Placeholder 4"/>
          <p:cNvSpPr>
            <a:spLocks noGrp="1"/>
          </p:cNvSpPr>
          <p:nvPr>
            <p:ph type="sldNum" sz="quarter" idx="12"/>
          </p:nvPr>
        </p:nvSpPr>
        <p:spPr>
          <a:xfrm>
            <a:off x="8610600" y="6492875"/>
            <a:ext cx="2743200" cy="365125"/>
          </a:xfrm>
        </p:spPr>
        <p:txBody>
          <a:bodyPr/>
          <a:lstStyle/>
          <a:p>
            <a:fld id="{C303845B-95F4-455A-B10D-7E464EEC4D39}" type="slidenum">
              <a:rPr lang="en-US" smtClean="0"/>
              <a:pPr/>
              <a:t>60</a:t>
            </a:fld>
            <a:endParaRPr lang="en-US" dirty="0"/>
          </a:p>
        </p:txBody>
      </p:sp>
      <p:pic>
        <p:nvPicPr>
          <p:cNvPr id="7" name="Picture 6" descr="Diagram&#10;&#10;Description automatically generated">
            <a:extLst>
              <a:ext uri="{FF2B5EF4-FFF2-40B4-BE49-F238E27FC236}">
                <a16:creationId xmlns:a16="http://schemas.microsoft.com/office/drawing/2014/main" id="{7A67AAE1-9DA6-4F23-A301-484C74FB9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003" y="1642003"/>
            <a:ext cx="6103997" cy="457799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63" y="94062"/>
            <a:ext cx="11281474" cy="1007996"/>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Client flow in a vaccination session (M/MR vaccine only) </a:t>
            </a:r>
          </a:p>
        </p:txBody>
      </p:sp>
      <p:sp>
        <p:nvSpPr>
          <p:cNvPr id="4" name="Content Placeholder 3"/>
          <p:cNvSpPr>
            <a:spLocks noGrp="1"/>
          </p:cNvSpPr>
          <p:nvPr>
            <p:ph idx="1"/>
          </p:nvPr>
        </p:nvSpPr>
        <p:spPr>
          <a:xfrm>
            <a:off x="212003" y="2039963"/>
            <a:ext cx="1508308" cy="7342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en-US" sz="2300" dirty="0">
                <a:solidFill>
                  <a:schemeClr val="accent1">
                    <a:lumMod val="50000"/>
                  </a:schemeClr>
                </a:solidFill>
              </a:rPr>
              <a:t>Entrance</a:t>
            </a:r>
          </a:p>
        </p:txBody>
      </p:sp>
      <p:sp>
        <p:nvSpPr>
          <p:cNvPr id="17" name="Slide Number Placeholder 16"/>
          <p:cNvSpPr>
            <a:spLocks noGrp="1"/>
          </p:cNvSpPr>
          <p:nvPr>
            <p:ph type="sldNum" sz="quarter" idx="12"/>
          </p:nvPr>
        </p:nvSpPr>
        <p:spPr/>
        <p:txBody>
          <a:bodyPr/>
          <a:lstStyle/>
          <a:p>
            <a:fld id="{C303845B-95F4-455A-B10D-7E464EEC4D39}" type="slidenum">
              <a:rPr lang="en-US" smtClean="0"/>
              <a:pPr/>
              <a:t>61</a:t>
            </a:fld>
            <a:endParaRPr lang="en-US"/>
          </a:p>
        </p:txBody>
      </p:sp>
      <p:sp>
        <p:nvSpPr>
          <p:cNvPr id="6" name="Rounded Rectangle 5"/>
          <p:cNvSpPr/>
          <p:nvPr/>
        </p:nvSpPr>
        <p:spPr>
          <a:xfrm>
            <a:off x="1736934" y="3591976"/>
            <a:ext cx="4074930" cy="2390368"/>
          </a:xfrm>
          <a:prstGeom prst="roundRect">
            <a:avLst>
              <a:gd name="adj" fmla="val 3876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US" sz="2300" b="1" dirty="0">
                <a:solidFill>
                  <a:schemeClr val="accent1">
                    <a:lumMod val="50000"/>
                  </a:schemeClr>
                </a:solidFill>
              </a:rPr>
              <a:t>VACCINATION</a:t>
            </a:r>
            <a:endParaRPr lang="en-US" sz="2300" dirty="0">
              <a:solidFill>
                <a:schemeClr val="accent1">
                  <a:lumMod val="50000"/>
                </a:schemeClr>
              </a:solidFill>
            </a:endParaRPr>
          </a:p>
          <a:p>
            <a:pPr marL="285750" indent="-285750"/>
            <a:r>
              <a:rPr lang="en-US" sz="2100" dirty="0">
                <a:solidFill>
                  <a:schemeClr val="accent1">
                    <a:lumMod val="50000"/>
                  </a:schemeClr>
                </a:solidFill>
              </a:rPr>
              <a:t>    Check for contraindications Ask about previous AEFI</a:t>
            </a:r>
          </a:p>
          <a:p>
            <a:pPr marL="285750" indent="-285750"/>
            <a:r>
              <a:rPr lang="en-US" sz="2100" dirty="0">
                <a:solidFill>
                  <a:schemeClr val="accent1">
                    <a:lumMod val="50000"/>
                  </a:schemeClr>
                </a:solidFill>
              </a:rPr>
              <a:t>	Vaccinate with M/MR</a:t>
            </a:r>
          </a:p>
          <a:p>
            <a:pPr marL="285750" indent="-285750"/>
            <a:r>
              <a:rPr lang="en-US" sz="2100" dirty="0">
                <a:solidFill>
                  <a:schemeClr val="accent1">
                    <a:lumMod val="50000"/>
                  </a:schemeClr>
                </a:solidFill>
              </a:rPr>
              <a:t>	Educate: Inform on possible AEFI, next RI dose, etc.</a:t>
            </a:r>
          </a:p>
        </p:txBody>
      </p:sp>
      <p:sp>
        <p:nvSpPr>
          <p:cNvPr id="7" name="Rounded Rectangle 6"/>
          <p:cNvSpPr/>
          <p:nvPr/>
        </p:nvSpPr>
        <p:spPr>
          <a:xfrm>
            <a:off x="6478292" y="3766087"/>
            <a:ext cx="3595606" cy="21077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US" sz="2300" b="1" dirty="0">
                <a:solidFill>
                  <a:schemeClr val="accent1">
                    <a:lumMod val="50000"/>
                  </a:schemeClr>
                </a:solidFill>
              </a:rPr>
              <a:t>RECORDING</a:t>
            </a:r>
            <a:endParaRPr lang="en-US" sz="2100" dirty="0">
              <a:solidFill>
                <a:schemeClr val="accent1">
                  <a:lumMod val="50000"/>
                </a:schemeClr>
              </a:solidFill>
            </a:endParaRPr>
          </a:p>
          <a:p>
            <a:pPr marL="285750" indent="-285750"/>
            <a:r>
              <a:rPr lang="en-US" sz="2100" dirty="0">
                <a:solidFill>
                  <a:schemeClr val="accent1">
                    <a:lumMod val="50000"/>
                  </a:schemeClr>
                </a:solidFill>
              </a:rPr>
              <a:t>	Mark tally sheet and vaccination card</a:t>
            </a:r>
          </a:p>
          <a:p>
            <a:pPr marL="285750" indent="-285750"/>
            <a:r>
              <a:rPr lang="en-US" sz="2100" dirty="0">
                <a:solidFill>
                  <a:schemeClr val="accent1">
                    <a:lumMod val="50000"/>
                  </a:schemeClr>
                </a:solidFill>
              </a:rPr>
              <a:t>	Finger marking</a:t>
            </a:r>
          </a:p>
          <a:p>
            <a:pPr marL="285750" indent="-285750"/>
            <a:r>
              <a:rPr lang="en-US" sz="2100" dirty="0">
                <a:solidFill>
                  <a:schemeClr val="accent1">
                    <a:lumMod val="50000"/>
                  </a:schemeClr>
                </a:solidFill>
              </a:rPr>
              <a:t>	Advise to wait 15 min in case of AEFI</a:t>
            </a:r>
          </a:p>
        </p:txBody>
      </p:sp>
      <p:sp>
        <p:nvSpPr>
          <p:cNvPr id="8" name="Rounded Rectangle 7"/>
          <p:cNvSpPr/>
          <p:nvPr/>
        </p:nvSpPr>
        <p:spPr>
          <a:xfrm>
            <a:off x="10702735" y="4293031"/>
            <a:ext cx="1106973" cy="7284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chemeClr val="accent1">
                    <a:lumMod val="50000"/>
                  </a:schemeClr>
                </a:solidFill>
              </a:rPr>
              <a:t>Exit</a:t>
            </a:r>
          </a:p>
        </p:txBody>
      </p:sp>
      <p:sp>
        <p:nvSpPr>
          <p:cNvPr id="9" name="Rounded Rectangle 8"/>
          <p:cNvSpPr/>
          <p:nvPr/>
        </p:nvSpPr>
        <p:spPr>
          <a:xfrm>
            <a:off x="2690444" y="6028377"/>
            <a:ext cx="2114031" cy="527407"/>
          </a:xfrm>
          <a:prstGeom prst="roundRect">
            <a:avLst/>
          </a:prstGeom>
          <a:solidFill>
            <a:schemeClr val="bg1">
              <a:lumMod val="95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ysClr val="windowText" lastClr="000000"/>
                </a:solidFill>
              </a:rPr>
              <a:t>Vaccinator</a:t>
            </a:r>
          </a:p>
        </p:txBody>
      </p:sp>
      <p:sp>
        <p:nvSpPr>
          <p:cNvPr id="10" name="Rounded Rectangle 9"/>
          <p:cNvSpPr/>
          <p:nvPr/>
        </p:nvSpPr>
        <p:spPr>
          <a:xfrm>
            <a:off x="7206712" y="5928636"/>
            <a:ext cx="2175575" cy="580651"/>
          </a:xfrm>
          <a:prstGeom prst="roundRect">
            <a:avLst/>
          </a:prstGeom>
          <a:solidFill>
            <a:schemeClr val="bg1">
              <a:lumMod val="95000"/>
            </a:schemeClr>
          </a:solidFill>
          <a:ln>
            <a:solidFill>
              <a:schemeClr val="accent1">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a:t>Team Assistant/ Volunteer</a:t>
            </a:r>
          </a:p>
        </p:txBody>
      </p:sp>
      <p:cxnSp>
        <p:nvCxnSpPr>
          <p:cNvPr id="11" name="Straight Arrow Connector 10"/>
          <p:cNvCxnSpPr/>
          <p:nvPr/>
        </p:nvCxnSpPr>
        <p:spPr>
          <a:xfrm>
            <a:off x="1772431" y="2401355"/>
            <a:ext cx="576064" cy="0"/>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46233" y="4649322"/>
            <a:ext cx="663055" cy="170"/>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094146" y="4657955"/>
            <a:ext cx="615182" cy="7035"/>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359469" y="1853586"/>
            <a:ext cx="2832464" cy="1029098"/>
          </a:xfrm>
          <a:prstGeom prst="roundRect">
            <a:avLst>
              <a:gd name="adj" fmla="val 3876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US" sz="2300" b="1" dirty="0">
                <a:solidFill>
                  <a:schemeClr val="accent1">
                    <a:lumMod val="50000"/>
                  </a:schemeClr>
                </a:solidFill>
              </a:rPr>
              <a:t>REGISTRATION</a:t>
            </a:r>
          </a:p>
          <a:p>
            <a:pPr marL="285750" indent="-285750" algn="ctr"/>
            <a:r>
              <a:rPr lang="en-US" sz="2100" dirty="0">
                <a:solidFill>
                  <a:schemeClr val="accent1">
                    <a:lumMod val="50000"/>
                  </a:schemeClr>
                </a:solidFill>
              </a:rPr>
              <a:t>Confirm age/screen</a:t>
            </a:r>
          </a:p>
        </p:txBody>
      </p:sp>
      <p:cxnSp>
        <p:nvCxnSpPr>
          <p:cNvPr id="16" name="Straight Arrow Connector 15"/>
          <p:cNvCxnSpPr/>
          <p:nvPr/>
        </p:nvCxnSpPr>
        <p:spPr>
          <a:xfrm>
            <a:off x="3750589" y="2882683"/>
            <a:ext cx="15499" cy="71292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555727" y="1193370"/>
            <a:ext cx="2279744" cy="624281"/>
          </a:xfrm>
          <a:prstGeom prst="roundRect">
            <a:avLst/>
          </a:prstGeom>
          <a:solidFill>
            <a:schemeClr val="bg1">
              <a:lumMod val="95000"/>
            </a:schemeClr>
          </a:solidFill>
          <a:ln>
            <a:solidFill>
              <a:schemeClr val="accent1">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100" dirty="0"/>
              <a:t>Team Assistant/</a:t>
            </a:r>
          </a:p>
          <a:p>
            <a:pPr algn="ctr"/>
            <a:r>
              <a:rPr lang="en-US" sz="2100" dirty="0"/>
              <a:t>Volunteer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5" grpId="0" animBg="1"/>
      <p:bldP spid="2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827" y="218267"/>
            <a:ext cx="10853980" cy="898902"/>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Client flow in a vaccination session (with other interventions) </a:t>
            </a:r>
            <a:endParaRPr lang="en-GB" sz="3900" dirty="0">
              <a:solidFill>
                <a:srgbClr val="FF00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7" name="Slide Number Placeholder 16"/>
          <p:cNvSpPr>
            <a:spLocks noGrp="1"/>
          </p:cNvSpPr>
          <p:nvPr>
            <p:ph type="sldNum" sz="quarter" idx="12"/>
          </p:nvPr>
        </p:nvSpPr>
        <p:spPr/>
        <p:txBody>
          <a:bodyPr/>
          <a:lstStyle/>
          <a:p>
            <a:fld id="{C303845B-95F4-455A-B10D-7E464EEC4D39}" type="slidenum">
              <a:rPr lang="en-US" smtClean="0"/>
              <a:pPr/>
              <a:t>62</a:t>
            </a:fld>
            <a:endParaRPr lang="en-US"/>
          </a:p>
        </p:txBody>
      </p:sp>
      <p:cxnSp>
        <p:nvCxnSpPr>
          <p:cNvPr id="7" name="Straight Arrow Connector 6"/>
          <p:cNvCxnSpPr/>
          <p:nvPr/>
        </p:nvCxnSpPr>
        <p:spPr>
          <a:xfrm>
            <a:off x="1539955" y="1874412"/>
            <a:ext cx="576064" cy="0"/>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107769" y="1224365"/>
            <a:ext cx="5889356" cy="1363851"/>
          </a:xfrm>
          <a:prstGeom prst="roundRect">
            <a:avLst>
              <a:gd name="adj" fmla="val 3876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r>
              <a:rPr lang="en-US" sz="2100" dirty="0">
                <a:solidFill>
                  <a:schemeClr val="tx1"/>
                </a:solidFill>
              </a:rPr>
              <a:t>	</a:t>
            </a:r>
            <a:r>
              <a:rPr lang="en-US" sz="2100" b="1" dirty="0">
                <a:solidFill>
                  <a:schemeClr val="accent1">
                    <a:lumMod val="50000"/>
                  </a:schemeClr>
                </a:solidFill>
              </a:rPr>
              <a:t>REGISTRATION</a:t>
            </a:r>
            <a:r>
              <a:rPr lang="en-US" sz="2100" dirty="0">
                <a:solidFill>
                  <a:schemeClr val="accent1">
                    <a:lumMod val="50000"/>
                  </a:schemeClr>
                </a:solidFill>
              </a:rPr>
              <a:t> and </a:t>
            </a:r>
            <a:r>
              <a:rPr lang="en-US" sz="2100" b="1" dirty="0">
                <a:solidFill>
                  <a:schemeClr val="accent1">
                    <a:lumMod val="50000"/>
                  </a:schemeClr>
                </a:solidFill>
              </a:rPr>
              <a:t>OTHER INTERVENTION </a:t>
            </a:r>
          </a:p>
          <a:p>
            <a:pPr marL="285750" indent="-285750"/>
            <a:r>
              <a:rPr lang="en-US" sz="2100" dirty="0">
                <a:solidFill>
                  <a:schemeClr val="accent1">
                    <a:lumMod val="50000"/>
                  </a:schemeClr>
                </a:solidFill>
              </a:rPr>
              <a:t>	</a:t>
            </a:r>
            <a:r>
              <a:rPr lang="en-US" sz="1900" dirty="0">
                <a:solidFill>
                  <a:schemeClr val="accent1">
                    <a:lumMod val="50000"/>
                  </a:schemeClr>
                </a:solidFill>
              </a:rPr>
              <a:t>Confirm age/screen</a:t>
            </a:r>
          </a:p>
          <a:p>
            <a:pPr marL="285750" indent="-285750"/>
            <a:r>
              <a:rPr lang="en-US" sz="1900" dirty="0">
                <a:solidFill>
                  <a:schemeClr val="accent1">
                    <a:lumMod val="50000"/>
                  </a:schemeClr>
                </a:solidFill>
              </a:rPr>
              <a:t>	Administer/record e.g. Vitamin A, OPV, deworming</a:t>
            </a:r>
          </a:p>
        </p:txBody>
      </p:sp>
      <p:cxnSp>
        <p:nvCxnSpPr>
          <p:cNvPr id="18" name="Straight Arrow Connector 17"/>
          <p:cNvCxnSpPr>
            <a:cxnSpLocks/>
          </p:cNvCxnSpPr>
          <p:nvPr/>
        </p:nvCxnSpPr>
        <p:spPr>
          <a:xfrm flipV="1">
            <a:off x="6416527" y="5334971"/>
            <a:ext cx="762229" cy="397"/>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0619379" y="5322937"/>
            <a:ext cx="492904" cy="12034"/>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4470356" y="3698306"/>
            <a:ext cx="0" cy="459783"/>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479958" y="4158089"/>
            <a:ext cx="3936569" cy="2188891"/>
          </a:xfrm>
          <a:prstGeom prst="roundRect">
            <a:avLst>
              <a:gd name="adj" fmla="val 3876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US" sz="2100" b="1" dirty="0">
                <a:solidFill>
                  <a:schemeClr val="accent1">
                    <a:lumMod val="50000"/>
                  </a:schemeClr>
                </a:solidFill>
              </a:rPr>
              <a:t>VACCINATION</a:t>
            </a:r>
            <a:endParaRPr lang="en-US" sz="2100" dirty="0">
              <a:solidFill>
                <a:schemeClr val="accent1">
                  <a:lumMod val="50000"/>
                </a:schemeClr>
              </a:solidFill>
            </a:endParaRPr>
          </a:p>
          <a:p>
            <a:pPr marL="285750" indent="-285750"/>
            <a:r>
              <a:rPr lang="en-US" sz="2100" dirty="0">
                <a:solidFill>
                  <a:schemeClr val="accent1">
                    <a:lumMod val="50000"/>
                  </a:schemeClr>
                </a:solidFill>
              </a:rPr>
              <a:t>    </a:t>
            </a:r>
            <a:r>
              <a:rPr lang="en-US" sz="1900" dirty="0">
                <a:solidFill>
                  <a:schemeClr val="accent1">
                    <a:lumMod val="50000"/>
                  </a:schemeClr>
                </a:solidFill>
              </a:rPr>
              <a:t>Check for contraindications Ask about previous AEFI</a:t>
            </a:r>
          </a:p>
          <a:p>
            <a:pPr marL="285750" indent="-285750"/>
            <a:r>
              <a:rPr lang="en-US" sz="1900" dirty="0">
                <a:solidFill>
                  <a:schemeClr val="accent1">
                    <a:lumMod val="50000"/>
                  </a:schemeClr>
                </a:solidFill>
              </a:rPr>
              <a:t>	Vaccinate with M/MR</a:t>
            </a:r>
          </a:p>
          <a:p>
            <a:pPr marL="285750" indent="-285750"/>
            <a:r>
              <a:rPr lang="en-US" sz="1900" dirty="0">
                <a:solidFill>
                  <a:schemeClr val="accent1">
                    <a:lumMod val="50000"/>
                  </a:schemeClr>
                </a:solidFill>
              </a:rPr>
              <a:t>	Educate: Inform on possible AEFI, next RI dose, etc.</a:t>
            </a:r>
          </a:p>
        </p:txBody>
      </p:sp>
      <p:sp>
        <p:nvSpPr>
          <p:cNvPr id="22" name="Rounded Rectangle 21"/>
          <p:cNvSpPr/>
          <p:nvPr/>
        </p:nvSpPr>
        <p:spPr>
          <a:xfrm>
            <a:off x="3541591" y="6356350"/>
            <a:ext cx="1813302" cy="472698"/>
          </a:xfrm>
          <a:prstGeom prst="roundRect">
            <a:avLst/>
          </a:prstGeom>
          <a:solidFill>
            <a:schemeClr val="bg1">
              <a:lumMod val="95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solidFill>
                  <a:sysClr val="windowText" lastClr="000000"/>
                </a:solidFill>
              </a:rPr>
              <a:t>Vaccinator</a:t>
            </a:r>
          </a:p>
        </p:txBody>
      </p:sp>
      <p:sp>
        <p:nvSpPr>
          <p:cNvPr id="23" name="Rounded Rectangle 22"/>
          <p:cNvSpPr/>
          <p:nvPr/>
        </p:nvSpPr>
        <p:spPr>
          <a:xfrm>
            <a:off x="7394983" y="6291563"/>
            <a:ext cx="3008167" cy="453800"/>
          </a:xfrm>
          <a:prstGeom prst="roundRect">
            <a:avLst/>
          </a:prstGeom>
          <a:solidFill>
            <a:schemeClr val="bg1">
              <a:lumMod val="95000"/>
            </a:schemeClr>
          </a:solidFill>
          <a:ln>
            <a:solidFill>
              <a:schemeClr val="accent1">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r>
              <a:rPr lang="en-US" sz="1900" dirty="0"/>
              <a:t>Team Assistant/Volunteer</a:t>
            </a:r>
          </a:p>
        </p:txBody>
      </p:sp>
      <p:sp>
        <p:nvSpPr>
          <p:cNvPr id="24" name="Rounded Rectangle 23"/>
          <p:cNvSpPr/>
          <p:nvPr/>
        </p:nvSpPr>
        <p:spPr>
          <a:xfrm>
            <a:off x="3460600" y="806713"/>
            <a:ext cx="3646180" cy="390040"/>
          </a:xfrm>
          <a:prstGeom prst="roundRect">
            <a:avLst/>
          </a:prstGeom>
          <a:solidFill>
            <a:schemeClr val="bg1">
              <a:lumMod val="95000"/>
            </a:schemeClr>
          </a:solidFill>
          <a:ln>
            <a:solidFill>
              <a:schemeClr val="accent1">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900" dirty="0"/>
              <a:t>Team Assistant/Volunteer (1–2)</a:t>
            </a:r>
          </a:p>
        </p:txBody>
      </p:sp>
      <p:sp>
        <p:nvSpPr>
          <p:cNvPr id="25" name="Content Placeholder 3"/>
          <p:cNvSpPr txBox="1">
            <a:spLocks/>
          </p:cNvSpPr>
          <p:nvPr/>
        </p:nvSpPr>
        <p:spPr>
          <a:xfrm>
            <a:off x="216977" y="1528520"/>
            <a:ext cx="1286359" cy="6567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schemeClr val="accent1">
                    <a:lumMod val="50000"/>
                  </a:schemeClr>
                </a:solidFill>
                <a:effectLst/>
                <a:uLnTx/>
                <a:uFillTx/>
                <a:latin typeface="+mn-lt"/>
                <a:ea typeface="+mn-ea"/>
                <a:cs typeface="+mn-cs"/>
              </a:rPr>
              <a:t>Entrance</a:t>
            </a:r>
          </a:p>
        </p:txBody>
      </p:sp>
      <p:sp>
        <p:nvSpPr>
          <p:cNvPr id="27" name="Rounded Rectangle 26"/>
          <p:cNvSpPr/>
          <p:nvPr/>
        </p:nvSpPr>
        <p:spPr>
          <a:xfrm>
            <a:off x="11112283" y="5017256"/>
            <a:ext cx="879665" cy="6354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accent1">
                    <a:lumMod val="50000"/>
                  </a:schemeClr>
                </a:solidFill>
              </a:rPr>
              <a:t>Exit</a:t>
            </a:r>
          </a:p>
        </p:txBody>
      </p:sp>
      <p:sp>
        <p:nvSpPr>
          <p:cNvPr id="30" name="Rounded Rectangle 29"/>
          <p:cNvSpPr/>
          <p:nvPr/>
        </p:nvSpPr>
        <p:spPr>
          <a:xfrm>
            <a:off x="7178756" y="4237396"/>
            <a:ext cx="3440623" cy="20302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US" sz="2100" b="1" dirty="0">
                <a:solidFill>
                  <a:schemeClr val="accent1">
                    <a:lumMod val="50000"/>
                  </a:schemeClr>
                </a:solidFill>
              </a:rPr>
              <a:t>RECORDING</a:t>
            </a:r>
            <a:endParaRPr lang="en-US" sz="2100" dirty="0">
              <a:solidFill>
                <a:schemeClr val="accent1">
                  <a:lumMod val="50000"/>
                </a:schemeClr>
              </a:solidFill>
            </a:endParaRPr>
          </a:p>
          <a:p>
            <a:pPr marL="285750" indent="-285750"/>
            <a:r>
              <a:rPr lang="en-US" sz="2100" dirty="0">
                <a:solidFill>
                  <a:schemeClr val="accent1">
                    <a:lumMod val="50000"/>
                  </a:schemeClr>
                </a:solidFill>
              </a:rPr>
              <a:t>	</a:t>
            </a:r>
            <a:r>
              <a:rPr lang="en-US" sz="1900" dirty="0">
                <a:solidFill>
                  <a:schemeClr val="accent1">
                    <a:lumMod val="50000"/>
                  </a:schemeClr>
                </a:solidFill>
              </a:rPr>
              <a:t>Mark tally sheet and vaccination card</a:t>
            </a:r>
          </a:p>
          <a:p>
            <a:pPr marL="285750" indent="-285750"/>
            <a:r>
              <a:rPr lang="en-US" sz="1900" dirty="0">
                <a:solidFill>
                  <a:schemeClr val="accent1">
                    <a:lumMod val="50000"/>
                  </a:schemeClr>
                </a:solidFill>
              </a:rPr>
              <a:t>	Finger marking</a:t>
            </a:r>
          </a:p>
          <a:p>
            <a:pPr marL="285750" indent="-285750"/>
            <a:r>
              <a:rPr lang="en-US" sz="1900" dirty="0">
                <a:solidFill>
                  <a:schemeClr val="accent1">
                    <a:lumMod val="50000"/>
                  </a:schemeClr>
                </a:solidFill>
              </a:rPr>
              <a:t>	Advise to wait 15 min in case of AEFI</a:t>
            </a:r>
          </a:p>
        </p:txBody>
      </p:sp>
      <p:sp>
        <p:nvSpPr>
          <p:cNvPr id="28" name="Rounded Rectangle 27"/>
          <p:cNvSpPr/>
          <p:nvPr/>
        </p:nvSpPr>
        <p:spPr>
          <a:xfrm>
            <a:off x="2579562" y="3055831"/>
            <a:ext cx="3781587" cy="5760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endParaRPr lang="en-US" sz="2300" b="1" dirty="0">
              <a:solidFill>
                <a:schemeClr val="accent1">
                  <a:lumMod val="50000"/>
                </a:schemeClr>
              </a:solidFill>
            </a:endParaRPr>
          </a:p>
          <a:p>
            <a:pPr marL="285750" indent="-285750"/>
            <a:r>
              <a:rPr lang="en-US" sz="1900" b="1" dirty="0">
                <a:solidFill>
                  <a:schemeClr val="accent1">
                    <a:lumMod val="50000"/>
                  </a:schemeClr>
                </a:solidFill>
              </a:rPr>
              <a:t>RECORDING  </a:t>
            </a:r>
            <a:r>
              <a:rPr lang="en-US" sz="1900" dirty="0">
                <a:solidFill>
                  <a:schemeClr val="accent1">
                    <a:lumMod val="50000"/>
                  </a:schemeClr>
                </a:solidFill>
              </a:rPr>
              <a:t>of other intervention</a:t>
            </a:r>
          </a:p>
          <a:p>
            <a:pPr marL="285750" indent="-285750"/>
            <a:r>
              <a:rPr lang="en-US" sz="2100" dirty="0">
                <a:solidFill>
                  <a:schemeClr val="accent1">
                    <a:lumMod val="50000"/>
                  </a:schemeClr>
                </a:solidFill>
              </a:rPr>
              <a:t>	</a:t>
            </a:r>
          </a:p>
        </p:txBody>
      </p:sp>
      <p:cxnSp>
        <p:nvCxnSpPr>
          <p:cNvPr id="54" name="Straight Connector 53"/>
          <p:cNvCxnSpPr>
            <a:cxnSpLocks/>
          </p:cNvCxnSpPr>
          <p:nvPr/>
        </p:nvCxnSpPr>
        <p:spPr>
          <a:xfrm flipV="1">
            <a:off x="4448241" y="2604181"/>
            <a:ext cx="1" cy="435684"/>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007389"/>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Client flow in a vaccination session (M/MR plus other EPI vaccines and other   interventions)</a:t>
            </a:r>
            <a:endParaRPr lang="en-GB"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20" name="Slide Number Placeholder 19"/>
          <p:cNvSpPr>
            <a:spLocks noGrp="1"/>
          </p:cNvSpPr>
          <p:nvPr>
            <p:ph type="sldNum" sz="quarter" idx="12"/>
          </p:nvPr>
        </p:nvSpPr>
        <p:spPr>
          <a:xfrm>
            <a:off x="10584094" y="6356350"/>
            <a:ext cx="769706" cy="365125"/>
          </a:xfrm>
        </p:spPr>
        <p:txBody>
          <a:bodyPr/>
          <a:lstStyle/>
          <a:p>
            <a:fld id="{C303845B-95F4-455A-B10D-7E464EEC4D39}" type="slidenum">
              <a:rPr lang="en-US" smtClean="0"/>
              <a:pPr/>
              <a:t>63</a:t>
            </a:fld>
            <a:endParaRPr lang="en-US"/>
          </a:p>
        </p:txBody>
      </p:sp>
      <p:cxnSp>
        <p:nvCxnSpPr>
          <p:cNvPr id="15" name="Straight Arrow Connector 14"/>
          <p:cNvCxnSpPr/>
          <p:nvPr/>
        </p:nvCxnSpPr>
        <p:spPr>
          <a:xfrm flipV="1">
            <a:off x="6152827" y="5193967"/>
            <a:ext cx="604434" cy="1"/>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1504302" y="2668226"/>
            <a:ext cx="418129" cy="0"/>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008030" y="5193967"/>
            <a:ext cx="576064" cy="0"/>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188404" y="3577664"/>
            <a:ext cx="1" cy="588936"/>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160891" y="6300887"/>
            <a:ext cx="2114031" cy="328513"/>
          </a:xfrm>
          <a:prstGeom prst="roundRect">
            <a:avLst/>
          </a:prstGeom>
          <a:solidFill>
            <a:schemeClr val="bg1">
              <a:lumMod val="95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2 vaccinators</a:t>
            </a:r>
          </a:p>
        </p:txBody>
      </p:sp>
      <p:sp>
        <p:nvSpPr>
          <p:cNvPr id="24" name="Rounded Rectangle 23"/>
          <p:cNvSpPr/>
          <p:nvPr/>
        </p:nvSpPr>
        <p:spPr>
          <a:xfrm>
            <a:off x="7248774" y="6204013"/>
            <a:ext cx="2279744" cy="517462"/>
          </a:xfrm>
          <a:prstGeom prst="roundRect">
            <a:avLst/>
          </a:prstGeom>
          <a:solidFill>
            <a:schemeClr val="bg1">
              <a:lumMod val="95000"/>
            </a:schemeClr>
          </a:solidFill>
          <a:ln>
            <a:solidFill>
              <a:schemeClr val="accent1">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Team Assistant/</a:t>
            </a:r>
          </a:p>
          <a:p>
            <a:pPr algn="ctr"/>
            <a:r>
              <a:rPr lang="en-US" sz="2000" dirty="0"/>
              <a:t>Volunteer </a:t>
            </a:r>
          </a:p>
        </p:txBody>
      </p:sp>
      <p:sp>
        <p:nvSpPr>
          <p:cNvPr id="25" name="Rounded Rectangle 24"/>
          <p:cNvSpPr/>
          <p:nvPr/>
        </p:nvSpPr>
        <p:spPr>
          <a:xfrm>
            <a:off x="1908659" y="1667721"/>
            <a:ext cx="4618496" cy="1909943"/>
          </a:xfrm>
          <a:prstGeom prst="roundRect">
            <a:avLst>
              <a:gd name="adj" fmla="val 3876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r>
              <a:rPr lang="en-US" sz="2100" dirty="0">
                <a:solidFill>
                  <a:schemeClr val="tx1"/>
                </a:solidFill>
              </a:rPr>
              <a:t>	</a:t>
            </a:r>
            <a:r>
              <a:rPr lang="en-US" sz="2000" b="1" dirty="0">
                <a:solidFill>
                  <a:schemeClr val="accent1">
                    <a:lumMod val="50000"/>
                  </a:schemeClr>
                </a:solidFill>
              </a:rPr>
              <a:t>REGISTRATION</a:t>
            </a:r>
            <a:r>
              <a:rPr lang="en-US" sz="2000" dirty="0">
                <a:solidFill>
                  <a:schemeClr val="accent1">
                    <a:lumMod val="50000"/>
                  </a:schemeClr>
                </a:solidFill>
              </a:rPr>
              <a:t> and  </a:t>
            </a:r>
          </a:p>
          <a:p>
            <a:pPr marL="285750" indent="-285750"/>
            <a:r>
              <a:rPr lang="en-US" sz="2000" dirty="0">
                <a:solidFill>
                  <a:schemeClr val="accent1">
                    <a:lumMod val="50000"/>
                  </a:schemeClr>
                </a:solidFill>
              </a:rPr>
              <a:t>	</a:t>
            </a:r>
            <a:r>
              <a:rPr lang="en-US" sz="2000" b="1" dirty="0">
                <a:solidFill>
                  <a:schemeClr val="accent1">
                    <a:lumMod val="50000"/>
                  </a:schemeClr>
                </a:solidFill>
              </a:rPr>
              <a:t>OTHER INTERVENTION </a:t>
            </a:r>
          </a:p>
          <a:p>
            <a:pPr marL="285750" indent="-285750"/>
            <a:r>
              <a:rPr lang="en-US" sz="2000" dirty="0">
                <a:solidFill>
                  <a:schemeClr val="accent1">
                    <a:lumMod val="50000"/>
                  </a:schemeClr>
                </a:solidFill>
              </a:rPr>
              <a:t>	Confirm age/screen</a:t>
            </a:r>
          </a:p>
          <a:p>
            <a:pPr marL="285750" indent="-285750"/>
            <a:r>
              <a:rPr lang="en-US" sz="2000" dirty="0">
                <a:solidFill>
                  <a:schemeClr val="accent1">
                    <a:lumMod val="50000"/>
                  </a:schemeClr>
                </a:solidFill>
              </a:rPr>
              <a:t>	Administer  and record e.g. Vitamin A, oral vaccines, mebendazole</a:t>
            </a:r>
          </a:p>
        </p:txBody>
      </p:sp>
      <p:sp>
        <p:nvSpPr>
          <p:cNvPr id="26" name="Rounded Rectangle 25"/>
          <p:cNvSpPr/>
          <p:nvPr/>
        </p:nvSpPr>
        <p:spPr>
          <a:xfrm>
            <a:off x="3078034" y="1105302"/>
            <a:ext cx="2279744" cy="535902"/>
          </a:xfrm>
          <a:prstGeom prst="roundRect">
            <a:avLst/>
          </a:prstGeom>
          <a:solidFill>
            <a:schemeClr val="bg1">
              <a:lumMod val="95000"/>
            </a:schemeClr>
          </a:solidFill>
          <a:ln>
            <a:solidFill>
              <a:schemeClr val="accent1">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Team Assistant/</a:t>
            </a:r>
          </a:p>
          <a:p>
            <a:pPr algn="ctr"/>
            <a:r>
              <a:rPr lang="en-US" sz="2000" dirty="0"/>
              <a:t>Volunteer (1–2)</a:t>
            </a:r>
          </a:p>
        </p:txBody>
      </p:sp>
      <p:sp>
        <p:nvSpPr>
          <p:cNvPr id="27" name="Content Placeholder 3"/>
          <p:cNvSpPr txBox="1">
            <a:spLocks/>
          </p:cNvSpPr>
          <p:nvPr/>
        </p:nvSpPr>
        <p:spPr>
          <a:xfrm>
            <a:off x="307862" y="2320680"/>
            <a:ext cx="1196440" cy="6950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accent1">
                    <a:lumMod val="50000"/>
                  </a:schemeClr>
                </a:solidFill>
                <a:effectLst/>
                <a:uLnTx/>
                <a:uFillTx/>
                <a:latin typeface="+mn-lt"/>
                <a:ea typeface="+mn-ea"/>
                <a:cs typeface="+mn-cs"/>
              </a:rPr>
              <a:t>Entrance</a:t>
            </a:r>
          </a:p>
        </p:txBody>
      </p:sp>
      <p:sp>
        <p:nvSpPr>
          <p:cNvPr id="28" name="Rounded Rectangle 27"/>
          <p:cNvSpPr/>
          <p:nvPr/>
        </p:nvSpPr>
        <p:spPr>
          <a:xfrm>
            <a:off x="10584094" y="4953731"/>
            <a:ext cx="805869" cy="4804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Exit</a:t>
            </a:r>
          </a:p>
        </p:txBody>
      </p:sp>
      <p:sp>
        <p:nvSpPr>
          <p:cNvPr id="29" name="Rounded Rectangle 28"/>
          <p:cNvSpPr/>
          <p:nvPr/>
        </p:nvSpPr>
        <p:spPr>
          <a:xfrm>
            <a:off x="2183970" y="4140083"/>
            <a:ext cx="4008870" cy="2107771"/>
          </a:xfrm>
          <a:prstGeom prst="roundRect">
            <a:avLst>
              <a:gd name="adj" fmla="val 3876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US" sz="2000" b="1" dirty="0">
                <a:solidFill>
                  <a:schemeClr val="accent1">
                    <a:lumMod val="50000"/>
                  </a:schemeClr>
                </a:solidFill>
              </a:rPr>
              <a:t>VACCINATIONS</a:t>
            </a:r>
            <a:endParaRPr lang="en-US" sz="2000" dirty="0">
              <a:solidFill>
                <a:schemeClr val="accent1">
                  <a:lumMod val="50000"/>
                </a:schemeClr>
              </a:solidFill>
            </a:endParaRPr>
          </a:p>
          <a:p>
            <a:pPr marL="285750" indent="-285750"/>
            <a:r>
              <a:rPr lang="en-US" sz="2000" dirty="0">
                <a:solidFill>
                  <a:schemeClr val="accent1">
                    <a:lumMod val="50000"/>
                  </a:schemeClr>
                </a:solidFill>
              </a:rPr>
              <a:t>Check for contraindications </a:t>
            </a:r>
          </a:p>
          <a:p>
            <a:pPr marL="285750" indent="-285750"/>
            <a:r>
              <a:rPr lang="en-US" sz="2000" dirty="0">
                <a:solidFill>
                  <a:schemeClr val="accent1">
                    <a:lumMod val="50000"/>
                  </a:schemeClr>
                </a:solidFill>
              </a:rPr>
              <a:t>Ask about previous AEFI</a:t>
            </a:r>
          </a:p>
          <a:p>
            <a:pPr marL="285750" indent="-285750"/>
            <a:r>
              <a:rPr lang="en-US" sz="2000" dirty="0">
                <a:solidFill>
                  <a:schemeClr val="accent1">
                    <a:lumMod val="50000"/>
                  </a:schemeClr>
                </a:solidFill>
              </a:rPr>
              <a:t>Vaccinate with M/MR  and other injectable vaccines</a:t>
            </a:r>
          </a:p>
          <a:p>
            <a:pPr marL="285750" indent="-285750"/>
            <a:r>
              <a:rPr lang="en-US" sz="2000" dirty="0">
                <a:solidFill>
                  <a:schemeClr val="accent1">
                    <a:lumMod val="50000"/>
                  </a:schemeClr>
                </a:solidFill>
              </a:rPr>
              <a:t>Inform on possible AEFI, next RI dose, etc.</a:t>
            </a:r>
          </a:p>
        </p:txBody>
      </p:sp>
      <p:sp>
        <p:nvSpPr>
          <p:cNvPr id="47" name="Rounded Rectangle 46"/>
          <p:cNvSpPr/>
          <p:nvPr/>
        </p:nvSpPr>
        <p:spPr>
          <a:xfrm>
            <a:off x="6757261" y="4275532"/>
            <a:ext cx="3250769" cy="18368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US" sz="2000" b="1" dirty="0">
                <a:solidFill>
                  <a:schemeClr val="accent1">
                    <a:lumMod val="50000"/>
                  </a:schemeClr>
                </a:solidFill>
              </a:rPr>
              <a:t>RECORDING</a:t>
            </a:r>
            <a:endParaRPr lang="en-US" sz="2000" dirty="0">
              <a:solidFill>
                <a:schemeClr val="accent1">
                  <a:lumMod val="50000"/>
                </a:schemeClr>
              </a:solidFill>
            </a:endParaRPr>
          </a:p>
          <a:p>
            <a:pPr marL="285750" indent="-285750"/>
            <a:r>
              <a:rPr lang="en-US" sz="2000" dirty="0">
                <a:solidFill>
                  <a:schemeClr val="accent1">
                    <a:lumMod val="50000"/>
                  </a:schemeClr>
                </a:solidFill>
              </a:rPr>
              <a:t>	Mark tally sheet and vaccination card</a:t>
            </a:r>
          </a:p>
          <a:p>
            <a:pPr marL="285750" indent="-285750"/>
            <a:r>
              <a:rPr lang="en-US" sz="2000" dirty="0">
                <a:solidFill>
                  <a:schemeClr val="accent1">
                    <a:lumMod val="50000"/>
                  </a:schemeClr>
                </a:solidFill>
              </a:rPr>
              <a:t>	Finger marking</a:t>
            </a:r>
          </a:p>
          <a:p>
            <a:pPr marL="285750" indent="-285750"/>
            <a:r>
              <a:rPr lang="en-US" sz="2000" dirty="0">
                <a:solidFill>
                  <a:schemeClr val="accent1">
                    <a:lumMod val="50000"/>
                  </a:schemeClr>
                </a:solidFill>
              </a:rPr>
              <a:t>	Advise to wait 15 min in case of AEFI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5332"/>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Setting up a vaccination site</a:t>
            </a:r>
          </a:p>
        </p:txBody>
      </p:sp>
      <p:sp>
        <p:nvSpPr>
          <p:cNvPr id="3" name="Content Placeholder 2"/>
          <p:cNvSpPr>
            <a:spLocks noGrp="1"/>
          </p:cNvSpPr>
          <p:nvPr>
            <p:ph idx="1"/>
          </p:nvPr>
        </p:nvSpPr>
        <p:spPr>
          <a:xfrm>
            <a:off x="820615" y="1112915"/>
            <a:ext cx="10515600" cy="5410977"/>
          </a:xfrm>
        </p:spPr>
        <p:txBody>
          <a:bodyPr>
            <a:normAutofit/>
          </a:bodyPr>
          <a:lstStyle/>
          <a:p>
            <a:r>
              <a:rPr lang="en-GB" dirty="0">
                <a:solidFill>
                  <a:schemeClr val="tx2">
                    <a:lumMod val="50000"/>
                  </a:schemeClr>
                </a:solidFill>
              </a:rPr>
              <a:t>Arrive early, display the banner so that it is well visible</a:t>
            </a:r>
          </a:p>
          <a:p>
            <a:r>
              <a:rPr lang="en-GB" dirty="0">
                <a:solidFill>
                  <a:schemeClr val="tx2">
                    <a:lumMod val="50000"/>
                  </a:schemeClr>
                </a:solidFill>
              </a:rPr>
              <a:t>Make sure that volunteer social mobilizers are ready</a:t>
            </a:r>
          </a:p>
          <a:p>
            <a:r>
              <a:rPr lang="en-GB" dirty="0">
                <a:solidFill>
                  <a:schemeClr val="tx2">
                    <a:lumMod val="50000"/>
                  </a:schemeClr>
                </a:solidFill>
              </a:rPr>
              <a:t>Keep the vaccine carrier closed and position it away from direct sunlight or heat </a:t>
            </a:r>
          </a:p>
          <a:p>
            <a:r>
              <a:rPr lang="en-GB" dirty="0">
                <a:solidFill>
                  <a:schemeClr val="tx2">
                    <a:lumMod val="50000"/>
                  </a:schemeClr>
                </a:solidFill>
              </a:rPr>
              <a:t>Prepare the safety box and keep within the easy reach of vaccinator</a:t>
            </a:r>
          </a:p>
          <a:p>
            <a:r>
              <a:rPr lang="en-GB" dirty="0">
                <a:solidFill>
                  <a:schemeClr val="tx2">
                    <a:lumMod val="50000"/>
                  </a:schemeClr>
                </a:solidFill>
              </a:rPr>
              <a:t>Complete the top of the tally sheet before starting with vaccinations</a:t>
            </a:r>
          </a:p>
          <a:p>
            <a:r>
              <a:rPr lang="en-GB" dirty="0">
                <a:solidFill>
                  <a:schemeClr val="tx2">
                    <a:lumMod val="50000"/>
                  </a:schemeClr>
                </a:solidFill>
              </a:rPr>
              <a:t>Let mothers/caregivers come in one by one, welcome them warmly and praise them for bringing the child for vaccination, let them sit on the chair holding the child firmly in correct position</a:t>
            </a:r>
          </a:p>
          <a:p>
            <a:r>
              <a:rPr lang="en-GB" dirty="0">
                <a:solidFill>
                  <a:schemeClr val="tx2">
                    <a:lumMod val="50000"/>
                  </a:schemeClr>
                </a:solidFill>
              </a:rPr>
              <a:t>Reconstitute one vaccine at a time</a:t>
            </a:r>
          </a:p>
          <a:p>
            <a:r>
              <a:rPr lang="en-GB" dirty="0">
                <a:solidFill>
                  <a:schemeClr val="tx2">
                    <a:lumMod val="50000"/>
                  </a:schemeClr>
                </a:solidFill>
              </a:rPr>
              <a:t>Vaccinate following the standard procedure</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16976"/>
            <a:ext cx="11106150" cy="1325563"/>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Screening before vaccine administration </a:t>
            </a:r>
            <a:b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br>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Contraindications for M/MR vaccine</a:t>
            </a:r>
            <a:endParaRPr lang="en-GB"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647700" y="1689099"/>
            <a:ext cx="10515600" cy="5032376"/>
          </a:xfrm>
        </p:spPr>
        <p:txBody>
          <a:bodyPr>
            <a:normAutofit/>
          </a:bodyPr>
          <a:lstStyle/>
          <a:p>
            <a:r>
              <a:rPr lang="en-GB" dirty="0">
                <a:solidFill>
                  <a:schemeClr val="tx2">
                    <a:lumMod val="50000"/>
                  </a:schemeClr>
                </a:solidFill>
              </a:rPr>
              <a:t>Screen all children for: eligible age and contraindications</a:t>
            </a:r>
          </a:p>
          <a:p>
            <a:r>
              <a:rPr lang="en-GB" dirty="0">
                <a:solidFill>
                  <a:schemeClr val="tx2">
                    <a:lumMod val="50000"/>
                  </a:schemeClr>
                </a:solidFill>
              </a:rPr>
              <a:t>Vaccination should not be postponed in presence of mild illness</a:t>
            </a:r>
          </a:p>
          <a:p>
            <a:r>
              <a:rPr lang="en-GB" dirty="0">
                <a:solidFill>
                  <a:schemeClr val="tx2">
                    <a:lumMod val="50000"/>
                  </a:schemeClr>
                </a:solidFill>
              </a:rPr>
              <a:t>The contraindications for M/MR vaccine are:</a:t>
            </a:r>
          </a:p>
          <a:p>
            <a:pPr lvl="1"/>
            <a:r>
              <a:rPr lang="en-GB" dirty="0">
                <a:solidFill>
                  <a:schemeClr val="tx2">
                    <a:lumMod val="50000"/>
                  </a:schemeClr>
                </a:solidFill>
              </a:rPr>
              <a:t>History of anaphylaxis  to a vaccine component</a:t>
            </a:r>
          </a:p>
          <a:p>
            <a:pPr lvl="1"/>
            <a:r>
              <a:rPr lang="en-GB" dirty="0">
                <a:solidFill>
                  <a:schemeClr val="tx2">
                    <a:lumMod val="50000"/>
                  </a:schemeClr>
                </a:solidFill>
              </a:rPr>
              <a:t>Severe immunodeficiency (e.g. advanced HIV infection and AIDS, malignancies, congenital immune disorders)</a:t>
            </a:r>
          </a:p>
          <a:p>
            <a:pPr lvl="1"/>
            <a:r>
              <a:rPr lang="en-GB" dirty="0">
                <a:solidFill>
                  <a:schemeClr val="tx2">
                    <a:lumMod val="50000"/>
                  </a:schemeClr>
                </a:solidFill>
              </a:rPr>
              <a:t>Acute severe illnesses, including those with severe fever and/or evolving neurological conditions (this is a precautionary measure – vaccination should be postponed until the illness resolve)</a:t>
            </a:r>
          </a:p>
          <a:p>
            <a:pPr lvl="1"/>
            <a:r>
              <a:rPr lang="en-GB" dirty="0">
                <a:solidFill>
                  <a:schemeClr val="tx2">
                    <a:lumMod val="50000"/>
                  </a:schemeClr>
                </a:solidFill>
              </a:rPr>
              <a:t>Active untreated tuberculosis (vaccination should be postponed until the therapy is established)</a:t>
            </a:r>
          </a:p>
          <a:p>
            <a:pPr lvl="1"/>
            <a:r>
              <a:rPr lang="en-GB" dirty="0">
                <a:solidFill>
                  <a:schemeClr val="tx2">
                    <a:lumMod val="50000"/>
                  </a:schemeClr>
                </a:solidFill>
              </a:rPr>
              <a:t>Pregnancy</a:t>
            </a:r>
          </a:p>
          <a:p>
            <a:pPr lvl="1"/>
            <a:endParaRPr lang="en-GB" dirty="0"/>
          </a:p>
          <a:p>
            <a:pPr lvl="1"/>
            <a:endParaRPr lang="en-GB" dirty="0"/>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Plenary questions and answers:</a:t>
            </a:r>
            <a:b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br>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Screening before vaccine administration</a:t>
            </a:r>
          </a:p>
        </p:txBody>
      </p:sp>
      <p:sp>
        <p:nvSpPr>
          <p:cNvPr id="3" name="Content Placeholder 2"/>
          <p:cNvSpPr>
            <a:spLocks noGrp="1"/>
          </p:cNvSpPr>
          <p:nvPr>
            <p:ph idx="1"/>
          </p:nvPr>
        </p:nvSpPr>
        <p:spPr>
          <a:xfrm>
            <a:off x="857655" y="1806169"/>
            <a:ext cx="10515600" cy="5421481"/>
          </a:xfrm>
        </p:spPr>
        <p:txBody>
          <a:bodyPr>
            <a:normAutofit/>
          </a:bodyPr>
          <a:lstStyle/>
          <a:p>
            <a:r>
              <a:rPr lang="en-GB" dirty="0">
                <a:solidFill>
                  <a:schemeClr val="tx2">
                    <a:lumMod val="50000"/>
                  </a:schemeClr>
                </a:solidFill>
              </a:rPr>
              <a:t>Is the child eligible for vaccination during the SIA targeting children aged 9-59 months? </a:t>
            </a:r>
          </a:p>
          <a:p>
            <a:pPr lvl="1"/>
            <a:r>
              <a:rPr lang="en-GB" dirty="0">
                <a:solidFill>
                  <a:schemeClr val="tx2">
                    <a:lumMod val="50000"/>
                  </a:schemeClr>
                </a:solidFill>
              </a:rPr>
              <a:t>10-month old child, running nose, no fever</a:t>
            </a:r>
          </a:p>
          <a:p>
            <a:pPr lvl="2"/>
            <a:r>
              <a:rPr lang="en-GB" dirty="0">
                <a:solidFill>
                  <a:schemeClr val="accent1">
                    <a:lumMod val="75000"/>
                  </a:schemeClr>
                </a:solidFill>
              </a:rPr>
              <a:t>Yes,  mild concurrent infection is not a contraindication for measles vaccination.</a:t>
            </a:r>
          </a:p>
          <a:p>
            <a:pPr lvl="1"/>
            <a:r>
              <a:rPr lang="en-GB" dirty="0">
                <a:solidFill>
                  <a:schemeClr val="tx2">
                    <a:lumMod val="50000"/>
                  </a:schemeClr>
                </a:solidFill>
              </a:rPr>
              <a:t>3-year old child, cough, difficulties breathing, 39 °C temperature, history of seizures</a:t>
            </a:r>
          </a:p>
          <a:p>
            <a:pPr lvl="2"/>
            <a:r>
              <a:rPr lang="en-GB" dirty="0">
                <a:solidFill>
                  <a:schemeClr val="accent1">
                    <a:lumMod val="75000"/>
                  </a:schemeClr>
                </a:solidFill>
              </a:rPr>
              <a:t>No, high fever and  signs of acute illness are temporary contraindication.</a:t>
            </a:r>
          </a:p>
          <a:p>
            <a:pPr lvl="1"/>
            <a:r>
              <a:rPr lang="en-GB" dirty="0">
                <a:solidFill>
                  <a:schemeClr val="tx2">
                    <a:lumMod val="50000"/>
                  </a:schemeClr>
                </a:solidFill>
              </a:rPr>
              <a:t>18-months old child, diarrhoea, no dehydration</a:t>
            </a:r>
          </a:p>
          <a:p>
            <a:pPr lvl="2"/>
            <a:r>
              <a:rPr lang="en-GB" dirty="0">
                <a:solidFill>
                  <a:schemeClr val="accent1">
                    <a:lumMod val="75000"/>
                  </a:schemeClr>
                </a:solidFill>
              </a:rPr>
              <a:t>Yes, vaccination should not be postponed in the presence of mild conditions.</a:t>
            </a:r>
          </a:p>
          <a:p>
            <a:pPr lvl="1"/>
            <a:r>
              <a:rPr lang="en-GB" dirty="0">
                <a:solidFill>
                  <a:schemeClr val="tx2">
                    <a:lumMod val="50000"/>
                  </a:schemeClr>
                </a:solidFill>
              </a:rPr>
              <a:t>8-month old child, never vaccinated before, healthy</a:t>
            </a:r>
          </a:p>
          <a:p>
            <a:pPr lvl="2"/>
            <a:r>
              <a:rPr lang="en-GB" dirty="0">
                <a:solidFill>
                  <a:schemeClr val="accent1">
                    <a:lumMod val="75000"/>
                  </a:schemeClr>
                </a:solidFill>
              </a:rPr>
              <a:t>No, the child is not eligible by age.</a:t>
            </a:r>
          </a:p>
        </p:txBody>
      </p:sp>
      <p:sp>
        <p:nvSpPr>
          <p:cNvPr id="4" name="Slide Number Placeholder 3"/>
          <p:cNvSpPr>
            <a:spLocks noGrp="1"/>
          </p:cNvSpPr>
          <p:nvPr>
            <p:ph type="sldNum" sz="quarter" idx="12"/>
          </p:nvPr>
        </p:nvSpPr>
        <p:spPr/>
        <p:txBody>
          <a:bodyPr/>
          <a:lstStyle/>
          <a:p>
            <a:fld id="{C303845B-95F4-455A-B10D-7E464EEC4D39}" type="slidenum">
              <a:rPr lang="en-US" smtClean="0"/>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502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Safe injection practice</a:t>
            </a:r>
          </a:p>
        </p:txBody>
      </p:sp>
      <p:sp>
        <p:nvSpPr>
          <p:cNvPr id="3" name="Content Placeholder 2"/>
          <p:cNvSpPr>
            <a:spLocks noGrp="1"/>
          </p:cNvSpPr>
          <p:nvPr>
            <p:ph idx="1"/>
          </p:nvPr>
        </p:nvSpPr>
        <p:spPr>
          <a:xfrm>
            <a:off x="838200" y="1825625"/>
            <a:ext cx="10847522" cy="4637168"/>
          </a:xfrm>
        </p:spPr>
        <p:txBody>
          <a:bodyPr>
            <a:normAutofit lnSpcReduction="10000"/>
          </a:bodyPr>
          <a:lstStyle/>
          <a:p>
            <a:r>
              <a:rPr lang="en-GB" dirty="0">
                <a:solidFill>
                  <a:schemeClr val="tx2">
                    <a:lumMod val="50000"/>
                  </a:schemeClr>
                </a:solidFill>
              </a:rPr>
              <a:t>Every injection must be safe.</a:t>
            </a:r>
          </a:p>
          <a:p>
            <a:r>
              <a:rPr lang="en-GB" dirty="0">
                <a:solidFill>
                  <a:schemeClr val="tx2">
                    <a:lumMod val="50000"/>
                  </a:schemeClr>
                </a:solidFill>
              </a:rPr>
              <a:t>Who must an injection be safe for?</a:t>
            </a:r>
          </a:p>
          <a:p>
            <a:pPr lvl="1"/>
            <a:r>
              <a:rPr lang="en-GB" sz="2500" dirty="0">
                <a:solidFill>
                  <a:schemeClr val="tx2">
                    <a:lumMod val="50000"/>
                  </a:schemeClr>
                </a:solidFill>
              </a:rPr>
              <a:t>For the </a:t>
            </a:r>
            <a:r>
              <a:rPr lang="en-GB" sz="2500" dirty="0" err="1">
                <a:solidFill>
                  <a:schemeClr val="tx2">
                    <a:lumMod val="50000"/>
                  </a:schemeClr>
                </a:solidFill>
              </a:rPr>
              <a:t>vaccinee</a:t>
            </a:r>
            <a:r>
              <a:rPr lang="en-GB" sz="2500" dirty="0">
                <a:solidFill>
                  <a:schemeClr val="tx2">
                    <a:lumMod val="50000"/>
                  </a:schemeClr>
                </a:solidFill>
              </a:rPr>
              <a:t> –  use sterile needle and sterile AD syringe of the appropriate size</a:t>
            </a:r>
          </a:p>
          <a:p>
            <a:pPr lvl="1"/>
            <a:r>
              <a:rPr lang="en-GB" sz="2500" dirty="0">
                <a:solidFill>
                  <a:schemeClr val="tx2">
                    <a:lumMod val="50000"/>
                  </a:schemeClr>
                </a:solidFill>
              </a:rPr>
              <a:t>For the health worker – avoid needle-stick injuries</a:t>
            </a:r>
          </a:p>
          <a:p>
            <a:pPr lvl="1"/>
            <a:r>
              <a:rPr lang="en-GB" sz="2500" dirty="0">
                <a:solidFill>
                  <a:schemeClr val="tx2">
                    <a:lumMod val="50000"/>
                  </a:schemeClr>
                </a:solidFill>
              </a:rPr>
              <a:t>For the community – dispose used injection equipment correctly</a:t>
            </a:r>
          </a:p>
          <a:p>
            <a:r>
              <a:rPr lang="en-GB" dirty="0">
                <a:solidFill>
                  <a:schemeClr val="tx2">
                    <a:lumMod val="50000"/>
                  </a:schemeClr>
                </a:solidFill>
              </a:rPr>
              <a:t>For M/MR SIA the following are used:</a:t>
            </a:r>
          </a:p>
          <a:p>
            <a:pPr lvl="1"/>
            <a:r>
              <a:rPr lang="en-GB" sz="2500" dirty="0">
                <a:solidFill>
                  <a:schemeClr val="tx2">
                    <a:lumMod val="50000"/>
                  </a:schemeClr>
                </a:solidFill>
              </a:rPr>
              <a:t>For M/MR vaccine – AD syringe 0.5mL, needle 25mm, 23 gauge</a:t>
            </a:r>
          </a:p>
          <a:p>
            <a:pPr lvl="1"/>
            <a:r>
              <a:rPr lang="en-GB" sz="2500" dirty="0">
                <a:solidFill>
                  <a:schemeClr val="tx2">
                    <a:lumMod val="50000"/>
                  </a:schemeClr>
                </a:solidFill>
              </a:rPr>
              <a:t>For reconstitution –  AD syringe 5mL, needle 76mm, 18 gauge</a:t>
            </a:r>
          </a:p>
          <a:p>
            <a:r>
              <a:rPr lang="en-GB" dirty="0">
                <a:solidFill>
                  <a:schemeClr val="tx2">
                    <a:lumMod val="50000"/>
                  </a:schemeClr>
                </a:solidFill>
              </a:rPr>
              <a:t>When administering multiple injections use different limbs; if same limb is injected, separate injection site by 2.5 cm.</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291973"/>
            <a:ext cx="10515600" cy="878217"/>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Safe handling of AD syringes and needles</a:t>
            </a:r>
          </a:p>
        </p:txBody>
      </p:sp>
      <p:sp>
        <p:nvSpPr>
          <p:cNvPr id="3" name="Content Placeholder 2"/>
          <p:cNvSpPr>
            <a:spLocks noGrp="1"/>
          </p:cNvSpPr>
          <p:nvPr>
            <p:ph idx="1"/>
          </p:nvPr>
        </p:nvSpPr>
        <p:spPr>
          <a:xfrm>
            <a:off x="486388" y="1670864"/>
            <a:ext cx="6682508" cy="4677181"/>
          </a:xfrm>
        </p:spPr>
        <p:txBody>
          <a:bodyPr>
            <a:normAutofit fontScale="92500" lnSpcReduction="10000"/>
          </a:bodyPr>
          <a:lstStyle/>
          <a:p>
            <a:r>
              <a:rPr lang="en-GB" dirty="0">
                <a:solidFill>
                  <a:schemeClr val="tx2">
                    <a:lumMod val="50000"/>
                  </a:schemeClr>
                </a:solidFill>
              </a:rPr>
              <a:t>Use only sterile, packed AD syringes.</a:t>
            </a:r>
          </a:p>
          <a:p>
            <a:r>
              <a:rPr lang="en-GB" dirty="0">
                <a:solidFill>
                  <a:schemeClr val="tx2">
                    <a:lumMod val="50000"/>
                  </a:schemeClr>
                </a:solidFill>
              </a:rPr>
              <a:t>Do not use if packaging is broken or if expiration date is passed!</a:t>
            </a:r>
          </a:p>
          <a:p>
            <a:r>
              <a:rPr lang="en-GB" dirty="0">
                <a:solidFill>
                  <a:schemeClr val="tx2">
                    <a:lumMod val="50000"/>
                  </a:schemeClr>
                </a:solidFill>
              </a:rPr>
              <a:t>Tear off the wrapping from the plunger end                                                               of the syringe.</a:t>
            </a:r>
          </a:p>
          <a:p>
            <a:r>
              <a:rPr lang="en-GB" dirty="0">
                <a:solidFill>
                  <a:schemeClr val="tx2">
                    <a:lumMod val="50000"/>
                  </a:schemeClr>
                </a:solidFill>
              </a:rPr>
              <a:t>Do not pre-fill syringes.</a:t>
            </a:r>
          </a:p>
          <a:p>
            <a:r>
              <a:rPr lang="en-GB" dirty="0">
                <a:solidFill>
                  <a:schemeClr val="tx2">
                    <a:lumMod val="50000"/>
                  </a:schemeClr>
                </a:solidFill>
              </a:rPr>
              <a:t>Take off the needle cap and drop it in the                                            safety box – NEVER RECAP THE NEEDLE.</a:t>
            </a:r>
          </a:p>
          <a:p>
            <a:r>
              <a:rPr lang="en-GB" dirty="0">
                <a:solidFill>
                  <a:schemeClr val="tx2">
                    <a:lumMod val="50000"/>
                  </a:schemeClr>
                </a:solidFill>
              </a:rPr>
              <a:t>After use, place the syringe and needle immediately in the safety box.</a:t>
            </a:r>
          </a:p>
          <a:p>
            <a:r>
              <a:rPr lang="en-GB" dirty="0">
                <a:solidFill>
                  <a:schemeClr val="tx2">
                    <a:lumMod val="50000"/>
                  </a:schemeClr>
                </a:solidFill>
              </a:rPr>
              <a:t>Wash your hands with soap and water before and after the vaccination session.</a:t>
            </a:r>
          </a:p>
          <a:p>
            <a:endParaRPr lang="en-GB" dirty="0"/>
          </a:p>
        </p:txBody>
      </p:sp>
      <p:sp>
        <p:nvSpPr>
          <p:cNvPr id="5" name="Slide Number Placeholder 4"/>
          <p:cNvSpPr>
            <a:spLocks noGrp="1"/>
          </p:cNvSpPr>
          <p:nvPr>
            <p:ph type="sldNum" sz="quarter" idx="12"/>
          </p:nvPr>
        </p:nvSpPr>
        <p:spPr/>
        <p:txBody>
          <a:bodyPr/>
          <a:lstStyle/>
          <a:p>
            <a:fld id="{C303845B-95F4-455A-B10D-7E464EEC4D39}" type="slidenum">
              <a:rPr lang="en-US" smtClean="0"/>
              <a:pPr/>
              <a:t>68</a:t>
            </a:fld>
            <a:endParaRPr lang="en-US"/>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342" y="1970673"/>
            <a:ext cx="3885003" cy="388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329"/>
            <a:ext cx="10515600" cy="802189"/>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What can and what must not be touched?</a:t>
            </a:r>
          </a:p>
        </p:txBody>
      </p:sp>
      <p:sp>
        <p:nvSpPr>
          <p:cNvPr id="6" name="Slide Number Placeholder 5"/>
          <p:cNvSpPr>
            <a:spLocks noGrp="1"/>
          </p:cNvSpPr>
          <p:nvPr>
            <p:ph type="sldNum" sz="quarter" idx="12"/>
          </p:nvPr>
        </p:nvSpPr>
        <p:spPr/>
        <p:txBody>
          <a:bodyPr/>
          <a:lstStyle/>
          <a:p>
            <a:fld id="{C303845B-95F4-455A-B10D-7E464EEC4D39}" type="slidenum">
              <a:rPr lang="en-US" smtClean="0"/>
              <a:pPr/>
              <a:t>69</a:t>
            </a:fld>
            <a:endParaRPr lang="en-US"/>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41975" y="1341765"/>
            <a:ext cx="5530175" cy="1749843"/>
          </a:xfrm>
          <a:prstGeom prst="rect">
            <a:avLst/>
          </a:prstGeom>
          <a:noFill/>
          <a:ln w="38100">
            <a:solidFill>
              <a:srgbClr val="00B050"/>
            </a:solid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t="54599"/>
          <a:stretch>
            <a:fillRect/>
          </a:stretch>
        </p:blipFill>
        <p:spPr>
          <a:xfrm>
            <a:off x="5845512" y="5009063"/>
            <a:ext cx="5299278" cy="1347287"/>
          </a:xfrm>
          <a:prstGeom prst="rect">
            <a:avLst/>
          </a:prstGeom>
          <a:noFill/>
          <a:ln w="38100">
            <a:solidFill>
              <a:srgbClr val="FF0000"/>
            </a:solid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5" cstate="print"/>
          <a:srcRect r="608"/>
          <a:stretch>
            <a:fillRect/>
          </a:stretch>
        </p:blipFill>
        <p:spPr bwMode="auto">
          <a:xfrm>
            <a:off x="5845512" y="3347530"/>
            <a:ext cx="5339126" cy="1542137"/>
          </a:xfrm>
          <a:prstGeom prst="rect">
            <a:avLst/>
          </a:prstGeom>
          <a:noFill/>
          <a:ln w="38100">
            <a:solidFill>
              <a:srgbClr val="FF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56" y="365125"/>
            <a:ext cx="10912841" cy="1325563"/>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Global context: from Global Vaccine Action Plan (GVAP) to Immunization Agenda 2030</a:t>
            </a:r>
          </a:p>
        </p:txBody>
      </p:sp>
      <p:sp>
        <p:nvSpPr>
          <p:cNvPr id="3" name="Content Placeholder 2"/>
          <p:cNvSpPr>
            <a:spLocks noGrp="1"/>
          </p:cNvSpPr>
          <p:nvPr>
            <p:ph idx="1"/>
          </p:nvPr>
        </p:nvSpPr>
        <p:spPr>
          <a:xfrm>
            <a:off x="838200" y="2582876"/>
            <a:ext cx="10515600" cy="2881286"/>
          </a:xfrm>
        </p:spPr>
        <p:txBody>
          <a:bodyPr/>
          <a:lstStyle/>
          <a:p>
            <a:r>
              <a:rPr lang="en-GB" dirty="0">
                <a:solidFill>
                  <a:schemeClr val="tx2">
                    <a:lumMod val="50000"/>
                  </a:schemeClr>
                </a:solidFill>
              </a:rPr>
              <a:t>2010-2018: 73% global decrease in mortality from measles, but regional elimination has not been achieved or sustained.</a:t>
            </a:r>
          </a:p>
          <a:p>
            <a:r>
              <a:rPr lang="en-GB" dirty="0">
                <a:solidFill>
                  <a:schemeClr val="tx2">
                    <a:lumMod val="50000"/>
                  </a:schemeClr>
                </a:solidFill>
              </a:rPr>
              <a:t>Lessons from GVAP included in Immunization Agenda 2030 (IA 2030)</a:t>
            </a:r>
          </a:p>
          <a:p>
            <a:r>
              <a:rPr lang="en-GB" dirty="0">
                <a:solidFill>
                  <a:schemeClr val="tx2">
                    <a:lumMod val="50000"/>
                  </a:schemeClr>
                </a:solidFill>
              </a:rPr>
              <a:t>IA 2030 envisions “A world where everyone, everywhere, at every age, fully benefits from vaccines for good health and well-being.” </a:t>
            </a:r>
          </a:p>
        </p:txBody>
      </p:sp>
      <p:sp>
        <p:nvSpPr>
          <p:cNvPr id="4" name="Slide Number Placeholder 3"/>
          <p:cNvSpPr>
            <a:spLocks noGrp="1"/>
          </p:cNvSpPr>
          <p:nvPr>
            <p:ph type="sldNum" sz="quarter" idx="12"/>
          </p:nvPr>
        </p:nvSpPr>
        <p:spPr/>
        <p:txBody>
          <a:bodyPr/>
          <a:lstStyle/>
          <a:p>
            <a:fld id="{C303845B-95F4-455A-B10D-7E464EEC4D39}"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12" y="210142"/>
            <a:ext cx="11100176" cy="904283"/>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Steps for reconstitution of the M/MR vaccine (I )</a:t>
            </a:r>
          </a:p>
        </p:txBody>
      </p:sp>
      <p:sp>
        <p:nvSpPr>
          <p:cNvPr id="3" name="Content Placeholder 2"/>
          <p:cNvSpPr>
            <a:spLocks noGrp="1"/>
          </p:cNvSpPr>
          <p:nvPr>
            <p:ph idx="1"/>
          </p:nvPr>
        </p:nvSpPr>
        <p:spPr>
          <a:xfrm>
            <a:off x="681925" y="1496440"/>
            <a:ext cx="10988299" cy="4995800"/>
          </a:xfrm>
        </p:spPr>
        <p:txBody>
          <a:bodyPr>
            <a:normAutofit fontScale="92500"/>
          </a:bodyPr>
          <a:lstStyle/>
          <a:p>
            <a:r>
              <a:rPr lang="en-GB" dirty="0">
                <a:solidFill>
                  <a:schemeClr val="tx2">
                    <a:lumMod val="50000"/>
                  </a:schemeClr>
                </a:solidFill>
              </a:rPr>
              <a:t>Before reconstitution make sure that your hands are clean, wash them with running water and soap.</a:t>
            </a:r>
          </a:p>
          <a:p>
            <a:r>
              <a:rPr lang="en-GB" dirty="0">
                <a:solidFill>
                  <a:schemeClr val="tx2">
                    <a:lumMod val="50000"/>
                  </a:schemeClr>
                </a:solidFill>
              </a:rPr>
              <a:t>Reconstitute M/MR vaccine </a:t>
            </a:r>
            <a:r>
              <a:rPr lang="en-GB" u="sng" dirty="0">
                <a:solidFill>
                  <a:schemeClr val="tx2">
                    <a:lumMod val="50000"/>
                  </a:schemeClr>
                </a:solidFill>
              </a:rPr>
              <a:t>just before </a:t>
            </a:r>
            <a:r>
              <a:rPr lang="en-GB" dirty="0">
                <a:solidFill>
                  <a:schemeClr val="tx2">
                    <a:lumMod val="50000"/>
                  </a:schemeClr>
                </a:solidFill>
              </a:rPr>
              <a:t>using it.</a:t>
            </a:r>
          </a:p>
          <a:p>
            <a:r>
              <a:rPr lang="en-GB" dirty="0">
                <a:solidFill>
                  <a:schemeClr val="tx2">
                    <a:lumMod val="50000"/>
                  </a:schemeClr>
                </a:solidFill>
              </a:rPr>
              <a:t>Steps for reconstitution:</a:t>
            </a:r>
          </a:p>
          <a:p>
            <a:pPr>
              <a:buNone/>
            </a:pPr>
            <a:r>
              <a:rPr lang="en-GB" dirty="0">
                <a:solidFill>
                  <a:schemeClr val="tx2">
                    <a:lumMod val="50000"/>
                  </a:schemeClr>
                </a:solidFill>
              </a:rPr>
              <a:t>1. Inspect the vaccine and diluent vials and make sure that:</a:t>
            </a:r>
          </a:p>
          <a:p>
            <a:pPr lvl="1"/>
            <a:r>
              <a:rPr lang="en-GB" dirty="0">
                <a:solidFill>
                  <a:schemeClr val="tx2">
                    <a:lumMod val="50000"/>
                  </a:schemeClr>
                </a:solidFill>
              </a:rPr>
              <a:t>Diluent is for M/MR vaccine, from the same manufacturer as M/MR vaccine, the expiration date is not passed, and that vial is not cracked</a:t>
            </a:r>
          </a:p>
          <a:p>
            <a:pPr lvl="1"/>
            <a:r>
              <a:rPr lang="en-GB" dirty="0">
                <a:solidFill>
                  <a:schemeClr val="tx2">
                    <a:lumMod val="50000"/>
                  </a:schemeClr>
                </a:solidFill>
              </a:rPr>
              <a:t>Vaccine is not passed the discard point - check expiration date and VVM</a:t>
            </a:r>
          </a:p>
          <a:p>
            <a:pPr>
              <a:buNone/>
            </a:pPr>
            <a:r>
              <a:rPr lang="en-GB" dirty="0">
                <a:solidFill>
                  <a:schemeClr val="tx2">
                    <a:lumMod val="50000"/>
                  </a:schemeClr>
                </a:solidFill>
              </a:rPr>
              <a:t>2. Tap the tip of the diluent vial so that none of it remains in the tip, tap the       M/MR vial making sure that all powder is at the bottom of the vial.</a:t>
            </a:r>
          </a:p>
          <a:p>
            <a:pPr>
              <a:buNone/>
            </a:pPr>
            <a:r>
              <a:rPr lang="en-GB" dirty="0">
                <a:solidFill>
                  <a:schemeClr val="tx2">
                    <a:lumMod val="50000"/>
                  </a:schemeClr>
                </a:solidFill>
              </a:rPr>
              <a:t>3. Flip off with your thumb the coloured plastic cap with VVM on the M/MR vaccine.</a:t>
            </a:r>
          </a:p>
        </p:txBody>
      </p:sp>
      <p:sp>
        <p:nvSpPr>
          <p:cNvPr id="4" name="Slide Number Placeholder 3"/>
          <p:cNvSpPr>
            <a:spLocks noGrp="1"/>
          </p:cNvSpPr>
          <p:nvPr>
            <p:ph type="sldNum" sz="quarter" idx="12"/>
          </p:nvPr>
        </p:nvSpPr>
        <p:spPr/>
        <p:txBody>
          <a:bodyPr/>
          <a:lstStyle/>
          <a:p>
            <a:fld id="{C303845B-95F4-455A-B10D-7E464EEC4D39}" type="slidenum">
              <a:rPr lang="en-US" smtClean="0"/>
              <a:pPr/>
              <a:t>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72" y="168275"/>
            <a:ext cx="11192255" cy="838833"/>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Steps for reconstitution of the M/MR vaccine (II)</a:t>
            </a:r>
          </a:p>
        </p:txBody>
      </p:sp>
      <p:sp>
        <p:nvSpPr>
          <p:cNvPr id="3" name="Content Placeholder 2"/>
          <p:cNvSpPr>
            <a:spLocks noGrp="1"/>
          </p:cNvSpPr>
          <p:nvPr>
            <p:ph idx="1"/>
          </p:nvPr>
        </p:nvSpPr>
        <p:spPr>
          <a:xfrm>
            <a:off x="475488" y="1039240"/>
            <a:ext cx="11192256" cy="5599303"/>
          </a:xfrm>
        </p:spPr>
        <p:txBody>
          <a:bodyPr>
            <a:normAutofit lnSpcReduction="10000"/>
          </a:bodyPr>
          <a:lstStyle/>
          <a:p>
            <a:pPr>
              <a:buNone/>
            </a:pPr>
            <a:r>
              <a:rPr lang="en-GB" dirty="0">
                <a:solidFill>
                  <a:schemeClr val="tx2">
                    <a:lumMod val="50000"/>
                  </a:schemeClr>
                </a:solidFill>
              </a:rPr>
              <a:t>4. </a:t>
            </a:r>
            <a:r>
              <a:rPr lang="en-GB" sz="2600" dirty="0">
                <a:solidFill>
                  <a:schemeClr val="tx2">
                    <a:lumMod val="50000"/>
                  </a:schemeClr>
                </a:solidFill>
              </a:rPr>
              <a:t>Write down the time of reconstitution on the label</a:t>
            </a:r>
          </a:p>
          <a:p>
            <a:pPr>
              <a:buNone/>
            </a:pPr>
            <a:r>
              <a:rPr lang="en-GB" sz="2600" dirty="0">
                <a:solidFill>
                  <a:schemeClr val="tx2">
                    <a:lumMod val="50000"/>
                  </a:schemeClr>
                </a:solidFill>
              </a:rPr>
              <a:t>5. Open the diluent by breaking the tip of the vial</a:t>
            </a:r>
          </a:p>
          <a:p>
            <a:pPr lvl="1"/>
            <a:r>
              <a:rPr lang="en-GB" sz="2600" dirty="0">
                <a:solidFill>
                  <a:schemeClr val="tx2">
                    <a:lumMod val="50000"/>
                  </a:schemeClr>
                </a:solidFill>
              </a:rPr>
              <a:t>In case of injury, discard the vial and cover your wound before opening a new one.</a:t>
            </a:r>
          </a:p>
          <a:p>
            <a:pPr>
              <a:buNone/>
            </a:pPr>
            <a:r>
              <a:rPr lang="en-GB" sz="2600" dirty="0">
                <a:solidFill>
                  <a:schemeClr val="tx2">
                    <a:lumMod val="50000"/>
                  </a:schemeClr>
                </a:solidFill>
              </a:rPr>
              <a:t>6. Draw whole amount of diluent using 5mL AD syringe</a:t>
            </a:r>
          </a:p>
          <a:p>
            <a:pPr>
              <a:buNone/>
            </a:pPr>
            <a:r>
              <a:rPr lang="en-GB" sz="2600" dirty="0">
                <a:solidFill>
                  <a:schemeClr val="tx2">
                    <a:lumMod val="50000"/>
                  </a:schemeClr>
                </a:solidFill>
              </a:rPr>
              <a:t>7. Insert the mixing syringe into the vaccine vial</a:t>
            </a:r>
          </a:p>
          <a:p>
            <a:pPr>
              <a:buNone/>
            </a:pPr>
            <a:r>
              <a:rPr lang="en-GB" sz="2600" dirty="0">
                <a:solidFill>
                  <a:schemeClr val="tx2">
                    <a:lumMod val="50000"/>
                  </a:schemeClr>
                </a:solidFill>
              </a:rPr>
              <a:t>8. Mix the diluent with the vaccine powder by                                                          gently pushing the plunger</a:t>
            </a:r>
          </a:p>
          <a:p>
            <a:pPr>
              <a:buNone/>
            </a:pPr>
            <a:r>
              <a:rPr lang="en-GB" sz="2600" dirty="0">
                <a:solidFill>
                  <a:schemeClr val="tx2">
                    <a:lumMod val="50000"/>
                  </a:schemeClr>
                </a:solidFill>
              </a:rPr>
              <a:t>9. Shake the vaccine vial gently (do not put                                                          finger on a vial top)</a:t>
            </a:r>
          </a:p>
          <a:p>
            <a:pPr>
              <a:buNone/>
            </a:pPr>
            <a:r>
              <a:rPr lang="en-GB" sz="2600" dirty="0">
                <a:solidFill>
                  <a:schemeClr val="tx2">
                    <a:lumMod val="50000"/>
                  </a:schemeClr>
                </a:solidFill>
              </a:rPr>
              <a:t>10. Put the mixing syringe and needle in the                                                        safety box without recapping</a:t>
            </a:r>
          </a:p>
          <a:p>
            <a:pPr>
              <a:buNone/>
            </a:pPr>
            <a:r>
              <a:rPr lang="en-GB" sz="2600" dirty="0">
                <a:solidFill>
                  <a:schemeClr val="tx2">
                    <a:lumMod val="50000"/>
                  </a:schemeClr>
                </a:solidFill>
              </a:rPr>
              <a:t>11. Put the vaccine vial in the foam pad of the                                                     vaccine carrier</a:t>
            </a:r>
          </a:p>
        </p:txBody>
      </p:sp>
      <p:sp>
        <p:nvSpPr>
          <p:cNvPr id="5" name="Slide Number Placeholder 4"/>
          <p:cNvSpPr>
            <a:spLocks noGrp="1"/>
          </p:cNvSpPr>
          <p:nvPr>
            <p:ph type="sldNum" sz="quarter" idx="12"/>
          </p:nvPr>
        </p:nvSpPr>
        <p:spPr/>
        <p:txBody>
          <a:bodyPr/>
          <a:lstStyle/>
          <a:p>
            <a:fld id="{C303845B-95F4-455A-B10D-7E464EEC4D39}" type="slidenum">
              <a:rPr lang="en-US" smtClean="0"/>
              <a:pPr/>
              <a:t>71</a:t>
            </a:fld>
            <a:endParaRPr lang="en-US"/>
          </a:p>
        </p:txBody>
      </p:sp>
      <p:pic>
        <p:nvPicPr>
          <p:cNvPr id="4" name="Picture 4" descr="C:\Users\Peter\Pictures\India MR campaign 2017\P1070051 (640x480).jpg"/>
          <p:cNvPicPr>
            <a:picLocks noChangeAspect="1" noChangeArrowheads="1"/>
          </p:cNvPicPr>
          <p:nvPr/>
        </p:nvPicPr>
        <p:blipFill>
          <a:blip r:embed="rId3" cstate="print">
            <a:extLst>
              <a:ext uri="{28A0092B-C50C-407E-A947-70E740481C1C}">
                <a14:useLocalDpi xmlns:a14="http://schemas.microsoft.com/office/drawing/2010/main" val="0"/>
              </a:ext>
            </a:extLst>
          </a:blip>
          <a:srcRect l="7484" b="23775"/>
          <a:stretch>
            <a:fillRect/>
          </a:stretch>
        </p:blipFill>
        <p:spPr bwMode="auto">
          <a:xfrm>
            <a:off x="6952062" y="3463585"/>
            <a:ext cx="4582332" cy="283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424"/>
            <a:ext cx="10515600" cy="91122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Summary – key points</a:t>
            </a:r>
          </a:p>
        </p:txBody>
      </p:sp>
      <p:sp>
        <p:nvSpPr>
          <p:cNvPr id="3" name="Content Placeholder 2"/>
          <p:cNvSpPr>
            <a:spLocks noGrp="1"/>
          </p:cNvSpPr>
          <p:nvPr>
            <p:ph idx="1"/>
          </p:nvPr>
        </p:nvSpPr>
        <p:spPr/>
        <p:txBody>
          <a:bodyPr/>
          <a:lstStyle/>
          <a:p>
            <a:r>
              <a:rPr lang="en-GB" dirty="0">
                <a:solidFill>
                  <a:schemeClr val="tx2">
                    <a:lumMod val="50000"/>
                  </a:schemeClr>
                </a:solidFill>
              </a:rPr>
              <a:t>Vaccine should be reconstituted only with appropriate diluent, by the trained health worker.</a:t>
            </a:r>
          </a:p>
          <a:p>
            <a:r>
              <a:rPr lang="en-GB" dirty="0">
                <a:solidFill>
                  <a:schemeClr val="tx2">
                    <a:lumMod val="50000"/>
                  </a:schemeClr>
                </a:solidFill>
              </a:rPr>
              <a:t>Always use new, sterile, AD syringe to reconstitute each new vial.</a:t>
            </a:r>
          </a:p>
          <a:p>
            <a:r>
              <a:rPr lang="en-GB" b="1" dirty="0">
                <a:solidFill>
                  <a:schemeClr val="tx2">
                    <a:lumMod val="50000"/>
                  </a:schemeClr>
                </a:solidFill>
              </a:rPr>
              <a:t>Discard</a:t>
            </a:r>
            <a:r>
              <a:rPr lang="en-GB" dirty="0">
                <a:solidFill>
                  <a:schemeClr val="tx2">
                    <a:lumMod val="50000"/>
                  </a:schemeClr>
                </a:solidFill>
              </a:rPr>
              <a:t> reconstituted vaccine if:</a:t>
            </a:r>
          </a:p>
          <a:p>
            <a:pPr>
              <a:buNone/>
            </a:pPr>
            <a:r>
              <a:rPr lang="en-GB" dirty="0">
                <a:solidFill>
                  <a:schemeClr val="tx2">
                    <a:lumMod val="50000"/>
                  </a:schemeClr>
                </a:solidFill>
              </a:rPr>
              <a:t>		- Sterile procedures have not been observed</a:t>
            </a:r>
          </a:p>
          <a:p>
            <a:pPr>
              <a:buNone/>
            </a:pPr>
            <a:r>
              <a:rPr lang="en-GB" dirty="0">
                <a:solidFill>
                  <a:schemeClr val="tx2">
                    <a:lumMod val="50000"/>
                  </a:schemeClr>
                </a:solidFill>
              </a:rPr>
              <a:t>		- There is suspicion or evidence of contamination (e.g. change in 	   appearance, floating particles)</a:t>
            </a:r>
          </a:p>
          <a:p>
            <a:pPr>
              <a:buNone/>
            </a:pPr>
            <a:r>
              <a:rPr lang="en-GB" dirty="0">
                <a:solidFill>
                  <a:schemeClr val="tx2">
                    <a:lumMod val="50000"/>
                  </a:schemeClr>
                </a:solidFill>
              </a:rPr>
              <a:t>		- More than 6 hours passed since reconstitution of vaccine or the 	session has ended.</a:t>
            </a:r>
          </a:p>
        </p:txBody>
      </p:sp>
      <p:sp>
        <p:nvSpPr>
          <p:cNvPr id="4" name="Slide Number Placeholder 3"/>
          <p:cNvSpPr>
            <a:spLocks noGrp="1"/>
          </p:cNvSpPr>
          <p:nvPr>
            <p:ph type="sldNum" sz="quarter" idx="12"/>
          </p:nvPr>
        </p:nvSpPr>
        <p:spPr/>
        <p:txBody>
          <a:bodyPr/>
          <a:lstStyle/>
          <a:p>
            <a:fld id="{C303845B-95F4-455A-B10D-7E464EEC4D39}"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5"/>
          <p:cNvSpPr>
            <a:spLocks noGrp="1"/>
          </p:cNvSpPr>
          <p:nvPr>
            <p:ph type="title"/>
          </p:nvPr>
        </p:nvSpPr>
        <p:spPr>
          <a:xfrm>
            <a:off x="4273951" y="1989986"/>
            <a:ext cx="7644627" cy="2108970"/>
          </a:xfrm>
        </p:spPr>
        <p:txBody>
          <a:bodyPr vert="horz" lIns="91440" tIns="45720" rIns="91440" bIns="45720" rtlCol="0" anchor="b">
            <a:normAutofit/>
          </a:bodyPr>
          <a:lstStyle/>
          <a:p>
            <a:pPr algn="r"/>
            <a:r>
              <a:rPr lang="en-US" sz="47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Unit 4:</a:t>
            </a:r>
            <a:br>
              <a:rPr lang="en-US" sz="47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US" sz="47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Safe vaccine administration and AEFI in M/MR SIA</a:t>
            </a: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303845B-95F4-455A-B10D-7E464EEC4D39}" type="slidenum">
              <a:rPr lang="en-US" smtClean="0"/>
              <a:pPr>
                <a:spcAft>
                  <a:spcPts val="600"/>
                </a:spcAft>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Safe injection technique</a:t>
            </a:r>
          </a:p>
        </p:txBody>
      </p:sp>
      <p:sp>
        <p:nvSpPr>
          <p:cNvPr id="3" name="Content Placeholder 2"/>
          <p:cNvSpPr>
            <a:spLocks noGrp="1"/>
          </p:cNvSpPr>
          <p:nvPr>
            <p:ph idx="1"/>
          </p:nvPr>
        </p:nvSpPr>
        <p:spPr/>
        <p:txBody>
          <a:bodyPr>
            <a:normAutofit/>
          </a:bodyPr>
          <a:lstStyle/>
          <a:p>
            <a:r>
              <a:rPr lang="en-GB" dirty="0">
                <a:solidFill>
                  <a:schemeClr val="tx2">
                    <a:lumMod val="50000"/>
                  </a:schemeClr>
                </a:solidFill>
              </a:rPr>
              <a:t>The injection site for M/MR vaccine is the outer part of the upper arm</a:t>
            </a:r>
          </a:p>
          <a:p>
            <a:r>
              <a:rPr lang="en-GB" dirty="0">
                <a:solidFill>
                  <a:schemeClr val="tx2">
                    <a:lumMod val="50000"/>
                  </a:schemeClr>
                </a:solidFill>
              </a:rPr>
              <a:t>Injection site should be clean before injecting a vaccine</a:t>
            </a:r>
          </a:p>
          <a:p>
            <a:r>
              <a:rPr lang="en-GB" dirty="0">
                <a:solidFill>
                  <a:schemeClr val="tx2">
                    <a:lumMod val="50000"/>
                  </a:schemeClr>
                </a:solidFill>
              </a:rPr>
              <a:t>If visibly dirty, wash it with plain water and wait to dry: do not use swab or soap</a:t>
            </a:r>
          </a:p>
          <a:p>
            <a:r>
              <a:rPr lang="en-GB" dirty="0">
                <a:solidFill>
                  <a:schemeClr val="tx2">
                    <a:lumMod val="50000"/>
                  </a:schemeClr>
                </a:solidFill>
              </a:rPr>
              <a:t>Draw the reconstituted vaccine in the AD syringe (0.5mL) just before injection (make sure 6 hours had not passed since reconstitution)</a:t>
            </a:r>
          </a:p>
          <a:p>
            <a:r>
              <a:rPr lang="en-GB" dirty="0">
                <a:solidFill>
                  <a:schemeClr val="tx2">
                    <a:lumMod val="50000"/>
                  </a:schemeClr>
                </a:solidFill>
              </a:rPr>
              <a:t>The mother/caregiver should be instructed how to hold the child</a:t>
            </a:r>
          </a:p>
          <a:p>
            <a:r>
              <a:rPr lang="en-GB" dirty="0">
                <a:solidFill>
                  <a:schemeClr val="tx2">
                    <a:lumMod val="50000"/>
                  </a:schemeClr>
                </a:solidFill>
              </a:rPr>
              <a:t>What is, in your experience, the best way for the mother/caregiver to hold the child? </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74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2250"/>
            <a:ext cx="11163300" cy="1325563"/>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Small group discussion: </a:t>
            </a:r>
            <a:b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br>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to hold the child correctly</a:t>
            </a:r>
          </a:p>
        </p:txBody>
      </p:sp>
      <p:sp>
        <p:nvSpPr>
          <p:cNvPr id="3" name="Content Placeholder 2"/>
          <p:cNvSpPr>
            <a:spLocks noGrp="1"/>
          </p:cNvSpPr>
          <p:nvPr>
            <p:ph idx="1"/>
          </p:nvPr>
        </p:nvSpPr>
        <p:spPr/>
        <p:txBody>
          <a:bodyPr>
            <a:normAutofit lnSpcReduction="10000"/>
          </a:bodyPr>
          <a:lstStyle/>
          <a:p>
            <a:r>
              <a:rPr lang="en-GB" dirty="0">
                <a:solidFill>
                  <a:schemeClr val="tx2">
                    <a:lumMod val="50000"/>
                  </a:schemeClr>
                </a:solidFill>
              </a:rPr>
              <a:t>How should  the child be positioned during vaccination and why is this important?</a:t>
            </a:r>
          </a:p>
          <a:p>
            <a:r>
              <a:rPr lang="en-GB" dirty="0">
                <a:solidFill>
                  <a:schemeClr val="accent1">
                    <a:lumMod val="75000"/>
                  </a:schemeClr>
                </a:solidFill>
              </a:rPr>
              <a:t>Mothers/caregivers should be seated and hold babies and small children on their laps </a:t>
            </a:r>
          </a:p>
          <a:p>
            <a:r>
              <a:rPr lang="en-GB" dirty="0">
                <a:solidFill>
                  <a:schemeClr val="accent1">
                    <a:lumMod val="75000"/>
                  </a:schemeClr>
                </a:solidFill>
              </a:rPr>
              <a:t>It can help to tuck the child’s legs between the mother’s/caregiver’s thighs</a:t>
            </a:r>
          </a:p>
          <a:p>
            <a:r>
              <a:rPr lang="en-GB" dirty="0">
                <a:solidFill>
                  <a:schemeClr val="accent1">
                    <a:lumMod val="75000"/>
                  </a:schemeClr>
                </a:solidFill>
              </a:rPr>
              <a:t>Vaccinators  should anticipate and try to prevent sudden movements of the child during and after the injection</a:t>
            </a:r>
          </a:p>
          <a:p>
            <a:r>
              <a:rPr lang="en-GB" dirty="0">
                <a:solidFill>
                  <a:schemeClr val="accent1">
                    <a:lumMod val="75000"/>
                  </a:schemeClr>
                </a:solidFill>
              </a:rPr>
              <a:t>This is important to ensure safely and correctly administered vaccine and to avoid injury and contamination </a:t>
            </a:r>
          </a:p>
        </p:txBody>
      </p:sp>
      <p:sp>
        <p:nvSpPr>
          <p:cNvPr id="4" name="Slide Number Placeholder 3"/>
          <p:cNvSpPr>
            <a:spLocks noGrp="1"/>
          </p:cNvSpPr>
          <p:nvPr>
            <p:ph type="sldNum" sz="quarter" idx="12"/>
          </p:nvPr>
        </p:nvSpPr>
        <p:spPr/>
        <p:txBody>
          <a:bodyPr/>
          <a:lstStyle/>
          <a:p>
            <a:fld id="{C303845B-95F4-455A-B10D-7E464EEC4D39}" type="slidenum">
              <a:rPr lang="en-US" smtClean="0"/>
              <a:pPr/>
              <a:t>75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692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Subcutaneous injection technique</a:t>
            </a:r>
          </a:p>
        </p:txBody>
      </p:sp>
      <p:sp>
        <p:nvSpPr>
          <p:cNvPr id="3" name="Content Placeholder 2"/>
          <p:cNvSpPr>
            <a:spLocks noGrp="1"/>
          </p:cNvSpPr>
          <p:nvPr>
            <p:ph idx="1"/>
          </p:nvPr>
        </p:nvSpPr>
        <p:spPr/>
        <p:txBody>
          <a:bodyPr/>
          <a:lstStyle/>
          <a:p>
            <a:r>
              <a:rPr lang="en-GB" dirty="0">
                <a:solidFill>
                  <a:schemeClr val="tx2">
                    <a:lumMod val="50000"/>
                  </a:schemeClr>
                </a:solidFill>
              </a:rPr>
              <a:t>Hold the child’s upper arm underneath and reach around the arm with your fingers to pinch up the skin, or pinch from the top</a:t>
            </a:r>
          </a:p>
          <a:p>
            <a:r>
              <a:rPr lang="en-GB" dirty="0">
                <a:solidFill>
                  <a:schemeClr val="tx2">
                    <a:lumMod val="50000"/>
                  </a:schemeClr>
                </a:solidFill>
              </a:rPr>
              <a:t>If visibly dirty, clean the injection site with clean water</a:t>
            </a:r>
          </a:p>
          <a:p>
            <a:r>
              <a:rPr lang="en-GB" dirty="0">
                <a:solidFill>
                  <a:schemeClr val="tx2">
                    <a:lumMod val="50000"/>
                  </a:schemeClr>
                </a:solidFill>
              </a:rPr>
              <a:t>Gently push the needle into the pinched-up skin keeping the bevelled end up to a depth of not more than 1 cm. The needle should go in at a sloping angle (45 degrees).</a:t>
            </a:r>
          </a:p>
          <a:p>
            <a:r>
              <a:rPr lang="en-GB" dirty="0">
                <a:solidFill>
                  <a:schemeClr val="tx2">
                    <a:lumMod val="50000"/>
                  </a:schemeClr>
                </a:solidFill>
              </a:rPr>
              <a:t>Press the plunger with your thumb to inject the vaccine</a:t>
            </a:r>
          </a:p>
          <a:p>
            <a:r>
              <a:rPr lang="en-GB" dirty="0">
                <a:solidFill>
                  <a:schemeClr val="tx2">
                    <a:lumMod val="50000"/>
                  </a:schemeClr>
                </a:solidFill>
              </a:rPr>
              <a:t>Withdraw the needle and drop it into the safety box</a:t>
            </a:r>
          </a:p>
          <a:p>
            <a:r>
              <a:rPr lang="en-GB" dirty="0">
                <a:solidFill>
                  <a:schemeClr val="tx2">
                    <a:lumMod val="50000"/>
                  </a:schemeClr>
                </a:solidFill>
              </a:rPr>
              <a:t>If bleeding, press the injection site with a dry swab but do not rub</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76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90666"/>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Administration of subcutaneous injection</a:t>
            </a:r>
          </a:p>
        </p:txBody>
      </p:sp>
      <p:pic>
        <p:nvPicPr>
          <p:cNvPr id="9" name="Picture 2" descr="C:\Users\jllomole\Pictures\206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76441" y="1255727"/>
            <a:ext cx="3421468" cy="22090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C303845B-95F4-455A-B10D-7E464EEC4D39}" type="slidenum">
              <a:rPr lang="en-US" smtClean="0"/>
              <a:pPr/>
              <a:t>77</a:t>
            </a:fld>
            <a:endParaRPr lang="en-US"/>
          </a:p>
        </p:txBody>
      </p:sp>
      <p:pic>
        <p:nvPicPr>
          <p:cNvPr id="89090" name="Picture 2"/>
          <p:cNvPicPr>
            <a:picLocks noChangeAspect="1" noChangeArrowheads="1"/>
          </p:cNvPicPr>
          <p:nvPr/>
        </p:nvPicPr>
        <p:blipFill>
          <a:blip r:embed="rId4" cstate="print"/>
          <a:srcRect/>
          <a:stretch>
            <a:fillRect/>
          </a:stretch>
        </p:blipFill>
        <p:spPr bwMode="auto">
          <a:xfrm>
            <a:off x="1937638" y="3714507"/>
            <a:ext cx="3254295" cy="2859428"/>
          </a:xfrm>
          <a:prstGeom prst="rect">
            <a:avLst/>
          </a:prstGeom>
          <a:noFill/>
          <a:ln w="9525">
            <a:noFill/>
            <a:miter lim="800000"/>
            <a:headEnd/>
            <a:tailEnd/>
          </a:ln>
        </p:spPr>
      </p:pic>
      <p:pic>
        <p:nvPicPr>
          <p:cNvPr id="1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5052" y="4253819"/>
            <a:ext cx="3541007" cy="225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descr="Image result for subcutaneous injection">
            <a:hlinkClick r:id="rId6"/>
          </p:cNvPr>
          <p:cNvPicPr>
            <a:picLocks noChangeAspect="1" noChangeArrowheads="1"/>
          </p:cNvPicPr>
          <p:nvPr/>
        </p:nvPicPr>
        <p:blipFill>
          <a:blip r:embed="rId7" cstate="print"/>
          <a:srcRect r="6211"/>
          <a:stretch>
            <a:fillRect/>
          </a:stretch>
        </p:blipFill>
        <p:spPr bwMode="auto">
          <a:xfrm>
            <a:off x="6268507" y="1240440"/>
            <a:ext cx="3366560" cy="2651504"/>
          </a:xfrm>
          <a:prstGeom prst="rect">
            <a:avLst/>
          </a:prstGeom>
          <a:noFill/>
          <a:ln>
            <a:solidFill>
              <a:schemeClr val="tx1"/>
            </a:solid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cstate="print"/>
          <a:srcRect/>
          <a:stretch>
            <a:fillRect/>
          </a:stretch>
        </p:blipFill>
        <p:spPr bwMode="auto">
          <a:xfrm>
            <a:off x="216976" y="2340244"/>
            <a:ext cx="5832027" cy="3885095"/>
          </a:xfrm>
          <a:prstGeom prst="rect">
            <a:avLst/>
          </a:prstGeom>
          <a:noFill/>
          <a:ln w="9525">
            <a:noFill/>
            <a:miter lim="800000"/>
            <a:headEnd/>
            <a:tailEnd/>
          </a:ln>
          <a:effectLst/>
        </p:spPr>
      </p:pic>
      <p:pic>
        <p:nvPicPr>
          <p:cNvPr id="141316" name="Picture 4"/>
          <p:cNvPicPr>
            <a:picLocks noChangeAspect="1" noChangeArrowheads="1"/>
          </p:cNvPicPr>
          <p:nvPr/>
        </p:nvPicPr>
        <p:blipFill>
          <a:blip r:embed="rId4" cstate="print"/>
          <a:srcRect/>
          <a:stretch>
            <a:fillRect/>
          </a:stretch>
        </p:blipFill>
        <p:spPr bwMode="auto">
          <a:xfrm>
            <a:off x="6235296" y="2386737"/>
            <a:ext cx="5673018" cy="3781587"/>
          </a:xfrm>
          <a:prstGeom prst="rect">
            <a:avLst/>
          </a:prstGeom>
          <a:noFill/>
          <a:ln w="9525">
            <a:noFill/>
            <a:miter lim="800000"/>
            <a:headEnd/>
            <a:tailEnd/>
          </a:ln>
          <a:effectLst/>
        </p:spPr>
      </p:pic>
      <p:sp>
        <p:nvSpPr>
          <p:cNvPr id="7" name="Title 6"/>
          <p:cNvSpPr>
            <a:spLocks noGrp="1"/>
          </p:cNvSpPr>
          <p:nvPr>
            <p:ph type="title"/>
          </p:nvPr>
        </p:nvSpPr>
        <p:spPr>
          <a:xfrm>
            <a:off x="838200" y="257876"/>
            <a:ext cx="10515600" cy="86360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Administration of subcutaneous injection</a:t>
            </a:r>
            <a:endParaRPr lang="en-GB"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5" name="Slide Number Placeholder 4"/>
          <p:cNvSpPr>
            <a:spLocks noGrp="1"/>
          </p:cNvSpPr>
          <p:nvPr>
            <p:ph type="sldNum" sz="quarter" idx="12"/>
          </p:nvPr>
        </p:nvSpPr>
        <p:spPr/>
        <p:txBody>
          <a:bodyPr/>
          <a:lstStyle/>
          <a:p>
            <a:fld id="{C303845B-95F4-455A-B10D-7E464EEC4D39}"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692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Pain reduction at the time of vaccination</a:t>
            </a:r>
          </a:p>
        </p:txBody>
      </p:sp>
      <p:sp>
        <p:nvSpPr>
          <p:cNvPr id="3" name="Content Placeholder 2"/>
          <p:cNvSpPr>
            <a:spLocks noGrp="1"/>
          </p:cNvSpPr>
          <p:nvPr>
            <p:ph idx="1"/>
          </p:nvPr>
        </p:nvSpPr>
        <p:spPr/>
        <p:txBody>
          <a:bodyPr>
            <a:normAutofit lnSpcReduction="10000"/>
          </a:bodyPr>
          <a:lstStyle/>
          <a:p>
            <a:r>
              <a:rPr lang="en-GB" dirty="0">
                <a:solidFill>
                  <a:schemeClr val="tx2">
                    <a:lumMod val="50000"/>
                  </a:schemeClr>
                </a:solidFill>
              </a:rPr>
              <a:t>Pain at the time of vaccination can be reduced with following strategies:</a:t>
            </a:r>
          </a:p>
          <a:p>
            <a:pPr lvl="1"/>
            <a:r>
              <a:rPr lang="en-GB" dirty="0">
                <a:solidFill>
                  <a:schemeClr val="tx2">
                    <a:lumMod val="50000"/>
                  </a:schemeClr>
                </a:solidFill>
              </a:rPr>
              <a:t>Speak calmly, and together with the caregiver properly position the </a:t>
            </a:r>
            <a:r>
              <a:rPr lang="en-GB" dirty="0" err="1">
                <a:solidFill>
                  <a:schemeClr val="tx2">
                    <a:lumMod val="50000"/>
                  </a:schemeClr>
                </a:solidFill>
              </a:rPr>
              <a:t>vaccinee</a:t>
            </a:r>
            <a:r>
              <a:rPr lang="en-GB" dirty="0">
                <a:solidFill>
                  <a:schemeClr val="tx2">
                    <a:lumMod val="50000"/>
                  </a:schemeClr>
                </a:solidFill>
              </a:rPr>
              <a:t>.</a:t>
            </a:r>
          </a:p>
          <a:p>
            <a:pPr lvl="1"/>
            <a:r>
              <a:rPr lang="en-GB" dirty="0">
                <a:solidFill>
                  <a:schemeClr val="tx2">
                    <a:lumMod val="50000"/>
                  </a:schemeClr>
                </a:solidFill>
              </a:rPr>
              <a:t>Breastfeeding during or shortly after the procedure for infants if culturally acceptable.</a:t>
            </a:r>
          </a:p>
          <a:p>
            <a:pPr lvl="1"/>
            <a:r>
              <a:rPr lang="en-GB" dirty="0">
                <a:solidFill>
                  <a:schemeClr val="tx2">
                    <a:lumMod val="50000"/>
                  </a:schemeClr>
                </a:solidFill>
              </a:rPr>
              <a:t>If multiple vaccines are administered, ensure to administer less painful vaccines first (i.e. oral vaccine before injectable).</a:t>
            </a:r>
          </a:p>
          <a:p>
            <a:pPr lvl="1"/>
            <a:r>
              <a:rPr lang="en-GB" dirty="0">
                <a:solidFill>
                  <a:schemeClr val="tx2">
                    <a:lumMod val="50000"/>
                  </a:schemeClr>
                </a:solidFill>
              </a:rPr>
              <a:t>When administering intra-muscular injection, do not aspirate.</a:t>
            </a:r>
          </a:p>
          <a:p>
            <a:r>
              <a:rPr lang="en-GB" dirty="0">
                <a:solidFill>
                  <a:schemeClr val="tx2">
                    <a:lumMod val="50000"/>
                  </a:schemeClr>
                </a:solidFill>
              </a:rPr>
              <a:t>WHO does not recommend the following:</a:t>
            </a:r>
          </a:p>
          <a:p>
            <a:pPr lvl="1"/>
            <a:r>
              <a:rPr lang="en-GB" dirty="0">
                <a:solidFill>
                  <a:schemeClr val="tx2">
                    <a:lumMod val="50000"/>
                  </a:schemeClr>
                </a:solidFill>
              </a:rPr>
              <a:t>Do not warm the vaccine (e.g. by rubbing it between hands)</a:t>
            </a:r>
          </a:p>
          <a:p>
            <a:pPr lvl="1"/>
            <a:r>
              <a:rPr lang="en-GB" dirty="0">
                <a:solidFill>
                  <a:schemeClr val="tx2">
                    <a:lumMod val="50000"/>
                  </a:schemeClr>
                </a:solidFill>
              </a:rPr>
              <a:t>Do not manually stimulate injection site by rubbing or pinching</a:t>
            </a:r>
          </a:p>
          <a:p>
            <a:pPr lvl="1"/>
            <a:r>
              <a:rPr lang="en-GB" dirty="0">
                <a:solidFill>
                  <a:schemeClr val="tx2">
                    <a:lumMod val="50000"/>
                  </a:schemeClr>
                </a:solidFill>
              </a:rPr>
              <a:t>Do not administer painkillers before or at the time of vaccination</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120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IA 2030 strategic priorities</a:t>
            </a:r>
          </a:p>
        </p:txBody>
      </p:sp>
      <p:sp>
        <p:nvSpPr>
          <p:cNvPr id="4" name="Slide Number Placeholder 3"/>
          <p:cNvSpPr>
            <a:spLocks noGrp="1"/>
          </p:cNvSpPr>
          <p:nvPr>
            <p:ph type="sldNum" sz="quarter" idx="12"/>
          </p:nvPr>
        </p:nvSpPr>
        <p:spPr/>
        <p:txBody>
          <a:bodyPr/>
          <a:lstStyle/>
          <a:p>
            <a:fld id="{C303845B-95F4-455A-B10D-7E464EEC4D39}" type="slidenum">
              <a:rPr lang="en-US" smtClean="0"/>
              <a:pPr/>
              <a:t>8</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638994" y="1685924"/>
            <a:ext cx="10981505" cy="4724237"/>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05" y="18752"/>
            <a:ext cx="10515600" cy="992188"/>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Important communication points</a:t>
            </a:r>
            <a:endParaRPr lang="en-GB" sz="3900" b="1" dirty="0">
              <a:solidFill>
                <a:srgbClr val="FF00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791705" y="1130247"/>
            <a:ext cx="10515600" cy="5226103"/>
          </a:xfrm>
        </p:spPr>
        <p:txBody>
          <a:bodyPr>
            <a:normAutofit lnSpcReduction="10000"/>
          </a:bodyPr>
          <a:lstStyle/>
          <a:p>
            <a:r>
              <a:rPr lang="en-GB" dirty="0">
                <a:solidFill>
                  <a:schemeClr val="tx2">
                    <a:lumMod val="50000"/>
                  </a:schemeClr>
                </a:solidFill>
              </a:rPr>
              <a:t>All caregivers and community members deserve respect, empathy, and appropriate service regardless of who they are or where they are from</a:t>
            </a:r>
          </a:p>
          <a:p>
            <a:r>
              <a:rPr lang="en-GB" dirty="0">
                <a:solidFill>
                  <a:schemeClr val="tx2">
                    <a:lumMod val="50000"/>
                  </a:schemeClr>
                </a:solidFill>
              </a:rPr>
              <a:t>Remember to:</a:t>
            </a:r>
          </a:p>
          <a:p>
            <a:pPr lvl="1"/>
            <a:r>
              <a:rPr lang="en-GB" dirty="0">
                <a:solidFill>
                  <a:schemeClr val="tx2">
                    <a:lumMod val="50000"/>
                  </a:schemeClr>
                </a:solidFill>
              </a:rPr>
              <a:t>Be warm and friendly</a:t>
            </a:r>
          </a:p>
          <a:p>
            <a:pPr lvl="1"/>
            <a:r>
              <a:rPr lang="en-GB" dirty="0">
                <a:solidFill>
                  <a:schemeClr val="tx2">
                    <a:lumMod val="50000"/>
                  </a:schemeClr>
                </a:solidFill>
              </a:rPr>
              <a:t>Praise and encourage the mother/caregiver</a:t>
            </a:r>
          </a:p>
          <a:p>
            <a:pPr lvl="1"/>
            <a:r>
              <a:rPr lang="en-GB" dirty="0">
                <a:solidFill>
                  <a:schemeClr val="tx2">
                    <a:lumMod val="50000"/>
                  </a:schemeClr>
                </a:solidFill>
              </a:rPr>
              <a:t>Give clear and simple messages relevant for the SIA (what vaccine is given and what disease it protects against, what possible AEFI may occur)</a:t>
            </a:r>
          </a:p>
          <a:p>
            <a:pPr lvl="1"/>
            <a:r>
              <a:rPr lang="en-GB" dirty="0">
                <a:solidFill>
                  <a:schemeClr val="tx2">
                    <a:lumMod val="50000"/>
                  </a:schemeClr>
                </a:solidFill>
              </a:rPr>
              <a:t>Make sure that mother/caretaker understands and encourage them to keep bringing children to routine vaccinations</a:t>
            </a:r>
          </a:p>
          <a:p>
            <a:r>
              <a:rPr lang="en-GB" dirty="0">
                <a:solidFill>
                  <a:schemeClr val="tx2">
                    <a:lumMod val="50000"/>
                  </a:schemeClr>
                </a:solidFill>
              </a:rPr>
              <a:t>Listen actively and allow the mothers/caregivers to speak and ask questions</a:t>
            </a:r>
          </a:p>
          <a:p>
            <a:r>
              <a:rPr lang="en-GB" dirty="0">
                <a:solidFill>
                  <a:schemeClr val="tx2">
                    <a:lumMod val="50000"/>
                  </a:schemeClr>
                </a:solidFill>
              </a:rPr>
              <a:t>Respond clearly and if needed, seek help from supervisors and/or co-workers to address issues</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80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315031" y="2172242"/>
            <a:ext cx="5561938" cy="2513516"/>
          </a:xfrm>
        </p:spPr>
        <p:txBody>
          <a:bodyPr vert="horz" lIns="91440" tIns="45720" rIns="91440" bIns="45720" rtlCol="0" anchor="b">
            <a:normAutofit fontScale="90000"/>
          </a:bodyPr>
          <a:lstStyle/>
          <a:p>
            <a:pPr algn="ctr"/>
            <a:r>
              <a:rPr lang="en-US" sz="56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AEFI in M/MR SIA and role of the health worker</a:t>
            </a:r>
          </a:p>
        </p:txBody>
      </p:sp>
      <p:sp>
        <p:nvSpPr>
          <p:cNvPr id="3" name="Slide Number Placeholder 2"/>
          <p:cNvSpPr>
            <a:spLocks noGrp="1"/>
          </p:cNvSpPr>
          <p:nvPr>
            <p:ph type="sldNum" sz="quarter" idx="12"/>
          </p:nvPr>
        </p:nvSpPr>
        <p:spPr>
          <a:xfrm>
            <a:off x="10467444" y="6356350"/>
            <a:ext cx="886355" cy="365125"/>
          </a:xfrm>
        </p:spPr>
        <p:txBody>
          <a:bodyPr vert="horz" lIns="91440" tIns="45720" rIns="91440" bIns="45720" rtlCol="0" anchor="ctr">
            <a:normAutofit/>
          </a:bodyPr>
          <a:lstStyle/>
          <a:p>
            <a:pPr>
              <a:spcAft>
                <a:spcPts val="600"/>
              </a:spcAft>
            </a:pPr>
            <a:fld id="{C303845B-95F4-455A-B10D-7E464EEC4D39}" type="slidenum">
              <a:rPr lang="en-US">
                <a:solidFill>
                  <a:srgbClr val="FFFFFF"/>
                </a:solidFill>
              </a:rPr>
              <a:pPr>
                <a:spcAft>
                  <a:spcPts val="600"/>
                </a:spcAft>
              </a:pPr>
              <a:t>81</a:t>
            </a:fld>
            <a:endParaRPr lang="en-US">
              <a:solidFill>
                <a:srgbClr val="FFFFFF"/>
              </a:solidFill>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268287"/>
            <a:ext cx="10763250" cy="825500"/>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Adverse Events Following Immunization (AEFI)</a:t>
            </a:r>
          </a:p>
        </p:txBody>
      </p:sp>
      <p:sp>
        <p:nvSpPr>
          <p:cNvPr id="3" name="Content Placeholder 2"/>
          <p:cNvSpPr>
            <a:spLocks noGrp="1"/>
          </p:cNvSpPr>
          <p:nvPr>
            <p:ph idx="1"/>
          </p:nvPr>
        </p:nvSpPr>
        <p:spPr/>
        <p:txBody>
          <a:bodyPr>
            <a:normAutofit/>
          </a:bodyPr>
          <a:lstStyle/>
          <a:p>
            <a:r>
              <a:rPr lang="en-GB" dirty="0">
                <a:solidFill>
                  <a:schemeClr val="tx2">
                    <a:lumMod val="50000"/>
                  </a:schemeClr>
                </a:solidFill>
              </a:rPr>
              <a:t>What can cause AEFI?</a:t>
            </a:r>
          </a:p>
          <a:p>
            <a:pPr lvl="1"/>
            <a:r>
              <a:rPr lang="en-GB" dirty="0">
                <a:solidFill>
                  <a:schemeClr val="tx2">
                    <a:lumMod val="50000"/>
                  </a:schemeClr>
                </a:solidFill>
              </a:rPr>
              <a:t>Mishandling of the vaccine and injection equipment (e.g. contamination of vaccine or syringe</a:t>
            </a:r>
          </a:p>
          <a:p>
            <a:pPr lvl="1"/>
            <a:r>
              <a:rPr lang="en-GB" dirty="0">
                <a:solidFill>
                  <a:schemeClr val="tx2">
                    <a:lumMod val="50000"/>
                  </a:schemeClr>
                </a:solidFill>
              </a:rPr>
              <a:t>Fear of injection (e.g. fainting/stress reaction)</a:t>
            </a:r>
          </a:p>
          <a:p>
            <a:pPr lvl="1"/>
            <a:r>
              <a:rPr lang="en-GB" dirty="0">
                <a:solidFill>
                  <a:schemeClr val="tx2">
                    <a:lumMod val="50000"/>
                  </a:schemeClr>
                </a:solidFill>
              </a:rPr>
              <a:t>Chemical or biological characteristic of the measles vaccine’s antigen or other ingredients (e.g. fever, rash 7-12 days after vaccination)</a:t>
            </a:r>
          </a:p>
          <a:p>
            <a:r>
              <a:rPr lang="en-GB" dirty="0">
                <a:solidFill>
                  <a:schemeClr val="tx2">
                    <a:lumMod val="50000"/>
                  </a:schemeClr>
                </a:solidFill>
              </a:rPr>
              <a:t>Immunization error related reactions (‘programmatic errors’) may lead to serious AEFI – preventable</a:t>
            </a:r>
          </a:p>
          <a:p>
            <a:r>
              <a:rPr lang="en-GB" dirty="0">
                <a:solidFill>
                  <a:schemeClr val="tx2">
                    <a:lumMod val="50000"/>
                  </a:schemeClr>
                </a:solidFill>
              </a:rPr>
              <a:t>AEFI can be coincidental: events that happen after vaccination but not caused by vaccine or vaccination process (unrelated)</a:t>
            </a:r>
          </a:p>
          <a:p>
            <a:pPr>
              <a:buNone/>
            </a:pPr>
            <a:endParaRPr lang="en-GB" dirty="0"/>
          </a:p>
          <a:p>
            <a:pPr lvl="1">
              <a:buNone/>
            </a:pPr>
            <a:endParaRPr lang="en-GB" dirty="0"/>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172112"/>
            <a:ext cx="11153775" cy="716331"/>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Adverse events following measles vaccination</a:t>
            </a:r>
          </a:p>
        </p:txBody>
      </p:sp>
      <p:sp>
        <p:nvSpPr>
          <p:cNvPr id="3" name="Content Placeholder 2"/>
          <p:cNvSpPr>
            <a:spLocks noGrp="1"/>
          </p:cNvSpPr>
          <p:nvPr>
            <p:ph idx="1"/>
          </p:nvPr>
        </p:nvSpPr>
        <p:spPr>
          <a:xfrm>
            <a:off x="822701" y="1018009"/>
            <a:ext cx="10515600" cy="4771496"/>
          </a:xfrm>
        </p:spPr>
        <p:txBody>
          <a:bodyPr/>
          <a:lstStyle/>
          <a:p>
            <a:r>
              <a:rPr lang="en-GB" dirty="0">
                <a:solidFill>
                  <a:schemeClr val="tx2">
                    <a:lumMod val="50000"/>
                  </a:schemeClr>
                </a:solidFill>
              </a:rPr>
              <a:t>Measles vaccine is very safe </a:t>
            </a:r>
          </a:p>
          <a:p>
            <a:r>
              <a:rPr lang="en-GB" dirty="0">
                <a:solidFill>
                  <a:schemeClr val="tx2">
                    <a:lumMod val="50000"/>
                  </a:schemeClr>
                </a:solidFill>
              </a:rPr>
              <a:t>Most AEFI observed after measles vaccination are mild</a:t>
            </a:r>
          </a:p>
          <a:p>
            <a:r>
              <a:rPr lang="en-GB" dirty="0">
                <a:solidFill>
                  <a:schemeClr val="tx2">
                    <a:lumMod val="50000"/>
                  </a:schemeClr>
                </a:solidFill>
              </a:rPr>
              <a:t>Serious AEFI are extremely rare</a:t>
            </a:r>
          </a:p>
          <a:p>
            <a:endParaRPr lang="en-GB" dirty="0"/>
          </a:p>
        </p:txBody>
      </p:sp>
      <p:sp>
        <p:nvSpPr>
          <p:cNvPr id="5" name="Slide Number Placeholder 4"/>
          <p:cNvSpPr>
            <a:spLocks noGrp="1"/>
          </p:cNvSpPr>
          <p:nvPr>
            <p:ph type="sldNum" sz="quarter" idx="12"/>
          </p:nvPr>
        </p:nvSpPr>
        <p:spPr/>
        <p:txBody>
          <a:bodyPr/>
          <a:lstStyle/>
          <a:p>
            <a:fld id="{C303845B-95F4-455A-B10D-7E464EEC4D39}" type="slidenum">
              <a:rPr lang="en-US" smtClean="0"/>
              <a:pPr/>
              <a:t>83</a:t>
            </a:fld>
            <a:endParaRPr lang="en-US"/>
          </a:p>
        </p:txBody>
      </p:sp>
      <p:pic>
        <p:nvPicPr>
          <p:cNvPr id="20481" name="Picture 1"/>
          <p:cNvPicPr>
            <a:picLocks noChangeAspect="1" noChangeArrowheads="1"/>
          </p:cNvPicPr>
          <p:nvPr/>
        </p:nvPicPr>
        <p:blipFill>
          <a:blip r:embed="rId3" cstate="print"/>
          <a:srcRect/>
          <a:stretch>
            <a:fillRect/>
          </a:stretch>
        </p:blipFill>
        <p:spPr bwMode="auto">
          <a:xfrm>
            <a:off x="1314370" y="2572719"/>
            <a:ext cx="9440510" cy="4285281"/>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268"/>
            <a:ext cx="10515600" cy="82994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Adverse events following rubella vaccination</a:t>
            </a:r>
            <a:endParaRPr lang="en-GB" sz="39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838200" y="1066208"/>
            <a:ext cx="10739034" cy="1910945"/>
          </a:xfrm>
        </p:spPr>
        <p:txBody>
          <a:bodyPr/>
          <a:lstStyle/>
          <a:p>
            <a:r>
              <a:rPr lang="en-GB" dirty="0">
                <a:solidFill>
                  <a:schemeClr val="tx2">
                    <a:lumMod val="50000"/>
                  </a:schemeClr>
                </a:solidFill>
              </a:rPr>
              <a:t>Rubella vaccine is very safe</a:t>
            </a:r>
          </a:p>
          <a:p>
            <a:r>
              <a:rPr lang="en-GB" dirty="0">
                <a:solidFill>
                  <a:schemeClr val="tx2">
                    <a:lumMod val="50000"/>
                  </a:schemeClr>
                </a:solidFill>
              </a:rPr>
              <a:t>AEFI observed following rubella vaccination alone or in combinations are generally mild and transient</a:t>
            </a:r>
          </a:p>
          <a:p>
            <a:r>
              <a:rPr lang="en-GB" dirty="0">
                <a:solidFill>
                  <a:schemeClr val="tx2">
                    <a:lumMod val="50000"/>
                  </a:schemeClr>
                </a:solidFill>
              </a:rPr>
              <a:t>No association between rubella vaccine and chronic joint disease found</a:t>
            </a:r>
          </a:p>
        </p:txBody>
      </p:sp>
      <p:sp>
        <p:nvSpPr>
          <p:cNvPr id="5" name="Slide Number Placeholder 4"/>
          <p:cNvSpPr>
            <a:spLocks noGrp="1"/>
          </p:cNvSpPr>
          <p:nvPr>
            <p:ph type="sldNum" sz="quarter" idx="12"/>
          </p:nvPr>
        </p:nvSpPr>
        <p:spPr/>
        <p:txBody>
          <a:bodyPr/>
          <a:lstStyle/>
          <a:p>
            <a:fld id="{C303845B-95F4-455A-B10D-7E464EEC4D39}" type="slidenum">
              <a:rPr lang="en-US" smtClean="0"/>
              <a:pPr/>
              <a:t>84</a:t>
            </a:fld>
            <a:endParaRPr lang="en-US"/>
          </a:p>
        </p:txBody>
      </p:sp>
      <p:pic>
        <p:nvPicPr>
          <p:cNvPr id="180226" name="Picture 2"/>
          <p:cNvPicPr>
            <a:picLocks noChangeAspect="1" noChangeArrowheads="1"/>
          </p:cNvPicPr>
          <p:nvPr/>
        </p:nvPicPr>
        <p:blipFill>
          <a:blip r:embed="rId2" cstate="print"/>
          <a:srcRect/>
          <a:stretch>
            <a:fillRect/>
          </a:stretch>
        </p:blipFill>
        <p:spPr bwMode="auto">
          <a:xfrm>
            <a:off x="1195267" y="2977153"/>
            <a:ext cx="9801465" cy="3890371"/>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 y="136525"/>
            <a:ext cx="11896725" cy="1208868"/>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Immunization error related reactions (‘programmatic errors’)</a:t>
            </a:r>
          </a:p>
        </p:txBody>
      </p:sp>
      <p:sp>
        <p:nvSpPr>
          <p:cNvPr id="5" name="Content Placeholder 4"/>
          <p:cNvSpPr>
            <a:spLocks noGrp="1"/>
          </p:cNvSpPr>
          <p:nvPr>
            <p:ph idx="1"/>
          </p:nvPr>
        </p:nvSpPr>
        <p:spPr>
          <a:xfrm>
            <a:off x="838198" y="1541578"/>
            <a:ext cx="10515600" cy="1505757"/>
          </a:xfrm>
        </p:spPr>
        <p:txBody>
          <a:bodyPr/>
          <a:lstStyle/>
          <a:p>
            <a:r>
              <a:rPr lang="en-GB" dirty="0">
                <a:solidFill>
                  <a:schemeClr val="tx2">
                    <a:lumMod val="50000"/>
                  </a:schemeClr>
                </a:solidFill>
              </a:rPr>
              <a:t>Can cause severe reactions, and may also lead to serious AEFI and result in death</a:t>
            </a:r>
          </a:p>
          <a:p>
            <a:r>
              <a:rPr lang="en-GB" dirty="0">
                <a:solidFill>
                  <a:schemeClr val="tx2">
                    <a:lumMod val="50000"/>
                  </a:schemeClr>
                </a:solidFill>
              </a:rPr>
              <a:t>These errors are </a:t>
            </a:r>
            <a:r>
              <a:rPr lang="en-GB" b="1" dirty="0">
                <a:solidFill>
                  <a:schemeClr val="tx2">
                    <a:lumMod val="50000"/>
                  </a:schemeClr>
                </a:solidFill>
              </a:rPr>
              <a:t>PREVENTABLE</a:t>
            </a:r>
            <a:r>
              <a:rPr lang="en-GB" dirty="0">
                <a:solidFill>
                  <a:schemeClr val="tx2">
                    <a:lumMod val="50000"/>
                  </a:schemeClr>
                </a:solidFill>
              </a:rPr>
              <a:t>! </a:t>
            </a:r>
          </a:p>
          <a:p>
            <a:pPr>
              <a:buNone/>
            </a:pPr>
            <a:endParaRPr lang="en-GB" dirty="0"/>
          </a:p>
        </p:txBody>
      </p:sp>
      <p:sp>
        <p:nvSpPr>
          <p:cNvPr id="6" name="Slide Number Placeholder 5"/>
          <p:cNvSpPr>
            <a:spLocks noGrp="1"/>
          </p:cNvSpPr>
          <p:nvPr>
            <p:ph type="sldNum" sz="quarter" idx="12"/>
          </p:nvPr>
        </p:nvSpPr>
        <p:spPr/>
        <p:txBody>
          <a:bodyPr/>
          <a:lstStyle/>
          <a:p>
            <a:fld id="{C303845B-95F4-455A-B10D-7E464EEC4D39}" type="slidenum">
              <a:rPr lang="en-US" smtClean="0"/>
              <a:pPr/>
              <a:t>85</a:t>
            </a:fld>
            <a:endParaRPr lang="en-US"/>
          </a:p>
        </p:txBody>
      </p:sp>
      <p:pic>
        <p:nvPicPr>
          <p:cNvPr id="4" name="Picture 3">
            <a:extLst>
              <a:ext uri="{FF2B5EF4-FFF2-40B4-BE49-F238E27FC236}">
                <a16:creationId xmlns:a16="http://schemas.microsoft.com/office/drawing/2014/main" id="{00E3D396-9C6E-4834-881C-A9F49D877A16}"/>
              </a:ext>
            </a:extLst>
          </p:cNvPr>
          <p:cNvPicPr>
            <a:picLocks noChangeAspect="1"/>
          </p:cNvPicPr>
          <p:nvPr/>
        </p:nvPicPr>
        <p:blipFill>
          <a:blip r:embed="rId3"/>
          <a:stretch>
            <a:fillRect/>
          </a:stretch>
        </p:blipFill>
        <p:spPr>
          <a:xfrm>
            <a:off x="1677568" y="3276885"/>
            <a:ext cx="8836861" cy="3581115"/>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81113"/>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Plenary question: </a:t>
            </a:r>
            <a:b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br>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would you prevent programmatic errors?</a:t>
            </a:r>
          </a:p>
        </p:txBody>
      </p:sp>
      <p:sp>
        <p:nvSpPr>
          <p:cNvPr id="3" name="Content Placeholder 2"/>
          <p:cNvSpPr>
            <a:spLocks noGrp="1"/>
          </p:cNvSpPr>
          <p:nvPr>
            <p:ph idx="1"/>
          </p:nvPr>
        </p:nvSpPr>
        <p:spPr/>
        <p:txBody>
          <a:bodyPr>
            <a:normAutofit/>
          </a:bodyPr>
          <a:lstStyle/>
          <a:p>
            <a:r>
              <a:rPr lang="en-GB" dirty="0">
                <a:solidFill>
                  <a:schemeClr val="tx2">
                    <a:lumMod val="50000"/>
                  </a:schemeClr>
                </a:solidFill>
              </a:rPr>
              <a:t>Discard the vaccine if it was reconstituted 6 hours before.</a:t>
            </a:r>
          </a:p>
          <a:p>
            <a:r>
              <a:rPr lang="en-GB" dirty="0">
                <a:solidFill>
                  <a:schemeClr val="tx2">
                    <a:lumMod val="50000"/>
                  </a:schemeClr>
                </a:solidFill>
              </a:rPr>
              <a:t>Draw the AD syringe just before vaccination.</a:t>
            </a:r>
          </a:p>
          <a:p>
            <a:r>
              <a:rPr lang="en-GB" dirty="0">
                <a:solidFill>
                  <a:schemeClr val="tx2">
                    <a:lumMod val="50000"/>
                  </a:schemeClr>
                </a:solidFill>
              </a:rPr>
              <a:t>Never carry vaccines from one site to another.</a:t>
            </a:r>
          </a:p>
          <a:p>
            <a:r>
              <a:rPr lang="en-GB" dirty="0">
                <a:solidFill>
                  <a:schemeClr val="tx2">
                    <a:lumMod val="50000"/>
                  </a:schemeClr>
                </a:solidFill>
              </a:rPr>
              <a:t>Do not touch the needle, do not cover the vaccine carrier with the lid while the reconstituted vaccine vial is in the foam. Do not touch the rubber cap of the vaccine vial.</a:t>
            </a:r>
          </a:p>
          <a:p>
            <a:r>
              <a:rPr lang="en-GB" dirty="0">
                <a:solidFill>
                  <a:schemeClr val="tx2">
                    <a:lumMod val="50000"/>
                  </a:schemeClr>
                </a:solidFill>
              </a:rPr>
              <a:t>Do not store and/or pack other diluents or drugs together with the M/MR vaccine.</a:t>
            </a:r>
          </a:p>
          <a:p>
            <a:r>
              <a:rPr lang="en-GB" dirty="0">
                <a:solidFill>
                  <a:schemeClr val="tx2">
                    <a:lumMod val="50000"/>
                  </a:schemeClr>
                </a:solidFill>
              </a:rPr>
              <a:t>Discard the vaccine at the end of the session.</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86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97" y="125172"/>
            <a:ext cx="10941803" cy="102767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AEFI in SIAs: challenges and possible outcomes</a:t>
            </a:r>
          </a:p>
        </p:txBody>
      </p:sp>
      <p:sp>
        <p:nvSpPr>
          <p:cNvPr id="3" name="Content Placeholder 2"/>
          <p:cNvSpPr>
            <a:spLocks noGrp="1"/>
          </p:cNvSpPr>
          <p:nvPr>
            <p:ph idx="1"/>
          </p:nvPr>
        </p:nvSpPr>
        <p:spPr>
          <a:xfrm>
            <a:off x="838200" y="1356047"/>
            <a:ext cx="10515600" cy="5000303"/>
          </a:xfrm>
        </p:spPr>
        <p:txBody>
          <a:bodyPr>
            <a:normAutofit/>
          </a:bodyPr>
          <a:lstStyle/>
          <a:p>
            <a:r>
              <a:rPr lang="en-GB" dirty="0">
                <a:solidFill>
                  <a:schemeClr val="tx2">
                    <a:lumMod val="50000"/>
                  </a:schemeClr>
                </a:solidFill>
              </a:rPr>
              <a:t>Vaccinating large numbers of people over a short period may result in higher number of observed AEFI</a:t>
            </a:r>
          </a:p>
          <a:p>
            <a:r>
              <a:rPr lang="en-GB" dirty="0">
                <a:solidFill>
                  <a:schemeClr val="tx2">
                    <a:lumMod val="50000"/>
                  </a:schemeClr>
                </a:solidFill>
              </a:rPr>
              <a:t>The rate of AEFI may remain as expected, but AEFI become more noticeable to health workers and to public</a:t>
            </a:r>
          </a:p>
          <a:p>
            <a:r>
              <a:rPr lang="en-GB" dirty="0">
                <a:solidFill>
                  <a:schemeClr val="tx2">
                    <a:lumMod val="50000"/>
                  </a:schemeClr>
                </a:solidFill>
              </a:rPr>
              <a:t>This may result with the loss of trust in vaccine and vaccination programme and increased resistance to or even refusal of vaccination</a:t>
            </a:r>
          </a:p>
          <a:p>
            <a:r>
              <a:rPr lang="en-GB" dirty="0">
                <a:solidFill>
                  <a:schemeClr val="tx2">
                    <a:lumMod val="50000"/>
                  </a:schemeClr>
                </a:solidFill>
              </a:rPr>
              <a:t>If not adequately dealt with, hesitancy and refusals will lead to decreased coverage, and consequently to accumulation of susceptible population and outbreaks</a:t>
            </a:r>
          </a:p>
          <a:p>
            <a:r>
              <a:rPr lang="en-GB" dirty="0">
                <a:solidFill>
                  <a:schemeClr val="tx2">
                    <a:lumMod val="50000"/>
                  </a:schemeClr>
                </a:solidFill>
              </a:rPr>
              <a:t>In a high-quality SIA the crisis management plan and communication plan/mechanism are set in place to deal with crisis should it arise </a:t>
            </a:r>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87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740" y="136525"/>
            <a:ext cx="10515600" cy="896938"/>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AEFI in SIAs</a:t>
            </a:r>
          </a:p>
        </p:txBody>
      </p:sp>
      <p:sp>
        <p:nvSpPr>
          <p:cNvPr id="4" name="Slide Number Placeholder 3"/>
          <p:cNvSpPr>
            <a:spLocks noGrp="1"/>
          </p:cNvSpPr>
          <p:nvPr>
            <p:ph type="sldNum" sz="quarter" idx="12"/>
          </p:nvPr>
        </p:nvSpPr>
        <p:spPr/>
        <p:txBody>
          <a:bodyPr/>
          <a:lstStyle/>
          <a:p>
            <a:fld id="{C303845B-95F4-455A-B10D-7E464EEC4D39}" type="slidenum">
              <a:rPr lang="en-US" smtClean="0"/>
              <a:pPr/>
              <a:t>88</a:t>
            </a:fld>
            <a:endParaRPr lang="en-US"/>
          </a:p>
        </p:txBody>
      </p:sp>
      <p:pic>
        <p:nvPicPr>
          <p:cNvPr id="3" name="Picture 1"/>
          <p:cNvPicPr>
            <a:picLocks noChangeAspect="1" noChangeArrowheads="1"/>
          </p:cNvPicPr>
          <p:nvPr/>
        </p:nvPicPr>
        <p:blipFill>
          <a:blip r:embed="rId2" cstate="print"/>
          <a:srcRect/>
          <a:stretch>
            <a:fillRect/>
          </a:stretch>
        </p:blipFill>
        <p:spPr bwMode="auto">
          <a:xfrm>
            <a:off x="557503" y="1011065"/>
            <a:ext cx="10771757" cy="5598962"/>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2" y="136525"/>
            <a:ext cx="11725275" cy="82211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How will you distinguish fainting from anaphylaxis?</a:t>
            </a:r>
          </a:p>
        </p:txBody>
      </p:sp>
      <p:sp>
        <p:nvSpPr>
          <p:cNvPr id="5" name="Slide Number Placeholder 4"/>
          <p:cNvSpPr>
            <a:spLocks noGrp="1"/>
          </p:cNvSpPr>
          <p:nvPr>
            <p:ph type="sldNum" sz="quarter" idx="12"/>
          </p:nvPr>
        </p:nvSpPr>
        <p:spPr/>
        <p:txBody>
          <a:bodyPr/>
          <a:lstStyle/>
          <a:p>
            <a:fld id="{C303845B-95F4-455A-B10D-7E464EEC4D39}" type="slidenum">
              <a:rPr lang="en-US" smtClean="0"/>
              <a:pPr/>
              <a:t>89</a:t>
            </a:fld>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2789359966"/>
              </p:ext>
            </p:extLst>
          </p:nvPr>
        </p:nvGraphicFramePr>
        <p:xfrm>
          <a:off x="757407" y="1057544"/>
          <a:ext cx="10481734" cy="5428497"/>
        </p:xfrm>
        <a:graphic>
          <a:graphicData uri="http://schemas.openxmlformats.org/drawingml/2006/table">
            <a:tbl>
              <a:tblPr firstRow="1" bandRow="1">
                <a:tableStyleId>{F5AB1C69-6EDB-4FF4-983F-18BD219EF322}</a:tableStyleId>
              </a:tblPr>
              <a:tblGrid>
                <a:gridCol w="2620433">
                  <a:extLst>
                    <a:ext uri="{9D8B030D-6E8A-4147-A177-3AD203B41FA5}">
                      <a16:colId xmlns:a16="http://schemas.microsoft.com/office/drawing/2014/main" val="20000"/>
                    </a:ext>
                  </a:extLst>
                </a:gridCol>
                <a:gridCol w="3396858">
                  <a:extLst>
                    <a:ext uri="{9D8B030D-6E8A-4147-A177-3AD203B41FA5}">
                      <a16:colId xmlns:a16="http://schemas.microsoft.com/office/drawing/2014/main" val="20001"/>
                    </a:ext>
                  </a:extLst>
                </a:gridCol>
                <a:gridCol w="4464443">
                  <a:extLst>
                    <a:ext uri="{9D8B030D-6E8A-4147-A177-3AD203B41FA5}">
                      <a16:colId xmlns:a16="http://schemas.microsoft.com/office/drawing/2014/main" val="20002"/>
                    </a:ext>
                  </a:extLst>
                </a:gridCol>
              </a:tblGrid>
              <a:tr h="657341">
                <a:tc>
                  <a:txBody>
                    <a:bodyPr/>
                    <a:lstStyle/>
                    <a:p>
                      <a:endParaRPr lang="en-US" dirty="0">
                        <a:solidFill>
                          <a:schemeClr val="tx2">
                            <a:lumMod val="50000"/>
                          </a:schemeClr>
                        </a:solidFill>
                      </a:endParaRPr>
                    </a:p>
                  </a:txBody>
                  <a:tcPr/>
                </a:tc>
                <a:tc>
                  <a:txBody>
                    <a:bodyPr/>
                    <a:lstStyle/>
                    <a:p>
                      <a:r>
                        <a:rPr lang="en-US" dirty="0">
                          <a:solidFill>
                            <a:schemeClr val="tx2">
                              <a:lumMod val="50000"/>
                            </a:schemeClr>
                          </a:solidFill>
                        </a:rPr>
                        <a:t>Fainting/stress reaction</a:t>
                      </a:r>
                    </a:p>
                  </a:txBody>
                  <a:tcPr/>
                </a:tc>
                <a:tc>
                  <a:txBody>
                    <a:bodyPr/>
                    <a:lstStyle/>
                    <a:p>
                      <a:r>
                        <a:rPr lang="en-US" dirty="0">
                          <a:solidFill>
                            <a:schemeClr val="tx2">
                              <a:lumMod val="50000"/>
                            </a:schemeClr>
                          </a:solidFill>
                        </a:rPr>
                        <a:t>Anaphylaxis</a:t>
                      </a:r>
                    </a:p>
                  </a:txBody>
                  <a:tcPr/>
                </a:tc>
                <a:extLst>
                  <a:ext uri="{0D108BD9-81ED-4DB2-BD59-A6C34878D82A}">
                    <a16:rowId xmlns:a16="http://schemas.microsoft.com/office/drawing/2014/main" val="10000"/>
                  </a:ext>
                </a:extLst>
              </a:tr>
              <a:tr h="918478">
                <a:tc>
                  <a:txBody>
                    <a:bodyPr/>
                    <a:lstStyle/>
                    <a:p>
                      <a:r>
                        <a:rPr lang="en-US" sz="2000" dirty="0">
                          <a:solidFill>
                            <a:schemeClr val="tx2">
                              <a:lumMod val="50000"/>
                            </a:schemeClr>
                          </a:solidFill>
                        </a:rPr>
                        <a:t>At onset</a:t>
                      </a:r>
                    </a:p>
                  </a:txBody>
                  <a:tcPr/>
                </a:tc>
                <a:tc>
                  <a:txBody>
                    <a:bodyPr/>
                    <a:lstStyle/>
                    <a:p>
                      <a:r>
                        <a:rPr lang="en-US" sz="2000" dirty="0">
                          <a:solidFill>
                            <a:schemeClr val="tx2">
                              <a:lumMod val="50000"/>
                            </a:schemeClr>
                          </a:solidFill>
                        </a:rPr>
                        <a:t>At time of or soon after injection</a:t>
                      </a:r>
                    </a:p>
                  </a:txBody>
                  <a:tcPr/>
                </a:tc>
                <a:tc>
                  <a:txBody>
                    <a:bodyPr/>
                    <a:lstStyle/>
                    <a:p>
                      <a:r>
                        <a:rPr lang="en-US" sz="2000" dirty="0">
                          <a:solidFill>
                            <a:schemeClr val="tx2">
                              <a:lumMod val="50000"/>
                            </a:schemeClr>
                          </a:solidFill>
                        </a:rPr>
                        <a:t>Seconds to minutes after exposure, almost all cases within 1 hour</a:t>
                      </a:r>
                    </a:p>
                  </a:txBody>
                  <a:tcPr/>
                </a:tc>
                <a:extLst>
                  <a:ext uri="{0D108BD9-81ED-4DB2-BD59-A6C34878D82A}">
                    <a16:rowId xmlns:a16="http://schemas.microsoft.com/office/drawing/2014/main" val="10001"/>
                  </a:ext>
                </a:extLst>
              </a:tr>
              <a:tr h="918478">
                <a:tc>
                  <a:txBody>
                    <a:bodyPr/>
                    <a:lstStyle/>
                    <a:p>
                      <a:r>
                        <a:rPr lang="en-US" sz="2000" dirty="0">
                          <a:solidFill>
                            <a:schemeClr val="tx2">
                              <a:lumMod val="50000"/>
                            </a:schemeClr>
                          </a:solidFill>
                        </a:rPr>
                        <a:t>Skin</a:t>
                      </a:r>
                    </a:p>
                  </a:txBody>
                  <a:tcPr/>
                </a:tc>
                <a:tc>
                  <a:txBody>
                    <a:bodyPr/>
                    <a:lstStyle/>
                    <a:p>
                      <a:r>
                        <a:rPr lang="en-US" sz="2000" dirty="0">
                          <a:solidFill>
                            <a:schemeClr val="tx2">
                              <a:lumMod val="50000"/>
                            </a:schemeClr>
                          </a:solidFill>
                        </a:rPr>
                        <a:t>Pale, cold, sweaty/clammy</a:t>
                      </a:r>
                    </a:p>
                  </a:txBody>
                  <a:tcPr/>
                </a:tc>
                <a:tc>
                  <a:txBody>
                    <a:bodyPr/>
                    <a:lstStyle/>
                    <a:p>
                      <a:r>
                        <a:rPr lang="en-US" sz="2000" dirty="0">
                          <a:solidFill>
                            <a:schemeClr val="tx2">
                              <a:lumMod val="50000"/>
                            </a:schemeClr>
                          </a:solidFill>
                        </a:rPr>
                        <a:t>Red, raised itchy rash, swollen eyes</a:t>
                      </a:r>
                      <a:r>
                        <a:rPr lang="en-US" sz="2000" baseline="0" dirty="0">
                          <a:solidFill>
                            <a:schemeClr val="tx2">
                              <a:lumMod val="50000"/>
                            </a:schemeClr>
                          </a:solidFill>
                        </a:rPr>
                        <a:t> and face, generalized rash</a:t>
                      </a:r>
                      <a:endParaRPr lang="en-US" sz="2000" dirty="0">
                        <a:solidFill>
                          <a:schemeClr val="tx2">
                            <a:lumMod val="50000"/>
                          </a:schemeClr>
                        </a:solidFill>
                      </a:endParaRPr>
                    </a:p>
                  </a:txBody>
                  <a:tcPr/>
                </a:tc>
                <a:extLst>
                  <a:ext uri="{0D108BD9-81ED-4DB2-BD59-A6C34878D82A}">
                    <a16:rowId xmlns:a16="http://schemas.microsoft.com/office/drawing/2014/main" val="10002"/>
                  </a:ext>
                </a:extLst>
              </a:tr>
              <a:tr h="657341">
                <a:tc>
                  <a:txBody>
                    <a:bodyPr/>
                    <a:lstStyle/>
                    <a:p>
                      <a:r>
                        <a:rPr lang="en-US" sz="2000" dirty="0">
                          <a:solidFill>
                            <a:schemeClr val="tx2">
                              <a:lumMod val="50000"/>
                            </a:schemeClr>
                          </a:solidFill>
                        </a:rPr>
                        <a:t>Respiratory</a:t>
                      </a:r>
                    </a:p>
                  </a:txBody>
                  <a:tcPr/>
                </a:tc>
                <a:tc>
                  <a:txBody>
                    <a:bodyPr/>
                    <a:lstStyle/>
                    <a:p>
                      <a:r>
                        <a:rPr lang="en-US" sz="2000" dirty="0">
                          <a:solidFill>
                            <a:schemeClr val="tx2">
                              <a:lumMod val="50000"/>
                            </a:schemeClr>
                          </a:solidFill>
                        </a:rPr>
                        <a:t>Normal to deep breaths</a:t>
                      </a:r>
                    </a:p>
                  </a:txBody>
                  <a:tcPr/>
                </a:tc>
                <a:tc>
                  <a:txBody>
                    <a:bodyPr/>
                    <a:lstStyle/>
                    <a:p>
                      <a:r>
                        <a:rPr lang="en-US" sz="2000" dirty="0">
                          <a:solidFill>
                            <a:schemeClr val="tx2">
                              <a:lumMod val="50000"/>
                            </a:schemeClr>
                          </a:solidFill>
                        </a:rPr>
                        <a:t>Noisy breathing, wheeze or stridor </a:t>
                      </a:r>
                    </a:p>
                  </a:txBody>
                  <a:tcPr/>
                </a:tc>
                <a:extLst>
                  <a:ext uri="{0D108BD9-81ED-4DB2-BD59-A6C34878D82A}">
                    <a16:rowId xmlns:a16="http://schemas.microsoft.com/office/drawing/2014/main" val="10003"/>
                  </a:ext>
                </a:extLst>
              </a:tr>
              <a:tr h="657341">
                <a:tc>
                  <a:txBody>
                    <a:bodyPr/>
                    <a:lstStyle/>
                    <a:p>
                      <a:r>
                        <a:rPr lang="en-US" sz="2000" dirty="0">
                          <a:solidFill>
                            <a:schemeClr val="tx2">
                              <a:lumMod val="50000"/>
                            </a:schemeClr>
                          </a:solidFill>
                        </a:rPr>
                        <a:t>Heart</a:t>
                      </a:r>
                    </a:p>
                  </a:txBody>
                  <a:tcPr/>
                </a:tc>
                <a:tc>
                  <a:txBody>
                    <a:bodyPr/>
                    <a:lstStyle/>
                    <a:p>
                      <a:r>
                        <a:rPr lang="en-US" sz="2000" dirty="0">
                          <a:solidFill>
                            <a:schemeClr val="tx2">
                              <a:lumMod val="50000"/>
                            </a:schemeClr>
                          </a:solidFill>
                        </a:rPr>
                        <a:t>Slow pulse, transient hypotension</a:t>
                      </a:r>
                    </a:p>
                  </a:txBody>
                  <a:tcPr/>
                </a:tc>
                <a:tc>
                  <a:txBody>
                    <a:bodyPr/>
                    <a:lstStyle/>
                    <a:p>
                      <a:r>
                        <a:rPr lang="en-US" sz="2000" dirty="0">
                          <a:solidFill>
                            <a:schemeClr val="tx2">
                              <a:lumMod val="50000"/>
                            </a:schemeClr>
                          </a:solidFill>
                        </a:rPr>
                        <a:t>Fast pulse, hypotension</a:t>
                      </a:r>
                    </a:p>
                  </a:txBody>
                  <a:tcPr/>
                </a:tc>
                <a:extLst>
                  <a:ext uri="{0D108BD9-81ED-4DB2-BD59-A6C34878D82A}">
                    <a16:rowId xmlns:a16="http://schemas.microsoft.com/office/drawing/2014/main" val="10004"/>
                  </a:ext>
                </a:extLst>
              </a:tr>
              <a:tr h="657341">
                <a:tc>
                  <a:txBody>
                    <a:bodyPr/>
                    <a:lstStyle/>
                    <a:p>
                      <a:r>
                        <a:rPr lang="en-US" sz="2000" dirty="0">
                          <a:solidFill>
                            <a:schemeClr val="tx2">
                              <a:lumMod val="50000"/>
                            </a:schemeClr>
                          </a:solidFill>
                        </a:rPr>
                        <a:t>Gastro-intestinal</a:t>
                      </a:r>
                    </a:p>
                  </a:txBody>
                  <a:tcPr/>
                </a:tc>
                <a:tc>
                  <a:txBody>
                    <a:bodyPr/>
                    <a:lstStyle/>
                    <a:p>
                      <a:r>
                        <a:rPr lang="en-US" sz="2000" dirty="0">
                          <a:solidFill>
                            <a:schemeClr val="tx2">
                              <a:lumMod val="50000"/>
                            </a:schemeClr>
                          </a:solidFill>
                        </a:rPr>
                        <a:t>Nausea, vomiting</a:t>
                      </a:r>
                    </a:p>
                  </a:txBody>
                  <a:tcPr/>
                </a:tc>
                <a:tc>
                  <a:txBody>
                    <a:bodyPr/>
                    <a:lstStyle/>
                    <a:p>
                      <a:r>
                        <a:rPr lang="en-US" sz="2000" dirty="0">
                          <a:solidFill>
                            <a:schemeClr val="tx2">
                              <a:lumMod val="50000"/>
                            </a:schemeClr>
                          </a:solidFill>
                        </a:rPr>
                        <a:t>Abdominal cramps, vomiting</a:t>
                      </a:r>
                    </a:p>
                  </a:txBody>
                  <a:tcPr/>
                </a:tc>
                <a:extLst>
                  <a:ext uri="{0D108BD9-81ED-4DB2-BD59-A6C34878D82A}">
                    <a16:rowId xmlns:a16="http://schemas.microsoft.com/office/drawing/2014/main" val="10005"/>
                  </a:ext>
                </a:extLst>
              </a:tr>
              <a:tr h="918478">
                <a:tc>
                  <a:txBody>
                    <a:bodyPr/>
                    <a:lstStyle/>
                    <a:p>
                      <a:r>
                        <a:rPr lang="en-US" sz="2000" dirty="0">
                          <a:solidFill>
                            <a:schemeClr val="tx2">
                              <a:lumMod val="50000"/>
                            </a:schemeClr>
                          </a:solidFill>
                        </a:rPr>
                        <a:t>Neurologic</a:t>
                      </a:r>
                    </a:p>
                  </a:txBody>
                  <a:tcPr/>
                </a:tc>
                <a:tc>
                  <a:txBody>
                    <a:bodyPr/>
                    <a:lstStyle/>
                    <a:p>
                      <a:r>
                        <a:rPr lang="en-US" sz="2000" dirty="0">
                          <a:solidFill>
                            <a:schemeClr val="tx2">
                              <a:lumMod val="50000"/>
                            </a:schemeClr>
                          </a:solidFill>
                        </a:rPr>
                        <a:t>Transient loss of consciousness reversed by supine position</a:t>
                      </a:r>
                    </a:p>
                  </a:txBody>
                  <a:tcPr/>
                </a:tc>
                <a:tc>
                  <a:txBody>
                    <a:bodyPr/>
                    <a:lstStyle/>
                    <a:p>
                      <a:r>
                        <a:rPr lang="en-US" sz="2000" dirty="0">
                          <a:solidFill>
                            <a:schemeClr val="tx2">
                              <a:lumMod val="50000"/>
                            </a:schemeClr>
                          </a:solidFill>
                        </a:rPr>
                        <a:t>May develop loss of consciousness not relieved by supine position</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025"/>
            <a:ext cx="10515600" cy="815975"/>
          </a:xfrm>
        </p:spPr>
        <p:txBody>
          <a:bodyPr>
            <a:normAutofit fontScale="90000"/>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IA 2030 strategic priority 3: Coverage and equity</a:t>
            </a:r>
          </a:p>
        </p:txBody>
      </p:sp>
      <p:sp>
        <p:nvSpPr>
          <p:cNvPr id="3" name="Content Placeholder 2"/>
          <p:cNvSpPr>
            <a:spLocks noGrp="1"/>
          </p:cNvSpPr>
          <p:nvPr>
            <p:ph idx="1"/>
          </p:nvPr>
        </p:nvSpPr>
        <p:spPr>
          <a:xfrm>
            <a:off x="838200" y="2110438"/>
            <a:ext cx="10515600" cy="3405942"/>
          </a:xfrm>
        </p:spPr>
        <p:txBody>
          <a:bodyPr>
            <a:normAutofit/>
          </a:bodyPr>
          <a:lstStyle/>
          <a:p>
            <a:r>
              <a:rPr lang="en-GB" dirty="0">
                <a:solidFill>
                  <a:schemeClr val="tx2">
                    <a:lumMod val="50000"/>
                  </a:schemeClr>
                </a:solidFill>
              </a:rPr>
              <a:t>‘</a:t>
            </a:r>
            <a:r>
              <a:rPr lang="en-GB" b="1" dirty="0">
                <a:solidFill>
                  <a:schemeClr val="tx2">
                    <a:lumMod val="50000"/>
                  </a:schemeClr>
                </a:solidFill>
              </a:rPr>
              <a:t>Measles as a tracer</a:t>
            </a:r>
            <a:r>
              <a:rPr lang="en-GB" dirty="0">
                <a:solidFill>
                  <a:schemeClr val="tx2">
                    <a:lumMod val="50000"/>
                  </a:schemeClr>
                </a:solidFill>
              </a:rPr>
              <a:t>’: measles cases and outbreaks to: </a:t>
            </a:r>
          </a:p>
          <a:p>
            <a:pPr lvl="1"/>
            <a:r>
              <a:rPr lang="en-GB" sz="2800" dirty="0">
                <a:solidFill>
                  <a:schemeClr val="tx2">
                    <a:lumMod val="50000"/>
                  </a:schemeClr>
                </a:solidFill>
              </a:rPr>
              <a:t>Identify weaknesses in immunization programmes</a:t>
            </a:r>
          </a:p>
          <a:p>
            <a:pPr lvl="1"/>
            <a:r>
              <a:rPr lang="en-GB" sz="2800" dirty="0">
                <a:solidFill>
                  <a:schemeClr val="tx2">
                    <a:lumMod val="50000"/>
                  </a:schemeClr>
                </a:solidFill>
              </a:rPr>
              <a:t>Guide programmatic planning in addressing them.</a:t>
            </a:r>
          </a:p>
          <a:p>
            <a:pPr>
              <a:buNone/>
            </a:pPr>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221" y="150920"/>
            <a:ext cx="11043558" cy="908504"/>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Treatment of anaphylaxis (WHO recommended)</a:t>
            </a:r>
          </a:p>
        </p:txBody>
      </p:sp>
      <p:sp>
        <p:nvSpPr>
          <p:cNvPr id="6" name="Slide Number Placeholder 5"/>
          <p:cNvSpPr>
            <a:spLocks noGrp="1"/>
          </p:cNvSpPr>
          <p:nvPr>
            <p:ph type="sldNum" sz="quarter" idx="12"/>
          </p:nvPr>
        </p:nvSpPr>
        <p:spPr/>
        <p:txBody>
          <a:bodyPr/>
          <a:lstStyle/>
          <a:p>
            <a:fld id="{C303845B-95F4-455A-B10D-7E464EEC4D39}" type="slidenum">
              <a:rPr lang="en-US" smtClean="0"/>
              <a:pPr/>
              <a:t>90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14966608"/>
              </p:ext>
            </p:extLst>
          </p:nvPr>
        </p:nvGraphicFramePr>
        <p:xfrm>
          <a:off x="472593" y="1204546"/>
          <a:ext cx="11296120" cy="4861560"/>
        </p:xfrm>
        <a:graphic>
          <a:graphicData uri="http://schemas.openxmlformats.org/drawingml/2006/table">
            <a:tbl>
              <a:tblPr>
                <a:tableStyleId>{69C7853C-536D-4A76-A0AE-DD22124D55A5}</a:tableStyleId>
              </a:tblPr>
              <a:tblGrid>
                <a:gridCol w="3893960">
                  <a:extLst>
                    <a:ext uri="{9D8B030D-6E8A-4147-A177-3AD203B41FA5}">
                      <a16:colId xmlns:a16="http://schemas.microsoft.com/office/drawing/2014/main" val="20000"/>
                    </a:ext>
                  </a:extLst>
                </a:gridCol>
                <a:gridCol w="3819881">
                  <a:extLst>
                    <a:ext uri="{9D8B030D-6E8A-4147-A177-3AD203B41FA5}">
                      <a16:colId xmlns:a16="http://schemas.microsoft.com/office/drawing/2014/main" val="20001"/>
                    </a:ext>
                  </a:extLst>
                </a:gridCol>
                <a:gridCol w="3582279">
                  <a:extLst>
                    <a:ext uri="{9D8B030D-6E8A-4147-A177-3AD203B41FA5}">
                      <a16:colId xmlns:a16="http://schemas.microsoft.com/office/drawing/2014/main" val="20002"/>
                    </a:ext>
                  </a:extLst>
                </a:gridCol>
              </a:tblGrid>
              <a:tr h="716152">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tx2">
                              <a:lumMod val="50000"/>
                            </a:schemeClr>
                          </a:solidFill>
                          <a:effectLst/>
                        </a:rPr>
                        <a:t>Drug, site and route</a:t>
                      </a:r>
                      <a:endParaRPr kumimoji="0" lang="en-GB" altLang="en-US" sz="2400" u="none" strike="noStrike" cap="none" normalizeH="0" baseline="0" dirty="0">
                        <a:ln>
                          <a:noFill/>
                        </a:ln>
                        <a:solidFill>
                          <a:schemeClr val="tx2">
                            <a:lumMod val="50000"/>
                          </a:schemeClr>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solidFill>
                            <a:schemeClr val="tx2">
                              <a:lumMod val="50000"/>
                            </a:schemeClr>
                          </a:solidFill>
                          <a:effectLst/>
                        </a:rPr>
                        <a:t>of administration</a:t>
                      </a:r>
                      <a:endParaRPr kumimoji="0" lang="en-GB" altLang="en-US" sz="2400" b="1" i="0" u="none" strike="noStrike" cap="none" normalizeH="0" baseline="0" dirty="0">
                        <a:ln>
                          <a:noFill/>
                        </a:ln>
                        <a:solidFill>
                          <a:schemeClr val="tx2">
                            <a:lumMod val="50000"/>
                          </a:schemeClr>
                        </a:solidFill>
                        <a:effectLst/>
                        <a:latin typeface="Times New Roman" pitchFamily="18" charset="0"/>
                        <a:ea typeface="SimSun" pitchFamily="2" charset="-122"/>
                      </a:endParaRPr>
                    </a:p>
                  </a:txBody>
                  <a:tcPr marL="68581" marR="68581" marT="0" marB="0" anchor="ctr" horzOverflow="overflow">
                    <a:solidFill>
                      <a:schemeClr val="bg1">
                        <a:lumMod val="95000"/>
                      </a:schemeClr>
                    </a:solidFill>
                  </a:tcPr>
                </a:tc>
                <a:tc>
                  <a:txBody>
                    <a:bodyPr/>
                    <a:lstStyle>
                      <a:lvl1pPr>
                        <a:spcBef>
                          <a:spcPct val="20000"/>
                        </a:spcBef>
                        <a:buFont typeface="Arial" charset="0"/>
                        <a:tabLst>
                          <a:tab pos="2686050" algn="l"/>
                        </a:tabLst>
                        <a:defRPr sz="2800">
                          <a:solidFill>
                            <a:schemeClr val="tx1"/>
                          </a:solidFill>
                          <a:latin typeface="Calibri" pitchFamily="34" charset="0"/>
                        </a:defRPr>
                      </a:lvl1pPr>
                      <a:lvl2pPr marL="742950" indent="-285750">
                        <a:spcBef>
                          <a:spcPct val="20000"/>
                        </a:spcBef>
                        <a:buFont typeface="Arial" charset="0"/>
                        <a:tabLst>
                          <a:tab pos="2686050" algn="l"/>
                        </a:tabLst>
                        <a:defRPr sz="2400">
                          <a:solidFill>
                            <a:schemeClr val="tx1"/>
                          </a:solidFill>
                          <a:latin typeface="Calibri" pitchFamily="34" charset="0"/>
                        </a:defRPr>
                      </a:lvl2pPr>
                      <a:lvl3pPr marL="1143000" indent="-228600">
                        <a:spcBef>
                          <a:spcPct val="20000"/>
                        </a:spcBef>
                        <a:buFont typeface="Arial" charset="0"/>
                        <a:tabLst>
                          <a:tab pos="2686050" algn="l"/>
                        </a:tabLst>
                        <a:defRPr sz="2000">
                          <a:solidFill>
                            <a:schemeClr val="tx1"/>
                          </a:solidFill>
                          <a:latin typeface="Calibri" pitchFamily="34" charset="0"/>
                        </a:defRPr>
                      </a:lvl3pPr>
                      <a:lvl4pPr marL="1600200" indent="-228600">
                        <a:spcBef>
                          <a:spcPct val="20000"/>
                        </a:spcBef>
                        <a:buFont typeface="Arial" charset="0"/>
                        <a:tabLst>
                          <a:tab pos="2686050" algn="l"/>
                        </a:tabLst>
                        <a:defRPr>
                          <a:solidFill>
                            <a:schemeClr val="tx1"/>
                          </a:solidFill>
                          <a:latin typeface="Calibri" pitchFamily="34" charset="0"/>
                        </a:defRPr>
                      </a:lvl4pPr>
                      <a:lvl5pPr marL="2057400" indent="-228600">
                        <a:spcBef>
                          <a:spcPct val="20000"/>
                        </a:spcBef>
                        <a:buFont typeface="Arial" charset="0"/>
                        <a:tabLst>
                          <a:tab pos="26860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6860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6860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6860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686050" algn="l"/>
                        </a:tabLs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686050" algn="l"/>
                        </a:tabLst>
                      </a:pPr>
                      <a:r>
                        <a:rPr kumimoji="0" lang="en-US" altLang="en-US" sz="2400" u="none" strike="noStrike" cap="none" normalizeH="0" baseline="0" dirty="0">
                          <a:ln>
                            <a:noFill/>
                          </a:ln>
                          <a:solidFill>
                            <a:schemeClr val="tx2">
                              <a:lumMod val="50000"/>
                            </a:schemeClr>
                          </a:solidFill>
                          <a:effectLst/>
                        </a:rPr>
                        <a:t>Frequency of administration</a:t>
                      </a:r>
                      <a:endParaRPr kumimoji="0" lang="en-GB" altLang="en-US" sz="2400" b="1" i="0" u="none" strike="noStrike" cap="none" normalizeH="0" baseline="0" dirty="0">
                        <a:ln>
                          <a:noFill/>
                        </a:ln>
                        <a:solidFill>
                          <a:schemeClr val="tx2">
                            <a:lumMod val="50000"/>
                          </a:schemeClr>
                        </a:solidFill>
                        <a:effectLst/>
                        <a:latin typeface="Times New Roman" pitchFamily="18" charset="0"/>
                        <a:ea typeface="SimSun" pitchFamily="2" charset="-122"/>
                      </a:endParaRPr>
                    </a:p>
                  </a:txBody>
                  <a:tcPr marL="68581" marR="68581" marT="0" marB="0" anchor="ctr" horzOverflow="overflow">
                    <a:solidFill>
                      <a:schemeClr val="bg1">
                        <a:lumMod val="95000"/>
                      </a:schemeClr>
                    </a:solidFill>
                  </a:tcPr>
                </a:tc>
                <a:tc>
                  <a:txBody>
                    <a:bodyPr/>
                    <a:lstStyle>
                      <a:lvl1pPr>
                        <a:spcBef>
                          <a:spcPct val="20000"/>
                        </a:spcBef>
                        <a:buFont typeface="Arial" charset="0"/>
                        <a:tabLst>
                          <a:tab pos="1003300" algn="l"/>
                        </a:tabLst>
                        <a:defRPr sz="2800">
                          <a:solidFill>
                            <a:schemeClr val="tx1"/>
                          </a:solidFill>
                          <a:latin typeface="Calibri" pitchFamily="34" charset="0"/>
                        </a:defRPr>
                      </a:lvl1pPr>
                      <a:lvl2pPr marL="742950" indent="-285750">
                        <a:spcBef>
                          <a:spcPct val="20000"/>
                        </a:spcBef>
                        <a:buFont typeface="Arial" charset="0"/>
                        <a:tabLst>
                          <a:tab pos="1003300" algn="l"/>
                        </a:tabLst>
                        <a:defRPr sz="2400">
                          <a:solidFill>
                            <a:schemeClr val="tx1"/>
                          </a:solidFill>
                          <a:latin typeface="Calibri" pitchFamily="34" charset="0"/>
                        </a:defRPr>
                      </a:lvl2pPr>
                      <a:lvl3pPr marL="1143000" indent="-228600">
                        <a:spcBef>
                          <a:spcPct val="20000"/>
                        </a:spcBef>
                        <a:buFont typeface="Arial" charset="0"/>
                        <a:tabLst>
                          <a:tab pos="1003300" algn="l"/>
                        </a:tabLst>
                        <a:defRPr sz="2000">
                          <a:solidFill>
                            <a:schemeClr val="tx1"/>
                          </a:solidFill>
                          <a:latin typeface="Calibri" pitchFamily="34" charset="0"/>
                        </a:defRPr>
                      </a:lvl3pPr>
                      <a:lvl4pPr marL="1600200" indent="-228600">
                        <a:spcBef>
                          <a:spcPct val="20000"/>
                        </a:spcBef>
                        <a:buFont typeface="Arial" charset="0"/>
                        <a:tabLst>
                          <a:tab pos="1003300" algn="l"/>
                        </a:tabLst>
                        <a:defRPr>
                          <a:solidFill>
                            <a:schemeClr val="tx1"/>
                          </a:solidFill>
                          <a:latin typeface="Calibri" pitchFamily="34" charset="0"/>
                        </a:defRPr>
                      </a:lvl4pPr>
                      <a:lvl5pPr marL="2057400" indent="-228600">
                        <a:spcBef>
                          <a:spcPct val="20000"/>
                        </a:spcBef>
                        <a:buFont typeface="Arial" charset="0"/>
                        <a:tabLst>
                          <a:tab pos="100330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100330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100330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100330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1003300" algn="l"/>
                        </a:tabLs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003300" algn="l"/>
                        </a:tabLst>
                      </a:pPr>
                      <a:r>
                        <a:rPr kumimoji="0" lang="en-US" altLang="en-US" sz="2400" u="none" strike="noStrike" cap="none" normalizeH="0" baseline="0" dirty="0">
                          <a:ln>
                            <a:noFill/>
                          </a:ln>
                          <a:solidFill>
                            <a:schemeClr val="tx2">
                              <a:lumMod val="50000"/>
                            </a:schemeClr>
                          </a:solidFill>
                          <a:effectLst/>
                        </a:rPr>
                        <a:t>Dose</a:t>
                      </a:r>
                      <a:endParaRPr kumimoji="0" lang="en-GB" altLang="en-US" sz="2400" u="none" strike="noStrike" cap="none" normalizeH="0" baseline="0" dirty="0">
                        <a:ln>
                          <a:noFill/>
                        </a:ln>
                        <a:solidFill>
                          <a:schemeClr val="tx2">
                            <a:lumMod val="50000"/>
                          </a:schemeClr>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tab pos="1003300" algn="l"/>
                        </a:tabLst>
                      </a:pPr>
                      <a:r>
                        <a:rPr kumimoji="0" lang="en-US" altLang="en-US" sz="2400" u="none" strike="noStrike" cap="none" normalizeH="0" baseline="0" dirty="0">
                          <a:ln>
                            <a:noFill/>
                          </a:ln>
                          <a:solidFill>
                            <a:schemeClr val="tx2">
                              <a:lumMod val="50000"/>
                            </a:schemeClr>
                          </a:solidFill>
                          <a:effectLst/>
                        </a:rPr>
                        <a:t>(child)</a:t>
                      </a:r>
                      <a:r>
                        <a:rPr kumimoji="0" lang="en-GB" altLang="en-US" sz="2400" u="none" strike="noStrike" cap="none" normalizeH="0" baseline="0" dirty="0">
                          <a:ln>
                            <a:noFill/>
                          </a:ln>
                          <a:solidFill>
                            <a:schemeClr val="tx2">
                              <a:lumMod val="50000"/>
                            </a:schemeClr>
                          </a:solidFill>
                          <a:effectLst/>
                        </a:rPr>
                        <a:t> </a:t>
                      </a:r>
                      <a:endParaRPr kumimoji="0" lang="en-GB" altLang="en-US" sz="2400" b="1" i="0" u="none" strike="noStrike" cap="none" normalizeH="0" baseline="0" dirty="0">
                        <a:ln>
                          <a:noFill/>
                        </a:ln>
                        <a:solidFill>
                          <a:schemeClr val="tx2">
                            <a:lumMod val="50000"/>
                          </a:schemeClr>
                        </a:solidFill>
                        <a:effectLst/>
                        <a:latin typeface="Times New Roman" pitchFamily="18" charset="0"/>
                        <a:ea typeface="SimSun" pitchFamily="2" charset="-122"/>
                      </a:endParaRPr>
                    </a:p>
                  </a:txBody>
                  <a:tcPr marL="68581" marR="68581" marT="0" marB="0" anchor="ctr" horzOverflow="overflow">
                    <a:solidFill>
                      <a:schemeClr val="bg1">
                        <a:lumMod val="95000"/>
                      </a:schemeClr>
                    </a:solidFill>
                  </a:tcPr>
                </a:tc>
                <a:extLst>
                  <a:ext uri="{0D108BD9-81ED-4DB2-BD59-A6C34878D82A}">
                    <a16:rowId xmlns:a16="http://schemas.microsoft.com/office/drawing/2014/main" val="10000"/>
                  </a:ext>
                </a:extLst>
              </a:tr>
              <a:tr h="3387579">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100" u="none" strike="noStrike" cap="none" normalizeH="0" baseline="0" dirty="0">
                          <a:ln>
                            <a:noFill/>
                          </a:ln>
                          <a:solidFill>
                            <a:schemeClr val="tx2">
                              <a:lumMod val="50000"/>
                            </a:schemeClr>
                          </a:solidFill>
                          <a:effectLst/>
                        </a:rPr>
                        <a:t>Adrenaline (epinephrine)1:1000, immediate IM injection to the midpoint of anterolateral aspect of the middle third of the thigh</a:t>
                      </a:r>
                      <a:endParaRPr kumimoji="0" lang="en-GB" altLang="en-US" sz="2100" b="1" i="0" u="none" strike="noStrike" cap="none" normalizeH="0" baseline="0" dirty="0">
                        <a:ln>
                          <a:noFill/>
                        </a:ln>
                        <a:solidFill>
                          <a:schemeClr val="tx2">
                            <a:lumMod val="50000"/>
                          </a:schemeClr>
                        </a:solidFill>
                        <a:effectLst/>
                        <a:latin typeface="Times New Roman" pitchFamily="18" charset="0"/>
                        <a:ea typeface="SimSun" pitchFamily="2" charset="-122"/>
                      </a:endParaRPr>
                    </a:p>
                  </a:txBody>
                  <a:tcPr marL="68581" marR="68581" marT="0" marB="0" anchor="ctr" horzOverflow="overflow">
                    <a:solidFill>
                      <a:schemeClr val="bg1">
                        <a:lumMod val="95000"/>
                      </a:schemeClr>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a:ln>
                            <a:noFill/>
                          </a:ln>
                          <a:solidFill>
                            <a:schemeClr val="tx2">
                              <a:lumMod val="50000"/>
                            </a:schemeClr>
                          </a:solidFill>
                          <a:effectLst/>
                        </a:rPr>
                        <a:t>Repeat every 5 to 10 or 15 minutes if symptoms are ongoing, up to a maximum of three doses</a:t>
                      </a:r>
                      <a:endParaRPr kumimoji="0" lang="en-GB" altLang="en-US" sz="2100" u="none" strike="noStrike" cap="none" normalizeH="0" baseline="0" dirty="0">
                        <a:ln>
                          <a:noFill/>
                        </a:ln>
                        <a:solidFill>
                          <a:schemeClr val="tx2">
                            <a:lumMod val="50000"/>
                          </a:schemeClr>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u="none" strike="noStrike" cap="none" normalizeH="0" baseline="0" dirty="0">
                          <a:ln>
                            <a:noFill/>
                          </a:ln>
                          <a:solidFill>
                            <a:schemeClr val="tx2">
                              <a:lumMod val="50000"/>
                            </a:schemeClr>
                          </a:solidFill>
                          <a:effectLst/>
                        </a:rPr>
                        <a:t> </a:t>
                      </a:r>
                      <a:endParaRPr kumimoji="0" lang="en-GB" altLang="en-US" sz="2100" u="none" strike="noStrike" cap="none" normalizeH="0" baseline="0" dirty="0">
                        <a:ln>
                          <a:noFill/>
                        </a:ln>
                        <a:solidFill>
                          <a:schemeClr val="tx2">
                            <a:lumMod val="50000"/>
                          </a:schemeClr>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100" u="none" strike="noStrike" cap="none" normalizeH="0" baseline="0" dirty="0">
                          <a:ln>
                            <a:noFill/>
                          </a:ln>
                          <a:solidFill>
                            <a:schemeClr val="tx2">
                              <a:lumMod val="50000"/>
                            </a:schemeClr>
                          </a:solidFill>
                          <a:effectLst/>
                        </a:rPr>
                        <a:t>Note: Persisting or worsening cough associated with pulmonary oedema is an important sign of adrenaline overdose and toxicity.</a:t>
                      </a:r>
                      <a:endParaRPr kumimoji="0" lang="en-GB" altLang="en-US" sz="2100" b="0" i="0" u="none" strike="noStrike" cap="none" normalizeH="0" baseline="0" dirty="0">
                        <a:ln>
                          <a:noFill/>
                        </a:ln>
                        <a:solidFill>
                          <a:schemeClr val="tx2">
                            <a:lumMod val="50000"/>
                          </a:schemeClr>
                        </a:solidFill>
                        <a:effectLst/>
                        <a:latin typeface="Times New Roman" pitchFamily="18" charset="0"/>
                        <a:ea typeface="SimSun" pitchFamily="2" charset="-122"/>
                      </a:endParaRPr>
                    </a:p>
                  </a:txBody>
                  <a:tcPr marL="68581" marR="68581" marT="0" marB="0" anchor="ctr" horzOverflow="overflow">
                    <a:solidFill>
                      <a:schemeClr val="bg1"/>
                    </a:solidFill>
                  </a:tcPr>
                </a:tc>
                <a:tc>
                  <a:txBody>
                    <a:bodyPr/>
                    <a:lstStyle>
                      <a:lvl1pPr>
                        <a:spcBef>
                          <a:spcPct val="20000"/>
                        </a:spcBef>
                        <a:buFont typeface="Arial" charset="0"/>
                        <a:tabLst>
                          <a:tab pos="1003300" algn="l"/>
                        </a:tabLst>
                        <a:defRPr sz="2800">
                          <a:solidFill>
                            <a:schemeClr val="tx1"/>
                          </a:solidFill>
                          <a:latin typeface="Calibri" pitchFamily="34" charset="0"/>
                        </a:defRPr>
                      </a:lvl1pPr>
                      <a:lvl2pPr marL="742950" indent="-285750">
                        <a:spcBef>
                          <a:spcPct val="20000"/>
                        </a:spcBef>
                        <a:buFont typeface="Arial" charset="0"/>
                        <a:tabLst>
                          <a:tab pos="1003300" algn="l"/>
                        </a:tabLst>
                        <a:defRPr sz="2400">
                          <a:solidFill>
                            <a:schemeClr val="tx1"/>
                          </a:solidFill>
                          <a:latin typeface="Calibri" pitchFamily="34" charset="0"/>
                        </a:defRPr>
                      </a:lvl2pPr>
                      <a:lvl3pPr marL="1143000" indent="-228600">
                        <a:spcBef>
                          <a:spcPct val="20000"/>
                        </a:spcBef>
                        <a:buFont typeface="Arial" charset="0"/>
                        <a:tabLst>
                          <a:tab pos="1003300" algn="l"/>
                        </a:tabLst>
                        <a:defRPr sz="2000">
                          <a:solidFill>
                            <a:schemeClr val="tx1"/>
                          </a:solidFill>
                          <a:latin typeface="Calibri" pitchFamily="34" charset="0"/>
                        </a:defRPr>
                      </a:lvl3pPr>
                      <a:lvl4pPr marL="1600200" indent="-228600">
                        <a:spcBef>
                          <a:spcPct val="20000"/>
                        </a:spcBef>
                        <a:buFont typeface="Arial" charset="0"/>
                        <a:tabLst>
                          <a:tab pos="1003300" algn="l"/>
                        </a:tabLst>
                        <a:defRPr>
                          <a:solidFill>
                            <a:schemeClr val="tx1"/>
                          </a:solidFill>
                          <a:latin typeface="Calibri" pitchFamily="34" charset="0"/>
                        </a:defRPr>
                      </a:lvl4pPr>
                      <a:lvl5pPr marL="2057400" indent="-228600">
                        <a:spcBef>
                          <a:spcPct val="20000"/>
                        </a:spcBef>
                        <a:buFont typeface="Arial" charset="0"/>
                        <a:tabLst>
                          <a:tab pos="100330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100330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100330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100330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1003300" algn="l"/>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003300" algn="l"/>
                        </a:tabLst>
                      </a:pPr>
                      <a:endParaRPr kumimoji="0" lang="en-GB" altLang="en-US" sz="2100" u="none" strike="noStrike" cap="none" normalizeH="0" baseline="0" dirty="0">
                        <a:ln>
                          <a:noFill/>
                        </a:ln>
                        <a:solidFill>
                          <a:schemeClr val="tx2">
                            <a:lumMod val="50000"/>
                          </a:schemeClr>
                        </a:solidFill>
                        <a:effectLst/>
                      </a:endParaRP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r>
                        <a:rPr kumimoji="0" lang="en-GB" altLang="en-US" sz="2100" u="none" strike="noStrike" cap="none" normalizeH="0" baseline="0" dirty="0">
                          <a:ln>
                            <a:noFill/>
                          </a:ln>
                          <a:solidFill>
                            <a:schemeClr val="tx2">
                              <a:lumMod val="50000"/>
                            </a:schemeClr>
                          </a:solidFill>
                          <a:effectLst/>
                        </a:rPr>
                        <a:t>According to age/weight*</a:t>
                      </a: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r>
                        <a:rPr kumimoji="0" lang="en-GB" altLang="en-US" sz="2100" u="none" strike="noStrike" cap="none" normalizeH="0" baseline="0" dirty="0">
                          <a:ln>
                            <a:noFill/>
                          </a:ln>
                          <a:solidFill>
                            <a:schemeClr val="tx2">
                              <a:lumMod val="50000"/>
                            </a:schemeClr>
                          </a:solidFill>
                          <a:effectLst/>
                        </a:rPr>
                        <a:t>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003300" algn="l"/>
                        </a:tabLst>
                      </a:pPr>
                      <a:r>
                        <a:rPr kumimoji="0" lang="en-GB" altLang="en-US" sz="2100" u="none" strike="noStrike" cap="none" normalizeH="0" baseline="0" dirty="0">
                          <a:ln>
                            <a:noFill/>
                          </a:ln>
                          <a:solidFill>
                            <a:schemeClr val="tx2">
                              <a:lumMod val="50000"/>
                            </a:schemeClr>
                          </a:solidFill>
                          <a:effectLst/>
                        </a:rPr>
                        <a:t> &lt;1years: 0.05mL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003300" algn="l"/>
                        </a:tabLst>
                      </a:pPr>
                      <a:r>
                        <a:rPr kumimoji="0" lang="en-GB" altLang="en-US" sz="2100" u="none" strike="noStrike" cap="none" normalizeH="0" baseline="0" dirty="0">
                          <a:ln>
                            <a:noFill/>
                          </a:ln>
                          <a:solidFill>
                            <a:schemeClr val="tx2">
                              <a:lumMod val="50000"/>
                            </a:schemeClr>
                          </a:solidFill>
                          <a:effectLst/>
                        </a:rPr>
                        <a:t> 1 year: 0.1 ml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003300" algn="l"/>
                        </a:tabLst>
                      </a:pPr>
                      <a:r>
                        <a:rPr kumimoji="0" lang="en-GB" altLang="en-US" sz="2100" u="none" strike="noStrike" cap="none" normalizeH="0" baseline="0" dirty="0">
                          <a:ln>
                            <a:noFill/>
                          </a:ln>
                          <a:solidFill>
                            <a:schemeClr val="tx2">
                              <a:lumMod val="50000"/>
                            </a:schemeClr>
                          </a:solidFill>
                          <a:effectLst/>
                        </a:rPr>
                        <a:t> 18 months to 4 years: 0.15 ml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003300" algn="l"/>
                        </a:tabLst>
                      </a:pPr>
                      <a:r>
                        <a:rPr kumimoji="0" lang="en-GB" altLang="en-US" sz="2100" u="none" strike="noStrike" cap="none" normalizeH="0" baseline="0" dirty="0">
                          <a:ln>
                            <a:noFill/>
                          </a:ln>
                          <a:solidFill>
                            <a:schemeClr val="tx2">
                              <a:lumMod val="50000"/>
                            </a:schemeClr>
                          </a:solidFill>
                          <a:effectLst/>
                        </a:rPr>
                        <a:t> 5 years: 0.20 ml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003300" algn="l"/>
                        </a:tabLst>
                      </a:pPr>
                      <a:r>
                        <a:rPr kumimoji="0" lang="en-GB" altLang="en-US" sz="2100" u="none" strike="noStrike" cap="none" normalizeH="0" baseline="0" dirty="0">
                          <a:ln>
                            <a:noFill/>
                          </a:ln>
                          <a:solidFill>
                            <a:schemeClr val="tx2">
                              <a:lumMod val="50000"/>
                            </a:schemeClr>
                          </a:solidFill>
                          <a:effectLst/>
                        </a:rPr>
                        <a:t> 6 to 9 years: 0.30 ml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003300" algn="l"/>
                        </a:tabLst>
                      </a:pPr>
                      <a:r>
                        <a:rPr kumimoji="0" lang="en-GB" altLang="en-US" sz="2100" u="none" strike="noStrike" cap="none" normalizeH="0" baseline="0" dirty="0">
                          <a:ln>
                            <a:noFill/>
                          </a:ln>
                          <a:solidFill>
                            <a:schemeClr val="tx2">
                              <a:lumMod val="50000"/>
                            </a:schemeClr>
                          </a:solidFill>
                          <a:effectLst/>
                        </a:rPr>
                        <a:t> 10 to 13 years: 0.40 ml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003300" algn="l"/>
                        </a:tabLst>
                      </a:pPr>
                      <a:r>
                        <a:rPr kumimoji="0" lang="en-GB" altLang="en-US" sz="2100" u="none" strike="noStrike" cap="none" normalizeH="0" baseline="0" dirty="0">
                          <a:ln>
                            <a:noFill/>
                          </a:ln>
                          <a:solidFill>
                            <a:schemeClr val="tx2">
                              <a:lumMod val="50000"/>
                            </a:schemeClr>
                          </a:solidFill>
                          <a:effectLst/>
                        </a:rPr>
                        <a:t> 14 years and older: 0.50 ml</a:t>
                      </a: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endParaRPr kumimoji="0" lang="en-GB" altLang="en-US" sz="2100" u="none" strike="noStrike" cap="none" normalizeH="0" baseline="0" dirty="0">
                        <a:ln>
                          <a:noFill/>
                        </a:ln>
                        <a:solidFill>
                          <a:schemeClr val="tx2">
                            <a:lumMod val="50000"/>
                          </a:schemeClr>
                        </a:solidFill>
                        <a:effectLst/>
                      </a:endParaRP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r>
                        <a:rPr kumimoji="0" lang="en-GB" altLang="en-US" sz="2000" u="none" strike="noStrike" cap="none" normalizeH="0" baseline="0" dirty="0">
                          <a:ln>
                            <a:noFill/>
                          </a:ln>
                          <a:solidFill>
                            <a:schemeClr val="tx2">
                              <a:lumMod val="50000"/>
                            </a:schemeClr>
                          </a:solidFill>
                          <a:effectLst/>
                        </a:rPr>
                        <a:t> </a:t>
                      </a:r>
                    </a:p>
                    <a:p>
                      <a:pPr marL="0" marR="0" lvl="0" indent="0" algn="l" defTabSz="914400" rtl="0" eaLnBrk="1" fontAlgn="base" latinLnBrk="0" hangingPunct="1">
                        <a:lnSpc>
                          <a:spcPct val="100000"/>
                        </a:lnSpc>
                        <a:spcBef>
                          <a:spcPct val="0"/>
                        </a:spcBef>
                        <a:spcAft>
                          <a:spcPct val="0"/>
                        </a:spcAft>
                        <a:buClrTx/>
                        <a:buSzTx/>
                        <a:buFontTx/>
                        <a:buNone/>
                        <a:tabLst>
                          <a:tab pos="1003300" algn="l"/>
                        </a:tabLst>
                      </a:pPr>
                      <a:r>
                        <a:rPr kumimoji="0" lang="en-GB" altLang="en-US" sz="2000" u="none" strike="noStrike" cap="none" normalizeH="0" baseline="0" dirty="0">
                          <a:ln>
                            <a:noFill/>
                          </a:ln>
                          <a:solidFill>
                            <a:schemeClr val="tx2">
                              <a:lumMod val="50000"/>
                            </a:schemeClr>
                          </a:solidFill>
                          <a:effectLst/>
                        </a:rPr>
                        <a:t> </a:t>
                      </a:r>
                      <a:endParaRPr kumimoji="0" lang="en-GB" altLang="en-US" sz="2000" b="0" i="0" u="none" strike="noStrike" cap="none" normalizeH="0" baseline="0" dirty="0">
                        <a:ln>
                          <a:noFill/>
                        </a:ln>
                        <a:solidFill>
                          <a:schemeClr val="tx2">
                            <a:lumMod val="50000"/>
                          </a:schemeClr>
                        </a:solidFill>
                        <a:effectLst/>
                        <a:latin typeface="Times New Roman" pitchFamily="18" charset="0"/>
                        <a:ea typeface="SimSun" pitchFamily="2" charset="-122"/>
                      </a:endParaRPr>
                    </a:p>
                  </a:txBody>
                  <a:tcPr marL="68581" marR="68581" marT="0" marB="0" anchor="ctr" horzOverflow="overflow">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4917244" y="6034733"/>
            <a:ext cx="6752492" cy="369332"/>
          </a:xfrm>
          <a:prstGeom prst="rect">
            <a:avLst/>
          </a:prstGeom>
          <a:noFill/>
        </p:spPr>
        <p:txBody>
          <a:bodyPr wrap="square" rtlCol="0">
            <a:spAutoFit/>
          </a:bodyPr>
          <a:lstStyle/>
          <a:p>
            <a:r>
              <a:rPr lang="en-GB" dirty="0">
                <a:solidFill>
                  <a:schemeClr val="tx2">
                    <a:lumMod val="50000"/>
                  </a:schemeClr>
                </a:solidFill>
              </a:rPr>
              <a:t>* The dose for children is based on 0.01 ml/kg per dose up to 0.5 ml</a:t>
            </a:r>
          </a:p>
        </p:txBody>
      </p:sp>
      <p:sp>
        <p:nvSpPr>
          <p:cNvPr id="7" name="TextBox 6"/>
          <p:cNvSpPr txBox="1"/>
          <p:nvPr/>
        </p:nvSpPr>
        <p:spPr>
          <a:xfrm>
            <a:off x="383343" y="6488668"/>
            <a:ext cx="8270799" cy="338554"/>
          </a:xfrm>
          <a:prstGeom prst="rect">
            <a:avLst/>
          </a:prstGeom>
          <a:noFill/>
        </p:spPr>
        <p:txBody>
          <a:bodyPr wrap="square" rtlCol="0">
            <a:spAutoFit/>
          </a:bodyPr>
          <a:lstStyle/>
          <a:p>
            <a:r>
              <a:rPr lang="en-GB" sz="1600" dirty="0">
                <a:solidFill>
                  <a:schemeClr val="tx2">
                    <a:lumMod val="50000"/>
                  </a:schemeClr>
                </a:solidFill>
              </a:rPr>
              <a:t>Source: </a:t>
            </a:r>
            <a:r>
              <a:rPr lang="en-GB" sz="1600" dirty="0">
                <a:hlinkClick r:id="rId3"/>
              </a:rPr>
              <a:t>https://www.who.int/publications/m/item/anaphylaxis-guidance</a:t>
            </a:r>
            <a:r>
              <a:rPr lang="en-GB" sz="1600" dirty="0"/>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362" y="371071"/>
            <a:ext cx="10757276" cy="825661"/>
          </a:xfrm>
        </p:spPr>
        <p:txBody>
          <a:bodyPr>
            <a:no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What should health worker do in case of AEFI?</a:t>
            </a:r>
          </a:p>
        </p:txBody>
      </p:sp>
      <p:sp>
        <p:nvSpPr>
          <p:cNvPr id="3" name="Content Placeholder 2"/>
          <p:cNvSpPr>
            <a:spLocks noGrp="1"/>
          </p:cNvSpPr>
          <p:nvPr>
            <p:ph idx="1"/>
          </p:nvPr>
        </p:nvSpPr>
        <p:spPr>
          <a:xfrm>
            <a:off x="745210" y="1580827"/>
            <a:ext cx="10515600" cy="4906102"/>
          </a:xfrm>
        </p:spPr>
        <p:txBody>
          <a:bodyPr>
            <a:normAutofit fontScale="92500" lnSpcReduction="20000"/>
          </a:bodyPr>
          <a:lstStyle/>
          <a:p>
            <a:r>
              <a:rPr lang="en-GB" dirty="0">
                <a:solidFill>
                  <a:schemeClr val="tx2">
                    <a:lumMod val="50000"/>
                  </a:schemeClr>
                </a:solidFill>
              </a:rPr>
              <a:t>Every health worker/vaccination team should have</a:t>
            </a:r>
          </a:p>
          <a:p>
            <a:pPr lvl="1"/>
            <a:r>
              <a:rPr lang="en-GB" dirty="0">
                <a:solidFill>
                  <a:schemeClr val="tx2">
                    <a:lumMod val="50000"/>
                  </a:schemeClr>
                </a:solidFill>
              </a:rPr>
              <a:t>Name and contact of the 1</a:t>
            </a:r>
            <a:r>
              <a:rPr lang="en-GB" baseline="30000" dirty="0">
                <a:solidFill>
                  <a:schemeClr val="tx2">
                    <a:lumMod val="50000"/>
                  </a:schemeClr>
                </a:solidFill>
              </a:rPr>
              <a:t>st</a:t>
            </a:r>
            <a:r>
              <a:rPr lang="en-GB" dirty="0">
                <a:solidFill>
                  <a:schemeClr val="tx2">
                    <a:lumMod val="50000"/>
                  </a:schemeClr>
                </a:solidFill>
              </a:rPr>
              <a:t> level supervisor/AEFI focal person (local and district)</a:t>
            </a:r>
          </a:p>
          <a:p>
            <a:pPr lvl="1"/>
            <a:r>
              <a:rPr lang="en-GB" dirty="0">
                <a:solidFill>
                  <a:schemeClr val="tx2">
                    <a:lumMod val="50000"/>
                  </a:schemeClr>
                </a:solidFill>
              </a:rPr>
              <a:t>Name and contact number of the ambulance service/driver</a:t>
            </a:r>
          </a:p>
          <a:p>
            <a:pPr lvl="1"/>
            <a:r>
              <a:rPr lang="en-GB" dirty="0">
                <a:solidFill>
                  <a:schemeClr val="tx2">
                    <a:lumMod val="50000"/>
                  </a:schemeClr>
                </a:solidFill>
              </a:rPr>
              <a:t>Contact number of the local AEFI management centre</a:t>
            </a:r>
          </a:p>
          <a:p>
            <a:r>
              <a:rPr lang="en-GB" dirty="0">
                <a:solidFill>
                  <a:schemeClr val="tx2">
                    <a:lumMod val="50000"/>
                  </a:schemeClr>
                </a:solidFill>
              </a:rPr>
              <a:t>Move the child to a quiet place and away from other children </a:t>
            </a:r>
          </a:p>
          <a:p>
            <a:r>
              <a:rPr lang="en-GB" dirty="0">
                <a:solidFill>
                  <a:schemeClr val="tx2">
                    <a:lumMod val="50000"/>
                  </a:schemeClr>
                </a:solidFill>
              </a:rPr>
              <a:t>Assess the child</a:t>
            </a:r>
          </a:p>
          <a:p>
            <a:pPr lvl="1"/>
            <a:r>
              <a:rPr lang="en-GB" dirty="0">
                <a:solidFill>
                  <a:schemeClr val="tx2">
                    <a:lumMod val="50000"/>
                  </a:schemeClr>
                </a:solidFill>
              </a:rPr>
              <a:t>If in doubt or the event seems serious, call ambulance and arrange immediate referral to nearest AEFI management centre</a:t>
            </a:r>
          </a:p>
          <a:p>
            <a:pPr lvl="1"/>
            <a:r>
              <a:rPr lang="en-GB" dirty="0">
                <a:solidFill>
                  <a:schemeClr val="tx2">
                    <a:lumMod val="50000"/>
                  </a:schemeClr>
                </a:solidFill>
              </a:rPr>
              <a:t>If in doubt about anaphylaxis, treat according to the country-specific or WHO protocol</a:t>
            </a:r>
          </a:p>
          <a:p>
            <a:r>
              <a:rPr lang="en-GB" dirty="0">
                <a:solidFill>
                  <a:schemeClr val="tx2">
                    <a:lumMod val="50000"/>
                  </a:schemeClr>
                </a:solidFill>
              </a:rPr>
              <a:t>Inform your supervisor and/or AEFI local focal person</a:t>
            </a:r>
          </a:p>
          <a:p>
            <a:r>
              <a:rPr lang="en-GB" dirty="0">
                <a:solidFill>
                  <a:schemeClr val="tx2">
                    <a:lumMod val="50000"/>
                  </a:schemeClr>
                </a:solidFill>
              </a:rPr>
              <a:t>Inform the AEFI management centre about patient’s condition</a:t>
            </a:r>
          </a:p>
          <a:p>
            <a:r>
              <a:rPr lang="en-GB" dirty="0">
                <a:solidFill>
                  <a:schemeClr val="tx2">
                    <a:lumMod val="50000"/>
                  </a:schemeClr>
                </a:solidFill>
              </a:rPr>
              <a:t>Complete and submit the AEFI report form to the 1</a:t>
            </a:r>
            <a:r>
              <a:rPr lang="en-GB" baseline="30000" dirty="0">
                <a:solidFill>
                  <a:schemeClr val="tx2">
                    <a:lumMod val="50000"/>
                  </a:schemeClr>
                </a:solidFill>
              </a:rPr>
              <a:t>st</a:t>
            </a:r>
            <a:r>
              <a:rPr lang="en-GB" dirty="0">
                <a:solidFill>
                  <a:schemeClr val="tx2">
                    <a:lumMod val="50000"/>
                  </a:schemeClr>
                </a:solidFill>
              </a:rPr>
              <a:t> level supervisor at the end of the day</a:t>
            </a:r>
          </a:p>
        </p:txBody>
      </p:sp>
      <p:sp>
        <p:nvSpPr>
          <p:cNvPr id="4" name="Slide Number Placeholder 3"/>
          <p:cNvSpPr>
            <a:spLocks noGrp="1"/>
          </p:cNvSpPr>
          <p:nvPr>
            <p:ph type="sldNum" sz="quarter" idx="12"/>
          </p:nvPr>
        </p:nvSpPr>
        <p:spPr/>
        <p:txBody>
          <a:bodyPr/>
          <a:lstStyle/>
          <a:p>
            <a:fld id="{C303845B-95F4-455A-B10D-7E464EEC4D39}" type="slidenum">
              <a:rPr lang="en-US" smtClean="0"/>
              <a:pPr/>
              <a:t>91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54" y="241139"/>
            <a:ext cx="11353800" cy="1325563"/>
          </a:xfrm>
        </p:spPr>
        <p:txBody>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Important points when  informing about potential AEFI</a:t>
            </a:r>
            <a:r>
              <a:rPr lang="en-GB" sz="3900" b="1" dirty="0">
                <a:solidFill>
                  <a:srgbClr val="FF0000"/>
                </a:solidFill>
                <a:latin typeface="Lato Black" panose="020F0502020204030203" pitchFamily="34" charset="0"/>
                <a:ea typeface="Lato Black" panose="020F0502020204030203" pitchFamily="34" charset="0"/>
                <a:cs typeface="Lato Black" panose="020F0502020204030203" pitchFamily="34" charset="0"/>
              </a:rPr>
              <a:t> </a:t>
            </a:r>
          </a:p>
        </p:txBody>
      </p:sp>
      <p:sp>
        <p:nvSpPr>
          <p:cNvPr id="3" name="Content Placeholder 2"/>
          <p:cNvSpPr>
            <a:spLocks noGrp="1"/>
          </p:cNvSpPr>
          <p:nvPr>
            <p:ph idx="1"/>
          </p:nvPr>
        </p:nvSpPr>
        <p:spPr>
          <a:xfrm>
            <a:off x="480447" y="1825624"/>
            <a:ext cx="11267268" cy="4699161"/>
          </a:xfrm>
        </p:spPr>
        <p:txBody>
          <a:bodyPr>
            <a:normAutofit fontScale="92500" lnSpcReduction="20000"/>
          </a:bodyPr>
          <a:lstStyle/>
          <a:p>
            <a:r>
              <a:rPr lang="en-GB" dirty="0">
                <a:solidFill>
                  <a:schemeClr val="tx2">
                    <a:lumMod val="50000"/>
                  </a:schemeClr>
                </a:solidFill>
              </a:rPr>
              <a:t>Ensure that mother/caregivers </a:t>
            </a:r>
            <a:r>
              <a:rPr lang="en-GB" u="sng" dirty="0">
                <a:solidFill>
                  <a:schemeClr val="tx2">
                    <a:lumMod val="50000"/>
                  </a:schemeClr>
                </a:solidFill>
              </a:rPr>
              <a:t>understands</a:t>
            </a:r>
            <a:r>
              <a:rPr lang="en-GB" dirty="0">
                <a:solidFill>
                  <a:schemeClr val="tx2">
                    <a:lumMod val="50000"/>
                  </a:schemeClr>
                </a:solidFill>
              </a:rPr>
              <a:t> that:</a:t>
            </a:r>
          </a:p>
          <a:p>
            <a:pPr lvl="1"/>
            <a:r>
              <a:rPr lang="en-GB" dirty="0">
                <a:solidFill>
                  <a:schemeClr val="tx2">
                    <a:lumMod val="50000"/>
                  </a:schemeClr>
                </a:solidFill>
              </a:rPr>
              <a:t>M/MR vaccines are very safe, most adverse events are mild and transient; serious events are very rare</a:t>
            </a:r>
          </a:p>
          <a:p>
            <a:pPr lvl="1"/>
            <a:r>
              <a:rPr lang="en-GB" dirty="0">
                <a:solidFill>
                  <a:schemeClr val="tx2">
                    <a:lumMod val="50000"/>
                  </a:schemeClr>
                </a:solidFill>
              </a:rPr>
              <a:t>It is advised to wait 15-20 minutes after vaccination in case adverse events with rapid onset occur </a:t>
            </a:r>
          </a:p>
          <a:p>
            <a:pPr lvl="1"/>
            <a:r>
              <a:rPr lang="en-GB" dirty="0">
                <a:solidFill>
                  <a:schemeClr val="tx2">
                    <a:lumMod val="50000"/>
                  </a:schemeClr>
                </a:solidFill>
              </a:rPr>
              <a:t>If a child gets very sick quickly following vaccination, the child should be immediately brought to a health-worker for advice and/or treatment</a:t>
            </a:r>
          </a:p>
          <a:p>
            <a:pPr lvl="1"/>
            <a:r>
              <a:rPr lang="en-GB" dirty="0">
                <a:solidFill>
                  <a:schemeClr val="tx2">
                    <a:lumMod val="50000"/>
                  </a:schemeClr>
                </a:solidFill>
              </a:rPr>
              <a:t>The occurrence of  AEFI does not mean that the M/MR vaccines are unsafe</a:t>
            </a:r>
          </a:p>
          <a:p>
            <a:r>
              <a:rPr lang="en-GB" dirty="0">
                <a:solidFill>
                  <a:schemeClr val="tx2">
                    <a:lumMod val="50000"/>
                  </a:schemeClr>
                </a:solidFill>
              </a:rPr>
              <a:t>Listen carefully to mother’s/caregiver’s concerns and respond using clear and simple language</a:t>
            </a:r>
          </a:p>
          <a:p>
            <a:r>
              <a:rPr lang="en-GB" dirty="0">
                <a:solidFill>
                  <a:schemeClr val="tx2">
                    <a:lumMod val="50000"/>
                  </a:schemeClr>
                </a:solidFill>
              </a:rPr>
              <a:t>If you identify negative rumours about vaccinations, and/or groups that are involved in spreading them, inform your supervisor and/or other health staff</a:t>
            </a:r>
          </a:p>
          <a:p>
            <a:r>
              <a:rPr lang="en-GB" dirty="0">
                <a:solidFill>
                  <a:schemeClr val="tx2">
                    <a:lumMod val="50000"/>
                  </a:schemeClr>
                </a:solidFill>
              </a:rPr>
              <a:t>If  health education sessions in the facility and/or community will take place, inform the mothers/caregivers of time and place, and invite them to attend.</a:t>
            </a:r>
            <a:endParaRPr lang="en-GB" dirty="0"/>
          </a:p>
          <a:p>
            <a:endParaRPr lang="en-GB" dirty="0"/>
          </a:p>
        </p:txBody>
      </p:sp>
      <p:sp>
        <p:nvSpPr>
          <p:cNvPr id="4" name="Slide Number Placeholder 3"/>
          <p:cNvSpPr>
            <a:spLocks noGrp="1"/>
          </p:cNvSpPr>
          <p:nvPr>
            <p:ph type="sldNum" sz="quarter" idx="12"/>
          </p:nvPr>
        </p:nvSpPr>
        <p:spPr/>
        <p:txBody>
          <a:bodyPr/>
          <a:lstStyle/>
          <a:p>
            <a:fld id="{C303845B-95F4-455A-B10D-7E464EEC4D39}" type="slidenum">
              <a:rPr lang="en-US" smtClean="0"/>
              <a:pPr/>
              <a:t>92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029075" y="2341177"/>
            <a:ext cx="7644627" cy="2175645"/>
          </a:xfrm>
        </p:spPr>
        <p:txBody>
          <a:bodyPr vert="horz" lIns="91440" tIns="45720" rIns="91440" bIns="45720" rtlCol="0" anchor="b">
            <a:normAutofit/>
          </a:bodyPr>
          <a:lstStyle/>
          <a:p>
            <a:pPr algn="r"/>
            <a:r>
              <a:rPr lang="en-US" sz="49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Unit 5:</a:t>
            </a:r>
            <a:br>
              <a:rPr lang="en-US" sz="49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br>
            <a:r>
              <a:rPr lang="en-US" sz="4900" b="1" kern="1200" dirty="0">
                <a:solidFill>
                  <a:schemeClr val="tx2">
                    <a:lumMod val="50000"/>
                  </a:schemeClr>
                </a:solidFill>
                <a:latin typeface="Lato Black" panose="020F0502020204030203" pitchFamily="34" charset="0"/>
                <a:ea typeface="Lato Black" panose="020F0502020204030203" pitchFamily="34" charset="0"/>
                <a:cs typeface="Lato Black" panose="020F0502020204030203" pitchFamily="34" charset="0"/>
              </a:rPr>
              <a:t>After vaccine administration</a:t>
            </a:r>
          </a:p>
        </p:txBody>
      </p:sp>
      <p:sp>
        <p:nvSpPr>
          <p:cNvPr id="3" name="Slide Number Placeholder 2"/>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303845B-95F4-455A-B10D-7E464EEC4D39}" type="slidenum">
              <a:rPr lang="en-US" smtClean="0"/>
              <a:pPr>
                <a:spcAft>
                  <a:spcPts val="600"/>
                </a:spcAft>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692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Safe injection disposal</a:t>
            </a:r>
          </a:p>
        </p:txBody>
      </p:sp>
      <p:sp>
        <p:nvSpPr>
          <p:cNvPr id="3" name="Content Placeholder 2"/>
          <p:cNvSpPr>
            <a:spLocks noGrp="1"/>
          </p:cNvSpPr>
          <p:nvPr>
            <p:ph idx="1"/>
          </p:nvPr>
        </p:nvSpPr>
        <p:spPr>
          <a:xfrm>
            <a:off x="838200" y="1825625"/>
            <a:ext cx="6524625" cy="1955800"/>
          </a:xfrm>
        </p:spPr>
        <p:txBody>
          <a:bodyPr/>
          <a:lstStyle/>
          <a:p>
            <a:r>
              <a:rPr lang="en-GB" dirty="0">
                <a:solidFill>
                  <a:schemeClr val="tx2">
                    <a:lumMod val="50000"/>
                  </a:schemeClr>
                </a:solidFill>
              </a:rPr>
              <a:t>Drop the used AD syringe needle-end down into the safety box, immediately after use.</a:t>
            </a:r>
          </a:p>
          <a:p>
            <a:r>
              <a:rPr lang="en-GB" dirty="0">
                <a:solidFill>
                  <a:schemeClr val="tx2">
                    <a:lumMod val="50000"/>
                  </a:schemeClr>
                </a:solidFill>
              </a:rPr>
              <a:t>Never recap the needle.</a:t>
            </a:r>
          </a:p>
        </p:txBody>
      </p:sp>
      <p:sp>
        <p:nvSpPr>
          <p:cNvPr id="5" name="Slide Number Placeholder 4"/>
          <p:cNvSpPr>
            <a:spLocks noGrp="1"/>
          </p:cNvSpPr>
          <p:nvPr>
            <p:ph type="sldNum" sz="quarter" idx="12"/>
          </p:nvPr>
        </p:nvSpPr>
        <p:spPr/>
        <p:txBody>
          <a:bodyPr/>
          <a:lstStyle/>
          <a:p>
            <a:fld id="{C303845B-95F4-455A-B10D-7E464EEC4D39}" type="slidenum">
              <a:rPr lang="en-US" smtClean="0"/>
              <a:pPr/>
              <a:t>94</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7837243" y="1640497"/>
            <a:ext cx="3346573" cy="4409865"/>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405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Safe waste disposal</a:t>
            </a:r>
          </a:p>
        </p:txBody>
      </p:sp>
      <p:sp>
        <p:nvSpPr>
          <p:cNvPr id="3" name="Content Placeholder 2"/>
          <p:cNvSpPr>
            <a:spLocks noGrp="1"/>
          </p:cNvSpPr>
          <p:nvPr>
            <p:ph idx="1"/>
          </p:nvPr>
        </p:nvSpPr>
        <p:spPr>
          <a:xfrm>
            <a:off x="732365" y="1671109"/>
            <a:ext cx="8276168" cy="4541308"/>
          </a:xfrm>
        </p:spPr>
        <p:txBody>
          <a:bodyPr>
            <a:normAutofit/>
          </a:bodyPr>
          <a:lstStyle/>
          <a:p>
            <a:r>
              <a:rPr lang="en-US" altLang="en-US" dirty="0">
                <a:solidFill>
                  <a:schemeClr val="tx2">
                    <a:lumMod val="50000"/>
                  </a:schemeClr>
                </a:solidFill>
              </a:rPr>
              <a:t>Safety box MUST be used for sharp waste disposal in                               every vaccination site</a:t>
            </a:r>
          </a:p>
          <a:p>
            <a:r>
              <a:rPr lang="en-US" altLang="en-US" dirty="0">
                <a:solidFill>
                  <a:schemeClr val="tx2">
                    <a:lumMod val="50000"/>
                  </a:schemeClr>
                </a:solidFill>
              </a:rPr>
              <a:t>Fill up to (¾ of a safety box), or up to the ‘fill line’</a:t>
            </a:r>
          </a:p>
          <a:p>
            <a:r>
              <a:rPr lang="en-US" altLang="en-US" dirty="0">
                <a:solidFill>
                  <a:schemeClr val="tx2">
                    <a:lumMod val="50000"/>
                  </a:schemeClr>
                </a:solidFill>
              </a:rPr>
              <a:t>Never empty the contents of safety box </a:t>
            </a:r>
          </a:p>
          <a:p>
            <a:r>
              <a:rPr lang="en-US" altLang="en-US" dirty="0">
                <a:solidFill>
                  <a:schemeClr val="tx2">
                    <a:lumMod val="50000"/>
                  </a:schemeClr>
                </a:solidFill>
              </a:rPr>
              <a:t>Keep the safety box out of reach of children</a:t>
            </a:r>
          </a:p>
          <a:p>
            <a:r>
              <a:rPr lang="en-US" altLang="en-US" dirty="0">
                <a:solidFill>
                  <a:schemeClr val="tx2">
                    <a:lumMod val="50000"/>
                  </a:schemeClr>
                </a:solidFill>
              </a:rPr>
              <a:t>When the safety box is full, close it and keep in a                                         secured place until final disposal </a:t>
            </a:r>
          </a:p>
          <a:p>
            <a:r>
              <a:rPr lang="en-GB" dirty="0">
                <a:solidFill>
                  <a:schemeClr val="tx2">
                    <a:lumMod val="50000"/>
                  </a:schemeClr>
                </a:solidFill>
              </a:rPr>
              <a:t>Dispose of empty vaccine and diluent vials and other                                   waste in a separate container or a waste bag</a:t>
            </a:r>
          </a:p>
          <a:p>
            <a:endParaRPr lang="en-US" altLang="en-US" dirty="0"/>
          </a:p>
          <a:p>
            <a:endParaRPr lang="en-GB" dirty="0"/>
          </a:p>
        </p:txBody>
      </p:sp>
      <p:sp>
        <p:nvSpPr>
          <p:cNvPr id="6" name="Slide Number Placeholder 5"/>
          <p:cNvSpPr>
            <a:spLocks noGrp="1"/>
          </p:cNvSpPr>
          <p:nvPr>
            <p:ph type="sldNum" sz="quarter" idx="12"/>
          </p:nvPr>
        </p:nvSpPr>
        <p:spPr/>
        <p:txBody>
          <a:bodyPr/>
          <a:lstStyle/>
          <a:p>
            <a:fld id="{C303845B-95F4-455A-B10D-7E464EEC4D39}" type="slidenum">
              <a:rPr lang="en-US" smtClean="0"/>
              <a:pPr/>
              <a:t>95</a:t>
            </a:fld>
            <a:endParaRPr lang="en-US"/>
          </a:p>
        </p:txBody>
      </p:sp>
      <p:pic>
        <p:nvPicPr>
          <p:cNvPr id="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13451" t="3300" r="11336"/>
          <a:stretch>
            <a:fillRect/>
          </a:stretch>
        </p:blipFill>
        <p:spPr bwMode="auto">
          <a:xfrm>
            <a:off x="9228667" y="474133"/>
            <a:ext cx="2235200" cy="30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l="18434" t="6829" r="19753" b="5826"/>
          <a:stretch>
            <a:fillRect/>
          </a:stretch>
        </p:blipFill>
        <p:spPr>
          <a:xfrm>
            <a:off x="9110134" y="3445565"/>
            <a:ext cx="2455334" cy="34124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3125"/>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Small group exercise: safety box replacement</a:t>
            </a:r>
          </a:p>
        </p:txBody>
      </p:sp>
      <p:sp>
        <p:nvSpPr>
          <p:cNvPr id="3" name="Content Placeholder 2"/>
          <p:cNvSpPr>
            <a:spLocks noGrp="1"/>
          </p:cNvSpPr>
          <p:nvPr>
            <p:ph idx="1"/>
          </p:nvPr>
        </p:nvSpPr>
        <p:spPr/>
        <p:txBody>
          <a:bodyPr/>
          <a:lstStyle/>
          <a:p>
            <a:r>
              <a:rPr lang="en-GB" dirty="0">
                <a:solidFill>
                  <a:schemeClr val="tx2">
                    <a:lumMod val="50000"/>
                  </a:schemeClr>
                </a:solidFill>
              </a:rPr>
              <a:t>It is the 3rd day of the SIA and John is running short of safety boxes: he has only one safety box left. In the two remaining days of the SIA he will need to vaccinate about 300 children. However, he has at hand 2 ordinary cardboard boxes that he can put together and use, making sure to keep them out of anybody’s reach in a very secure area. Also, he thinks that it may help to open already used safety boxes as they are only ¾ full.</a:t>
            </a:r>
          </a:p>
          <a:p>
            <a:r>
              <a:rPr lang="en-GB" dirty="0">
                <a:solidFill>
                  <a:schemeClr val="tx2">
                    <a:lumMod val="50000"/>
                  </a:schemeClr>
                </a:solidFill>
              </a:rPr>
              <a:t>What would you recommend to John?</a:t>
            </a:r>
          </a:p>
          <a:p>
            <a:r>
              <a:rPr lang="en-GB" dirty="0">
                <a:solidFill>
                  <a:schemeClr val="tx2">
                    <a:lumMod val="50000"/>
                  </a:schemeClr>
                </a:solidFill>
              </a:rPr>
              <a:t>What should he do?</a:t>
            </a:r>
          </a:p>
        </p:txBody>
      </p:sp>
      <p:sp>
        <p:nvSpPr>
          <p:cNvPr id="4" name="Slide Number Placeholder 3"/>
          <p:cNvSpPr>
            <a:spLocks noGrp="1"/>
          </p:cNvSpPr>
          <p:nvPr>
            <p:ph type="sldNum" sz="quarter" idx="12"/>
          </p:nvPr>
        </p:nvSpPr>
        <p:spPr/>
        <p:txBody>
          <a:bodyPr/>
          <a:lstStyle/>
          <a:p>
            <a:fld id="{C303845B-95F4-455A-B10D-7E464EEC4D39}"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206"/>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Answer: safety box replacement</a:t>
            </a:r>
          </a:p>
        </p:txBody>
      </p:sp>
      <p:sp>
        <p:nvSpPr>
          <p:cNvPr id="3" name="Content Placeholder 2"/>
          <p:cNvSpPr>
            <a:spLocks noGrp="1"/>
          </p:cNvSpPr>
          <p:nvPr>
            <p:ph idx="1"/>
          </p:nvPr>
        </p:nvSpPr>
        <p:spPr>
          <a:xfrm>
            <a:off x="915691" y="1655144"/>
            <a:ext cx="10515600" cy="4351338"/>
          </a:xfrm>
        </p:spPr>
        <p:txBody>
          <a:bodyPr/>
          <a:lstStyle/>
          <a:p>
            <a:r>
              <a:rPr lang="en-GB" dirty="0">
                <a:solidFill>
                  <a:schemeClr val="tx2">
                    <a:lumMod val="50000"/>
                  </a:schemeClr>
                </a:solidFill>
              </a:rPr>
              <a:t>John should not re-open already used safety boxes and try to pack more sharps in</a:t>
            </a:r>
          </a:p>
          <a:p>
            <a:r>
              <a:rPr lang="en-GB" dirty="0">
                <a:solidFill>
                  <a:schemeClr val="tx2">
                    <a:lumMod val="50000"/>
                  </a:schemeClr>
                </a:solidFill>
              </a:rPr>
              <a:t>John should inform his supervisor about the lack and request more safety boxes</a:t>
            </a:r>
          </a:p>
          <a:p>
            <a:r>
              <a:rPr lang="en-GB" dirty="0">
                <a:solidFill>
                  <a:schemeClr val="tx2">
                    <a:lumMod val="50000"/>
                  </a:schemeClr>
                </a:solidFill>
              </a:rPr>
              <a:t>Exceptionally, other puncture resistant                                               containers (e.g. thick plastic containers)                                                  can be used – ensure they are properly                                             marked</a:t>
            </a:r>
          </a:p>
        </p:txBody>
      </p:sp>
      <p:sp>
        <p:nvSpPr>
          <p:cNvPr id="6" name="Slide Number Placeholder 5"/>
          <p:cNvSpPr>
            <a:spLocks noGrp="1"/>
          </p:cNvSpPr>
          <p:nvPr>
            <p:ph type="sldNum" sz="quarter" idx="12"/>
          </p:nvPr>
        </p:nvSpPr>
        <p:spPr/>
        <p:txBody>
          <a:bodyPr/>
          <a:lstStyle/>
          <a:p>
            <a:fld id="{C303845B-95F4-455A-B10D-7E464EEC4D39}" type="slidenum">
              <a:rPr lang="en-US" smtClean="0"/>
              <a:pPr/>
              <a:t>97</a:t>
            </a:fld>
            <a:endParaRPr lang="en-US" dirty="0"/>
          </a:p>
        </p:txBody>
      </p:sp>
      <p:pic>
        <p:nvPicPr>
          <p:cNvPr id="4" name="Picture 3"/>
          <p:cNvPicPr/>
          <p:nvPr/>
        </p:nvPicPr>
        <p:blipFill>
          <a:blip r:embed="rId3" cstate="print"/>
          <a:srcRect t="30405" r="76125"/>
          <a:stretch>
            <a:fillRect/>
          </a:stretch>
        </p:blipFill>
        <p:spPr bwMode="auto">
          <a:xfrm>
            <a:off x="7160217" y="3425126"/>
            <a:ext cx="2340244" cy="3115160"/>
          </a:xfrm>
          <a:prstGeom prst="rect">
            <a:avLst/>
          </a:prstGeom>
          <a:noFill/>
          <a:ln w="9525">
            <a:noFill/>
            <a:miter lim="800000"/>
            <a:headEnd/>
            <a:tailEnd/>
          </a:ln>
        </p:spPr>
      </p:pic>
      <p:pic>
        <p:nvPicPr>
          <p:cNvPr id="5" name="Picture 4"/>
          <p:cNvPicPr/>
          <p:nvPr/>
        </p:nvPicPr>
        <p:blipFill>
          <a:blip r:embed="rId3" cstate="print"/>
          <a:srcRect l="23869" t="31081" r="51135"/>
          <a:stretch>
            <a:fillRect/>
          </a:stretch>
        </p:blipFill>
        <p:spPr bwMode="auto">
          <a:xfrm>
            <a:off x="9748434" y="3471621"/>
            <a:ext cx="2138766" cy="29756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0196"/>
            <a:ext cx="10515600" cy="76200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Treatment of infectious and sharps waste </a:t>
            </a:r>
            <a:endParaRPr lang="en-GB" sz="3900" b="1" dirty="0">
              <a:solidFill>
                <a:srgbClr val="FF00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Content Placeholder 4"/>
          <p:cNvSpPr>
            <a:spLocks noGrp="1"/>
          </p:cNvSpPr>
          <p:nvPr>
            <p:ph sz="half" idx="1"/>
          </p:nvPr>
        </p:nvSpPr>
        <p:spPr>
          <a:xfrm>
            <a:off x="418454" y="1270860"/>
            <a:ext cx="5601346" cy="5587139"/>
          </a:xfrm>
        </p:spPr>
        <p:txBody>
          <a:bodyPr>
            <a:normAutofit/>
          </a:bodyPr>
          <a:lstStyle/>
          <a:p>
            <a:r>
              <a:rPr lang="en-US" sz="2400" dirty="0">
                <a:solidFill>
                  <a:schemeClr val="tx2">
                    <a:lumMod val="50000"/>
                  </a:schemeClr>
                </a:solidFill>
              </a:rPr>
              <a:t>WHO prefers the use of technologies which do </a:t>
            </a:r>
            <a:r>
              <a:rPr lang="en-US" sz="2400" b="1" dirty="0">
                <a:solidFill>
                  <a:schemeClr val="tx2">
                    <a:lumMod val="50000"/>
                  </a:schemeClr>
                </a:solidFill>
              </a:rPr>
              <a:t>not</a:t>
            </a:r>
            <a:r>
              <a:rPr lang="en-US" sz="2400" dirty="0">
                <a:solidFill>
                  <a:schemeClr val="tx2">
                    <a:lumMod val="50000"/>
                  </a:schemeClr>
                </a:solidFill>
              </a:rPr>
              <a:t> form and release chemicals or hazardous emissions:</a:t>
            </a:r>
          </a:p>
          <a:p>
            <a:pPr lvl="1"/>
            <a:r>
              <a:rPr lang="en-US" dirty="0">
                <a:solidFill>
                  <a:schemeClr val="tx2">
                    <a:lumMod val="50000"/>
                  </a:schemeClr>
                </a:solidFill>
              </a:rPr>
              <a:t>high temperature incineration</a:t>
            </a:r>
          </a:p>
          <a:p>
            <a:pPr lvl="1"/>
            <a:r>
              <a:rPr lang="en-US" dirty="0">
                <a:solidFill>
                  <a:schemeClr val="tx2">
                    <a:lumMod val="50000"/>
                  </a:schemeClr>
                </a:solidFill>
              </a:rPr>
              <a:t>autoclaving </a:t>
            </a:r>
          </a:p>
          <a:p>
            <a:pPr lvl="1"/>
            <a:r>
              <a:rPr lang="en-US" dirty="0">
                <a:solidFill>
                  <a:schemeClr val="tx2">
                    <a:lumMod val="50000"/>
                  </a:schemeClr>
                </a:solidFill>
              </a:rPr>
              <a:t>microwaving</a:t>
            </a:r>
          </a:p>
          <a:p>
            <a:r>
              <a:rPr lang="en-US" sz="2400" dirty="0">
                <a:solidFill>
                  <a:schemeClr val="tx2">
                    <a:lumMod val="50000"/>
                  </a:schemeClr>
                </a:solidFill>
              </a:rPr>
              <a:t>In low-resource or emergency settings, transitional methods can be used BUT…</a:t>
            </a:r>
          </a:p>
          <a:p>
            <a:r>
              <a:rPr lang="en-US" sz="2400" dirty="0">
                <a:solidFill>
                  <a:schemeClr val="tx2">
                    <a:lumMod val="50000"/>
                  </a:schemeClr>
                </a:solidFill>
              </a:rPr>
              <a:t>…efforts should be made to incrementally improve waste management systems and engage in multi-</a:t>
            </a:r>
            <a:r>
              <a:rPr lang="en-US" sz="2400" dirty="0" err="1">
                <a:solidFill>
                  <a:schemeClr val="tx2">
                    <a:lumMod val="50000"/>
                  </a:schemeClr>
                </a:solidFill>
              </a:rPr>
              <a:t>sectoral</a:t>
            </a:r>
            <a:r>
              <a:rPr lang="en-US" sz="2400" dirty="0">
                <a:solidFill>
                  <a:schemeClr val="tx2">
                    <a:lumMod val="50000"/>
                  </a:schemeClr>
                </a:solidFill>
              </a:rPr>
              <a:t> partners.</a:t>
            </a:r>
          </a:p>
          <a:p>
            <a:r>
              <a:rPr lang="en-US" sz="2400" dirty="0">
                <a:solidFill>
                  <a:schemeClr val="tx2">
                    <a:lumMod val="50000"/>
                  </a:schemeClr>
                </a:solidFill>
              </a:rPr>
              <a:t>Resource: </a:t>
            </a:r>
            <a:r>
              <a:rPr lang="en-US" sz="2200" dirty="0">
                <a:hlinkClick r:id="rId3"/>
              </a:rPr>
              <a:t>https://www.who.int/water_sanitation_health/publications/technologies-for-the-treatment-of-infectious-and-sharp-waste/en</a:t>
            </a:r>
            <a:endParaRPr lang="en-GB" sz="2200" dirty="0"/>
          </a:p>
          <a:p>
            <a:pPr>
              <a:buNone/>
            </a:pPr>
            <a:endParaRPr lang="en-GB" dirty="0"/>
          </a:p>
        </p:txBody>
      </p:sp>
      <p:sp>
        <p:nvSpPr>
          <p:cNvPr id="6" name="Content Placeholder 5"/>
          <p:cNvSpPr>
            <a:spLocks noGrp="1"/>
          </p:cNvSpPr>
          <p:nvPr>
            <p:ph sz="half" idx="2"/>
          </p:nvPr>
        </p:nvSpPr>
        <p:spPr/>
        <p:txBody>
          <a:bodyPr>
            <a:normAutofit/>
          </a:bodyPr>
          <a:lstStyle/>
          <a:p>
            <a:endParaRPr lang="en-GB"/>
          </a:p>
        </p:txBody>
      </p:sp>
      <p:sp>
        <p:nvSpPr>
          <p:cNvPr id="7" name="Slide Number Placeholder 6"/>
          <p:cNvSpPr>
            <a:spLocks noGrp="1"/>
          </p:cNvSpPr>
          <p:nvPr>
            <p:ph type="sldNum" sz="quarter" idx="12"/>
          </p:nvPr>
        </p:nvSpPr>
        <p:spPr/>
        <p:txBody>
          <a:bodyPr/>
          <a:lstStyle/>
          <a:p>
            <a:fld id="{C303845B-95F4-455A-B10D-7E464EEC4D39}" type="slidenum">
              <a:rPr lang="en-US" smtClean="0"/>
              <a:pPr/>
              <a:t>98</a:t>
            </a:fld>
            <a:endParaRPr lang="en-US"/>
          </a:p>
        </p:txBody>
      </p:sp>
      <p:pic>
        <p:nvPicPr>
          <p:cNvPr id="4" name="Grafik 5">
            <a:extLst>
              <a:ext uri="{FF2B5EF4-FFF2-40B4-BE49-F238E27FC236}">
                <a16:creationId xmlns:a16="http://schemas.microsoft.com/office/drawing/2014/main" id="{DDF32BB5-352F-453D-976C-741B7FDE8F59}"/>
              </a:ext>
            </a:extLst>
          </p:cNvPr>
          <p:cNvPicPr>
            <a:picLocks noChangeAspect="1"/>
          </p:cNvPicPr>
          <p:nvPr/>
        </p:nvPicPr>
        <p:blipFill>
          <a:blip r:embed="rId4" cstate="print"/>
          <a:stretch>
            <a:fillRect/>
          </a:stretch>
        </p:blipFill>
        <p:spPr>
          <a:xfrm>
            <a:off x="6090835" y="1228321"/>
            <a:ext cx="5482648" cy="52633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0"/>
            <a:ext cx="10515600" cy="895350"/>
          </a:xfrm>
        </p:spPr>
        <p:txBody>
          <a:bodyPr>
            <a:normAutofit/>
          </a:bodyPr>
          <a:lstStyle/>
          <a:p>
            <a:r>
              <a:rPr lang="en-GB" sz="3900"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Preferred and interim solutions</a:t>
            </a:r>
          </a:p>
        </p:txBody>
      </p:sp>
      <p:sp>
        <p:nvSpPr>
          <p:cNvPr id="5" name="Content Placeholder 4"/>
          <p:cNvSpPr>
            <a:spLocks noGrp="1"/>
          </p:cNvSpPr>
          <p:nvPr>
            <p:ph sz="half" idx="1"/>
          </p:nvPr>
        </p:nvSpPr>
        <p:spPr>
          <a:xfrm>
            <a:off x="325464" y="1286359"/>
            <a:ext cx="5694336" cy="5362414"/>
          </a:xfrm>
        </p:spPr>
        <p:txBody>
          <a:bodyPr>
            <a:normAutofit fontScale="62500" lnSpcReduction="20000"/>
          </a:bodyPr>
          <a:lstStyle/>
          <a:p>
            <a:r>
              <a:rPr lang="en-GB" sz="4300" dirty="0">
                <a:solidFill>
                  <a:schemeClr val="tx2">
                    <a:lumMod val="50000"/>
                  </a:schemeClr>
                </a:solidFill>
              </a:rPr>
              <a:t>Preferred solution: high temperature incineration</a:t>
            </a:r>
          </a:p>
          <a:p>
            <a:pPr lvl="1"/>
            <a:r>
              <a:rPr lang="en-GB" sz="3600" dirty="0">
                <a:solidFill>
                  <a:schemeClr val="tx2">
                    <a:lumMod val="50000"/>
                  </a:schemeClr>
                </a:solidFill>
              </a:rPr>
              <a:t>Two burning chambers (1</a:t>
            </a:r>
            <a:r>
              <a:rPr lang="en-GB" sz="3600" baseline="30000" dirty="0">
                <a:solidFill>
                  <a:schemeClr val="tx2">
                    <a:lumMod val="50000"/>
                  </a:schemeClr>
                </a:solidFill>
              </a:rPr>
              <a:t>st</a:t>
            </a:r>
            <a:r>
              <a:rPr lang="en-GB" sz="3600" dirty="0">
                <a:solidFill>
                  <a:schemeClr val="tx2">
                    <a:lumMod val="50000"/>
                  </a:schemeClr>
                </a:solidFill>
              </a:rPr>
              <a:t> chamber 850 °C  and 2</a:t>
            </a:r>
            <a:r>
              <a:rPr lang="en-GB" sz="3600" baseline="30000" dirty="0">
                <a:solidFill>
                  <a:schemeClr val="tx2">
                    <a:lumMod val="50000"/>
                  </a:schemeClr>
                </a:solidFill>
              </a:rPr>
              <a:t>nd</a:t>
            </a:r>
            <a:r>
              <a:rPr lang="en-GB" sz="3600" dirty="0">
                <a:solidFill>
                  <a:schemeClr val="tx2">
                    <a:lumMod val="50000"/>
                  </a:schemeClr>
                </a:solidFill>
              </a:rPr>
              <a:t> 1 100 °C)</a:t>
            </a:r>
          </a:p>
          <a:p>
            <a:pPr lvl="1"/>
            <a:r>
              <a:rPr lang="en-GB" sz="3600" dirty="0">
                <a:solidFill>
                  <a:schemeClr val="tx2">
                    <a:lumMod val="50000"/>
                  </a:schemeClr>
                </a:solidFill>
              </a:rPr>
              <a:t>Auxiliary burners</a:t>
            </a:r>
          </a:p>
          <a:p>
            <a:pPr lvl="1"/>
            <a:r>
              <a:rPr lang="en-GB" sz="3600" dirty="0">
                <a:solidFill>
                  <a:schemeClr val="tx2">
                    <a:lumMod val="50000"/>
                  </a:schemeClr>
                </a:solidFill>
              </a:rPr>
              <a:t>Sufficient resident time of air in the 2</a:t>
            </a:r>
            <a:r>
              <a:rPr lang="en-GB" sz="3600" baseline="30000" dirty="0">
                <a:solidFill>
                  <a:schemeClr val="tx2">
                    <a:lumMod val="50000"/>
                  </a:schemeClr>
                </a:solidFill>
              </a:rPr>
              <a:t>nd</a:t>
            </a:r>
            <a:r>
              <a:rPr lang="en-GB" sz="3600" dirty="0">
                <a:solidFill>
                  <a:schemeClr val="tx2">
                    <a:lumMod val="50000"/>
                  </a:schemeClr>
                </a:solidFill>
              </a:rPr>
              <a:t> chamber</a:t>
            </a:r>
          </a:p>
          <a:p>
            <a:pPr lvl="1"/>
            <a:r>
              <a:rPr lang="en-GB" sz="3600" dirty="0">
                <a:solidFill>
                  <a:schemeClr val="tx2">
                    <a:lumMod val="50000"/>
                  </a:schemeClr>
                </a:solidFill>
              </a:rPr>
              <a:t>Flue gas treatment</a:t>
            </a:r>
          </a:p>
          <a:p>
            <a:r>
              <a:rPr lang="en-GB" sz="4000" dirty="0">
                <a:solidFill>
                  <a:schemeClr val="tx2">
                    <a:lumMod val="50000"/>
                  </a:schemeClr>
                </a:solidFill>
              </a:rPr>
              <a:t>Interim solution: small scale incinerators</a:t>
            </a:r>
          </a:p>
          <a:p>
            <a:pPr lvl="1"/>
            <a:r>
              <a:rPr lang="en-GB" sz="3600" dirty="0">
                <a:solidFill>
                  <a:schemeClr val="tx2">
                    <a:lumMod val="50000"/>
                  </a:schemeClr>
                </a:solidFill>
              </a:rPr>
              <a:t>Commonly used in low resource settings</a:t>
            </a:r>
          </a:p>
          <a:p>
            <a:pPr lvl="1"/>
            <a:r>
              <a:rPr lang="en-GB" sz="3600" dirty="0">
                <a:solidFill>
                  <a:schemeClr val="tx2">
                    <a:lumMod val="50000"/>
                  </a:schemeClr>
                </a:solidFill>
              </a:rPr>
              <a:t>Low cost, easy to install</a:t>
            </a:r>
          </a:p>
          <a:p>
            <a:pPr lvl="1"/>
            <a:r>
              <a:rPr lang="en-GB" sz="3600" dirty="0">
                <a:solidFill>
                  <a:schemeClr val="tx2">
                    <a:lumMod val="50000"/>
                  </a:schemeClr>
                </a:solidFill>
              </a:rPr>
              <a:t>It is important to preheat the incinerator before feeding with waste to reduce emissions</a:t>
            </a:r>
          </a:p>
          <a:p>
            <a:pPr lvl="1"/>
            <a:r>
              <a:rPr lang="en-GB" sz="3600" dirty="0">
                <a:solidFill>
                  <a:schemeClr val="tx2">
                    <a:lumMod val="50000"/>
                  </a:schemeClr>
                </a:solidFill>
              </a:rPr>
              <a:t>Disadvantage: generation of hazardous emissions like dioxin and furans</a:t>
            </a:r>
          </a:p>
        </p:txBody>
      </p:sp>
      <p:pic>
        <p:nvPicPr>
          <p:cNvPr id="7" name="Content Placeholder 6">
            <a:extLst>
              <a:ext uri="{FF2B5EF4-FFF2-40B4-BE49-F238E27FC236}">
                <a16:creationId xmlns:a16="http://schemas.microsoft.com/office/drawing/2014/main" id="{4FF5D442-70C1-4B6B-A9EB-2D03BDBE33B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7110959" y="783489"/>
            <a:ext cx="3815346" cy="2721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fld id="{C303845B-95F4-455A-B10D-7E464EEC4D39}" type="slidenum">
              <a:rPr lang="en-US" smtClean="0"/>
              <a:pPr/>
              <a:t>99</a:t>
            </a:fld>
            <a:endParaRPr lang="en-US"/>
          </a:p>
        </p:txBody>
      </p:sp>
      <p:pic>
        <p:nvPicPr>
          <p:cNvPr id="8" name="Picture 2" descr="C:\Users\utepieper\Documents\C_ETLog\Projekte\TJK-Tajikistan\04-KfW EPOS TB IV\Projektarbeit\Photos\CIMG6684.JPG">
            <a:extLst>
              <a:ext uri="{FF2B5EF4-FFF2-40B4-BE49-F238E27FC236}">
                <a16:creationId xmlns:a16="http://schemas.microsoft.com/office/drawing/2014/main" id="{35B7B5C7-97C1-481F-BE82-E62503F4A2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6986" y="3691221"/>
            <a:ext cx="3881409" cy="2911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70C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17826</Words>
  <Application>Microsoft Office PowerPoint</Application>
  <PresentationFormat>Widescreen</PresentationFormat>
  <Paragraphs>1682</Paragraphs>
  <Slides>126</Slides>
  <Notes>104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126</vt:i4>
      </vt:variant>
    </vt:vector>
  </HeadingPairs>
  <TitlesOfParts>
    <vt:vector size="135" baseType="lpstr">
      <vt:lpstr>Arial</vt:lpstr>
      <vt:lpstr>Calibri</vt:lpstr>
      <vt:lpstr>Calibri Light</vt:lpstr>
      <vt:lpstr>Gill Sans MT</vt:lpstr>
      <vt:lpstr>Lato Black</vt:lpstr>
      <vt:lpstr>Lato Medium</vt:lpstr>
      <vt:lpstr>Times New Roman</vt:lpstr>
      <vt:lpstr>Wingdings</vt:lpstr>
      <vt:lpstr>Office Theme</vt:lpstr>
      <vt:lpstr>Measles/Measles-Rubella (M/MR)  Supplementary Immunization Activities (SIA)</vt:lpstr>
      <vt:lpstr>Note for trainers (I)</vt:lpstr>
      <vt:lpstr>Note for trainers (II)</vt:lpstr>
      <vt:lpstr>Note for participants</vt:lpstr>
      <vt:lpstr>Training schedule (suggested timing)</vt:lpstr>
      <vt:lpstr>Unit 1: Introduction</vt:lpstr>
      <vt:lpstr>Global context: from Global Vaccine Action Plan (GVAP) to Immunization Agenda 2030</vt:lpstr>
      <vt:lpstr>IA 2030 strategic priorities</vt:lpstr>
      <vt:lpstr>IA 2030 strategic priority 3: Coverage and equity</vt:lpstr>
      <vt:lpstr>Measles disease</vt:lpstr>
      <vt:lpstr>Clinical course of measles</vt:lpstr>
      <vt:lpstr>Measles complications</vt:lpstr>
      <vt:lpstr>Most severe measles complications</vt:lpstr>
      <vt:lpstr>Clinical treatment of measles</vt:lpstr>
      <vt:lpstr>Rubella disease</vt:lpstr>
      <vt:lpstr>Clinical course of rubella and virus transmission</vt:lpstr>
      <vt:lpstr>Rubella infection during pregnancy</vt:lpstr>
      <vt:lpstr>Measles and rubella comparison</vt:lpstr>
      <vt:lpstr>Can we stop measles?</vt:lpstr>
      <vt:lpstr>How can we achieve high population immunity to measles?</vt:lpstr>
      <vt:lpstr>Primary purpose of  M/MR SIA  </vt:lpstr>
      <vt:lpstr>Answer: Why are SIAs unsuccessful in absence of high routine coverage? </vt:lpstr>
      <vt:lpstr>SIA as an opportunity to strengthen RI</vt:lpstr>
      <vt:lpstr>Why do we need to conduct a M/MR SIA? </vt:lpstr>
      <vt:lpstr>About this SIA</vt:lpstr>
      <vt:lpstr>About this measles M/MR SIA</vt:lpstr>
      <vt:lpstr> How will this SIA be implemented? (country to adapt) </vt:lpstr>
      <vt:lpstr>Small group discussion: Who is in the vaccination team?</vt:lpstr>
      <vt:lpstr>Answers: What do the vaccination team members do?</vt:lpstr>
      <vt:lpstr>Answers: What do the supervisors do?</vt:lpstr>
      <vt:lpstr>How many children will you vaccinate in one day?</vt:lpstr>
      <vt:lpstr>Important reminders (optional and according to the local context)</vt:lpstr>
      <vt:lpstr>Unit 2: Preparing for vaccination sessions</vt:lpstr>
      <vt:lpstr>Maintaining cold chain and vaccine management during M/MR SIA</vt:lpstr>
      <vt:lpstr>Cold chain of M/MR vaccines</vt:lpstr>
      <vt:lpstr>How do you store vaccines and diluents at the health facility? </vt:lpstr>
      <vt:lpstr>When can you use cold boxes for storage of vaccines?</vt:lpstr>
      <vt:lpstr>Plenary discussion: Important “do not’s ”at the health facility </vt:lpstr>
      <vt:lpstr>How do you prepare the vaccine carrier at the health facility?</vt:lpstr>
      <vt:lpstr> Coolant-pack, water-pack, or ice-pack? </vt:lpstr>
      <vt:lpstr>Use of vaccine carrier for M/MR SIA</vt:lpstr>
      <vt:lpstr> How do you condition frozen coolant-packs? </vt:lpstr>
      <vt:lpstr>Packing the vaccine carrier (I)</vt:lpstr>
      <vt:lpstr>Packing the vaccine carrier (II)</vt:lpstr>
      <vt:lpstr>Maintaining cold chain at the vaccination post</vt:lpstr>
      <vt:lpstr>What is wrong in this photo?</vt:lpstr>
      <vt:lpstr>Always remember:</vt:lpstr>
      <vt:lpstr>Plenary question</vt:lpstr>
      <vt:lpstr>Small group discussion: warm diluent</vt:lpstr>
      <vt:lpstr>Answers: warm diluent</vt:lpstr>
      <vt:lpstr>Vaccine Vial Monitor (VVM)</vt:lpstr>
      <vt:lpstr>To use or not to use?</vt:lpstr>
      <vt:lpstr>Small group discussion: melted coolant-packs</vt:lpstr>
      <vt:lpstr>Answers: melted coolant-packs</vt:lpstr>
      <vt:lpstr>What is needed for a vaccination session?</vt:lpstr>
      <vt:lpstr>Additional requirements for a vaccination session </vt:lpstr>
      <vt:lpstr>Contents of an AEFI kit (optional)</vt:lpstr>
      <vt:lpstr>Unit 3: Ensuring safe and efficient vaccination sessions</vt:lpstr>
      <vt:lpstr>How to ensure safe vaccinations?</vt:lpstr>
      <vt:lpstr>What is a good location for SIA vaccination session?</vt:lpstr>
      <vt:lpstr>Client flow in a vaccination session (M/MR vaccine only) </vt:lpstr>
      <vt:lpstr>Client flow in a vaccination session (with other interventions) </vt:lpstr>
      <vt:lpstr>Client flow in a vaccination session (M/MR plus other EPI vaccines and other   interventions)</vt:lpstr>
      <vt:lpstr>Setting up a vaccination site</vt:lpstr>
      <vt:lpstr>Screening before vaccine administration  Contraindications for M/MR vaccine</vt:lpstr>
      <vt:lpstr>Plenary questions and answers: Screening before vaccine administration</vt:lpstr>
      <vt:lpstr>Safe injection practice</vt:lpstr>
      <vt:lpstr>Safe handling of AD syringes and needles</vt:lpstr>
      <vt:lpstr>What can and what must not be touched?</vt:lpstr>
      <vt:lpstr>Steps for reconstitution of the M/MR vaccine (I )</vt:lpstr>
      <vt:lpstr>Steps for reconstitution of the M/MR vaccine (II)</vt:lpstr>
      <vt:lpstr>Summary – key points</vt:lpstr>
      <vt:lpstr>Unit 4: Safe vaccine administration and AEFI in M/MR SIA</vt:lpstr>
      <vt:lpstr>Safe injection technique</vt:lpstr>
      <vt:lpstr>Small group discussion:  How to hold the child correctly</vt:lpstr>
      <vt:lpstr>Subcutaneous injection technique</vt:lpstr>
      <vt:lpstr>Administration of subcutaneous injection</vt:lpstr>
      <vt:lpstr>Administration of subcutaneous injection</vt:lpstr>
      <vt:lpstr>Pain reduction at the time of vaccination</vt:lpstr>
      <vt:lpstr>Important communication points</vt:lpstr>
      <vt:lpstr>AEFI in M/MR SIA and role of the health worker</vt:lpstr>
      <vt:lpstr>Adverse Events Following Immunization (AEFI)</vt:lpstr>
      <vt:lpstr>Adverse events following measles vaccination</vt:lpstr>
      <vt:lpstr>Adverse events following rubella vaccination</vt:lpstr>
      <vt:lpstr>Immunization error related reactions (‘programmatic errors’)</vt:lpstr>
      <vt:lpstr>Plenary question:  How would you prevent programmatic errors?</vt:lpstr>
      <vt:lpstr>AEFI in SIAs: challenges and possible outcomes</vt:lpstr>
      <vt:lpstr>AEFI in SIAs</vt:lpstr>
      <vt:lpstr>How will you distinguish fainting from anaphylaxis?</vt:lpstr>
      <vt:lpstr>Treatment of anaphylaxis (WHO recommended)</vt:lpstr>
      <vt:lpstr>What should health worker do in case of AEFI?</vt:lpstr>
      <vt:lpstr>Important points when  informing about potential AEFI </vt:lpstr>
      <vt:lpstr>Unit 5: After vaccine administration</vt:lpstr>
      <vt:lpstr>Safe injection disposal</vt:lpstr>
      <vt:lpstr>Safe waste disposal</vt:lpstr>
      <vt:lpstr>Small group exercise: safety box replacement</vt:lpstr>
      <vt:lpstr>Answer: safety box replacement</vt:lpstr>
      <vt:lpstr>Treatment of infectious and sharps waste </vt:lpstr>
      <vt:lpstr>Preferred and interim solutions</vt:lpstr>
      <vt:lpstr>Last resort solutions for waste treatment and disposal</vt:lpstr>
      <vt:lpstr>After vaccine administration</vt:lpstr>
      <vt:lpstr>Small group review: Record keeping/data collection – using tally sheets</vt:lpstr>
      <vt:lpstr>         Examples of tally sheets</vt:lpstr>
      <vt:lpstr>PowerPoint Presentation</vt:lpstr>
      <vt:lpstr>Plenary discussion: Closing the vaccination site</vt:lpstr>
      <vt:lpstr>Identify and record  measles zero-dose children during SIA</vt:lpstr>
      <vt:lpstr>Example of tally sheet stratified by age and prior  M/MR RI dose to identify measles zero-dose children</vt:lpstr>
      <vt:lpstr>10 key points for health workers and vaccination team</vt:lpstr>
      <vt:lpstr>10 key points for health workers and vaccination team</vt:lpstr>
      <vt:lpstr>Additional but not any less important point </vt:lpstr>
      <vt:lpstr>Questions?</vt:lpstr>
      <vt:lpstr>Additional session: SIA in the context of COVID-19 Catch-up vaccination sessions</vt:lpstr>
      <vt:lpstr>Best practice in the context of COVID-19: vaccinator</vt:lpstr>
      <vt:lpstr>PowerPoint Presentation</vt:lpstr>
      <vt:lpstr>How to wear a mask properly</vt:lpstr>
      <vt:lpstr>How to safely put on and remove the medical mask</vt:lpstr>
      <vt:lpstr>Best practice in the context of COVID-19: vaccination site</vt:lpstr>
      <vt:lpstr>Best practice in the context of COVID-19: vaccination site</vt:lpstr>
      <vt:lpstr>Best practice in the context of COVID-19:  vaccination session</vt:lpstr>
      <vt:lpstr>Infection prevention and control (IPC) kit for outreach/campaign vaccination posts</vt:lpstr>
      <vt:lpstr>Disposal of PPE</vt:lpstr>
      <vt:lpstr>Catch-up vaccination strategies  in the context of COVID-19</vt:lpstr>
      <vt:lpstr>COVID-19 pandemic and catch-up vaccination</vt:lpstr>
      <vt:lpstr>Catch-up vaccination: what do you need to know?</vt:lpstr>
      <vt:lpstr>Communicate and engage the community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Measles/Measles-Rubella (M/MR)  Supplementary Immunization Activities (SIA)</dc:title>
  <dc:creator>DEROBERT, Elsa</dc:creator>
  <cp:lastModifiedBy>GAUDIN-BILLAUDAZ, Katia M.b.</cp:lastModifiedBy>
  <cp:revision>4</cp:revision>
  <dcterms:created xsi:type="dcterms:W3CDTF">2021-07-14T14:07:53Z</dcterms:created>
  <dcterms:modified xsi:type="dcterms:W3CDTF">2022-02-10T08:01:08Z</dcterms:modified>
</cp:coreProperties>
</file>