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9" r:id="rId4"/>
    <p:sldId id="262" r:id="rId5"/>
    <p:sldId id="263" r:id="rId6"/>
    <p:sldId id="264" r:id="rId7"/>
    <p:sldId id="265" r:id="rId8"/>
    <p:sldId id="268" r:id="rId9"/>
    <p:sldId id="267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FF9966"/>
    <a:srgbClr val="FF9933"/>
    <a:srgbClr val="FF6600"/>
    <a:srgbClr val="3099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8" d="100"/>
        <a:sy n="15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5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92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6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6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0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29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4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9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4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2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2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9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-180528" y="-15095"/>
            <a:ext cx="9376518" cy="6858000"/>
            <a:chOff x="5" y="5"/>
            <a:chExt cx="4342" cy="3360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5"/>
              <a:ext cx="4342" cy="3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" y="5"/>
              <a:ext cx="4342" cy="3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" y="5"/>
              <a:ext cx="4342" cy="3360"/>
            </a:xfrm>
            <a:prstGeom prst="rect">
              <a:avLst/>
            </a:prstGeom>
            <a:grpFill/>
            <a:ln w="6401">
              <a:solidFill>
                <a:srgbClr val="414042"/>
              </a:solidFill>
              <a:prstDash val="solid"/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9" name="Text Box 1429"/>
            <p:cNvSpPr txBox="1">
              <a:spLocks noChangeArrowheads="1"/>
            </p:cNvSpPr>
            <p:nvPr/>
          </p:nvSpPr>
          <p:spPr bwMode="auto">
            <a:xfrm>
              <a:off x="1032" y="1861"/>
              <a:ext cx="2447" cy="11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6985" marR="64770" algn="ctr">
                <a:spcBef>
                  <a:spcPts val="870"/>
                </a:spcBef>
                <a:spcAft>
                  <a:spcPts val="0"/>
                </a:spcAft>
              </a:pPr>
              <a:r>
                <a:rPr lang="en-US" sz="2800" b="1" dirty="0" smtClean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&lt;COUNTRY NAME&gt; </a:t>
              </a:r>
              <a:r>
                <a:rPr lang="en-US" sz="2800" b="1" dirty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EPI </a:t>
              </a:r>
              <a:r>
                <a:rPr lang="en-US" sz="2800" b="1" dirty="0" smtClean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REVIEW </a:t>
              </a:r>
            </a:p>
            <a:p>
              <a:pPr marL="6985" marR="64770" algn="ctr">
                <a:spcBef>
                  <a:spcPts val="870"/>
                </a:spcBef>
                <a:spcAft>
                  <a:spcPts val="0"/>
                </a:spcAft>
              </a:pPr>
              <a:r>
                <a:rPr lang="en-US" sz="2800" dirty="0" smtClean="0">
                  <a:solidFill>
                    <a:srgbClr val="FFFFFF"/>
                  </a:solidFill>
                  <a:latin typeface="Calibri"/>
                  <a:ea typeface="Arial"/>
                </a:rPr>
                <a:t>Debriefing Day 1: Morning</a:t>
              </a:r>
              <a:r>
                <a:rPr lang="en-US" sz="2800" dirty="0" smtClean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 </a:t>
              </a:r>
              <a:endParaRPr lang="en-US" sz="2800" dirty="0">
                <a:effectLst/>
                <a:latin typeface="Arial"/>
                <a:ea typeface="Arial"/>
              </a:endParaRPr>
            </a:p>
            <a:p>
              <a:pPr marL="53340" marR="64770" algn="ctr">
                <a:spcBef>
                  <a:spcPts val="825"/>
                </a:spcBef>
                <a:spcAft>
                  <a:spcPts val="0"/>
                </a:spcAft>
              </a:pPr>
              <a:r>
                <a:rPr lang="en-US" sz="2800" dirty="0" smtClean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Field </a:t>
              </a:r>
              <a:r>
                <a:rPr lang="en-US" sz="2800" dirty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Team </a:t>
              </a:r>
              <a:r>
                <a:rPr lang="en-US" sz="2800" dirty="0" smtClean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Location</a:t>
              </a:r>
            </a:p>
            <a:p>
              <a:pPr marL="53340" marR="64770" algn="ctr">
                <a:spcBef>
                  <a:spcPts val="825"/>
                </a:spcBef>
                <a:spcAft>
                  <a:spcPts val="0"/>
                </a:spcAft>
              </a:pPr>
              <a:r>
                <a:rPr lang="en-US" sz="2800" dirty="0" smtClean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Field </a:t>
              </a:r>
              <a:r>
                <a:rPr lang="en-US" sz="2800" dirty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Team Members:  </a:t>
              </a:r>
              <a:endParaRPr lang="en-US" sz="2800" dirty="0">
                <a:effectLst/>
                <a:latin typeface="Arial"/>
                <a:ea typeface="Arial"/>
              </a:endParaRPr>
            </a:p>
          </p:txBody>
        </p:sp>
        <p:sp>
          <p:nvSpPr>
            <p:cNvPr id="10" name="Text Box 1428"/>
            <p:cNvSpPr txBox="1">
              <a:spLocks noChangeArrowheads="1"/>
            </p:cNvSpPr>
            <p:nvPr/>
          </p:nvSpPr>
          <p:spPr bwMode="auto">
            <a:xfrm>
              <a:off x="672" y="1324"/>
              <a:ext cx="3301" cy="3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spcBef>
                  <a:spcPts val="5"/>
                </a:spcBef>
                <a:spcAft>
                  <a:spcPts val="0"/>
                </a:spcAft>
              </a:pPr>
              <a:r>
                <a:rPr lang="en-US" sz="3600" b="1" dirty="0" smtClean="0">
                  <a:effectLst/>
                  <a:latin typeface="Calibri"/>
                  <a:ea typeface="Arial"/>
                </a:rPr>
                <a:t>Field or National Team Presenta</a:t>
              </a:r>
              <a:r>
                <a:rPr lang="en-US" sz="3600" b="1" dirty="0" smtClean="0">
                  <a:latin typeface="Calibri"/>
                  <a:ea typeface="Arial"/>
                </a:rPr>
                <a:t>ti</a:t>
              </a:r>
              <a:r>
                <a:rPr lang="en-US" sz="3600" b="1" dirty="0" smtClean="0">
                  <a:effectLst/>
                  <a:latin typeface="Calibri"/>
                  <a:ea typeface="Arial"/>
                </a:rPr>
                <a:t>on </a:t>
              </a:r>
              <a:endParaRPr lang="en-US" sz="3600" dirty="0">
                <a:effectLst/>
                <a:latin typeface="Arial"/>
                <a:ea typeface="Arial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394" y="620688"/>
            <a:ext cx="322897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696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2828344"/>
              </p:ext>
            </p:extLst>
          </p:nvPr>
        </p:nvGraphicFramePr>
        <p:xfrm>
          <a:off x="395536" y="1052736"/>
          <a:ext cx="8229600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Key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achievements including best practices (up to 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Most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important areas to improve (up to 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What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is needed to make improvements (actions or resources)?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539552" y="246407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SUMMARY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786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163891"/>
              </p:ext>
            </p:extLst>
          </p:nvPr>
        </p:nvGraphicFramePr>
        <p:xfrm>
          <a:off x="457200" y="1268760"/>
          <a:ext cx="8229600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2792"/>
                <a:gridCol w="4186808"/>
              </a:tblGrid>
              <a:tr h="802888">
                <a:tc rowSpan="2"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X number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or Regional Health Offices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Regional Hospitals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Regional Cold Stores</a:t>
                      </a: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District Health offices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District Hospitals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District Cold Stores</a:t>
                      </a: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government health facilities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private health facilities</a:t>
                      </a: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immunization sessions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children immunized (observed)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X number of caregivers interviewed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If applicable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include:</a:t>
                      </a: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X number of VPD cases verified</a:t>
                      </a: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X number of volunteers interviewed</a:t>
                      </a: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X number of community focus groups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1680">
                <a:tc vMerge="1"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Map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of sites visited</a:t>
                      </a:r>
                      <a:endParaRPr lang="en-GB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395536" y="400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SITES VISITED &amp; DATA COLLECTED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292080" y="177030"/>
            <a:ext cx="3672408" cy="897887"/>
            <a:chOff x="4095395" y="3303270"/>
            <a:chExt cx="2795746" cy="1277858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14" name="Text Box 1446"/>
            <p:cNvSpPr txBox="1">
              <a:spLocks noChangeArrowheads="1"/>
            </p:cNvSpPr>
            <p:nvPr/>
          </p:nvSpPr>
          <p:spPr bwMode="auto">
            <a:xfrm>
              <a:off x="4185062" y="3465003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sz="1400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FOR NATIONAL TEAM: List sites visited, persons/partners interviewed, data sources </a:t>
              </a:r>
              <a:r>
                <a:rPr lang="en-US" sz="1400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used for finings on the following slides</a:t>
              </a:r>
              <a:endParaRPr lang="en-US" sz="1400" dirty="0">
                <a:effectLst/>
                <a:latin typeface="Arial"/>
                <a:ea typeface="Arial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29000"/>
            <a:ext cx="330517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8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2652008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Conclusions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Suggestions for improvement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(maximum 2-3)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PROGRAMME MANAGEMENT &amp;</a:t>
            </a:r>
            <a:r>
              <a:rPr lang="en-US" sz="2000" b="1" u="sng" spc="-5" dirty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spc="25" dirty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FINANCING</a:t>
            </a:r>
            <a:r>
              <a:rPr lang="en-US" sz="2000" b="1" u="sng" dirty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44" y="260648"/>
            <a:ext cx="773237" cy="806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58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0419135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Conclusions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Suggestions for improvement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(maximum 2-3)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HUMAN RESOURCE MANAGEMENT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193"/>
            <a:ext cx="816999" cy="90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63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3142014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Conclusions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Suggestions for improvement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(maximum 2-3)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VACCINE SUPPLY, QUALITY &amp; LOGISTICS 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122"/>
            <a:ext cx="996946" cy="92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33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831049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Conclusions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Suggestions for improvement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(maximum 2-3)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SERVICE DELIVERY 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6" y="54140"/>
            <a:ext cx="1019894" cy="101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345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2100158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Conclusions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Suggestions for improvement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(maximum 2-3)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IMMUNIZATION COVERAGE &amp; AEFI MONITORING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99" y="126003"/>
            <a:ext cx="875898" cy="86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63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222070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Conclusions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Suggestions for improvement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(maximum 2-3)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DISEASE SURVEILLANCE 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64" y="106295"/>
            <a:ext cx="951786" cy="90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60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3317781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Conclusions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Suggestions for improvement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(maximum 2-3)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15616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DEMAND GENERATION 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1" y="68427"/>
            <a:ext cx="1081571" cy="983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95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263</Words>
  <Application>Microsoft Office PowerPoint</Application>
  <PresentationFormat>On-screen Show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HENNESSEY, Karen</dc:creator>
  <cp:lastModifiedBy>HENNESSEY, Karen</cp:lastModifiedBy>
  <cp:revision>15</cp:revision>
  <dcterms:created xsi:type="dcterms:W3CDTF">2018-04-27T08:53:38Z</dcterms:created>
  <dcterms:modified xsi:type="dcterms:W3CDTF">2018-04-27T12:19:13Z</dcterms:modified>
</cp:coreProperties>
</file>