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71" r:id="rId4"/>
    <p:sldId id="272" r:id="rId5"/>
    <p:sldId id="273" r:id="rId6"/>
    <p:sldId id="270" r:id="rId7"/>
    <p:sldId id="274" r:id="rId8"/>
    <p:sldId id="275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3099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60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54ECC-4A5F-4903-9F10-367C5B4B5BDB}" type="datetimeFigureOut">
              <a:rPr lang="en-US" smtClean="0"/>
              <a:t>4/27/2018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279C8-9F90-4567-9516-0901094B66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459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54ECC-4A5F-4903-9F10-367C5B4B5BDB}" type="datetimeFigureOut">
              <a:rPr lang="en-US" smtClean="0"/>
              <a:t>4/27/2018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279C8-9F90-4567-9516-0901094B66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792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54ECC-4A5F-4903-9F10-367C5B4B5BDB}" type="datetimeFigureOut">
              <a:rPr lang="en-US" smtClean="0"/>
              <a:t>4/27/2018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279C8-9F90-4567-9516-0901094B66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367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54ECC-4A5F-4903-9F10-367C5B4B5BDB}" type="datetimeFigureOut">
              <a:rPr lang="en-US" smtClean="0"/>
              <a:t>4/27/2018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279C8-9F90-4567-9516-0901094B66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860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54ECC-4A5F-4903-9F10-367C5B4B5BDB}" type="datetimeFigureOut">
              <a:rPr lang="en-US" smtClean="0"/>
              <a:t>4/27/2018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279C8-9F90-4567-9516-0901094B66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301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54ECC-4A5F-4903-9F10-367C5B4B5BDB}" type="datetimeFigureOut">
              <a:rPr lang="en-US" smtClean="0"/>
              <a:t>4/27/2018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279C8-9F90-4567-9516-0901094B66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9291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54ECC-4A5F-4903-9F10-367C5B4B5BDB}" type="datetimeFigureOut">
              <a:rPr lang="en-US" smtClean="0"/>
              <a:t>4/27/2018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279C8-9F90-4567-9516-0901094B66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149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54ECC-4A5F-4903-9F10-367C5B4B5BDB}" type="datetimeFigureOut">
              <a:rPr lang="en-US" smtClean="0"/>
              <a:t>4/27/2018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279C8-9F90-4567-9516-0901094B66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9999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54ECC-4A5F-4903-9F10-367C5B4B5BDB}" type="datetimeFigureOut">
              <a:rPr lang="en-US" smtClean="0"/>
              <a:t>4/27/2018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279C8-9F90-4567-9516-0901094B66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241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54ECC-4A5F-4903-9F10-367C5B4B5BDB}" type="datetimeFigureOut">
              <a:rPr lang="en-US" smtClean="0"/>
              <a:t>4/27/2018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279C8-9F90-4567-9516-0901094B66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4299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54ECC-4A5F-4903-9F10-367C5B4B5BDB}" type="datetimeFigureOut">
              <a:rPr lang="en-US" smtClean="0"/>
              <a:t>4/27/2018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279C8-9F90-4567-9516-0901094B66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723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554ECC-4A5F-4903-9F10-367C5B4B5BDB}" type="datetimeFigureOut">
              <a:rPr lang="en-US" smtClean="0"/>
              <a:t>4/27/2018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1279C8-9F90-4567-9516-0901094B66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491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-12686" y="-24493"/>
            <a:ext cx="9193198" cy="6882493"/>
            <a:chOff x="-1" y="-7"/>
            <a:chExt cx="4348" cy="3372"/>
          </a:xfrm>
          <a:solidFill>
            <a:srgbClr val="FF9900"/>
          </a:solidFill>
        </p:grpSpPr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" y="5"/>
              <a:ext cx="4342" cy="336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5" y="5"/>
              <a:ext cx="4342" cy="336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-1" y="-7"/>
              <a:ext cx="4342" cy="3360"/>
            </a:xfrm>
            <a:prstGeom prst="rect">
              <a:avLst/>
            </a:prstGeom>
            <a:grpFill/>
            <a:ln w="6401">
              <a:solidFill>
                <a:srgbClr val="414042"/>
              </a:solidFill>
              <a:prstDash val="solid"/>
              <a:miter lim="800000"/>
              <a:headEnd/>
              <a:tailEnd/>
            </a:ln>
            <a:extLst/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9" name="Text Box 1429"/>
            <p:cNvSpPr txBox="1">
              <a:spLocks noChangeArrowheads="1"/>
            </p:cNvSpPr>
            <p:nvPr/>
          </p:nvSpPr>
          <p:spPr bwMode="auto">
            <a:xfrm>
              <a:off x="465" y="1720"/>
              <a:ext cx="3644" cy="110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6985" marR="64770" algn="ctr">
                <a:spcBef>
                  <a:spcPts val="870"/>
                </a:spcBef>
                <a:spcAft>
                  <a:spcPts val="0"/>
                </a:spcAft>
              </a:pPr>
              <a:r>
                <a:rPr lang="en-GB" sz="3600" b="1" dirty="0" smtClean="0">
                  <a:latin typeface="Calibri"/>
                  <a:ea typeface="Arial"/>
                </a:rPr>
                <a:t>Programme Management &amp; Financing</a:t>
              </a:r>
              <a:endParaRPr lang="en-US" sz="3600" b="1" dirty="0" smtClean="0">
                <a:effectLst/>
                <a:latin typeface="Calibri"/>
                <a:ea typeface="Arial"/>
              </a:endParaRPr>
            </a:p>
            <a:p>
              <a:pPr marL="6985" marR="64770" algn="ctr">
                <a:spcBef>
                  <a:spcPts val="870"/>
                </a:spcBef>
                <a:spcAft>
                  <a:spcPts val="0"/>
                </a:spcAft>
              </a:pPr>
              <a:r>
                <a:rPr lang="en-GB" sz="2800" b="1" dirty="0" smtClean="0">
                  <a:solidFill>
                    <a:srgbClr val="FFFFFF"/>
                  </a:solidFill>
                  <a:latin typeface="Calibri"/>
                  <a:ea typeface="Arial"/>
                </a:rPr>
                <a:t>Country EPI Review</a:t>
              </a:r>
              <a:endParaRPr lang="en-US" sz="2800" b="1" dirty="0" smtClean="0">
                <a:solidFill>
                  <a:srgbClr val="FFFFFF"/>
                </a:solidFill>
                <a:latin typeface="Calibri"/>
                <a:ea typeface="Arial"/>
              </a:endParaRPr>
            </a:p>
            <a:p>
              <a:pPr marL="6985" marR="64770" algn="ctr">
                <a:spcBef>
                  <a:spcPts val="870"/>
                </a:spcBef>
                <a:spcAft>
                  <a:spcPts val="0"/>
                </a:spcAft>
              </a:pPr>
              <a:r>
                <a:rPr lang="en-US" sz="2800" b="1" dirty="0" smtClean="0">
                  <a:solidFill>
                    <a:srgbClr val="FFFFFF"/>
                  </a:solidFill>
                  <a:latin typeface="Calibri"/>
                  <a:ea typeface="Arial"/>
                </a:rPr>
                <a:t>Debriefing </a:t>
              </a:r>
              <a:r>
                <a:rPr lang="en-US" sz="2800" b="1" dirty="0" smtClean="0">
                  <a:solidFill>
                    <a:srgbClr val="FFFFFF"/>
                  </a:solidFill>
                  <a:latin typeface="Calibri"/>
                  <a:ea typeface="Arial"/>
                </a:rPr>
                <a:t>DAY 2: Morning</a:t>
              </a:r>
              <a:endParaRPr lang="en-US" sz="2800" b="1" dirty="0" smtClean="0">
                <a:solidFill>
                  <a:srgbClr val="FFFFFF"/>
                </a:solidFill>
                <a:effectLst/>
                <a:latin typeface="Calibri"/>
                <a:ea typeface="Arial"/>
              </a:endParaRPr>
            </a:p>
          </p:txBody>
        </p:sp>
      </p:grp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49"/>
          <a:stretch/>
        </p:blipFill>
        <p:spPr bwMode="auto">
          <a:xfrm>
            <a:off x="3013904" y="1628800"/>
            <a:ext cx="3152703" cy="163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107504" y="43544"/>
            <a:ext cx="5115444" cy="1225216"/>
            <a:chOff x="4095395" y="3303270"/>
            <a:chExt cx="2795746" cy="1277858"/>
          </a:xfrm>
        </p:grpSpPr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4095395" y="3303270"/>
              <a:ext cx="2795746" cy="1277858"/>
            </a:xfrm>
            <a:custGeom>
              <a:avLst/>
              <a:gdLst>
                <a:gd name="T0" fmla="+- 0 2773 1225"/>
                <a:gd name="T1" fmla="*/ T0 w 1548"/>
                <a:gd name="T2" fmla="+- 0 7189 6838"/>
                <a:gd name="T3" fmla="*/ 7189 h 396"/>
                <a:gd name="T4" fmla="+- 0 2773 1225"/>
                <a:gd name="T5" fmla="*/ T4 w 1548"/>
                <a:gd name="T6" fmla="+- 0 6881 6838"/>
                <a:gd name="T7" fmla="*/ 6881 h 396"/>
                <a:gd name="T8" fmla="+- 0 2769 1225"/>
                <a:gd name="T9" fmla="*/ T8 w 1548"/>
                <a:gd name="T10" fmla="+- 0 6864 6838"/>
                <a:gd name="T11" fmla="*/ 6864 h 396"/>
                <a:gd name="T12" fmla="+- 0 2760 1225"/>
                <a:gd name="T13" fmla="*/ T12 w 1548"/>
                <a:gd name="T14" fmla="+- 0 6850 6838"/>
                <a:gd name="T15" fmla="*/ 6850 h 396"/>
                <a:gd name="T16" fmla="+- 0 2746 1225"/>
                <a:gd name="T17" fmla="*/ T16 w 1548"/>
                <a:gd name="T18" fmla="+- 0 6841 6838"/>
                <a:gd name="T19" fmla="*/ 6841 h 396"/>
                <a:gd name="T20" fmla="+- 0 2730 1225"/>
                <a:gd name="T21" fmla="*/ T20 w 1548"/>
                <a:gd name="T22" fmla="+- 0 6838 6838"/>
                <a:gd name="T23" fmla="*/ 6838 h 396"/>
                <a:gd name="T24" fmla="+- 0 1268 1225"/>
                <a:gd name="T25" fmla="*/ T24 w 1548"/>
                <a:gd name="T26" fmla="+- 0 6838 6838"/>
                <a:gd name="T27" fmla="*/ 6838 h 396"/>
                <a:gd name="T28" fmla="+- 0 1251 1225"/>
                <a:gd name="T29" fmla="*/ T28 w 1548"/>
                <a:gd name="T30" fmla="+- 0 6841 6838"/>
                <a:gd name="T31" fmla="*/ 6841 h 396"/>
                <a:gd name="T32" fmla="+- 0 1237 1225"/>
                <a:gd name="T33" fmla="*/ T32 w 1548"/>
                <a:gd name="T34" fmla="+- 0 6850 6838"/>
                <a:gd name="T35" fmla="*/ 6850 h 396"/>
                <a:gd name="T36" fmla="+- 0 1228 1225"/>
                <a:gd name="T37" fmla="*/ T36 w 1548"/>
                <a:gd name="T38" fmla="+- 0 6864 6838"/>
                <a:gd name="T39" fmla="*/ 6864 h 396"/>
                <a:gd name="T40" fmla="+- 0 1225 1225"/>
                <a:gd name="T41" fmla="*/ T40 w 1548"/>
                <a:gd name="T42" fmla="+- 0 6881 6838"/>
                <a:gd name="T43" fmla="*/ 6881 h 396"/>
                <a:gd name="T44" fmla="+- 0 1225 1225"/>
                <a:gd name="T45" fmla="*/ T44 w 1548"/>
                <a:gd name="T46" fmla="+- 0 7189 6838"/>
                <a:gd name="T47" fmla="*/ 7189 h 396"/>
                <a:gd name="T48" fmla="+- 0 1228 1225"/>
                <a:gd name="T49" fmla="*/ T48 w 1548"/>
                <a:gd name="T50" fmla="+- 0 7206 6838"/>
                <a:gd name="T51" fmla="*/ 7206 h 396"/>
                <a:gd name="T52" fmla="+- 0 1237 1225"/>
                <a:gd name="T53" fmla="*/ T52 w 1548"/>
                <a:gd name="T54" fmla="+- 0 7220 6838"/>
                <a:gd name="T55" fmla="*/ 7220 h 396"/>
                <a:gd name="T56" fmla="+- 0 1251 1225"/>
                <a:gd name="T57" fmla="*/ T56 w 1548"/>
                <a:gd name="T58" fmla="+- 0 7229 6838"/>
                <a:gd name="T59" fmla="*/ 7229 h 396"/>
                <a:gd name="T60" fmla="+- 0 1268 1225"/>
                <a:gd name="T61" fmla="*/ T60 w 1548"/>
                <a:gd name="T62" fmla="+- 0 7233 6838"/>
                <a:gd name="T63" fmla="*/ 7233 h 396"/>
                <a:gd name="T64" fmla="+- 0 2730 1225"/>
                <a:gd name="T65" fmla="*/ T64 w 1548"/>
                <a:gd name="T66" fmla="+- 0 7233 6838"/>
                <a:gd name="T67" fmla="*/ 7233 h 396"/>
                <a:gd name="T68" fmla="+- 0 2746 1225"/>
                <a:gd name="T69" fmla="*/ T68 w 1548"/>
                <a:gd name="T70" fmla="+- 0 7229 6838"/>
                <a:gd name="T71" fmla="*/ 7229 h 396"/>
                <a:gd name="T72" fmla="+- 0 2760 1225"/>
                <a:gd name="T73" fmla="*/ T72 w 1548"/>
                <a:gd name="T74" fmla="+- 0 7220 6838"/>
                <a:gd name="T75" fmla="*/ 7220 h 396"/>
                <a:gd name="T76" fmla="+- 0 2769 1225"/>
                <a:gd name="T77" fmla="*/ T76 w 1548"/>
                <a:gd name="T78" fmla="+- 0 7206 6838"/>
                <a:gd name="T79" fmla="*/ 7206 h 396"/>
                <a:gd name="T80" fmla="+- 0 2773 1225"/>
                <a:gd name="T81" fmla="*/ T80 w 1548"/>
                <a:gd name="T82" fmla="+- 0 7189 6838"/>
                <a:gd name="T83" fmla="*/ 7189 h 39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  <a:cxn ang="0">
                  <a:pos x="T49" y="T51"/>
                </a:cxn>
                <a:cxn ang="0">
                  <a:pos x="T53" y="T55"/>
                </a:cxn>
                <a:cxn ang="0">
                  <a:pos x="T57" y="T59"/>
                </a:cxn>
                <a:cxn ang="0">
                  <a:pos x="T61" y="T63"/>
                </a:cxn>
                <a:cxn ang="0">
                  <a:pos x="T65" y="T67"/>
                </a:cxn>
                <a:cxn ang="0">
                  <a:pos x="T69" y="T71"/>
                </a:cxn>
                <a:cxn ang="0">
                  <a:pos x="T73" y="T75"/>
                </a:cxn>
                <a:cxn ang="0">
                  <a:pos x="T77" y="T79"/>
                </a:cxn>
                <a:cxn ang="0">
                  <a:pos x="T81" y="T83"/>
                </a:cxn>
              </a:cxnLst>
              <a:rect l="0" t="0" r="r" b="b"/>
              <a:pathLst>
                <a:path w="1548" h="396">
                  <a:moveTo>
                    <a:pt x="1548" y="351"/>
                  </a:moveTo>
                  <a:lnTo>
                    <a:pt x="1548" y="43"/>
                  </a:lnTo>
                  <a:lnTo>
                    <a:pt x="1544" y="26"/>
                  </a:lnTo>
                  <a:lnTo>
                    <a:pt x="1535" y="12"/>
                  </a:lnTo>
                  <a:lnTo>
                    <a:pt x="1521" y="3"/>
                  </a:lnTo>
                  <a:lnTo>
                    <a:pt x="1505" y="0"/>
                  </a:lnTo>
                  <a:lnTo>
                    <a:pt x="43" y="0"/>
                  </a:lnTo>
                  <a:lnTo>
                    <a:pt x="26" y="3"/>
                  </a:lnTo>
                  <a:lnTo>
                    <a:pt x="12" y="12"/>
                  </a:lnTo>
                  <a:lnTo>
                    <a:pt x="3" y="26"/>
                  </a:lnTo>
                  <a:lnTo>
                    <a:pt x="0" y="43"/>
                  </a:lnTo>
                  <a:lnTo>
                    <a:pt x="0" y="351"/>
                  </a:lnTo>
                  <a:lnTo>
                    <a:pt x="3" y="368"/>
                  </a:lnTo>
                  <a:lnTo>
                    <a:pt x="12" y="382"/>
                  </a:lnTo>
                  <a:lnTo>
                    <a:pt x="26" y="391"/>
                  </a:lnTo>
                  <a:lnTo>
                    <a:pt x="43" y="395"/>
                  </a:lnTo>
                  <a:lnTo>
                    <a:pt x="1505" y="395"/>
                  </a:lnTo>
                  <a:lnTo>
                    <a:pt x="1521" y="391"/>
                  </a:lnTo>
                  <a:lnTo>
                    <a:pt x="1535" y="382"/>
                  </a:lnTo>
                  <a:lnTo>
                    <a:pt x="1544" y="368"/>
                  </a:lnTo>
                  <a:lnTo>
                    <a:pt x="1548" y="351"/>
                  </a:lnTo>
                  <a:close/>
                </a:path>
              </a:pathLst>
            </a:custGeom>
            <a:solidFill>
              <a:srgbClr val="FDDD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400"/>
            </a:p>
          </p:txBody>
        </p:sp>
        <p:sp>
          <p:nvSpPr>
            <p:cNvPr id="12" name="Text Box 1446"/>
            <p:cNvSpPr txBox="1">
              <a:spLocks noChangeArrowheads="1"/>
            </p:cNvSpPr>
            <p:nvPr/>
          </p:nvSpPr>
          <p:spPr bwMode="auto">
            <a:xfrm>
              <a:off x="4185062" y="3465003"/>
              <a:ext cx="2526306" cy="972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>
                <a:lnSpc>
                  <a:spcPct val="97000"/>
                </a:lnSpc>
                <a:spcBef>
                  <a:spcPts val="10"/>
                </a:spcBef>
                <a:spcAft>
                  <a:spcPts val="0"/>
                </a:spcAft>
              </a:pPr>
              <a:r>
                <a:rPr lang="en-US" sz="2000" i="1" dirty="0" smtClean="0">
                  <a:solidFill>
                    <a:srgbClr val="974706"/>
                  </a:solidFill>
                  <a:effectLst/>
                  <a:latin typeface="Calibri"/>
                  <a:ea typeface="Arial"/>
                </a:rPr>
                <a:t>Note: </a:t>
              </a:r>
              <a:r>
                <a:rPr lang="en-US" sz="2000" i="1" dirty="0" smtClean="0">
                  <a:solidFill>
                    <a:srgbClr val="974706"/>
                  </a:solidFill>
                  <a:latin typeface="Calibri"/>
                  <a:ea typeface="Arial"/>
                </a:rPr>
                <a:t>The title will change depending on the topic being presented…</a:t>
              </a:r>
              <a:endParaRPr lang="en-US" sz="2000" dirty="0">
                <a:effectLst/>
                <a:latin typeface="Arial"/>
                <a:ea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726969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35570895"/>
              </p:ext>
            </p:extLst>
          </p:nvPr>
        </p:nvGraphicFramePr>
        <p:xfrm>
          <a:off x="457200" y="1268760"/>
          <a:ext cx="8229600" cy="509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8536"/>
                <a:gridCol w="6491064"/>
              </a:tblGrid>
              <a:tr h="792088"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solidFill>
                            <a:schemeClr val="tx1"/>
                          </a:solidFill>
                        </a:rPr>
                        <a:t>Topic</a:t>
                      </a:r>
                      <a:r>
                        <a:rPr lang="en-GB" sz="1600" b="1" baseline="0" dirty="0" smtClean="0">
                          <a:solidFill>
                            <a:schemeClr val="tx1"/>
                          </a:solidFill>
                        </a:rPr>
                        <a:t> Lead (external)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48072"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solidFill>
                            <a:schemeClr val="tx1"/>
                          </a:solidFill>
                        </a:rPr>
                        <a:t>National</a:t>
                      </a:r>
                      <a:r>
                        <a:rPr lang="en-GB" sz="1600" b="1" baseline="0" dirty="0" smtClean="0">
                          <a:solidFill>
                            <a:schemeClr val="tx1"/>
                          </a:solidFill>
                        </a:rPr>
                        <a:t> Lead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solidFill>
                            <a:schemeClr val="tx1"/>
                          </a:solidFill>
                        </a:rPr>
                        <a:t>Workgroup</a:t>
                      </a:r>
                      <a:r>
                        <a:rPr lang="en-GB" sz="1600" b="1" baseline="0" dirty="0" smtClean="0">
                          <a:solidFill>
                            <a:schemeClr val="tx1"/>
                          </a:solidFill>
                        </a:rPr>
                        <a:t> members</a:t>
                      </a:r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7" name="Text Box 1405"/>
          <p:cNvSpPr txBox="1">
            <a:spLocks noChangeArrowheads="1"/>
          </p:cNvSpPr>
          <p:nvPr/>
        </p:nvSpPr>
        <p:spPr bwMode="auto">
          <a:xfrm>
            <a:off x="467544" y="400400"/>
            <a:ext cx="7082323" cy="313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t" anchorCtr="0" upright="1">
            <a:noAutofit/>
          </a:bodyPr>
          <a:lstStyle/>
          <a:p>
            <a:pPr>
              <a:spcBef>
                <a:spcPts val="5"/>
              </a:spcBef>
              <a:spcAft>
                <a:spcPts val="0"/>
              </a:spcAft>
              <a:tabLst>
                <a:tab pos="2191385" algn="l"/>
              </a:tabLst>
            </a:pPr>
            <a:r>
              <a:rPr lang="en-US" sz="2000" b="1" u="sng" spc="25" dirty="0" smtClean="0">
                <a:solidFill>
                  <a:srgbClr val="3099BF"/>
                </a:solidFill>
                <a:uFill>
                  <a:solidFill>
                    <a:srgbClr val="000000"/>
                  </a:solidFill>
                </a:uFill>
                <a:latin typeface="Calibri"/>
                <a:ea typeface="Arial"/>
              </a:rPr>
              <a:t>TOPIC WORKGROUP MEMBERS</a:t>
            </a:r>
            <a:r>
              <a:rPr lang="en-US" sz="2000" b="1" u="sng" dirty="0" smtClean="0">
                <a:solidFill>
                  <a:srgbClr val="3099BF"/>
                </a:solidFill>
                <a:effectLst/>
                <a:uFill>
                  <a:solidFill>
                    <a:srgbClr val="000000"/>
                  </a:solidFill>
                </a:uFill>
                <a:latin typeface="Calibri"/>
                <a:ea typeface="Arial"/>
              </a:rPr>
              <a:t> </a:t>
            </a:r>
            <a:r>
              <a:rPr lang="en-US" sz="2000" b="1" u="sng" dirty="0" smtClean="0">
                <a:solidFill>
                  <a:schemeClr val="accent1"/>
                </a:solidFill>
                <a:effectLst/>
                <a:uFill>
                  <a:solidFill>
                    <a:srgbClr val="000000"/>
                  </a:solidFill>
                </a:uFill>
                <a:latin typeface="Calibri"/>
                <a:ea typeface="Arial"/>
              </a:rPr>
              <a:t>	</a:t>
            </a:r>
            <a:endParaRPr lang="en-US" sz="2000" dirty="0">
              <a:solidFill>
                <a:schemeClr val="accent1"/>
              </a:solidFill>
              <a:effectLst/>
              <a:latin typeface="Arial"/>
              <a:ea typeface="Arial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664968" y="1727202"/>
            <a:ext cx="3787351" cy="741626"/>
            <a:chOff x="4095395" y="3303270"/>
            <a:chExt cx="2795746" cy="1277858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4095395" y="3303270"/>
              <a:ext cx="2795746" cy="1277858"/>
            </a:xfrm>
            <a:custGeom>
              <a:avLst/>
              <a:gdLst>
                <a:gd name="T0" fmla="+- 0 2773 1225"/>
                <a:gd name="T1" fmla="*/ T0 w 1548"/>
                <a:gd name="T2" fmla="+- 0 7189 6838"/>
                <a:gd name="T3" fmla="*/ 7189 h 396"/>
                <a:gd name="T4" fmla="+- 0 2773 1225"/>
                <a:gd name="T5" fmla="*/ T4 w 1548"/>
                <a:gd name="T6" fmla="+- 0 6881 6838"/>
                <a:gd name="T7" fmla="*/ 6881 h 396"/>
                <a:gd name="T8" fmla="+- 0 2769 1225"/>
                <a:gd name="T9" fmla="*/ T8 w 1548"/>
                <a:gd name="T10" fmla="+- 0 6864 6838"/>
                <a:gd name="T11" fmla="*/ 6864 h 396"/>
                <a:gd name="T12" fmla="+- 0 2760 1225"/>
                <a:gd name="T13" fmla="*/ T12 w 1548"/>
                <a:gd name="T14" fmla="+- 0 6850 6838"/>
                <a:gd name="T15" fmla="*/ 6850 h 396"/>
                <a:gd name="T16" fmla="+- 0 2746 1225"/>
                <a:gd name="T17" fmla="*/ T16 w 1548"/>
                <a:gd name="T18" fmla="+- 0 6841 6838"/>
                <a:gd name="T19" fmla="*/ 6841 h 396"/>
                <a:gd name="T20" fmla="+- 0 2730 1225"/>
                <a:gd name="T21" fmla="*/ T20 w 1548"/>
                <a:gd name="T22" fmla="+- 0 6838 6838"/>
                <a:gd name="T23" fmla="*/ 6838 h 396"/>
                <a:gd name="T24" fmla="+- 0 1268 1225"/>
                <a:gd name="T25" fmla="*/ T24 w 1548"/>
                <a:gd name="T26" fmla="+- 0 6838 6838"/>
                <a:gd name="T27" fmla="*/ 6838 h 396"/>
                <a:gd name="T28" fmla="+- 0 1251 1225"/>
                <a:gd name="T29" fmla="*/ T28 w 1548"/>
                <a:gd name="T30" fmla="+- 0 6841 6838"/>
                <a:gd name="T31" fmla="*/ 6841 h 396"/>
                <a:gd name="T32" fmla="+- 0 1237 1225"/>
                <a:gd name="T33" fmla="*/ T32 w 1548"/>
                <a:gd name="T34" fmla="+- 0 6850 6838"/>
                <a:gd name="T35" fmla="*/ 6850 h 396"/>
                <a:gd name="T36" fmla="+- 0 1228 1225"/>
                <a:gd name="T37" fmla="*/ T36 w 1548"/>
                <a:gd name="T38" fmla="+- 0 6864 6838"/>
                <a:gd name="T39" fmla="*/ 6864 h 396"/>
                <a:gd name="T40" fmla="+- 0 1225 1225"/>
                <a:gd name="T41" fmla="*/ T40 w 1548"/>
                <a:gd name="T42" fmla="+- 0 6881 6838"/>
                <a:gd name="T43" fmla="*/ 6881 h 396"/>
                <a:gd name="T44" fmla="+- 0 1225 1225"/>
                <a:gd name="T45" fmla="*/ T44 w 1548"/>
                <a:gd name="T46" fmla="+- 0 7189 6838"/>
                <a:gd name="T47" fmla="*/ 7189 h 396"/>
                <a:gd name="T48" fmla="+- 0 1228 1225"/>
                <a:gd name="T49" fmla="*/ T48 w 1548"/>
                <a:gd name="T50" fmla="+- 0 7206 6838"/>
                <a:gd name="T51" fmla="*/ 7206 h 396"/>
                <a:gd name="T52" fmla="+- 0 1237 1225"/>
                <a:gd name="T53" fmla="*/ T52 w 1548"/>
                <a:gd name="T54" fmla="+- 0 7220 6838"/>
                <a:gd name="T55" fmla="*/ 7220 h 396"/>
                <a:gd name="T56" fmla="+- 0 1251 1225"/>
                <a:gd name="T57" fmla="*/ T56 w 1548"/>
                <a:gd name="T58" fmla="+- 0 7229 6838"/>
                <a:gd name="T59" fmla="*/ 7229 h 396"/>
                <a:gd name="T60" fmla="+- 0 1268 1225"/>
                <a:gd name="T61" fmla="*/ T60 w 1548"/>
                <a:gd name="T62" fmla="+- 0 7233 6838"/>
                <a:gd name="T63" fmla="*/ 7233 h 396"/>
                <a:gd name="T64" fmla="+- 0 2730 1225"/>
                <a:gd name="T65" fmla="*/ T64 w 1548"/>
                <a:gd name="T66" fmla="+- 0 7233 6838"/>
                <a:gd name="T67" fmla="*/ 7233 h 396"/>
                <a:gd name="T68" fmla="+- 0 2746 1225"/>
                <a:gd name="T69" fmla="*/ T68 w 1548"/>
                <a:gd name="T70" fmla="+- 0 7229 6838"/>
                <a:gd name="T71" fmla="*/ 7229 h 396"/>
                <a:gd name="T72" fmla="+- 0 2760 1225"/>
                <a:gd name="T73" fmla="*/ T72 w 1548"/>
                <a:gd name="T74" fmla="+- 0 7220 6838"/>
                <a:gd name="T75" fmla="*/ 7220 h 396"/>
                <a:gd name="T76" fmla="+- 0 2769 1225"/>
                <a:gd name="T77" fmla="*/ T76 w 1548"/>
                <a:gd name="T78" fmla="+- 0 7206 6838"/>
                <a:gd name="T79" fmla="*/ 7206 h 396"/>
                <a:gd name="T80" fmla="+- 0 2773 1225"/>
                <a:gd name="T81" fmla="*/ T80 w 1548"/>
                <a:gd name="T82" fmla="+- 0 7189 6838"/>
                <a:gd name="T83" fmla="*/ 7189 h 39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  <a:cxn ang="0">
                  <a:pos x="T49" y="T51"/>
                </a:cxn>
                <a:cxn ang="0">
                  <a:pos x="T53" y="T55"/>
                </a:cxn>
                <a:cxn ang="0">
                  <a:pos x="T57" y="T59"/>
                </a:cxn>
                <a:cxn ang="0">
                  <a:pos x="T61" y="T63"/>
                </a:cxn>
                <a:cxn ang="0">
                  <a:pos x="T65" y="T67"/>
                </a:cxn>
                <a:cxn ang="0">
                  <a:pos x="T69" y="T71"/>
                </a:cxn>
                <a:cxn ang="0">
                  <a:pos x="T73" y="T75"/>
                </a:cxn>
                <a:cxn ang="0">
                  <a:pos x="T77" y="T79"/>
                </a:cxn>
                <a:cxn ang="0">
                  <a:pos x="T81" y="T83"/>
                </a:cxn>
              </a:cxnLst>
              <a:rect l="0" t="0" r="r" b="b"/>
              <a:pathLst>
                <a:path w="1548" h="396">
                  <a:moveTo>
                    <a:pt x="1548" y="351"/>
                  </a:moveTo>
                  <a:lnTo>
                    <a:pt x="1548" y="43"/>
                  </a:lnTo>
                  <a:lnTo>
                    <a:pt x="1544" y="26"/>
                  </a:lnTo>
                  <a:lnTo>
                    <a:pt x="1535" y="12"/>
                  </a:lnTo>
                  <a:lnTo>
                    <a:pt x="1521" y="3"/>
                  </a:lnTo>
                  <a:lnTo>
                    <a:pt x="1505" y="0"/>
                  </a:lnTo>
                  <a:lnTo>
                    <a:pt x="43" y="0"/>
                  </a:lnTo>
                  <a:lnTo>
                    <a:pt x="26" y="3"/>
                  </a:lnTo>
                  <a:lnTo>
                    <a:pt x="12" y="12"/>
                  </a:lnTo>
                  <a:lnTo>
                    <a:pt x="3" y="26"/>
                  </a:lnTo>
                  <a:lnTo>
                    <a:pt x="0" y="43"/>
                  </a:lnTo>
                  <a:lnTo>
                    <a:pt x="0" y="351"/>
                  </a:lnTo>
                  <a:lnTo>
                    <a:pt x="3" y="368"/>
                  </a:lnTo>
                  <a:lnTo>
                    <a:pt x="12" y="382"/>
                  </a:lnTo>
                  <a:lnTo>
                    <a:pt x="26" y="391"/>
                  </a:lnTo>
                  <a:lnTo>
                    <a:pt x="43" y="395"/>
                  </a:lnTo>
                  <a:lnTo>
                    <a:pt x="1505" y="395"/>
                  </a:lnTo>
                  <a:lnTo>
                    <a:pt x="1521" y="391"/>
                  </a:lnTo>
                  <a:lnTo>
                    <a:pt x="1535" y="382"/>
                  </a:lnTo>
                  <a:lnTo>
                    <a:pt x="1544" y="368"/>
                  </a:lnTo>
                  <a:lnTo>
                    <a:pt x="1548" y="351"/>
                  </a:lnTo>
                  <a:close/>
                </a:path>
              </a:pathLst>
            </a:custGeom>
            <a:solidFill>
              <a:srgbClr val="FDDD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400"/>
            </a:p>
          </p:txBody>
        </p:sp>
        <p:sp>
          <p:nvSpPr>
            <p:cNvPr id="9" name="Text Box 1446"/>
            <p:cNvSpPr txBox="1">
              <a:spLocks noChangeArrowheads="1"/>
            </p:cNvSpPr>
            <p:nvPr/>
          </p:nvSpPr>
          <p:spPr bwMode="auto">
            <a:xfrm>
              <a:off x="4185062" y="3465003"/>
              <a:ext cx="2526306" cy="972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>
                <a:lnSpc>
                  <a:spcPct val="97000"/>
                </a:lnSpc>
                <a:spcBef>
                  <a:spcPts val="10"/>
                </a:spcBef>
                <a:spcAft>
                  <a:spcPts val="0"/>
                </a:spcAft>
              </a:pPr>
              <a:r>
                <a:rPr lang="en-US" sz="2000" i="1" dirty="0" smtClean="0">
                  <a:solidFill>
                    <a:srgbClr val="974706"/>
                  </a:solidFill>
                  <a:effectLst/>
                  <a:latin typeface="Calibri"/>
                  <a:ea typeface="Arial"/>
                </a:rPr>
                <a:t>Names, positions, affiliations</a:t>
              </a:r>
              <a:endParaRPr lang="en-US" sz="2000" dirty="0">
                <a:effectLst/>
                <a:latin typeface="Arial"/>
                <a:ea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85853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907149"/>
              </p:ext>
            </p:extLst>
          </p:nvPr>
        </p:nvGraphicFramePr>
        <p:xfrm>
          <a:off x="457200" y="1268760"/>
          <a:ext cx="8229600" cy="457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8536"/>
                <a:gridCol w="6491064"/>
              </a:tblGrid>
              <a:tr h="792088"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solidFill>
                            <a:schemeClr val="tx1"/>
                          </a:solidFill>
                        </a:rPr>
                        <a:t>National</a:t>
                      </a:r>
                      <a:r>
                        <a:rPr lang="en-GB" sz="1600" b="1" baseline="0" dirty="0" smtClean="0">
                          <a:solidFill>
                            <a:schemeClr val="tx1"/>
                          </a:solidFill>
                        </a:rPr>
                        <a:t> Policies</a:t>
                      </a:r>
                    </a:p>
                    <a:p>
                      <a:endParaRPr lang="en-GB" sz="16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48072"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solidFill>
                            <a:schemeClr val="tx1"/>
                          </a:solidFill>
                        </a:rPr>
                        <a:t>Findings</a:t>
                      </a:r>
                      <a:r>
                        <a:rPr lang="en-GB" sz="1600" b="1" baseline="0" dirty="0" smtClean="0">
                          <a:solidFill>
                            <a:schemeClr val="tx1"/>
                          </a:solidFill>
                        </a:rPr>
                        <a:t> and recommendations from previous assessments (Relevant desk review findings)</a:t>
                      </a: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solidFill>
                            <a:schemeClr val="tx1"/>
                          </a:solidFill>
                        </a:rPr>
                        <a:t>Other</a:t>
                      </a:r>
                      <a:r>
                        <a:rPr lang="en-GB" sz="1600" b="1" baseline="0" dirty="0" smtClean="0">
                          <a:solidFill>
                            <a:schemeClr val="tx1"/>
                          </a:solidFill>
                        </a:rPr>
                        <a:t> comments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7" name="Text Box 1405"/>
          <p:cNvSpPr txBox="1">
            <a:spLocks noChangeArrowheads="1"/>
          </p:cNvSpPr>
          <p:nvPr/>
        </p:nvSpPr>
        <p:spPr bwMode="auto">
          <a:xfrm>
            <a:off x="467544" y="400400"/>
            <a:ext cx="7082323" cy="313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t" anchorCtr="0" upright="1">
            <a:noAutofit/>
          </a:bodyPr>
          <a:lstStyle/>
          <a:p>
            <a:pPr>
              <a:spcBef>
                <a:spcPts val="5"/>
              </a:spcBef>
              <a:spcAft>
                <a:spcPts val="0"/>
              </a:spcAft>
              <a:tabLst>
                <a:tab pos="2191385" algn="l"/>
              </a:tabLst>
            </a:pPr>
            <a:r>
              <a:rPr lang="en-US" sz="2000" b="1" u="sng" spc="25" dirty="0" smtClean="0">
                <a:solidFill>
                  <a:srgbClr val="3099BF"/>
                </a:solidFill>
                <a:uFill>
                  <a:solidFill>
                    <a:srgbClr val="000000"/>
                  </a:solidFill>
                </a:uFill>
                <a:latin typeface="Calibri"/>
                <a:ea typeface="Arial"/>
              </a:rPr>
              <a:t>Background and policies related to this topic</a:t>
            </a:r>
            <a:r>
              <a:rPr lang="en-US" sz="2000" b="1" u="sng" dirty="0" smtClean="0">
                <a:solidFill>
                  <a:schemeClr val="accent1"/>
                </a:solidFill>
                <a:effectLst/>
                <a:uFill>
                  <a:solidFill>
                    <a:srgbClr val="000000"/>
                  </a:solidFill>
                </a:uFill>
                <a:latin typeface="Calibri"/>
                <a:ea typeface="Arial"/>
              </a:rPr>
              <a:t>	</a:t>
            </a:r>
            <a:endParaRPr lang="en-US" sz="2000" dirty="0">
              <a:solidFill>
                <a:schemeClr val="accent1"/>
              </a:solidFill>
              <a:effectLst/>
              <a:latin typeface="Arial"/>
              <a:ea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2380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66602497"/>
              </p:ext>
            </p:extLst>
          </p:nvPr>
        </p:nvGraphicFramePr>
        <p:xfrm>
          <a:off x="457200" y="1268760"/>
          <a:ext cx="8229600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0"/>
              </a:tblGrid>
              <a:tr h="1811000">
                <a:tc>
                  <a:txBody>
                    <a:bodyPr/>
                    <a:lstStyle/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7" name="Text Box 1405"/>
          <p:cNvSpPr txBox="1">
            <a:spLocks noChangeArrowheads="1"/>
          </p:cNvSpPr>
          <p:nvPr/>
        </p:nvSpPr>
        <p:spPr bwMode="auto">
          <a:xfrm>
            <a:off x="467544" y="400400"/>
            <a:ext cx="7082323" cy="313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t" anchorCtr="0" upright="1">
            <a:noAutofit/>
          </a:bodyPr>
          <a:lstStyle/>
          <a:p>
            <a:pPr>
              <a:spcBef>
                <a:spcPts val="5"/>
              </a:spcBef>
              <a:spcAft>
                <a:spcPts val="0"/>
              </a:spcAft>
              <a:tabLst>
                <a:tab pos="2191385" algn="l"/>
              </a:tabLst>
            </a:pPr>
            <a:r>
              <a:rPr lang="en-US" sz="2000" b="1" u="sng" spc="25" dirty="0" smtClean="0">
                <a:solidFill>
                  <a:srgbClr val="3099BF"/>
                </a:solidFill>
                <a:uFill>
                  <a:solidFill>
                    <a:srgbClr val="000000"/>
                  </a:solidFill>
                </a:uFill>
                <a:latin typeface="Calibri"/>
                <a:ea typeface="Arial"/>
              </a:rPr>
              <a:t>National Findings </a:t>
            </a:r>
            <a:r>
              <a:rPr lang="en-US" sz="2000" b="1" u="sng" dirty="0" smtClean="0">
                <a:solidFill>
                  <a:schemeClr val="accent1"/>
                </a:solidFill>
                <a:effectLst/>
                <a:uFill>
                  <a:solidFill>
                    <a:srgbClr val="000000"/>
                  </a:solidFill>
                </a:uFill>
                <a:latin typeface="Calibri"/>
                <a:ea typeface="Arial"/>
              </a:rPr>
              <a:t>	</a:t>
            </a:r>
            <a:endParaRPr lang="en-US" sz="2000" dirty="0">
              <a:solidFill>
                <a:schemeClr val="accent1"/>
              </a:solidFill>
              <a:effectLst/>
              <a:latin typeface="Arial"/>
              <a:ea typeface="Arial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267744" y="1738027"/>
            <a:ext cx="4680520" cy="1834731"/>
            <a:chOff x="4095395" y="3303270"/>
            <a:chExt cx="2795746" cy="1277858"/>
          </a:xfrm>
        </p:grpSpPr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095395" y="3303270"/>
              <a:ext cx="2795746" cy="1277858"/>
            </a:xfrm>
            <a:custGeom>
              <a:avLst/>
              <a:gdLst>
                <a:gd name="T0" fmla="+- 0 2773 1225"/>
                <a:gd name="T1" fmla="*/ T0 w 1548"/>
                <a:gd name="T2" fmla="+- 0 7189 6838"/>
                <a:gd name="T3" fmla="*/ 7189 h 396"/>
                <a:gd name="T4" fmla="+- 0 2773 1225"/>
                <a:gd name="T5" fmla="*/ T4 w 1548"/>
                <a:gd name="T6" fmla="+- 0 6881 6838"/>
                <a:gd name="T7" fmla="*/ 6881 h 396"/>
                <a:gd name="T8" fmla="+- 0 2769 1225"/>
                <a:gd name="T9" fmla="*/ T8 w 1548"/>
                <a:gd name="T10" fmla="+- 0 6864 6838"/>
                <a:gd name="T11" fmla="*/ 6864 h 396"/>
                <a:gd name="T12" fmla="+- 0 2760 1225"/>
                <a:gd name="T13" fmla="*/ T12 w 1548"/>
                <a:gd name="T14" fmla="+- 0 6850 6838"/>
                <a:gd name="T15" fmla="*/ 6850 h 396"/>
                <a:gd name="T16" fmla="+- 0 2746 1225"/>
                <a:gd name="T17" fmla="*/ T16 w 1548"/>
                <a:gd name="T18" fmla="+- 0 6841 6838"/>
                <a:gd name="T19" fmla="*/ 6841 h 396"/>
                <a:gd name="T20" fmla="+- 0 2730 1225"/>
                <a:gd name="T21" fmla="*/ T20 w 1548"/>
                <a:gd name="T22" fmla="+- 0 6838 6838"/>
                <a:gd name="T23" fmla="*/ 6838 h 396"/>
                <a:gd name="T24" fmla="+- 0 1268 1225"/>
                <a:gd name="T25" fmla="*/ T24 w 1548"/>
                <a:gd name="T26" fmla="+- 0 6838 6838"/>
                <a:gd name="T27" fmla="*/ 6838 h 396"/>
                <a:gd name="T28" fmla="+- 0 1251 1225"/>
                <a:gd name="T29" fmla="*/ T28 w 1548"/>
                <a:gd name="T30" fmla="+- 0 6841 6838"/>
                <a:gd name="T31" fmla="*/ 6841 h 396"/>
                <a:gd name="T32" fmla="+- 0 1237 1225"/>
                <a:gd name="T33" fmla="*/ T32 w 1548"/>
                <a:gd name="T34" fmla="+- 0 6850 6838"/>
                <a:gd name="T35" fmla="*/ 6850 h 396"/>
                <a:gd name="T36" fmla="+- 0 1228 1225"/>
                <a:gd name="T37" fmla="*/ T36 w 1548"/>
                <a:gd name="T38" fmla="+- 0 6864 6838"/>
                <a:gd name="T39" fmla="*/ 6864 h 396"/>
                <a:gd name="T40" fmla="+- 0 1225 1225"/>
                <a:gd name="T41" fmla="*/ T40 w 1548"/>
                <a:gd name="T42" fmla="+- 0 6881 6838"/>
                <a:gd name="T43" fmla="*/ 6881 h 396"/>
                <a:gd name="T44" fmla="+- 0 1225 1225"/>
                <a:gd name="T45" fmla="*/ T44 w 1548"/>
                <a:gd name="T46" fmla="+- 0 7189 6838"/>
                <a:gd name="T47" fmla="*/ 7189 h 396"/>
                <a:gd name="T48" fmla="+- 0 1228 1225"/>
                <a:gd name="T49" fmla="*/ T48 w 1548"/>
                <a:gd name="T50" fmla="+- 0 7206 6838"/>
                <a:gd name="T51" fmla="*/ 7206 h 396"/>
                <a:gd name="T52" fmla="+- 0 1237 1225"/>
                <a:gd name="T53" fmla="*/ T52 w 1548"/>
                <a:gd name="T54" fmla="+- 0 7220 6838"/>
                <a:gd name="T55" fmla="*/ 7220 h 396"/>
                <a:gd name="T56" fmla="+- 0 1251 1225"/>
                <a:gd name="T57" fmla="*/ T56 w 1548"/>
                <a:gd name="T58" fmla="+- 0 7229 6838"/>
                <a:gd name="T59" fmla="*/ 7229 h 396"/>
                <a:gd name="T60" fmla="+- 0 1268 1225"/>
                <a:gd name="T61" fmla="*/ T60 w 1548"/>
                <a:gd name="T62" fmla="+- 0 7233 6838"/>
                <a:gd name="T63" fmla="*/ 7233 h 396"/>
                <a:gd name="T64" fmla="+- 0 2730 1225"/>
                <a:gd name="T65" fmla="*/ T64 w 1548"/>
                <a:gd name="T66" fmla="+- 0 7233 6838"/>
                <a:gd name="T67" fmla="*/ 7233 h 396"/>
                <a:gd name="T68" fmla="+- 0 2746 1225"/>
                <a:gd name="T69" fmla="*/ T68 w 1548"/>
                <a:gd name="T70" fmla="+- 0 7229 6838"/>
                <a:gd name="T71" fmla="*/ 7229 h 396"/>
                <a:gd name="T72" fmla="+- 0 2760 1225"/>
                <a:gd name="T73" fmla="*/ T72 w 1548"/>
                <a:gd name="T74" fmla="+- 0 7220 6838"/>
                <a:gd name="T75" fmla="*/ 7220 h 396"/>
                <a:gd name="T76" fmla="+- 0 2769 1225"/>
                <a:gd name="T77" fmla="*/ T76 w 1548"/>
                <a:gd name="T78" fmla="+- 0 7206 6838"/>
                <a:gd name="T79" fmla="*/ 7206 h 396"/>
                <a:gd name="T80" fmla="+- 0 2773 1225"/>
                <a:gd name="T81" fmla="*/ T80 w 1548"/>
                <a:gd name="T82" fmla="+- 0 7189 6838"/>
                <a:gd name="T83" fmla="*/ 7189 h 39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  <a:cxn ang="0">
                  <a:pos x="T49" y="T51"/>
                </a:cxn>
                <a:cxn ang="0">
                  <a:pos x="T53" y="T55"/>
                </a:cxn>
                <a:cxn ang="0">
                  <a:pos x="T57" y="T59"/>
                </a:cxn>
                <a:cxn ang="0">
                  <a:pos x="T61" y="T63"/>
                </a:cxn>
                <a:cxn ang="0">
                  <a:pos x="T65" y="T67"/>
                </a:cxn>
                <a:cxn ang="0">
                  <a:pos x="T69" y="T71"/>
                </a:cxn>
                <a:cxn ang="0">
                  <a:pos x="T73" y="T75"/>
                </a:cxn>
                <a:cxn ang="0">
                  <a:pos x="T77" y="T79"/>
                </a:cxn>
                <a:cxn ang="0">
                  <a:pos x="T81" y="T83"/>
                </a:cxn>
              </a:cxnLst>
              <a:rect l="0" t="0" r="r" b="b"/>
              <a:pathLst>
                <a:path w="1548" h="396">
                  <a:moveTo>
                    <a:pt x="1548" y="351"/>
                  </a:moveTo>
                  <a:lnTo>
                    <a:pt x="1548" y="43"/>
                  </a:lnTo>
                  <a:lnTo>
                    <a:pt x="1544" y="26"/>
                  </a:lnTo>
                  <a:lnTo>
                    <a:pt x="1535" y="12"/>
                  </a:lnTo>
                  <a:lnTo>
                    <a:pt x="1521" y="3"/>
                  </a:lnTo>
                  <a:lnTo>
                    <a:pt x="1505" y="0"/>
                  </a:lnTo>
                  <a:lnTo>
                    <a:pt x="43" y="0"/>
                  </a:lnTo>
                  <a:lnTo>
                    <a:pt x="26" y="3"/>
                  </a:lnTo>
                  <a:lnTo>
                    <a:pt x="12" y="12"/>
                  </a:lnTo>
                  <a:lnTo>
                    <a:pt x="3" y="26"/>
                  </a:lnTo>
                  <a:lnTo>
                    <a:pt x="0" y="43"/>
                  </a:lnTo>
                  <a:lnTo>
                    <a:pt x="0" y="351"/>
                  </a:lnTo>
                  <a:lnTo>
                    <a:pt x="3" y="368"/>
                  </a:lnTo>
                  <a:lnTo>
                    <a:pt x="12" y="382"/>
                  </a:lnTo>
                  <a:lnTo>
                    <a:pt x="26" y="391"/>
                  </a:lnTo>
                  <a:lnTo>
                    <a:pt x="43" y="395"/>
                  </a:lnTo>
                  <a:lnTo>
                    <a:pt x="1505" y="395"/>
                  </a:lnTo>
                  <a:lnTo>
                    <a:pt x="1521" y="391"/>
                  </a:lnTo>
                  <a:lnTo>
                    <a:pt x="1535" y="382"/>
                  </a:lnTo>
                  <a:lnTo>
                    <a:pt x="1544" y="368"/>
                  </a:lnTo>
                  <a:lnTo>
                    <a:pt x="1548" y="351"/>
                  </a:lnTo>
                  <a:close/>
                </a:path>
              </a:pathLst>
            </a:custGeom>
            <a:solidFill>
              <a:srgbClr val="FDDD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400"/>
            </a:p>
          </p:txBody>
        </p:sp>
        <p:sp>
          <p:nvSpPr>
            <p:cNvPr id="11" name="Text Box 1446"/>
            <p:cNvSpPr txBox="1">
              <a:spLocks noChangeArrowheads="1"/>
            </p:cNvSpPr>
            <p:nvPr/>
          </p:nvSpPr>
          <p:spPr bwMode="auto">
            <a:xfrm>
              <a:off x="4185062" y="3465003"/>
              <a:ext cx="2526306" cy="972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>
                <a:lnSpc>
                  <a:spcPct val="97000"/>
                </a:lnSpc>
                <a:spcBef>
                  <a:spcPts val="10"/>
                </a:spcBef>
                <a:spcAft>
                  <a:spcPts val="0"/>
                </a:spcAft>
              </a:pPr>
              <a:r>
                <a:rPr lang="en-US" i="1" dirty="0" smtClean="0">
                  <a:solidFill>
                    <a:srgbClr val="974706"/>
                  </a:solidFill>
                  <a:effectLst/>
                  <a:latin typeface="Calibri"/>
                  <a:ea typeface="Arial"/>
                </a:rPr>
                <a:t>Summarize </a:t>
              </a:r>
              <a:r>
                <a:rPr lang="en-US" i="1" dirty="0" smtClean="0">
                  <a:solidFill>
                    <a:srgbClr val="974706"/>
                  </a:solidFill>
                  <a:latin typeface="Calibri"/>
                  <a:ea typeface="Arial"/>
                </a:rPr>
                <a:t>only the relevant topic-related findings form the </a:t>
              </a:r>
              <a:r>
                <a:rPr lang="en-US" i="1" cap="all" dirty="0" smtClean="0">
                  <a:solidFill>
                    <a:srgbClr val="974706"/>
                  </a:solidFill>
                  <a:latin typeface="Calibri"/>
                  <a:ea typeface="Arial"/>
                </a:rPr>
                <a:t>national</a:t>
              </a:r>
              <a:r>
                <a:rPr lang="en-US" i="1" dirty="0" smtClean="0">
                  <a:solidFill>
                    <a:srgbClr val="974706"/>
                  </a:solidFill>
                  <a:latin typeface="Calibri"/>
                  <a:ea typeface="Arial"/>
                </a:rPr>
                <a:t> team (</a:t>
              </a:r>
              <a:r>
                <a:rPr lang="en-US" i="1" dirty="0" err="1" smtClean="0">
                  <a:solidFill>
                    <a:srgbClr val="974706"/>
                  </a:solidFill>
                  <a:latin typeface="Calibri"/>
                  <a:ea typeface="Arial"/>
                </a:rPr>
                <a:t>ie</a:t>
              </a:r>
              <a:r>
                <a:rPr lang="en-US" i="1" dirty="0" smtClean="0">
                  <a:solidFill>
                    <a:srgbClr val="974706"/>
                  </a:solidFill>
                  <a:latin typeface="Calibri"/>
                  <a:ea typeface="Arial"/>
                </a:rPr>
                <a:t>, the ones that were used to formulate recommendations</a:t>
              </a:r>
              <a:endParaRPr lang="en-US" dirty="0">
                <a:effectLst/>
                <a:latin typeface="Arial"/>
                <a:ea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29223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16237844"/>
              </p:ext>
            </p:extLst>
          </p:nvPr>
        </p:nvGraphicFramePr>
        <p:xfrm>
          <a:off x="457200" y="1268760"/>
          <a:ext cx="8229600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0"/>
              </a:tblGrid>
              <a:tr h="1811000">
                <a:tc>
                  <a:txBody>
                    <a:bodyPr/>
                    <a:lstStyle/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7" name="Text Box 1405"/>
          <p:cNvSpPr txBox="1">
            <a:spLocks noChangeArrowheads="1"/>
          </p:cNvSpPr>
          <p:nvPr/>
        </p:nvSpPr>
        <p:spPr bwMode="auto">
          <a:xfrm>
            <a:off x="467544" y="400400"/>
            <a:ext cx="7082323" cy="313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t" anchorCtr="0" upright="1">
            <a:noAutofit/>
          </a:bodyPr>
          <a:lstStyle/>
          <a:p>
            <a:pPr>
              <a:spcBef>
                <a:spcPts val="5"/>
              </a:spcBef>
              <a:spcAft>
                <a:spcPts val="0"/>
              </a:spcAft>
              <a:tabLst>
                <a:tab pos="2191385" algn="l"/>
              </a:tabLst>
            </a:pPr>
            <a:r>
              <a:rPr lang="en-US" sz="2000" b="1" u="sng" spc="25" dirty="0" smtClean="0">
                <a:solidFill>
                  <a:srgbClr val="3099BF"/>
                </a:solidFill>
                <a:uFill>
                  <a:solidFill>
                    <a:srgbClr val="000000"/>
                  </a:solidFill>
                </a:uFill>
                <a:latin typeface="Calibri"/>
                <a:ea typeface="Arial"/>
              </a:rPr>
              <a:t>Subnational Findings </a:t>
            </a:r>
            <a:r>
              <a:rPr lang="en-US" sz="2000" b="1" u="sng" dirty="0" smtClean="0">
                <a:solidFill>
                  <a:schemeClr val="accent1"/>
                </a:solidFill>
                <a:effectLst/>
                <a:uFill>
                  <a:solidFill>
                    <a:srgbClr val="000000"/>
                  </a:solidFill>
                </a:uFill>
                <a:latin typeface="Calibri"/>
                <a:ea typeface="Arial"/>
              </a:rPr>
              <a:t>	</a:t>
            </a:r>
            <a:endParaRPr lang="en-US" sz="2000" dirty="0">
              <a:solidFill>
                <a:schemeClr val="accent1"/>
              </a:solidFill>
              <a:effectLst/>
              <a:latin typeface="Arial"/>
              <a:ea typeface="Arial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051720" y="1561487"/>
            <a:ext cx="5760640" cy="3995229"/>
            <a:chOff x="4095395" y="3303270"/>
            <a:chExt cx="2795746" cy="1277858"/>
          </a:xfrm>
        </p:grpSpPr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095395" y="3303270"/>
              <a:ext cx="2795746" cy="1277858"/>
            </a:xfrm>
            <a:custGeom>
              <a:avLst/>
              <a:gdLst>
                <a:gd name="T0" fmla="+- 0 2773 1225"/>
                <a:gd name="T1" fmla="*/ T0 w 1548"/>
                <a:gd name="T2" fmla="+- 0 7189 6838"/>
                <a:gd name="T3" fmla="*/ 7189 h 396"/>
                <a:gd name="T4" fmla="+- 0 2773 1225"/>
                <a:gd name="T5" fmla="*/ T4 w 1548"/>
                <a:gd name="T6" fmla="+- 0 6881 6838"/>
                <a:gd name="T7" fmla="*/ 6881 h 396"/>
                <a:gd name="T8" fmla="+- 0 2769 1225"/>
                <a:gd name="T9" fmla="*/ T8 w 1548"/>
                <a:gd name="T10" fmla="+- 0 6864 6838"/>
                <a:gd name="T11" fmla="*/ 6864 h 396"/>
                <a:gd name="T12" fmla="+- 0 2760 1225"/>
                <a:gd name="T13" fmla="*/ T12 w 1548"/>
                <a:gd name="T14" fmla="+- 0 6850 6838"/>
                <a:gd name="T15" fmla="*/ 6850 h 396"/>
                <a:gd name="T16" fmla="+- 0 2746 1225"/>
                <a:gd name="T17" fmla="*/ T16 w 1548"/>
                <a:gd name="T18" fmla="+- 0 6841 6838"/>
                <a:gd name="T19" fmla="*/ 6841 h 396"/>
                <a:gd name="T20" fmla="+- 0 2730 1225"/>
                <a:gd name="T21" fmla="*/ T20 w 1548"/>
                <a:gd name="T22" fmla="+- 0 6838 6838"/>
                <a:gd name="T23" fmla="*/ 6838 h 396"/>
                <a:gd name="T24" fmla="+- 0 1268 1225"/>
                <a:gd name="T25" fmla="*/ T24 w 1548"/>
                <a:gd name="T26" fmla="+- 0 6838 6838"/>
                <a:gd name="T27" fmla="*/ 6838 h 396"/>
                <a:gd name="T28" fmla="+- 0 1251 1225"/>
                <a:gd name="T29" fmla="*/ T28 w 1548"/>
                <a:gd name="T30" fmla="+- 0 6841 6838"/>
                <a:gd name="T31" fmla="*/ 6841 h 396"/>
                <a:gd name="T32" fmla="+- 0 1237 1225"/>
                <a:gd name="T33" fmla="*/ T32 w 1548"/>
                <a:gd name="T34" fmla="+- 0 6850 6838"/>
                <a:gd name="T35" fmla="*/ 6850 h 396"/>
                <a:gd name="T36" fmla="+- 0 1228 1225"/>
                <a:gd name="T37" fmla="*/ T36 w 1548"/>
                <a:gd name="T38" fmla="+- 0 6864 6838"/>
                <a:gd name="T39" fmla="*/ 6864 h 396"/>
                <a:gd name="T40" fmla="+- 0 1225 1225"/>
                <a:gd name="T41" fmla="*/ T40 w 1548"/>
                <a:gd name="T42" fmla="+- 0 6881 6838"/>
                <a:gd name="T43" fmla="*/ 6881 h 396"/>
                <a:gd name="T44" fmla="+- 0 1225 1225"/>
                <a:gd name="T45" fmla="*/ T44 w 1548"/>
                <a:gd name="T46" fmla="+- 0 7189 6838"/>
                <a:gd name="T47" fmla="*/ 7189 h 396"/>
                <a:gd name="T48" fmla="+- 0 1228 1225"/>
                <a:gd name="T49" fmla="*/ T48 w 1548"/>
                <a:gd name="T50" fmla="+- 0 7206 6838"/>
                <a:gd name="T51" fmla="*/ 7206 h 396"/>
                <a:gd name="T52" fmla="+- 0 1237 1225"/>
                <a:gd name="T53" fmla="*/ T52 w 1548"/>
                <a:gd name="T54" fmla="+- 0 7220 6838"/>
                <a:gd name="T55" fmla="*/ 7220 h 396"/>
                <a:gd name="T56" fmla="+- 0 1251 1225"/>
                <a:gd name="T57" fmla="*/ T56 w 1548"/>
                <a:gd name="T58" fmla="+- 0 7229 6838"/>
                <a:gd name="T59" fmla="*/ 7229 h 396"/>
                <a:gd name="T60" fmla="+- 0 1268 1225"/>
                <a:gd name="T61" fmla="*/ T60 w 1548"/>
                <a:gd name="T62" fmla="+- 0 7233 6838"/>
                <a:gd name="T63" fmla="*/ 7233 h 396"/>
                <a:gd name="T64" fmla="+- 0 2730 1225"/>
                <a:gd name="T65" fmla="*/ T64 w 1548"/>
                <a:gd name="T66" fmla="+- 0 7233 6838"/>
                <a:gd name="T67" fmla="*/ 7233 h 396"/>
                <a:gd name="T68" fmla="+- 0 2746 1225"/>
                <a:gd name="T69" fmla="*/ T68 w 1548"/>
                <a:gd name="T70" fmla="+- 0 7229 6838"/>
                <a:gd name="T71" fmla="*/ 7229 h 396"/>
                <a:gd name="T72" fmla="+- 0 2760 1225"/>
                <a:gd name="T73" fmla="*/ T72 w 1548"/>
                <a:gd name="T74" fmla="+- 0 7220 6838"/>
                <a:gd name="T75" fmla="*/ 7220 h 396"/>
                <a:gd name="T76" fmla="+- 0 2769 1225"/>
                <a:gd name="T77" fmla="*/ T76 w 1548"/>
                <a:gd name="T78" fmla="+- 0 7206 6838"/>
                <a:gd name="T79" fmla="*/ 7206 h 396"/>
                <a:gd name="T80" fmla="+- 0 2773 1225"/>
                <a:gd name="T81" fmla="*/ T80 w 1548"/>
                <a:gd name="T82" fmla="+- 0 7189 6838"/>
                <a:gd name="T83" fmla="*/ 7189 h 39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  <a:cxn ang="0">
                  <a:pos x="T49" y="T51"/>
                </a:cxn>
                <a:cxn ang="0">
                  <a:pos x="T53" y="T55"/>
                </a:cxn>
                <a:cxn ang="0">
                  <a:pos x="T57" y="T59"/>
                </a:cxn>
                <a:cxn ang="0">
                  <a:pos x="T61" y="T63"/>
                </a:cxn>
                <a:cxn ang="0">
                  <a:pos x="T65" y="T67"/>
                </a:cxn>
                <a:cxn ang="0">
                  <a:pos x="T69" y="T71"/>
                </a:cxn>
                <a:cxn ang="0">
                  <a:pos x="T73" y="T75"/>
                </a:cxn>
                <a:cxn ang="0">
                  <a:pos x="T77" y="T79"/>
                </a:cxn>
                <a:cxn ang="0">
                  <a:pos x="T81" y="T83"/>
                </a:cxn>
              </a:cxnLst>
              <a:rect l="0" t="0" r="r" b="b"/>
              <a:pathLst>
                <a:path w="1548" h="396">
                  <a:moveTo>
                    <a:pt x="1548" y="351"/>
                  </a:moveTo>
                  <a:lnTo>
                    <a:pt x="1548" y="43"/>
                  </a:lnTo>
                  <a:lnTo>
                    <a:pt x="1544" y="26"/>
                  </a:lnTo>
                  <a:lnTo>
                    <a:pt x="1535" y="12"/>
                  </a:lnTo>
                  <a:lnTo>
                    <a:pt x="1521" y="3"/>
                  </a:lnTo>
                  <a:lnTo>
                    <a:pt x="1505" y="0"/>
                  </a:lnTo>
                  <a:lnTo>
                    <a:pt x="43" y="0"/>
                  </a:lnTo>
                  <a:lnTo>
                    <a:pt x="26" y="3"/>
                  </a:lnTo>
                  <a:lnTo>
                    <a:pt x="12" y="12"/>
                  </a:lnTo>
                  <a:lnTo>
                    <a:pt x="3" y="26"/>
                  </a:lnTo>
                  <a:lnTo>
                    <a:pt x="0" y="43"/>
                  </a:lnTo>
                  <a:lnTo>
                    <a:pt x="0" y="351"/>
                  </a:lnTo>
                  <a:lnTo>
                    <a:pt x="3" y="368"/>
                  </a:lnTo>
                  <a:lnTo>
                    <a:pt x="12" y="382"/>
                  </a:lnTo>
                  <a:lnTo>
                    <a:pt x="26" y="391"/>
                  </a:lnTo>
                  <a:lnTo>
                    <a:pt x="43" y="395"/>
                  </a:lnTo>
                  <a:lnTo>
                    <a:pt x="1505" y="395"/>
                  </a:lnTo>
                  <a:lnTo>
                    <a:pt x="1521" y="391"/>
                  </a:lnTo>
                  <a:lnTo>
                    <a:pt x="1535" y="382"/>
                  </a:lnTo>
                  <a:lnTo>
                    <a:pt x="1544" y="368"/>
                  </a:lnTo>
                  <a:lnTo>
                    <a:pt x="1548" y="351"/>
                  </a:lnTo>
                  <a:close/>
                </a:path>
              </a:pathLst>
            </a:custGeom>
            <a:solidFill>
              <a:srgbClr val="FDDD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400"/>
            </a:p>
          </p:txBody>
        </p:sp>
        <p:sp>
          <p:nvSpPr>
            <p:cNvPr id="11" name="Text Box 1446"/>
            <p:cNvSpPr txBox="1">
              <a:spLocks noChangeArrowheads="1"/>
            </p:cNvSpPr>
            <p:nvPr/>
          </p:nvSpPr>
          <p:spPr bwMode="auto">
            <a:xfrm>
              <a:off x="4138406" y="3465003"/>
              <a:ext cx="2526306" cy="972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>
                <a:lnSpc>
                  <a:spcPct val="97000"/>
                </a:lnSpc>
                <a:spcBef>
                  <a:spcPts val="10"/>
                </a:spcBef>
                <a:spcAft>
                  <a:spcPts val="0"/>
                </a:spcAft>
              </a:pPr>
              <a:r>
                <a:rPr lang="en-US" i="1" dirty="0" smtClean="0">
                  <a:solidFill>
                    <a:srgbClr val="974706"/>
                  </a:solidFill>
                  <a:effectLst/>
                  <a:latin typeface="Calibri"/>
                  <a:ea typeface="Arial"/>
                </a:rPr>
                <a:t>Summarize </a:t>
              </a:r>
              <a:r>
                <a:rPr lang="en-US" i="1" dirty="0" smtClean="0">
                  <a:solidFill>
                    <a:srgbClr val="974706"/>
                  </a:solidFill>
                  <a:latin typeface="Calibri"/>
                  <a:ea typeface="Arial"/>
                </a:rPr>
                <a:t>only the relevant topic-related findings form the FIELD teams (</a:t>
              </a:r>
              <a:r>
                <a:rPr lang="en-US" i="1" dirty="0" err="1" smtClean="0">
                  <a:solidFill>
                    <a:srgbClr val="974706"/>
                  </a:solidFill>
                  <a:latin typeface="Calibri"/>
                  <a:ea typeface="Arial"/>
                </a:rPr>
                <a:t>ie</a:t>
              </a:r>
              <a:r>
                <a:rPr lang="en-US" i="1" dirty="0" smtClean="0">
                  <a:solidFill>
                    <a:srgbClr val="974706"/>
                  </a:solidFill>
                  <a:latin typeface="Calibri"/>
                  <a:ea typeface="Arial"/>
                </a:rPr>
                <a:t>, focus on EVIDENCE/OBSERVATIONS to back recommendations)</a:t>
              </a:r>
            </a:p>
            <a:p>
              <a:pPr marL="285750" indent="-285750">
                <a:lnSpc>
                  <a:spcPct val="97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GB" i="1" dirty="0" smtClean="0">
                  <a:solidFill>
                    <a:srgbClr val="974706"/>
                  </a:solidFill>
                  <a:latin typeface="Calibri"/>
                  <a:ea typeface="Arial"/>
                </a:rPr>
                <a:t>DATA: Include data summarized across all field teams (this data should come from the Review coordinator)</a:t>
              </a:r>
            </a:p>
            <a:p>
              <a:pPr marL="285750" indent="-285750">
                <a:lnSpc>
                  <a:spcPct val="97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GB" i="1" dirty="0" smtClean="0">
                  <a:solidFill>
                    <a:srgbClr val="974706"/>
                  </a:solidFill>
                  <a:latin typeface="Calibri"/>
                  <a:ea typeface="Arial"/>
                </a:rPr>
                <a:t>FIELD TEAM REPORTS: </a:t>
              </a:r>
              <a:r>
                <a:rPr lang="en-GB" i="1" dirty="0" smtClean="0">
                  <a:solidFill>
                    <a:srgbClr val="974706"/>
                  </a:solidFill>
                  <a:effectLst/>
                  <a:latin typeface="Calibri"/>
                  <a:ea typeface="Arial"/>
                </a:rPr>
                <a:t>Include trends or major findings captured from team presentations. </a:t>
              </a:r>
            </a:p>
            <a:p>
              <a:pPr marL="285750" indent="-285750">
                <a:lnSpc>
                  <a:spcPct val="97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GB" i="1" dirty="0" smtClean="0">
                  <a:solidFill>
                    <a:srgbClr val="974706"/>
                  </a:solidFill>
                  <a:latin typeface="Calibri"/>
                  <a:ea typeface="Arial"/>
                </a:rPr>
                <a:t>Include illustrative photos or examples presented from national/field teams</a:t>
              </a:r>
              <a:endParaRPr lang="en-US" dirty="0">
                <a:effectLst/>
                <a:latin typeface="Arial"/>
                <a:ea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73307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69654886"/>
              </p:ext>
            </p:extLst>
          </p:nvPr>
        </p:nvGraphicFramePr>
        <p:xfrm>
          <a:off x="395536" y="1052736"/>
          <a:ext cx="8229600" cy="384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0"/>
              </a:tblGrid>
              <a:tr h="1296144"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solidFill>
                            <a:schemeClr val="tx1"/>
                          </a:solidFill>
                        </a:rPr>
                        <a:t>Key</a:t>
                      </a:r>
                      <a:r>
                        <a:rPr lang="en-GB" sz="1600" b="1" baseline="0" dirty="0" smtClean="0">
                          <a:solidFill>
                            <a:schemeClr val="tx1"/>
                          </a:solidFill>
                        </a:rPr>
                        <a:t> strengths and achievements</a:t>
                      </a:r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solidFill>
                            <a:schemeClr val="tx1"/>
                          </a:solidFill>
                        </a:rPr>
                        <a:t>Lessons</a:t>
                      </a:r>
                      <a:r>
                        <a:rPr lang="en-GB" sz="1600" b="1" baseline="0" dirty="0" smtClean="0">
                          <a:solidFill>
                            <a:schemeClr val="tx1"/>
                          </a:solidFill>
                        </a:rPr>
                        <a:t> to share</a:t>
                      </a:r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7" name="Text Box 1405"/>
          <p:cNvSpPr txBox="1">
            <a:spLocks noChangeArrowheads="1"/>
          </p:cNvSpPr>
          <p:nvPr/>
        </p:nvSpPr>
        <p:spPr bwMode="auto">
          <a:xfrm>
            <a:off x="539552" y="246407"/>
            <a:ext cx="7082323" cy="313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t" anchorCtr="0" upright="1">
            <a:noAutofit/>
          </a:bodyPr>
          <a:lstStyle/>
          <a:p>
            <a:pPr>
              <a:spcBef>
                <a:spcPts val="5"/>
              </a:spcBef>
              <a:spcAft>
                <a:spcPts val="0"/>
              </a:spcAft>
              <a:tabLst>
                <a:tab pos="2191385" algn="l"/>
              </a:tabLst>
            </a:pPr>
            <a:r>
              <a:rPr lang="en-US" sz="2000" b="1" u="sng" spc="25" dirty="0" smtClean="0">
                <a:solidFill>
                  <a:srgbClr val="3099BF"/>
                </a:solidFill>
                <a:uFill>
                  <a:solidFill>
                    <a:srgbClr val="000000"/>
                  </a:solidFill>
                </a:uFill>
                <a:latin typeface="Calibri"/>
                <a:ea typeface="Arial"/>
              </a:rPr>
              <a:t>SUMMARY of STRENGTHS</a:t>
            </a:r>
            <a:r>
              <a:rPr lang="en-US" sz="2000" b="1" u="sng" dirty="0" smtClean="0">
                <a:solidFill>
                  <a:schemeClr val="accent1"/>
                </a:solidFill>
                <a:effectLst/>
                <a:uFill>
                  <a:solidFill>
                    <a:srgbClr val="000000"/>
                  </a:solidFill>
                </a:uFill>
                <a:latin typeface="Calibri"/>
                <a:ea typeface="Arial"/>
              </a:rPr>
              <a:t>	</a:t>
            </a:r>
            <a:endParaRPr lang="en-US" sz="2000" dirty="0">
              <a:solidFill>
                <a:schemeClr val="accent1"/>
              </a:solidFill>
              <a:effectLst/>
              <a:latin typeface="Arial"/>
              <a:ea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87866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56254700"/>
              </p:ext>
            </p:extLst>
          </p:nvPr>
        </p:nvGraphicFramePr>
        <p:xfrm>
          <a:off x="395536" y="1052736"/>
          <a:ext cx="8229600" cy="44644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0"/>
              </a:tblGrid>
              <a:tr h="4464496">
                <a:tc>
                  <a:txBody>
                    <a:bodyPr/>
                    <a:lstStyle/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7" name="Text Box 1405"/>
          <p:cNvSpPr txBox="1">
            <a:spLocks noChangeArrowheads="1"/>
          </p:cNvSpPr>
          <p:nvPr/>
        </p:nvSpPr>
        <p:spPr bwMode="auto">
          <a:xfrm>
            <a:off x="539552" y="246407"/>
            <a:ext cx="7082323" cy="313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t" anchorCtr="0" upright="1">
            <a:noAutofit/>
          </a:bodyPr>
          <a:lstStyle/>
          <a:p>
            <a:pPr>
              <a:spcBef>
                <a:spcPts val="5"/>
              </a:spcBef>
              <a:spcAft>
                <a:spcPts val="0"/>
              </a:spcAft>
              <a:tabLst>
                <a:tab pos="2191385" algn="l"/>
              </a:tabLst>
            </a:pPr>
            <a:r>
              <a:rPr lang="en-US" sz="2000" b="1" u="sng" spc="25" dirty="0" smtClean="0">
                <a:solidFill>
                  <a:srgbClr val="3099BF"/>
                </a:solidFill>
                <a:uFill>
                  <a:solidFill>
                    <a:srgbClr val="000000"/>
                  </a:solidFill>
                </a:uFill>
                <a:latin typeface="Calibri"/>
                <a:ea typeface="Arial"/>
              </a:rPr>
              <a:t>SUMMARY of Weaknesses</a:t>
            </a:r>
            <a:r>
              <a:rPr lang="en-US" sz="2000" b="1" u="sng" dirty="0" smtClean="0">
                <a:solidFill>
                  <a:schemeClr val="accent1"/>
                </a:solidFill>
                <a:effectLst/>
                <a:uFill>
                  <a:solidFill>
                    <a:srgbClr val="000000"/>
                  </a:solidFill>
                </a:uFill>
                <a:latin typeface="Calibri"/>
                <a:ea typeface="Arial"/>
              </a:rPr>
              <a:t>	</a:t>
            </a:r>
            <a:endParaRPr lang="en-US" sz="2000" dirty="0">
              <a:solidFill>
                <a:schemeClr val="accent1"/>
              </a:solidFill>
              <a:effectLst/>
              <a:latin typeface="Arial"/>
              <a:ea typeface="Arial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267744" y="1738027"/>
            <a:ext cx="4680520" cy="1042901"/>
            <a:chOff x="4095395" y="3303270"/>
            <a:chExt cx="2795746" cy="1277858"/>
          </a:xfrm>
        </p:grpSpPr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4095395" y="3303270"/>
              <a:ext cx="2795746" cy="1277858"/>
            </a:xfrm>
            <a:custGeom>
              <a:avLst/>
              <a:gdLst>
                <a:gd name="T0" fmla="+- 0 2773 1225"/>
                <a:gd name="T1" fmla="*/ T0 w 1548"/>
                <a:gd name="T2" fmla="+- 0 7189 6838"/>
                <a:gd name="T3" fmla="*/ 7189 h 396"/>
                <a:gd name="T4" fmla="+- 0 2773 1225"/>
                <a:gd name="T5" fmla="*/ T4 w 1548"/>
                <a:gd name="T6" fmla="+- 0 6881 6838"/>
                <a:gd name="T7" fmla="*/ 6881 h 396"/>
                <a:gd name="T8" fmla="+- 0 2769 1225"/>
                <a:gd name="T9" fmla="*/ T8 w 1548"/>
                <a:gd name="T10" fmla="+- 0 6864 6838"/>
                <a:gd name="T11" fmla="*/ 6864 h 396"/>
                <a:gd name="T12" fmla="+- 0 2760 1225"/>
                <a:gd name="T13" fmla="*/ T12 w 1548"/>
                <a:gd name="T14" fmla="+- 0 6850 6838"/>
                <a:gd name="T15" fmla="*/ 6850 h 396"/>
                <a:gd name="T16" fmla="+- 0 2746 1225"/>
                <a:gd name="T17" fmla="*/ T16 w 1548"/>
                <a:gd name="T18" fmla="+- 0 6841 6838"/>
                <a:gd name="T19" fmla="*/ 6841 h 396"/>
                <a:gd name="T20" fmla="+- 0 2730 1225"/>
                <a:gd name="T21" fmla="*/ T20 w 1548"/>
                <a:gd name="T22" fmla="+- 0 6838 6838"/>
                <a:gd name="T23" fmla="*/ 6838 h 396"/>
                <a:gd name="T24" fmla="+- 0 1268 1225"/>
                <a:gd name="T25" fmla="*/ T24 w 1548"/>
                <a:gd name="T26" fmla="+- 0 6838 6838"/>
                <a:gd name="T27" fmla="*/ 6838 h 396"/>
                <a:gd name="T28" fmla="+- 0 1251 1225"/>
                <a:gd name="T29" fmla="*/ T28 w 1548"/>
                <a:gd name="T30" fmla="+- 0 6841 6838"/>
                <a:gd name="T31" fmla="*/ 6841 h 396"/>
                <a:gd name="T32" fmla="+- 0 1237 1225"/>
                <a:gd name="T33" fmla="*/ T32 w 1548"/>
                <a:gd name="T34" fmla="+- 0 6850 6838"/>
                <a:gd name="T35" fmla="*/ 6850 h 396"/>
                <a:gd name="T36" fmla="+- 0 1228 1225"/>
                <a:gd name="T37" fmla="*/ T36 w 1548"/>
                <a:gd name="T38" fmla="+- 0 6864 6838"/>
                <a:gd name="T39" fmla="*/ 6864 h 396"/>
                <a:gd name="T40" fmla="+- 0 1225 1225"/>
                <a:gd name="T41" fmla="*/ T40 w 1548"/>
                <a:gd name="T42" fmla="+- 0 6881 6838"/>
                <a:gd name="T43" fmla="*/ 6881 h 396"/>
                <a:gd name="T44" fmla="+- 0 1225 1225"/>
                <a:gd name="T45" fmla="*/ T44 w 1548"/>
                <a:gd name="T46" fmla="+- 0 7189 6838"/>
                <a:gd name="T47" fmla="*/ 7189 h 396"/>
                <a:gd name="T48" fmla="+- 0 1228 1225"/>
                <a:gd name="T49" fmla="*/ T48 w 1548"/>
                <a:gd name="T50" fmla="+- 0 7206 6838"/>
                <a:gd name="T51" fmla="*/ 7206 h 396"/>
                <a:gd name="T52" fmla="+- 0 1237 1225"/>
                <a:gd name="T53" fmla="*/ T52 w 1548"/>
                <a:gd name="T54" fmla="+- 0 7220 6838"/>
                <a:gd name="T55" fmla="*/ 7220 h 396"/>
                <a:gd name="T56" fmla="+- 0 1251 1225"/>
                <a:gd name="T57" fmla="*/ T56 w 1548"/>
                <a:gd name="T58" fmla="+- 0 7229 6838"/>
                <a:gd name="T59" fmla="*/ 7229 h 396"/>
                <a:gd name="T60" fmla="+- 0 1268 1225"/>
                <a:gd name="T61" fmla="*/ T60 w 1548"/>
                <a:gd name="T62" fmla="+- 0 7233 6838"/>
                <a:gd name="T63" fmla="*/ 7233 h 396"/>
                <a:gd name="T64" fmla="+- 0 2730 1225"/>
                <a:gd name="T65" fmla="*/ T64 w 1548"/>
                <a:gd name="T66" fmla="+- 0 7233 6838"/>
                <a:gd name="T67" fmla="*/ 7233 h 396"/>
                <a:gd name="T68" fmla="+- 0 2746 1225"/>
                <a:gd name="T69" fmla="*/ T68 w 1548"/>
                <a:gd name="T70" fmla="+- 0 7229 6838"/>
                <a:gd name="T71" fmla="*/ 7229 h 396"/>
                <a:gd name="T72" fmla="+- 0 2760 1225"/>
                <a:gd name="T73" fmla="*/ T72 w 1548"/>
                <a:gd name="T74" fmla="+- 0 7220 6838"/>
                <a:gd name="T75" fmla="*/ 7220 h 396"/>
                <a:gd name="T76" fmla="+- 0 2769 1225"/>
                <a:gd name="T77" fmla="*/ T76 w 1548"/>
                <a:gd name="T78" fmla="+- 0 7206 6838"/>
                <a:gd name="T79" fmla="*/ 7206 h 396"/>
                <a:gd name="T80" fmla="+- 0 2773 1225"/>
                <a:gd name="T81" fmla="*/ T80 w 1548"/>
                <a:gd name="T82" fmla="+- 0 7189 6838"/>
                <a:gd name="T83" fmla="*/ 7189 h 39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  <a:cxn ang="0">
                  <a:pos x="T49" y="T51"/>
                </a:cxn>
                <a:cxn ang="0">
                  <a:pos x="T53" y="T55"/>
                </a:cxn>
                <a:cxn ang="0">
                  <a:pos x="T57" y="T59"/>
                </a:cxn>
                <a:cxn ang="0">
                  <a:pos x="T61" y="T63"/>
                </a:cxn>
                <a:cxn ang="0">
                  <a:pos x="T65" y="T67"/>
                </a:cxn>
                <a:cxn ang="0">
                  <a:pos x="T69" y="T71"/>
                </a:cxn>
                <a:cxn ang="0">
                  <a:pos x="T73" y="T75"/>
                </a:cxn>
                <a:cxn ang="0">
                  <a:pos x="T77" y="T79"/>
                </a:cxn>
                <a:cxn ang="0">
                  <a:pos x="T81" y="T83"/>
                </a:cxn>
              </a:cxnLst>
              <a:rect l="0" t="0" r="r" b="b"/>
              <a:pathLst>
                <a:path w="1548" h="396">
                  <a:moveTo>
                    <a:pt x="1548" y="351"/>
                  </a:moveTo>
                  <a:lnTo>
                    <a:pt x="1548" y="43"/>
                  </a:lnTo>
                  <a:lnTo>
                    <a:pt x="1544" y="26"/>
                  </a:lnTo>
                  <a:lnTo>
                    <a:pt x="1535" y="12"/>
                  </a:lnTo>
                  <a:lnTo>
                    <a:pt x="1521" y="3"/>
                  </a:lnTo>
                  <a:lnTo>
                    <a:pt x="1505" y="0"/>
                  </a:lnTo>
                  <a:lnTo>
                    <a:pt x="43" y="0"/>
                  </a:lnTo>
                  <a:lnTo>
                    <a:pt x="26" y="3"/>
                  </a:lnTo>
                  <a:lnTo>
                    <a:pt x="12" y="12"/>
                  </a:lnTo>
                  <a:lnTo>
                    <a:pt x="3" y="26"/>
                  </a:lnTo>
                  <a:lnTo>
                    <a:pt x="0" y="43"/>
                  </a:lnTo>
                  <a:lnTo>
                    <a:pt x="0" y="351"/>
                  </a:lnTo>
                  <a:lnTo>
                    <a:pt x="3" y="368"/>
                  </a:lnTo>
                  <a:lnTo>
                    <a:pt x="12" y="382"/>
                  </a:lnTo>
                  <a:lnTo>
                    <a:pt x="26" y="391"/>
                  </a:lnTo>
                  <a:lnTo>
                    <a:pt x="43" y="395"/>
                  </a:lnTo>
                  <a:lnTo>
                    <a:pt x="1505" y="395"/>
                  </a:lnTo>
                  <a:lnTo>
                    <a:pt x="1521" y="391"/>
                  </a:lnTo>
                  <a:lnTo>
                    <a:pt x="1535" y="382"/>
                  </a:lnTo>
                  <a:lnTo>
                    <a:pt x="1544" y="368"/>
                  </a:lnTo>
                  <a:lnTo>
                    <a:pt x="1548" y="351"/>
                  </a:lnTo>
                  <a:close/>
                </a:path>
              </a:pathLst>
            </a:custGeom>
            <a:solidFill>
              <a:srgbClr val="FDDD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400"/>
            </a:p>
          </p:txBody>
        </p:sp>
        <p:sp>
          <p:nvSpPr>
            <p:cNvPr id="6" name="Text Box 1446"/>
            <p:cNvSpPr txBox="1">
              <a:spLocks noChangeArrowheads="1"/>
            </p:cNvSpPr>
            <p:nvPr/>
          </p:nvSpPr>
          <p:spPr bwMode="auto">
            <a:xfrm>
              <a:off x="4185062" y="3465003"/>
              <a:ext cx="2526306" cy="972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>
                <a:lnSpc>
                  <a:spcPct val="97000"/>
                </a:lnSpc>
                <a:spcBef>
                  <a:spcPts val="10"/>
                </a:spcBef>
                <a:spcAft>
                  <a:spcPts val="0"/>
                </a:spcAft>
              </a:pPr>
              <a:r>
                <a:rPr lang="en-US" i="1" dirty="0" smtClean="0">
                  <a:solidFill>
                    <a:srgbClr val="974706"/>
                  </a:solidFill>
                  <a:effectLst/>
                  <a:latin typeface="Calibri"/>
                  <a:ea typeface="Arial"/>
                </a:rPr>
                <a:t>This should largely link to the recommendations on next slide</a:t>
              </a:r>
              <a:endParaRPr lang="en-US" dirty="0">
                <a:effectLst/>
                <a:latin typeface="Arial"/>
                <a:ea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03767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73528436"/>
              </p:ext>
            </p:extLst>
          </p:nvPr>
        </p:nvGraphicFramePr>
        <p:xfrm>
          <a:off x="395536" y="1052736"/>
          <a:ext cx="8229600" cy="384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0"/>
              </a:tblGrid>
              <a:tr h="1296144"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solidFill>
                            <a:schemeClr val="tx1"/>
                          </a:solidFill>
                        </a:rPr>
                        <a:t>1-2 of</a:t>
                      </a:r>
                      <a:r>
                        <a:rPr lang="en-GB" sz="1600" b="1" baseline="0" dirty="0" smtClean="0">
                          <a:solidFill>
                            <a:schemeClr val="tx1"/>
                          </a:solidFill>
                        </a:rPr>
                        <a:t> the most important recommendations ()</a:t>
                      </a:r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solidFill>
                            <a:schemeClr val="tx1"/>
                          </a:solidFill>
                        </a:rPr>
                        <a:t>If needed, mention</a:t>
                      </a:r>
                      <a:r>
                        <a:rPr lang="en-GB" sz="1600" b="1" baseline="0" dirty="0" smtClean="0">
                          <a:solidFill>
                            <a:schemeClr val="tx1"/>
                          </a:solidFill>
                        </a:rPr>
                        <a:t> other key recommendations (otherwise they can be noted in the written report)</a:t>
                      </a:r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7" name="Text Box 1405"/>
          <p:cNvSpPr txBox="1">
            <a:spLocks noChangeArrowheads="1"/>
          </p:cNvSpPr>
          <p:nvPr/>
        </p:nvSpPr>
        <p:spPr bwMode="auto">
          <a:xfrm>
            <a:off x="539552" y="246407"/>
            <a:ext cx="7082323" cy="313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t" anchorCtr="0" upright="1">
            <a:noAutofit/>
          </a:bodyPr>
          <a:lstStyle/>
          <a:p>
            <a:pPr>
              <a:spcBef>
                <a:spcPts val="5"/>
              </a:spcBef>
              <a:spcAft>
                <a:spcPts val="0"/>
              </a:spcAft>
              <a:tabLst>
                <a:tab pos="2191385" algn="l"/>
              </a:tabLst>
            </a:pPr>
            <a:r>
              <a:rPr lang="en-US" sz="2000" b="1" u="sng" spc="25" dirty="0" smtClean="0">
                <a:solidFill>
                  <a:srgbClr val="3099BF"/>
                </a:solidFill>
                <a:uFill>
                  <a:solidFill>
                    <a:srgbClr val="000000"/>
                  </a:solidFill>
                </a:uFill>
                <a:latin typeface="Calibri"/>
                <a:ea typeface="Arial"/>
              </a:rPr>
              <a:t>Recommendations</a:t>
            </a:r>
            <a:r>
              <a:rPr lang="en-US" sz="2000" b="1" u="sng" dirty="0" smtClean="0">
                <a:solidFill>
                  <a:schemeClr val="accent1"/>
                </a:solidFill>
                <a:effectLst/>
                <a:uFill>
                  <a:solidFill>
                    <a:srgbClr val="000000"/>
                  </a:solidFill>
                </a:uFill>
                <a:latin typeface="Calibri"/>
                <a:ea typeface="Arial"/>
              </a:rPr>
              <a:t>	</a:t>
            </a:r>
            <a:endParaRPr lang="en-US" sz="2000" dirty="0">
              <a:solidFill>
                <a:schemeClr val="accent1"/>
              </a:solidFill>
              <a:effectLst/>
              <a:latin typeface="Arial"/>
              <a:ea typeface="Arial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051720" y="1620491"/>
            <a:ext cx="4680520" cy="1042901"/>
            <a:chOff x="4095395" y="3303270"/>
            <a:chExt cx="2795746" cy="1277858"/>
          </a:xfrm>
        </p:grpSpPr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4095395" y="3303270"/>
              <a:ext cx="2795746" cy="1277858"/>
            </a:xfrm>
            <a:custGeom>
              <a:avLst/>
              <a:gdLst>
                <a:gd name="T0" fmla="+- 0 2773 1225"/>
                <a:gd name="T1" fmla="*/ T0 w 1548"/>
                <a:gd name="T2" fmla="+- 0 7189 6838"/>
                <a:gd name="T3" fmla="*/ 7189 h 396"/>
                <a:gd name="T4" fmla="+- 0 2773 1225"/>
                <a:gd name="T5" fmla="*/ T4 w 1548"/>
                <a:gd name="T6" fmla="+- 0 6881 6838"/>
                <a:gd name="T7" fmla="*/ 6881 h 396"/>
                <a:gd name="T8" fmla="+- 0 2769 1225"/>
                <a:gd name="T9" fmla="*/ T8 w 1548"/>
                <a:gd name="T10" fmla="+- 0 6864 6838"/>
                <a:gd name="T11" fmla="*/ 6864 h 396"/>
                <a:gd name="T12" fmla="+- 0 2760 1225"/>
                <a:gd name="T13" fmla="*/ T12 w 1548"/>
                <a:gd name="T14" fmla="+- 0 6850 6838"/>
                <a:gd name="T15" fmla="*/ 6850 h 396"/>
                <a:gd name="T16" fmla="+- 0 2746 1225"/>
                <a:gd name="T17" fmla="*/ T16 w 1548"/>
                <a:gd name="T18" fmla="+- 0 6841 6838"/>
                <a:gd name="T19" fmla="*/ 6841 h 396"/>
                <a:gd name="T20" fmla="+- 0 2730 1225"/>
                <a:gd name="T21" fmla="*/ T20 w 1548"/>
                <a:gd name="T22" fmla="+- 0 6838 6838"/>
                <a:gd name="T23" fmla="*/ 6838 h 396"/>
                <a:gd name="T24" fmla="+- 0 1268 1225"/>
                <a:gd name="T25" fmla="*/ T24 w 1548"/>
                <a:gd name="T26" fmla="+- 0 6838 6838"/>
                <a:gd name="T27" fmla="*/ 6838 h 396"/>
                <a:gd name="T28" fmla="+- 0 1251 1225"/>
                <a:gd name="T29" fmla="*/ T28 w 1548"/>
                <a:gd name="T30" fmla="+- 0 6841 6838"/>
                <a:gd name="T31" fmla="*/ 6841 h 396"/>
                <a:gd name="T32" fmla="+- 0 1237 1225"/>
                <a:gd name="T33" fmla="*/ T32 w 1548"/>
                <a:gd name="T34" fmla="+- 0 6850 6838"/>
                <a:gd name="T35" fmla="*/ 6850 h 396"/>
                <a:gd name="T36" fmla="+- 0 1228 1225"/>
                <a:gd name="T37" fmla="*/ T36 w 1548"/>
                <a:gd name="T38" fmla="+- 0 6864 6838"/>
                <a:gd name="T39" fmla="*/ 6864 h 396"/>
                <a:gd name="T40" fmla="+- 0 1225 1225"/>
                <a:gd name="T41" fmla="*/ T40 w 1548"/>
                <a:gd name="T42" fmla="+- 0 6881 6838"/>
                <a:gd name="T43" fmla="*/ 6881 h 396"/>
                <a:gd name="T44" fmla="+- 0 1225 1225"/>
                <a:gd name="T45" fmla="*/ T44 w 1548"/>
                <a:gd name="T46" fmla="+- 0 7189 6838"/>
                <a:gd name="T47" fmla="*/ 7189 h 396"/>
                <a:gd name="T48" fmla="+- 0 1228 1225"/>
                <a:gd name="T49" fmla="*/ T48 w 1548"/>
                <a:gd name="T50" fmla="+- 0 7206 6838"/>
                <a:gd name="T51" fmla="*/ 7206 h 396"/>
                <a:gd name="T52" fmla="+- 0 1237 1225"/>
                <a:gd name="T53" fmla="*/ T52 w 1548"/>
                <a:gd name="T54" fmla="+- 0 7220 6838"/>
                <a:gd name="T55" fmla="*/ 7220 h 396"/>
                <a:gd name="T56" fmla="+- 0 1251 1225"/>
                <a:gd name="T57" fmla="*/ T56 w 1548"/>
                <a:gd name="T58" fmla="+- 0 7229 6838"/>
                <a:gd name="T59" fmla="*/ 7229 h 396"/>
                <a:gd name="T60" fmla="+- 0 1268 1225"/>
                <a:gd name="T61" fmla="*/ T60 w 1548"/>
                <a:gd name="T62" fmla="+- 0 7233 6838"/>
                <a:gd name="T63" fmla="*/ 7233 h 396"/>
                <a:gd name="T64" fmla="+- 0 2730 1225"/>
                <a:gd name="T65" fmla="*/ T64 w 1548"/>
                <a:gd name="T66" fmla="+- 0 7233 6838"/>
                <a:gd name="T67" fmla="*/ 7233 h 396"/>
                <a:gd name="T68" fmla="+- 0 2746 1225"/>
                <a:gd name="T69" fmla="*/ T68 w 1548"/>
                <a:gd name="T70" fmla="+- 0 7229 6838"/>
                <a:gd name="T71" fmla="*/ 7229 h 396"/>
                <a:gd name="T72" fmla="+- 0 2760 1225"/>
                <a:gd name="T73" fmla="*/ T72 w 1548"/>
                <a:gd name="T74" fmla="+- 0 7220 6838"/>
                <a:gd name="T75" fmla="*/ 7220 h 396"/>
                <a:gd name="T76" fmla="+- 0 2769 1225"/>
                <a:gd name="T77" fmla="*/ T76 w 1548"/>
                <a:gd name="T78" fmla="+- 0 7206 6838"/>
                <a:gd name="T79" fmla="*/ 7206 h 396"/>
                <a:gd name="T80" fmla="+- 0 2773 1225"/>
                <a:gd name="T81" fmla="*/ T80 w 1548"/>
                <a:gd name="T82" fmla="+- 0 7189 6838"/>
                <a:gd name="T83" fmla="*/ 7189 h 39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  <a:cxn ang="0">
                  <a:pos x="T49" y="T51"/>
                </a:cxn>
                <a:cxn ang="0">
                  <a:pos x="T53" y="T55"/>
                </a:cxn>
                <a:cxn ang="0">
                  <a:pos x="T57" y="T59"/>
                </a:cxn>
                <a:cxn ang="0">
                  <a:pos x="T61" y="T63"/>
                </a:cxn>
                <a:cxn ang="0">
                  <a:pos x="T65" y="T67"/>
                </a:cxn>
                <a:cxn ang="0">
                  <a:pos x="T69" y="T71"/>
                </a:cxn>
                <a:cxn ang="0">
                  <a:pos x="T73" y="T75"/>
                </a:cxn>
                <a:cxn ang="0">
                  <a:pos x="T77" y="T79"/>
                </a:cxn>
                <a:cxn ang="0">
                  <a:pos x="T81" y="T83"/>
                </a:cxn>
              </a:cxnLst>
              <a:rect l="0" t="0" r="r" b="b"/>
              <a:pathLst>
                <a:path w="1548" h="396">
                  <a:moveTo>
                    <a:pt x="1548" y="351"/>
                  </a:moveTo>
                  <a:lnTo>
                    <a:pt x="1548" y="43"/>
                  </a:lnTo>
                  <a:lnTo>
                    <a:pt x="1544" y="26"/>
                  </a:lnTo>
                  <a:lnTo>
                    <a:pt x="1535" y="12"/>
                  </a:lnTo>
                  <a:lnTo>
                    <a:pt x="1521" y="3"/>
                  </a:lnTo>
                  <a:lnTo>
                    <a:pt x="1505" y="0"/>
                  </a:lnTo>
                  <a:lnTo>
                    <a:pt x="43" y="0"/>
                  </a:lnTo>
                  <a:lnTo>
                    <a:pt x="26" y="3"/>
                  </a:lnTo>
                  <a:lnTo>
                    <a:pt x="12" y="12"/>
                  </a:lnTo>
                  <a:lnTo>
                    <a:pt x="3" y="26"/>
                  </a:lnTo>
                  <a:lnTo>
                    <a:pt x="0" y="43"/>
                  </a:lnTo>
                  <a:lnTo>
                    <a:pt x="0" y="351"/>
                  </a:lnTo>
                  <a:lnTo>
                    <a:pt x="3" y="368"/>
                  </a:lnTo>
                  <a:lnTo>
                    <a:pt x="12" y="382"/>
                  </a:lnTo>
                  <a:lnTo>
                    <a:pt x="26" y="391"/>
                  </a:lnTo>
                  <a:lnTo>
                    <a:pt x="43" y="395"/>
                  </a:lnTo>
                  <a:lnTo>
                    <a:pt x="1505" y="395"/>
                  </a:lnTo>
                  <a:lnTo>
                    <a:pt x="1521" y="391"/>
                  </a:lnTo>
                  <a:lnTo>
                    <a:pt x="1535" y="382"/>
                  </a:lnTo>
                  <a:lnTo>
                    <a:pt x="1544" y="368"/>
                  </a:lnTo>
                  <a:lnTo>
                    <a:pt x="1548" y="351"/>
                  </a:lnTo>
                  <a:close/>
                </a:path>
              </a:pathLst>
            </a:custGeom>
            <a:solidFill>
              <a:srgbClr val="FDDD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400"/>
            </a:p>
          </p:txBody>
        </p:sp>
        <p:sp>
          <p:nvSpPr>
            <p:cNvPr id="6" name="Text Box 1446"/>
            <p:cNvSpPr txBox="1">
              <a:spLocks noChangeArrowheads="1"/>
            </p:cNvSpPr>
            <p:nvPr/>
          </p:nvSpPr>
          <p:spPr bwMode="auto">
            <a:xfrm>
              <a:off x="4185062" y="3465004"/>
              <a:ext cx="2526306" cy="972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>
                <a:lnSpc>
                  <a:spcPct val="97000"/>
                </a:lnSpc>
                <a:spcBef>
                  <a:spcPts val="10"/>
                </a:spcBef>
                <a:spcAft>
                  <a:spcPts val="0"/>
                </a:spcAft>
              </a:pPr>
              <a:r>
                <a:rPr lang="en-US" i="1" dirty="0" smtClean="0">
                  <a:solidFill>
                    <a:srgbClr val="974706"/>
                  </a:solidFill>
                  <a:latin typeface="Calibri"/>
                  <a:ea typeface="Arial"/>
                </a:rPr>
                <a:t>T</a:t>
              </a:r>
              <a:r>
                <a:rPr lang="en-GB" i="1" dirty="0" err="1" smtClean="0">
                  <a:solidFill>
                    <a:srgbClr val="974706"/>
                  </a:solidFill>
                  <a:latin typeface="Calibri"/>
                  <a:ea typeface="Arial"/>
                </a:rPr>
                <a:t>hese</a:t>
              </a:r>
              <a:r>
                <a:rPr lang="en-GB" i="1" dirty="0" smtClean="0">
                  <a:solidFill>
                    <a:srgbClr val="974706"/>
                  </a:solidFill>
                  <a:latin typeface="Calibri"/>
                  <a:ea typeface="Arial"/>
                </a:rPr>
                <a:t> recommendations will </a:t>
              </a:r>
              <a:r>
                <a:rPr lang="en-GB" i="1" dirty="0">
                  <a:solidFill>
                    <a:srgbClr val="974706"/>
                  </a:solidFill>
                  <a:latin typeface="Calibri"/>
                  <a:ea typeface="Arial"/>
                </a:rPr>
                <a:t>be considered for the final </a:t>
              </a:r>
              <a:r>
                <a:rPr lang="en-GB" i="1" dirty="0" smtClean="0">
                  <a:solidFill>
                    <a:srgbClr val="974706"/>
                  </a:solidFill>
                  <a:latin typeface="Calibri"/>
                  <a:ea typeface="Arial"/>
                </a:rPr>
                <a:t>debriefing</a:t>
              </a:r>
              <a:endParaRPr lang="en-US" dirty="0">
                <a:effectLst/>
                <a:latin typeface="Arial"/>
                <a:ea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53956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</TotalTime>
  <Words>211</Words>
  <Application>Microsoft Office PowerPoint</Application>
  <PresentationFormat>On-screen Show (4:3)</PresentationFormat>
  <Paragraphs>100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WHO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HENNESSEY, Karen</dc:creator>
  <cp:lastModifiedBy>HENNESSEY, Karen</cp:lastModifiedBy>
  <cp:revision>22</cp:revision>
  <dcterms:created xsi:type="dcterms:W3CDTF">2018-04-27T08:53:38Z</dcterms:created>
  <dcterms:modified xsi:type="dcterms:W3CDTF">2018-04-27T12:24:28Z</dcterms:modified>
</cp:coreProperties>
</file>