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2" r:id="rId4"/>
    <p:sldId id="261" r:id="rId5"/>
    <p:sldId id="269" r:id="rId6"/>
    <p:sldId id="262" r:id="rId7"/>
    <p:sldId id="263" r:id="rId8"/>
    <p:sldId id="264" r:id="rId9"/>
    <p:sldId id="265" r:id="rId10"/>
    <p:sldId id="268" r:id="rId11"/>
    <p:sldId id="267" r:id="rId12"/>
    <p:sldId id="270" r:id="rId13"/>
    <p:sldId id="27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6600"/>
    <a:srgbClr val="FF9966"/>
    <a:srgbClr val="FF9933"/>
    <a:srgbClr val="FF6600"/>
    <a:srgbClr val="3099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54ECC-4A5F-4903-9F10-367C5B4B5BDB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79C8-9F90-4567-9516-0901094B6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459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54ECC-4A5F-4903-9F10-367C5B4B5BDB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79C8-9F90-4567-9516-0901094B6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792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54ECC-4A5F-4903-9F10-367C5B4B5BDB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79C8-9F90-4567-9516-0901094B6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367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54ECC-4A5F-4903-9F10-367C5B4B5BDB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79C8-9F90-4567-9516-0901094B6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860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54ECC-4A5F-4903-9F10-367C5B4B5BDB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79C8-9F90-4567-9516-0901094B6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301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54ECC-4A5F-4903-9F10-367C5B4B5BDB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79C8-9F90-4567-9516-0901094B6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929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54ECC-4A5F-4903-9F10-367C5B4B5BDB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79C8-9F90-4567-9516-0901094B6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149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54ECC-4A5F-4903-9F10-367C5B4B5BDB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79C8-9F90-4567-9516-0901094B6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999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54ECC-4A5F-4903-9F10-367C5B4B5BDB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79C8-9F90-4567-9516-0901094B6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241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54ECC-4A5F-4903-9F10-367C5B4B5BDB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79C8-9F90-4567-9516-0901094B6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429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54ECC-4A5F-4903-9F10-367C5B4B5BDB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79C8-9F90-4567-9516-0901094B6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723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554ECC-4A5F-4903-9F10-367C5B4B5BDB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1279C8-9F90-4567-9516-0901094B6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491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-180528" y="-15095"/>
            <a:ext cx="9376518" cy="6858000"/>
            <a:chOff x="5" y="5"/>
            <a:chExt cx="4342" cy="3360"/>
          </a:xfrm>
          <a:solidFill>
            <a:schemeClr val="tx2">
              <a:lumMod val="60000"/>
              <a:lumOff val="40000"/>
            </a:schemeClr>
          </a:solidFill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" y="5"/>
              <a:ext cx="4342" cy="336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5" y="5"/>
              <a:ext cx="4342" cy="336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5" y="5"/>
              <a:ext cx="4342" cy="3360"/>
            </a:xfrm>
            <a:prstGeom prst="rect">
              <a:avLst/>
            </a:prstGeom>
            <a:grpFill/>
            <a:ln w="6401">
              <a:solidFill>
                <a:srgbClr val="414042"/>
              </a:solidFill>
              <a:prstDash val="solid"/>
              <a:miter lim="800000"/>
              <a:headEnd/>
              <a:tailEnd/>
            </a:ln>
            <a:extLst/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</p:grpSp>
      <p:grpSp>
        <p:nvGrpSpPr>
          <p:cNvPr id="13" name="Group 12"/>
          <p:cNvGrpSpPr>
            <a:grpSpLocks/>
          </p:cNvGrpSpPr>
          <p:nvPr/>
        </p:nvGrpSpPr>
        <p:grpSpPr bwMode="auto">
          <a:xfrm>
            <a:off x="-180528" y="-15095"/>
            <a:ext cx="9376518" cy="6873095"/>
            <a:chOff x="4" y="4"/>
            <a:chExt cx="4344" cy="3361"/>
          </a:xfrm>
        </p:grpSpPr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" y="4"/>
              <a:ext cx="4344" cy="16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1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" y="1640"/>
              <a:ext cx="4344" cy="1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" y="1651"/>
              <a:ext cx="4344" cy="1714"/>
            </a:xfrm>
            <a:prstGeom prst="rect">
              <a:avLst/>
            </a:prstGeom>
            <a:solidFill>
              <a:srgbClr val="F1A9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pic>
          <p:nvPicPr>
            <p:cNvPr id="17" name="Picture 16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5" y="192"/>
              <a:ext cx="3932" cy="16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4" y="4"/>
              <a:ext cx="4344" cy="3361"/>
            </a:xfrm>
            <a:prstGeom prst="rect">
              <a:avLst/>
            </a:prstGeom>
            <a:noFill/>
            <a:ln w="5550">
              <a:solidFill>
                <a:srgbClr val="231F2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9" name="Text Box 1254"/>
            <p:cNvSpPr txBox="1">
              <a:spLocks noChangeArrowheads="1"/>
            </p:cNvSpPr>
            <p:nvPr/>
          </p:nvSpPr>
          <p:spPr bwMode="auto">
            <a:xfrm>
              <a:off x="8" y="1651"/>
              <a:ext cx="4335" cy="17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spcBef>
                  <a:spcPts val="55"/>
                </a:spcBef>
                <a:spcAft>
                  <a:spcPts val="0"/>
                </a:spcAft>
              </a:pPr>
              <a:r>
                <a:rPr lang="en-US" sz="1700" dirty="0">
                  <a:effectLst/>
                  <a:latin typeface="Times New Roman"/>
                  <a:ea typeface="Arial"/>
                  <a:cs typeface="Arial"/>
                </a:rPr>
                <a:t> </a:t>
              </a:r>
              <a:endParaRPr lang="en-US" sz="1100" dirty="0">
                <a:effectLst/>
                <a:latin typeface="Arial"/>
                <a:ea typeface="Arial"/>
              </a:endParaRPr>
            </a:p>
            <a:p>
              <a:pPr marL="156845" marR="144145" algn="ctr">
                <a:lnSpc>
                  <a:spcPts val="1975"/>
                </a:lnSpc>
                <a:spcAft>
                  <a:spcPts val="0"/>
                </a:spcAft>
              </a:pPr>
              <a:endParaRPr lang="en-US" sz="2800" b="1" dirty="0" smtClean="0">
                <a:effectLst/>
                <a:latin typeface="Calibri"/>
                <a:ea typeface="Arial"/>
              </a:endParaRPr>
            </a:p>
            <a:p>
              <a:pPr marL="156845" marR="144145" algn="ctr">
                <a:lnSpc>
                  <a:spcPts val="1975"/>
                </a:lnSpc>
                <a:spcAft>
                  <a:spcPts val="0"/>
                </a:spcAft>
              </a:pPr>
              <a:endParaRPr lang="en-US" sz="2800" b="1" dirty="0">
                <a:latin typeface="Calibri"/>
                <a:ea typeface="Arial"/>
              </a:endParaRPr>
            </a:p>
            <a:p>
              <a:pPr marL="156845" marR="144145" algn="ctr">
                <a:lnSpc>
                  <a:spcPts val="1975"/>
                </a:lnSpc>
                <a:spcAft>
                  <a:spcPts val="0"/>
                </a:spcAft>
              </a:pPr>
              <a:r>
                <a:rPr lang="en-US" sz="3600" b="1" dirty="0" smtClean="0">
                  <a:effectLst/>
                  <a:latin typeface="Calibri"/>
                  <a:ea typeface="Arial"/>
                </a:rPr>
                <a:t>Final </a:t>
              </a:r>
              <a:r>
                <a:rPr lang="en-US" sz="3600" b="1" dirty="0">
                  <a:effectLst/>
                  <a:latin typeface="Calibri"/>
                  <a:ea typeface="Arial"/>
                </a:rPr>
                <a:t>Debrief </a:t>
              </a:r>
              <a:r>
                <a:rPr lang="en-US" sz="3600" b="1" dirty="0" smtClean="0">
                  <a:effectLst/>
                  <a:latin typeface="Calibri"/>
                  <a:ea typeface="Arial"/>
                </a:rPr>
                <a:t>Presentat</a:t>
              </a:r>
              <a:r>
                <a:rPr lang="en-US" sz="3600" b="1" dirty="0" smtClean="0">
                  <a:latin typeface="Calibri"/>
                  <a:ea typeface="Arial"/>
                </a:rPr>
                <a:t>i</a:t>
              </a:r>
              <a:r>
                <a:rPr lang="en-US" sz="3600" b="1" dirty="0" smtClean="0">
                  <a:effectLst/>
                  <a:latin typeface="Calibri"/>
                  <a:ea typeface="Arial"/>
                </a:rPr>
                <a:t>on </a:t>
              </a:r>
              <a:endParaRPr lang="en-US" sz="3600" dirty="0">
                <a:effectLst/>
                <a:latin typeface="Arial"/>
                <a:ea typeface="Arial"/>
              </a:endParaRPr>
            </a:p>
            <a:p>
              <a:pPr marR="3810" algn="ctr">
                <a:lnSpc>
                  <a:spcPts val="695"/>
                </a:lnSpc>
                <a:spcAft>
                  <a:spcPts val="0"/>
                </a:spcAft>
              </a:pPr>
              <a:r>
                <a:rPr lang="en-US" sz="2800" dirty="0">
                  <a:solidFill>
                    <a:srgbClr val="FFFFFF"/>
                  </a:solidFill>
                  <a:effectLst/>
                  <a:latin typeface="Calibri"/>
                  <a:ea typeface="Arial"/>
                </a:rPr>
                <a:t> </a:t>
              </a:r>
              <a:endParaRPr lang="en-US" sz="2800" dirty="0">
                <a:effectLst/>
                <a:latin typeface="Arial"/>
                <a:ea typeface="Arial"/>
              </a:endParaRPr>
            </a:p>
            <a:p>
              <a:pPr marL="156845" marR="86360" algn="ctr">
                <a:spcBef>
                  <a:spcPts val="95"/>
                </a:spcBef>
                <a:spcAft>
                  <a:spcPts val="0"/>
                </a:spcAft>
              </a:pPr>
              <a:r>
                <a:rPr lang="en-US" sz="2800" b="1" dirty="0" smtClean="0">
                  <a:solidFill>
                    <a:srgbClr val="FFFFFF"/>
                  </a:solidFill>
                  <a:effectLst/>
                  <a:latin typeface="Calibri"/>
                  <a:ea typeface="Arial"/>
                </a:rPr>
                <a:t>COUNTRY NAME </a:t>
              </a:r>
            </a:p>
            <a:p>
              <a:pPr marL="156845" marR="86360" algn="ctr">
                <a:spcBef>
                  <a:spcPts val="95"/>
                </a:spcBef>
                <a:spcAft>
                  <a:spcPts val="0"/>
                </a:spcAft>
              </a:pPr>
              <a:r>
                <a:rPr lang="en-US" sz="2800" b="1" dirty="0" smtClean="0">
                  <a:solidFill>
                    <a:srgbClr val="FFFFFF"/>
                  </a:solidFill>
                  <a:effectLst/>
                  <a:latin typeface="Calibri"/>
                  <a:ea typeface="Arial"/>
                </a:rPr>
                <a:t>EPI REVIEW DATES   </a:t>
              </a:r>
              <a:r>
                <a:rPr lang="en-US" sz="2800" dirty="0" smtClean="0">
                  <a:effectLst/>
                  <a:latin typeface="Calibri"/>
                  <a:ea typeface="Arial"/>
                </a:rPr>
                <a:t> </a:t>
              </a:r>
              <a:endParaRPr lang="en-US" sz="2800" dirty="0">
                <a:effectLst/>
                <a:latin typeface="Arial"/>
                <a:ea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26969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9877026"/>
              </p:ext>
            </p:extLst>
          </p:nvPr>
        </p:nvGraphicFramePr>
        <p:xfrm>
          <a:off x="457200" y="1268760"/>
          <a:ext cx="8229600" cy="5228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0584"/>
                <a:gridCol w="6059016"/>
              </a:tblGrid>
              <a:tr h="1296144">
                <a:tc>
                  <a:txBody>
                    <a:bodyPr/>
                    <a:lstStyle/>
                    <a:p>
                      <a:r>
                        <a:rPr lang="en-GB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Background </a:t>
                      </a:r>
                      <a:r>
                        <a:rPr lang="en-GB" sz="1600" b="1" kern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(if needed)</a:t>
                      </a:r>
                      <a:endParaRPr lang="en-US" sz="1600" b="1" kern="1200" dirty="0">
                        <a:solidFill>
                          <a:schemeClr val="bg1">
                            <a:lumMod val="6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Strengths </a:t>
                      </a:r>
                      <a:r>
                        <a:rPr lang="en-GB" sz="16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(including</a:t>
                      </a:r>
                      <a:r>
                        <a:rPr lang="en-GB" sz="1600" b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best practices)</a:t>
                      </a: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Weaknesses</a:t>
                      </a: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Recommendations</a:t>
                      </a: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Text Box 1405"/>
          <p:cNvSpPr txBox="1">
            <a:spLocks noChangeArrowheads="1"/>
          </p:cNvSpPr>
          <p:nvPr/>
        </p:nvSpPr>
        <p:spPr bwMode="auto">
          <a:xfrm>
            <a:off x="1104450" y="403400"/>
            <a:ext cx="7082323" cy="31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>
              <a:spcBef>
                <a:spcPts val="5"/>
              </a:spcBef>
              <a:spcAft>
                <a:spcPts val="0"/>
              </a:spcAft>
              <a:tabLst>
                <a:tab pos="2191385" algn="l"/>
              </a:tabLst>
            </a:pPr>
            <a:r>
              <a:rPr lang="en-US" sz="2000" b="1" u="sng" spc="25" dirty="0" smtClean="0">
                <a:solidFill>
                  <a:srgbClr val="3099BF"/>
                </a:solidFill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DISEASE SURVEILLANCE </a:t>
            </a:r>
            <a:r>
              <a:rPr lang="en-US" sz="2000" b="1" u="sng" dirty="0" smtClean="0">
                <a:solidFill>
                  <a:srgbClr val="3099BF"/>
                </a:solidFill>
                <a:effectLst/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 </a:t>
            </a:r>
            <a:r>
              <a:rPr lang="en-US" sz="2000" b="1" u="sng" dirty="0">
                <a:solidFill>
                  <a:schemeClr val="accent1"/>
                </a:solidFill>
                <a:effectLst/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	</a:t>
            </a:r>
            <a:endParaRPr lang="en-US" sz="2000" dirty="0">
              <a:solidFill>
                <a:schemeClr val="accent1"/>
              </a:solidFill>
              <a:effectLst/>
              <a:latin typeface="Arial"/>
              <a:ea typeface="Arial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664" y="106295"/>
            <a:ext cx="951786" cy="908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260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1491955"/>
              </p:ext>
            </p:extLst>
          </p:nvPr>
        </p:nvGraphicFramePr>
        <p:xfrm>
          <a:off x="457200" y="1268760"/>
          <a:ext cx="8229600" cy="5228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0584"/>
                <a:gridCol w="6059016"/>
              </a:tblGrid>
              <a:tr h="1296144">
                <a:tc>
                  <a:txBody>
                    <a:bodyPr/>
                    <a:lstStyle/>
                    <a:p>
                      <a:r>
                        <a:rPr lang="en-GB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Background </a:t>
                      </a:r>
                      <a:r>
                        <a:rPr lang="en-GB" sz="1600" b="1" kern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(if needed)</a:t>
                      </a:r>
                      <a:endParaRPr lang="en-US" sz="1600" b="1" kern="1200" dirty="0">
                        <a:solidFill>
                          <a:schemeClr val="bg1">
                            <a:lumMod val="6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Strengths </a:t>
                      </a:r>
                      <a:r>
                        <a:rPr lang="en-GB" sz="16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(including</a:t>
                      </a:r>
                      <a:r>
                        <a:rPr lang="en-GB" sz="1600" b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best practices)</a:t>
                      </a: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Weaknesses</a:t>
                      </a: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Recommendations</a:t>
                      </a: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Text Box 1405"/>
          <p:cNvSpPr txBox="1">
            <a:spLocks noChangeArrowheads="1"/>
          </p:cNvSpPr>
          <p:nvPr/>
        </p:nvSpPr>
        <p:spPr bwMode="auto">
          <a:xfrm>
            <a:off x="1115616" y="403400"/>
            <a:ext cx="7082323" cy="31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>
              <a:spcBef>
                <a:spcPts val="5"/>
              </a:spcBef>
              <a:spcAft>
                <a:spcPts val="0"/>
              </a:spcAft>
              <a:tabLst>
                <a:tab pos="2191385" algn="l"/>
              </a:tabLst>
            </a:pPr>
            <a:r>
              <a:rPr lang="en-US" sz="2000" b="1" u="sng" spc="25" dirty="0" smtClean="0">
                <a:solidFill>
                  <a:srgbClr val="3099BF"/>
                </a:solidFill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DEMAND GENERATION </a:t>
            </a:r>
            <a:r>
              <a:rPr lang="en-US" sz="2000" b="1" u="sng" dirty="0" smtClean="0">
                <a:solidFill>
                  <a:schemeClr val="accent1"/>
                </a:solidFill>
                <a:effectLst/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	</a:t>
            </a:r>
            <a:endParaRPr lang="en-US" sz="2000" dirty="0">
              <a:solidFill>
                <a:schemeClr val="accent1"/>
              </a:solidFill>
              <a:effectLst/>
              <a:latin typeface="Arial"/>
              <a:ea typeface="Arial"/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51" y="68427"/>
            <a:ext cx="1081571" cy="983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195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0962195"/>
              </p:ext>
            </p:extLst>
          </p:nvPr>
        </p:nvGraphicFramePr>
        <p:xfrm>
          <a:off x="395536" y="1052736"/>
          <a:ext cx="8229600" cy="399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2037824">
                <a:tc>
                  <a:txBody>
                    <a:bodyPr/>
                    <a:lstStyle/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Text Box 1405"/>
          <p:cNvSpPr txBox="1">
            <a:spLocks noChangeArrowheads="1"/>
          </p:cNvSpPr>
          <p:nvPr/>
        </p:nvSpPr>
        <p:spPr bwMode="auto">
          <a:xfrm>
            <a:off x="539552" y="246407"/>
            <a:ext cx="7082323" cy="31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>
              <a:spcBef>
                <a:spcPts val="5"/>
              </a:spcBef>
              <a:spcAft>
                <a:spcPts val="0"/>
              </a:spcAft>
              <a:tabLst>
                <a:tab pos="2191385" algn="l"/>
              </a:tabLst>
            </a:pPr>
            <a:r>
              <a:rPr lang="en-US" sz="2000" b="1" u="sng" spc="25" dirty="0" smtClean="0">
                <a:solidFill>
                  <a:srgbClr val="3099BF"/>
                </a:solidFill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Key Actions, needs, next steps</a:t>
            </a:r>
            <a:r>
              <a:rPr lang="en-US" sz="2000" b="1" u="sng" dirty="0" smtClean="0">
                <a:solidFill>
                  <a:schemeClr val="accent1"/>
                </a:solidFill>
                <a:effectLst/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	</a:t>
            </a:r>
            <a:endParaRPr lang="en-US" sz="2000" dirty="0">
              <a:solidFill>
                <a:schemeClr val="accent1"/>
              </a:solidFill>
              <a:effectLst/>
              <a:latin typeface="Arial"/>
              <a:ea typeface="Arial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267744" y="1738027"/>
            <a:ext cx="4680520" cy="1834731"/>
            <a:chOff x="4095395" y="3303270"/>
            <a:chExt cx="2795746" cy="1277858"/>
          </a:xfrm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095395" y="3303270"/>
              <a:ext cx="2795746" cy="1277858"/>
            </a:xfrm>
            <a:custGeom>
              <a:avLst/>
              <a:gdLst>
                <a:gd name="T0" fmla="+- 0 2773 1225"/>
                <a:gd name="T1" fmla="*/ T0 w 1548"/>
                <a:gd name="T2" fmla="+- 0 7189 6838"/>
                <a:gd name="T3" fmla="*/ 7189 h 396"/>
                <a:gd name="T4" fmla="+- 0 2773 1225"/>
                <a:gd name="T5" fmla="*/ T4 w 1548"/>
                <a:gd name="T6" fmla="+- 0 6881 6838"/>
                <a:gd name="T7" fmla="*/ 6881 h 396"/>
                <a:gd name="T8" fmla="+- 0 2769 1225"/>
                <a:gd name="T9" fmla="*/ T8 w 1548"/>
                <a:gd name="T10" fmla="+- 0 6864 6838"/>
                <a:gd name="T11" fmla="*/ 6864 h 396"/>
                <a:gd name="T12" fmla="+- 0 2760 1225"/>
                <a:gd name="T13" fmla="*/ T12 w 1548"/>
                <a:gd name="T14" fmla="+- 0 6850 6838"/>
                <a:gd name="T15" fmla="*/ 6850 h 396"/>
                <a:gd name="T16" fmla="+- 0 2746 1225"/>
                <a:gd name="T17" fmla="*/ T16 w 1548"/>
                <a:gd name="T18" fmla="+- 0 6841 6838"/>
                <a:gd name="T19" fmla="*/ 6841 h 396"/>
                <a:gd name="T20" fmla="+- 0 2730 1225"/>
                <a:gd name="T21" fmla="*/ T20 w 1548"/>
                <a:gd name="T22" fmla="+- 0 6838 6838"/>
                <a:gd name="T23" fmla="*/ 6838 h 396"/>
                <a:gd name="T24" fmla="+- 0 1268 1225"/>
                <a:gd name="T25" fmla="*/ T24 w 1548"/>
                <a:gd name="T26" fmla="+- 0 6838 6838"/>
                <a:gd name="T27" fmla="*/ 6838 h 396"/>
                <a:gd name="T28" fmla="+- 0 1251 1225"/>
                <a:gd name="T29" fmla="*/ T28 w 1548"/>
                <a:gd name="T30" fmla="+- 0 6841 6838"/>
                <a:gd name="T31" fmla="*/ 6841 h 396"/>
                <a:gd name="T32" fmla="+- 0 1237 1225"/>
                <a:gd name="T33" fmla="*/ T32 w 1548"/>
                <a:gd name="T34" fmla="+- 0 6850 6838"/>
                <a:gd name="T35" fmla="*/ 6850 h 396"/>
                <a:gd name="T36" fmla="+- 0 1228 1225"/>
                <a:gd name="T37" fmla="*/ T36 w 1548"/>
                <a:gd name="T38" fmla="+- 0 6864 6838"/>
                <a:gd name="T39" fmla="*/ 6864 h 396"/>
                <a:gd name="T40" fmla="+- 0 1225 1225"/>
                <a:gd name="T41" fmla="*/ T40 w 1548"/>
                <a:gd name="T42" fmla="+- 0 6881 6838"/>
                <a:gd name="T43" fmla="*/ 6881 h 396"/>
                <a:gd name="T44" fmla="+- 0 1225 1225"/>
                <a:gd name="T45" fmla="*/ T44 w 1548"/>
                <a:gd name="T46" fmla="+- 0 7189 6838"/>
                <a:gd name="T47" fmla="*/ 7189 h 396"/>
                <a:gd name="T48" fmla="+- 0 1228 1225"/>
                <a:gd name="T49" fmla="*/ T48 w 1548"/>
                <a:gd name="T50" fmla="+- 0 7206 6838"/>
                <a:gd name="T51" fmla="*/ 7206 h 396"/>
                <a:gd name="T52" fmla="+- 0 1237 1225"/>
                <a:gd name="T53" fmla="*/ T52 w 1548"/>
                <a:gd name="T54" fmla="+- 0 7220 6838"/>
                <a:gd name="T55" fmla="*/ 7220 h 396"/>
                <a:gd name="T56" fmla="+- 0 1251 1225"/>
                <a:gd name="T57" fmla="*/ T56 w 1548"/>
                <a:gd name="T58" fmla="+- 0 7229 6838"/>
                <a:gd name="T59" fmla="*/ 7229 h 396"/>
                <a:gd name="T60" fmla="+- 0 1268 1225"/>
                <a:gd name="T61" fmla="*/ T60 w 1548"/>
                <a:gd name="T62" fmla="+- 0 7233 6838"/>
                <a:gd name="T63" fmla="*/ 7233 h 396"/>
                <a:gd name="T64" fmla="+- 0 2730 1225"/>
                <a:gd name="T65" fmla="*/ T64 w 1548"/>
                <a:gd name="T66" fmla="+- 0 7233 6838"/>
                <a:gd name="T67" fmla="*/ 7233 h 396"/>
                <a:gd name="T68" fmla="+- 0 2746 1225"/>
                <a:gd name="T69" fmla="*/ T68 w 1548"/>
                <a:gd name="T70" fmla="+- 0 7229 6838"/>
                <a:gd name="T71" fmla="*/ 7229 h 396"/>
                <a:gd name="T72" fmla="+- 0 2760 1225"/>
                <a:gd name="T73" fmla="*/ T72 w 1548"/>
                <a:gd name="T74" fmla="+- 0 7220 6838"/>
                <a:gd name="T75" fmla="*/ 7220 h 396"/>
                <a:gd name="T76" fmla="+- 0 2769 1225"/>
                <a:gd name="T77" fmla="*/ T76 w 1548"/>
                <a:gd name="T78" fmla="+- 0 7206 6838"/>
                <a:gd name="T79" fmla="*/ 7206 h 396"/>
                <a:gd name="T80" fmla="+- 0 2773 1225"/>
                <a:gd name="T81" fmla="*/ T80 w 1548"/>
                <a:gd name="T82" fmla="+- 0 7189 6838"/>
                <a:gd name="T83" fmla="*/ 7189 h 3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</a:cxnLst>
              <a:rect l="0" t="0" r="r" b="b"/>
              <a:pathLst>
                <a:path w="1548" h="396">
                  <a:moveTo>
                    <a:pt x="1548" y="351"/>
                  </a:moveTo>
                  <a:lnTo>
                    <a:pt x="1548" y="43"/>
                  </a:lnTo>
                  <a:lnTo>
                    <a:pt x="1544" y="26"/>
                  </a:lnTo>
                  <a:lnTo>
                    <a:pt x="1535" y="12"/>
                  </a:lnTo>
                  <a:lnTo>
                    <a:pt x="1521" y="3"/>
                  </a:lnTo>
                  <a:lnTo>
                    <a:pt x="1505" y="0"/>
                  </a:lnTo>
                  <a:lnTo>
                    <a:pt x="43" y="0"/>
                  </a:lnTo>
                  <a:lnTo>
                    <a:pt x="26" y="3"/>
                  </a:lnTo>
                  <a:lnTo>
                    <a:pt x="12" y="12"/>
                  </a:lnTo>
                  <a:lnTo>
                    <a:pt x="3" y="26"/>
                  </a:lnTo>
                  <a:lnTo>
                    <a:pt x="0" y="43"/>
                  </a:lnTo>
                  <a:lnTo>
                    <a:pt x="0" y="351"/>
                  </a:lnTo>
                  <a:lnTo>
                    <a:pt x="3" y="368"/>
                  </a:lnTo>
                  <a:lnTo>
                    <a:pt x="12" y="382"/>
                  </a:lnTo>
                  <a:lnTo>
                    <a:pt x="26" y="391"/>
                  </a:lnTo>
                  <a:lnTo>
                    <a:pt x="43" y="395"/>
                  </a:lnTo>
                  <a:lnTo>
                    <a:pt x="1505" y="395"/>
                  </a:lnTo>
                  <a:lnTo>
                    <a:pt x="1521" y="391"/>
                  </a:lnTo>
                  <a:lnTo>
                    <a:pt x="1535" y="382"/>
                  </a:lnTo>
                  <a:lnTo>
                    <a:pt x="1544" y="368"/>
                  </a:lnTo>
                  <a:lnTo>
                    <a:pt x="1548" y="351"/>
                  </a:lnTo>
                  <a:close/>
                </a:path>
              </a:pathLst>
            </a:custGeom>
            <a:solidFill>
              <a:srgbClr val="FDDD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400"/>
            </a:p>
          </p:txBody>
        </p:sp>
        <p:sp>
          <p:nvSpPr>
            <p:cNvPr id="6" name="Text Box 1446"/>
            <p:cNvSpPr txBox="1">
              <a:spLocks noChangeArrowheads="1"/>
            </p:cNvSpPr>
            <p:nvPr/>
          </p:nvSpPr>
          <p:spPr bwMode="auto">
            <a:xfrm>
              <a:off x="4185062" y="3465003"/>
              <a:ext cx="2526306" cy="972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285750" indent="-285750">
                <a:lnSpc>
                  <a:spcPct val="97000"/>
                </a:lnSpc>
                <a:spcBef>
                  <a:spcPts val="1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i="1" dirty="0" smtClean="0">
                  <a:solidFill>
                    <a:srgbClr val="974706"/>
                  </a:solidFill>
                  <a:effectLst/>
                  <a:latin typeface="Calibri"/>
                  <a:ea typeface="Arial"/>
                </a:rPr>
                <a:t>Reiterate urgent </a:t>
              </a:r>
              <a:r>
                <a:rPr lang="en-US" i="1" dirty="0" smtClean="0">
                  <a:solidFill>
                    <a:srgbClr val="974706"/>
                  </a:solidFill>
                  <a:latin typeface="Calibri"/>
                  <a:ea typeface="Arial"/>
                </a:rPr>
                <a:t>actions/priorities</a:t>
              </a:r>
            </a:p>
            <a:p>
              <a:pPr marL="285750" indent="-285750">
                <a:lnSpc>
                  <a:spcPct val="97000"/>
                </a:lnSpc>
                <a:spcBef>
                  <a:spcPts val="1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i="1" dirty="0" smtClean="0">
                  <a:solidFill>
                    <a:srgbClr val="974706"/>
                  </a:solidFill>
                  <a:latin typeface="Calibri"/>
                  <a:ea typeface="Arial"/>
                </a:rPr>
                <a:t>Next steps regarding ICC, </a:t>
              </a:r>
              <a:r>
                <a:rPr lang="en-US" i="1" dirty="0" err="1" smtClean="0">
                  <a:solidFill>
                    <a:srgbClr val="974706"/>
                  </a:solidFill>
                  <a:latin typeface="Calibri"/>
                  <a:ea typeface="Arial"/>
                </a:rPr>
                <a:t>cMYP</a:t>
              </a:r>
              <a:endParaRPr lang="en-US" i="1" dirty="0" smtClean="0">
                <a:solidFill>
                  <a:srgbClr val="974706"/>
                </a:solidFill>
                <a:latin typeface="Calibri"/>
                <a:ea typeface="Arial"/>
              </a:endParaRPr>
            </a:p>
            <a:p>
              <a:pPr marL="285750" indent="-285750">
                <a:lnSpc>
                  <a:spcPct val="97000"/>
                </a:lnSpc>
                <a:spcBef>
                  <a:spcPts val="1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GB" i="1" dirty="0" smtClean="0">
                  <a:solidFill>
                    <a:srgbClr val="974706"/>
                  </a:solidFill>
                  <a:latin typeface="Calibri"/>
                  <a:ea typeface="Arial"/>
                </a:rPr>
                <a:t>Advocacy, resource needs?</a:t>
              </a:r>
              <a:endParaRPr lang="en-US" i="1" dirty="0" smtClean="0">
                <a:solidFill>
                  <a:srgbClr val="974706"/>
                </a:solidFill>
                <a:latin typeface="Calibri"/>
                <a:ea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786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6974409"/>
              </p:ext>
            </p:extLst>
          </p:nvPr>
        </p:nvGraphicFramePr>
        <p:xfrm>
          <a:off x="395536" y="1052736"/>
          <a:ext cx="8229600" cy="399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2037824">
                <a:tc>
                  <a:txBody>
                    <a:bodyPr/>
                    <a:lstStyle/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Text Box 1405"/>
          <p:cNvSpPr txBox="1">
            <a:spLocks noChangeArrowheads="1"/>
          </p:cNvSpPr>
          <p:nvPr/>
        </p:nvSpPr>
        <p:spPr bwMode="auto">
          <a:xfrm>
            <a:off x="539552" y="246407"/>
            <a:ext cx="7082323" cy="31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>
              <a:spcBef>
                <a:spcPts val="5"/>
              </a:spcBef>
              <a:spcAft>
                <a:spcPts val="0"/>
              </a:spcAft>
              <a:tabLst>
                <a:tab pos="2191385" algn="l"/>
              </a:tabLst>
            </a:pPr>
            <a:r>
              <a:rPr lang="en-US" sz="2000" b="1" u="sng" spc="25" dirty="0" smtClean="0">
                <a:solidFill>
                  <a:srgbClr val="3099BF"/>
                </a:solidFill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Acknowledgements – as appropriate </a:t>
            </a:r>
            <a:r>
              <a:rPr lang="en-US" sz="2000" b="1" u="sng" dirty="0" smtClean="0">
                <a:solidFill>
                  <a:schemeClr val="accent1"/>
                </a:solidFill>
                <a:effectLst/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	</a:t>
            </a:r>
            <a:endParaRPr lang="en-US" sz="2000" dirty="0">
              <a:solidFill>
                <a:schemeClr val="accent1"/>
              </a:solidFill>
              <a:effectLst/>
              <a:latin typeface="Arial"/>
              <a:ea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84764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4666498"/>
              </p:ext>
            </p:extLst>
          </p:nvPr>
        </p:nvGraphicFramePr>
        <p:xfrm>
          <a:off x="457200" y="1268760"/>
          <a:ext cx="8229600" cy="2408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2408664">
                <a:tc>
                  <a:txBody>
                    <a:bodyPr/>
                    <a:lstStyle/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Text Box 1405"/>
          <p:cNvSpPr txBox="1">
            <a:spLocks noChangeArrowheads="1"/>
          </p:cNvSpPr>
          <p:nvPr/>
        </p:nvSpPr>
        <p:spPr bwMode="auto">
          <a:xfrm>
            <a:off x="323528" y="403399"/>
            <a:ext cx="7082323" cy="31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>
              <a:spcBef>
                <a:spcPts val="5"/>
              </a:spcBef>
              <a:spcAft>
                <a:spcPts val="0"/>
              </a:spcAft>
              <a:tabLst>
                <a:tab pos="2191385" algn="l"/>
              </a:tabLst>
            </a:pPr>
            <a:r>
              <a:rPr lang="en-US" sz="2000" b="1" u="sng" spc="25" dirty="0" smtClean="0">
                <a:solidFill>
                  <a:srgbClr val="3099BF"/>
                </a:solidFill>
                <a:effectLst/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BACKGROUND, RATIONALE, OBJECTIVES FOR THE </a:t>
            </a:r>
            <a:r>
              <a:rPr lang="en-US" sz="2000" b="1" u="sng" spc="25" dirty="0" smtClean="0">
                <a:solidFill>
                  <a:srgbClr val="3099BF"/>
                </a:solidFill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EPI REVIEW</a:t>
            </a:r>
            <a:endParaRPr lang="en-US" sz="2000" dirty="0">
              <a:solidFill>
                <a:schemeClr val="accent1"/>
              </a:solidFill>
              <a:effectLst/>
              <a:latin typeface="Arial"/>
              <a:ea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689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7516659"/>
              </p:ext>
            </p:extLst>
          </p:nvPr>
        </p:nvGraphicFramePr>
        <p:xfrm>
          <a:off x="389430" y="1052736"/>
          <a:ext cx="8229600" cy="54719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0584"/>
                <a:gridCol w="6059016"/>
              </a:tblGrid>
              <a:tr h="1296144">
                <a:tc>
                  <a:txBody>
                    <a:bodyPr/>
                    <a:lstStyle/>
                    <a:p>
                      <a:r>
                        <a:rPr lang="en-GB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Participants</a:t>
                      </a:r>
                      <a:endParaRPr lang="en-US" sz="1600" b="1" kern="1200" dirty="0">
                        <a:solidFill>
                          <a:schemeClr val="bg1">
                            <a:lumMod val="6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baseline="0" dirty="0" smtClean="0">
                          <a:solidFill>
                            <a:schemeClr val="tx1"/>
                          </a:solidFill>
                        </a:rPr>
                        <a:t>Number &amp; </a:t>
                      </a:r>
                    </a:p>
                    <a:p>
                      <a:r>
                        <a:rPr lang="en-GB" sz="1600" b="1" baseline="0" dirty="0" smtClean="0">
                          <a:solidFill>
                            <a:schemeClr val="tx1"/>
                          </a:solidFill>
                        </a:rPr>
                        <a:t>composition of teams</a:t>
                      </a:r>
                      <a:endParaRPr lang="en-GB" sz="1600" b="1" baseline="0" dirty="0" smtClean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How</a:t>
                      </a:r>
                      <a:r>
                        <a:rPr lang="en-GB" sz="1600" b="1" baseline="0" dirty="0" smtClean="0">
                          <a:solidFill>
                            <a:schemeClr val="tx1"/>
                          </a:solidFill>
                        </a:rPr>
                        <a:t> geographic sites were selected</a:t>
                      </a:r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Types</a:t>
                      </a:r>
                      <a:r>
                        <a:rPr lang="en-GB" sz="1600" b="1" baseline="0" dirty="0" smtClean="0">
                          <a:solidFill>
                            <a:schemeClr val="tx1"/>
                          </a:solidFill>
                        </a:rPr>
                        <a:t> of sites, information collected</a:t>
                      </a:r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Text Box 1405"/>
          <p:cNvSpPr txBox="1">
            <a:spLocks noChangeArrowheads="1"/>
          </p:cNvSpPr>
          <p:nvPr/>
        </p:nvSpPr>
        <p:spPr bwMode="auto">
          <a:xfrm>
            <a:off x="395536" y="403399"/>
            <a:ext cx="7082323" cy="31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>
              <a:spcBef>
                <a:spcPts val="5"/>
              </a:spcBef>
              <a:spcAft>
                <a:spcPts val="0"/>
              </a:spcAft>
              <a:tabLst>
                <a:tab pos="2191385" algn="l"/>
              </a:tabLst>
            </a:pPr>
            <a:r>
              <a:rPr lang="en-US" sz="2000" b="1" u="sng" spc="25" dirty="0" smtClean="0">
                <a:solidFill>
                  <a:srgbClr val="3099BF"/>
                </a:solidFill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EPI REVIEW METHODS</a:t>
            </a:r>
            <a:r>
              <a:rPr lang="en-US" sz="2000" b="1" u="sng" dirty="0">
                <a:solidFill>
                  <a:schemeClr val="accent1"/>
                </a:solidFill>
                <a:effectLst/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	</a:t>
            </a:r>
            <a:endParaRPr lang="en-US" sz="2000" dirty="0">
              <a:solidFill>
                <a:schemeClr val="accent1"/>
              </a:solidFill>
              <a:effectLst/>
              <a:latin typeface="Arial"/>
              <a:ea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9992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6162428"/>
              </p:ext>
            </p:extLst>
          </p:nvPr>
        </p:nvGraphicFramePr>
        <p:xfrm>
          <a:off x="457200" y="1268760"/>
          <a:ext cx="8229600" cy="53285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42792"/>
                <a:gridCol w="4186808"/>
              </a:tblGrid>
              <a:tr h="5328592">
                <a:tc>
                  <a:txBody>
                    <a:bodyPr/>
                    <a:lstStyle/>
                    <a:p>
                      <a:r>
                        <a:rPr lang="en-GB" sz="1600" b="1" baseline="0" dirty="0" smtClean="0">
                          <a:solidFill>
                            <a:schemeClr val="tx1"/>
                          </a:solidFill>
                        </a:rPr>
                        <a:t>  Data Collection</a:t>
                      </a:r>
                    </a:p>
                    <a:p>
                      <a:endParaRPr lang="en-GB" sz="16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457200" lvl="1" indent="-280988"/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If applicable</a:t>
                      </a:r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</a:rPr>
                        <a:t> include:</a:t>
                      </a:r>
                    </a:p>
                    <a:p>
                      <a:pPr marL="457200" lvl="1" indent="-280988"/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</a:rPr>
                        <a:t>X number of VPD cases verified</a:t>
                      </a:r>
                    </a:p>
                    <a:p>
                      <a:pPr marL="457200" lvl="1" indent="-280988"/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</a:rPr>
                        <a:t>X number of volunteers interviewed</a:t>
                      </a:r>
                    </a:p>
                    <a:p>
                      <a:pPr marL="457200" lvl="1" indent="-280988"/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</a:rPr>
                        <a:t>X number of community focus groups</a:t>
                      </a:r>
                    </a:p>
                    <a:p>
                      <a:endParaRPr lang="en-GB" sz="1600" b="1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Map</a:t>
                      </a:r>
                      <a:r>
                        <a:rPr lang="en-GB" b="1" baseline="0" dirty="0" smtClean="0">
                          <a:solidFill>
                            <a:schemeClr val="tx1"/>
                          </a:solidFill>
                        </a:rPr>
                        <a:t> of field visits</a:t>
                      </a: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Text Box 1405"/>
          <p:cNvSpPr txBox="1">
            <a:spLocks noChangeArrowheads="1"/>
          </p:cNvSpPr>
          <p:nvPr/>
        </p:nvSpPr>
        <p:spPr bwMode="auto">
          <a:xfrm>
            <a:off x="395536" y="400400"/>
            <a:ext cx="7082323" cy="31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>
              <a:spcBef>
                <a:spcPts val="5"/>
              </a:spcBef>
              <a:spcAft>
                <a:spcPts val="0"/>
              </a:spcAft>
              <a:tabLst>
                <a:tab pos="2191385" algn="l"/>
              </a:tabLst>
            </a:pPr>
            <a:r>
              <a:rPr lang="en-US" sz="2000" b="1" u="sng" spc="25" dirty="0" smtClean="0">
                <a:solidFill>
                  <a:srgbClr val="3099BF"/>
                </a:solidFill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SITES VISITED &amp; DATA COLLECTED </a:t>
            </a:r>
            <a:r>
              <a:rPr lang="en-US" sz="2000" b="1" u="sng" dirty="0">
                <a:solidFill>
                  <a:schemeClr val="accent1"/>
                </a:solidFill>
                <a:effectLst/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	</a:t>
            </a:r>
            <a:endParaRPr lang="en-US" sz="2000" dirty="0">
              <a:solidFill>
                <a:schemeClr val="accent1"/>
              </a:solidFill>
              <a:effectLst/>
              <a:latin typeface="Arial"/>
              <a:ea typeface="Arial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8958267"/>
              </p:ext>
            </p:extLst>
          </p:nvPr>
        </p:nvGraphicFramePr>
        <p:xfrm>
          <a:off x="611560" y="1700808"/>
          <a:ext cx="3431704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296"/>
                <a:gridCol w="767408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National</a:t>
                      </a:r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</a:rPr>
                        <a:t> Team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01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Field</a:t>
                      </a:r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</a:rPr>
                        <a:t> Teams 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cap="all" baseline="0" dirty="0" smtClean="0">
                          <a:solidFill>
                            <a:schemeClr val="tx1"/>
                          </a:solidFill>
                        </a:rPr>
                        <a:t>xx</a:t>
                      </a:r>
                      <a:endParaRPr lang="en-US" sz="1400" b="0" cap="all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Regional</a:t>
                      </a:r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</a:rPr>
                        <a:t> Health Offices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cap="all" baseline="0" dirty="0" smtClean="0">
                          <a:solidFill>
                            <a:schemeClr val="tx1"/>
                          </a:solidFill>
                        </a:rPr>
                        <a:t>xx</a:t>
                      </a:r>
                      <a:endParaRPr lang="en-US" sz="1400" b="0" cap="all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District Health Offices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cap="all" baseline="0" dirty="0" smtClean="0">
                          <a:solidFill>
                            <a:schemeClr val="tx1"/>
                          </a:solidFill>
                        </a:rPr>
                        <a:t>xx</a:t>
                      </a:r>
                      <a:endParaRPr lang="en-US" sz="1400" b="0" cap="all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Health</a:t>
                      </a:r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</a:rPr>
                        <a:t> Facilities(pubic, private)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cap="all" baseline="0" dirty="0" smtClean="0">
                          <a:solidFill>
                            <a:schemeClr val="tx1"/>
                          </a:solidFill>
                        </a:rPr>
                        <a:t>xx</a:t>
                      </a:r>
                      <a:endParaRPr lang="en-US" sz="1400" b="0" cap="all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Immunization</a:t>
                      </a:r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</a:rPr>
                        <a:t> sessions observed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cap="all" baseline="0" dirty="0" smtClean="0">
                          <a:solidFill>
                            <a:schemeClr val="tx1"/>
                          </a:solidFill>
                        </a:rPr>
                        <a:t>xx</a:t>
                      </a:r>
                      <a:endParaRPr lang="en-US" sz="1400" b="0" cap="all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Caregivers interviewed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cap="all" baseline="0" dirty="0" smtClean="0">
                          <a:solidFill>
                            <a:schemeClr val="tx1"/>
                          </a:solidFill>
                        </a:rPr>
                        <a:t>xx</a:t>
                      </a:r>
                      <a:endParaRPr lang="en-US" sz="1400" b="0" cap="all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4441" y="1702125"/>
            <a:ext cx="2409825" cy="313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1225"/>
          <p:cNvSpPr txBox="1">
            <a:spLocks noChangeArrowheads="1"/>
          </p:cNvSpPr>
          <p:nvPr/>
        </p:nvSpPr>
        <p:spPr bwMode="auto">
          <a:xfrm>
            <a:off x="5220072" y="4725144"/>
            <a:ext cx="3240360" cy="15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>
              <a:lnSpc>
                <a:spcPts val="575"/>
              </a:lnSpc>
              <a:spcAft>
                <a:spcPts val="0"/>
              </a:spcAft>
            </a:pPr>
            <a:endParaRPr lang="en-US" sz="1400" dirty="0" smtClean="0">
              <a:solidFill>
                <a:srgbClr val="231F20"/>
              </a:solidFill>
              <a:effectLst/>
              <a:ea typeface="Arial"/>
            </a:endParaRPr>
          </a:p>
          <a:p>
            <a:pPr>
              <a:lnSpc>
                <a:spcPts val="575"/>
              </a:lnSpc>
              <a:spcAft>
                <a:spcPts val="0"/>
              </a:spcAft>
            </a:pPr>
            <a:r>
              <a:rPr lang="en-GB" sz="1400" dirty="0" smtClean="0">
                <a:solidFill>
                  <a:srgbClr val="231F20"/>
                </a:solidFill>
                <a:ea typeface="Arial"/>
              </a:rPr>
              <a:t>In this example:</a:t>
            </a:r>
          </a:p>
          <a:p>
            <a:pPr>
              <a:lnSpc>
                <a:spcPts val="575"/>
              </a:lnSpc>
              <a:spcAft>
                <a:spcPts val="0"/>
              </a:spcAft>
            </a:pPr>
            <a:endParaRPr lang="en-GB" sz="1400" dirty="0" smtClean="0">
              <a:solidFill>
                <a:srgbClr val="231F20"/>
              </a:solidFill>
              <a:ea typeface="Arial"/>
            </a:endParaRPr>
          </a:p>
          <a:p>
            <a:pPr>
              <a:lnSpc>
                <a:spcPts val="575"/>
              </a:lnSpc>
              <a:spcAft>
                <a:spcPts val="0"/>
              </a:spcAft>
            </a:pPr>
            <a:endParaRPr lang="en-US" sz="1400" dirty="0">
              <a:solidFill>
                <a:srgbClr val="231F20"/>
              </a:solidFill>
              <a:ea typeface="Arial"/>
            </a:endParaRPr>
          </a:p>
          <a:p>
            <a:pPr>
              <a:lnSpc>
                <a:spcPts val="575"/>
              </a:lnSpc>
              <a:spcAft>
                <a:spcPts val="0"/>
              </a:spcAft>
            </a:pPr>
            <a:r>
              <a:rPr lang="en-US" sz="1400" dirty="0" smtClean="0">
                <a:solidFill>
                  <a:srgbClr val="231F20"/>
                </a:solidFill>
                <a:effectLst/>
                <a:ea typeface="Arial"/>
              </a:rPr>
              <a:t>Team </a:t>
            </a:r>
            <a:r>
              <a:rPr lang="en-US" sz="1400" dirty="0">
                <a:solidFill>
                  <a:srgbClr val="231F20"/>
                </a:solidFill>
                <a:effectLst/>
                <a:ea typeface="Arial"/>
              </a:rPr>
              <a:t>1: national team</a:t>
            </a:r>
            <a:endParaRPr lang="en-US" sz="1400" dirty="0">
              <a:effectLst/>
              <a:ea typeface="Arial"/>
            </a:endParaRPr>
          </a:p>
          <a:p>
            <a:pPr>
              <a:lnSpc>
                <a:spcPct val="103000"/>
              </a:lnSpc>
              <a:spcBef>
                <a:spcPts val="305"/>
              </a:spcBef>
              <a:spcAft>
                <a:spcPts val="0"/>
              </a:spcAft>
            </a:pPr>
            <a:r>
              <a:rPr lang="en-US" sz="1400" spc="-15" dirty="0">
                <a:solidFill>
                  <a:srgbClr val="231F20"/>
                </a:solidFill>
                <a:effectLst/>
                <a:ea typeface="Arial"/>
              </a:rPr>
              <a:t>Team</a:t>
            </a:r>
            <a:r>
              <a:rPr lang="en-US" sz="1400" spc="-75" dirty="0">
                <a:solidFill>
                  <a:srgbClr val="231F20"/>
                </a:solidFill>
                <a:effectLst/>
                <a:ea typeface="Arial"/>
              </a:rPr>
              <a:t> </a:t>
            </a:r>
            <a:r>
              <a:rPr lang="en-US" sz="1400" dirty="0" smtClean="0">
                <a:solidFill>
                  <a:srgbClr val="231F20"/>
                </a:solidFill>
                <a:effectLst/>
                <a:ea typeface="Arial"/>
              </a:rPr>
              <a:t>2–7:</a:t>
            </a:r>
            <a:r>
              <a:rPr lang="en-US" sz="1400" spc="-75" dirty="0" smtClean="0">
                <a:solidFill>
                  <a:srgbClr val="231F20"/>
                </a:solidFill>
                <a:effectLst/>
                <a:ea typeface="Arial"/>
              </a:rPr>
              <a:t> </a:t>
            </a:r>
            <a:r>
              <a:rPr lang="en-US" sz="1400" dirty="0">
                <a:solidFill>
                  <a:srgbClr val="231F20"/>
                </a:solidFill>
                <a:effectLst/>
                <a:ea typeface="Arial"/>
              </a:rPr>
              <a:t>each</a:t>
            </a:r>
            <a:r>
              <a:rPr lang="en-US" sz="1400" spc="-75" dirty="0">
                <a:solidFill>
                  <a:srgbClr val="231F20"/>
                </a:solidFill>
                <a:effectLst/>
                <a:ea typeface="Arial"/>
              </a:rPr>
              <a:t> </a:t>
            </a:r>
            <a:r>
              <a:rPr lang="en-US" sz="1400" dirty="0">
                <a:solidFill>
                  <a:srgbClr val="231F20"/>
                </a:solidFill>
                <a:effectLst/>
                <a:ea typeface="Arial"/>
              </a:rPr>
              <a:t>team</a:t>
            </a:r>
            <a:r>
              <a:rPr lang="en-US" sz="1400" spc="-75" dirty="0">
                <a:solidFill>
                  <a:srgbClr val="231F20"/>
                </a:solidFill>
                <a:effectLst/>
                <a:ea typeface="Arial"/>
              </a:rPr>
              <a:t> </a:t>
            </a:r>
            <a:r>
              <a:rPr lang="en-US" sz="1400" dirty="0">
                <a:solidFill>
                  <a:srgbClr val="231F20"/>
                </a:solidFill>
                <a:effectLst/>
                <a:ea typeface="Arial"/>
              </a:rPr>
              <a:t>visits 2 District Health</a:t>
            </a:r>
            <a:r>
              <a:rPr lang="en-US" sz="1400" spc="-70" dirty="0">
                <a:solidFill>
                  <a:srgbClr val="231F20"/>
                </a:solidFill>
                <a:effectLst/>
                <a:ea typeface="Arial"/>
              </a:rPr>
              <a:t> </a:t>
            </a:r>
            <a:r>
              <a:rPr lang="en-US" sz="1400" dirty="0" smtClean="0">
                <a:solidFill>
                  <a:srgbClr val="231F20"/>
                </a:solidFill>
                <a:effectLst/>
                <a:ea typeface="Arial"/>
              </a:rPr>
              <a:t>Offices and 3 HFs within each District</a:t>
            </a:r>
            <a:endParaRPr lang="en-US" sz="1400" dirty="0">
              <a:effectLst/>
              <a:ea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0280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9639709"/>
              </p:ext>
            </p:extLst>
          </p:nvPr>
        </p:nvGraphicFramePr>
        <p:xfrm>
          <a:off x="457200" y="1268760"/>
          <a:ext cx="8229600" cy="4984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0584"/>
                <a:gridCol w="6059016"/>
              </a:tblGrid>
              <a:tr h="1296144">
                <a:tc>
                  <a:txBody>
                    <a:bodyPr/>
                    <a:lstStyle/>
                    <a:p>
                      <a:r>
                        <a:rPr lang="en-GB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Background </a:t>
                      </a:r>
                      <a:r>
                        <a:rPr lang="en-GB" sz="1600" b="1" kern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(if needed)</a:t>
                      </a:r>
                      <a:endParaRPr lang="en-US" sz="1600" b="1" kern="1200" dirty="0">
                        <a:solidFill>
                          <a:schemeClr val="bg1">
                            <a:lumMod val="6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Strengths </a:t>
                      </a:r>
                      <a:r>
                        <a:rPr lang="en-GB" sz="16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(including</a:t>
                      </a:r>
                      <a:r>
                        <a:rPr lang="en-GB" sz="1600" b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best practices)</a:t>
                      </a: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Weaknesses</a:t>
                      </a: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Recommendations</a:t>
                      </a: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Text Box 1405"/>
          <p:cNvSpPr txBox="1">
            <a:spLocks noChangeArrowheads="1"/>
          </p:cNvSpPr>
          <p:nvPr/>
        </p:nvSpPr>
        <p:spPr bwMode="auto">
          <a:xfrm>
            <a:off x="1104450" y="403400"/>
            <a:ext cx="7082323" cy="31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>
              <a:spcBef>
                <a:spcPts val="5"/>
              </a:spcBef>
              <a:spcAft>
                <a:spcPts val="0"/>
              </a:spcAft>
              <a:tabLst>
                <a:tab pos="2191385" algn="l"/>
              </a:tabLst>
            </a:pPr>
            <a:r>
              <a:rPr lang="en-US" sz="2000" b="1" u="sng" spc="25" dirty="0">
                <a:solidFill>
                  <a:srgbClr val="3099BF"/>
                </a:solidFill>
                <a:effectLst/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PROGRAMME MANAGEMENT &amp;</a:t>
            </a:r>
            <a:r>
              <a:rPr lang="en-US" sz="2000" b="1" u="sng" spc="-5" dirty="0">
                <a:solidFill>
                  <a:srgbClr val="3099BF"/>
                </a:solidFill>
                <a:effectLst/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 </a:t>
            </a:r>
            <a:r>
              <a:rPr lang="en-US" sz="2000" b="1" u="sng" spc="25" dirty="0">
                <a:solidFill>
                  <a:srgbClr val="3099BF"/>
                </a:solidFill>
                <a:effectLst/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FINANCING</a:t>
            </a:r>
            <a:r>
              <a:rPr lang="en-US" sz="2000" b="1" u="sng" dirty="0">
                <a:solidFill>
                  <a:srgbClr val="3099BF"/>
                </a:solidFill>
                <a:effectLst/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 </a:t>
            </a:r>
            <a:r>
              <a:rPr lang="en-US" sz="2000" b="1" u="sng" dirty="0">
                <a:solidFill>
                  <a:schemeClr val="accent1"/>
                </a:solidFill>
                <a:effectLst/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	</a:t>
            </a:r>
            <a:endParaRPr lang="en-US" sz="2000" dirty="0">
              <a:solidFill>
                <a:schemeClr val="accent1"/>
              </a:solidFill>
              <a:effectLst/>
              <a:latin typeface="Arial"/>
              <a:ea typeface="Arial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844" y="260648"/>
            <a:ext cx="773237" cy="806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3055888" y="4969578"/>
            <a:ext cx="4680520" cy="1080120"/>
            <a:chOff x="4095395" y="3303270"/>
            <a:chExt cx="2795746" cy="1277858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095395" y="3303270"/>
              <a:ext cx="2795746" cy="1277858"/>
            </a:xfrm>
            <a:custGeom>
              <a:avLst/>
              <a:gdLst>
                <a:gd name="T0" fmla="+- 0 2773 1225"/>
                <a:gd name="T1" fmla="*/ T0 w 1548"/>
                <a:gd name="T2" fmla="+- 0 7189 6838"/>
                <a:gd name="T3" fmla="*/ 7189 h 396"/>
                <a:gd name="T4" fmla="+- 0 2773 1225"/>
                <a:gd name="T5" fmla="*/ T4 w 1548"/>
                <a:gd name="T6" fmla="+- 0 6881 6838"/>
                <a:gd name="T7" fmla="*/ 6881 h 396"/>
                <a:gd name="T8" fmla="+- 0 2769 1225"/>
                <a:gd name="T9" fmla="*/ T8 w 1548"/>
                <a:gd name="T10" fmla="+- 0 6864 6838"/>
                <a:gd name="T11" fmla="*/ 6864 h 396"/>
                <a:gd name="T12" fmla="+- 0 2760 1225"/>
                <a:gd name="T13" fmla="*/ T12 w 1548"/>
                <a:gd name="T14" fmla="+- 0 6850 6838"/>
                <a:gd name="T15" fmla="*/ 6850 h 396"/>
                <a:gd name="T16" fmla="+- 0 2746 1225"/>
                <a:gd name="T17" fmla="*/ T16 w 1548"/>
                <a:gd name="T18" fmla="+- 0 6841 6838"/>
                <a:gd name="T19" fmla="*/ 6841 h 396"/>
                <a:gd name="T20" fmla="+- 0 2730 1225"/>
                <a:gd name="T21" fmla="*/ T20 w 1548"/>
                <a:gd name="T22" fmla="+- 0 6838 6838"/>
                <a:gd name="T23" fmla="*/ 6838 h 396"/>
                <a:gd name="T24" fmla="+- 0 1268 1225"/>
                <a:gd name="T25" fmla="*/ T24 w 1548"/>
                <a:gd name="T26" fmla="+- 0 6838 6838"/>
                <a:gd name="T27" fmla="*/ 6838 h 396"/>
                <a:gd name="T28" fmla="+- 0 1251 1225"/>
                <a:gd name="T29" fmla="*/ T28 w 1548"/>
                <a:gd name="T30" fmla="+- 0 6841 6838"/>
                <a:gd name="T31" fmla="*/ 6841 h 396"/>
                <a:gd name="T32" fmla="+- 0 1237 1225"/>
                <a:gd name="T33" fmla="*/ T32 w 1548"/>
                <a:gd name="T34" fmla="+- 0 6850 6838"/>
                <a:gd name="T35" fmla="*/ 6850 h 396"/>
                <a:gd name="T36" fmla="+- 0 1228 1225"/>
                <a:gd name="T37" fmla="*/ T36 w 1548"/>
                <a:gd name="T38" fmla="+- 0 6864 6838"/>
                <a:gd name="T39" fmla="*/ 6864 h 396"/>
                <a:gd name="T40" fmla="+- 0 1225 1225"/>
                <a:gd name="T41" fmla="*/ T40 w 1548"/>
                <a:gd name="T42" fmla="+- 0 6881 6838"/>
                <a:gd name="T43" fmla="*/ 6881 h 396"/>
                <a:gd name="T44" fmla="+- 0 1225 1225"/>
                <a:gd name="T45" fmla="*/ T44 w 1548"/>
                <a:gd name="T46" fmla="+- 0 7189 6838"/>
                <a:gd name="T47" fmla="*/ 7189 h 396"/>
                <a:gd name="T48" fmla="+- 0 1228 1225"/>
                <a:gd name="T49" fmla="*/ T48 w 1548"/>
                <a:gd name="T50" fmla="+- 0 7206 6838"/>
                <a:gd name="T51" fmla="*/ 7206 h 396"/>
                <a:gd name="T52" fmla="+- 0 1237 1225"/>
                <a:gd name="T53" fmla="*/ T52 w 1548"/>
                <a:gd name="T54" fmla="+- 0 7220 6838"/>
                <a:gd name="T55" fmla="*/ 7220 h 396"/>
                <a:gd name="T56" fmla="+- 0 1251 1225"/>
                <a:gd name="T57" fmla="*/ T56 w 1548"/>
                <a:gd name="T58" fmla="+- 0 7229 6838"/>
                <a:gd name="T59" fmla="*/ 7229 h 396"/>
                <a:gd name="T60" fmla="+- 0 1268 1225"/>
                <a:gd name="T61" fmla="*/ T60 w 1548"/>
                <a:gd name="T62" fmla="+- 0 7233 6838"/>
                <a:gd name="T63" fmla="*/ 7233 h 396"/>
                <a:gd name="T64" fmla="+- 0 2730 1225"/>
                <a:gd name="T65" fmla="*/ T64 w 1548"/>
                <a:gd name="T66" fmla="+- 0 7233 6838"/>
                <a:gd name="T67" fmla="*/ 7233 h 396"/>
                <a:gd name="T68" fmla="+- 0 2746 1225"/>
                <a:gd name="T69" fmla="*/ T68 w 1548"/>
                <a:gd name="T70" fmla="+- 0 7229 6838"/>
                <a:gd name="T71" fmla="*/ 7229 h 396"/>
                <a:gd name="T72" fmla="+- 0 2760 1225"/>
                <a:gd name="T73" fmla="*/ T72 w 1548"/>
                <a:gd name="T74" fmla="+- 0 7220 6838"/>
                <a:gd name="T75" fmla="*/ 7220 h 396"/>
                <a:gd name="T76" fmla="+- 0 2769 1225"/>
                <a:gd name="T77" fmla="*/ T76 w 1548"/>
                <a:gd name="T78" fmla="+- 0 7206 6838"/>
                <a:gd name="T79" fmla="*/ 7206 h 396"/>
                <a:gd name="T80" fmla="+- 0 2773 1225"/>
                <a:gd name="T81" fmla="*/ T80 w 1548"/>
                <a:gd name="T82" fmla="+- 0 7189 6838"/>
                <a:gd name="T83" fmla="*/ 7189 h 3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</a:cxnLst>
              <a:rect l="0" t="0" r="r" b="b"/>
              <a:pathLst>
                <a:path w="1548" h="396">
                  <a:moveTo>
                    <a:pt x="1548" y="351"/>
                  </a:moveTo>
                  <a:lnTo>
                    <a:pt x="1548" y="43"/>
                  </a:lnTo>
                  <a:lnTo>
                    <a:pt x="1544" y="26"/>
                  </a:lnTo>
                  <a:lnTo>
                    <a:pt x="1535" y="12"/>
                  </a:lnTo>
                  <a:lnTo>
                    <a:pt x="1521" y="3"/>
                  </a:lnTo>
                  <a:lnTo>
                    <a:pt x="1505" y="0"/>
                  </a:lnTo>
                  <a:lnTo>
                    <a:pt x="43" y="0"/>
                  </a:lnTo>
                  <a:lnTo>
                    <a:pt x="26" y="3"/>
                  </a:lnTo>
                  <a:lnTo>
                    <a:pt x="12" y="12"/>
                  </a:lnTo>
                  <a:lnTo>
                    <a:pt x="3" y="26"/>
                  </a:lnTo>
                  <a:lnTo>
                    <a:pt x="0" y="43"/>
                  </a:lnTo>
                  <a:lnTo>
                    <a:pt x="0" y="351"/>
                  </a:lnTo>
                  <a:lnTo>
                    <a:pt x="3" y="368"/>
                  </a:lnTo>
                  <a:lnTo>
                    <a:pt x="12" y="382"/>
                  </a:lnTo>
                  <a:lnTo>
                    <a:pt x="26" y="391"/>
                  </a:lnTo>
                  <a:lnTo>
                    <a:pt x="43" y="395"/>
                  </a:lnTo>
                  <a:lnTo>
                    <a:pt x="1505" y="395"/>
                  </a:lnTo>
                  <a:lnTo>
                    <a:pt x="1521" y="391"/>
                  </a:lnTo>
                  <a:lnTo>
                    <a:pt x="1535" y="382"/>
                  </a:lnTo>
                  <a:lnTo>
                    <a:pt x="1544" y="368"/>
                  </a:lnTo>
                  <a:lnTo>
                    <a:pt x="1548" y="351"/>
                  </a:lnTo>
                  <a:close/>
                </a:path>
              </a:pathLst>
            </a:custGeom>
            <a:solidFill>
              <a:srgbClr val="FDDD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1400"/>
            </a:p>
          </p:txBody>
        </p:sp>
        <p:sp>
          <p:nvSpPr>
            <p:cNvPr id="9" name="Text Box 1446"/>
            <p:cNvSpPr txBox="1">
              <a:spLocks noChangeArrowheads="1"/>
            </p:cNvSpPr>
            <p:nvPr/>
          </p:nvSpPr>
          <p:spPr bwMode="auto">
            <a:xfrm>
              <a:off x="4185062" y="3465003"/>
              <a:ext cx="2526306" cy="972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ct val="97000"/>
                </a:lnSpc>
                <a:spcBef>
                  <a:spcPts val="10"/>
                </a:spcBef>
                <a:spcAft>
                  <a:spcPts val="0"/>
                </a:spcAft>
              </a:pPr>
              <a:r>
                <a:rPr lang="en-US" i="1" dirty="0" smtClean="0">
                  <a:solidFill>
                    <a:srgbClr val="974706"/>
                  </a:solidFill>
                  <a:effectLst/>
                  <a:latin typeface="Calibri"/>
                  <a:ea typeface="Arial"/>
                </a:rPr>
                <a:t>Can chose to put </a:t>
              </a:r>
              <a:r>
                <a:rPr lang="en-US" i="1" dirty="0" smtClean="0">
                  <a:solidFill>
                    <a:srgbClr val="974706"/>
                  </a:solidFill>
                  <a:latin typeface="Calibri"/>
                  <a:ea typeface="Arial"/>
                </a:rPr>
                <a:t>recommendations here …</a:t>
              </a:r>
            </a:p>
            <a:p>
              <a:pPr>
                <a:lnSpc>
                  <a:spcPct val="97000"/>
                </a:lnSpc>
                <a:spcBef>
                  <a:spcPts val="10"/>
                </a:spcBef>
                <a:spcAft>
                  <a:spcPts val="0"/>
                </a:spcAft>
              </a:pPr>
              <a:r>
                <a:rPr lang="en-US" i="1" dirty="0" smtClean="0">
                  <a:solidFill>
                    <a:srgbClr val="974706"/>
                  </a:solidFill>
                  <a:latin typeface="Calibri"/>
                  <a:ea typeface="Arial"/>
                </a:rPr>
                <a:t>OR summarize them all at the end</a:t>
              </a:r>
              <a:endParaRPr lang="en-US" dirty="0">
                <a:effectLst/>
                <a:latin typeface="Arial"/>
                <a:ea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585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7471875"/>
              </p:ext>
            </p:extLst>
          </p:nvPr>
        </p:nvGraphicFramePr>
        <p:xfrm>
          <a:off x="457200" y="1268760"/>
          <a:ext cx="8229600" cy="4740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0584"/>
                <a:gridCol w="6059016"/>
              </a:tblGrid>
              <a:tr h="1296144">
                <a:tc>
                  <a:txBody>
                    <a:bodyPr/>
                    <a:lstStyle/>
                    <a:p>
                      <a:r>
                        <a:rPr lang="en-GB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Background </a:t>
                      </a:r>
                      <a:r>
                        <a:rPr lang="en-GB" sz="1600" b="1" kern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(if needed)</a:t>
                      </a:r>
                      <a:endParaRPr lang="en-US" sz="1600" b="1" kern="1200" dirty="0">
                        <a:solidFill>
                          <a:schemeClr val="bg1">
                            <a:lumMod val="6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Strengths </a:t>
                      </a:r>
                      <a:r>
                        <a:rPr lang="en-GB" sz="16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(including</a:t>
                      </a:r>
                      <a:r>
                        <a:rPr lang="en-GB" sz="1600" b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best practices)</a:t>
                      </a: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Weaknesses</a:t>
                      </a: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Recommendations</a:t>
                      </a: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Text Box 1405"/>
          <p:cNvSpPr txBox="1">
            <a:spLocks noChangeArrowheads="1"/>
          </p:cNvSpPr>
          <p:nvPr/>
        </p:nvSpPr>
        <p:spPr bwMode="auto">
          <a:xfrm>
            <a:off x="1104450" y="403400"/>
            <a:ext cx="7082323" cy="31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>
              <a:spcBef>
                <a:spcPts val="5"/>
              </a:spcBef>
              <a:spcAft>
                <a:spcPts val="0"/>
              </a:spcAft>
              <a:tabLst>
                <a:tab pos="2191385" algn="l"/>
              </a:tabLst>
            </a:pPr>
            <a:r>
              <a:rPr lang="en-US" sz="2000" b="1" u="sng" spc="25" dirty="0" smtClean="0">
                <a:solidFill>
                  <a:srgbClr val="3099BF"/>
                </a:solidFill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HUMAN RESOURCE MANAGEMENT</a:t>
            </a:r>
            <a:r>
              <a:rPr lang="en-US" sz="2000" b="1" u="sng" dirty="0" smtClean="0">
                <a:solidFill>
                  <a:srgbClr val="3099BF"/>
                </a:solidFill>
                <a:effectLst/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 </a:t>
            </a:r>
            <a:r>
              <a:rPr lang="en-US" sz="2000" b="1" u="sng" dirty="0">
                <a:solidFill>
                  <a:schemeClr val="accent1"/>
                </a:solidFill>
                <a:effectLst/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	</a:t>
            </a:r>
            <a:endParaRPr lang="en-US" sz="2000" dirty="0">
              <a:solidFill>
                <a:schemeClr val="accent1"/>
              </a:solidFill>
              <a:effectLst/>
              <a:latin typeface="Arial"/>
              <a:ea typeface="Arial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6193"/>
            <a:ext cx="816999" cy="904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463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6954670"/>
              </p:ext>
            </p:extLst>
          </p:nvPr>
        </p:nvGraphicFramePr>
        <p:xfrm>
          <a:off x="457200" y="1268760"/>
          <a:ext cx="8229600" cy="4984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0584"/>
                <a:gridCol w="6059016"/>
              </a:tblGrid>
              <a:tr h="1296144">
                <a:tc>
                  <a:txBody>
                    <a:bodyPr/>
                    <a:lstStyle/>
                    <a:p>
                      <a:r>
                        <a:rPr lang="en-GB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Background </a:t>
                      </a:r>
                      <a:r>
                        <a:rPr lang="en-GB" sz="1600" b="1" kern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(if needed)</a:t>
                      </a:r>
                      <a:endParaRPr lang="en-US" sz="1600" b="1" kern="1200" dirty="0">
                        <a:solidFill>
                          <a:schemeClr val="bg1">
                            <a:lumMod val="6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Strengths </a:t>
                      </a:r>
                      <a:r>
                        <a:rPr lang="en-GB" sz="16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(including</a:t>
                      </a:r>
                      <a:r>
                        <a:rPr lang="en-GB" sz="1600" b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best practices)</a:t>
                      </a: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Weaknesses</a:t>
                      </a: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Recommendations</a:t>
                      </a: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Text Box 1405"/>
          <p:cNvSpPr txBox="1">
            <a:spLocks noChangeArrowheads="1"/>
          </p:cNvSpPr>
          <p:nvPr/>
        </p:nvSpPr>
        <p:spPr bwMode="auto">
          <a:xfrm>
            <a:off x="1104450" y="403400"/>
            <a:ext cx="7082323" cy="31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>
              <a:spcBef>
                <a:spcPts val="5"/>
              </a:spcBef>
              <a:spcAft>
                <a:spcPts val="0"/>
              </a:spcAft>
              <a:tabLst>
                <a:tab pos="2191385" algn="l"/>
              </a:tabLst>
            </a:pPr>
            <a:r>
              <a:rPr lang="en-US" sz="2000" b="1" u="sng" spc="25" dirty="0" smtClean="0">
                <a:solidFill>
                  <a:srgbClr val="3099BF"/>
                </a:solidFill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VACCINE SUPPLY, QUALITY &amp; LOGISTICS </a:t>
            </a:r>
            <a:r>
              <a:rPr lang="en-US" sz="2000" b="1" u="sng" dirty="0" smtClean="0">
                <a:solidFill>
                  <a:srgbClr val="3099BF"/>
                </a:solidFill>
                <a:effectLst/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 </a:t>
            </a:r>
            <a:r>
              <a:rPr lang="en-US" sz="2000" b="1" u="sng" dirty="0">
                <a:solidFill>
                  <a:schemeClr val="accent1"/>
                </a:solidFill>
                <a:effectLst/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	</a:t>
            </a:r>
            <a:endParaRPr lang="en-US" sz="2000" dirty="0">
              <a:solidFill>
                <a:schemeClr val="accent1"/>
              </a:solidFill>
              <a:effectLst/>
              <a:latin typeface="Arial"/>
              <a:ea typeface="Arial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41122"/>
            <a:ext cx="996946" cy="920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8330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2675933"/>
              </p:ext>
            </p:extLst>
          </p:nvPr>
        </p:nvGraphicFramePr>
        <p:xfrm>
          <a:off x="457200" y="1268760"/>
          <a:ext cx="8229600" cy="4984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0584"/>
                <a:gridCol w="6059016"/>
              </a:tblGrid>
              <a:tr h="1296144">
                <a:tc>
                  <a:txBody>
                    <a:bodyPr/>
                    <a:lstStyle/>
                    <a:p>
                      <a:r>
                        <a:rPr lang="en-GB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Background </a:t>
                      </a:r>
                      <a:r>
                        <a:rPr lang="en-GB" sz="1600" b="1" kern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(if needed)</a:t>
                      </a:r>
                      <a:endParaRPr lang="en-US" sz="1600" b="1" kern="1200" dirty="0">
                        <a:solidFill>
                          <a:schemeClr val="bg1">
                            <a:lumMod val="6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Strengths </a:t>
                      </a:r>
                      <a:r>
                        <a:rPr lang="en-GB" sz="16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(including</a:t>
                      </a:r>
                      <a:r>
                        <a:rPr lang="en-GB" sz="1600" b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best practices)</a:t>
                      </a: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Weaknesses</a:t>
                      </a: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Recommendations</a:t>
                      </a: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Text Box 1405"/>
          <p:cNvSpPr txBox="1">
            <a:spLocks noChangeArrowheads="1"/>
          </p:cNvSpPr>
          <p:nvPr/>
        </p:nvSpPr>
        <p:spPr bwMode="auto">
          <a:xfrm>
            <a:off x="1104450" y="403400"/>
            <a:ext cx="7082323" cy="31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>
              <a:spcBef>
                <a:spcPts val="5"/>
              </a:spcBef>
              <a:spcAft>
                <a:spcPts val="0"/>
              </a:spcAft>
              <a:tabLst>
                <a:tab pos="2191385" algn="l"/>
              </a:tabLst>
            </a:pPr>
            <a:r>
              <a:rPr lang="en-US" sz="2000" b="1" u="sng" spc="25" dirty="0" smtClean="0">
                <a:solidFill>
                  <a:srgbClr val="3099BF"/>
                </a:solidFill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SERVICE DELIVERY </a:t>
            </a:r>
            <a:r>
              <a:rPr lang="en-US" sz="2000" b="1" u="sng" dirty="0" smtClean="0">
                <a:solidFill>
                  <a:srgbClr val="3099BF"/>
                </a:solidFill>
                <a:effectLst/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 </a:t>
            </a:r>
            <a:r>
              <a:rPr lang="en-US" sz="2000" b="1" u="sng" dirty="0">
                <a:solidFill>
                  <a:schemeClr val="accent1"/>
                </a:solidFill>
                <a:effectLst/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	</a:t>
            </a:r>
            <a:endParaRPr lang="en-US" sz="2000" dirty="0">
              <a:solidFill>
                <a:schemeClr val="accent1"/>
              </a:solidFill>
              <a:effectLst/>
              <a:latin typeface="Arial"/>
              <a:ea typeface="Arial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56" y="54140"/>
            <a:ext cx="1019894" cy="1012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345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0973288"/>
              </p:ext>
            </p:extLst>
          </p:nvPr>
        </p:nvGraphicFramePr>
        <p:xfrm>
          <a:off x="457200" y="1268760"/>
          <a:ext cx="8229600" cy="5228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0584"/>
                <a:gridCol w="6059016"/>
              </a:tblGrid>
              <a:tr h="1296144">
                <a:tc>
                  <a:txBody>
                    <a:bodyPr/>
                    <a:lstStyle/>
                    <a:p>
                      <a:r>
                        <a:rPr lang="en-GB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Background </a:t>
                      </a:r>
                      <a:r>
                        <a:rPr lang="en-GB" sz="1600" b="1" kern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(if needed)</a:t>
                      </a:r>
                      <a:endParaRPr lang="en-US" sz="1600" b="1" kern="1200" dirty="0">
                        <a:solidFill>
                          <a:schemeClr val="bg1">
                            <a:lumMod val="6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Strengths </a:t>
                      </a:r>
                      <a:r>
                        <a:rPr lang="en-GB" sz="16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(including</a:t>
                      </a:r>
                      <a:r>
                        <a:rPr lang="en-GB" sz="1600" b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best practices)</a:t>
                      </a: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Weaknesses</a:t>
                      </a: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Recommendations</a:t>
                      </a: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Text Box 1405"/>
          <p:cNvSpPr txBox="1">
            <a:spLocks noChangeArrowheads="1"/>
          </p:cNvSpPr>
          <p:nvPr/>
        </p:nvSpPr>
        <p:spPr bwMode="auto">
          <a:xfrm>
            <a:off x="1104450" y="403400"/>
            <a:ext cx="7082323" cy="31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>
              <a:spcBef>
                <a:spcPts val="5"/>
              </a:spcBef>
              <a:spcAft>
                <a:spcPts val="0"/>
              </a:spcAft>
              <a:tabLst>
                <a:tab pos="2191385" algn="l"/>
              </a:tabLst>
            </a:pPr>
            <a:r>
              <a:rPr lang="en-US" sz="2000" b="1" u="sng" spc="25" dirty="0" smtClean="0">
                <a:solidFill>
                  <a:srgbClr val="3099BF"/>
                </a:solidFill>
                <a:uFill>
                  <a:solidFill>
                    <a:srgbClr val="000000"/>
                  </a:solidFill>
                </a:uFill>
                <a:latin typeface="Calibri"/>
                <a:ea typeface="Arial"/>
              </a:rPr>
              <a:t>IMMUNIZATION COVERAGE &amp; AEFI MONITORING</a:t>
            </a:r>
            <a:endParaRPr lang="en-US" sz="2000" dirty="0">
              <a:solidFill>
                <a:schemeClr val="accent1"/>
              </a:solidFill>
              <a:effectLst/>
              <a:latin typeface="Arial"/>
              <a:ea typeface="Arial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199" y="126003"/>
            <a:ext cx="875898" cy="868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963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268</Words>
  <Application>Microsoft Office PowerPoint</Application>
  <PresentationFormat>On-screen Show (4:3)</PresentationFormat>
  <Paragraphs>169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WHO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HENNESSEY, Karen</dc:creator>
  <cp:lastModifiedBy>HENNESSEY, Karen</cp:lastModifiedBy>
  <cp:revision>22</cp:revision>
  <dcterms:created xsi:type="dcterms:W3CDTF">2018-04-27T08:53:38Z</dcterms:created>
  <dcterms:modified xsi:type="dcterms:W3CDTF">2018-04-27T12:17:44Z</dcterms:modified>
</cp:coreProperties>
</file>