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259" r:id="rId3"/>
    <p:sldId id="260" r:id="rId4"/>
    <p:sldId id="261" r:id="rId5"/>
    <p:sldId id="266" r:id="rId6"/>
    <p:sldId id="267" r:id="rId7"/>
    <p:sldId id="262" r:id="rId8"/>
    <p:sldId id="263" r:id="rId9"/>
    <p:sldId id="264" r:id="rId10"/>
    <p:sldId id="268" r:id="rId11"/>
    <p:sldId id="257" r:id="rId12"/>
    <p:sldId id="25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B01B3-2EC4-49A3-AE64-515CCC4E8B99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0040C-08F5-4888-83DE-13A7114E1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54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23925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defTabSz="923925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defTabSz="923925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defTabSz="923925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defTabSz="923925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defTabSz="9239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defTabSz="9239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defTabSz="9239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defTabSz="9239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b="0">
                <a:solidFill>
                  <a:prstClr val="black"/>
                </a:solidFill>
              </a:rPr>
              <a:t>World Health Organization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3925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defTabSz="923925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defTabSz="923925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defTabSz="923925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defTabSz="923925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defTabSz="9239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defTabSz="9239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defTabSz="9239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defTabSz="9239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459073-2BD0-4809-B79F-E79C98AFFDBD}" type="datetime3">
              <a:rPr lang="en-US" sz="1200" b="0" smtClean="0">
                <a:solidFill>
                  <a:prstClr val="black"/>
                </a:solidFill>
              </a:rPr>
              <a:pPr eaLnBrk="1" hangingPunct="1"/>
              <a:t>14 May 2018</a:t>
            </a:fld>
            <a:endParaRPr lang="en-US" sz="1200" b="0">
              <a:solidFill>
                <a:prstClr val="black"/>
              </a:solidFill>
            </a:endParaRP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3925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defTabSz="923925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defTabSz="923925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defTabSz="923925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defTabSz="923925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defTabSz="9239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defTabSz="9239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defTabSz="9239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defTabSz="9239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1629A16-BB98-4E52-8761-2DC8DAE24237}" type="slidenum">
              <a:rPr lang="en-US" sz="1200" b="0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z="1200" b="0">
              <a:solidFill>
                <a:prstClr val="black"/>
              </a:solidFill>
            </a:endParaRPr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3F4C4E-7EF8-46D8-B659-0FEAF6BA1C92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5175" cy="3432175"/>
          </a:xfrm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5060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3F4C4E-7EF8-46D8-B659-0FEAF6BA1C92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5175" cy="3432175"/>
          </a:xfrm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5060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7D879-711A-4377-A1D0-7FDA9A24CD2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51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24126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E7FAC7-FC23-4707-8D61-6F90640FAA3F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24126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800563"/>
            <a:ext cx="4990783" cy="4546903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234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itchFamily="34" charset="0"/>
              <a:buChar char="•"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Adminstrative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DHS 2016 data also support.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4E425-F670-4591-AA7F-10502897BF50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6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457-09D4-45D4-8876-FCD042D2E646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5396-6A6C-4C61-9996-F536C3B3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8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457-09D4-45D4-8876-FCD042D2E646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5396-6A6C-4C61-9996-F536C3B3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3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457-09D4-45D4-8876-FCD042D2E646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5396-6A6C-4C61-9996-F536C3B3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57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E7F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6578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F8441-ABCA-4813-8589-C229E561E3A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414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1" y="4407378"/>
            <a:ext cx="7772943" cy="1362097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1" y="2907056"/>
            <a:ext cx="7772943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0736" indent="0">
              <a:buNone/>
              <a:defRPr sz="1600"/>
            </a:lvl2pPr>
            <a:lvl3pPr marL="801472" indent="0">
              <a:buNone/>
              <a:defRPr sz="1400"/>
            </a:lvl3pPr>
            <a:lvl4pPr marL="1202207" indent="0">
              <a:buNone/>
              <a:defRPr sz="1200"/>
            </a:lvl4pPr>
            <a:lvl5pPr marL="1602943" indent="0">
              <a:buNone/>
              <a:defRPr sz="1200"/>
            </a:lvl5pPr>
            <a:lvl6pPr marL="2003679" indent="0">
              <a:buNone/>
              <a:defRPr sz="1200"/>
            </a:lvl6pPr>
            <a:lvl7pPr marL="2404415" indent="0">
              <a:buNone/>
              <a:defRPr sz="1200"/>
            </a:lvl7pPr>
            <a:lvl8pPr marL="2805151" indent="0">
              <a:buNone/>
              <a:defRPr sz="1200"/>
            </a:lvl8pPr>
            <a:lvl9pPr marL="320588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D42A7-46FC-4675-A768-D399B1909A9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70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540" y="1380815"/>
            <a:ext cx="4080591" cy="461183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3450" y="1380815"/>
            <a:ext cx="4080591" cy="461183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B599E-990E-45B9-A026-4C8B55A34D4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551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72" y="275012"/>
            <a:ext cx="8229057" cy="114324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72" y="1534879"/>
            <a:ext cx="4039867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72" y="2174172"/>
            <a:ext cx="4039867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304" y="1534879"/>
            <a:ext cx="4041225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304" y="2174172"/>
            <a:ext cx="4041225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35ECB-D6AB-4CA7-B063-7E1414E36C9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613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9BFF3-D5FD-4D47-8C55-ECE7A7C6514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4486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2C20D-7B3C-451B-96DB-4094A2318CB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3334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72" y="273572"/>
            <a:ext cx="3008181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08" y="273571"/>
            <a:ext cx="5110921" cy="58529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72" y="1435530"/>
            <a:ext cx="3008181" cy="4691027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45953-5A47-4B30-A65C-A624EF8677E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30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457-09D4-45D4-8876-FCD042D2E646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5396-6A6C-4C61-9996-F536C3B3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01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877" y="4800456"/>
            <a:ext cx="5486943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877" y="613376"/>
            <a:ext cx="5486943" cy="4113648"/>
          </a:xfrm>
        </p:spPr>
        <p:txBody>
          <a:bodyPr/>
          <a:lstStyle>
            <a:lvl1pPr marL="0" indent="0">
              <a:buNone/>
              <a:defRPr sz="2800"/>
            </a:lvl1pPr>
            <a:lvl2pPr marL="400736" indent="0">
              <a:buNone/>
              <a:defRPr sz="2500"/>
            </a:lvl2pPr>
            <a:lvl3pPr marL="801472" indent="0">
              <a:buNone/>
              <a:defRPr sz="2100"/>
            </a:lvl3pPr>
            <a:lvl4pPr marL="1202207" indent="0">
              <a:buNone/>
              <a:defRPr sz="1800"/>
            </a:lvl4pPr>
            <a:lvl5pPr marL="1602943" indent="0">
              <a:buNone/>
              <a:defRPr sz="1800"/>
            </a:lvl5pPr>
            <a:lvl6pPr marL="2003679" indent="0">
              <a:buNone/>
              <a:defRPr sz="1800"/>
            </a:lvl6pPr>
            <a:lvl7pPr marL="2404415" indent="0">
              <a:buNone/>
              <a:defRPr sz="1800"/>
            </a:lvl7pPr>
            <a:lvl8pPr marL="2805151" indent="0">
              <a:buNone/>
              <a:defRPr sz="1800"/>
            </a:lvl8pPr>
            <a:lvl9pPr marL="3205886" indent="0">
              <a:buNone/>
              <a:defRPr sz="18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877" y="5367757"/>
            <a:ext cx="5486943" cy="804876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67055-E120-4B5F-B439-F888609F58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403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A5150-D8B5-414D-8B20-50456511387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8394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"/>
            <a:ext cx="2286000" cy="5992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6727682" cy="5992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E3404-73E8-4AF9-B075-EDFBD8E430F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3043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3827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42539" y="1380815"/>
            <a:ext cx="8291501" cy="461183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B6D35-47A9-4929-96C0-AC0722F0793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9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457-09D4-45D4-8876-FCD042D2E646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5396-6A6C-4C61-9996-F536C3B3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9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457-09D4-45D4-8876-FCD042D2E646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5396-6A6C-4C61-9996-F536C3B3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3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457-09D4-45D4-8876-FCD042D2E646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5396-6A6C-4C61-9996-F536C3B3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94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457-09D4-45D4-8876-FCD042D2E646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5396-6A6C-4C61-9996-F536C3B3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4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457-09D4-45D4-8876-FCD042D2E646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5396-6A6C-4C61-9996-F536C3B3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6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457-09D4-45D4-8876-FCD042D2E646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5396-6A6C-4C61-9996-F536C3B3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5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457-09D4-45D4-8876-FCD042D2E646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5396-6A6C-4C61-9996-F536C3B3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8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23457-09D4-45D4-8876-FCD042D2E646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25396-6A6C-4C61-9996-F536C3B3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2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3827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6CCEE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2539" y="1380815"/>
            <a:ext cx="8291501" cy="4611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8" name="Line 6"/>
          <p:cNvSpPr>
            <a:spLocks noChangeShapeType="1"/>
          </p:cNvSpPr>
          <p:nvPr/>
        </p:nvSpPr>
        <p:spPr bwMode="auto">
          <a:xfrm>
            <a:off x="0" y="1246909"/>
            <a:ext cx="9144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15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47" tIns="40074" rIns="80147" bIns="40074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endParaRPr lang="en-US" sz="3400" b="1">
              <a:solidFill>
                <a:srgbClr val="000066"/>
              </a:solidFill>
            </a:endParaRP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0" y="6015688"/>
            <a:ext cx="9144000" cy="842312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47" tIns="40074" rIns="80147" bIns="40074" anchor="ctr"/>
          <a:lstStyle/>
          <a:p>
            <a:pPr algn="ctr" defTabSz="914179" rtl="1" fontAlgn="base">
              <a:spcBef>
                <a:spcPct val="0"/>
              </a:spcBef>
              <a:spcAft>
                <a:spcPct val="0"/>
              </a:spcAft>
            </a:pPr>
            <a:endParaRPr lang="en-US" sz="3400" b="1">
              <a:solidFill>
                <a:srgbClr val="000066"/>
              </a:solidFill>
            </a:endParaRPr>
          </a:p>
        </p:txBody>
      </p:sp>
      <p:pic>
        <p:nvPicPr>
          <p:cNvPr id="1030" name="Picture 17" descr="WHO-EN-white-H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751" y="6040166"/>
            <a:ext cx="2207266" cy="717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8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612" y="6106399"/>
            <a:ext cx="2533062" cy="65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8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-578288" y="6381410"/>
            <a:ext cx="928518" cy="476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bg1"/>
                </a:solidFill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F677E5A0-B6B3-4C7F-B267-E462BDCB4EF5}" type="slidenum">
              <a:rPr lang="en-US">
                <a:solidFill>
                  <a:srgbClr val="FFFFFF"/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87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179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+mj-lt"/>
          <a:ea typeface="+mj-ea"/>
          <a:cs typeface="+mj-cs"/>
        </a:defRPr>
      </a:lvl1pPr>
      <a:lvl2pPr algn="ctr" defTabSz="914179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2pPr>
      <a:lvl3pPr algn="ctr" defTabSz="914179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3pPr>
      <a:lvl4pPr algn="ctr" defTabSz="914179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4pPr>
      <a:lvl5pPr algn="ctr" defTabSz="914179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5pPr>
      <a:lvl6pPr marL="400736"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6pPr>
      <a:lvl7pPr marL="801472"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7pPr>
      <a:lvl8pPr marL="1202207"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8pPr>
      <a:lvl9pPr marL="1602943"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295" indent="-342295" algn="l" defTabSz="914179" rtl="0" eaLnBrk="0" fontAlgn="base" hangingPunct="0">
        <a:spcBef>
          <a:spcPct val="80000"/>
        </a:spcBef>
        <a:spcAft>
          <a:spcPct val="0"/>
        </a:spcAft>
        <a:buClr>
          <a:srgbClr val="1E7FB8"/>
        </a:buClr>
        <a:buFont typeface="Wingdings" pitchFamily="2" charset="2"/>
        <a:buChar char="l"/>
        <a:defRPr sz="2500">
          <a:solidFill>
            <a:srgbClr val="000066"/>
          </a:solidFill>
          <a:latin typeface="+mn-lt"/>
          <a:ea typeface="+mn-ea"/>
          <a:cs typeface="+mn-cs"/>
        </a:defRPr>
      </a:lvl1pPr>
      <a:lvl2pPr marL="805646" indent="-282464" algn="l" defTabSz="914179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Font typeface="Arial" charset="0"/>
        <a:buChar char="–"/>
        <a:defRPr sz="2100">
          <a:solidFill>
            <a:srgbClr val="000066"/>
          </a:solidFill>
          <a:latin typeface="+mn-lt"/>
          <a:cs typeface="+mn-cs"/>
        </a:defRPr>
      </a:lvl2pPr>
      <a:lvl3pPr marL="1256474" indent="-269940" algn="l" defTabSz="914179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•"/>
        <a:defRPr sz="2100">
          <a:solidFill>
            <a:srgbClr val="000066"/>
          </a:solidFill>
          <a:latin typeface="Arial Narrow" pitchFamily="34" charset="0"/>
          <a:cs typeface="+mn-cs"/>
        </a:defRPr>
      </a:lvl3pPr>
      <a:lvl4pPr marL="1664167" indent="-226806" algn="l" defTabSz="914179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–"/>
        <a:defRPr sz="2100">
          <a:solidFill>
            <a:srgbClr val="000066"/>
          </a:solidFill>
          <a:latin typeface="Arial Narrow" pitchFamily="34" charset="0"/>
          <a:cs typeface="+mn-cs"/>
        </a:defRPr>
      </a:lvl4pPr>
      <a:lvl5pPr marL="1988374" indent="-144710" algn="r" defTabSz="914179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389109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789845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190581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591317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3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472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207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943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679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415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151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88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7F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3400" b="1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651081" indent="-250416" eaLnBrk="0" hangingPunct="0">
              <a:defRPr sz="34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001663" indent="-200333" eaLnBrk="0" hangingPunct="0">
              <a:defRPr sz="34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402327" indent="-200333" eaLnBrk="0" hangingPunct="0">
              <a:defRPr sz="34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1802993" indent="-200333" eaLnBrk="0" hangingPunct="0">
              <a:defRPr sz="34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203658" indent="-200333" rtl="1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604323" indent="-200333" rtl="1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004989" indent="-200333" rtl="1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405653" indent="-200333" rtl="1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AF46671-5FC4-4FE2-AF8A-29FEB49ADFD6}" type="slidenum">
              <a:rPr lang="en-US" sz="1200" b="0">
                <a:solidFill>
                  <a:srgbClr val="FFFFFF"/>
                </a:solidFill>
              </a:rPr>
              <a:pPr eaLnBrk="1" hangingPunct="1"/>
              <a:t>1</a:t>
            </a:fld>
            <a:endParaRPr lang="en-US" sz="1200" b="0">
              <a:solidFill>
                <a:srgbClr val="FFFFFF"/>
              </a:solidFill>
            </a:endParaRP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0" y="4816295"/>
            <a:ext cx="9144000" cy="2041706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3" tIns="40067" rIns="80133" bIns="40067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endParaRPr lang="en-US" sz="3400" b="1">
              <a:solidFill>
                <a:srgbClr val="000066"/>
              </a:solidFill>
            </a:endParaRPr>
          </a:p>
        </p:txBody>
      </p:sp>
      <p:pic>
        <p:nvPicPr>
          <p:cNvPr id="3076" name="Picture 5" descr="WHO-EN-white-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56" y="5542912"/>
            <a:ext cx="3428186" cy="1117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0" y="1268760"/>
            <a:ext cx="9144000" cy="1478818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defTabSz="914018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FFFFFF"/>
                </a:solidFill>
              </a:rPr>
              <a:t>Maintaining Maternal &amp; Neonatal Tetanus Elimination in </a:t>
            </a:r>
            <a:r>
              <a:rPr lang="en-US" sz="4000" b="1" dirty="0">
                <a:solidFill>
                  <a:srgbClr val="FFFFFF"/>
                </a:solidFill>
              </a:rPr>
              <a:t>Country </a:t>
            </a:r>
            <a:r>
              <a:rPr lang="en-US" sz="4000" b="1" dirty="0" smtClean="0">
                <a:solidFill>
                  <a:srgbClr val="FFFFFF"/>
                </a:solidFill>
              </a:rPr>
              <a:t>X Post-validation </a:t>
            </a:r>
            <a:r>
              <a:rPr lang="en-US" sz="4000" b="1" dirty="0">
                <a:solidFill>
                  <a:srgbClr val="FFFFFF"/>
                </a:solidFill>
              </a:rPr>
              <a:t>Assessment</a:t>
            </a: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2660240" y="3822887"/>
            <a:ext cx="3823521" cy="404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133" tIns="40067" rIns="80133" bIns="40067">
            <a:spAutoFit/>
          </a:bodyPr>
          <a:lstStyle>
            <a:lvl1pPr defTabSz="1042988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 marL="742950" indent="-285750" defTabSz="1042988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marL="1143000" indent="-228600" defTabSz="1042988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marL="1600200" indent="-228600" defTabSz="1042988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marL="2057400" indent="-228600" defTabSz="1042988" eaLnBrk="0" hangingPunct="0"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2514600" indent="-228600" defTabSz="1042988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2971800" indent="-228600" defTabSz="1042988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3429000" indent="-228600" defTabSz="1042988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3886200" indent="-228600" defTabSz="1042988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ts val="526"/>
              </a:spcBef>
              <a:spcAft>
                <a:spcPct val="0"/>
              </a:spcAft>
            </a:pPr>
            <a:r>
              <a:rPr lang="fi-FI" sz="2100" dirty="0" smtClean="0">
                <a:solidFill>
                  <a:srgbClr val="FFFFFF"/>
                </a:solidFill>
              </a:rPr>
              <a:t>Country </a:t>
            </a:r>
            <a:r>
              <a:rPr lang="fi-FI" sz="2100" dirty="0" smtClean="0">
                <a:solidFill>
                  <a:srgbClr val="FFFFFF"/>
                </a:solidFill>
              </a:rPr>
              <a:t>X, </a:t>
            </a:r>
            <a:r>
              <a:rPr lang="fi-FI" sz="2100" dirty="0" smtClean="0">
                <a:solidFill>
                  <a:srgbClr val="FFFFFF"/>
                </a:solidFill>
              </a:rPr>
              <a:t>XX Month 20XX</a:t>
            </a:r>
            <a:endParaRPr lang="fi-FI" sz="2100" dirty="0">
              <a:solidFill>
                <a:srgbClr val="FFFFFF"/>
              </a:solidFill>
            </a:endParaRPr>
          </a:p>
        </p:txBody>
      </p:sp>
      <p:pic>
        <p:nvPicPr>
          <p:cNvPr id="3079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76" y="5726597"/>
            <a:ext cx="3639681" cy="934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7505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fr-CH" b="1" dirty="0">
                <a:solidFill>
                  <a:srgbClr val="00B0F0"/>
                </a:solidFill>
                <a:latin typeface="Calibri" panose="020F0502020204030204" pitchFamily="34" charset="0"/>
              </a:rPr>
              <a:t>Admin </a:t>
            </a:r>
            <a:r>
              <a:rPr lang="fr-CH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and </a:t>
            </a:r>
            <a:r>
              <a:rPr lang="fr-CH" b="1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coverage</a:t>
            </a:r>
            <a:r>
              <a:rPr lang="fr-CH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b="1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survey</a:t>
            </a:r>
            <a:r>
              <a:rPr lang="fr-CH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 data</a:t>
            </a:r>
            <a:endParaRPr lang="en-US" b="1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4C38-EEC0-4DFB-93A1-66A30D967E23}" type="slidenum">
              <a:rPr lang="en-GB" smtClean="0"/>
              <a:t>10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975912"/>
              </p:ext>
            </p:extLst>
          </p:nvPr>
        </p:nvGraphicFramePr>
        <p:xfrm>
          <a:off x="323528" y="1196750"/>
          <a:ext cx="8352929" cy="5112568"/>
        </p:xfrm>
        <a:graphic>
          <a:graphicData uri="http://schemas.openxmlformats.org/drawingml/2006/table">
            <a:tbl>
              <a:tblPr/>
              <a:tblGrid>
                <a:gridCol w="2657474"/>
                <a:gridCol w="1000184"/>
                <a:gridCol w="898301"/>
                <a:gridCol w="1000184"/>
                <a:gridCol w="898301"/>
                <a:gridCol w="1000184"/>
                <a:gridCol w="898301"/>
              </a:tblGrid>
              <a:tr h="66950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Municipality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District 1</a:t>
                      </a:r>
                      <a:endParaRPr lang="en-US" sz="28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District 2</a:t>
                      </a:r>
                      <a:endParaRPr lang="en-US" sz="28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District 3</a:t>
                      </a:r>
                      <a:endParaRPr lang="en-US" sz="28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3907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Admin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DHS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Admin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DHS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Admin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DHS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07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Penta3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907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TT2+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07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ANC1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07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SBA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7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NT rate / 1000 LB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33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z="44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Findings</a:t>
            </a:r>
            <a:r>
              <a:rPr lang="fr-CH" sz="44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4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from</a:t>
            </a:r>
            <a:r>
              <a:rPr lang="fr-CH" sz="44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4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field</a:t>
            </a:r>
            <a:r>
              <a:rPr lang="fr-CH" sz="44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400" b="1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visits</a:t>
            </a:r>
            <a:endParaRPr lang="en-US" sz="4400" b="1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94C38-EEC0-4DFB-93A1-66A30D967E23}" type="slidenum">
              <a:rPr lang="en-GB" smtClean="0"/>
              <a:t>11</a:t>
            </a:fld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431678"/>
              </p:ext>
            </p:extLst>
          </p:nvPr>
        </p:nvGraphicFramePr>
        <p:xfrm>
          <a:off x="251520" y="1340767"/>
          <a:ext cx="8784977" cy="4680521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392489"/>
                <a:gridCol w="1512167"/>
                <a:gridCol w="1512168"/>
                <a:gridCol w="1368153"/>
              </a:tblGrid>
              <a:tr h="52904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Key indicators</a:t>
                      </a:r>
                      <a:endParaRPr lang="en-US" sz="2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District</a:t>
                      </a:r>
                      <a:r>
                        <a:rPr lang="en-GB" sz="2400" b="1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1</a:t>
                      </a:r>
                      <a:endParaRPr lang="en-US" sz="2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District</a:t>
                      </a:r>
                      <a:r>
                        <a:rPr lang="en-GB" sz="2400" b="1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2</a:t>
                      </a:r>
                      <a:endParaRPr lang="en-US" sz="24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District</a:t>
                      </a:r>
                      <a:r>
                        <a:rPr lang="en-GB" sz="2400" b="1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3</a:t>
                      </a:r>
                      <a:endParaRPr lang="en-US" sz="24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04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# women interviewed </a:t>
                      </a:r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904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TT2+ coverage </a:t>
                      </a:r>
                      <a:r>
                        <a:rPr lang="en-US" sz="24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(%)</a:t>
                      </a:r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2904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TT5+ </a:t>
                      </a:r>
                      <a:r>
                        <a:rPr lang="en-US" sz="24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coverage (%)</a:t>
                      </a:r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2904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% of births in health facilities</a:t>
                      </a:r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7372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% putting traditional substance on cord </a:t>
                      </a:r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26156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% of women protected against </a:t>
                      </a:r>
                      <a:r>
                        <a:rPr lang="en-US" sz="24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tetanus </a:t>
                      </a:r>
                      <a:r>
                        <a:rPr lang="en-US" sz="2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by combined TT and skilled birth attendance</a:t>
                      </a:r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74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Findings</a:t>
            </a:r>
            <a:r>
              <a:rPr lang="fr-CH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from</a:t>
            </a:r>
            <a:r>
              <a:rPr lang="fr-CH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field</a:t>
            </a:r>
            <a:r>
              <a:rPr lang="fr-CH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b="1" dirty="0" err="1">
                <a:solidFill>
                  <a:srgbClr val="00B0F0"/>
                </a:solidFill>
                <a:latin typeface="Calibri" panose="020F0502020204030204" pitchFamily="34" charset="0"/>
              </a:rPr>
              <a:t>visits</a:t>
            </a:r>
            <a:r>
              <a:rPr lang="fr-CH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endParaRPr lang="en-US" b="1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46D94C38-EEC0-4DFB-93A1-66A30D967E23}" type="slidenum">
              <a:rPr lang="en-GB" smtClean="0"/>
              <a:t>12</a:t>
            </a:fld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345099"/>
              </p:ext>
            </p:extLst>
          </p:nvPr>
        </p:nvGraphicFramePr>
        <p:xfrm>
          <a:off x="251521" y="1340768"/>
          <a:ext cx="8640959" cy="4032448"/>
        </p:xfrm>
        <a:graphic>
          <a:graphicData uri="http://schemas.openxmlformats.org/drawingml/2006/table">
            <a:tbl>
              <a:tblPr/>
              <a:tblGrid>
                <a:gridCol w="16058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907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444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5410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Area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Strengths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Weaknesses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81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Planning, monitoring &amp; data use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8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8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Findings</a:t>
            </a:r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from</a:t>
            </a:r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field</a:t>
            </a:r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visits</a:t>
            </a:r>
            <a:endParaRPr lang="en-US" sz="4000" b="1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46D94C38-EEC0-4DFB-93A1-66A30D967E23}" type="slidenum">
              <a:rPr lang="en-GB" smtClean="0"/>
              <a:t>13</a:t>
            </a:fld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536328"/>
              </p:ext>
            </p:extLst>
          </p:nvPr>
        </p:nvGraphicFramePr>
        <p:xfrm>
          <a:off x="431540" y="1412776"/>
          <a:ext cx="8280920" cy="4248472"/>
        </p:xfrm>
        <a:graphic>
          <a:graphicData uri="http://schemas.openxmlformats.org/drawingml/2006/table">
            <a:tbl>
              <a:tblPr/>
              <a:tblGrid>
                <a:gridCol w="15389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016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403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067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Area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Strengths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Weaknesses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27796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Human resources and capacity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8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GB" sz="18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45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Findings</a:t>
            </a:r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from</a:t>
            </a:r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field</a:t>
            </a:r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visits</a:t>
            </a:r>
            <a:endParaRPr lang="en-US" sz="4000" b="1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46D94C38-EEC0-4DFB-93A1-66A30D967E23}" type="slidenum">
              <a:rPr lang="en-GB" smtClean="0"/>
              <a:t>14</a:t>
            </a:fld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072368"/>
              </p:ext>
            </p:extLst>
          </p:nvPr>
        </p:nvGraphicFramePr>
        <p:xfrm>
          <a:off x="503548" y="1340768"/>
          <a:ext cx="8136904" cy="4464496"/>
        </p:xfrm>
        <a:graphic>
          <a:graphicData uri="http://schemas.openxmlformats.org/drawingml/2006/table">
            <a:tbl>
              <a:tblPr/>
              <a:tblGrid>
                <a:gridCol w="15121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444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451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Area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Strengths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Weaknesses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9986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Immunization service delivery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8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10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Findings</a:t>
            </a:r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from</a:t>
            </a:r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field</a:t>
            </a:r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visits</a:t>
            </a:r>
            <a:endParaRPr lang="en-US" sz="4000" b="1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46D94C38-EEC0-4DFB-93A1-66A30D967E23}" type="slidenum">
              <a:rPr lang="en-GB" smtClean="0"/>
              <a:t>15</a:t>
            </a:fld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774987"/>
              </p:ext>
            </p:extLst>
          </p:nvPr>
        </p:nvGraphicFramePr>
        <p:xfrm>
          <a:off x="395536" y="1412776"/>
          <a:ext cx="8424936" cy="4032448"/>
        </p:xfrm>
        <a:graphic>
          <a:graphicData uri="http://schemas.openxmlformats.org/drawingml/2006/table">
            <a:tbl>
              <a:tblPr/>
              <a:tblGrid>
                <a:gridCol w="14652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873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6708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Area</a:t>
                      </a:r>
                    </a:p>
                  </a:txBody>
                  <a:tcPr marL="7105" marR="7105" marT="71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Strengths</a:t>
                      </a:r>
                    </a:p>
                  </a:txBody>
                  <a:tcPr marL="7105" marR="7105" marT="71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Weaknesses</a:t>
                      </a:r>
                    </a:p>
                  </a:txBody>
                  <a:tcPr marL="7105" marR="7105" marT="71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65365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Vaccine, supply stock and cold chain management</a:t>
                      </a:r>
                    </a:p>
                  </a:txBody>
                  <a:tcPr marL="7105" marR="7105" marT="7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endParaRPr lang="en-GB" sz="18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7105" marR="7105" marT="7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endParaRPr lang="en-GB" sz="18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7105" marR="7105" marT="7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48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Findings</a:t>
            </a:r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from</a:t>
            </a:r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field</a:t>
            </a:r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visits</a:t>
            </a:r>
            <a:endParaRPr lang="en-US" sz="4000" b="1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46D94C38-EEC0-4DFB-93A1-66A30D967E23}" type="slidenum">
              <a:rPr lang="en-GB" smtClean="0"/>
              <a:t>16</a:t>
            </a:fld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052493"/>
              </p:ext>
            </p:extLst>
          </p:nvPr>
        </p:nvGraphicFramePr>
        <p:xfrm>
          <a:off x="323528" y="1412776"/>
          <a:ext cx="8424936" cy="3744416"/>
        </p:xfrm>
        <a:graphic>
          <a:graphicData uri="http://schemas.openxmlformats.org/drawingml/2006/table">
            <a:tbl>
              <a:tblPr/>
              <a:tblGrid>
                <a:gridCol w="16561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4341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Area</a:t>
                      </a:r>
                    </a:p>
                  </a:txBody>
                  <a:tcPr marL="7105" marR="7105" marT="71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Strengths</a:t>
                      </a:r>
                    </a:p>
                  </a:txBody>
                  <a:tcPr marL="7105" marR="7105" marT="71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Weaknesses</a:t>
                      </a:r>
                    </a:p>
                  </a:txBody>
                  <a:tcPr marL="7105" marR="7105" marT="71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1003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ANC and clean delivery </a:t>
                      </a:r>
                      <a:r>
                        <a:rPr lang="en-GB" sz="2000" b="0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(SBA,</a:t>
                      </a:r>
                      <a:r>
                        <a:rPr lang="en-GB" sz="2000" b="0" i="0" u="none" strike="noStrike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clean cord practices)</a:t>
                      </a:r>
                      <a:endParaRPr lang="en-GB" sz="2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endParaRPr lang="en-GB" sz="18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05" marR="7105" marT="7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7105" marR="7105" marT="7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19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Findings</a:t>
            </a:r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from</a:t>
            </a:r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field</a:t>
            </a:r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0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visits</a:t>
            </a:r>
            <a:endParaRPr lang="en-US" sz="4000" b="1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46D94C38-EEC0-4DFB-93A1-66A30D967E23}" type="slidenum">
              <a:rPr lang="en-GB" smtClean="0"/>
              <a:t>17</a:t>
            </a:fld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739739"/>
              </p:ext>
            </p:extLst>
          </p:nvPr>
        </p:nvGraphicFramePr>
        <p:xfrm>
          <a:off x="215516" y="1340768"/>
          <a:ext cx="8712969" cy="4104456"/>
        </p:xfrm>
        <a:graphic>
          <a:graphicData uri="http://schemas.openxmlformats.org/drawingml/2006/table">
            <a:tbl>
              <a:tblPr/>
              <a:tblGrid>
                <a:gridCol w="15152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32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797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Area</a:t>
                      </a:r>
                    </a:p>
                  </a:txBody>
                  <a:tcPr marL="7105" marR="7105" marT="71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Strengths</a:t>
                      </a:r>
                    </a:p>
                  </a:txBody>
                  <a:tcPr marL="7105" marR="7105" marT="71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Weaknesses</a:t>
                      </a:r>
                    </a:p>
                  </a:txBody>
                  <a:tcPr marL="7105" marR="7105" marT="71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648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 Surveillance and reliability </a:t>
                      </a:r>
                      <a:endParaRPr lang="en-GB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7105" marR="7105" marT="7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endParaRPr lang="en-GB" sz="18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7105" marR="7105" marT="7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endParaRPr lang="en-GB" sz="18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7105" marR="7105" marT="7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68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B0F0"/>
                </a:solidFill>
                <a:latin typeface="Calibri" panose="020F0502020204030204" pitchFamily="34" charset="0"/>
              </a:rPr>
              <a:t>Conclusions</a:t>
            </a:r>
            <a:endParaRPr lang="fr-FR" sz="3200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611835"/>
          </a:xfrm>
        </p:spPr>
        <p:txBody>
          <a:bodyPr>
            <a:normAutofit/>
          </a:bodyPr>
          <a:lstStyle/>
          <a:p>
            <a:pPr marL="342295" lvl="1" indent="-342295">
              <a:spcBef>
                <a:spcPct val="80000"/>
              </a:spcBef>
              <a:buFont typeface="Wingdings" pitchFamily="2" charset="2"/>
              <a:buChar char="l"/>
            </a:pP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CF8441-ABCA-4813-8589-C229E561E3A9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33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B0F0"/>
                </a:solidFill>
                <a:latin typeface="Calibri" panose="020F0502020204030204" pitchFamily="34" charset="0"/>
              </a:rPr>
              <a:t>Recommendations</a:t>
            </a:r>
            <a:endParaRPr lang="fr-FR" sz="3200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611835"/>
          </a:xfrm>
        </p:spPr>
        <p:txBody>
          <a:bodyPr/>
          <a:lstStyle/>
          <a:p>
            <a:pPr marL="0" lvl="0" indent="0">
              <a:buNone/>
            </a:pPr>
            <a:endParaRPr lang="fr-FR" sz="24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CF8441-ABCA-4813-8589-C229E561E3A9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07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33935" y="260648"/>
            <a:ext cx="8077200" cy="88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</a:rPr>
              <a:t>Overview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97592" y="1484784"/>
            <a:ext cx="8610600" cy="4104456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Font typeface="Wingdings" pitchFamily="2" charset="2"/>
              <a:buChar char="l"/>
              <a:defRPr sz="25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804863" indent="-280988" algn="l" rtl="0" fontAlgn="base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Font typeface="Arial" pitchFamily="34" charset="0"/>
              <a:buChar char="–"/>
              <a:defRPr sz="2100">
                <a:solidFill>
                  <a:srgbClr val="000066"/>
                </a:solidFill>
                <a:latin typeface="+mn-lt"/>
                <a:cs typeface="+mn-cs"/>
              </a:defRPr>
            </a:lvl2pPr>
            <a:lvl3pPr marL="1255713" indent="-269875" algn="l" rtl="0" fontAlgn="base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•"/>
              <a:defRPr sz="2100">
                <a:solidFill>
                  <a:srgbClr val="000066"/>
                </a:solidFill>
                <a:latin typeface="Arial Narrow" pitchFamily="34" charset="0"/>
                <a:cs typeface="+mn-cs"/>
              </a:defRPr>
            </a:lvl3pPr>
            <a:lvl4pPr marL="1662113" indent="-225425" algn="l" rtl="0" fontAlgn="base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–"/>
              <a:defRPr sz="2100">
                <a:solidFill>
                  <a:srgbClr val="000066"/>
                </a:solidFill>
                <a:latin typeface="Arial Narrow" pitchFamily="34" charset="0"/>
                <a:cs typeface="+mn-cs"/>
              </a:defRPr>
            </a:lvl4pPr>
            <a:lvl5pPr marL="1989138" indent="-147638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446338" indent="-147638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903538" indent="-147638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360738" indent="-147638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817938" indent="-147638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</a:rPr>
              <a:t>MNTE post-validation monitoring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</a:rPr>
              <a:t>Data sets reviewed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</a:rPr>
              <a:t>Field assessment and findings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</a:rPr>
              <a:t>Conclusion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</a:rPr>
              <a:t>Recommendations</a:t>
            </a:r>
          </a:p>
          <a:p>
            <a:endParaRPr lang="fr-CH" sz="3200" b="1" kern="0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92C20D-7B3C-451B-96DB-4094A2318CB9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739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300940" y="260648"/>
            <a:ext cx="4542121" cy="88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99FF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</a:rPr>
              <a:t>Assessment teams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97592" y="1484784"/>
            <a:ext cx="8610600" cy="3209528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Font typeface="Wingdings" pitchFamily="2" charset="2"/>
              <a:buChar char="l"/>
              <a:defRPr sz="25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804863" indent="-280988" algn="l" rtl="0" fontAlgn="base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Font typeface="Arial" pitchFamily="34" charset="0"/>
              <a:buChar char="–"/>
              <a:defRPr sz="2100">
                <a:solidFill>
                  <a:srgbClr val="000066"/>
                </a:solidFill>
                <a:latin typeface="+mn-lt"/>
                <a:cs typeface="+mn-cs"/>
              </a:defRPr>
            </a:lvl2pPr>
            <a:lvl3pPr marL="1255713" indent="-269875" algn="l" rtl="0" fontAlgn="base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•"/>
              <a:defRPr sz="2100">
                <a:solidFill>
                  <a:srgbClr val="000066"/>
                </a:solidFill>
                <a:latin typeface="Arial Narrow" pitchFamily="34" charset="0"/>
                <a:cs typeface="+mn-cs"/>
              </a:defRPr>
            </a:lvl3pPr>
            <a:lvl4pPr marL="1662113" indent="-225425" algn="l" rtl="0" fontAlgn="base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–"/>
              <a:defRPr sz="2100">
                <a:solidFill>
                  <a:srgbClr val="000066"/>
                </a:solidFill>
                <a:latin typeface="Arial Narrow" pitchFamily="34" charset="0"/>
                <a:cs typeface="+mn-cs"/>
              </a:defRPr>
            </a:lvl4pPr>
            <a:lvl5pPr marL="1989138" indent="-147638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446338" indent="-147638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903538" indent="-147638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360738" indent="-147638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817938" indent="-147638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endParaRPr lang="fr-CH" sz="3200" b="1" kern="0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92C20D-7B3C-451B-96DB-4094A2318CB9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391495"/>
              </p:ext>
            </p:extLst>
          </p:nvPr>
        </p:nvGraphicFramePr>
        <p:xfrm>
          <a:off x="107504" y="1484784"/>
          <a:ext cx="9036496" cy="4248472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012166"/>
                <a:gridCol w="3060625"/>
                <a:gridCol w="2963705"/>
              </a:tblGrid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District</a:t>
                      </a:r>
                      <a:r>
                        <a:rPr lang="en-US" sz="2800" b="1" u="none" strike="noStrike" baseline="0" dirty="0" smtClean="0">
                          <a:solidFill>
                            <a:srgbClr val="0070C0"/>
                          </a:solidFill>
                          <a:effectLst/>
                        </a:rPr>
                        <a:t> 1</a:t>
                      </a:r>
                      <a:endParaRPr lang="en-US" sz="2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District</a:t>
                      </a:r>
                      <a:r>
                        <a:rPr lang="en-US" sz="2800" b="1" u="none" strike="noStrike" baseline="0" dirty="0" smtClean="0">
                          <a:solidFill>
                            <a:srgbClr val="0070C0"/>
                          </a:solidFill>
                          <a:effectLst/>
                        </a:rPr>
                        <a:t> 2</a:t>
                      </a:r>
                      <a:endParaRPr lang="en-US" sz="2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District</a:t>
                      </a:r>
                      <a:r>
                        <a:rPr lang="en-US" sz="2800" b="1" u="none" strike="noStrike" baseline="0" dirty="0" smtClean="0">
                          <a:solidFill>
                            <a:srgbClr val="0070C0"/>
                          </a:solidFill>
                          <a:effectLst/>
                        </a:rPr>
                        <a:t> 3</a:t>
                      </a:r>
                      <a:endParaRPr lang="en-US" sz="2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342900" marR="0" lvl="0" indent="-342900" algn="l" defTabSz="80147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Name X, affiliation X</a:t>
                      </a:r>
                      <a:endParaRPr kumimoji="0" lang="en-US" sz="2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80147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2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80147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2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marL="342900" marR="0" lvl="0" indent="-342900" algn="l" defTabSz="80147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2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80147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2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80147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2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008112">
                <a:tc>
                  <a:txBody>
                    <a:bodyPr/>
                    <a:lstStyle/>
                    <a:p>
                      <a:pPr marL="342900" marR="0" lvl="0" indent="-342900" algn="l" defTabSz="80147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2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80147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2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80147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2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80147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2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80147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4693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57362" y="1340644"/>
            <a:ext cx="7629276" cy="4608636"/>
          </a:xfrm>
          <a:prstGeom prst="rect">
            <a:avLst/>
          </a:prstGeom>
          <a:noFill/>
          <a:ln w="127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 algn="ctr" eaLnBrk="0" hangingPunct="0">
              <a:lnSpc>
                <a:spcPct val="110000"/>
              </a:lnSpc>
              <a:buClr>
                <a:schemeClr val="tx1"/>
              </a:buClr>
              <a:buSzPct val="75000"/>
            </a:pPr>
            <a:endParaRPr lang="en-US" sz="900" b="0" dirty="0">
              <a:solidFill>
                <a:schemeClr val="tx2"/>
              </a:solidFill>
            </a:endParaRPr>
          </a:p>
          <a:p>
            <a:pPr marL="342900" indent="-342900" algn="ctr" eaLnBrk="0" hangingPunct="0">
              <a:lnSpc>
                <a:spcPct val="110000"/>
              </a:lnSpc>
              <a:spcBef>
                <a:spcPct val="15000"/>
              </a:spcBef>
              <a:buClr>
                <a:schemeClr val="tx1"/>
              </a:buClr>
              <a:buSzPct val="75000"/>
            </a:pPr>
            <a:r>
              <a:rPr lang="en-US" sz="3200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To achieve elimination:</a:t>
            </a:r>
          </a:p>
          <a:p>
            <a:pPr marL="342900" indent="-342900" algn="ctr" eaLnBrk="0" hangingPunct="0">
              <a:lnSpc>
                <a:spcPct val="110000"/>
              </a:lnSpc>
              <a:spcBef>
                <a:spcPct val="15000"/>
              </a:spcBef>
              <a:buClr>
                <a:schemeClr val="tx1"/>
              </a:buClr>
              <a:buSzPct val="75000"/>
            </a:pPr>
            <a:r>
              <a:rPr lang="en-US" sz="32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&lt;1 </a:t>
            </a:r>
            <a:r>
              <a:rPr lang="en-US" sz="3200" b="0" dirty="0">
                <a:solidFill>
                  <a:srgbClr val="000000"/>
                </a:solidFill>
                <a:latin typeface="Calibri" panose="020F0502020204030204" pitchFamily="34" charset="0"/>
              </a:rPr>
              <a:t>NT case per 1,000 live </a:t>
            </a:r>
            <a:r>
              <a:rPr lang="en-US" sz="32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births </a:t>
            </a:r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 a year </a:t>
            </a:r>
            <a:r>
              <a:rPr lang="en-US" sz="3200" b="1" u="sng" dirty="0" smtClean="0">
                <a:solidFill>
                  <a:srgbClr val="FF3300"/>
                </a:solidFill>
                <a:latin typeface="Calibri" panose="020F0502020204030204" pitchFamily="34" charset="0"/>
              </a:rPr>
              <a:t>in </a:t>
            </a:r>
            <a:r>
              <a:rPr lang="en-US" sz="3200" b="1" u="sng" dirty="0">
                <a:solidFill>
                  <a:srgbClr val="FF3300"/>
                </a:solidFill>
                <a:latin typeface="Calibri" panose="020F0502020204030204" pitchFamily="34" charset="0"/>
              </a:rPr>
              <a:t>every </a:t>
            </a:r>
            <a:r>
              <a:rPr lang="en-US" sz="3200" b="1" u="sng" dirty="0" smtClean="0">
                <a:solidFill>
                  <a:srgbClr val="FF3300"/>
                </a:solidFill>
                <a:latin typeface="Calibri" panose="020F0502020204030204" pitchFamily="34" charset="0"/>
              </a:rPr>
              <a:t>district of a country</a:t>
            </a:r>
            <a:endParaRPr lang="en-US" sz="2800" b="1" dirty="0">
              <a:solidFill>
                <a:srgbClr val="FF3300"/>
              </a:solidFill>
              <a:latin typeface="Calibri" panose="020F0502020204030204" pitchFamily="34" charset="0"/>
            </a:endParaRPr>
          </a:p>
          <a:p>
            <a:pPr marL="342900" indent="-342900" algn="ctr" eaLnBrk="0" hangingPunct="0">
              <a:lnSpc>
                <a:spcPct val="110000"/>
              </a:lnSpc>
              <a:buClr>
                <a:schemeClr val="tx1"/>
              </a:buClr>
              <a:buSzPct val="75000"/>
            </a:pPr>
            <a:endParaRPr lang="en-US" sz="3200" b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algn="ctr" eaLnBrk="0" hangingPunct="0">
              <a:lnSpc>
                <a:spcPct val="110000"/>
              </a:lnSpc>
              <a:buClr>
                <a:schemeClr val="tx1"/>
              </a:buClr>
              <a:buSzPct val="75000"/>
            </a:pPr>
            <a:r>
              <a:rPr lang="en-US" sz="32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If </a:t>
            </a:r>
            <a:r>
              <a:rPr lang="en-US" sz="3200" b="0" dirty="0">
                <a:solidFill>
                  <a:srgbClr val="000000"/>
                </a:solidFill>
                <a:latin typeface="Calibri" panose="020F0502020204030204" pitchFamily="34" charset="0"/>
              </a:rPr>
              <a:t>NT is eliminated,</a:t>
            </a:r>
          </a:p>
          <a:p>
            <a:pPr marL="288000" algn="ctr" eaLnBrk="0" hangingPunct="0">
              <a:lnSpc>
                <a:spcPct val="110000"/>
              </a:lnSpc>
              <a:buClr>
                <a:schemeClr val="tx1"/>
              </a:buClr>
              <a:buSzPct val="75000"/>
            </a:pPr>
            <a:r>
              <a:rPr lang="en-US" sz="3200" b="0" dirty="0">
                <a:solidFill>
                  <a:srgbClr val="000000"/>
                </a:solidFill>
                <a:latin typeface="Calibri" panose="020F0502020204030204" pitchFamily="34" charset="0"/>
              </a:rPr>
              <a:t>maternal tetanus (MT) </a:t>
            </a:r>
            <a:r>
              <a:rPr lang="en-US" sz="3200" b="0" dirty="0">
                <a:latin typeface="Calibri" panose="020F0502020204030204" pitchFamily="34" charset="0"/>
              </a:rPr>
              <a:t>is also </a:t>
            </a:r>
            <a:r>
              <a:rPr lang="en-US" sz="3200" b="0" dirty="0" smtClean="0">
                <a:latin typeface="Calibri" panose="020F0502020204030204" pitchFamily="34" charset="0"/>
              </a:rPr>
              <a:t>considered </a:t>
            </a:r>
            <a:r>
              <a:rPr lang="en-US" sz="32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eliminated</a:t>
            </a:r>
          </a:p>
          <a:p>
            <a:pPr marL="288000" algn="ctr" eaLnBrk="0" hangingPunct="0">
              <a:lnSpc>
                <a:spcPct val="110000"/>
              </a:lnSpc>
              <a:buClr>
                <a:schemeClr val="tx1"/>
              </a:buClr>
              <a:buSzPct val="75000"/>
            </a:pPr>
            <a:r>
              <a:rPr lang="en-US" sz="3200" b="0" dirty="0" smtClean="0">
                <a:solidFill>
                  <a:srgbClr val="FF3300"/>
                </a:solidFill>
                <a:latin typeface="Calibri" panose="020F0502020204030204" pitchFamily="34" charset="0"/>
              </a:rPr>
              <a:t>= </a:t>
            </a:r>
            <a:r>
              <a:rPr lang="en-US" sz="3200" b="1" dirty="0" smtClean="0">
                <a:solidFill>
                  <a:srgbClr val="FF3300"/>
                </a:solidFill>
                <a:latin typeface="Calibri" panose="020F0502020204030204" pitchFamily="34" charset="0"/>
              </a:rPr>
              <a:t>MNTE</a:t>
            </a:r>
            <a:endParaRPr lang="en-US" sz="3200" b="1" dirty="0">
              <a:solidFill>
                <a:srgbClr val="FF3300"/>
              </a:solidFill>
              <a:latin typeface="Calibri" panose="020F0502020204030204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16632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4000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Neonatal tetanus (NT) elimination</a:t>
            </a:r>
          </a:p>
          <a:p>
            <a:pPr algn="ctr" eaLnBrk="0" hangingPunct="0">
              <a:lnSpc>
                <a:spcPct val="90000"/>
              </a:lnSpc>
            </a:pPr>
            <a:r>
              <a:rPr lang="en-GB" sz="4000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“public </a:t>
            </a:r>
            <a:r>
              <a:rPr lang="en-GB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h</a:t>
            </a:r>
            <a:r>
              <a:rPr lang="en-GB" sz="4000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ealth problem” </a:t>
            </a:r>
            <a:endParaRPr lang="en-GB" sz="4000" b="1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92C20D-7B3C-451B-96DB-4094A2318CB9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8942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1F5337-B089-497C-AE9B-DB44BA482E8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sz="4400" dirty="0">
                <a:solidFill>
                  <a:srgbClr val="00B0F0"/>
                </a:solidFill>
                <a:latin typeface="Calibri" panose="020F0502020204030204" pitchFamily="34" charset="0"/>
              </a:rPr>
              <a:t>Neonatal tetanus affects the vulnerable …</a:t>
            </a:r>
            <a:endParaRPr lang="en-US" altLang="en-US" sz="4400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23317"/>
            <a:ext cx="8915400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70C0"/>
                </a:solidFill>
                <a:latin typeface="Calibri" panose="020F0502020204030204" pitchFamily="34" charset="0"/>
              </a:rPr>
              <a:t>Women with no </a:t>
            </a:r>
            <a:r>
              <a:rPr lang="en-GB" altLang="en-US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antenatal care (ANC) </a:t>
            </a:r>
            <a:r>
              <a:rPr lang="en-GB" altLang="en-US" sz="2800" dirty="0">
                <a:solidFill>
                  <a:srgbClr val="0070C0"/>
                </a:solidFill>
                <a:latin typeface="Calibri" panose="020F0502020204030204" pitchFamily="34" charset="0"/>
              </a:rPr>
              <a:t>and no TT, home delivery and untrained attendance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10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70C0"/>
                </a:solidFill>
                <a:latin typeface="Calibri" panose="020F0502020204030204" pitchFamily="34" charset="0"/>
              </a:rPr>
              <a:t>Women who went for ANC but received no TT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10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70C0"/>
                </a:solidFill>
                <a:latin typeface="Calibri" panose="020F0502020204030204" pitchFamily="34" charset="0"/>
              </a:rPr>
              <a:t>Women who deliver at </a:t>
            </a:r>
            <a:r>
              <a:rPr lang="en-GB" altLang="en-US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health </a:t>
            </a:r>
            <a:r>
              <a:rPr lang="en-GB" altLang="en-US" sz="2800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center</a:t>
            </a:r>
            <a:r>
              <a:rPr lang="en-GB" altLang="en-US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2800" dirty="0">
                <a:solidFill>
                  <a:srgbClr val="0070C0"/>
                </a:solidFill>
                <a:latin typeface="Calibri" panose="020F0502020204030204" pitchFamily="34" charset="0"/>
              </a:rPr>
              <a:t>but practices may not be clean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10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70C0"/>
                </a:solidFill>
                <a:latin typeface="Calibri" panose="020F0502020204030204" pitchFamily="34" charset="0"/>
              </a:rPr>
              <a:t>Women attended by midwife but unclean </a:t>
            </a:r>
            <a:r>
              <a:rPr lang="en-GB" altLang="en-US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practices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altLang="en-US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Critical role of surveillance and sharing of findings for corrective actions with both, EPI and Maternal, Neonatal and Child Health (MNCH)</a:t>
            </a:r>
            <a:endParaRPr lang="en-US" altLang="en-US" sz="32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35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MNTE post-validation </a:t>
            </a:r>
            <a:r>
              <a:rPr lang="en-US" sz="4000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monitoring</a:t>
            </a:r>
            <a:endParaRPr lang="en-US" sz="4000" b="1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1268760"/>
            <a:ext cx="8856984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Objective</a:t>
            </a:r>
            <a:r>
              <a:rPr lang="en-US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: maintain MNTE status (&lt;</a:t>
            </a:r>
            <a:r>
              <a:rPr lang="en-US" sz="2800" dirty="0">
                <a:solidFill>
                  <a:srgbClr val="0070C0"/>
                </a:solidFill>
                <a:latin typeface="Calibri" panose="020F0502020204030204" pitchFamily="34" charset="0"/>
              </a:rPr>
              <a:t>1 NT case /1000 live births in every district)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Country to conduct annual 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MNTE risk assessment as part of EPI and MCH </a:t>
            </a:r>
            <a:r>
              <a:rPr lang="en-US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reviews and undertake 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necessary corrective measures based on </a:t>
            </a:r>
            <a:r>
              <a:rPr lang="en-US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findings</a:t>
            </a:r>
            <a:endParaRPr lang="en-US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Conduct post-validation assessments </a:t>
            </a:r>
          </a:p>
          <a:p>
            <a:pPr lvl="1" eaLnBrk="1" hangingPunct="1"/>
            <a:r>
              <a:rPr lang="en-US" sz="2000" dirty="0">
                <a:solidFill>
                  <a:srgbClr val="0070C0"/>
                </a:solidFill>
                <a:latin typeface="Calibri" panose="020F0502020204030204" pitchFamily="34" charset="0"/>
              </a:rPr>
              <a:t>Review available district data for 3 past years</a:t>
            </a:r>
          </a:p>
          <a:p>
            <a:pPr lvl="1" eaLnBrk="1" hangingPunct="1"/>
            <a:r>
              <a:rPr lang="en-US" sz="2000" dirty="0">
                <a:solidFill>
                  <a:srgbClr val="0070C0"/>
                </a:solidFill>
                <a:latin typeface="Calibri" panose="020F0502020204030204" pitchFamily="34" charset="0"/>
              </a:rPr>
              <a:t>Undertake field visit to selected poor and medium performing districts for clarification using standardized tools</a:t>
            </a:r>
          </a:p>
          <a:p>
            <a:pPr lvl="1" eaLnBrk="1" hangingPunct="1"/>
            <a:r>
              <a:rPr lang="en-US" sz="2000" dirty="0">
                <a:solidFill>
                  <a:srgbClr val="0070C0"/>
                </a:solidFill>
                <a:latin typeface="Calibri" panose="020F0502020204030204" pitchFamily="34" charset="0"/>
              </a:rPr>
              <a:t>Make appropriate recommendations to sustain the elimination status based on the consolidated </a:t>
            </a:r>
            <a:r>
              <a:rPr lang="en-US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findings</a:t>
            </a:r>
            <a:endParaRPr lang="en-US" sz="20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92C20D-7B3C-451B-96DB-4094A2318CB9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56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CH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Data sets </a:t>
            </a:r>
            <a:r>
              <a:rPr lang="en-US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reviewed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340768"/>
            <a:ext cx="8568951" cy="464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Desk review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Core indicators – NT rates, TT2+, clean delivery/skilled birth attendants coverage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Surrogate indicators – ANC, Penta1, Penta3, urban/rural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Administrative vs survey (DHS) data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Field assessment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District </a:t>
            </a:r>
            <a:r>
              <a:rPr lang="en-US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and 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health facility level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Community level survey of women who delivered a child within last 2 years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92C20D-7B3C-451B-96DB-4094A2318CB9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3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3538E84-84F3-4533-A629-85B3B4DE3E71}" type="slidenum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Z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16632"/>
            <a:ext cx="8763000" cy="609600"/>
          </a:xfrm>
        </p:spPr>
        <p:txBody>
          <a:bodyPr>
            <a:noAutofit/>
          </a:bodyPr>
          <a:lstStyle/>
          <a:p>
            <a:r>
              <a:rPr lang="en-US" altLang="en-US" sz="4000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Algorithm </a:t>
            </a:r>
            <a:r>
              <a:rPr lang="en-US" altLang="en-US" sz="4000" b="1" dirty="0">
                <a:solidFill>
                  <a:srgbClr val="00B0F0"/>
                </a:solidFill>
                <a:latin typeface="Calibri" panose="020F0502020204030204" pitchFamily="34" charset="0"/>
              </a:rPr>
              <a:t>– to determine NT risk </a:t>
            </a:r>
            <a:r>
              <a:rPr lang="en-US" altLang="en-US" sz="4000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status</a:t>
            </a:r>
            <a:endParaRPr lang="en-US" altLang="en-US" sz="4000" b="1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162844" name="Text Box 28"/>
          <p:cNvSpPr txBox="1">
            <a:spLocks noChangeArrowheads="1"/>
          </p:cNvSpPr>
          <p:nvPr/>
        </p:nvSpPr>
        <p:spPr bwMode="auto">
          <a:xfrm>
            <a:off x="0" y="6097321"/>
            <a:ext cx="9144000" cy="64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9177" tIns="44589" rIns="89177" bIns="44589">
            <a:spAutoFit/>
          </a:bodyPr>
          <a:lstStyle/>
          <a:p>
            <a:pPr marL="342900" indent="-342900" defTabSz="891760" eaLnBrk="0" hangingPunct="0">
              <a:buAutoNum type="arabicPeriod"/>
            </a:pPr>
            <a:r>
              <a:rPr lang="en-US" altLang="en-US" sz="1200" dirty="0" smtClean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  <a:cs typeface="Arial" charset="0"/>
              </a:rPr>
              <a:t>Reliable NT surveillance: a) zero reporting in operation, b) completeness of district health facility surveillance reporting ≥80%, c) adequate distribution of reporting sites (subjective), d) review of hospital records at least once a year.</a:t>
            </a:r>
          </a:p>
          <a:p>
            <a:pPr marL="342900" indent="-342900" defTabSz="891760" eaLnBrk="0" hangingPunct="0">
              <a:buAutoNum type="arabicPeriod"/>
            </a:pPr>
            <a:r>
              <a:rPr lang="en-US" altLang="en-US" sz="1200" dirty="0" smtClean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  <a:cs typeface="Arial" charset="0"/>
              </a:rPr>
              <a:t>Delivery by a health staff or as defined by the national policy.</a:t>
            </a:r>
            <a:endParaRPr lang="en-US" altLang="en-US" sz="1200" dirty="0">
              <a:solidFill>
                <a:prstClr val="white">
                  <a:lumMod val="50000"/>
                </a:prstClr>
              </a:solidFill>
              <a:latin typeface="Calibri" panose="020F0502020204030204" pitchFamily="34" charset="0"/>
              <a:cs typeface="Arial" charset="0"/>
            </a:endParaRPr>
          </a:p>
        </p:txBody>
      </p:sp>
      <p:pic>
        <p:nvPicPr>
          <p:cNvPr id="2122" name="Picture 7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14" y="736762"/>
            <a:ext cx="6608317" cy="542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311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94C38-EEC0-4DFB-93A1-66A30D967E23}" type="slidenum">
              <a:rPr lang="en-GB" smtClean="0"/>
              <a:t>9</a:t>
            </a:fld>
            <a:endParaRPr lang="en-GB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CH" sz="44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Findings</a:t>
            </a:r>
            <a:r>
              <a:rPr lang="fr-CH" sz="4400" b="1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r-CH" sz="4400" b="1" dirty="0" err="1">
                <a:solidFill>
                  <a:srgbClr val="00B0F0"/>
                </a:solidFill>
                <a:latin typeface="Calibri" panose="020F0502020204030204" pitchFamily="34" charset="0"/>
              </a:rPr>
              <a:t>from</a:t>
            </a:r>
            <a:r>
              <a:rPr lang="fr-CH" sz="4400" b="1" dirty="0">
                <a:solidFill>
                  <a:srgbClr val="00B0F0"/>
                </a:solidFill>
                <a:latin typeface="Calibri" panose="020F0502020204030204" pitchFamily="34" charset="0"/>
              </a:rPr>
              <a:t> desk </a:t>
            </a:r>
            <a:r>
              <a:rPr lang="fr-CH" sz="4400" b="1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review</a:t>
            </a:r>
            <a:endParaRPr lang="en-US" sz="4400" b="1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242489"/>
              </p:ext>
            </p:extLst>
          </p:nvPr>
        </p:nvGraphicFramePr>
        <p:xfrm>
          <a:off x="163976" y="1298179"/>
          <a:ext cx="8728504" cy="4579094"/>
        </p:xfrm>
        <a:graphic>
          <a:graphicData uri="http://schemas.openxmlformats.org/drawingml/2006/table">
            <a:tbl>
              <a:tblPr/>
              <a:tblGrid>
                <a:gridCol w="1002871"/>
                <a:gridCol w="878290"/>
                <a:gridCol w="646390"/>
                <a:gridCol w="514745"/>
                <a:gridCol w="864948"/>
                <a:gridCol w="593512"/>
                <a:gridCol w="767956"/>
                <a:gridCol w="864948"/>
                <a:gridCol w="864948"/>
                <a:gridCol w="864948"/>
                <a:gridCol w="864948"/>
              </a:tblGrid>
              <a:tr h="40217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District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Coverage Data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Surveillance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System indicators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35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Target Population under 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DTP1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DTP3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TT2+ coverage </a:t>
                      </a:r>
                      <a:r>
                        <a:rPr lang="en-US" sz="14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pregnant 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Women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PAB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Reported </a:t>
                      </a:r>
                      <a:endParaRPr lang="en-US" sz="1400" b="1" i="0" u="none" strike="noStrike" dirty="0" smtClean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NT 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cases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Reported NT rate per 1000 LBs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Hospital delivery rate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SBA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Urban or rural (majority of pop'n)?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0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number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number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rate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Urban / Rural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2016*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2016*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District 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District 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District 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District 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District 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District 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District 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District 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District 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District 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884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aster">
  <a:themeElements>
    <a:clrScheme name="master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652</Words>
  <Application>Microsoft Office PowerPoint</Application>
  <PresentationFormat>On-screen Show (4:3)</PresentationFormat>
  <Paragraphs>187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master</vt:lpstr>
      <vt:lpstr>PowerPoint Presentation</vt:lpstr>
      <vt:lpstr>PowerPoint Presentation</vt:lpstr>
      <vt:lpstr>PowerPoint Presentation</vt:lpstr>
      <vt:lpstr>PowerPoint Presentation</vt:lpstr>
      <vt:lpstr>Neonatal tetanus affects the vulnerable …</vt:lpstr>
      <vt:lpstr>MNTE post-validation monitoring</vt:lpstr>
      <vt:lpstr>Data sets reviewed</vt:lpstr>
      <vt:lpstr>Algorithm – to determine NT risk status</vt:lpstr>
      <vt:lpstr>Findings from desk review</vt:lpstr>
      <vt:lpstr>Admin and coverage survey data</vt:lpstr>
      <vt:lpstr>Findings from field visits</vt:lpstr>
      <vt:lpstr>Findings from field visits </vt:lpstr>
      <vt:lpstr>Findings from field visits</vt:lpstr>
      <vt:lpstr>Findings from field visits</vt:lpstr>
      <vt:lpstr>Findings from field visits</vt:lpstr>
      <vt:lpstr>Findings from field visits</vt:lpstr>
      <vt:lpstr>Findings from field visits</vt:lpstr>
      <vt:lpstr>Conclusions</vt:lpstr>
      <vt:lpstr>Recommendations</vt:lpstr>
    </vt:vector>
  </TitlesOfParts>
  <Company>WHO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 LOCHLAINN, Laura</dc:creator>
  <cp:lastModifiedBy>NIC LOCHLAINN, Laura</cp:lastModifiedBy>
  <cp:revision>6</cp:revision>
  <dcterms:created xsi:type="dcterms:W3CDTF">2018-05-14T15:45:07Z</dcterms:created>
  <dcterms:modified xsi:type="dcterms:W3CDTF">2018-05-14T16:41:58Z</dcterms:modified>
</cp:coreProperties>
</file>