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20"/>
  </p:notesMasterIdLst>
  <p:handoutMasterIdLst>
    <p:handoutMasterId r:id="rId21"/>
  </p:handoutMasterIdLst>
  <p:sldIdLst>
    <p:sldId id="312" r:id="rId2"/>
    <p:sldId id="286" r:id="rId3"/>
    <p:sldId id="282" r:id="rId4"/>
    <p:sldId id="321" r:id="rId5"/>
    <p:sldId id="328" r:id="rId6"/>
    <p:sldId id="329" r:id="rId7"/>
    <p:sldId id="330" r:id="rId8"/>
    <p:sldId id="337" r:id="rId9"/>
    <p:sldId id="338" r:id="rId10"/>
    <p:sldId id="339" r:id="rId11"/>
    <p:sldId id="336" r:id="rId12"/>
    <p:sldId id="331" r:id="rId13"/>
    <p:sldId id="320" r:id="rId14"/>
    <p:sldId id="335" r:id="rId15"/>
    <p:sldId id="318" r:id="rId16"/>
    <p:sldId id="333" r:id="rId17"/>
    <p:sldId id="308" r:id="rId18"/>
    <p:sldId id="319" r:id="rId19"/>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070">
          <p15:clr>
            <a:srgbClr val="A4A3A4"/>
          </p15:clr>
        </p15:guide>
        <p15:guide id="2" pos="2879">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60"/>
  </p:normalViewPr>
  <p:slideViewPr>
    <p:cSldViewPr>
      <p:cViewPr varScale="1">
        <p:scale>
          <a:sx n="97" d="100"/>
          <a:sy n="97" d="100"/>
        </p:scale>
        <p:origin x="82" y="101"/>
      </p:cViewPr>
      <p:guideLst>
        <p:guide orient="horz" pos="2070"/>
        <p:guide pos="2879"/>
      </p:guideLst>
    </p:cSldViewPr>
  </p:slideViewPr>
  <p:outlineViewPr>
    <p:cViewPr>
      <p:scale>
        <a:sx n="33" d="100"/>
        <a:sy n="33" d="100"/>
      </p:scale>
      <p:origin x="0" y="797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958" y="-96"/>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17C9CF63-BFBF-4368-BA3A-E3F15F6DB45D}"/>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charset="0"/>
                <a:ea typeface="MS PGothic" charset="0"/>
                <a:cs typeface="MS PGothic" charset="0"/>
              </a:defRPr>
            </a:lvl1pPr>
          </a:lstStyle>
          <a:p>
            <a:pPr>
              <a:defRPr/>
            </a:pPr>
            <a:endParaRPr lang="en-US"/>
          </a:p>
        </p:txBody>
      </p:sp>
      <p:sp>
        <p:nvSpPr>
          <p:cNvPr id="28675" name="Rectangle 3">
            <a:extLst>
              <a:ext uri="{FF2B5EF4-FFF2-40B4-BE49-F238E27FC236}">
                <a16:creationId xmlns:a16="http://schemas.microsoft.com/office/drawing/2014/main" id="{5CC7884F-7B16-4A3A-9BB1-E49A06300ABB}"/>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charset="0"/>
                <a:ea typeface="MS PGothic" charset="0"/>
                <a:cs typeface="MS PGothic" charset="0"/>
              </a:defRPr>
            </a:lvl1pPr>
          </a:lstStyle>
          <a:p>
            <a:pPr>
              <a:defRPr/>
            </a:pPr>
            <a:endParaRPr lang="en-US"/>
          </a:p>
        </p:txBody>
      </p:sp>
      <p:sp>
        <p:nvSpPr>
          <p:cNvPr id="28676" name="Rectangle 4">
            <a:extLst>
              <a:ext uri="{FF2B5EF4-FFF2-40B4-BE49-F238E27FC236}">
                <a16:creationId xmlns:a16="http://schemas.microsoft.com/office/drawing/2014/main" id="{7A939451-046C-4A75-8358-B7DDDF5142FF}"/>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charset="0"/>
                <a:ea typeface="MS PGothic" charset="0"/>
                <a:cs typeface="MS PGothic" charset="0"/>
              </a:defRPr>
            </a:lvl1pPr>
          </a:lstStyle>
          <a:p>
            <a:pPr>
              <a:defRPr/>
            </a:pPr>
            <a:endParaRPr lang="en-US"/>
          </a:p>
        </p:txBody>
      </p:sp>
      <p:sp>
        <p:nvSpPr>
          <p:cNvPr id="28677" name="Rectangle 5">
            <a:extLst>
              <a:ext uri="{FF2B5EF4-FFF2-40B4-BE49-F238E27FC236}">
                <a16:creationId xmlns:a16="http://schemas.microsoft.com/office/drawing/2014/main" id="{503F3F37-2720-468F-AC32-ED5290C446F2}"/>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8A21F563-7833-4438-890E-95EB39A81CF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F97CFE3-574E-458A-87B4-2D7F1CF308AC}"/>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charset="0"/>
                <a:ea typeface="MS PGothic" charset="0"/>
                <a:cs typeface="MS PGothic" charset="0"/>
              </a:defRPr>
            </a:lvl1pPr>
          </a:lstStyle>
          <a:p>
            <a:pPr>
              <a:defRPr/>
            </a:pPr>
            <a:endParaRPr lang="fr-FR"/>
          </a:p>
        </p:txBody>
      </p:sp>
      <p:sp>
        <p:nvSpPr>
          <p:cNvPr id="8195" name="Rectangle 3">
            <a:extLst>
              <a:ext uri="{FF2B5EF4-FFF2-40B4-BE49-F238E27FC236}">
                <a16:creationId xmlns:a16="http://schemas.microsoft.com/office/drawing/2014/main" id="{2C4F0C1B-ED80-40F9-AB43-A2BD7137B4F6}"/>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charset="0"/>
                <a:ea typeface="MS PGothic" charset="0"/>
                <a:cs typeface="MS PGothic" charset="0"/>
              </a:defRPr>
            </a:lvl1pPr>
          </a:lstStyle>
          <a:p>
            <a:pPr>
              <a:defRPr/>
            </a:pPr>
            <a:endParaRPr lang="fr-FR"/>
          </a:p>
        </p:txBody>
      </p:sp>
      <p:sp>
        <p:nvSpPr>
          <p:cNvPr id="3076" name="Rectangle 4">
            <a:extLst>
              <a:ext uri="{FF2B5EF4-FFF2-40B4-BE49-F238E27FC236}">
                <a16:creationId xmlns:a16="http://schemas.microsoft.com/office/drawing/2014/main" id="{02A9ADD4-6BE0-4A24-9414-3D3C723F900C}"/>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F3796263-804F-4FA6-9713-1B37673CA16A}"/>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3E03302D-D982-4659-9B16-73A595BD1651}"/>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charset="0"/>
                <a:ea typeface="MS PGothic" charset="0"/>
                <a:cs typeface="MS PGothic" charset="0"/>
              </a:defRPr>
            </a:lvl1pPr>
          </a:lstStyle>
          <a:p>
            <a:pPr>
              <a:defRPr/>
            </a:pPr>
            <a:endParaRPr lang="fr-FR"/>
          </a:p>
        </p:txBody>
      </p:sp>
      <p:sp>
        <p:nvSpPr>
          <p:cNvPr id="8199" name="Rectangle 7">
            <a:extLst>
              <a:ext uri="{FF2B5EF4-FFF2-40B4-BE49-F238E27FC236}">
                <a16:creationId xmlns:a16="http://schemas.microsoft.com/office/drawing/2014/main" id="{88D4952A-0675-45CE-9221-E7286A156C4B}"/>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2A81A274-8030-4651-863C-B8F9C7E5BDF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A1BF417-6159-4833-9184-2D338BAB0C4F}"/>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0D0C852C-1F59-4D1A-BE20-2DEF07BA7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92BAA764-FBEA-4396-9382-51C3AC4001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E33A674-1267-4F10-A34C-C89D75F5984A}"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A48D1918-6349-4973-8373-AA0026921FF3}"/>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04B713B4-8682-460B-94A5-D6D9E52802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la différence entre « grave » et « sévère »</a:t>
            </a:r>
          </a:p>
          <a:p>
            <a:endParaRPr lang="fr-FR" altLang="en-US" sz="2800" b="1"/>
          </a:p>
          <a:p>
            <a:r>
              <a:rPr lang="fr-FR" altLang="en-US">
                <a:solidFill>
                  <a:srgbClr val="000000"/>
                </a:solidFill>
              </a:rPr>
              <a:t>Une réaction sévère est un terme générique qui recouvre les réactions GRAVES mais aussi d</a:t>
            </a:r>
            <a:r>
              <a:rPr lang="fr-FR" altLang="fr-FR">
                <a:solidFill>
                  <a:srgbClr val="000000"/>
                </a:solidFill>
              </a:rPr>
              <a:t>’</a:t>
            </a:r>
            <a:r>
              <a:rPr lang="fr-FR" altLang="en-US">
                <a:solidFill>
                  <a:srgbClr val="000000"/>
                </a:solidFill>
              </a:rPr>
              <a:t>autres réactions n</a:t>
            </a:r>
            <a:r>
              <a:rPr lang="fr-FR" altLang="fr-FR">
                <a:solidFill>
                  <a:srgbClr val="000000"/>
                </a:solidFill>
              </a:rPr>
              <a:t>’</a:t>
            </a:r>
            <a:r>
              <a:rPr lang="fr-FR" altLang="en-US">
                <a:solidFill>
                  <a:srgbClr val="000000"/>
                </a:solidFill>
              </a:rPr>
              <a:t>entraînant pas nécessairement des problèmes de longue durée. </a:t>
            </a:r>
          </a:p>
          <a:p>
            <a:endParaRPr lang="fr-FR" altLang="en-US">
              <a:solidFill>
                <a:srgbClr val="000000"/>
              </a:solidFill>
            </a:endParaRPr>
          </a:p>
          <a:p>
            <a:r>
              <a:rPr lang="fr-FR" altLang="en-US">
                <a:solidFill>
                  <a:srgbClr val="000000"/>
                </a:solidFill>
              </a:rPr>
              <a:t>Une manifestation indésirable grave signifie tout événement médical fâcheux qui entraîne la mort, impose l</a:t>
            </a:r>
            <a:r>
              <a:rPr lang="fr-FR" altLang="fr-FR">
                <a:solidFill>
                  <a:srgbClr val="000000"/>
                </a:solidFill>
              </a:rPr>
              <a:t>’</a:t>
            </a:r>
            <a:r>
              <a:rPr lang="fr-FR" altLang="en-US">
                <a:solidFill>
                  <a:srgbClr val="000000"/>
                </a:solidFill>
              </a:rPr>
              <a:t>hospitalisation du patient, entraîne un handicap et/ou une incapacité persistante ou importante ou encore engage le pronostic vital. </a:t>
            </a:r>
          </a:p>
        </p:txBody>
      </p:sp>
      <p:sp>
        <p:nvSpPr>
          <p:cNvPr id="24580" name="Slide Number Placeholder 3">
            <a:extLst>
              <a:ext uri="{FF2B5EF4-FFF2-40B4-BE49-F238E27FC236}">
                <a16:creationId xmlns:a16="http://schemas.microsoft.com/office/drawing/2014/main" id="{FF7D8277-3A75-4DC3-A781-3301DD9FA6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BFE2A44-9606-4654-9A63-1804A6D3AD4B}"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4682419-06D2-4CEB-AA0A-021424D9CBF4}"/>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D8F605B2-5FF8-4C04-B467-EB5D6B8970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6628" name="Slide Number Placeholder 3">
            <a:extLst>
              <a:ext uri="{FF2B5EF4-FFF2-40B4-BE49-F238E27FC236}">
                <a16:creationId xmlns:a16="http://schemas.microsoft.com/office/drawing/2014/main" id="{31779DCE-4489-4141-B586-5D58E751E3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9F4FB5-24B7-4940-9ACA-58B32CF53024}"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A59BEA57-3B7B-456C-90EE-AE2495E82F2E}"/>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F638D723-1FE2-43DF-9D86-3F4B666657C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quelles MAPI ils doivent déclarer.</a:t>
            </a:r>
          </a:p>
          <a:p>
            <a:endParaRPr lang="en-US" altLang="en-US"/>
          </a:p>
          <a:p>
            <a:endParaRPr lang="en-US" altLang="en-US"/>
          </a:p>
        </p:txBody>
      </p:sp>
      <p:sp>
        <p:nvSpPr>
          <p:cNvPr id="28676" name="Slide Number Placeholder 3">
            <a:extLst>
              <a:ext uri="{FF2B5EF4-FFF2-40B4-BE49-F238E27FC236}">
                <a16:creationId xmlns:a16="http://schemas.microsoft.com/office/drawing/2014/main" id="{67E9BDEC-AC55-49F1-8A30-2737B343D6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0DAF84F-DCDB-443B-B5CF-51F7CACBC875}"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FA95B00D-2D4F-4E2D-A807-F93EB36ABAE5}"/>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5D4092BB-BDD3-4308-A884-BDC9344B7B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a:t>
            </a:r>
            <a:r>
              <a:rPr lang="fr-FR" altLang="fr-FR" b="1"/>
              <a:t>’</a:t>
            </a:r>
            <a:r>
              <a:rPr lang="fr-FR" altLang="en-US" b="1"/>
              <a:t>il faut faire dans les cas de manifestations postvaccinales indésirables (MAPI). </a:t>
            </a:r>
          </a:p>
          <a:p>
            <a:endParaRPr lang="fr-FR" altLang="en-US" b="1"/>
          </a:p>
          <a:p>
            <a:r>
              <a:rPr lang="fr-FR" altLang="en-US"/>
              <a:t>Comme tous les autres vaccins, le vaccin antipoliomyélitique inactivé doit faire l</a:t>
            </a:r>
            <a:r>
              <a:rPr lang="fr-FR" altLang="fr-FR"/>
              <a:t>’</a:t>
            </a:r>
            <a:r>
              <a:rPr lang="fr-FR" altLang="en-US"/>
              <a:t>objet d</a:t>
            </a:r>
            <a:r>
              <a:rPr lang="fr-FR" altLang="fr-FR"/>
              <a:t>’</a:t>
            </a:r>
            <a:r>
              <a:rPr lang="fr-FR" altLang="en-US"/>
              <a:t>une surveillance portant sur son innocuité et sur les manifestations indésirables qui suivent son administration.</a:t>
            </a:r>
          </a:p>
          <a:p>
            <a:endParaRPr lang="fr-FR" altLang="en-US"/>
          </a:p>
          <a:p>
            <a:r>
              <a:rPr lang="fr-FR" altLang="en-US"/>
              <a:t>Les agents de santé doivent demander aux parents de déclarer immédiatement toute réaction pouvant être associée au vaccin. Déclarez la MAPI par l</a:t>
            </a:r>
            <a:r>
              <a:rPr lang="fr-FR" altLang="fr-FR"/>
              <a:t>’</a:t>
            </a:r>
            <a:r>
              <a:rPr lang="fr-FR" altLang="en-US"/>
              <a:t>intermédiaire des systèmes de notification existants, mis en place par les programmes nationaux de vaccination. Les agents de santé doivent déclarer la MAPI au plus haut échelon du système de santé. Les pouvoirs publics décideront s</a:t>
            </a:r>
            <a:r>
              <a:rPr lang="fr-FR" altLang="fr-FR"/>
              <a:t>’</a:t>
            </a:r>
            <a:r>
              <a:rPr lang="fr-FR" altLang="en-US"/>
              <a:t>il est nécessaire de mener une enquête plus poussée. </a:t>
            </a:r>
            <a:br>
              <a:rPr lang="fr-FR" altLang="en-US" sz="1000"/>
            </a:br>
            <a:endParaRPr lang="fr-FR" altLang="en-US" sz="1000"/>
          </a:p>
          <a:p>
            <a:endParaRPr lang="fr-FR" altLang="en-US" sz="1000"/>
          </a:p>
        </p:txBody>
      </p:sp>
      <p:sp>
        <p:nvSpPr>
          <p:cNvPr id="30724" name="Espace réservé du numéro de diapositive 3">
            <a:extLst>
              <a:ext uri="{FF2B5EF4-FFF2-40B4-BE49-F238E27FC236}">
                <a16:creationId xmlns:a16="http://schemas.microsoft.com/office/drawing/2014/main" id="{6203E0C8-BE2D-406F-84EA-59F7100E8A9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52C7C0F-9D68-4B29-9AF7-67E2BD683158}" type="slidenum">
              <a:rPr lang="en-GB" altLang="en-US">
                <a:solidFill>
                  <a:srgbClr val="000000"/>
                </a:solidFill>
                <a:cs typeface="Arial" panose="020B0604020202020204" pitchFamily="34" charset="0"/>
              </a:rPr>
              <a:pPr algn="r" eaLnBrk="1" hangingPunct="1">
                <a:spcBef>
                  <a:spcPct val="0"/>
                </a:spcBef>
              </a:pPr>
              <a:t>13</a:t>
            </a:fld>
            <a:endParaRPr lang="en-GB" altLang="en-US">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16A6C648-5B31-4C89-A6B7-C0F3F804221C}"/>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379250C5-BDED-44CC-BDE5-E6D16901C26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a:t>
            </a:r>
            <a:r>
              <a:rPr lang="fr-FR" altLang="fr-FR" b="1"/>
              <a:t>’</a:t>
            </a:r>
            <a:r>
              <a:rPr lang="fr-FR" altLang="en-US" b="1"/>
              <a:t>implique une enquête sur une MAPI et ce qu</a:t>
            </a:r>
            <a:r>
              <a:rPr lang="fr-FR" altLang="fr-FR" b="1"/>
              <a:t>’</a:t>
            </a:r>
            <a:r>
              <a:rPr lang="fr-FR" altLang="en-US" b="1"/>
              <a:t>est son but.</a:t>
            </a:r>
          </a:p>
          <a:p>
            <a:endParaRPr lang="fr-FR" altLang="en-US" b="1"/>
          </a:p>
          <a:p>
            <a:endParaRPr lang="en-US" altLang="en-US" b="1"/>
          </a:p>
          <a:p>
            <a:r>
              <a:rPr lang="fr-FR" altLang="en-US">
                <a:solidFill>
                  <a:srgbClr val="000000"/>
                </a:solidFill>
                <a:cs typeface="Arial" panose="020B0604020202020204" pitchFamily="34" charset="0"/>
              </a:rPr>
              <a:t>Certains rapports sur des MAPI devront faire l</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objet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enquêtes plus poussées </a:t>
            </a:r>
            <a:r>
              <a:rPr lang="fr-FR" altLang="en-US" b="1">
                <a:solidFill>
                  <a:srgbClr val="000000"/>
                </a:solidFill>
                <a:cs typeface="Arial" panose="020B0604020202020204" pitchFamily="34" charset="0"/>
              </a:rPr>
              <a:t>de la part des directeurs des programmes de vaccination</a:t>
            </a:r>
          </a:p>
          <a:p>
            <a:r>
              <a:rPr lang="fr-FR" altLang="en-US">
                <a:solidFill>
                  <a:srgbClr val="000000"/>
                </a:solidFill>
                <a:cs typeface="Arial" panose="020B0604020202020204" pitchFamily="34" charset="0"/>
              </a:rPr>
              <a:t>Le but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une telle enquête peut être notamment :</a:t>
            </a:r>
          </a:p>
          <a:p>
            <a:pPr lvl="1"/>
            <a:r>
              <a:rPr lang="fr-FR" altLang="en-US">
                <a:solidFill>
                  <a:srgbClr val="000000"/>
                </a:solidFill>
              </a:rPr>
              <a:t>Confirmer (ou proposer) le diagnostic et déterminer le résultat ;</a:t>
            </a:r>
          </a:p>
          <a:p>
            <a:pPr lvl="1"/>
            <a:r>
              <a:rPr lang="fr-FR" altLang="en-US">
                <a:solidFill>
                  <a:srgbClr val="000000"/>
                </a:solidFill>
              </a:rPr>
              <a:t>Identifier les caractéristiques du vaccin impliqué</a:t>
            </a:r>
          </a:p>
          <a:p>
            <a:pPr lvl="1"/>
            <a:r>
              <a:rPr lang="fr-FR" altLang="en-US">
                <a:solidFill>
                  <a:srgbClr val="000000"/>
                </a:solidFill>
              </a:rPr>
              <a:t>Examiner les aspects opérationnels du programme pouvant être à l</a:t>
            </a:r>
            <a:r>
              <a:rPr lang="fr-FR" altLang="fr-FR">
                <a:solidFill>
                  <a:srgbClr val="000000"/>
                </a:solidFill>
              </a:rPr>
              <a:t>’</a:t>
            </a:r>
            <a:r>
              <a:rPr lang="fr-FR" altLang="en-US">
                <a:solidFill>
                  <a:srgbClr val="000000"/>
                </a:solidFill>
              </a:rPr>
              <a:t>origine d</a:t>
            </a:r>
            <a:r>
              <a:rPr lang="fr-FR" altLang="fr-FR">
                <a:solidFill>
                  <a:srgbClr val="000000"/>
                </a:solidFill>
              </a:rPr>
              <a:t>’</a:t>
            </a:r>
            <a:r>
              <a:rPr lang="fr-FR" altLang="en-US">
                <a:solidFill>
                  <a:srgbClr val="000000"/>
                </a:solidFill>
              </a:rPr>
              <a:t>erreurs de vaccination</a:t>
            </a:r>
          </a:p>
          <a:p>
            <a:pPr lvl="1"/>
            <a:r>
              <a:rPr lang="fr-FR" altLang="en-US">
                <a:solidFill>
                  <a:srgbClr val="000000"/>
                </a:solidFill>
              </a:rPr>
              <a:t>Justifier la recherche d</a:t>
            </a:r>
            <a:r>
              <a:rPr lang="fr-FR" altLang="fr-FR">
                <a:solidFill>
                  <a:srgbClr val="000000"/>
                </a:solidFill>
              </a:rPr>
              <a:t>’</a:t>
            </a:r>
            <a:r>
              <a:rPr lang="fr-FR" altLang="en-US">
                <a:solidFill>
                  <a:srgbClr val="000000"/>
                </a:solidFill>
              </a:rPr>
              <a:t>autres cas ou ensembles de cas potentiels de MAPI</a:t>
            </a:r>
          </a:p>
          <a:p>
            <a:pPr lvl="1"/>
            <a:r>
              <a:rPr lang="fr-FR" altLang="en-US">
                <a:solidFill>
                  <a:srgbClr val="000000"/>
                </a:solidFill>
              </a:rPr>
              <a:t>Comparer les risques contextuels au nombre de MAPI déclarées</a:t>
            </a:r>
            <a:endParaRPr lang="en-US" altLang="en-US">
              <a:solidFill>
                <a:srgbClr val="000000"/>
              </a:solidFill>
            </a:endParaRPr>
          </a:p>
        </p:txBody>
      </p:sp>
      <p:sp>
        <p:nvSpPr>
          <p:cNvPr id="32772" name="Slide Number Placeholder 3">
            <a:extLst>
              <a:ext uri="{FF2B5EF4-FFF2-40B4-BE49-F238E27FC236}">
                <a16:creationId xmlns:a16="http://schemas.microsoft.com/office/drawing/2014/main" id="{AC17234A-5E41-4577-9466-CDF976720A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2DDEA39-8F03-41AD-909A-C77F7BEEEE33}"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3C62453A-DBD1-4652-AF29-E09BC168F5AE}"/>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DE855BDF-B07A-439C-8B7B-D1B6C3FCFB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quelles informations doit contenir un rapport sur une MAPI.</a:t>
            </a:r>
          </a:p>
          <a:p>
            <a:endParaRPr lang="fr-FR" altLang="en-US" b="1"/>
          </a:p>
          <a:p>
            <a:r>
              <a:rPr lang="fr-FR" altLang="en-US" b="1"/>
              <a:t>Un rapport sur une MAPI doit contenir </a:t>
            </a:r>
            <a:r>
              <a:rPr lang="fr-FR" altLang="en-US"/>
              <a:t>:</a:t>
            </a:r>
          </a:p>
          <a:p>
            <a:pPr>
              <a:buFontTx/>
              <a:buChar char="•"/>
            </a:pPr>
            <a:r>
              <a:rPr lang="fr-FR" altLang="en-US">
                <a:solidFill>
                  <a:srgbClr val="000000"/>
                </a:solidFill>
              </a:rPr>
              <a:t> Patient – identifiant unique, date de naissance et genre</a:t>
            </a:r>
          </a:p>
          <a:p>
            <a:pPr>
              <a:buFontTx/>
              <a:buChar char="•"/>
            </a:pPr>
            <a:r>
              <a:rPr lang="fr-FR" altLang="en-US">
                <a:solidFill>
                  <a:srgbClr val="000000"/>
                </a:solidFill>
              </a:rPr>
              <a:t> Informations sur la vaccination – province où le vaccin a été administré, tous les vaccins administrés y compris leur nom, leur fabricant, le numéro de lot, le site et la voie d</a:t>
            </a:r>
            <a:r>
              <a:rPr lang="fr-FR" altLang="fr-FR">
                <a:solidFill>
                  <a:srgbClr val="000000"/>
                </a:solidFill>
              </a:rPr>
              <a:t>’</a:t>
            </a:r>
            <a:r>
              <a:rPr lang="fr-FR" altLang="en-US">
                <a:solidFill>
                  <a:srgbClr val="000000"/>
                </a:solidFill>
              </a:rPr>
              <a:t>administration ainsi que, si nécessaire, le numéro de série des doses de vaccins.</a:t>
            </a:r>
          </a:p>
          <a:p>
            <a:pPr>
              <a:buFontTx/>
              <a:buChar char="•"/>
            </a:pPr>
            <a:r>
              <a:rPr lang="fr-FR" altLang="en-US">
                <a:solidFill>
                  <a:srgbClr val="000000"/>
                </a:solidFill>
              </a:rPr>
              <a:t> Manifestation(s) indésirable(s) – description, y compris le moment où la manifestation est apparue après la vaccination, sa durée, l</a:t>
            </a:r>
            <a:r>
              <a:rPr lang="fr-FR" altLang="fr-FR">
                <a:solidFill>
                  <a:srgbClr val="000000"/>
                </a:solidFill>
              </a:rPr>
              <a:t>’</a:t>
            </a:r>
            <a:r>
              <a:rPr lang="fr-FR" altLang="en-US">
                <a:solidFill>
                  <a:srgbClr val="000000"/>
                </a:solidFill>
              </a:rPr>
              <a:t>utilisation de soins de santé, le traitement et le résultat. </a:t>
            </a:r>
          </a:p>
          <a:p>
            <a:pPr>
              <a:buFontTx/>
              <a:buChar char="•"/>
            </a:pPr>
            <a:r>
              <a:rPr lang="fr-FR" altLang="en-US">
                <a:solidFill>
                  <a:srgbClr val="000000"/>
                </a:solidFill>
              </a:rPr>
              <a:t> Antécédents médicaux et thérapeutiques – maladie sous-jacente, allergies connues avant la MAPI, médication concomitante. </a:t>
            </a:r>
          </a:p>
          <a:p>
            <a:pPr>
              <a:buFontTx/>
              <a:buChar char="•"/>
            </a:pPr>
            <a:r>
              <a:rPr lang="fr-FR" altLang="en-US">
                <a:solidFill>
                  <a:srgbClr val="000000"/>
                </a:solidFill>
              </a:rPr>
              <a:t> Manifestation (s) connexe(s) – maladie aiguë, traumatisme, exposition à des toxines environnementales</a:t>
            </a:r>
          </a:p>
          <a:p>
            <a:pPr>
              <a:buFontTx/>
              <a:buChar char="•"/>
            </a:pPr>
            <a:r>
              <a:rPr lang="fr-FR" altLang="en-US">
                <a:solidFill>
                  <a:srgbClr val="000000"/>
                </a:solidFill>
              </a:rPr>
              <a:t> Détails sur l</a:t>
            </a:r>
            <a:r>
              <a:rPr lang="fr-FR" altLang="fr-FR">
                <a:solidFill>
                  <a:srgbClr val="000000"/>
                </a:solidFill>
              </a:rPr>
              <a:t>’</a:t>
            </a:r>
            <a:r>
              <a:rPr lang="fr-FR" altLang="en-US">
                <a:solidFill>
                  <a:srgbClr val="000000"/>
                </a:solidFill>
              </a:rPr>
              <a:t>enquêteur.</a:t>
            </a:r>
          </a:p>
        </p:txBody>
      </p:sp>
      <p:sp>
        <p:nvSpPr>
          <p:cNvPr id="34820" name="Espace réservé du numéro de diapositive 3">
            <a:extLst>
              <a:ext uri="{FF2B5EF4-FFF2-40B4-BE49-F238E27FC236}">
                <a16:creationId xmlns:a16="http://schemas.microsoft.com/office/drawing/2014/main" id="{4AF9D5D1-20CF-4A8B-BAE4-05D3F13902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CB6BD50-A090-4D5F-8003-DF05AC3DDD32}" type="slidenum">
              <a:rPr lang="en-GB" altLang="en-US">
                <a:solidFill>
                  <a:srgbClr val="000000"/>
                </a:solidFill>
                <a:cs typeface="Arial" panose="020B0604020202020204" pitchFamily="34" charset="0"/>
              </a:rPr>
              <a:pPr>
                <a:spcBef>
                  <a:spcPct val="0"/>
                </a:spcBef>
              </a:pPr>
              <a:t>15</a:t>
            </a:fld>
            <a:endParaRPr lang="en-GB" altLang="en-US">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F5122CF5-340A-4A17-AB4A-9FD230A6764B}"/>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718AE0CD-C53D-46FF-A93C-7124E517B6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comment communiquer avec le responsable de l</a:t>
            </a:r>
            <a:r>
              <a:rPr lang="fr-FR" altLang="fr-FR" b="1"/>
              <a:t>’</a:t>
            </a:r>
            <a:r>
              <a:rPr lang="fr-FR" altLang="en-US" b="1"/>
              <a:t>enfant en cas de MAPI </a:t>
            </a:r>
          </a:p>
          <a:p>
            <a:pPr>
              <a:spcBef>
                <a:spcPts val="600"/>
              </a:spcBef>
            </a:pPr>
            <a:endParaRPr lang="fr-FR" altLang="en-US"/>
          </a:p>
          <a:p>
            <a:pPr>
              <a:spcBef>
                <a:spcPts val="1200"/>
              </a:spcBef>
            </a:pPr>
            <a:r>
              <a:rPr lang="fr-FR" altLang="en-US">
                <a:cs typeface="Arial" panose="020B0604020202020204" pitchFamily="34" charset="0"/>
              </a:rPr>
              <a:t>Rassurez la personne responsable de l</a:t>
            </a:r>
            <a:r>
              <a:rPr lang="fr-FR" altLang="fr-FR">
                <a:cs typeface="Arial" panose="020B0604020202020204" pitchFamily="34" charset="0"/>
              </a:rPr>
              <a:t>’</a:t>
            </a:r>
            <a:r>
              <a:rPr lang="fr-FR" altLang="en-US">
                <a:cs typeface="Arial" panose="020B0604020202020204" pitchFamily="34" charset="0"/>
              </a:rPr>
              <a:t>enfant</a:t>
            </a:r>
          </a:p>
          <a:p>
            <a:pPr>
              <a:spcBef>
                <a:spcPts val="600"/>
              </a:spcBef>
            </a:pPr>
            <a:endParaRPr lang="en-US" altLang="en-US">
              <a:cs typeface="Arial" panose="020B0604020202020204" pitchFamily="34" charset="0"/>
            </a:endParaRPr>
          </a:p>
          <a:p>
            <a:pPr>
              <a:spcBef>
                <a:spcPts val="1200"/>
              </a:spcBef>
            </a:pPr>
            <a:r>
              <a:rPr lang="fr-FR" altLang="en-US">
                <a:cs typeface="Arial" panose="020B0604020202020204" pitchFamily="34" charset="0"/>
              </a:rPr>
              <a:t>Faites part de votre incertitude</a:t>
            </a:r>
          </a:p>
          <a:p>
            <a:pPr>
              <a:spcBef>
                <a:spcPts val="600"/>
              </a:spcBef>
            </a:pPr>
            <a:endParaRPr lang="en-US" altLang="en-US">
              <a:cs typeface="Arial" panose="020B0604020202020204" pitchFamily="34" charset="0"/>
            </a:endParaRPr>
          </a:p>
          <a:p>
            <a:pPr>
              <a:spcBef>
                <a:spcPts val="1200"/>
              </a:spcBef>
            </a:pPr>
            <a:r>
              <a:rPr lang="fr-FR" altLang="en-US">
                <a:cs typeface="Arial" panose="020B0604020202020204" pitchFamily="34" charset="0"/>
              </a:rPr>
              <a:t>Faites savoir que la MAPI sera déclarée et fera l</a:t>
            </a:r>
            <a:r>
              <a:rPr lang="fr-FR" altLang="fr-FR">
                <a:cs typeface="Arial" panose="020B0604020202020204" pitchFamily="34" charset="0"/>
              </a:rPr>
              <a:t>’</a:t>
            </a:r>
            <a:r>
              <a:rPr lang="fr-FR" altLang="en-US">
                <a:cs typeface="Arial" panose="020B0604020202020204" pitchFamily="34" charset="0"/>
              </a:rPr>
              <a:t>objet d</a:t>
            </a:r>
            <a:r>
              <a:rPr lang="fr-FR" altLang="fr-FR">
                <a:cs typeface="Arial" panose="020B0604020202020204" pitchFamily="34" charset="0"/>
              </a:rPr>
              <a:t>’</a:t>
            </a:r>
            <a:r>
              <a:rPr lang="fr-FR" altLang="en-US">
                <a:cs typeface="Arial" panose="020B0604020202020204" pitchFamily="34" charset="0"/>
              </a:rPr>
              <a:t>une enquête approfondie</a:t>
            </a:r>
          </a:p>
          <a:p>
            <a:pPr>
              <a:spcBef>
                <a:spcPts val="600"/>
              </a:spcBef>
            </a:pPr>
            <a:endParaRPr lang="en-US" altLang="en-US">
              <a:cs typeface="Arial" panose="020B0604020202020204" pitchFamily="34" charset="0"/>
            </a:endParaRPr>
          </a:p>
          <a:p>
            <a:pPr>
              <a:spcBef>
                <a:spcPts val="600"/>
              </a:spcBef>
            </a:pPr>
            <a:r>
              <a:rPr lang="fr-FR" altLang="en-US">
                <a:cs typeface="Arial" panose="020B0604020202020204" pitchFamily="34" charset="0"/>
              </a:rPr>
              <a:t>Tenez la communauté informée</a:t>
            </a:r>
            <a:endParaRPr lang="en-US" altLang="en-US">
              <a:cs typeface="Arial" panose="020B0604020202020204" pitchFamily="34" charset="0"/>
            </a:endParaRPr>
          </a:p>
          <a:p>
            <a:endParaRPr lang="en-US" altLang="en-US" b="1"/>
          </a:p>
          <a:p>
            <a:endParaRPr lang="en-US" altLang="en-US"/>
          </a:p>
        </p:txBody>
      </p:sp>
      <p:sp>
        <p:nvSpPr>
          <p:cNvPr id="36868" name="Slide Number Placeholder 3">
            <a:extLst>
              <a:ext uri="{FF2B5EF4-FFF2-40B4-BE49-F238E27FC236}">
                <a16:creationId xmlns:a16="http://schemas.microsoft.com/office/drawing/2014/main" id="{D6659915-B223-48F1-94A1-BAB0D69C14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5A7C62F-26B1-46AD-93F3-38826E3047AA}" type="slidenum">
              <a:rPr lang="en-GB" altLang="en-US">
                <a:cs typeface="Arial" panose="020B0604020202020204" pitchFamily="34" charset="0"/>
              </a:rPr>
              <a:pPr>
                <a:spcBef>
                  <a:spcPct val="0"/>
                </a:spcBef>
              </a:pPr>
              <a:t>16</a:t>
            </a:fld>
            <a:endParaRPr lang="en-GB"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a:extLst>
              <a:ext uri="{FF2B5EF4-FFF2-40B4-BE49-F238E27FC236}">
                <a16:creationId xmlns:a16="http://schemas.microsoft.com/office/drawing/2014/main" id="{A2D16895-F11E-45E5-9522-197E4323B0DC}"/>
              </a:ext>
            </a:extLst>
          </p:cNvPr>
          <p:cNvSpPr>
            <a:spLocks noGrp="1" noRot="1" noChangeAspect="1" noChangeArrowheads="1" noTextEdit="1"/>
          </p:cNvSpPr>
          <p:nvPr>
            <p:ph type="sldImg"/>
          </p:nvPr>
        </p:nvSpPr>
        <p:spPr>
          <a:ln/>
        </p:spPr>
      </p:sp>
      <p:sp>
        <p:nvSpPr>
          <p:cNvPr id="38915" name="Espace réservé des commentaires 2">
            <a:extLst>
              <a:ext uri="{FF2B5EF4-FFF2-40B4-BE49-F238E27FC236}">
                <a16:creationId xmlns:a16="http://schemas.microsoft.com/office/drawing/2014/main" id="{F92DA784-E724-489F-993A-8D7459E56F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que ces messages sont les principales informations à ne pas oublier</a:t>
            </a:r>
          </a:p>
          <a:p>
            <a:endParaRPr lang="fr-FR" altLang="en-US" b="1"/>
          </a:p>
          <a:p>
            <a:r>
              <a:rPr lang="fr-FR" altLang="en-US">
                <a:solidFill>
                  <a:srgbClr val="000000"/>
                </a:solidFill>
                <a:cs typeface="Arial" panose="020B0604020202020204" pitchFamily="34" charset="0"/>
              </a:rPr>
              <a:t>L</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innocuité des vaccins antipoliomyélitiques inactivés est excellente.</a:t>
            </a:r>
          </a:p>
          <a:p>
            <a:pPr>
              <a:spcBef>
                <a:spcPts val="600"/>
              </a:spcBef>
              <a:buClr>
                <a:srgbClr val="1E7FB8"/>
              </a:buClr>
              <a:buFont typeface="Wingdings" panose="05000000000000000000" pitchFamily="2" charset="2"/>
              <a:buNone/>
            </a:pPr>
            <a:r>
              <a:rPr lang="fr-FR" altLang="en-US">
                <a:solidFill>
                  <a:srgbClr val="000000"/>
                </a:solidFill>
                <a:cs typeface="Arial" panose="020B0604020202020204" pitchFamily="34" charset="0"/>
              </a:rPr>
              <a:t>La plupart des nourrissons vaccinés par le VPI ne manifestent aucun effet secondaire</a:t>
            </a:r>
          </a:p>
          <a:p>
            <a:pPr>
              <a:spcBef>
                <a:spcPts val="600"/>
              </a:spcBef>
              <a:buClr>
                <a:srgbClr val="1E7FB8"/>
              </a:buClr>
              <a:buFont typeface="Wingdings" panose="05000000000000000000" pitchFamily="2" charset="2"/>
              <a:buNone/>
            </a:pPr>
            <a:r>
              <a:rPr lang="fr-FR" altLang="en-US">
                <a:solidFill>
                  <a:srgbClr val="000000"/>
                </a:solidFill>
                <a:cs typeface="Arial" panose="020B0604020202020204" pitchFamily="34" charset="0"/>
              </a:rPr>
              <a:t>Les MAPI peuvent être mineures ou sévères (ce qui recouvre les manifestations graves)</a:t>
            </a:r>
          </a:p>
          <a:p>
            <a:pPr>
              <a:spcBef>
                <a:spcPts val="600"/>
              </a:spcBef>
              <a:buClr>
                <a:srgbClr val="1E7FB8"/>
              </a:buClr>
              <a:buFont typeface="Wingdings" panose="05000000000000000000" pitchFamily="2" charset="2"/>
              <a:buNone/>
            </a:pPr>
            <a:r>
              <a:rPr lang="fr-FR" altLang="en-US">
                <a:solidFill>
                  <a:srgbClr val="000000"/>
                </a:solidFill>
                <a:cs typeface="Arial" panose="020B0604020202020204" pitchFamily="34" charset="0"/>
              </a:rPr>
              <a:t>Les MAPI doivent être déclarées au moyen des systèmes/formulaires existants de notification des MAPI</a:t>
            </a:r>
          </a:p>
          <a:p>
            <a:pPr marL="0" lvl="1">
              <a:spcBef>
                <a:spcPts val="600"/>
              </a:spcBef>
              <a:buClr>
                <a:srgbClr val="1E7FB8"/>
              </a:buClr>
              <a:buFont typeface="Wingdings" panose="05000000000000000000" pitchFamily="2" charset="2"/>
              <a:buNone/>
            </a:pPr>
            <a:r>
              <a:rPr lang="fr-FR" altLang="en-US">
                <a:solidFill>
                  <a:srgbClr val="000000"/>
                </a:solidFill>
              </a:rPr>
              <a:t>Rassurez la personne responsable de l</a:t>
            </a:r>
            <a:r>
              <a:rPr lang="fr-FR" altLang="fr-FR">
                <a:solidFill>
                  <a:srgbClr val="000000"/>
                </a:solidFill>
              </a:rPr>
              <a:t>’</a:t>
            </a:r>
            <a:r>
              <a:rPr lang="fr-FR" altLang="en-US">
                <a:solidFill>
                  <a:srgbClr val="000000"/>
                </a:solidFill>
              </a:rPr>
              <a:t>enfant – Faites part de votre incertitude – Menez une enquête approfondie – Tenez la communauté informée</a:t>
            </a:r>
          </a:p>
          <a:p>
            <a:pPr marL="0" lvl="1">
              <a:spcBef>
                <a:spcPts val="600"/>
              </a:spcBef>
              <a:buClr>
                <a:srgbClr val="1E7FB8"/>
              </a:buClr>
              <a:buFont typeface="Wingdings" panose="05000000000000000000" pitchFamily="2" charset="2"/>
              <a:buNone/>
            </a:pPr>
            <a:endParaRPr lang="fr-FR" altLang="en-US" sz="2000">
              <a:solidFill>
                <a:srgbClr val="000066"/>
              </a:solidFill>
              <a:latin typeface="Gill Sans MT" panose="020B0502020104020203" pitchFamily="34" charset="0"/>
            </a:endParaRPr>
          </a:p>
          <a:p>
            <a:pPr marL="0" lvl="1">
              <a:spcBef>
                <a:spcPts val="600"/>
              </a:spcBef>
              <a:buClr>
                <a:srgbClr val="1E7FB8"/>
              </a:buClr>
              <a:buFont typeface="Wingdings" panose="05000000000000000000" pitchFamily="2" charset="2"/>
              <a:buNone/>
            </a:pPr>
            <a:endParaRPr lang="fr-FR" altLang="en-US" sz="2000">
              <a:solidFill>
                <a:srgbClr val="000066"/>
              </a:solidFill>
              <a:latin typeface="Gill Sans MT" panose="020B0502020104020203" pitchFamily="34" charset="0"/>
            </a:endParaRPr>
          </a:p>
          <a:p>
            <a:pPr>
              <a:spcBef>
                <a:spcPts val="600"/>
              </a:spcBef>
              <a:buClr>
                <a:srgbClr val="1E7FB8"/>
              </a:buClr>
              <a:buFont typeface="Wingdings" panose="05000000000000000000" pitchFamily="2" charset="2"/>
              <a:buNone/>
            </a:pPr>
            <a:endParaRPr lang="fr-FR" altLang="en-US" sz="2000">
              <a:solidFill>
                <a:srgbClr val="000066"/>
              </a:solidFill>
              <a:latin typeface="Gill Sans MT" panose="020B0502020104020203" pitchFamily="34" charset="0"/>
            </a:endParaRPr>
          </a:p>
          <a:p>
            <a:endParaRPr lang="fr-FR" altLang="en-US" b="1"/>
          </a:p>
        </p:txBody>
      </p:sp>
      <p:sp>
        <p:nvSpPr>
          <p:cNvPr id="38916" name="Espace réservé du numéro de diapositive 3">
            <a:extLst>
              <a:ext uri="{FF2B5EF4-FFF2-40B4-BE49-F238E27FC236}">
                <a16:creationId xmlns:a16="http://schemas.microsoft.com/office/drawing/2014/main" id="{79E0915B-E0E5-48D0-8BD6-13AA62C57E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8744DD6-CC63-4E54-878E-38966EED7D4B}" type="slidenum">
              <a:rPr lang="en-GB" altLang="en-US">
                <a:solidFill>
                  <a:srgbClr val="000000"/>
                </a:solidFill>
                <a:cs typeface="Arial" panose="020B0604020202020204" pitchFamily="34" charset="0"/>
              </a:rPr>
              <a:pPr>
                <a:spcBef>
                  <a:spcPct val="0"/>
                </a:spcBef>
              </a:pPr>
              <a:t>17</a:t>
            </a:fld>
            <a:endParaRPr lang="en-GB" altLang="en-US">
              <a:solidFill>
                <a:srgbClr val="000000"/>
              </a:solidFill>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a:extLst>
              <a:ext uri="{FF2B5EF4-FFF2-40B4-BE49-F238E27FC236}">
                <a16:creationId xmlns:a16="http://schemas.microsoft.com/office/drawing/2014/main" id="{1F03863F-E70C-4D4D-9F84-5059AE41DBD3}"/>
              </a:ext>
            </a:extLst>
          </p:cNvPr>
          <p:cNvSpPr>
            <a:spLocks noGrp="1" noRot="1" noChangeAspect="1" noChangeArrowheads="1" noTextEdit="1"/>
          </p:cNvSpPr>
          <p:nvPr>
            <p:ph type="sldImg"/>
          </p:nvPr>
        </p:nvSpPr>
        <p:spPr>
          <a:ln/>
        </p:spPr>
      </p:sp>
      <p:sp>
        <p:nvSpPr>
          <p:cNvPr id="40963" name="Espace réservé des commentaires 2">
            <a:extLst>
              <a:ext uri="{FF2B5EF4-FFF2-40B4-BE49-F238E27FC236}">
                <a16:creationId xmlns:a16="http://schemas.microsoft.com/office/drawing/2014/main" id="{C1D8240A-F288-4CB5-9BB8-5E6C15D5BC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endParaRPr lang="en-US" altLang="en-US" b="1"/>
          </a:p>
          <a:p>
            <a:r>
              <a:rPr lang="fr-FR" altLang="en-US"/>
              <a:t>Ce module est terminé.    </a:t>
            </a:r>
          </a:p>
          <a:p>
            <a:r>
              <a:rPr lang="fr-FR" altLang="en-US"/>
              <a:t>On vous a présenté le module intitulé « Suivi des manifestations postvaccinales indésirables (MAPI) associées au VPI ».</a:t>
            </a:r>
            <a:br>
              <a:rPr lang="fr-FR" altLang="en-US"/>
            </a:br>
            <a:endParaRPr lang="fr-FR" altLang="en-US"/>
          </a:p>
          <a:p>
            <a:r>
              <a:rPr lang="fr-FR" altLang="en-US"/>
              <a:t>Le module suivant s</a:t>
            </a:r>
            <a:r>
              <a:rPr lang="fr-FR" altLang="fr-FR"/>
              <a:t>’</a:t>
            </a:r>
            <a:r>
              <a:rPr lang="fr-FR" altLang="en-US"/>
              <a:t>intitule « Communication avec les personnes responsables des nourrissons sur le VPI et sur les injections multiples » </a:t>
            </a:r>
          </a:p>
          <a:p>
            <a:endParaRPr lang="fr-FR" altLang="en-US"/>
          </a:p>
          <a:p>
            <a:r>
              <a:rPr lang="fr-FR" altLang="en-US"/>
              <a:t>Je vous remercie de votre attention.</a:t>
            </a:r>
            <a:endParaRPr lang="fr-FR" altLang="en-US">
              <a:solidFill>
                <a:srgbClr val="000066"/>
              </a:solidFill>
            </a:endParaRPr>
          </a:p>
          <a:p>
            <a:r>
              <a:rPr lang="en-US" altLang="en-US">
                <a:solidFill>
                  <a:srgbClr val="000066"/>
                </a:solidFill>
              </a:rPr>
              <a:t>  </a:t>
            </a:r>
            <a:endParaRPr lang="fr-FR" altLang="en-US">
              <a:solidFill>
                <a:srgbClr val="000066"/>
              </a:solidFill>
            </a:endParaRPr>
          </a:p>
        </p:txBody>
      </p:sp>
      <p:sp>
        <p:nvSpPr>
          <p:cNvPr id="40964" name="Espace réservé du numéro de diapositive 3">
            <a:extLst>
              <a:ext uri="{FF2B5EF4-FFF2-40B4-BE49-F238E27FC236}">
                <a16:creationId xmlns:a16="http://schemas.microsoft.com/office/drawing/2014/main" id="{DD6F6F7B-9FC9-4274-AE8C-747061647C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9EB30A2-6C37-42C4-AF95-A8EAD4BA6631}" type="slidenum">
              <a:rPr lang="en-GB" altLang="en-US">
                <a:cs typeface="Arial" panose="020B0604020202020204" pitchFamily="34" charset="0"/>
              </a:rPr>
              <a:pPr>
                <a:spcBef>
                  <a:spcPct val="0"/>
                </a:spcBef>
              </a:pPr>
              <a:t>18</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86B11E03-B2D3-4C2B-BF0D-364E09F8E0FF}"/>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D7B7A1C1-0E6F-4B66-AF1F-80ACB8BEB6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7E335CEF-93C5-44F0-A289-EA6052BB0A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5317456-9064-4481-B0AC-70906962E116}"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34EEB90C-F9F9-44CB-BBD6-5B31B9C1575E}"/>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4464196E-F5FA-44E6-ACC7-39E263B2166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les principales questions soulevées dans ce module.</a:t>
            </a:r>
          </a:p>
          <a:p>
            <a:endParaRPr lang="fr-FR" altLang="en-US" b="1"/>
          </a:p>
          <a:p>
            <a:r>
              <a:rPr lang="fr-FR" altLang="en-US"/>
              <a:t>Il es important de surveiller et de signaler les MAPI de sorte que la communauté reste confiante à l</a:t>
            </a:r>
            <a:r>
              <a:rPr lang="fr-FR" altLang="fr-FR"/>
              <a:t>’</a:t>
            </a:r>
            <a:r>
              <a:rPr lang="fr-FR" altLang="en-US"/>
              <a:t>égard du programme de vaccination. </a:t>
            </a:r>
          </a:p>
          <a:p>
            <a:endParaRPr lang="fr-FR" altLang="en-US"/>
          </a:p>
          <a:p>
            <a:r>
              <a:rPr lang="fr-FR" altLang="en-US"/>
              <a:t>Nous allons vous apporter des réponses aux questions suivantes :</a:t>
            </a:r>
          </a:p>
          <a:p>
            <a:pPr>
              <a:buFontTx/>
              <a:buChar char="•"/>
            </a:pPr>
            <a:r>
              <a:rPr lang="fr-FR" altLang="en-US"/>
              <a:t> Quelles sont les manifestations postvaccinales indésirables associées au VPI ?</a:t>
            </a:r>
          </a:p>
          <a:p>
            <a:pPr>
              <a:buFontTx/>
              <a:buChar char="•"/>
            </a:pPr>
            <a:r>
              <a:rPr lang="fr-FR" altLang="en-US"/>
              <a:t> Comment déclarer une MAPI ?</a:t>
            </a:r>
          </a:p>
          <a:p>
            <a:pPr>
              <a:buFontTx/>
              <a:buChar char="•"/>
            </a:pPr>
            <a:r>
              <a:rPr lang="fr-FR" altLang="en-US">
                <a:solidFill>
                  <a:srgbClr val="000066"/>
                </a:solidFill>
              </a:rPr>
              <a:t> </a:t>
            </a:r>
            <a:r>
              <a:rPr lang="fr-FR" altLang="en-US">
                <a:solidFill>
                  <a:srgbClr val="000000"/>
                </a:solidFill>
              </a:rPr>
              <a:t>Est-il acceptable d</a:t>
            </a:r>
            <a:r>
              <a:rPr lang="fr-FR" altLang="fr-FR">
                <a:solidFill>
                  <a:srgbClr val="000000"/>
                </a:solidFill>
              </a:rPr>
              <a:t>’</a:t>
            </a:r>
            <a:r>
              <a:rPr lang="fr-FR" altLang="en-US">
                <a:solidFill>
                  <a:srgbClr val="000000"/>
                </a:solidFill>
              </a:rPr>
              <a:t>injecter plusieurs vaccins lors d</a:t>
            </a:r>
            <a:r>
              <a:rPr lang="fr-FR" altLang="fr-FR">
                <a:solidFill>
                  <a:srgbClr val="000000"/>
                </a:solidFill>
              </a:rPr>
              <a:t>’</a:t>
            </a:r>
            <a:r>
              <a:rPr lang="fr-FR" altLang="en-US">
                <a:solidFill>
                  <a:srgbClr val="000000"/>
                </a:solidFill>
              </a:rPr>
              <a:t>une même séance de vaccination ? </a:t>
            </a:r>
          </a:p>
          <a:p>
            <a:endParaRPr lang="fr-FR" altLang="en-US" b="1">
              <a:solidFill>
                <a:srgbClr val="000000"/>
              </a:solidFill>
            </a:endParaRPr>
          </a:p>
          <a:p>
            <a:pPr>
              <a:buFontTx/>
              <a:buChar char="-"/>
            </a:pPr>
            <a:endParaRPr lang="en-US" altLang="en-US" b="1">
              <a:solidFill>
                <a:srgbClr val="000066"/>
              </a:solidFill>
            </a:endParaRPr>
          </a:p>
          <a:p>
            <a:endParaRPr lang="en-US" altLang="en-US" b="1"/>
          </a:p>
          <a:p>
            <a:endParaRPr lang="en-US" altLang="en-US" b="1"/>
          </a:p>
          <a:p>
            <a:pPr eaLnBrk="1" hangingPunct="1">
              <a:spcBef>
                <a:spcPct val="0"/>
              </a:spcBef>
            </a:pPr>
            <a:endParaRPr lang="fr-FR" altLang="en-US"/>
          </a:p>
        </p:txBody>
      </p:sp>
      <p:sp>
        <p:nvSpPr>
          <p:cNvPr id="10244" name="Espace réservé du numéro de diapositive 3">
            <a:extLst>
              <a:ext uri="{FF2B5EF4-FFF2-40B4-BE49-F238E27FC236}">
                <a16:creationId xmlns:a16="http://schemas.microsoft.com/office/drawing/2014/main" id="{9A2B20CD-C775-4DF4-898D-CA563332B6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DE75870-5CA8-4499-B0A0-B74B73543302}"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66815E3-8D9D-4CBE-A393-980830F0798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A4ED6CF7-1614-4711-8915-6F303CFBB6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que sont les manifestations postvaccinales indésirables associées au vaccin antipoliomyélitique inactivé.</a:t>
            </a:r>
          </a:p>
          <a:p>
            <a:endParaRPr lang="en-US" altLang="en-US" b="1"/>
          </a:p>
          <a:p>
            <a:r>
              <a:rPr lang="fr-FR" altLang="en-US"/>
              <a:t>Une manifestation postvaccinale indésirable (MAPI) est un incident médical que survient à la suite d</a:t>
            </a:r>
            <a:r>
              <a:rPr lang="fr-FR" altLang="fr-FR"/>
              <a:t>’</a:t>
            </a:r>
            <a:r>
              <a:rPr lang="fr-FR" altLang="en-US"/>
              <a:t>une vaccination. Elle est préoccupante et l</a:t>
            </a:r>
            <a:r>
              <a:rPr lang="fr-FR" altLang="fr-FR"/>
              <a:t>’</a:t>
            </a:r>
            <a:r>
              <a:rPr lang="fr-FR" altLang="en-US"/>
              <a:t>on pense qu</a:t>
            </a:r>
            <a:r>
              <a:rPr lang="fr-FR" altLang="fr-FR"/>
              <a:t>’</a:t>
            </a:r>
            <a:r>
              <a:rPr lang="fr-FR" altLang="en-US"/>
              <a:t>elle est causée par la vaccination. </a:t>
            </a:r>
          </a:p>
          <a:p>
            <a:r>
              <a:rPr lang="fr-FR" altLang="en-US"/>
              <a:t>L</a:t>
            </a:r>
            <a:r>
              <a:rPr lang="fr-FR" altLang="fr-FR"/>
              <a:t>’</a:t>
            </a:r>
            <a:r>
              <a:rPr lang="fr-FR" altLang="en-US"/>
              <a:t>innocuité des vaccins antipoliomyélitiques inactivés actuellement disponibles est bonne. La plupart des nourrissons vaccinés par le VPI ne présentent aucun effet secondaire. </a:t>
            </a:r>
          </a:p>
          <a:p>
            <a:endParaRPr lang="fr-FR" altLang="en-US"/>
          </a:p>
          <a:p>
            <a:r>
              <a:rPr lang="fr-FR" altLang="en-US"/>
              <a:t>Ces manifestations indésirables sont décrites dans les diapositives suivantes.</a:t>
            </a:r>
          </a:p>
        </p:txBody>
      </p:sp>
      <p:sp>
        <p:nvSpPr>
          <p:cNvPr id="12292" name="Espace réservé du numéro de diapositive 3">
            <a:extLst>
              <a:ext uri="{FF2B5EF4-FFF2-40B4-BE49-F238E27FC236}">
                <a16:creationId xmlns:a16="http://schemas.microsoft.com/office/drawing/2014/main" id="{92FAA65C-8F78-460A-9CEF-7D814655BB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E7694AA-8068-4DB6-A9A2-3A561500157B}" type="slidenum">
              <a:rPr lang="en-GB" altLang="en-US">
                <a:solidFill>
                  <a:srgbClr val="000000"/>
                </a:solidFill>
                <a:cs typeface="Arial" panose="020B0604020202020204" pitchFamily="34" charset="0"/>
              </a:rPr>
              <a:pPr>
                <a:spcBef>
                  <a:spcPct val="0"/>
                </a:spcBef>
              </a:pPr>
              <a:t>4</a:t>
            </a:fld>
            <a:endParaRPr lang="en-GB" altLang="en-US">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67C995F3-D9C3-4C45-909C-253219263267}"/>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715E5B30-F7DB-45E2-8AB1-FF1F82DD02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que sont des erreurs de programme</a:t>
            </a:r>
            <a:endParaRPr lang="en-US" altLang="en-US" b="1"/>
          </a:p>
          <a:p>
            <a:endParaRPr lang="en-US" altLang="en-US"/>
          </a:p>
          <a:p>
            <a:r>
              <a:rPr lang="fr-FR" altLang="en-US">
                <a:solidFill>
                  <a:srgbClr val="000000"/>
                </a:solidFill>
                <a:cs typeface="Arial" panose="020B0604020202020204" pitchFamily="34" charset="0"/>
              </a:rPr>
              <a:t>Erreurs dans la préparation des vaccins, dans leur manipulation, leur stockage ou leur administration</a:t>
            </a:r>
          </a:p>
          <a:p>
            <a:r>
              <a:rPr lang="fr-FR" altLang="en-US">
                <a:solidFill>
                  <a:srgbClr val="000000"/>
                </a:solidFill>
                <a:cs typeface="Arial" panose="020B0604020202020204" pitchFamily="34" charset="0"/>
              </a:rPr>
              <a:t>Évitables</a:t>
            </a:r>
          </a:p>
          <a:p>
            <a:pPr>
              <a:spcBef>
                <a:spcPts val="1200"/>
              </a:spcBef>
            </a:pPr>
            <a:r>
              <a:rPr lang="fr-FR" altLang="en-US">
                <a:solidFill>
                  <a:srgbClr val="000000"/>
                </a:solidFill>
                <a:cs typeface="Arial" panose="020B0604020202020204" pitchFamily="34" charset="0"/>
              </a:rPr>
              <a:t>Sont souvent à l</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origine de la grande majorité des MAPI</a:t>
            </a:r>
          </a:p>
          <a:p>
            <a:pPr>
              <a:spcBef>
                <a:spcPts val="1200"/>
              </a:spcBef>
            </a:pPr>
            <a:r>
              <a:rPr lang="fr-FR" altLang="en-US">
                <a:solidFill>
                  <a:srgbClr val="000000"/>
                </a:solidFill>
                <a:cs typeface="Arial" panose="020B0604020202020204" pitchFamily="34" charset="0"/>
              </a:rPr>
              <a:t>Il est très important de les identifier et de les corriger</a:t>
            </a:r>
          </a:p>
          <a:p>
            <a:r>
              <a:rPr lang="fr-FR" altLang="en-US">
                <a:solidFill>
                  <a:srgbClr val="000000"/>
                </a:solidFill>
                <a:cs typeface="Arial" panose="020B0604020202020204" pitchFamily="34" charset="0"/>
              </a:rPr>
              <a:t>Exemples :  </a:t>
            </a:r>
          </a:p>
          <a:p>
            <a:pPr lvl="1">
              <a:spcBef>
                <a:spcPts val="600"/>
              </a:spcBef>
            </a:pPr>
            <a:r>
              <a:rPr lang="fr-FR" altLang="en-US">
                <a:solidFill>
                  <a:srgbClr val="000000"/>
                </a:solidFill>
              </a:rPr>
              <a:t>Injection non stérile</a:t>
            </a:r>
          </a:p>
          <a:p>
            <a:pPr lvl="1">
              <a:spcBef>
                <a:spcPts val="600"/>
              </a:spcBef>
            </a:pPr>
            <a:r>
              <a:rPr lang="fr-FR" altLang="en-US">
                <a:solidFill>
                  <a:srgbClr val="000000"/>
                </a:solidFill>
              </a:rPr>
              <a:t>Mauvais site d</a:t>
            </a:r>
            <a:r>
              <a:rPr lang="fr-FR" altLang="fr-FR">
                <a:solidFill>
                  <a:srgbClr val="000000"/>
                </a:solidFill>
              </a:rPr>
              <a:t>’</a:t>
            </a:r>
            <a:r>
              <a:rPr lang="fr-FR" altLang="en-US">
                <a:solidFill>
                  <a:srgbClr val="000000"/>
                </a:solidFill>
              </a:rPr>
              <a:t>injection</a:t>
            </a:r>
          </a:p>
          <a:p>
            <a:pPr lvl="1">
              <a:spcBef>
                <a:spcPts val="600"/>
              </a:spcBef>
            </a:pPr>
            <a:r>
              <a:rPr lang="fr-FR" altLang="en-US">
                <a:solidFill>
                  <a:srgbClr val="000000"/>
                </a:solidFill>
              </a:rPr>
              <a:t>Administration d</a:t>
            </a:r>
            <a:r>
              <a:rPr lang="fr-FR" altLang="fr-FR">
                <a:solidFill>
                  <a:srgbClr val="000000"/>
                </a:solidFill>
              </a:rPr>
              <a:t>’</a:t>
            </a:r>
            <a:r>
              <a:rPr lang="fr-FR" altLang="en-US">
                <a:solidFill>
                  <a:srgbClr val="000000"/>
                </a:solidFill>
              </a:rPr>
              <a:t>un vaccin ayant été congelé</a:t>
            </a:r>
          </a:p>
          <a:p>
            <a:endParaRPr lang="en-US" altLang="en-US"/>
          </a:p>
        </p:txBody>
      </p:sp>
      <p:sp>
        <p:nvSpPr>
          <p:cNvPr id="14340" name="Slide Number Placeholder 3">
            <a:extLst>
              <a:ext uri="{FF2B5EF4-FFF2-40B4-BE49-F238E27FC236}">
                <a16:creationId xmlns:a16="http://schemas.microsoft.com/office/drawing/2014/main" id="{1A82A40D-3E37-4405-B226-063BFFB20B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D594312-889D-431B-8B24-D0E5341D66D6}"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28B64F76-1998-4D25-8739-0B64FDB47A16}"/>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5A3A95A7-D4DA-4478-A493-E4E8E6B2A9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que sont des événements fortuits</a:t>
            </a:r>
            <a:endParaRPr lang="en-US" altLang="en-US" b="1"/>
          </a:p>
          <a:p>
            <a:endParaRPr lang="en-US" altLang="en-US"/>
          </a:p>
          <a:p>
            <a:r>
              <a:rPr lang="fr-FR" altLang="en-US">
                <a:solidFill>
                  <a:srgbClr val="000000"/>
                </a:solidFill>
                <a:cs typeface="Arial" panose="020B0604020202020204" pitchFamily="34" charset="0"/>
              </a:rPr>
              <a:t>Ces événements surviennent après une vaccination, mais ne sont pas dus au vaccin ou à son administration</a:t>
            </a:r>
          </a:p>
          <a:p>
            <a:r>
              <a:rPr lang="fr-FR" altLang="en-US">
                <a:solidFill>
                  <a:srgbClr val="000000"/>
                </a:solidFill>
                <a:cs typeface="Arial" panose="020B0604020202020204" pitchFamily="34" charset="0"/>
              </a:rPr>
              <a:t>Surviennent à la suite des vaccinations de la petite enfance, période où les maladies sont courantes et où les affections congénitales ou neurologiques précoces apparaissent.</a:t>
            </a:r>
          </a:p>
          <a:p>
            <a:r>
              <a:rPr lang="fr-FR" altLang="en-US">
                <a:solidFill>
                  <a:srgbClr val="000000"/>
                </a:solidFill>
                <a:cs typeface="Arial" panose="020B0604020202020204" pitchFamily="34" charset="0"/>
              </a:rPr>
              <a:t>Les événements fortuits sont inévitables à la suite de vaccinations dans ces groupes d</a:t>
            </a:r>
            <a:r>
              <a:rPr lang="fr-FR" altLang="fr-FR">
                <a:solidFill>
                  <a:srgbClr val="000000"/>
                </a:solidFill>
                <a:cs typeface="Arial" panose="020B0604020202020204" pitchFamily="34" charset="0"/>
              </a:rPr>
              <a:t>’</a:t>
            </a:r>
            <a:r>
              <a:rPr lang="fr-FR" altLang="ja-JP">
                <a:solidFill>
                  <a:srgbClr val="000000"/>
                </a:solidFill>
                <a:cs typeface="Arial" panose="020B0604020202020204" pitchFamily="34" charset="0"/>
              </a:rPr>
              <a:t>âge.</a:t>
            </a:r>
          </a:p>
          <a:p>
            <a:r>
              <a:rPr lang="fr-FR" altLang="en-US">
                <a:solidFill>
                  <a:srgbClr val="000000"/>
                </a:solidFill>
                <a:cs typeface="Arial" panose="020B0604020202020204" pitchFamily="34" charset="0"/>
              </a:rPr>
              <a:t>En tenant compte de l</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incidence normale de maladies et de décès dans ces groupes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âge et de la couverture vaccinale, on peut estimer s</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attendre à un certain nombre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événements fortuits à la suite de vaccinations.</a:t>
            </a:r>
          </a:p>
        </p:txBody>
      </p:sp>
      <p:sp>
        <p:nvSpPr>
          <p:cNvPr id="16388" name="Slide Number Placeholder 3">
            <a:extLst>
              <a:ext uri="{FF2B5EF4-FFF2-40B4-BE49-F238E27FC236}">
                <a16:creationId xmlns:a16="http://schemas.microsoft.com/office/drawing/2014/main" id="{B170FADE-39A2-4791-9537-F785F16D00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D2E9702-672A-4FF3-B594-A67C073AD2C1}"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E4B74ED8-F05C-456F-A194-D6332B9BCF6D}"/>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BECA6060-8977-47A1-9785-E586ACFA1F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que sont les réactions à une injection</a:t>
            </a:r>
          </a:p>
          <a:p>
            <a:endParaRPr lang="fr-FR" altLang="en-US" b="1"/>
          </a:p>
          <a:p>
            <a:endParaRPr lang="fr-FR" altLang="en-US" b="1"/>
          </a:p>
          <a:p>
            <a:r>
              <a:rPr lang="fr-FR" altLang="en-US">
                <a:solidFill>
                  <a:srgbClr val="000000"/>
                </a:solidFill>
                <a:cs typeface="Arial" panose="020B0604020202020204" pitchFamily="34" charset="0"/>
              </a:rPr>
              <a:t>Réactions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anxiété associées à la vaccination par appréhension ou à la suite d</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une injection de quelque nature que ce soit</a:t>
            </a:r>
          </a:p>
          <a:p>
            <a:pPr>
              <a:spcBef>
                <a:spcPts val="1200"/>
              </a:spcBef>
            </a:pPr>
            <a:r>
              <a:rPr lang="fr-FR" altLang="en-US">
                <a:solidFill>
                  <a:srgbClr val="000000"/>
                </a:solidFill>
                <a:cs typeface="Arial" panose="020B0604020202020204" pitchFamily="34" charset="0"/>
              </a:rPr>
              <a:t>Ne sont pas dues au vaccin mais à la peur de l</a:t>
            </a:r>
            <a:r>
              <a:rPr lang="fr-FR" altLang="fr-FR">
                <a:solidFill>
                  <a:srgbClr val="000000"/>
                </a:solidFill>
                <a:cs typeface="Arial" panose="020B0604020202020204" pitchFamily="34" charset="0"/>
              </a:rPr>
              <a:t>’</a:t>
            </a:r>
            <a:r>
              <a:rPr lang="fr-FR" altLang="en-US">
                <a:solidFill>
                  <a:srgbClr val="000000"/>
                </a:solidFill>
                <a:cs typeface="Arial" panose="020B0604020202020204" pitchFamily="34" charset="0"/>
              </a:rPr>
              <a:t>injection</a:t>
            </a:r>
          </a:p>
          <a:p>
            <a:r>
              <a:rPr lang="fr-FR" altLang="en-US">
                <a:solidFill>
                  <a:srgbClr val="000000"/>
                </a:solidFill>
                <a:cs typeface="Arial" panose="020B0604020202020204" pitchFamily="34" charset="0"/>
              </a:rPr>
              <a:t>Quatre types de réactions :</a:t>
            </a:r>
          </a:p>
          <a:p>
            <a:pPr lvl="1"/>
            <a:r>
              <a:rPr lang="fr-FR" altLang="en-US">
                <a:solidFill>
                  <a:srgbClr val="000000"/>
                </a:solidFill>
                <a:cs typeface="Arial" panose="020B0604020202020204" pitchFamily="34" charset="0"/>
              </a:rPr>
              <a:t>Évanouissement</a:t>
            </a:r>
          </a:p>
          <a:p>
            <a:pPr lvl="1"/>
            <a:r>
              <a:rPr lang="fr-FR" altLang="en-US">
                <a:solidFill>
                  <a:srgbClr val="000000"/>
                </a:solidFill>
                <a:cs typeface="Arial" panose="020B0604020202020204" pitchFamily="34" charset="0"/>
              </a:rPr>
              <a:t>Hyperventilation</a:t>
            </a:r>
          </a:p>
          <a:p>
            <a:pPr lvl="1"/>
            <a:r>
              <a:rPr lang="fr-FR" altLang="en-US">
                <a:solidFill>
                  <a:srgbClr val="000000"/>
                </a:solidFill>
                <a:cs typeface="Arial" panose="020B0604020202020204" pitchFamily="34" charset="0"/>
              </a:rPr>
              <a:t>Vomissements</a:t>
            </a:r>
          </a:p>
          <a:p>
            <a:pPr lvl="1"/>
            <a:r>
              <a:rPr lang="fr-FR" altLang="en-US">
                <a:solidFill>
                  <a:srgbClr val="000000"/>
                </a:solidFill>
                <a:cs typeface="Arial" panose="020B0604020202020204" pitchFamily="34" charset="0"/>
              </a:rPr>
              <a:t>Convulsions</a:t>
            </a:r>
          </a:p>
          <a:p>
            <a:endParaRPr lang="fr-FR" altLang="en-US">
              <a:solidFill>
                <a:srgbClr val="000000"/>
              </a:solidFill>
              <a:cs typeface="Arial" panose="020B0604020202020204" pitchFamily="34" charset="0"/>
            </a:endParaRPr>
          </a:p>
        </p:txBody>
      </p:sp>
      <p:sp>
        <p:nvSpPr>
          <p:cNvPr id="18436" name="Slide Number Placeholder 3">
            <a:extLst>
              <a:ext uri="{FF2B5EF4-FFF2-40B4-BE49-F238E27FC236}">
                <a16:creationId xmlns:a16="http://schemas.microsoft.com/office/drawing/2014/main" id="{11E273A1-EB5B-4AF4-8491-1E3FE16AE56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249FFA5-3E87-4118-8E92-2A26BFE3E808}"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069A0D0-4570-440D-B152-8055612E880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E8E3D32-4E61-44BE-BF1E-AD84771406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ce que sont les « réactions au vaccin »</a:t>
            </a:r>
            <a:endParaRPr lang="en-US" altLang="en-US" b="1"/>
          </a:p>
          <a:p>
            <a:endParaRPr lang="en-US" altLang="en-US" b="1"/>
          </a:p>
          <a:p>
            <a:pPr>
              <a:spcBef>
                <a:spcPts val="600"/>
              </a:spcBef>
            </a:pPr>
            <a:r>
              <a:rPr lang="fr-FR" altLang="en-US" b="1">
                <a:solidFill>
                  <a:srgbClr val="000000"/>
                </a:solidFill>
                <a:cs typeface="Arial" panose="020B0604020202020204" pitchFamily="34" charset="0"/>
              </a:rPr>
              <a:t>Réactions mineures</a:t>
            </a:r>
          </a:p>
          <a:p>
            <a:pPr marL="347663" lvl="1" indent="-280988">
              <a:spcBef>
                <a:spcPts val="600"/>
              </a:spcBef>
              <a:buClr>
                <a:srgbClr val="1E7FB8"/>
              </a:buClr>
              <a:buFont typeface="Arial" panose="020B0604020202020204" pitchFamily="34" charset="0"/>
              <a:buChar char="–"/>
            </a:pPr>
            <a:r>
              <a:rPr lang="fr-FR" altLang="en-US">
                <a:solidFill>
                  <a:srgbClr val="000000"/>
                </a:solidFill>
              </a:rPr>
              <a:t>Surviennent généralement en quelques heures</a:t>
            </a:r>
          </a:p>
          <a:p>
            <a:pPr marL="347663" lvl="1" indent="-280988">
              <a:spcBef>
                <a:spcPts val="600"/>
              </a:spcBef>
              <a:buClr>
                <a:srgbClr val="1E7FB8"/>
              </a:buClr>
              <a:buFont typeface="Arial" panose="020B0604020202020204" pitchFamily="34" charset="0"/>
              <a:buChar char="–"/>
            </a:pPr>
            <a:r>
              <a:rPr lang="fr-FR" altLang="en-US">
                <a:solidFill>
                  <a:srgbClr val="000000"/>
                </a:solidFill>
              </a:rPr>
              <a:t>Sont rapidement résolues</a:t>
            </a:r>
          </a:p>
          <a:p>
            <a:pPr marL="347663" lvl="1" indent="-280988">
              <a:spcBef>
                <a:spcPts val="600"/>
              </a:spcBef>
              <a:buClr>
                <a:srgbClr val="1E7FB8"/>
              </a:buClr>
              <a:buFont typeface="Arial" panose="020B0604020202020204" pitchFamily="34" charset="0"/>
              <a:buChar char="–"/>
            </a:pPr>
            <a:r>
              <a:rPr lang="fr-FR" altLang="en-US">
                <a:solidFill>
                  <a:srgbClr val="000000"/>
                </a:solidFill>
              </a:rPr>
              <a:t>Représentent peu de danger</a:t>
            </a:r>
          </a:p>
          <a:p>
            <a:pPr marL="347663" lvl="1" indent="-280988">
              <a:spcBef>
                <a:spcPts val="600"/>
              </a:spcBef>
              <a:buClr>
                <a:srgbClr val="1E7FB8"/>
              </a:buClr>
              <a:buFont typeface="Arial" panose="020B0604020202020204" pitchFamily="34" charset="0"/>
              <a:buChar char="–"/>
            </a:pPr>
            <a:r>
              <a:rPr lang="fr-FR" altLang="en-US">
                <a:solidFill>
                  <a:srgbClr val="000000"/>
                </a:solidFill>
              </a:rPr>
              <a:t>Locales (comprennent douleur, gonflement, rougeur au site d</a:t>
            </a:r>
            <a:r>
              <a:rPr lang="fr-FR" altLang="fr-FR">
                <a:solidFill>
                  <a:srgbClr val="000000"/>
                </a:solidFill>
              </a:rPr>
              <a:t>’</a:t>
            </a:r>
            <a:r>
              <a:rPr lang="fr-FR" altLang="en-US">
                <a:solidFill>
                  <a:srgbClr val="000000"/>
                </a:solidFill>
              </a:rPr>
              <a:t>injection) </a:t>
            </a:r>
          </a:p>
          <a:p>
            <a:pPr marL="347663" lvl="1" indent="-280988">
              <a:spcBef>
                <a:spcPts val="600"/>
              </a:spcBef>
              <a:buClr>
                <a:srgbClr val="1E7FB8"/>
              </a:buClr>
              <a:buFont typeface="Arial" panose="020B0604020202020204" pitchFamily="34" charset="0"/>
              <a:buChar char="–"/>
            </a:pPr>
            <a:r>
              <a:rPr lang="fr-FR" altLang="en-US">
                <a:solidFill>
                  <a:srgbClr val="000000"/>
                </a:solidFill>
              </a:rPr>
              <a:t>Systémiques (notamment  fièvre, malaise, douleur musculaire, céphalée ou perte d</a:t>
            </a:r>
            <a:r>
              <a:rPr lang="fr-FR" altLang="fr-FR">
                <a:solidFill>
                  <a:srgbClr val="000000"/>
                </a:solidFill>
              </a:rPr>
              <a:t>’</a:t>
            </a:r>
            <a:r>
              <a:rPr lang="fr-FR" altLang="en-US">
                <a:solidFill>
                  <a:srgbClr val="000000"/>
                </a:solidFill>
              </a:rPr>
              <a:t>appétit).</a:t>
            </a:r>
          </a:p>
          <a:p>
            <a:pPr>
              <a:spcBef>
                <a:spcPts val="600"/>
              </a:spcBef>
            </a:pPr>
            <a:endParaRPr lang="fr-FR" altLang="en-US" b="1">
              <a:solidFill>
                <a:srgbClr val="000000"/>
              </a:solidFill>
              <a:cs typeface="Arial" panose="020B0604020202020204" pitchFamily="34" charset="0"/>
            </a:endParaRPr>
          </a:p>
          <a:p>
            <a:pPr>
              <a:spcBef>
                <a:spcPts val="600"/>
              </a:spcBef>
            </a:pPr>
            <a:r>
              <a:rPr lang="fr-FR" altLang="en-US" b="1">
                <a:solidFill>
                  <a:srgbClr val="000000"/>
                </a:solidFill>
                <a:cs typeface="Arial" panose="020B0604020202020204" pitchFamily="34" charset="0"/>
              </a:rPr>
              <a:t>Réactions sévères</a:t>
            </a:r>
          </a:p>
          <a:p>
            <a:pPr marL="347663" lvl="1" indent="-280988">
              <a:spcBef>
                <a:spcPts val="600"/>
              </a:spcBef>
              <a:buClr>
                <a:srgbClr val="1E7FB8"/>
              </a:buClr>
              <a:buFont typeface="Arial" panose="020B0604020202020204" pitchFamily="34" charset="0"/>
              <a:buChar char="–"/>
            </a:pPr>
            <a:r>
              <a:rPr lang="fr-FR" altLang="en-US">
                <a:solidFill>
                  <a:srgbClr val="000000"/>
                </a:solidFill>
              </a:rPr>
              <a:t>Généralement, n</a:t>
            </a:r>
            <a:r>
              <a:rPr lang="fr-FR" altLang="fr-FR">
                <a:solidFill>
                  <a:srgbClr val="000000"/>
                </a:solidFill>
              </a:rPr>
              <a:t>’</a:t>
            </a:r>
            <a:r>
              <a:rPr lang="fr-FR" altLang="en-US">
                <a:solidFill>
                  <a:srgbClr val="000000"/>
                </a:solidFill>
              </a:rPr>
              <a:t>entraînent pas de problèmes de longue durée</a:t>
            </a:r>
          </a:p>
          <a:p>
            <a:pPr marL="347663" lvl="1" indent="-280988">
              <a:spcBef>
                <a:spcPts val="600"/>
              </a:spcBef>
              <a:buClr>
                <a:srgbClr val="1E7FB8"/>
              </a:buClr>
              <a:buFont typeface="Arial" panose="020B0604020202020204" pitchFamily="34" charset="0"/>
              <a:buChar char="–"/>
            </a:pPr>
            <a:r>
              <a:rPr lang="fr-FR" altLang="en-US">
                <a:solidFill>
                  <a:srgbClr val="000000"/>
                </a:solidFill>
              </a:rPr>
              <a:t>Peuvent être invalidantes</a:t>
            </a:r>
          </a:p>
          <a:p>
            <a:pPr marL="347663" lvl="1" indent="-280988">
              <a:spcBef>
                <a:spcPts val="600"/>
              </a:spcBef>
              <a:buClr>
                <a:srgbClr val="1E7FB8"/>
              </a:buClr>
              <a:buFont typeface="Arial" panose="020B0604020202020204" pitchFamily="34" charset="0"/>
              <a:buChar char="–"/>
            </a:pPr>
            <a:r>
              <a:rPr lang="fr-FR" altLang="en-US">
                <a:solidFill>
                  <a:srgbClr val="000000"/>
                </a:solidFill>
              </a:rPr>
              <a:t>Engagent rarement le pronostic vital</a:t>
            </a:r>
          </a:p>
          <a:p>
            <a:pPr marL="347663" lvl="1" indent="-280988">
              <a:spcBef>
                <a:spcPts val="600"/>
              </a:spcBef>
              <a:buClr>
                <a:srgbClr val="1E7FB8"/>
              </a:buClr>
              <a:buFont typeface="Arial" panose="020B0604020202020204" pitchFamily="34" charset="0"/>
              <a:buChar char="–"/>
            </a:pPr>
            <a:r>
              <a:rPr lang="fr-FR" altLang="en-US">
                <a:solidFill>
                  <a:srgbClr val="000000"/>
                </a:solidFill>
              </a:rPr>
              <a:t>Incluent des réactions de crise et d</a:t>
            </a:r>
            <a:r>
              <a:rPr lang="fr-FR" altLang="fr-FR">
                <a:solidFill>
                  <a:srgbClr val="000000"/>
                </a:solidFill>
              </a:rPr>
              <a:t>’</a:t>
            </a:r>
            <a:r>
              <a:rPr lang="fr-FR" altLang="en-US">
                <a:solidFill>
                  <a:srgbClr val="000000"/>
                </a:solidFill>
              </a:rPr>
              <a:t>allergie causées par la réaction de l</a:t>
            </a:r>
            <a:r>
              <a:rPr lang="fr-FR" altLang="fr-FR">
                <a:solidFill>
                  <a:srgbClr val="000000"/>
                </a:solidFill>
              </a:rPr>
              <a:t>’</a:t>
            </a:r>
            <a:r>
              <a:rPr lang="fr-FR" altLang="en-US">
                <a:solidFill>
                  <a:srgbClr val="000000"/>
                </a:solidFill>
              </a:rPr>
              <a:t>organisme au composant particulier d</a:t>
            </a:r>
            <a:r>
              <a:rPr lang="fr-FR" altLang="fr-FR">
                <a:solidFill>
                  <a:srgbClr val="000000"/>
                </a:solidFill>
              </a:rPr>
              <a:t>’</a:t>
            </a:r>
            <a:r>
              <a:rPr lang="fr-FR" altLang="en-US">
                <a:solidFill>
                  <a:srgbClr val="000000"/>
                </a:solidFill>
              </a:rPr>
              <a:t>un vaccin</a:t>
            </a:r>
          </a:p>
          <a:p>
            <a:endParaRPr lang="en-US" altLang="en-US"/>
          </a:p>
        </p:txBody>
      </p:sp>
      <p:sp>
        <p:nvSpPr>
          <p:cNvPr id="20484" name="Slide Number Placeholder 3">
            <a:extLst>
              <a:ext uri="{FF2B5EF4-FFF2-40B4-BE49-F238E27FC236}">
                <a16:creationId xmlns:a16="http://schemas.microsoft.com/office/drawing/2014/main" id="{88D6557A-A9A5-451F-B68D-024198AA98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088933A-6971-4374-951D-5A0BE01FFE27}"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EB6336F5-D6FC-49E3-8FEE-1DDA4A80F35B}"/>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FB233F9D-8CCD-4E3C-9AA4-1ED68C875D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que certains événements sévères peuvent être graves </a:t>
            </a:r>
            <a:r>
              <a:rPr lang="en-US" altLang="en-US" b="1"/>
              <a:t>:</a:t>
            </a:r>
          </a:p>
          <a:p>
            <a:endParaRPr lang="en-US" altLang="en-US"/>
          </a:p>
          <a:p>
            <a:r>
              <a:rPr lang="fr-FR" altLang="en-US" b="1">
                <a:cs typeface="Arial" panose="020B0604020202020204" pitchFamily="34" charset="0"/>
              </a:rPr>
              <a:t>Une MAPI peut être considérée comme grave si elle :</a:t>
            </a:r>
          </a:p>
          <a:p>
            <a:pPr lvl="1"/>
            <a:r>
              <a:rPr lang="fr-FR" altLang="en-US"/>
              <a:t>Entraîne la mort</a:t>
            </a:r>
          </a:p>
          <a:p>
            <a:pPr lvl="1"/>
            <a:r>
              <a:rPr lang="fr-FR" altLang="en-US"/>
              <a:t>Engage le processus vital</a:t>
            </a:r>
          </a:p>
          <a:p>
            <a:pPr lvl="1"/>
            <a:r>
              <a:rPr lang="fr-FR" altLang="en-US"/>
              <a:t>Impose une hospitalisation ou une prolongation d</a:t>
            </a:r>
            <a:r>
              <a:rPr lang="fr-FR" altLang="fr-FR"/>
              <a:t>’</a:t>
            </a:r>
            <a:r>
              <a:rPr lang="fr-FR" altLang="en-US"/>
              <a:t>hospitalisation</a:t>
            </a:r>
          </a:p>
          <a:p>
            <a:pPr lvl="1"/>
            <a:r>
              <a:rPr lang="fr-FR" altLang="en-US"/>
              <a:t>Entraîne un handicap ou une incapacité persistante ou importante.</a:t>
            </a:r>
          </a:p>
          <a:p>
            <a:endParaRPr lang="en-US" altLang="en-US">
              <a:cs typeface="Arial" panose="020B0604020202020204" pitchFamily="34" charset="0"/>
            </a:endParaRPr>
          </a:p>
        </p:txBody>
      </p:sp>
      <p:sp>
        <p:nvSpPr>
          <p:cNvPr id="22532" name="Slide Number Placeholder 3">
            <a:extLst>
              <a:ext uri="{FF2B5EF4-FFF2-40B4-BE49-F238E27FC236}">
                <a16:creationId xmlns:a16="http://schemas.microsoft.com/office/drawing/2014/main" id="{84CC0A71-F128-4975-9280-51F5D83491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9D51287-503D-43D4-BF0F-0FD458DE19E2}"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DFF5F77A-1D97-4700-981C-3589A5D6857A}"/>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5" name="ZoneTexte 10">
            <a:extLst>
              <a:ext uri="{FF2B5EF4-FFF2-40B4-BE49-F238E27FC236}">
                <a16:creationId xmlns:a16="http://schemas.microsoft.com/office/drawing/2014/main" id="{B6323946-9594-42EE-8B36-8A50D768BF2C}"/>
              </a:ext>
            </a:extLst>
          </p:cNvPr>
          <p:cNvSpPr txBox="1">
            <a:spLocks noChangeArrowheads="1"/>
          </p:cNvSpPr>
          <p:nvPr userDrawn="1"/>
        </p:nvSpPr>
        <p:spPr bwMode="auto">
          <a:xfrm>
            <a:off x="3203575" y="5876925"/>
            <a:ext cx="2808288" cy="369888"/>
          </a:xfrm>
          <a:prstGeom prst="rect">
            <a:avLst/>
          </a:prstGeom>
          <a:noFill/>
          <a:ln>
            <a:noFill/>
          </a:ln>
        </p:spPr>
        <p:txBody>
          <a:bodyPr>
            <a:spAutoFit/>
          </a:bodyPr>
          <a:lstStyle>
            <a:lvl1pPr eaLnBrk="0" hangingPunct="0">
              <a:defRPr sz="2400">
                <a:solidFill>
                  <a:schemeClr val="tx1"/>
                </a:solidFill>
                <a:latin typeface="Limon F3" charset="0"/>
                <a:ea typeface="MS PGothic" charset="0"/>
                <a:cs typeface="MS PGothic" charset="0"/>
              </a:defRPr>
            </a:lvl1pPr>
            <a:lvl2pPr marL="742950" indent="-285750" eaLnBrk="0" hangingPunct="0">
              <a:defRPr sz="2400">
                <a:solidFill>
                  <a:schemeClr val="tx1"/>
                </a:solidFill>
                <a:latin typeface="Limon F3" charset="0"/>
                <a:ea typeface="MS PGothic" charset="0"/>
                <a:cs typeface="MS PGothic" charset="0"/>
              </a:defRPr>
            </a:lvl2pPr>
            <a:lvl3pPr marL="1143000" indent="-228600" eaLnBrk="0" hangingPunct="0">
              <a:defRPr sz="2400">
                <a:solidFill>
                  <a:schemeClr val="tx1"/>
                </a:solidFill>
                <a:latin typeface="Limon F3" charset="0"/>
                <a:ea typeface="MS PGothic" charset="0"/>
                <a:cs typeface="MS PGothic" charset="0"/>
              </a:defRPr>
            </a:lvl3pPr>
            <a:lvl4pPr marL="1600200" indent="-228600" eaLnBrk="0" hangingPunct="0">
              <a:defRPr sz="2400">
                <a:solidFill>
                  <a:schemeClr val="tx1"/>
                </a:solidFill>
                <a:latin typeface="Limon F3" charset="0"/>
                <a:ea typeface="MS PGothic" charset="0"/>
                <a:cs typeface="MS PGothic" charset="0"/>
              </a:defRPr>
            </a:lvl4pPr>
            <a:lvl5pPr marL="2057400" indent="-228600" eaLnBrk="0" hangingPunct="0">
              <a:defRPr sz="2400">
                <a:solidFill>
                  <a:schemeClr val="tx1"/>
                </a:solidFill>
                <a:latin typeface="Limon F3"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Limon F3"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Limon F3"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Limon F3"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Limon F3" charset="0"/>
                <a:ea typeface="MS PGothic" charset="0"/>
                <a:cs typeface="MS PGothic" charset="0"/>
              </a:defRPr>
            </a:lvl9pPr>
          </a:lstStyle>
          <a:p>
            <a:pPr eaLnBrk="1" hangingPunct="1">
              <a:defRPr/>
            </a:pPr>
            <a:endParaRPr lang="fr-FR" sz="1800"/>
          </a:p>
        </p:txBody>
      </p:sp>
      <p:pic>
        <p:nvPicPr>
          <p:cNvPr id="6" name="Picture 17">
            <a:extLst>
              <a:ext uri="{FF2B5EF4-FFF2-40B4-BE49-F238E27FC236}">
                <a16:creationId xmlns:a16="http://schemas.microsoft.com/office/drawing/2014/main" id="{54D8C3F4-34D2-46A4-9A90-179632AD646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84438" y="5073650"/>
            <a:ext cx="403225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1431968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072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05169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404172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148021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61972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27341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85274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96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82524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326824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E8A0404-0D71-4AD9-83B3-0F72AA8466BA}"/>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64CCB57-C660-4E32-92C7-CFAD0349AA4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F32C53B7-2F4B-43DA-ACBC-46FD55A9FCAD}"/>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8DF567DA-C2DD-4442-85D7-9D9BFD04A35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22295353-912E-49BC-AE9D-3EB61932D79F}"/>
              </a:ext>
            </a:extLst>
          </p:cNvPr>
          <p:cNvSpPr>
            <a:spLocks noChangeArrowheads="1"/>
          </p:cNvSpPr>
          <p:nvPr/>
        </p:nvSpPr>
        <p:spPr bwMode="auto">
          <a:xfrm>
            <a:off x="782638" y="6426200"/>
            <a:ext cx="6381650" cy="431800"/>
          </a:xfrm>
          <a:prstGeom prst="rect">
            <a:avLst/>
          </a:prstGeom>
          <a:noFill/>
          <a:ln>
            <a:noFill/>
          </a:ln>
        </p:spPr>
        <p:txBody>
          <a:bodyPr lIns="0" tIns="0" rIns="0" bIns="0"/>
          <a:lstStyle>
            <a:lvl1pPr defTabSz="912813" eaLnBrk="0" hangingPunct="0">
              <a:defRPr sz="2400">
                <a:solidFill>
                  <a:schemeClr val="tx1"/>
                </a:solidFill>
                <a:latin typeface="Limon F3" charset="0"/>
                <a:ea typeface="MS PGothic" panose="020B0600070205080204" pitchFamily="34" charset="-128"/>
              </a:defRPr>
            </a:lvl1pPr>
            <a:lvl2pPr marL="742950" indent="-285750" defTabSz="912813" eaLnBrk="0" hangingPunct="0">
              <a:defRPr sz="2400">
                <a:solidFill>
                  <a:schemeClr val="tx1"/>
                </a:solidFill>
                <a:latin typeface="Limon F3" charset="0"/>
                <a:ea typeface="MS PGothic" panose="020B0600070205080204" pitchFamily="34" charset="-128"/>
              </a:defRPr>
            </a:lvl2pPr>
            <a:lvl3pPr marL="1143000" indent="-228600" defTabSz="912813" eaLnBrk="0" hangingPunct="0">
              <a:defRPr sz="2400">
                <a:solidFill>
                  <a:schemeClr val="tx1"/>
                </a:solidFill>
                <a:latin typeface="Limon F3" charset="0"/>
                <a:ea typeface="MS PGothic" panose="020B0600070205080204" pitchFamily="34" charset="-128"/>
              </a:defRPr>
            </a:lvl3pPr>
            <a:lvl4pPr marL="1600200" indent="-228600" defTabSz="912813" eaLnBrk="0" hangingPunct="0">
              <a:defRPr sz="2400">
                <a:solidFill>
                  <a:schemeClr val="tx1"/>
                </a:solidFill>
                <a:latin typeface="Limon F3" charset="0"/>
                <a:ea typeface="MS PGothic" panose="020B0600070205080204" pitchFamily="34" charset="-128"/>
              </a:defRPr>
            </a:lvl4pPr>
            <a:lvl5pPr marL="2057400" indent="-228600" defTabSz="912813" eaLnBrk="0" hangingPunct="0">
              <a:defRPr sz="2400">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defRPr/>
            </a:pPr>
            <a:r>
              <a:rPr lang="fr-FR" altLang="en-US" sz="1200" b="1" dirty="0">
                <a:solidFill>
                  <a:srgbClr val="96CCEE"/>
                </a:solidFill>
                <a:latin typeface="Arial Narrow" panose="020B0606020202030204" pitchFamily="34" charset="0"/>
              </a:rPr>
              <a:t>Suivi des manifestations </a:t>
            </a:r>
            <a:r>
              <a:rPr lang="fr-FR" altLang="en-US" sz="1200" b="1" dirty="0" err="1">
                <a:solidFill>
                  <a:srgbClr val="96CCEE"/>
                </a:solidFill>
                <a:latin typeface="Arial Narrow" panose="020B0606020202030204" pitchFamily="34" charset="0"/>
              </a:rPr>
              <a:t>postvaccinales</a:t>
            </a:r>
            <a:r>
              <a:rPr lang="fr-FR" altLang="en-US" sz="1200" b="1" dirty="0">
                <a:solidFill>
                  <a:srgbClr val="96CCEE"/>
                </a:solidFill>
                <a:latin typeface="Arial Narrow" panose="020B0606020202030204" pitchFamily="34" charset="0"/>
              </a:rPr>
              <a:t> indésirables associées au VPI , Module 6  I </a:t>
            </a:r>
            <a:r>
              <a:rPr lang="fr-FR" altLang="en-US" sz="1200" dirty="0">
                <a:solidFill>
                  <a:srgbClr val="96CCEE"/>
                </a:solidFill>
                <a:latin typeface="Arial Narrow" panose="020B0606020202030204" pitchFamily="34" charset="0"/>
              </a:rPr>
              <a:t>décembre 2020</a:t>
            </a:r>
          </a:p>
        </p:txBody>
      </p:sp>
      <p:sp>
        <p:nvSpPr>
          <p:cNvPr id="1031" name="Rectangle 14">
            <a:extLst>
              <a:ext uri="{FF2B5EF4-FFF2-40B4-BE49-F238E27FC236}">
                <a16:creationId xmlns:a16="http://schemas.microsoft.com/office/drawing/2014/main" id="{ABF6DF7E-0E8B-4EBB-ADD2-F8DAA2A80911}"/>
              </a:ext>
            </a:extLst>
          </p:cNvPr>
          <p:cNvSpPr>
            <a:spLocks noChangeArrowheads="1"/>
          </p:cNvSpPr>
          <p:nvPr/>
        </p:nvSpPr>
        <p:spPr bwMode="auto">
          <a:xfrm>
            <a:off x="360363" y="6399213"/>
            <a:ext cx="395287" cy="331787"/>
          </a:xfrm>
          <a:prstGeom prst="rect">
            <a:avLst/>
          </a:prstGeom>
          <a:noFill/>
          <a:ln>
            <a:noFill/>
          </a:ln>
        </p:spPr>
        <p:txBody>
          <a:bodyPr lIns="0" tIns="0" rIns="0" bIns="0"/>
          <a:lstStyle>
            <a:lvl1pPr defTabSz="912813" eaLnBrk="0" hangingPunct="0">
              <a:defRPr sz="2400">
                <a:solidFill>
                  <a:schemeClr val="tx1"/>
                </a:solidFill>
                <a:latin typeface="Limon F3" charset="0"/>
                <a:ea typeface="MS PGothic" panose="020B0600070205080204" pitchFamily="34" charset="-128"/>
              </a:defRPr>
            </a:lvl1pPr>
            <a:lvl2pPr marL="742950" indent="-285750" defTabSz="912813" eaLnBrk="0" hangingPunct="0">
              <a:defRPr sz="2400">
                <a:solidFill>
                  <a:schemeClr val="tx1"/>
                </a:solidFill>
                <a:latin typeface="Limon F3" charset="0"/>
                <a:ea typeface="MS PGothic" panose="020B0600070205080204" pitchFamily="34" charset="-128"/>
              </a:defRPr>
            </a:lvl2pPr>
            <a:lvl3pPr marL="1143000" indent="-228600" defTabSz="912813" eaLnBrk="0" hangingPunct="0">
              <a:defRPr sz="2400">
                <a:solidFill>
                  <a:schemeClr val="tx1"/>
                </a:solidFill>
                <a:latin typeface="Limon F3" charset="0"/>
                <a:ea typeface="MS PGothic" panose="020B0600070205080204" pitchFamily="34" charset="-128"/>
              </a:defRPr>
            </a:lvl3pPr>
            <a:lvl4pPr marL="1600200" indent="-228600" defTabSz="912813" eaLnBrk="0" hangingPunct="0">
              <a:defRPr sz="2400">
                <a:solidFill>
                  <a:schemeClr val="tx1"/>
                </a:solidFill>
                <a:latin typeface="Limon F3" charset="0"/>
                <a:ea typeface="MS PGothic" panose="020B0600070205080204" pitchFamily="34" charset="-128"/>
              </a:defRPr>
            </a:lvl4pPr>
            <a:lvl5pPr marL="2057400" indent="-228600" defTabSz="912813" eaLnBrk="0" hangingPunct="0">
              <a:defRPr sz="2400">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r" eaLnBrk="1" hangingPunct="1">
              <a:defRPr/>
            </a:pPr>
            <a:fld id="{0FE2AED2-90C8-43A2-9257-4F58DDE7CE23}"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a:extLst>
              <a:ext uri="{FF2B5EF4-FFF2-40B4-BE49-F238E27FC236}">
                <a16:creationId xmlns:a16="http://schemas.microsoft.com/office/drawing/2014/main" id="{9A6D0C53-5165-427D-9352-54B480C8F9EA}"/>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684963" y="6183313"/>
            <a:ext cx="22082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91" r:id="rId1"/>
    <p:sldLayoutId id="2147484781" r:id="rId2"/>
    <p:sldLayoutId id="2147484782" r:id="rId3"/>
    <p:sldLayoutId id="2147484783" r:id="rId4"/>
    <p:sldLayoutId id="2147484784" r:id="rId5"/>
    <p:sldLayoutId id="2147484785" r:id="rId6"/>
    <p:sldLayoutId id="2147484786" r:id="rId7"/>
    <p:sldLayoutId id="2147484787" r:id="rId8"/>
    <p:sldLayoutId id="2147484788" r:id="rId9"/>
    <p:sldLayoutId id="2147484789" r:id="rId10"/>
    <p:sldLayoutId id="214748479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391095CA-EC38-4B5C-BD3B-705DEA2C95C1}"/>
              </a:ext>
            </a:extLst>
          </p:cNvPr>
          <p:cNvSpPr>
            <a:spLocks noGrp="1" noChangeArrowheads="1"/>
          </p:cNvSpPr>
          <p:nvPr>
            <p:ph type="subTitle" idx="1"/>
          </p:nvPr>
        </p:nvSpPr>
        <p:spPr>
          <a:xfrm>
            <a:off x="971550" y="2060575"/>
            <a:ext cx="7129463" cy="2255838"/>
          </a:xfrm>
        </p:spPr>
        <p:txBody>
          <a:bodyPr/>
          <a:lstStyle/>
          <a:p>
            <a:pPr>
              <a:lnSpc>
                <a:spcPct val="90000"/>
              </a:lnSpc>
            </a:pPr>
            <a:r>
              <a:rPr lang="fr-FR" altLang="en-US">
                <a:solidFill>
                  <a:srgbClr val="FFFFFF"/>
                </a:solidFill>
              </a:rPr>
              <a:t>Module 6</a:t>
            </a:r>
          </a:p>
          <a:p>
            <a:pPr>
              <a:lnSpc>
                <a:spcPct val="90000"/>
              </a:lnSpc>
            </a:pPr>
            <a:r>
              <a:rPr lang="fr-FR" altLang="en-US">
                <a:solidFill>
                  <a:srgbClr val="FFFFFF"/>
                </a:solidFill>
              </a:rPr>
              <a:t>Suivi des manifestations postvaccinales indésirables (MAPI) associées au VPI</a:t>
            </a:r>
          </a:p>
        </p:txBody>
      </p:sp>
      <p:sp>
        <p:nvSpPr>
          <p:cNvPr id="6" name="Rectangle 7">
            <a:extLst>
              <a:ext uri="{FF2B5EF4-FFF2-40B4-BE49-F238E27FC236}">
                <a16:creationId xmlns:a16="http://schemas.microsoft.com/office/drawing/2014/main" id="{C1AC77D5-25F7-4B06-A081-FFB3ADED4137}"/>
              </a:ext>
            </a:extLst>
          </p:cNvPr>
          <p:cNvSpPr txBox="1">
            <a:spLocks noChangeArrowheads="1"/>
          </p:cNvSpPr>
          <p:nvPr/>
        </p:nvSpPr>
        <p:spPr>
          <a:xfrm>
            <a:off x="839788" y="215900"/>
            <a:ext cx="7772400" cy="981075"/>
          </a:xfrm>
          <a:prstGeom prst="rect">
            <a:avLst/>
          </a:prstGeom>
          <a:noFill/>
          <a:ln/>
        </p:spPr>
        <p:txBody>
          <a:bodyPr/>
          <a:lstStyle>
            <a:lvl1pPr defTabSz="912813" eaLnBrk="0" hangingPunct="0">
              <a:defRPr sz="2400">
                <a:solidFill>
                  <a:schemeClr val="tx1"/>
                </a:solidFill>
                <a:latin typeface="Limon F3" charset="0"/>
                <a:ea typeface="MS PGothic" panose="020B0600070205080204" pitchFamily="34" charset="-128"/>
              </a:defRPr>
            </a:lvl1pPr>
            <a:lvl2pPr marL="742950" indent="-285750" defTabSz="912813" eaLnBrk="0" hangingPunct="0">
              <a:defRPr sz="2400">
                <a:solidFill>
                  <a:schemeClr val="tx1"/>
                </a:solidFill>
                <a:latin typeface="Limon F3" charset="0"/>
                <a:ea typeface="MS PGothic" panose="020B0600070205080204" pitchFamily="34" charset="-128"/>
              </a:defRPr>
            </a:lvl2pPr>
            <a:lvl3pPr marL="1143000" indent="-228600" defTabSz="912813" eaLnBrk="0" hangingPunct="0">
              <a:defRPr sz="2400">
                <a:solidFill>
                  <a:schemeClr val="tx1"/>
                </a:solidFill>
                <a:latin typeface="Limon F3" charset="0"/>
                <a:ea typeface="MS PGothic" panose="020B0600070205080204" pitchFamily="34" charset="-128"/>
              </a:defRPr>
            </a:lvl3pPr>
            <a:lvl4pPr marL="1600200" indent="-228600" defTabSz="912813" eaLnBrk="0" hangingPunct="0">
              <a:defRPr sz="2400">
                <a:solidFill>
                  <a:schemeClr val="tx1"/>
                </a:solidFill>
                <a:latin typeface="Limon F3" charset="0"/>
                <a:ea typeface="MS PGothic" panose="020B0600070205080204" pitchFamily="34" charset="-128"/>
              </a:defRPr>
            </a:lvl4pPr>
            <a:lvl5pPr marL="2057400" indent="-228600" defTabSz="912813" eaLnBrk="0" hangingPunct="0">
              <a:defRPr sz="2400">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a:defRPr/>
            </a:pPr>
            <a:r>
              <a:rPr lang="fr-FR" altLang="en-US" b="1" dirty="0">
                <a:solidFill>
                  <a:schemeClr val="bg1"/>
                </a:solidFill>
                <a:latin typeface="Arial" panose="020B0604020202020204" pitchFamily="34" charset="0"/>
              </a:rPr>
              <a:t>Formation en vue de l</a:t>
            </a:r>
            <a:r>
              <a:rPr lang="fr-FR" altLang="fr-FR" b="1" dirty="0">
                <a:solidFill>
                  <a:schemeClr val="bg1"/>
                </a:solidFill>
                <a:latin typeface="Arial" panose="020B0604020202020204" pitchFamily="34" charset="0"/>
              </a:rPr>
              <a:t>’</a:t>
            </a:r>
            <a:r>
              <a:rPr lang="fr-FR" altLang="en-US" b="1" dirty="0">
                <a:solidFill>
                  <a:schemeClr val="bg1"/>
                </a:solidFill>
                <a:latin typeface="Arial" panose="020B0604020202020204" pitchFamily="34" charset="0"/>
              </a:rPr>
              <a:t>introduction d’une deuxième dose de vaccin antipoliomyélitique inactivé (VPI</a:t>
            </a:r>
            <a:r>
              <a:rPr lang="fr-FR" altLang="en-US" b="1" dirty="0">
                <a:solidFill>
                  <a:srgbClr val="FFFFFF"/>
                </a:solidFill>
                <a:latin typeface="Arial" panose="020B0604020202020204" pitchFamily="34" charset="0"/>
              </a:rPr>
              <a:t>)</a:t>
            </a:r>
            <a:endParaRPr lang="fr-FR" altLang="en-US" sz="3500" b="1" dirty="0">
              <a:solidFill>
                <a:srgbClr val="000066"/>
              </a:solidFill>
              <a:effectLst>
                <a:outerShdw blurRad="38100" dist="38100" dir="2700000" algn="tl">
                  <a:srgbClr val="C0C0C0"/>
                </a:outerShdw>
              </a:effectLst>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CB2D3-A715-4E44-8CA6-2A557172453B}"/>
              </a:ext>
            </a:extLst>
          </p:cNvPr>
          <p:cNvSpPr>
            <a:spLocks noGrp="1"/>
          </p:cNvSpPr>
          <p:nvPr>
            <p:ph type="title"/>
          </p:nvPr>
        </p:nvSpPr>
        <p:spPr>
          <a:xfrm>
            <a:off x="250825" y="0"/>
            <a:ext cx="8893175" cy="1238250"/>
          </a:xfrm>
        </p:spPr>
        <p:txBody>
          <a:bodyPr/>
          <a:lstStyle/>
          <a:p>
            <a:pPr>
              <a:defRPr/>
            </a:pPr>
            <a:r>
              <a:rPr lang="fr-FR" altLang="en-US"/>
              <a:t>Différence entre manifestations indésirables </a:t>
            </a:r>
            <a:r>
              <a:rPr lang="fr-FR" altLang="en-US" i="1"/>
              <a:t>graves</a:t>
            </a:r>
            <a:r>
              <a:rPr lang="fr-FR" altLang="en-US"/>
              <a:t> et</a:t>
            </a:r>
            <a:r>
              <a:rPr lang="fr-FR" altLang="en-US" i="1"/>
              <a:t> sévères</a:t>
            </a:r>
            <a:endParaRPr lang="fr-FR" altLang="en-US"/>
          </a:p>
        </p:txBody>
      </p:sp>
      <p:sp>
        <p:nvSpPr>
          <p:cNvPr id="23555" name="Content Placeholder 2">
            <a:extLst>
              <a:ext uri="{FF2B5EF4-FFF2-40B4-BE49-F238E27FC236}">
                <a16:creationId xmlns:a16="http://schemas.microsoft.com/office/drawing/2014/main" id="{CF7C3EF2-8B3B-4E12-955D-F2A001B6BE2B}"/>
              </a:ext>
            </a:extLst>
          </p:cNvPr>
          <p:cNvSpPr>
            <a:spLocks noGrp="1" noChangeArrowheads="1"/>
          </p:cNvSpPr>
          <p:nvPr>
            <p:ph idx="1"/>
          </p:nvPr>
        </p:nvSpPr>
        <p:spPr>
          <a:xfrm>
            <a:off x="442913" y="1381125"/>
            <a:ext cx="8521700" cy="1471613"/>
          </a:xfrm>
        </p:spPr>
        <p:txBody>
          <a:bodyPr/>
          <a:lstStyle/>
          <a:p>
            <a:r>
              <a:rPr lang="fr-FR" altLang="en-US" sz="2000"/>
              <a:t>Une </a:t>
            </a:r>
            <a:r>
              <a:rPr lang="fr-FR" altLang="en-US" sz="2000" b="1"/>
              <a:t>réaction sévère est un terme générique qui recouvre les réactions GRAVES</a:t>
            </a:r>
            <a:r>
              <a:rPr lang="fr-FR" altLang="en-US" sz="2000"/>
              <a:t> + les réactions n</a:t>
            </a:r>
            <a:r>
              <a:rPr lang="fr-FR" altLang="fr-FR" sz="2000"/>
              <a:t>’</a:t>
            </a:r>
            <a:r>
              <a:rPr lang="fr-FR" altLang="en-US" sz="2000"/>
              <a:t>entraînant pas nécessairement des problèmes de longue durée.</a:t>
            </a:r>
          </a:p>
          <a:p>
            <a:r>
              <a:rPr lang="fr-FR" altLang="en-US" sz="2000" b="1"/>
              <a:t>Les réactions sévères doivent être déclarées</a:t>
            </a:r>
          </a:p>
          <a:p>
            <a:endParaRPr lang="fr-FR" altLang="en-US" sz="2000" b="1"/>
          </a:p>
          <a:p>
            <a:endParaRPr lang="fr-FR" altLang="en-US" sz="2000" b="1"/>
          </a:p>
        </p:txBody>
      </p:sp>
      <p:sp>
        <p:nvSpPr>
          <p:cNvPr id="23556" name="ZoneTexte 3">
            <a:extLst>
              <a:ext uri="{FF2B5EF4-FFF2-40B4-BE49-F238E27FC236}">
                <a16:creationId xmlns:a16="http://schemas.microsoft.com/office/drawing/2014/main" id="{5E82690F-4E45-4D07-ACDE-70D225D5C5EE}"/>
              </a:ext>
            </a:extLst>
          </p:cNvPr>
          <p:cNvSpPr txBox="1">
            <a:spLocks noChangeArrowheads="1"/>
          </p:cNvSpPr>
          <p:nvPr/>
        </p:nvSpPr>
        <p:spPr bwMode="auto">
          <a:xfrm>
            <a:off x="3132138" y="2852738"/>
            <a:ext cx="28082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b="1">
                <a:solidFill>
                  <a:schemeClr val="tx1"/>
                </a:solidFill>
                <a:latin typeface="Arial Narrow" panose="020B0606020202030204" pitchFamily="34" charset="0"/>
              </a:rPr>
              <a:t>Réactions sévères</a:t>
            </a:r>
          </a:p>
          <a:p>
            <a:pPr algn="ctr" eaLnBrk="1" hangingPunct="1">
              <a:spcBef>
                <a:spcPct val="0"/>
              </a:spcBef>
              <a:buClrTx/>
              <a:buFontTx/>
              <a:buNone/>
            </a:pPr>
            <a:r>
              <a:rPr lang="fr-FR" altLang="en-US" sz="1800" b="1">
                <a:solidFill>
                  <a:schemeClr val="tx1"/>
                </a:solidFill>
                <a:latin typeface="Arial Narrow" panose="020B0606020202030204" pitchFamily="34" charset="0"/>
              </a:rPr>
              <a:t>(Terme non réglementaire)</a:t>
            </a:r>
          </a:p>
        </p:txBody>
      </p:sp>
      <p:sp>
        <p:nvSpPr>
          <p:cNvPr id="23557" name="ZoneTexte 4">
            <a:extLst>
              <a:ext uri="{FF2B5EF4-FFF2-40B4-BE49-F238E27FC236}">
                <a16:creationId xmlns:a16="http://schemas.microsoft.com/office/drawing/2014/main" id="{24EAA96D-1A43-4FB3-A88E-7D3BDBE5F141}"/>
              </a:ext>
            </a:extLst>
          </p:cNvPr>
          <p:cNvSpPr txBox="1">
            <a:spLocks noChangeArrowheads="1"/>
          </p:cNvSpPr>
          <p:nvPr/>
        </p:nvSpPr>
        <p:spPr bwMode="auto">
          <a:xfrm>
            <a:off x="323850" y="3629025"/>
            <a:ext cx="40322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 typeface="Wingdings" panose="05000000000000000000" pitchFamily="2" charset="2"/>
              <a:buChar char=""/>
            </a:pPr>
            <a:r>
              <a:rPr lang="fr-FR" altLang="en-US" sz="1600">
                <a:solidFill>
                  <a:schemeClr val="tx1"/>
                </a:solidFill>
                <a:latin typeface="Arial Narrow" panose="020B0606020202030204" pitchFamily="34" charset="0"/>
              </a:rPr>
              <a:t>Peuvent être handicapante mais engagent  rarement le pronostic vital</a:t>
            </a:r>
          </a:p>
          <a:p>
            <a:pPr eaLnBrk="1" hangingPunct="1">
              <a:spcBef>
                <a:spcPct val="0"/>
              </a:spcBef>
              <a:buClrTx/>
              <a:buFont typeface="Wingdings" panose="05000000000000000000" pitchFamily="2" charset="2"/>
              <a:buChar char=""/>
            </a:pPr>
            <a:r>
              <a:rPr lang="fr-FR" altLang="en-US" sz="1600">
                <a:solidFill>
                  <a:schemeClr val="tx1"/>
                </a:solidFill>
                <a:latin typeface="Arial Narrow" panose="020B0606020202030204" pitchFamily="34" charset="0"/>
              </a:rPr>
              <a:t>Doivent être déclarées</a:t>
            </a:r>
          </a:p>
          <a:p>
            <a:pPr eaLnBrk="1" hangingPunct="1">
              <a:spcBef>
                <a:spcPct val="0"/>
              </a:spcBef>
              <a:buClrTx/>
              <a:buFont typeface="Wingdings" panose="05000000000000000000" pitchFamily="2" charset="2"/>
              <a:buChar char=""/>
            </a:pPr>
            <a:r>
              <a:rPr lang="fr-FR" altLang="en-US" sz="1600">
                <a:solidFill>
                  <a:schemeClr val="tx1"/>
                </a:solidFill>
                <a:latin typeface="Arial Narrow" panose="020B0606020202030204" pitchFamily="34" charset="0"/>
              </a:rPr>
              <a:t>La plupart n</a:t>
            </a:r>
            <a:r>
              <a:rPr lang="fr-FR" altLang="fr-FR" sz="1600">
                <a:solidFill>
                  <a:schemeClr val="tx1"/>
                </a:solidFill>
                <a:latin typeface="Arial Narrow" panose="020B0606020202030204" pitchFamily="34" charset="0"/>
              </a:rPr>
              <a:t>’</a:t>
            </a:r>
            <a:r>
              <a:rPr lang="fr-FR" altLang="en-US" sz="1600">
                <a:solidFill>
                  <a:schemeClr val="tx1"/>
                </a:solidFill>
                <a:latin typeface="Arial Narrow" panose="020B0606020202030204" pitchFamily="34" charset="0"/>
              </a:rPr>
              <a:t>entraînent pas de problèmes de longue durée</a:t>
            </a:r>
          </a:p>
          <a:p>
            <a:pPr eaLnBrk="1" hangingPunct="1">
              <a:spcBef>
                <a:spcPct val="0"/>
              </a:spcBef>
              <a:buClrTx/>
              <a:buFont typeface="Wingdings" panose="05000000000000000000" pitchFamily="2" charset="2"/>
              <a:buChar char=""/>
            </a:pPr>
            <a:r>
              <a:rPr lang="fr-FR" altLang="en-US" sz="1600">
                <a:solidFill>
                  <a:schemeClr val="tx1"/>
                </a:solidFill>
                <a:latin typeface="Arial Narrow" panose="020B0606020202030204" pitchFamily="34" charset="0"/>
              </a:rPr>
              <a:t>Les réactions sévères recouvrent les réactions graves mais aussi d</a:t>
            </a:r>
            <a:r>
              <a:rPr lang="fr-FR" altLang="fr-FR" sz="1600">
                <a:solidFill>
                  <a:schemeClr val="tx1"/>
                </a:solidFill>
                <a:latin typeface="Arial Narrow" panose="020B0606020202030204" pitchFamily="34" charset="0"/>
              </a:rPr>
              <a:t>’</a:t>
            </a:r>
            <a:r>
              <a:rPr lang="fr-FR" altLang="en-US" sz="1600">
                <a:solidFill>
                  <a:schemeClr val="tx1"/>
                </a:solidFill>
                <a:latin typeface="Arial Narrow" panose="020B0606020202030204" pitchFamily="34" charset="0"/>
              </a:rPr>
              <a:t>autres réactions sévères.</a:t>
            </a:r>
          </a:p>
        </p:txBody>
      </p:sp>
      <p:sp>
        <p:nvSpPr>
          <p:cNvPr id="23558" name="ZoneTexte 8">
            <a:extLst>
              <a:ext uri="{FF2B5EF4-FFF2-40B4-BE49-F238E27FC236}">
                <a16:creationId xmlns:a16="http://schemas.microsoft.com/office/drawing/2014/main" id="{E78ADFE9-0D1D-4ED4-9680-E26BA583639E}"/>
              </a:ext>
            </a:extLst>
          </p:cNvPr>
          <p:cNvSpPr txBox="1">
            <a:spLocks noChangeArrowheads="1"/>
          </p:cNvSpPr>
          <p:nvPr/>
        </p:nvSpPr>
        <p:spPr bwMode="auto">
          <a:xfrm>
            <a:off x="4716463" y="3429000"/>
            <a:ext cx="40322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b="1">
                <a:solidFill>
                  <a:schemeClr val="tx1"/>
                </a:solidFill>
                <a:latin typeface="Arial Narrow" panose="020B0606020202030204" pitchFamily="34" charset="0"/>
              </a:rPr>
              <a:t>Réactions graves</a:t>
            </a:r>
          </a:p>
          <a:p>
            <a:pPr algn="ctr" eaLnBrk="1" hangingPunct="1">
              <a:spcBef>
                <a:spcPct val="0"/>
              </a:spcBef>
              <a:buClrTx/>
              <a:buFontTx/>
              <a:buNone/>
            </a:pPr>
            <a:r>
              <a:rPr lang="fr-FR" altLang="en-US" sz="1600">
                <a:solidFill>
                  <a:schemeClr val="tx1"/>
                </a:solidFill>
                <a:latin typeface="Arial Narrow" panose="020B0606020202030204" pitchFamily="34" charset="0"/>
              </a:rPr>
              <a:t>(Terme réglementaire)</a:t>
            </a:r>
          </a:p>
          <a:p>
            <a:pPr eaLnBrk="1" hangingPunct="1">
              <a:spcBef>
                <a:spcPct val="0"/>
              </a:spcBef>
              <a:buClrTx/>
              <a:buFontTx/>
              <a:buNone/>
            </a:pPr>
            <a:r>
              <a:rPr lang="fr-FR" altLang="en-US" sz="1600">
                <a:solidFill>
                  <a:schemeClr val="tx1"/>
                </a:solidFill>
                <a:latin typeface="Arial Narrow" panose="020B0606020202030204" pitchFamily="34" charset="0"/>
              </a:rPr>
              <a:t>Toute manifestation médicale indésirable qui, quelle que soit la dose qui l</a:t>
            </a:r>
            <a:r>
              <a:rPr lang="fr-FR" altLang="fr-FR" sz="1600">
                <a:solidFill>
                  <a:schemeClr val="tx1"/>
                </a:solidFill>
                <a:latin typeface="Arial Narrow" panose="020B0606020202030204" pitchFamily="34" charset="0"/>
              </a:rPr>
              <a:t>’</a:t>
            </a:r>
            <a:r>
              <a:rPr lang="fr-FR" altLang="en-US" sz="1600">
                <a:solidFill>
                  <a:schemeClr val="tx1"/>
                </a:solidFill>
                <a:latin typeface="Arial Narrow" panose="020B0606020202030204" pitchFamily="34" charset="0"/>
              </a:rPr>
              <a:t>a provoquée :</a:t>
            </a:r>
          </a:p>
          <a:p>
            <a:pPr eaLnBrk="1" hangingPunct="1">
              <a:spcBef>
                <a:spcPct val="0"/>
              </a:spcBef>
              <a:buClrTx/>
              <a:buFont typeface="Wingdings" panose="05000000000000000000" pitchFamily="2" charset="2"/>
              <a:buChar char="v"/>
            </a:pPr>
            <a:r>
              <a:rPr lang="fr-FR" altLang="en-US" sz="1600">
                <a:solidFill>
                  <a:schemeClr val="tx1"/>
                </a:solidFill>
                <a:latin typeface="Arial Narrow" panose="020B0606020202030204" pitchFamily="34" charset="0"/>
              </a:rPr>
              <a:t>Entraîne la mort</a:t>
            </a:r>
          </a:p>
          <a:p>
            <a:pPr eaLnBrk="1" hangingPunct="1">
              <a:spcBef>
                <a:spcPct val="0"/>
              </a:spcBef>
              <a:buClrTx/>
              <a:buFont typeface="Wingdings" panose="05000000000000000000" pitchFamily="2" charset="2"/>
              <a:buChar char="v"/>
            </a:pPr>
            <a:r>
              <a:rPr lang="fr-FR" altLang="en-US" sz="1600">
                <a:solidFill>
                  <a:schemeClr val="tx1"/>
                </a:solidFill>
                <a:latin typeface="Arial Narrow" panose="020B0606020202030204" pitchFamily="34" charset="0"/>
              </a:rPr>
              <a:t>Impose une hospitalisation</a:t>
            </a:r>
          </a:p>
          <a:p>
            <a:pPr eaLnBrk="1" hangingPunct="1">
              <a:spcBef>
                <a:spcPct val="0"/>
              </a:spcBef>
              <a:buClrTx/>
              <a:buFont typeface="Wingdings" panose="05000000000000000000" pitchFamily="2" charset="2"/>
              <a:buChar char="v"/>
            </a:pPr>
            <a:r>
              <a:rPr lang="fr-FR" altLang="en-US" sz="1600">
                <a:solidFill>
                  <a:schemeClr val="tx1"/>
                </a:solidFill>
                <a:latin typeface="Arial Narrow" panose="020B0606020202030204" pitchFamily="34" charset="0"/>
              </a:rPr>
              <a:t>Entraîne un handicap persistant ou important</a:t>
            </a:r>
          </a:p>
          <a:p>
            <a:pPr eaLnBrk="1" hangingPunct="1">
              <a:spcBef>
                <a:spcPct val="0"/>
              </a:spcBef>
              <a:buClrTx/>
              <a:buFont typeface="Wingdings" panose="05000000000000000000" pitchFamily="2" charset="2"/>
              <a:buChar char="v"/>
            </a:pPr>
            <a:r>
              <a:rPr lang="fr-FR" altLang="en-US" sz="1600">
                <a:solidFill>
                  <a:schemeClr val="tx1"/>
                </a:solidFill>
                <a:latin typeface="Arial Narrow" panose="020B0606020202030204" pitchFamily="34" charset="0"/>
              </a:rPr>
              <a:t>Engage le pronostic vital.</a:t>
            </a:r>
          </a:p>
          <a:p>
            <a:pPr eaLnBrk="1" hangingPunct="1">
              <a:spcBef>
                <a:spcPct val="0"/>
              </a:spcBef>
              <a:buClrTx/>
              <a:buFont typeface="Wingdings" panose="05000000000000000000" pitchFamily="2" charset="2"/>
              <a:buChar char="v"/>
            </a:pPr>
            <a:endParaRPr lang="fr-FR" altLang="en-US" sz="1600">
              <a:solidFill>
                <a:schemeClr val="tx1"/>
              </a:solidFill>
              <a:latin typeface="Limon F3"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6773A-8C3B-47E9-A71B-231C252EF692}"/>
              </a:ext>
            </a:extLst>
          </p:cNvPr>
          <p:cNvSpPr>
            <a:spLocks noGrp="1"/>
          </p:cNvSpPr>
          <p:nvPr>
            <p:ph type="title"/>
          </p:nvPr>
        </p:nvSpPr>
        <p:spPr/>
        <p:txBody>
          <a:bodyPr/>
          <a:lstStyle/>
          <a:p>
            <a:pPr>
              <a:defRPr/>
            </a:pPr>
            <a:r>
              <a:rPr lang="fr-FR" altLang="en-US"/>
              <a:t>Quelle est la probabilité d</a:t>
            </a:r>
            <a:r>
              <a:rPr lang="fr-FR" altLang="fr-FR"/>
              <a:t>’</a:t>
            </a:r>
            <a:r>
              <a:rPr lang="fr-FR" altLang="en-US"/>
              <a:t>une MAPI après une vaccination par le VPI ?</a:t>
            </a:r>
          </a:p>
        </p:txBody>
      </p:sp>
      <p:sp>
        <p:nvSpPr>
          <p:cNvPr id="25603" name="Content Placeholder 2">
            <a:extLst>
              <a:ext uri="{FF2B5EF4-FFF2-40B4-BE49-F238E27FC236}">
                <a16:creationId xmlns:a16="http://schemas.microsoft.com/office/drawing/2014/main" id="{A1F73858-DD83-4D27-8285-76DAAAD464B4}"/>
              </a:ext>
            </a:extLst>
          </p:cNvPr>
          <p:cNvSpPr>
            <a:spLocks noGrp="1" noChangeArrowheads="1"/>
          </p:cNvSpPr>
          <p:nvPr>
            <p:ph idx="1"/>
          </p:nvPr>
        </p:nvSpPr>
        <p:spPr>
          <a:xfrm>
            <a:off x="371475" y="1341438"/>
            <a:ext cx="8161338" cy="2303462"/>
          </a:xfrm>
        </p:spPr>
        <p:txBody>
          <a:bodyPr/>
          <a:lstStyle/>
          <a:p>
            <a:pPr>
              <a:spcBef>
                <a:spcPts val="1200"/>
              </a:spcBef>
            </a:pPr>
            <a:r>
              <a:rPr lang="fr-FR" altLang="en-US" sz="3000"/>
              <a:t>Le VPI est un vaccin très sûr</a:t>
            </a:r>
          </a:p>
          <a:p>
            <a:pPr>
              <a:spcBef>
                <a:spcPts val="600"/>
              </a:spcBef>
            </a:pPr>
            <a:r>
              <a:rPr lang="fr-FR" altLang="en-US" sz="3000"/>
              <a:t>Il n</a:t>
            </a:r>
            <a:r>
              <a:rPr lang="fr-FR" altLang="fr-FR" sz="3000"/>
              <a:t>’</a:t>
            </a:r>
            <a:r>
              <a:rPr lang="fr-FR" altLang="en-US" sz="3000"/>
              <a:t>est pas associé à des MAPI graves systémiques </a:t>
            </a:r>
          </a:p>
          <a:p>
            <a:pPr>
              <a:spcBef>
                <a:spcPts val="600"/>
              </a:spcBef>
            </a:pPr>
            <a:r>
              <a:rPr lang="fr-FR" altLang="en-US" sz="3000"/>
              <a:t>Le vaccin est inactivé – donc, aucun risque de poliomyélite dérivée de souche vaccinale</a:t>
            </a:r>
          </a:p>
        </p:txBody>
      </p:sp>
      <p:pic>
        <p:nvPicPr>
          <p:cNvPr id="4" name="Picture 3">
            <a:extLst>
              <a:ext uri="{FF2B5EF4-FFF2-40B4-BE49-F238E27FC236}">
                <a16:creationId xmlns:a16="http://schemas.microsoft.com/office/drawing/2014/main" id="{BD9BB7A9-A8BA-4237-A3A7-727F3739075C}"/>
              </a:ext>
            </a:extLst>
          </p:cNvPr>
          <p:cNvPicPr>
            <a:picLocks noChangeAspect="1"/>
          </p:cNvPicPr>
          <p:nvPr/>
        </p:nvPicPr>
        <p:blipFill>
          <a:blip r:embed="rId3"/>
          <a:stretch>
            <a:fillRect/>
          </a:stretch>
        </p:blipFill>
        <p:spPr>
          <a:xfrm>
            <a:off x="6184574" y="3645024"/>
            <a:ext cx="2779914" cy="18347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605" name="Content Placeholder 2">
            <a:extLst>
              <a:ext uri="{FF2B5EF4-FFF2-40B4-BE49-F238E27FC236}">
                <a16:creationId xmlns:a16="http://schemas.microsoft.com/office/drawing/2014/main" id="{68B06056-41BC-4D91-90A8-C6DB74B0773C}"/>
              </a:ext>
            </a:extLst>
          </p:cNvPr>
          <p:cNvSpPr txBox="1">
            <a:spLocks noChangeArrowheads="1"/>
          </p:cNvSpPr>
          <p:nvPr/>
        </p:nvSpPr>
        <p:spPr bwMode="auto">
          <a:xfrm>
            <a:off x="371475" y="3573463"/>
            <a:ext cx="57848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3000">
                <a:latin typeface="Gill Sans MT" panose="020B0502020104020203" pitchFamily="34" charset="0"/>
              </a:rPr>
              <a:t>Peut être administré sans risque avec les autres vaccins de l</a:t>
            </a:r>
            <a:r>
              <a:rPr lang="fr-FR" altLang="fr-FR" sz="3000">
                <a:latin typeface="Gill Sans MT" panose="020B0502020104020203" pitchFamily="34" charset="0"/>
              </a:rPr>
              <a:t>’</a:t>
            </a:r>
            <a:r>
              <a:rPr lang="fr-FR" altLang="en-US" sz="3000">
                <a:latin typeface="Gill Sans MT" panose="020B0502020104020203" pitchFamily="34" charset="0"/>
              </a:rPr>
              <a:t>enfance recommandés, notamment le VPO et d</a:t>
            </a:r>
            <a:r>
              <a:rPr lang="fr-FR" altLang="fr-FR" sz="3000">
                <a:latin typeface="Gill Sans MT" panose="020B0502020104020203" pitchFamily="34" charset="0"/>
              </a:rPr>
              <a:t>’</a:t>
            </a:r>
            <a:r>
              <a:rPr lang="fr-FR" altLang="en-US" sz="3000">
                <a:latin typeface="Gill Sans MT" panose="020B0502020104020203" pitchFamily="34" charset="0"/>
              </a:rPr>
              <a:t>autres vaccins injectables.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AE1F-B619-4314-BA94-24D88D1DCD28}"/>
              </a:ext>
            </a:extLst>
          </p:cNvPr>
          <p:cNvSpPr>
            <a:spLocks noGrp="1"/>
          </p:cNvSpPr>
          <p:nvPr>
            <p:ph type="title"/>
          </p:nvPr>
        </p:nvSpPr>
        <p:spPr/>
        <p:txBody>
          <a:bodyPr/>
          <a:lstStyle/>
          <a:p>
            <a:pPr>
              <a:defRPr/>
            </a:pPr>
            <a:r>
              <a:rPr lang="fr-FR" altLang="en-US"/>
              <a:t>Quelles MAPI devez-vous déclarer </a:t>
            </a:r>
            <a:r>
              <a:rPr lang="en-US" altLang="en-US"/>
              <a:t>?</a:t>
            </a:r>
          </a:p>
        </p:txBody>
      </p:sp>
      <p:sp>
        <p:nvSpPr>
          <p:cNvPr id="27651" name="Content Placeholder 2">
            <a:extLst>
              <a:ext uri="{FF2B5EF4-FFF2-40B4-BE49-F238E27FC236}">
                <a16:creationId xmlns:a16="http://schemas.microsoft.com/office/drawing/2014/main" id="{31156C0F-DCCC-496B-8A00-DE5C8DFA0B6E}"/>
              </a:ext>
            </a:extLst>
          </p:cNvPr>
          <p:cNvSpPr>
            <a:spLocks noGrp="1" noChangeArrowheads="1"/>
          </p:cNvSpPr>
          <p:nvPr>
            <p:ph idx="1"/>
          </p:nvPr>
        </p:nvSpPr>
        <p:spPr>
          <a:xfrm>
            <a:off x="442913" y="1381125"/>
            <a:ext cx="8291512" cy="895350"/>
          </a:xfrm>
        </p:spPr>
        <p:txBody>
          <a:bodyPr/>
          <a:lstStyle/>
          <a:p>
            <a:r>
              <a:rPr lang="fr-FR" altLang="en-US" b="1"/>
              <a:t>TOUTE </a:t>
            </a:r>
            <a:r>
              <a:rPr lang="fr-FR" altLang="en-US"/>
              <a:t>manifestation sévère ou MAPI préoccupante pour les parents ou l</a:t>
            </a:r>
            <a:r>
              <a:rPr lang="fr-FR" altLang="fr-FR"/>
              <a:t>’</a:t>
            </a:r>
            <a:r>
              <a:rPr lang="fr-FR" altLang="en-US"/>
              <a:t>agent de santé.</a:t>
            </a:r>
          </a:p>
        </p:txBody>
      </p:sp>
      <p:sp>
        <p:nvSpPr>
          <p:cNvPr id="3" name="ZoneTexte 2">
            <a:extLst>
              <a:ext uri="{FF2B5EF4-FFF2-40B4-BE49-F238E27FC236}">
                <a16:creationId xmlns:a16="http://schemas.microsoft.com/office/drawing/2014/main" id="{AB5A0AC6-302F-494F-B708-CB1C206B8E08}"/>
              </a:ext>
            </a:extLst>
          </p:cNvPr>
          <p:cNvSpPr txBox="1"/>
          <p:nvPr/>
        </p:nvSpPr>
        <p:spPr>
          <a:xfrm>
            <a:off x="395288" y="3287713"/>
            <a:ext cx="1296987" cy="1077912"/>
          </a:xfrm>
          <a:prstGeom prst="rect">
            <a:avLst/>
          </a:prstGeom>
          <a:noFill/>
          <a:ln>
            <a:solidFill>
              <a:schemeClr val="bg1">
                <a:lumMod val="50000"/>
              </a:schemeClr>
            </a:solidFill>
          </a:ln>
        </p:spPr>
        <p:txBody>
          <a:bodyPr>
            <a:spAutoFit/>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eaLnBrk="1" hangingPunct="1">
              <a:defRPr/>
            </a:pPr>
            <a:r>
              <a:rPr lang="fr-FR" altLang="en-US" sz="1600">
                <a:solidFill>
                  <a:srgbClr val="000000"/>
                </a:solidFill>
                <a:latin typeface="Arial Narrow" panose="020B0606020202030204" pitchFamily="34" charset="0"/>
              </a:rPr>
              <a:t>Les agents de santé doivent </a:t>
            </a:r>
            <a:r>
              <a:rPr lang="fr-FR" altLang="en-US" sz="1600" u="sng">
                <a:solidFill>
                  <a:srgbClr val="000000"/>
                </a:solidFill>
                <a:latin typeface="Arial Narrow" panose="020B0606020202030204" pitchFamily="34" charset="0"/>
              </a:rPr>
              <a:t>déclarer</a:t>
            </a:r>
            <a:r>
              <a:rPr lang="fr-FR" altLang="en-US" sz="1600">
                <a:solidFill>
                  <a:srgbClr val="000000"/>
                </a:solidFill>
                <a:latin typeface="Arial Narrow" panose="020B0606020202030204" pitchFamily="34" charset="0"/>
              </a:rPr>
              <a:t> en particulier :</a:t>
            </a:r>
          </a:p>
        </p:txBody>
      </p:sp>
      <p:sp>
        <p:nvSpPr>
          <p:cNvPr id="6" name="ZoneTexte 5">
            <a:extLst>
              <a:ext uri="{FF2B5EF4-FFF2-40B4-BE49-F238E27FC236}">
                <a16:creationId xmlns:a16="http://schemas.microsoft.com/office/drawing/2014/main" id="{01FDF9AD-B69E-461C-BCEA-19D62E0F5BD6}"/>
              </a:ext>
            </a:extLst>
          </p:cNvPr>
          <p:cNvSpPr txBox="1"/>
          <p:nvPr/>
        </p:nvSpPr>
        <p:spPr>
          <a:xfrm>
            <a:off x="2338388" y="2420938"/>
            <a:ext cx="6337300" cy="338137"/>
          </a:xfrm>
          <a:prstGeom prst="rect">
            <a:avLst/>
          </a:prstGeom>
          <a:noFill/>
          <a:ln>
            <a:solidFill>
              <a:schemeClr val="bg1">
                <a:lumMod val="50000"/>
              </a:schemeClr>
            </a:solidFill>
          </a:ln>
        </p:spPr>
        <p:txBody>
          <a:bodyPr>
            <a:spAutoFit/>
          </a:bodyPr>
          <a:lstStyle/>
          <a:p>
            <a:pPr eaLnBrk="1" hangingPunct="1">
              <a:defRPr/>
            </a:pPr>
            <a:r>
              <a:rPr lang="fr-FR" sz="1600" dirty="0">
                <a:solidFill>
                  <a:srgbClr val="000000"/>
                </a:solidFill>
                <a:latin typeface="Arial Narrow"/>
                <a:ea typeface="MS PGothic" charset="0"/>
                <a:cs typeface="Arial Narrow"/>
              </a:rPr>
              <a:t>Les MAPI graves.</a:t>
            </a:r>
          </a:p>
        </p:txBody>
      </p:sp>
      <p:sp>
        <p:nvSpPr>
          <p:cNvPr id="8" name="ZoneTexte 7">
            <a:extLst>
              <a:ext uri="{FF2B5EF4-FFF2-40B4-BE49-F238E27FC236}">
                <a16:creationId xmlns:a16="http://schemas.microsoft.com/office/drawing/2014/main" id="{F7EC302F-51B7-48DA-8D36-787381C6F0E6}"/>
              </a:ext>
            </a:extLst>
          </p:cNvPr>
          <p:cNvSpPr txBox="1"/>
          <p:nvPr/>
        </p:nvSpPr>
        <p:spPr>
          <a:xfrm>
            <a:off x="2339975" y="2924175"/>
            <a:ext cx="6335713" cy="339725"/>
          </a:xfrm>
          <a:prstGeom prst="rect">
            <a:avLst/>
          </a:prstGeom>
          <a:noFill/>
          <a:ln>
            <a:solidFill>
              <a:schemeClr val="bg1">
                <a:lumMod val="50000"/>
              </a:schemeClr>
            </a:solidFill>
          </a:ln>
        </p:spPr>
        <p:txBody>
          <a:bodyPr>
            <a:spAutoFit/>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defRPr/>
            </a:pPr>
            <a:r>
              <a:rPr lang="fr-FR" altLang="en-US" sz="1600">
                <a:solidFill>
                  <a:srgbClr val="000000"/>
                </a:solidFill>
                <a:latin typeface="Arial Narrow" panose="020B0606020202030204" pitchFamily="34" charset="0"/>
              </a:rPr>
              <a:t>Les signes et manifestations associés à un vaccin introduit récemment.</a:t>
            </a:r>
          </a:p>
        </p:txBody>
      </p:sp>
      <p:sp>
        <p:nvSpPr>
          <p:cNvPr id="9" name="ZoneTexte 8">
            <a:extLst>
              <a:ext uri="{FF2B5EF4-FFF2-40B4-BE49-F238E27FC236}">
                <a16:creationId xmlns:a16="http://schemas.microsoft.com/office/drawing/2014/main" id="{185B2CBC-142E-4AC4-963F-64426C481D12}"/>
              </a:ext>
            </a:extLst>
          </p:cNvPr>
          <p:cNvSpPr txBox="1"/>
          <p:nvPr/>
        </p:nvSpPr>
        <p:spPr>
          <a:xfrm>
            <a:off x="2339975" y="3378200"/>
            <a:ext cx="6335713" cy="338138"/>
          </a:xfrm>
          <a:prstGeom prst="rect">
            <a:avLst/>
          </a:prstGeom>
          <a:noFill/>
          <a:ln>
            <a:solidFill>
              <a:schemeClr val="bg1">
                <a:lumMod val="50000"/>
              </a:schemeClr>
            </a:solidFill>
          </a:ln>
        </p:spPr>
        <p:txBody>
          <a:bodyPr>
            <a:spAutoFit/>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defRPr/>
            </a:pPr>
            <a:r>
              <a:rPr lang="fr-FR" altLang="en-US" sz="1600">
                <a:solidFill>
                  <a:srgbClr val="000000"/>
                </a:solidFill>
                <a:latin typeface="Arial Narrow" panose="020B0606020202030204" pitchFamily="34" charset="0"/>
              </a:rPr>
              <a:t>Les MAPI pouvant être dues à une erreur de vaccination.</a:t>
            </a:r>
          </a:p>
        </p:txBody>
      </p:sp>
      <p:sp>
        <p:nvSpPr>
          <p:cNvPr id="10" name="ZoneTexte 9">
            <a:extLst>
              <a:ext uri="{FF2B5EF4-FFF2-40B4-BE49-F238E27FC236}">
                <a16:creationId xmlns:a16="http://schemas.microsoft.com/office/drawing/2014/main" id="{BAFE8E16-3C4D-4599-BC0D-3A8ED6034987}"/>
              </a:ext>
            </a:extLst>
          </p:cNvPr>
          <p:cNvSpPr txBox="1"/>
          <p:nvPr/>
        </p:nvSpPr>
        <p:spPr>
          <a:xfrm>
            <a:off x="2339975" y="3852863"/>
            <a:ext cx="6335713" cy="584200"/>
          </a:xfrm>
          <a:prstGeom prst="rect">
            <a:avLst/>
          </a:prstGeom>
          <a:noFill/>
          <a:ln>
            <a:solidFill>
              <a:schemeClr val="bg1">
                <a:lumMod val="50000"/>
              </a:schemeClr>
            </a:solidFill>
          </a:ln>
        </p:spPr>
        <p:txBody>
          <a:bodyPr>
            <a:spAutoFit/>
          </a:bodyPr>
          <a:lstStyle/>
          <a:p>
            <a:pPr eaLnBrk="1" hangingPunct="1">
              <a:defRPr/>
            </a:pPr>
            <a:r>
              <a:rPr lang="fr-FR" sz="1600" dirty="0">
                <a:solidFill>
                  <a:srgbClr val="000000"/>
                </a:solidFill>
                <a:latin typeface="Arial Narrow"/>
                <a:ea typeface="MS PGothic" charset="0"/>
                <a:cs typeface="Arial Narrow"/>
              </a:rPr>
              <a:t>Les manifestations importantes sans cause explicable survenues dans les 30 jours suivant une vaccination.</a:t>
            </a:r>
          </a:p>
        </p:txBody>
      </p:sp>
      <p:sp>
        <p:nvSpPr>
          <p:cNvPr id="11" name="ZoneTexte 10">
            <a:extLst>
              <a:ext uri="{FF2B5EF4-FFF2-40B4-BE49-F238E27FC236}">
                <a16:creationId xmlns:a16="http://schemas.microsoft.com/office/drawing/2014/main" id="{0F92FEE9-D9CA-4CCB-9AD4-ADA79E5EEC9B}"/>
              </a:ext>
            </a:extLst>
          </p:cNvPr>
          <p:cNvSpPr txBox="1"/>
          <p:nvPr/>
        </p:nvSpPr>
        <p:spPr>
          <a:xfrm>
            <a:off x="2339975" y="4602163"/>
            <a:ext cx="6335713" cy="339725"/>
          </a:xfrm>
          <a:prstGeom prst="rect">
            <a:avLst/>
          </a:prstGeom>
          <a:noFill/>
          <a:ln>
            <a:solidFill>
              <a:schemeClr val="bg1">
                <a:lumMod val="50000"/>
              </a:schemeClr>
            </a:solidFill>
          </a:ln>
        </p:spPr>
        <p:txBody>
          <a:bodyPr>
            <a:spAutoFit/>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defRPr/>
            </a:pPr>
            <a:r>
              <a:rPr lang="fr-FR" altLang="en-US" sz="1600">
                <a:solidFill>
                  <a:srgbClr val="000000"/>
                </a:solidFill>
                <a:latin typeface="Arial Narrow" panose="020B0606020202030204" pitchFamily="34" charset="0"/>
              </a:rPr>
              <a:t>Les manifestations préoccupantes pour les parents ou la communauté.</a:t>
            </a:r>
          </a:p>
        </p:txBody>
      </p:sp>
      <p:sp>
        <p:nvSpPr>
          <p:cNvPr id="12" name="ZoneTexte 11">
            <a:extLst>
              <a:ext uri="{FF2B5EF4-FFF2-40B4-BE49-F238E27FC236}">
                <a16:creationId xmlns:a16="http://schemas.microsoft.com/office/drawing/2014/main" id="{186B9AB8-786F-4E07-B7C2-994DC69B68A4}"/>
              </a:ext>
            </a:extLst>
          </p:cNvPr>
          <p:cNvSpPr txBox="1"/>
          <p:nvPr/>
        </p:nvSpPr>
        <p:spPr>
          <a:xfrm>
            <a:off x="2339975" y="5148263"/>
            <a:ext cx="6335713" cy="584200"/>
          </a:xfrm>
          <a:prstGeom prst="rect">
            <a:avLst/>
          </a:prstGeom>
          <a:noFill/>
          <a:ln>
            <a:solidFill>
              <a:schemeClr val="bg1">
                <a:lumMod val="50000"/>
              </a:schemeClr>
            </a:solidFill>
          </a:ln>
        </p:spPr>
        <p:txBody>
          <a:bodyPr>
            <a:spAutoFit/>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eaLnBrk="1" hangingPunct="1">
              <a:defRPr/>
            </a:pPr>
            <a:r>
              <a:rPr lang="fr-FR" altLang="en-US" sz="1600">
                <a:solidFill>
                  <a:srgbClr val="000000"/>
                </a:solidFill>
                <a:latin typeface="Arial Narrow" panose="020B0606020202030204" pitchFamily="34" charset="0"/>
              </a:rPr>
              <a:t>Gonflement, rougeur, douleur au site d</a:t>
            </a:r>
            <a:r>
              <a:rPr lang="fr-FR" altLang="fr-FR" sz="1600">
                <a:solidFill>
                  <a:srgbClr val="000000"/>
                </a:solidFill>
                <a:latin typeface="Arial Narrow" panose="020B0606020202030204" pitchFamily="34" charset="0"/>
              </a:rPr>
              <a:t>’</a:t>
            </a:r>
            <a:r>
              <a:rPr lang="fr-FR" altLang="en-US" sz="1600">
                <a:solidFill>
                  <a:srgbClr val="000000"/>
                </a:solidFill>
                <a:latin typeface="Arial Narrow" panose="020B0606020202030204" pitchFamily="34" charset="0"/>
              </a:rPr>
              <a:t>injection </a:t>
            </a:r>
            <a:r>
              <a:rPr lang="fr-FR" altLang="en-US" sz="1600" b="1">
                <a:solidFill>
                  <a:srgbClr val="000000"/>
                </a:solidFill>
                <a:latin typeface="Arial Narrow" panose="020B0606020202030204" pitchFamily="34" charset="0"/>
              </a:rPr>
              <a:t>SI</a:t>
            </a:r>
            <a:r>
              <a:rPr lang="fr-FR" altLang="en-US" sz="1600">
                <a:solidFill>
                  <a:srgbClr val="000000"/>
                </a:solidFill>
                <a:latin typeface="Arial Narrow" panose="020B0606020202030204" pitchFamily="34" charset="0"/>
              </a:rPr>
              <a:t> cela dure plus de 3 jours ou si le gonflement s</a:t>
            </a:r>
            <a:r>
              <a:rPr lang="fr-FR" altLang="fr-FR" sz="1600">
                <a:solidFill>
                  <a:srgbClr val="000000"/>
                </a:solidFill>
                <a:latin typeface="Arial Narrow" panose="020B0606020202030204" pitchFamily="34" charset="0"/>
              </a:rPr>
              <a:t>’</a:t>
            </a:r>
            <a:r>
              <a:rPr lang="fr-FR" altLang="en-US" sz="1600">
                <a:solidFill>
                  <a:srgbClr val="000000"/>
                </a:solidFill>
                <a:latin typeface="Arial Narrow" panose="020B0606020202030204" pitchFamily="34" charset="0"/>
              </a:rPr>
              <a:t>étend au-delà de l</a:t>
            </a:r>
            <a:r>
              <a:rPr lang="fr-FR" altLang="fr-FR" sz="1600">
                <a:solidFill>
                  <a:srgbClr val="000000"/>
                </a:solidFill>
                <a:latin typeface="Arial Narrow" panose="020B0606020202030204" pitchFamily="34" charset="0"/>
              </a:rPr>
              <a:t>’</a:t>
            </a:r>
            <a:r>
              <a:rPr lang="fr-FR" altLang="en-US" sz="1600">
                <a:solidFill>
                  <a:srgbClr val="000000"/>
                </a:solidFill>
                <a:latin typeface="Arial Narrow" panose="020B0606020202030204" pitchFamily="34" charset="0"/>
              </a:rPr>
              <a:t>articulation la plus proche.</a:t>
            </a:r>
          </a:p>
        </p:txBody>
      </p:sp>
      <p:cxnSp>
        <p:nvCxnSpPr>
          <p:cNvPr id="27659" name="Connecteur droit 14">
            <a:extLst>
              <a:ext uri="{FF2B5EF4-FFF2-40B4-BE49-F238E27FC236}">
                <a16:creationId xmlns:a16="http://schemas.microsoft.com/office/drawing/2014/main" id="{A1481E35-34F3-46E9-BDB0-2C2ACFA15601}"/>
              </a:ext>
            </a:extLst>
          </p:cNvPr>
          <p:cNvCxnSpPr>
            <a:cxnSpLocks noChangeShapeType="1"/>
          </p:cNvCxnSpPr>
          <p:nvPr/>
        </p:nvCxnSpPr>
        <p:spPr bwMode="auto">
          <a:xfrm>
            <a:off x="684213" y="4724400"/>
            <a:ext cx="358775"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0" name="Connecteur droit 17">
            <a:extLst>
              <a:ext uri="{FF2B5EF4-FFF2-40B4-BE49-F238E27FC236}">
                <a16:creationId xmlns:a16="http://schemas.microsoft.com/office/drawing/2014/main" id="{51E33F7E-F238-43EA-B08C-7797F0A93FBD}"/>
              </a:ext>
            </a:extLst>
          </p:cNvPr>
          <p:cNvCxnSpPr>
            <a:cxnSpLocks noChangeShapeType="1"/>
          </p:cNvCxnSpPr>
          <p:nvPr/>
        </p:nvCxnSpPr>
        <p:spPr bwMode="auto">
          <a:xfrm>
            <a:off x="1908175" y="2636838"/>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1" name="Connecteur droit 20">
            <a:extLst>
              <a:ext uri="{FF2B5EF4-FFF2-40B4-BE49-F238E27FC236}">
                <a16:creationId xmlns:a16="http://schemas.microsoft.com/office/drawing/2014/main" id="{0DED6304-88BE-4C1A-8DC6-DEB5FC9F9EF6}"/>
              </a:ext>
            </a:extLst>
          </p:cNvPr>
          <p:cNvCxnSpPr>
            <a:cxnSpLocks noChangeShapeType="1"/>
          </p:cNvCxnSpPr>
          <p:nvPr/>
        </p:nvCxnSpPr>
        <p:spPr bwMode="auto">
          <a:xfrm>
            <a:off x="1908175" y="3141663"/>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2" name="Connecteur droit 21">
            <a:extLst>
              <a:ext uri="{FF2B5EF4-FFF2-40B4-BE49-F238E27FC236}">
                <a16:creationId xmlns:a16="http://schemas.microsoft.com/office/drawing/2014/main" id="{C6423667-FD00-4D8A-B754-C5B38A967621}"/>
              </a:ext>
            </a:extLst>
          </p:cNvPr>
          <p:cNvCxnSpPr>
            <a:cxnSpLocks noChangeShapeType="1"/>
          </p:cNvCxnSpPr>
          <p:nvPr/>
        </p:nvCxnSpPr>
        <p:spPr bwMode="auto">
          <a:xfrm>
            <a:off x="1908175" y="3573463"/>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3" name="Connecteur droit 22">
            <a:extLst>
              <a:ext uri="{FF2B5EF4-FFF2-40B4-BE49-F238E27FC236}">
                <a16:creationId xmlns:a16="http://schemas.microsoft.com/office/drawing/2014/main" id="{BD48C3AC-AF52-4822-B1EA-5AC658D1995E}"/>
              </a:ext>
            </a:extLst>
          </p:cNvPr>
          <p:cNvCxnSpPr>
            <a:cxnSpLocks noChangeShapeType="1"/>
          </p:cNvCxnSpPr>
          <p:nvPr/>
        </p:nvCxnSpPr>
        <p:spPr bwMode="auto">
          <a:xfrm>
            <a:off x="1908175" y="4149725"/>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4" name="Connecteur droit 23">
            <a:extLst>
              <a:ext uri="{FF2B5EF4-FFF2-40B4-BE49-F238E27FC236}">
                <a16:creationId xmlns:a16="http://schemas.microsoft.com/office/drawing/2014/main" id="{77DACF6A-A9B3-4229-B961-9EF4D567B255}"/>
              </a:ext>
            </a:extLst>
          </p:cNvPr>
          <p:cNvCxnSpPr>
            <a:cxnSpLocks noChangeShapeType="1"/>
          </p:cNvCxnSpPr>
          <p:nvPr/>
        </p:nvCxnSpPr>
        <p:spPr bwMode="auto">
          <a:xfrm>
            <a:off x="1908175" y="4797425"/>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5" name="Connecteur droit 24">
            <a:extLst>
              <a:ext uri="{FF2B5EF4-FFF2-40B4-BE49-F238E27FC236}">
                <a16:creationId xmlns:a16="http://schemas.microsoft.com/office/drawing/2014/main" id="{59612C32-BFE3-47A9-A2E3-3257D0F8E80E}"/>
              </a:ext>
            </a:extLst>
          </p:cNvPr>
          <p:cNvCxnSpPr>
            <a:cxnSpLocks noChangeShapeType="1"/>
          </p:cNvCxnSpPr>
          <p:nvPr/>
        </p:nvCxnSpPr>
        <p:spPr bwMode="auto">
          <a:xfrm>
            <a:off x="1908175" y="5445125"/>
            <a:ext cx="431800" cy="0"/>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6" name="Connecteur droit 19">
            <a:extLst>
              <a:ext uri="{FF2B5EF4-FFF2-40B4-BE49-F238E27FC236}">
                <a16:creationId xmlns:a16="http://schemas.microsoft.com/office/drawing/2014/main" id="{0CA71D3C-8BCC-4659-B1E9-C0E2F6B92C30}"/>
              </a:ext>
            </a:extLst>
          </p:cNvPr>
          <p:cNvCxnSpPr>
            <a:cxnSpLocks noChangeShapeType="1"/>
          </p:cNvCxnSpPr>
          <p:nvPr/>
        </p:nvCxnSpPr>
        <p:spPr bwMode="auto">
          <a:xfrm>
            <a:off x="1908175" y="2636838"/>
            <a:ext cx="0" cy="2808287"/>
          </a:xfrm>
          <a:prstGeom prst="line">
            <a:avLst/>
          </a:prstGeom>
          <a:noFill/>
          <a:ln w="28575">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67" name="Connecteur droit 30">
            <a:extLst>
              <a:ext uri="{FF2B5EF4-FFF2-40B4-BE49-F238E27FC236}">
                <a16:creationId xmlns:a16="http://schemas.microsoft.com/office/drawing/2014/main" id="{F03684CA-8601-4976-A70A-E39EE0C993FD}"/>
              </a:ext>
            </a:extLst>
          </p:cNvPr>
          <p:cNvCxnSpPr>
            <a:cxnSpLocks noChangeShapeType="1"/>
          </p:cNvCxnSpPr>
          <p:nvPr/>
        </p:nvCxnSpPr>
        <p:spPr bwMode="auto">
          <a:xfrm>
            <a:off x="1692275" y="3789363"/>
            <a:ext cx="214313" cy="0"/>
          </a:xfrm>
          <a:prstGeom prst="line">
            <a:avLst/>
          </a:prstGeom>
          <a:noFill/>
          <a:ln w="38100">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8">
            <a:extLst>
              <a:ext uri="{FF2B5EF4-FFF2-40B4-BE49-F238E27FC236}">
                <a16:creationId xmlns:a16="http://schemas.microsoft.com/office/drawing/2014/main" id="{D55B5140-3818-40A0-8BB1-154675F2495C}"/>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b="1">
                <a:latin typeface="Gill Sans MT" panose="020B0502020104020203" pitchFamily="34" charset="0"/>
              </a:rPr>
              <a:t> </a:t>
            </a:r>
            <a:r>
              <a:rPr lang="fr-FR" altLang="en-US" sz="2400">
                <a:latin typeface="Gill Sans MT" panose="020B0502020104020203" pitchFamily="34" charset="0"/>
              </a:rPr>
              <a:t>Déclarez la manifestation par le biais des systèmes de notification des MAPI mis en place par les programmes nationaux de vaccination.</a:t>
            </a:r>
            <a:endParaRPr lang="fr-FR" altLang="en-US" sz="2400">
              <a:solidFill>
                <a:srgbClr val="FF0000"/>
              </a:solidFill>
              <a:latin typeface="Gill Sans MT" panose="020B0502020104020203" pitchFamily="34" charset="0"/>
            </a:endParaRPr>
          </a:p>
          <a:p>
            <a:pPr>
              <a:buFontTx/>
              <a:buNone/>
            </a:pPr>
            <a:endParaRPr lang="en-US" altLang="en-US" sz="2400">
              <a:latin typeface="Gill Sans MT" panose="020B0502020104020203" pitchFamily="34" charset="0"/>
            </a:endParaRPr>
          </a:p>
        </p:txBody>
      </p:sp>
      <p:sp>
        <p:nvSpPr>
          <p:cNvPr id="29699" name="Rectangle 8">
            <a:extLst>
              <a:ext uri="{FF2B5EF4-FFF2-40B4-BE49-F238E27FC236}">
                <a16:creationId xmlns:a16="http://schemas.microsoft.com/office/drawing/2014/main" id="{599BE449-F960-4A47-929B-10BB046B3260}"/>
              </a:ext>
            </a:extLst>
          </p:cNvPr>
          <p:cNvSpPr>
            <a:spLocks noChangeArrowheads="1"/>
          </p:cNvSpPr>
          <p:nvPr/>
        </p:nvSpPr>
        <p:spPr bwMode="auto">
          <a:xfrm>
            <a:off x="7091363" y="4508500"/>
            <a:ext cx="172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Pouvoirs publics</a:t>
            </a:r>
          </a:p>
        </p:txBody>
      </p:sp>
      <p:sp>
        <p:nvSpPr>
          <p:cNvPr id="29700" name="Rectangle 9">
            <a:extLst>
              <a:ext uri="{FF2B5EF4-FFF2-40B4-BE49-F238E27FC236}">
                <a16:creationId xmlns:a16="http://schemas.microsoft.com/office/drawing/2014/main" id="{0EF05818-01D6-4483-9097-F82FFA8249F9}"/>
              </a:ext>
            </a:extLst>
          </p:cNvPr>
          <p:cNvSpPr>
            <a:spLocks noChangeArrowheads="1"/>
          </p:cNvSpPr>
          <p:nvPr/>
        </p:nvSpPr>
        <p:spPr bwMode="auto">
          <a:xfrm>
            <a:off x="2844800" y="4437063"/>
            <a:ext cx="29511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Aux niveaux de la communauté, du district et de la région</a:t>
            </a:r>
          </a:p>
        </p:txBody>
      </p:sp>
      <p:sp>
        <p:nvSpPr>
          <p:cNvPr id="29701" name="Rectangle 10">
            <a:extLst>
              <a:ext uri="{FF2B5EF4-FFF2-40B4-BE49-F238E27FC236}">
                <a16:creationId xmlns:a16="http://schemas.microsoft.com/office/drawing/2014/main" id="{43485DA3-0165-4EAE-8CE2-2620A3717C5A}"/>
              </a:ext>
            </a:extLst>
          </p:cNvPr>
          <p:cNvSpPr>
            <a:spLocks noChangeArrowheads="1"/>
          </p:cNvSpPr>
          <p:nvPr/>
        </p:nvSpPr>
        <p:spPr bwMode="auto">
          <a:xfrm>
            <a:off x="34925" y="4456113"/>
            <a:ext cx="24495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Signes ou symptômes qui seraient associés au vaccin</a:t>
            </a:r>
          </a:p>
        </p:txBody>
      </p:sp>
      <p:pic>
        <p:nvPicPr>
          <p:cNvPr id="29702" name="Picture 13" descr="lever2_heathcentre">
            <a:extLst>
              <a:ext uri="{FF2B5EF4-FFF2-40B4-BE49-F238E27FC236}">
                <a16:creationId xmlns:a16="http://schemas.microsoft.com/office/drawing/2014/main" id="{9C9A3268-D9EA-4464-8865-2114061D25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Line 15">
            <a:extLst>
              <a:ext uri="{FF2B5EF4-FFF2-40B4-BE49-F238E27FC236}">
                <a16:creationId xmlns:a16="http://schemas.microsoft.com/office/drawing/2014/main" id="{A60200E2-B1FC-4602-A908-CD90BA5511CD}"/>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4" name="Line 16">
            <a:extLst>
              <a:ext uri="{FF2B5EF4-FFF2-40B4-BE49-F238E27FC236}">
                <a16:creationId xmlns:a16="http://schemas.microsoft.com/office/drawing/2014/main" id="{C7440BFE-DB63-4FAA-8D1A-253E45C5A660}"/>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69" name="Rectangle 2">
            <a:extLst>
              <a:ext uri="{FF2B5EF4-FFF2-40B4-BE49-F238E27FC236}">
                <a16:creationId xmlns:a16="http://schemas.microsoft.com/office/drawing/2014/main" id="{7F97EFF1-E43D-4B01-993F-B68B5D8CAA49}"/>
              </a:ext>
            </a:extLst>
          </p:cNvPr>
          <p:cNvSpPr>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7"/>
              </a:srgbClr>
            </a:outerShdw>
          </a:effectLst>
        </p:spPr>
        <p:txBody>
          <a:bodyPr lIns="0" tIns="0" rIns="0" bIns="0" anchor="ctr"/>
          <a:lstStyle>
            <a:lvl1pPr defTabSz="912813" eaLnBrk="0" hangingPunct="0">
              <a:defRPr sz="2400">
                <a:solidFill>
                  <a:schemeClr val="tx1"/>
                </a:solidFill>
                <a:latin typeface="Limon F3" charset="0"/>
                <a:ea typeface="MS PGothic" panose="020B0600070205080204" pitchFamily="34" charset="-128"/>
              </a:defRPr>
            </a:lvl1pPr>
            <a:lvl2pPr marL="742950" indent="-285750" defTabSz="912813" eaLnBrk="0" hangingPunct="0">
              <a:defRPr sz="2400">
                <a:solidFill>
                  <a:schemeClr val="tx1"/>
                </a:solidFill>
                <a:latin typeface="Limon F3" charset="0"/>
                <a:ea typeface="MS PGothic" panose="020B0600070205080204" pitchFamily="34" charset="-128"/>
              </a:defRPr>
            </a:lvl2pPr>
            <a:lvl3pPr marL="1143000" indent="-228600" defTabSz="912813" eaLnBrk="0" hangingPunct="0">
              <a:defRPr sz="2400">
                <a:solidFill>
                  <a:schemeClr val="tx1"/>
                </a:solidFill>
                <a:latin typeface="Limon F3" charset="0"/>
                <a:ea typeface="MS PGothic" panose="020B0600070205080204" pitchFamily="34" charset="-128"/>
              </a:defRPr>
            </a:lvl3pPr>
            <a:lvl4pPr marL="1600200" indent="-228600" defTabSz="912813" eaLnBrk="0" hangingPunct="0">
              <a:defRPr sz="2400">
                <a:solidFill>
                  <a:schemeClr val="tx1"/>
                </a:solidFill>
                <a:latin typeface="Limon F3" charset="0"/>
                <a:ea typeface="MS PGothic" panose="020B0600070205080204" pitchFamily="34" charset="-128"/>
              </a:defRPr>
            </a:lvl4pPr>
            <a:lvl5pPr marL="2057400" indent="-228600" defTabSz="912813" eaLnBrk="0" hangingPunct="0">
              <a:defRPr sz="2400">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eaLnBrk="1" hangingPunct="1">
              <a:defRPr/>
            </a:pPr>
            <a:r>
              <a:rPr lang="en-US" altLang="en-US" sz="3600" b="1">
                <a:solidFill>
                  <a:srgbClr val="000066"/>
                </a:solidFill>
                <a:latin typeface="Gill Sans MT" panose="020B0502020104020203" pitchFamily="34" charset="0"/>
              </a:rPr>
              <a:t> </a:t>
            </a:r>
            <a:r>
              <a:rPr lang="fr-FR" altLang="en-US" sz="3600" b="1">
                <a:solidFill>
                  <a:srgbClr val="000066"/>
                </a:solidFill>
                <a:latin typeface="Gill Sans MT" panose="020B0502020104020203" pitchFamily="34" charset="0"/>
              </a:rPr>
              <a:t>Où déclarer les MAPI</a:t>
            </a:r>
            <a:endParaRPr lang="fr-FR" altLang="en-US" sz="3500" b="1">
              <a:solidFill>
                <a:srgbClr val="000066"/>
              </a:solidFill>
              <a:latin typeface="Gill Sans MT" panose="020B0502020104020203" pitchFamily="34" charset="0"/>
            </a:endParaRPr>
          </a:p>
        </p:txBody>
      </p:sp>
      <p:pic>
        <p:nvPicPr>
          <p:cNvPr id="29706" name="Picture 18" descr="Ministere_Sante">
            <a:extLst>
              <a:ext uri="{FF2B5EF4-FFF2-40B4-BE49-F238E27FC236}">
                <a16:creationId xmlns:a16="http://schemas.microsoft.com/office/drawing/2014/main" id="{D990616D-7D21-410F-A27F-CC7A9AA800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19" descr="lever1">
            <a:extLst>
              <a:ext uri="{FF2B5EF4-FFF2-40B4-BE49-F238E27FC236}">
                <a16:creationId xmlns:a16="http://schemas.microsoft.com/office/drawing/2014/main" id="{2851F83A-DD43-4881-825A-4DCDD5C329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0195D-A70D-4A73-BB31-46DBC89A4FA7}"/>
              </a:ext>
            </a:extLst>
          </p:cNvPr>
          <p:cNvSpPr>
            <a:spLocks noGrp="1"/>
          </p:cNvSpPr>
          <p:nvPr>
            <p:ph type="title"/>
          </p:nvPr>
        </p:nvSpPr>
        <p:spPr/>
        <p:txBody>
          <a:bodyPr/>
          <a:lstStyle/>
          <a:p>
            <a:pPr>
              <a:defRPr/>
            </a:pPr>
            <a:r>
              <a:rPr lang="fr-FR" dirty="0"/>
              <a:t>Mener une enquête sur une MAPI</a:t>
            </a:r>
          </a:p>
        </p:txBody>
      </p:sp>
      <p:sp>
        <p:nvSpPr>
          <p:cNvPr id="31747" name="Content Placeholder 2">
            <a:extLst>
              <a:ext uri="{FF2B5EF4-FFF2-40B4-BE49-F238E27FC236}">
                <a16:creationId xmlns:a16="http://schemas.microsoft.com/office/drawing/2014/main" id="{66C72AFB-69B4-44F8-8E51-F64AA0B9AC67}"/>
              </a:ext>
            </a:extLst>
          </p:cNvPr>
          <p:cNvSpPr>
            <a:spLocks noGrp="1" noChangeArrowheads="1"/>
          </p:cNvSpPr>
          <p:nvPr>
            <p:ph idx="1"/>
          </p:nvPr>
        </p:nvSpPr>
        <p:spPr>
          <a:xfrm>
            <a:off x="468313" y="1268413"/>
            <a:ext cx="8291512" cy="4752975"/>
          </a:xfrm>
        </p:spPr>
        <p:txBody>
          <a:bodyPr/>
          <a:lstStyle/>
          <a:p>
            <a:pPr>
              <a:spcBef>
                <a:spcPts val="1200"/>
              </a:spcBef>
            </a:pPr>
            <a:r>
              <a:rPr lang="fr-FR" altLang="en-US" sz="2400" dirty="0"/>
              <a:t>Certains rapports sur des MAPI devront faire l</a:t>
            </a:r>
            <a:r>
              <a:rPr lang="fr-FR" altLang="fr-FR" sz="2400" dirty="0"/>
              <a:t>’</a:t>
            </a:r>
            <a:r>
              <a:rPr lang="fr-FR" altLang="en-US" sz="2400" dirty="0"/>
              <a:t>objet d</a:t>
            </a:r>
            <a:r>
              <a:rPr lang="fr-FR" altLang="fr-FR" sz="2400" dirty="0"/>
              <a:t>’</a:t>
            </a:r>
            <a:r>
              <a:rPr lang="fr-FR" altLang="en-US" sz="2400" dirty="0"/>
              <a:t>enquêtes plus poussées </a:t>
            </a:r>
            <a:r>
              <a:rPr lang="fr-FR" altLang="en-US" sz="2400" b="1" dirty="0"/>
              <a:t>de la part des directeurs des programmes de vaccination. </a:t>
            </a:r>
          </a:p>
          <a:p>
            <a:pPr>
              <a:spcBef>
                <a:spcPts val="1200"/>
              </a:spcBef>
            </a:pPr>
            <a:r>
              <a:rPr lang="fr-FR" altLang="en-US" sz="2400" dirty="0"/>
              <a:t>Volets d</a:t>
            </a:r>
            <a:r>
              <a:rPr lang="fr-FR" altLang="fr-FR" sz="2400" dirty="0"/>
              <a:t>’</a:t>
            </a:r>
            <a:r>
              <a:rPr lang="fr-FR" altLang="en-US" sz="2400" dirty="0"/>
              <a:t>une enquête sur des MAPI </a:t>
            </a:r>
            <a:r>
              <a:rPr lang="en-US" altLang="en-US" sz="2800" dirty="0"/>
              <a:t>:</a:t>
            </a:r>
          </a:p>
          <a:p>
            <a:pPr lvl="1">
              <a:spcBef>
                <a:spcPts val="600"/>
              </a:spcBef>
            </a:pPr>
            <a:r>
              <a:rPr lang="fr-FR" altLang="en-US" sz="2000" dirty="0">
                <a:ea typeface="Arial" panose="020B0604020202020204" pitchFamily="34" charset="0"/>
              </a:rPr>
              <a:t>Identifier les caractéristiques du vaccin impliqué.</a:t>
            </a:r>
          </a:p>
          <a:p>
            <a:pPr lvl="1">
              <a:spcBef>
                <a:spcPts val="600"/>
              </a:spcBef>
            </a:pPr>
            <a:r>
              <a:rPr lang="fr-FR" altLang="en-US" sz="2000" dirty="0">
                <a:ea typeface="Arial" panose="020B0604020202020204" pitchFamily="34" charset="0"/>
              </a:rPr>
              <a:t>Examiner les aspects opérationnels du programme pouvant être à l</a:t>
            </a:r>
            <a:r>
              <a:rPr lang="fr-FR" altLang="fr-FR" sz="2000" dirty="0">
                <a:ea typeface="Arial" panose="020B0604020202020204" pitchFamily="34" charset="0"/>
              </a:rPr>
              <a:t>’</a:t>
            </a:r>
            <a:r>
              <a:rPr lang="fr-FR" altLang="en-US" sz="2000" dirty="0">
                <a:ea typeface="Arial" panose="020B0604020202020204" pitchFamily="34" charset="0"/>
              </a:rPr>
              <a:t>origine d</a:t>
            </a:r>
            <a:r>
              <a:rPr lang="fr-FR" altLang="fr-FR" sz="2000" dirty="0">
                <a:ea typeface="Arial" panose="020B0604020202020204" pitchFamily="34" charset="0"/>
              </a:rPr>
              <a:t>’</a:t>
            </a:r>
            <a:r>
              <a:rPr lang="fr-FR" altLang="en-US" sz="2000" dirty="0">
                <a:ea typeface="Arial" panose="020B0604020202020204" pitchFamily="34" charset="0"/>
              </a:rPr>
              <a:t>erreurs de vaccination.</a:t>
            </a:r>
          </a:p>
          <a:p>
            <a:pPr lvl="1">
              <a:spcBef>
                <a:spcPts val="600"/>
              </a:spcBef>
            </a:pPr>
            <a:r>
              <a:rPr lang="fr-FR" altLang="en-US" sz="2000" dirty="0">
                <a:ea typeface="Arial" panose="020B0604020202020204" pitchFamily="34" charset="0"/>
              </a:rPr>
              <a:t>Rechercher d</a:t>
            </a:r>
            <a:r>
              <a:rPr lang="fr-FR" altLang="fr-FR" sz="2000" dirty="0">
                <a:ea typeface="Arial" panose="020B0604020202020204" pitchFamily="34" charset="0"/>
              </a:rPr>
              <a:t>’</a:t>
            </a:r>
            <a:r>
              <a:rPr lang="fr-FR" altLang="en-US" sz="2000" dirty="0">
                <a:ea typeface="Arial" panose="020B0604020202020204" pitchFamily="34" charset="0"/>
              </a:rPr>
              <a:t>autres cas ou ensembles de cas potentiels de MAPI.</a:t>
            </a:r>
          </a:p>
          <a:p>
            <a:pPr lvl="1">
              <a:spcBef>
                <a:spcPts val="600"/>
              </a:spcBef>
            </a:pPr>
            <a:r>
              <a:rPr lang="fr-FR" altLang="en-US" sz="2000" dirty="0">
                <a:ea typeface="Arial" panose="020B0604020202020204" pitchFamily="34" charset="0"/>
              </a:rPr>
              <a:t>Comparer les risques contextuels au nombre de MAPI déclarées. </a:t>
            </a:r>
          </a:p>
          <a:p>
            <a:pPr lvl="1">
              <a:spcBef>
                <a:spcPts val="600"/>
              </a:spcBef>
            </a:pPr>
            <a:r>
              <a:rPr lang="fr-FR" altLang="en-US" sz="2000" dirty="0">
                <a:ea typeface="Arial" panose="020B0604020202020204" pitchFamily="34" charset="0"/>
              </a:rPr>
              <a:t>Confirmer (ou proposer) le diagnostic et déterminer le résultat. </a:t>
            </a:r>
          </a:p>
          <a:p>
            <a:pPr lvl="1">
              <a:spcBef>
                <a:spcPts val="600"/>
              </a:spcBef>
            </a:pPr>
            <a:r>
              <a:rPr lang="fr-FR" altLang="en-US" sz="2000" dirty="0">
                <a:ea typeface="Arial" panose="020B0604020202020204" pitchFamily="34" charset="0"/>
              </a:rPr>
              <a:t>En collaboration avec des experts, déterminer si la MAPI est associée au vaccin</a:t>
            </a:r>
          </a:p>
          <a:p>
            <a:pPr>
              <a:spcBef>
                <a:spcPts val="1200"/>
              </a:spcBef>
            </a:pPr>
            <a:endParaRPr lang="en-US" alt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6B272C2-E79A-4244-91A9-DDC966777F5E}"/>
              </a:ext>
            </a:extLst>
          </p:cNvPr>
          <p:cNvSpPr>
            <a:spLocks noGrp="1" noChangeArrowheads="1"/>
          </p:cNvSpPr>
          <p:nvPr>
            <p:ph type="title"/>
          </p:nvPr>
        </p:nvSpPr>
        <p:spPr/>
        <p:txBody>
          <a:bodyPr/>
          <a:lstStyle/>
          <a:p>
            <a:pPr eaLnBrk="1" hangingPunct="1">
              <a:defRPr/>
            </a:pPr>
            <a:r>
              <a:rPr lang="fr-FR" sz="3600" dirty="0">
                <a:latin typeface="Gill Sans MT" charset="0"/>
                <a:ea typeface="MS PGothic" charset="0"/>
              </a:rPr>
              <a:t>Quelles informations doit contenir un rapport sur une MAPI ?</a:t>
            </a:r>
            <a:endParaRPr lang="fr-FR" dirty="0">
              <a:latin typeface="Gill Sans MT" charset="0"/>
              <a:ea typeface="MS PGothic" charset="0"/>
            </a:endParaRPr>
          </a:p>
        </p:txBody>
      </p:sp>
      <p:pic>
        <p:nvPicPr>
          <p:cNvPr id="8195" name="Picture 2">
            <a:extLst>
              <a:ext uri="{FF2B5EF4-FFF2-40B4-BE49-F238E27FC236}">
                <a16:creationId xmlns:a16="http://schemas.microsoft.com/office/drawing/2014/main" id="{3FC805C4-99EE-4050-AAB5-F756E08D85E6}"/>
              </a:ext>
            </a:extLst>
          </p:cNvPr>
          <p:cNvPicPr>
            <a:picLocks noGrp="1" noChangeAspect="1" noChangeArrowheads="1"/>
          </p:cNvPicPr>
          <p:nvPr>
            <p:ph idx="1"/>
          </p:nvPr>
        </p:nvPicPr>
        <p:blipFill>
          <a:blip r:embed="rId3"/>
          <a:srcRect l="1695" r="4530"/>
          <a:stretch>
            <a:fillRect/>
          </a:stretch>
        </p:blipFill>
        <p:spPr>
          <a:xfrm>
            <a:off x="5003800" y="1341438"/>
            <a:ext cx="3965575" cy="4392612"/>
          </a:xfrm>
          <a:effectLst>
            <a:outerShdw blurRad="292100" dist="139700" dir="2700000" algn="tl" rotWithShape="0">
              <a:srgbClr val="333333">
                <a:alpha val="64998"/>
              </a:srgbClr>
            </a:outerShdw>
          </a:effectLst>
        </p:spPr>
      </p:pic>
      <p:sp>
        <p:nvSpPr>
          <p:cNvPr id="33796" name="Rectangle 18">
            <a:extLst>
              <a:ext uri="{FF2B5EF4-FFF2-40B4-BE49-F238E27FC236}">
                <a16:creationId xmlns:a16="http://schemas.microsoft.com/office/drawing/2014/main" id="{609E0A54-0427-4F0B-AD75-B565746BA718}"/>
              </a:ext>
            </a:extLst>
          </p:cNvPr>
          <p:cNvSpPr>
            <a:spLocks noChangeArrowheads="1"/>
          </p:cNvSpPr>
          <p:nvPr/>
        </p:nvSpPr>
        <p:spPr bwMode="auto">
          <a:xfrm>
            <a:off x="179388" y="1268413"/>
            <a:ext cx="4824412"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en-US" sz="2400">
                <a:latin typeface="Gill Sans MT" panose="020B0502020104020203" pitchFamily="34" charset="0"/>
              </a:rPr>
              <a:t>Des informations sur le patient</a:t>
            </a:r>
          </a:p>
          <a:p>
            <a:pPr>
              <a:spcBef>
                <a:spcPts val="300"/>
              </a:spcBef>
            </a:pPr>
            <a:r>
              <a:rPr lang="fr-FR" altLang="en-US" sz="2400">
                <a:latin typeface="Gill Sans MT" panose="020B0502020104020203" pitchFamily="34" charset="0"/>
              </a:rPr>
              <a:t>Des détails sur le vaccin</a:t>
            </a:r>
          </a:p>
          <a:p>
            <a:pPr lvl="1">
              <a:spcBef>
                <a:spcPct val="0"/>
              </a:spcBef>
            </a:pPr>
            <a:r>
              <a:rPr lang="fr-FR" altLang="en-US">
                <a:latin typeface="Gill Sans MT" panose="020B0502020104020203" pitchFamily="34" charset="0"/>
                <a:ea typeface="MS PGothic" panose="020B0600070205080204" pitchFamily="34" charset="-128"/>
              </a:rPr>
              <a:t>Type</a:t>
            </a:r>
          </a:p>
          <a:p>
            <a:pPr lvl="1">
              <a:spcBef>
                <a:spcPct val="0"/>
              </a:spcBef>
            </a:pPr>
            <a:r>
              <a:rPr lang="fr-FR" altLang="en-US">
                <a:latin typeface="Gill Sans MT" panose="020B0502020104020203" pitchFamily="34" charset="0"/>
                <a:ea typeface="MS PGothic" panose="020B0600070205080204" pitchFamily="34" charset="-128"/>
              </a:rPr>
              <a:t>Date</a:t>
            </a:r>
          </a:p>
          <a:p>
            <a:pPr lvl="1">
              <a:spcBef>
                <a:spcPct val="0"/>
              </a:spcBef>
            </a:pPr>
            <a:r>
              <a:rPr lang="fr-FR" altLang="en-US">
                <a:latin typeface="Gill Sans MT" panose="020B0502020104020203" pitchFamily="34" charset="0"/>
                <a:ea typeface="MS PGothic" panose="020B0600070205080204" pitchFamily="34" charset="-128"/>
              </a:rPr>
              <a:t>Fabricant</a:t>
            </a:r>
          </a:p>
          <a:p>
            <a:pPr lvl="1">
              <a:spcBef>
                <a:spcPct val="0"/>
              </a:spcBef>
            </a:pPr>
            <a:r>
              <a:rPr lang="fr-FR" altLang="en-US">
                <a:latin typeface="Gill Sans MT" panose="020B0502020104020203" pitchFamily="34" charset="0"/>
                <a:ea typeface="MS PGothic" panose="020B0600070205080204" pitchFamily="34" charset="-128"/>
              </a:rPr>
              <a:t>Lot/date de péremption</a:t>
            </a:r>
          </a:p>
          <a:p>
            <a:pPr lvl="1">
              <a:spcBef>
                <a:spcPct val="0"/>
              </a:spcBef>
            </a:pPr>
            <a:r>
              <a:rPr lang="fr-FR" altLang="en-US">
                <a:latin typeface="Gill Sans MT" panose="020B0502020104020203" pitchFamily="34" charset="0"/>
                <a:ea typeface="MS PGothic" panose="020B0600070205080204" pitchFamily="34" charset="-128"/>
              </a:rPr>
              <a:t>Site/voie de vaccination, etc.</a:t>
            </a:r>
          </a:p>
          <a:p>
            <a:pPr>
              <a:spcBef>
                <a:spcPts val="300"/>
              </a:spcBef>
            </a:pPr>
            <a:r>
              <a:rPr lang="fr-FR" altLang="en-US" sz="2400">
                <a:latin typeface="Gill Sans MT" panose="020B0502020104020203" pitchFamily="34" charset="0"/>
              </a:rPr>
              <a:t>Description de la (des) manifestation(s) indésirable(s) et d</a:t>
            </a:r>
            <a:r>
              <a:rPr lang="fr-FR" altLang="fr-FR" sz="2400">
                <a:latin typeface="Gill Sans MT" panose="020B0502020104020203" pitchFamily="34" charset="0"/>
              </a:rPr>
              <a:t>’</a:t>
            </a:r>
            <a:r>
              <a:rPr lang="fr-FR" altLang="en-US" sz="2400">
                <a:latin typeface="Gill Sans MT" panose="020B0502020104020203" pitchFamily="34" charset="0"/>
              </a:rPr>
              <a:t>autres événements connexes</a:t>
            </a:r>
          </a:p>
          <a:p>
            <a:pPr>
              <a:spcBef>
                <a:spcPts val="300"/>
              </a:spcBef>
            </a:pPr>
            <a:r>
              <a:rPr lang="fr-FR" altLang="en-US" sz="2400">
                <a:latin typeface="Gill Sans MT" panose="020B0502020104020203" pitchFamily="34" charset="0"/>
              </a:rPr>
              <a:t>Les antécédents médicaux et thérapeutiques</a:t>
            </a:r>
          </a:p>
          <a:p>
            <a:pPr>
              <a:spcBef>
                <a:spcPts val="300"/>
              </a:spcBef>
            </a:pPr>
            <a:r>
              <a:rPr lang="fr-FR" altLang="en-US" sz="2400">
                <a:latin typeface="Gill Sans MT" panose="020B0502020104020203" pitchFamily="34" charset="0"/>
              </a:rPr>
              <a:t>Des détails sur l</a:t>
            </a:r>
            <a:r>
              <a:rPr lang="fr-FR" altLang="fr-FR" sz="2400">
                <a:latin typeface="Gill Sans MT" panose="020B0502020104020203" pitchFamily="34" charset="0"/>
              </a:rPr>
              <a:t>’</a:t>
            </a:r>
            <a:r>
              <a:rPr lang="fr-FR" altLang="en-US" sz="2400">
                <a:latin typeface="Gill Sans MT" panose="020B0502020104020203" pitchFamily="34" charset="0"/>
              </a:rPr>
              <a:t>enquêteur</a:t>
            </a:r>
            <a:r>
              <a:rPr lang="fr-FR" altLang="en-US">
                <a:latin typeface="Gill Sans MT" panose="020B0502020104020203" pitchFamily="34" charset="0"/>
              </a:rPr>
              <a:t>.</a:t>
            </a:r>
          </a:p>
          <a:p>
            <a:pPr lvl="1">
              <a:spcBef>
                <a:spcPts val="600"/>
              </a:spcBef>
              <a:buFontTx/>
              <a:buNone/>
            </a:pPr>
            <a:endParaRPr lang="en-US" altLang="en-US" b="1">
              <a:latin typeface="Gill Sans MT" panose="020B0502020104020203" pitchFamily="34" charset="0"/>
              <a:ea typeface="MS PGothic" panose="020B0600070205080204"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4660C-F869-41E4-9180-1D1EDE6458D5}"/>
              </a:ext>
            </a:extLst>
          </p:cNvPr>
          <p:cNvSpPr>
            <a:spLocks noGrp="1"/>
          </p:cNvSpPr>
          <p:nvPr>
            <p:ph type="title"/>
          </p:nvPr>
        </p:nvSpPr>
        <p:spPr/>
        <p:txBody>
          <a:bodyPr/>
          <a:lstStyle/>
          <a:p>
            <a:pPr>
              <a:defRPr/>
            </a:pPr>
            <a:r>
              <a:rPr lang="fr-FR" altLang="en-US"/>
              <a:t>Communication avec la personne responsable de l</a:t>
            </a:r>
            <a:r>
              <a:rPr lang="fr-FR" altLang="fr-FR"/>
              <a:t>’</a:t>
            </a:r>
            <a:r>
              <a:rPr lang="fr-FR" altLang="en-US"/>
              <a:t>enfant en cas de MAPI</a:t>
            </a:r>
          </a:p>
        </p:txBody>
      </p:sp>
      <p:sp>
        <p:nvSpPr>
          <p:cNvPr id="35843" name="Content Placeholder 2">
            <a:extLst>
              <a:ext uri="{FF2B5EF4-FFF2-40B4-BE49-F238E27FC236}">
                <a16:creationId xmlns:a16="http://schemas.microsoft.com/office/drawing/2014/main" id="{B19E726C-6128-4255-A07A-6137E924B434}"/>
              </a:ext>
            </a:extLst>
          </p:cNvPr>
          <p:cNvSpPr>
            <a:spLocks noGrp="1" noChangeArrowheads="1"/>
          </p:cNvSpPr>
          <p:nvPr>
            <p:ph idx="1"/>
          </p:nvPr>
        </p:nvSpPr>
        <p:spPr>
          <a:xfrm>
            <a:off x="442913" y="1668463"/>
            <a:ext cx="8016875" cy="3632200"/>
          </a:xfrm>
        </p:spPr>
        <p:txBody>
          <a:bodyPr/>
          <a:lstStyle/>
          <a:p>
            <a:pPr>
              <a:spcBef>
                <a:spcPts val="1200"/>
              </a:spcBef>
            </a:pPr>
            <a:r>
              <a:rPr lang="fr-FR" altLang="en-US" sz="2800"/>
              <a:t>Rassurez la personne responsable de l</a:t>
            </a:r>
            <a:r>
              <a:rPr lang="fr-FR" altLang="fr-FR" sz="2800"/>
              <a:t>’</a:t>
            </a:r>
            <a:r>
              <a:rPr lang="fr-FR" altLang="en-US" sz="2800"/>
              <a:t>enfant</a:t>
            </a:r>
          </a:p>
          <a:p>
            <a:pPr>
              <a:spcBef>
                <a:spcPts val="1200"/>
              </a:spcBef>
            </a:pPr>
            <a:r>
              <a:rPr lang="fr-FR" altLang="en-US" sz="2800"/>
              <a:t>Faites part de votre incertitude</a:t>
            </a:r>
          </a:p>
          <a:p>
            <a:pPr>
              <a:spcBef>
                <a:spcPts val="1200"/>
              </a:spcBef>
            </a:pPr>
            <a:r>
              <a:rPr lang="fr-FR" altLang="en-US" sz="2800"/>
              <a:t>Faites savoir que la MAPI sera déclarée et fera l</a:t>
            </a:r>
            <a:r>
              <a:rPr lang="fr-FR" altLang="fr-FR" sz="2800"/>
              <a:t>’</a:t>
            </a:r>
            <a:r>
              <a:rPr lang="fr-FR" altLang="en-US" sz="2800"/>
              <a:t>objet d</a:t>
            </a:r>
            <a:r>
              <a:rPr lang="fr-FR" altLang="fr-FR" sz="2800"/>
              <a:t>’</a:t>
            </a:r>
            <a:r>
              <a:rPr lang="fr-FR" altLang="en-US" sz="2800"/>
              <a:t>une enquête approfondie</a:t>
            </a:r>
          </a:p>
          <a:p>
            <a:pPr>
              <a:spcBef>
                <a:spcPts val="1200"/>
              </a:spcBef>
            </a:pPr>
            <a:r>
              <a:rPr lang="fr-FR" altLang="en-US" sz="2800"/>
              <a:t>Transmettez à la communauté les informations obtenues au cours du suivi.</a:t>
            </a:r>
          </a:p>
          <a:p>
            <a:pPr>
              <a:spcBef>
                <a:spcPts val="1200"/>
              </a:spcBef>
            </a:pP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292540C-7A39-433E-A54C-2F879E2E63FB}"/>
              </a:ext>
            </a:extLst>
          </p:cNvPr>
          <p:cNvSpPr>
            <a:spLocks noGrp="1" noChangeArrowheads="1"/>
          </p:cNvSpPr>
          <p:nvPr>
            <p:ph type="title" idx="4294967295"/>
          </p:nvPr>
        </p:nvSpPr>
        <p:spPr/>
        <p:txBody>
          <a:bodyPr/>
          <a:lstStyle/>
          <a:p>
            <a:pPr eaLnBrk="1" hangingPunct="1">
              <a:defRPr/>
            </a:pPr>
            <a:r>
              <a:rPr lang="fr-FR" dirty="0">
                <a:latin typeface="Gill Sans MT" panose="020B0502020104020203" pitchFamily="34" charset="0"/>
                <a:ea typeface="Arial" charset="0"/>
              </a:rPr>
              <a:t>Principaux messages</a:t>
            </a:r>
          </a:p>
        </p:txBody>
      </p:sp>
      <p:pic>
        <p:nvPicPr>
          <p:cNvPr id="37891" name="Picture 7" descr="C:\Users\sfellache\Desktop\ammp\doctor1.jpg">
            <a:extLst>
              <a:ext uri="{FF2B5EF4-FFF2-40B4-BE49-F238E27FC236}">
                <a16:creationId xmlns:a16="http://schemas.microsoft.com/office/drawing/2014/main" id="{94E29026-E8C5-4F3B-879B-4A65A60A08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18">
            <a:extLst>
              <a:ext uri="{FF2B5EF4-FFF2-40B4-BE49-F238E27FC236}">
                <a16:creationId xmlns:a16="http://schemas.microsoft.com/office/drawing/2014/main" id="{78430519-1510-41A6-873F-5B282B15A3C1}"/>
              </a:ext>
            </a:extLst>
          </p:cNvPr>
          <p:cNvSpPr>
            <a:spLocks noChangeArrowheads="1"/>
          </p:cNvSpPr>
          <p:nvPr/>
        </p:nvSpPr>
        <p:spPr bwMode="auto">
          <a:xfrm>
            <a:off x="193675" y="1338263"/>
            <a:ext cx="8208963"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en-US" sz="2400">
                <a:latin typeface="Gill Sans MT" panose="020B0502020104020203" pitchFamily="34" charset="0"/>
              </a:rPr>
              <a:t>Les MAPI peuvent être mineures ou sévères (ce qui recouvre les manifestations graves)</a:t>
            </a:r>
          </a:p>
          <a:p>
            <a:pPr>
              <a:spcBef>
                <a:spcPts val="600"/>
              </a:spcBef>
            </a:pPr>
            <a:r>
              <a:rPr lang="fr-FR" altLang="en-US" sz="2400">
                <a:latin typeface="Gill Sans MT" panose="020B0502020104020203" pitchFamily="34" charset="0"/>
              </a:rPr>
              <a:t>Les MAPI doivent être déclarées au moyen des systèmes/formulaires existants de notification des MAPI</a:t>
            </a:r>
          </a:p>
          <a:p>
            <a:pPr>
              <a:spcBef>
                <a:spcPts val="600"/>
              </a:spcBef>
            </a:pPr>
            <a:r>
              <a:rPr lang="fr-FR" altLang="en-US" sz="2400">
                <a:latin typeface="Gill Sans MT" panose="020B0502020104020203" pitchFamily="34" charset="0"/>
              </a:rPr>
              <a:t>L</a:t>
            </a:r>
            <a:r>
              <a:rPr lang="fr-FR" altLang="fr-FR" sz="2400">
                <a:latin typeface="Gill Sans MT" panose="020B0502020104020203" pitchFamily="34" charset="0"/>
              </a:rPr>
              <a:t>’</a:t>
            </a:r>
            <a:r>
              <a:rPr lang="fr-FR" altLang="en-US" sz="2400">
                <a:latin typeface="Gill Sans MT" panose="020B0502020104020203" pitchFamily="34" charset="0"/>
              </a:rPr>
              <a:t>innocuité du VPI est excellente</a:t>
            </a:r>
          </a:p>
          <a:p>
            <a:pPr>
              <a:spcBef>
                <a:spcPts val="600"/>
              </a:spcBef>
            </a:pPr>
            <a:r>
              <a:rPr lang="fr-FR" altLang="en-US" sz="2400">
                <a:latin typeface="Gill Sans MT" panose="020B0502020104020203" pitchFamily="34" charset="0"/>
              </a:rPr>
              <a:t>La plupart des nourrissons vaccinés par le VPI ne manifestent aucun effet secondaire</a:t>
            </a:r>
          </a:p>
          <a:p>
            <a:pPr>
              <a:spcBef>
                <a:spcPts val="600"/>
              </a:spcBef>
            </a:pPr>
            <a:r>
              <a:rPr lang="fr-FR" altLang="en-US" sz="2400">
                <a:latin typeface="Gill Sans MT" panose="020B0502020104020203" pitchFamily="34" charset="0"/>
              </a:rPr>
              <a:t>En cas de MAPI</a:t>
            </a:r>
          </a:p>
          <a:p>
            <a:pPr lvl="1">
              <a:spcBef>
                <a:spcPct val="0"/>
              </a:spcBef>
            </a:pPr>
            <a:r>
              <a:rPr lang="fr-FR" altLang="en-US" sz="2000">
                <a:latin typeface="Gill Sans MT" panose="020B0502020104020203" pitchFamily="34" charset="0"/>
                <a:ea typeface="MS PGothic" panose="020B0600070205080204" pitchFamily="34" charset="-128"/>
              </a:rPr>
              <a:t>Rassurez la personne responsable de l</a:t>
            </a:r>
            <a:r>
              <a:rPr lang="fr-FR" altLang="fr-FR" sz="2000">
                <a:latin typeface="Gill Sans MT" panose="020B0502020104020203" pitchFamily="34" charset="0"/>
                <a:ea typeface="MS PGothic" panose="020B0600070205080204" pitchFamily="34" charset="-128"/>
              </a:rPr>
              <a:t>’</a:t>
            </a:r>
            <a:r>
              <a:rPr lang="fr-FR" altLang="en-US" sz="2000">
                <a:latin typeface="Gill Sans MT" panose="020B0502020104020203" pitchFamily="34" charset="0"/>
                <a:ea typeface="MS PGothic" panose="020B0600070205080204" pitchFamily="34" charset="-128"/>
              </a:rPr>
              <a:t>enfant</a:t>
            </a:r>
          </a:p>
          <a:p>
            <a:pPr lvl="1">
              <a:spcBef>
                <a:spcPts val="600"/>
              </a:spcBef>
            </a:pPr>
            <a:r>
              <a:rPr lang="fr-FR" altLang="en-US" sz="2000">
                <a:latin typeface="Gill Sans MT" panose="020B0502020104020203" pitchFamily="34" charset="0"/>
                <a:ea typeface="MS PGothic" panose="020B0600070205080204" pitchFamily="34" charset="-128"/>
              </a:rPr>
              <a:t>Faites part de votre incertitude</a:t>
            </a:r>
          </a:p>
          <a:p>
            <a:pPr lvl="1">
              <a:spcBef>
                <a:spcPts val="600"/>
              </a:spcBef>
            </a:pPr>
            <a:r>
              <a:rPr lang="fr-FR" altLang="en-US" sz="2000">
                <a:latin typeface="Gill Sans MT" panose="020B0502020104020203" pitchFamily="34" charset="0"/>
                <a:ea typeface="MS PGothic" panose="020B0600070205080204" pitchFamily="34" charset="-128"/>
              </a:rPr>
              <a:t>Menez une enquête approfondie</a:t>
            </a:r>
          </a:p>
          <a:p>
            <a:pPr lvl="1">
              <a:spcBef>
                <a:spcPts val="600"/>
              </a:spcBef>
            </a:pPr>
            <a:r>
              <a:rPr lang="fr-FR" altLang="en-US" sz="2000">
                <a:latin typeface="Gill Sans MT" panose="020B0502020104020203" pitchFamily="34" charset="0"/>
                <a:ea typeface="MS PGothic" panose="020B0600070205080204" pitchFamily="34" charset="-128"/>
              </a:rPr>
              <a:t>Tenez la communauté informée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6" descr="doctor_goodbye">
            <a:extLst>
              <a:ext uri="{FF2B5EF4-FFF2-40B4-BE49-F238E27FC236}">
                <a16:creationId xmlns:a16="http://schemas.microsoft.com/office/drawing/2014/main" id="{7F8E1412-2498-4741-9EA2-6F2C81A43C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C7386229-B61F-459E-ABA7-E93D9283EB11}"/>
              </a:ext>
            </a:extLst>
          </p:cNvPr>
          <p:cNvSpPr>
            <a:spLocks noGrp="1"/>
          </p:cNvSpPr>
          <p:nvPr>
            <p:ph type="title"/>
          </p:nvPr>
        </p:nvSpPr>
        <p:spPr/>
        <p:txBody>
          <a:bodyPr/>
          <a:lstStyle/>
          <a:p>
            <a:pPr>
              <a:defRPr/>
            </a:pPr>
            <a:r>
              <a:rPr lang="en-US" sz="3600" dirty="0"/>
              <a:t>Fin du module</a:t>
            </a:r>
          </a:p>
        </p:txBody>
      </p:sp>
      <p:sp>
        <p:nvSpPr>
          <p:cNvPr id="7" name="Rectangle à coins arrondis 6">
            <a:extLst>
              <a:ext uri="{FF2B5EF4-FFF2-40B4-BE49-F238E27FC236}">
                <a16:creationId xmlns:a16="http://schemas.microsoft.com/office/drawing/2014/main" id="{815C52AA-374F-4811-A19C-9CBF9B9B4671}"/>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rtl="1" eaLnBrk="1" hangingPunct="1">
              <a:defRPr/>
            </a:pPr>
            <a:br>
              <a:rPr lang="en-US" altLang="en-US" sz="1400" b="1">
                <a:solidFill>
                  <a:srgbClr val="000066"/>
                </a:solidFill>
                <a:latin typeface="Arial" panose="020B0604020202020204" pitchFamily="34" charset="0"/>
              </a:rPr>
            </a:br>
            <a:r>
              <a:rPr lang="fr-FR" altLang="en-US" b="1">
                <a:solidFill>
                  <a:srgbClr val="000066"/>
                </a:solidFill>
                <a:latin typeface="Arial" panose="020B0604020202020204" pitchFamily="34" charset="0"/>
              </a:rPr>
              <a:t>Je vous remercie de votre attention</a:t>
            </a:r>
            <a:br>
              <a:rPr lang="en-US" altLang="en-US" b="1">
                <a:solidFill>
                  <a:srgbClr val="000066"/>
                </a:solidFill>
                <a:latin typeface="Arial" panose="020B0604020202020204" pitchFamily="34" charset="0"/>
              </a:rPr>
            </a:br>
            <a:br>
              <a:rPr lang="en-US" altLang="en-US" b="1">
                <a:solidFill>
                  <a:srgbClr val="000066"/>
                </a:solidFill>
                <a:latin typeface="Arial" panose="020B0604020202020204" pitchFamily="34" charset="0"/>
              </a:rPr>
            </a:br>
            <a:endParaRPr lang="en-US" altLang="en-US" b="1">
              <a:solidFill>
                <a:srgbClr val="000066"/>
              </a:solidFill>
              <a:latin typeface="Arial" panose="020B0604020202020204" pitchFamily="34" charset="0"/>
            </a:endParaRPr>
          </a:p>
          <a:p>
            <a:pPr rtl="1" eaLnBrk="1" hangingPunct="1">
              <a:defRPr/>
            </a:pPr>
            <a:endParaRPr lang="en-US" altLang="en-US" sz="2000" b="1">
              <a:solidFill>
                <a:srgbClr val="000066"/>
              </a:solidFill>
              <a:latin typeface="Arial" panose="020B0604020202020204" pitchFamily="34" charset="0"/>
            </a:endParaRPr>
          </a:p>
          <a:p>
            <a:pPr rtl="1" eaLnBrk="1" hangingPunct="1">
              <a:defRPr/>
            </a:pPr>
            <a:endParaRPr lang="en-US" altLang="en-US" sz="2000" b="1">
              <a:solidFill>
                <a:srgbClr val="000066"/>
              </a:solidFill>
              <a:latin typeface="Arial" panose="020B0604020202020204" pitchFamily="34" charset="0"/>
            </a:endParaRPr>
          </a:p>
          <a:p>
            <a:pPr rtl="1" eaLnBrk="1" hangingPunct="1">
              <a:defRPr/>
            </a:pPr>
            <a:endParaRPr lang="en-US" altLang="en-US" sz="2000" b="1">
              <a:solidFill>
                <a:srgbClr val="000066"/>
              </a:solidFill>
              <a:latin typeface="Arial" panose="020B0604020202020204" pitchFamily="34" charset="0"/>
            </a:endParaRPr>
          </a:p>
          <a:p>
            <a:pPr rtl="1" eaLnBrk="1" hangingPunct="1">
              <a:defRPr/>
            </a:pPr>
            <a:endParaRPr lang="en-US" altLang="en-US" sz="2000" b="1">
              <a:solidFill>
                <a:srgbClr val="000066"/>
              </a:solidFill>
              <a:latin typeface="Arial" panose="020B0604020202020204" pitchFamily="34" charset="0"/>
            </a:endParaRPr>
          </a:p>
          <a:p>
            <a:pPr rtl="1" eaLnBrk="1" hangingPunct="1">
              <a:defRPr/>
            </a:pPr>
            <a:r>
              <a:rPr lang="fr-FR" altLang="en-US" sz="2000" b="1">
                <a:solidFill>
                  <a:srgbClr val="000066"/>
                </a:solidFill>
                <a:latin typeface="Arial" panose="020B0604020202020204"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681FD772-D7AA-4A30-A27E-98A0CFD7F4A3}"/>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dirty="0">
                <a:latin typeface="Gill Sans MT" charset="0"/>
                <a:ea typeface="MS PGothic" charset="0"/>
              </a:rPr>
            </a:br>
            <a:endParaRPr lang="fr-FR" sz="2400" dirty="0">
              <a:latin typeface="Gill Sans MT" charset="0"/>
              <a:ea typeface="MS PGothic" charset="0"/>
            </a:endParaRPr>
          </a:p>
        </p:txBody>
      </p:sp>
      <p:sp>
        <p:nvSpPr>
          <p:cNvPr id="6147" name="Rectangle 15">
            <a:extLst>
              <a:ext uri="{FF2B5EF4-FFF2-40B4-BE49-F238E27FC236}">
                <a16:creationId xmlns:a16="http://schemas.microsoft.com/office/drawing/2014/main" id="{C5B90E0E-4D28-4E91-BF45-2D50BFE2407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Arial" charset="0"/>
              </a:rPr>
              <a:t>Objectifs de ce module</a:t>
            </a:r>
          </a:p>
        </p:txBody>
      </p:sp>
      <p:sp>
        <p:nvSpPr>
          <p:cNvPr id="7172" name="Rectangle 14">
            <a:extLst>
              <a:ext uri="{FF2B5EF4-FFF2-40B4-BE49-F238E27FC236}">
                <a16:creationId xmlns:a16="http://schemas.microsoft.com/office/drawing/2014/main" id="{CBE9FFF7-F3A4-4DFD-97A8-5B528E2519FA}"/>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dirty="0">
                <a:latin typeface="Gill Sans MT" panose="020B0502020104020203" pitchFamily="34" charset="0"/>
              </a:rPr>
              <a:t>À la fin de ce module, les participants seront capables:</a:t>
            </a:r>
          </a:p>
          <a:p>
            <a:pPr lvl="1"/>
            <a:r>
              <a:rPr lang="fr-FR" altLang="en-US" dirty="0">
                <a:latin typeface="Gill Sans MT" panose="020B0502020104020203" pitchFamily="34" charset="0"/>
                <a:ea typeface="MS PGothic" panose="020B0600070205080204" pitchFamily="34" charset="-128"/>
              </a:rPr>
              <a:t>d</a:t>
            </a:r>
            <a:r>
              <a:rPr lang="fr-FR" altLang="fr-FR" dirty="0">
                <a:latin typeface="Gill Sans MT" panose="020B0502020104020203" pitchFamily="34" charset="0"/>
                <a:ea typeface="MS PGothic" panose="020B0600070205080204" pitchFamily="34" charset="-128"/>
              </a:rPr>
              <a:t>’</a:t>
            </a:r>
            <a:r>
              <a:rPr lang="fr-FR" altLang="en-US" dirty="0">
                <a:latin typeface="Gill Sans MT" panose="020B0502020104020203" pitchFamily="34" charset="0"/>
                <a:ea typeface="MS PGothic" panose="020B0600070205080204" pitchFamily="34" charset="-128"/>
              </a:rPr>
              <a:t>identifier les manifestations </a:t>
            </a:r>
            <a:r>
              <a:rPr lang="fr-FR" altLang="en-US" dirty="0" err="1">
                <a:latin typeface="Gill Sans MT" panose="020B0502020104020203" pitchFamily="34" charset="0"/>
                <a:ea typeface="MS PGothic" panose="020B0600070205080204" pitchFamily="34" charset="-128"/>
              </a:rPr>
              <a:t>postvaccinales</a:t>
            </a:r>
            <a:r>
              <a:rPr lang="fr-FR" altLang="en-US" dirty="0">
                <a:latin typeface="Gill Sans MT" panose="020B0502020104020203" pitchFamily="34" charset="0"/>
                <a:ea typeface="MS PGothic" panose="020B0600070205080204" pitchFamily="34" charset="-128"/>
              </a:rPr>
              <a:t> indésirables(MAPI)</a:t>
            </a:r>
          </a:p>
          <a:p>
            <a:pPr lvl="1"/>
            <a:r>
              <a:rPr lang="fr-FR" altLang="en-US" dirty="0">
                <a:latin typeface="Gill Sans MT" panose="020B0502020104020203" pitchFamily="34" charset="0"/>
                <a:ea typeface="MS PGothic" panose="020B0600070205080204" pitchFamily="34" charset="-128"/>
              </a:rPr>
              <a:t>d</a:t>
            </a:r>
            <a:r>
              <a:rPr lang="fr-FR" altLang="fr-FR" dirty="0">
                <a:latin typeface="Gill Sans MT" panose="020B0502020104020203" pitchFamily="34" charset="0"/>
                <a:ea typeface="MS PGothic" panose="020B0600070205080204" pitchFamily="34" charset="-128"/>
              </a:rPr>
              <a:t>’</a:t>
            </a:r>
            <a:r>
              <a:rPr lang="fr-FR" altLang="en-US" dirty="0">
                <a:latin typeface="Gill Sans MT" panose="020B0502020104020203" pitchFamily="34" charset="0"/>
                <a:ea typeface="MS PGothic" panose="020B0600070205080204" pitchFamily="34" charset="-128"/>
              </a:rPr>
              <a:t>expliquer comment déclarer des MAPI</a:t>
            </a:r>
          </a:p>
          <a:p>
            <a:pPr lvl="1">
              <a:buFontTx/>
              <a:buNone/>
            </a:pPr>
            <a:endParaRPr lang="fr-FR" altLang="en-US" dirty="0">
              <a:latin typeface="Gill Sans MT" panose="020B0502020104020203" pitchFamily="34" charset="0"/>
              <a:ea typeface="MS PGothic" panose="020B0600070205080204" pitchFamily="34" charset="-128"/>
            </a:endParaRPr>
          </a:p>
          <a:p>
            <a:r>
              <a:rPr lang="fr-FR" altLang="en-US" dirty="0">
                <a:latin typeface="Gill Sans MT" panose="020B0502020104020203" pitchFamily="34" charset="0"/>
              </a:rPr>
              <a:t>Durée</a:t>
            </a:r>
          </a:p>
          <a:p>
            <a:pPr lvl="1"/>
            <a:r>
              <a:rPr lang="fr-FR" altLang="en-US" dirty="0">
                <a:latin typeface="Gill Sans MT" panose="020B0502020104020203" pitchFamily="34" charset="0"/>
                <a:ea typeface="MS PGothic" panose="020B0600070205080204" pitchFamily="34" charset="-128"/>
              </a:rPr>
              <a:t>30</a:t>
            </a:r>
            <a:r>
              <a:rPr lang="fr-FR" altLang="ja-JP" dirty="0">
                <a:latin typeface="Gill Sans MT" panose="020B0502020104020203" pitchFamily="34" charset="0"/>
                <a:ea typeface="MS PGothic" panose="020B0600070205080204" pitchFamily="34" charset="-128"/>
              </a:rPr>
              <a:t> minutes</a:t>
            </a:r>
          </a:p>
          <a:p>
            <a:pPr lvl="1"/>
            <a:endParaRPr lang="fr-FR" altLang="en-US" dirty="0">
              <a:latin typeface="Gill Sans MT" panose="020B0502020104020203" pitchFamily="34" charset="0"/>
              <a:ea typeface="MS PGothic" panose="020B0600070205080204" pitchFamily="34" charset="-128"/>
            </a:endParaRPr>
          </a:p>
        </p:txBody>
      </p:sp>
      <p:pic>
        <p:nvPicPr>
          <p:cNvPr id="7173" name="Picture 6" descr="C:\Users\sfellache\Desktop\ammp\sandclock.jpg">
            <a:extLst>
              <a:ext uri="{FF2B5EF4-FFF2-40B4-BE49-F238E27FC236}">
                <a16:creationId xmlns:a16="http://schemas.microsoft.com/office/drawing/2014/main" id="{00F19F6C-F02B-4FDF-92C0-1E8E9A0869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rrow">
            <a:extLst>
              <a:ext uri="{FF2B5EF4-FFF2-40B4-BE49-F238E27FC236}">
                <a16:creationId xmlns:a16="http://schemas.microsoft.com/office/drawing/2014/main" id="{4E96C50D-F2E0-401A-A5CE-4BC2962B24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A1995A80-73CD-421A-AC6D-F9142C96A775}"/>
              </a:ext>
            </a:extLst>
          </p:cNvPr>
          <p:cNvGrpSpPr>
            <a:grpSpLocks/>
          </p:cNvGrpSpPr>
          <p:nvPr/>
        </p:nvGrpSpPr>
        <p:grpSpPr bwMode="auto">
          <a:xfrm>
            <a:off x="539750" y="1484313"/>
            <a:ext cx="4392613" cy="865187"/>
            <a:chOff x="340" y="935"/>
            <a:chExt cx="2767" cy="545"/>
          </a:xfrm>
        </p:grpSpPr>
        <p:sp>
          <p:nvSpPr>
            <p:cNvPr id="4" name="Rectangle à coins arrondis 3">
              <a:extLst>
                <a:ext uri="{FF2B5EF4-FFF2-40B4-BE49-F238E27FC236}">
                  <a16:creationId xmlns:a16="http://schemas.microsoft.com/office/drawing/2014/main" id="{1D7AE5FC-F651-4E7F-B1E0-096114E918BB}"/>
                </a:ext>
              </a:extLst>
            </p:cNvPr>
            <p:cNvSpPr/>
            <p:nvPr/>
          </p:nvSpPr>
          <p:spPr bwMode="auto">
            <a:xfrm>
              <a:off x="567" y="935"/>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rtl="1" eaLnBrk="1" hangingPunct="1">
                <a:defRPr/>
              </a:pPr>
              <a:r>
                <a:rPr lang="fr-FR" altLang="en-US" sz="2000" b="1">
                  <a:solidFill>
                    <a:srgbClr val="000066"/>
                  </a:solidFill>
                  <a:latin typeface="Gill Sans MT" panose="020B0502020104020203" pitchFamily="34" charset="0"/>
                </a:rPr>
                <a:t> Qu</a:t>
              </a:r>
              <a:r>
                <a:rPr lang="fr-FR" altLang="fr-FR" sz="2000" b="1">
                  <a:solidFill>
                    <a:srgbClr val="000066"/>
                  </a:solidFill>
                  <a:latin typeface="Gill Sans MT" panose="020B0502020104020203" pitchFamily="34" charset="0"/>
                </a:rPr>
                <a:t>’</a:t>
              </a:r>
              <a:r>
                <a:rPr lang="fr-FR" altLang="en-US" sz="2000" b="1">
                  <a:solidFill>
                    <a:srgbClr val="000066"/>
                  </a:solidFill>
                  <a:latin typeface="Gill Sans MT" panose="020B0502020104020203" pitchFamily="34" charset="0"/>
                </a:rPr>
                <a:t>est-ce qu</a:t>
              </a:r>
              <a:r>
                <a:rPr lang="fr-FR" altLang="fr-FR" sz="2000" b="1">
                  <a:solidFill>
                    <a:srgbClr val="000066"/>
                  </a:solidFill>
                  <a:latin typeface="Gill Sans MT" panose="020B0502020104020203" pitchFamily="34" charset="0"/>
                </a:rPr>
                <a:t>’</a:t>
              </a:r>
              <a:r>
                <a:rPr lang="fr-FR" altLang="en-US" sz="2000" b="1">
                  <a:solidFill>
                    <a:srgbClr val="000066"/>
                  </a:solidFill>
                  <a:latin typeface="Gill Sans MT" panose="020B0502020104020203" pitchFamily="34" charset="0"/>
                </a:rPr>
                <a:t>une MAPI ? </a:t>
              </a:r>
            </a:p>
            <a:p>
              <a:pPr algn="ctr" rtl="1" eaLnBrk="1" hangingPunct="1">
                <a:defRPr/>
              </a:pPr>
              <a:endParaRPr lang="en-US" altLang="en-US" sz="2000" b="1">
                <a:solidFill>
                  <a:srgbClr val="000066"/>
                </a:solidFill>
                <a:latin typeface="Gill Sans MT" panose="020B0502020104020203" pitchFamily="34" charset="0"/>
              </a:endParaRPr>
            </a:p>
          </p:txBody>
        </p:sp>
        <p:sp>
          <p:nvSpPr>
            <p:cNvPr id="8" name="Ellipse 7">
              <a:extLst>
                <a:ext uri="{FF2B5EF4-FFF2-40B4-BE49-F238E27FC236}">
                  <a16:creationId xmlns:a16="http://schemas.microsoft.com/office/drawing/2014/main" id="{D23FDE1C-6409-474E-B749-E8F33244F960}"/>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6" name="Group 15">
            <a:extLst>
              <a:ext uri="{FF2B5EF4-FFF2-40B4-BE49-F238E27FC236}">
                <a16:creationId xmlns:a16="http://schemas.microsoft.com/office/drawing/2014/main" id="{8230A558-F1F1-4CBD-BEB9-54F0483AEBA4}"/>
              </a:ext>
            </a:extLst>
          </p:cNvPr>
          <p:cNvGrpSpPr>
            <a:grpSpLocks/>
          </p:cNvGrpSpPr>
          <p:nvPr/>
        </p:nvGrpSpPr>
        <p:grpSpPr bwMode="auto">
          <a:xfrm>
            <a:off x="539750" y="3673475"/>
            <a:ext cx="4392613" cy="936625"/>
            <a:chOff x="340" y="2296"/>
            <a:chExt cx="2767" cy="590"/>
          </a:xfrm>
        </p:grpSpPr>
        <p:sp>
          <p:nvSpPr>
            <p:cNvPr id="7" name="Rectangle à coins arrondis 6">
              <a:extLst>
                <a:ext uri="{FF2B5EF4-FFF2-40B4-BE49-F238E27FC236}">
                  <a16:creationId xmlns:a16="http://schemas.microsoft.com/office/drawing/2014/main" id="{820005DD-93D2-4FBC-8953-40E3CAB967DF}"/>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rtl="1" eaLnBrk="1" hangingPunct="1">
                <a:defRPr/>
              </a:pPr>
              <a:r>
                <a:rPr lang="en-US" altLang="en-US" sz="2000" b="1">
                  <a:solidFill>
                    <a:srgbClr val="000066"/>
                  </a:solidFill>
                  <a:latin typeface="Gill Sans MT" panose="020B0502020104020203" pitchFamily="34" charset="0"/>
                </a:rPr>
                <a:t>  </a:t>
              </a:r>
              <a:r>
                <a:rPr lang="fr-FR" altLang="en-US" sz="2000" b="1">
                  <a:solidFill>
                    <a:srgbClr val="000066"/>
                  </a:solidFill>
                  <a:latin typeface="Gill Sans MT" panose="020B0502020104020203" pitchFamily="34" charset="0"/>
                </a:rPr>
                <a:t>Quelle MAPI devez-vous déclarer </a:t>
              </a:r>
              <a:r>
                <a:rPr lang="en-US" altLang="en-US" sz="2000" b="1">
                  <a:solidFill>
                    <a:srgbClr val="000066"/>
                  </a:solidFill>
                  <a:latin typeface="Gill Sans MT" panose="020B0502020104020203" pitchFamily="34" charset="0"/>
                </a:rPr>
                <a:t>?</a:t>
              </a:r>
            </a:p>
          </p:txBody>
        </p:sp>
        <p:sp>
          <p:nvSpPr>
            <p:cNvPr id="10" name="Ellipse 9">
              <a:extLst>
                <a:ext uri="{FF2B5EF4-FFF2-40B4-BE49-F238E27FC236}">
                  <a16:creationId xmlns:a16="http://schemas.microsoft.com/office/drawing/2014/main" id="{907285EB-AC45-4C90-8756-8509221A33D8}"/>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sp>
        <p:nvSpPr>
          <p:cNvPr id="9220" name="ZoneTexte 15">
            <a:extLst>
              <a:ext uri="{FF2B5EF4-FFF2-40B4-BE49-F238E27FC236}">
                <a16:creationId xmlns:a16="http://schemas.microsoft.com/office/drawing/2014/main" id="{8DCA3554-B26A-4255-9205-0709DA30FE22}"/>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3500" b="1">
                <a:solidFill>
                  <a:srgbClr val="002060"/>
                </a:solidFill>
                <a:latin typeface="Gill Sans MT" panose="020B0502020104020203" pitchFamily="34" charset="0"/>
              </a:rPr>
              <a:t>Principales questions</a:t>
            </a:r>
          </a:p>
        </p:txBody>
      </p:sp>
      <p:grpSp>
        <p:nvGrpSpPr>
          <p:cNvPr id="9" name="Group 16">
            <a:extLst>
              <a:ext uri="{FF2B5EF4-FFF2-40B4-BE49-F238E27FC236}">
                <a16:creationId xmlns:a16="http://schemas.microsoft.com/office/drawing/2014/main" id="{9FD04EBB-6599-4563-80F1-6730DC6396B7}"/>
              </a:ext>
            </a:extLst>
          </p:cNvPr>
          <p:cNvGrpSpPr>
            <a:grpSpLocks/>
          </p:cNvGrpSpPr>
          <p:nvPr/>
        </p:nvGrpSpPr>
        <p:grpSpPr bwMode="auto">
          <a:xfrm>
            <a:off x="539750" y="4724400"/>
            <a:ext cx="4392613" cy="1152525"/>
            <a:chOff x="340" y="3022"/>
            <a:chExt cx="2767" cy="726"/>
          </a:xfrm>
        </p:grpSpPr>
        <p:sp>
          <p:nvSpPr>
            <p:cNvPr id="2" name="Rectangle à coins arrondis 6">
              <a:extLst>
                <a:ext uri="{FF2B5EF4-FFF2-40B4-BE49-F238E27FC236}">
                  <a16:creationId xmlns:a16="http://schemas.microsoft.com/office/drawing/2014/main" id="{9D5127C3-644D-444B-B026-38076FA3A7AB}"/>
                </a:ext>
              </a:extLst>
            </p:cNvPr>
            <p:cNvSpPr/>
            <p:nvPr/>
          </p:nvSpPr>
          <p:spPr bwMode="auto">
            <a:xfrm>
              <a:off x="567" y="3158"/>
              <a:ext cx="2540" cy="59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rtl="1" eaLnBrk="1" hangingPunct="1">
                <a:defRPr/>
              </a:pPr>
              <a:r>
                <a:rPr lang="fr-FR" altLang="en-US" sz="2000" b="1">
                  <a:solidFill>
                    <a:srgbClr val="000066"/>
                  </a:solidFill>
                  <a:latin typeface="Gill Sans MT" panose="020B0502020104020203" pitchFamily="34" charset="0"/>
                </a:rPr>
                <a:t>Comment déclarer une MAPI </a:t>
              </a:r>
              <a:r>
                <a:rPr lang="en-US" altLang="en-US" sz="2000" b="1">
                  <a:solidFill>
                    <a:srgbClr val="000066"/>
                  </a:solidFill>
                  <a:latin typeface="Gill Sans MT" panose="020B0502020104020203" pitchFamily="34" charset="0"/>
                </a:rPr>
                <a:t>? </a:t>
              </a:r>
            </a:p>
          </p:txBody>
        </p:sp>
        <p:sp>
          <p:nvSpPr>
            <p:cNvPr id="3" name="Ellipse 9">
              <a:extLst>
                <a:ext uri="{FF2B5EF4-FFF2-40B4-BE49-F238E27FC236}">
                  <a16:creationId xmlns:a16="http://schemas.microsoft.com/office/drawing/2014/main" id="{0AF239EA-1F87-4BA7-BF1D-BCA60D6644A7}"/>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pic>
        <p:nvPicPr>
          <p:cNvPr id="9222" name="Picture 15" descr="C:\Users\sfellache\Desktop\ammp\doctor2.jpg">
            <a:extLst>
              <a:ext uri="{FF2B5EF4-FFF2-40B4-BE49-F238E27FC236}">
                <a16:creationId xmlns:a16="http://schemas.microsoft.com/office/drawing/2014/main" id="{70BC6AD8-E501-42F8-91B7-25ED270354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988" y="162877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6">
            <a:extLst>
              <a:ext uri="{FF2B5EF4-FFF2-40B4-BE49-F238E27FC236}">
                <a16:creationId xmlns:a16="http://schemas.microsoft.com/office/drawing/2014/main" id="{8F53DE4E-C65F-4E6C-9C7F-62090201CC93}"/>
              </a:ext>
            </a:extLst>
          </p:cNvPr>
          <p:cNvGrpSpPr>
            <a:grpSpLocks/>
          </p:cNvGrpSpPr>
          <p:nvPr/>
        </p:nvGrpSpPr>
        <p:grpSpPr bwMode="auto">
          <a:xfrm>
            <a:off x="539750" y="2376488"/>
            <a:ext cx="4392613" cy="1152525"/>
            <a:chOff x="340" y="3022"/>
            <a:chExt cx="2767" cy="726"/>
          </a:xfrm>
        </p:grpSpPr>
        <p:sp>
          <p:nvSpPr>
            <p:cNvPr id="14" name="Rectangle à coins arrondis 6">
              <a:extLst>
                <a:ext uri="{FF2B5EF4-FFF2-40B4-BE49-F238E27FC236}">
                  <a16:creationId xmlns:a16="http://schemas.microsoft.com/office/drawing/2014/main" id="{7165EDAB-8F34-4C46-95DE-FE045C60E6C6}"/>
                </a:ext>
              </a:extLst>
            </p:cNvPr>
            <p:cNvSpPr/>
            <p:nvPr/>
          </p:nvSpPr>
          <p:spPr bwMode="auto">
            <a:xfrm>
              <a:off x="567" y="3158"/>
              <a:ext cx="2540" cy="59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2400">
                  <a:solidFill>
                    <a:schemeClr val="tx1"/>
                  </a:solidFill>
                  <a:latin typeface="Limon F3" charset="0"/>
                  <a:ea typeface="MS PGothic" panose="020B0600070205080204" pitchFamily="34" charset="-128"/>
                </a:defRPr>
              </a:lvl1pPr>
              <a:lvl2pPr marL="742950" indent="-285750" eaLnBrk="0" hangingPunct="0">
                <a:defRPr sz="2400">
                  <a:solidFill>
                    <a:schemeClr val="tx1"/>
                  </a:solidFill>
                  <a:latin typeface="Limon F3" charset="0"/>
                  <a:ea typeface="MS PGothic" panose="020B0600070205080204" pitchFamily="34" charset="-128"/>
                </a:defRPr>
              </a:lvl2pPr>
              <a:lvl3pPr marL="1143000" indent="-228600" eaLnBrk="0" hangingPunct="0">
                <a:defRPr sz="2400">
                  <a:solidFill>
                    <a:schemeClr val="tx1"/>
                  </a:solidFill>
                  <a:latin typeface="Limon F3" charset="0"/>
                  <a:ea typeface="MS PGothic" panose="020B0600070205080204" pitchFamily="34" charset="-128"/>
                </a:defRPr>
              </a:lvl3pPr>
              <a:lvl4pPr marL="1600200" indent="-228600" eaLnBrk="0" hangingPunct="0">
                <a:defRPr sz="2400">
                  <a:solidFill>
                    <a:schemeClr val="tx1"/>
                  </a:solidFill>
                  <a:latin typeface="Limon F3" charset="0"/>
                  <a:ea typeface="MS PGothic" panose="020B0600070205080204" pitchFamily="34" charset="-128"/>
                </a:defRPr>
              </a:lvl4pPr>
              <a:lvl5pPr marL="2057400" indent="-228600" eaLnBrk="0" hangingPunct="0">
                <a:defRPr sz="2400">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rtl="1" eaLnBrk="1" hangingPunct="1">
                <a:defRPr/>
              </a:pPr>
              <a:r>
                <a:rPr lang="fr-FR" altLang="en-US" sz="2000" b="1">
                  <a:solidFill>
                    <a:srgbClr val="000066"/>
                  </a:solidFill>
                  <a:latin typeface="Gill Sans MT" panose="020B0502020104020203" pitchFamily="34" charset="0"/>
                </a:rPr>
                <a:t>Quelle est la probabilité d</a:t>
              </a:r>
              <a:r>
                <a:rPr lang="fr-FR" altLang="fr-FR" sz="2000" b="1">
                  <a:solidFill>
                    <a:srgbClr val="000066"/>
                  </a:solidFill>
                  <a:latin typeface="Gill Sans MT" panose="020B0502020104020203" pitchFamily="34" charset="0"/>
                </a:rPr>
                <a:t>’</a:t>
              </a:r>
              <a:r>
                <a:rPr lang="fr-FR" altLang="en-US" sz="2000" b="1">
                  <a:solidFill>
                    <a:srgbClr val="000066"/>
                  </a:solidFill>
                  <a:latin typeface="Gill Sans MT" panose="020B0502020104020203" pitchFamily="34" charset="0"/>
                </a:rPr>
                <a:t>une MAPI à la suite d</a:t>
              </a:r>
              <a:r>
                <a:rPr lang="fr-FR" altLang="fr-FR" sz="2000" b="1">
                  <a:solidFill>
                    <a:srgbClr val="000066"/>
                  </a:solidFill>
                  <a:latin typeface="Gill Sans MT" panose="020B0502020104020203" pitchFamily="34" charset="0"/>
                </a:rPr>
                <a:t>’</a:t>
              </a:r>
              <a:r>
                <a:rPr lang="fr-FR" altLang="en-US" sz="2000" b="1">
                  <a:solidFill>
                    <a:srgbClr val="000066"/>
                  </a:solidFill>
                  <a:latin typeface="Gill Sans MT" panose="020B0502020104020203" pitchFamily="34" charset="0"/>
                </a:rPr>
                <a:t>une vaccination par le VPI ? </a:t>
              </a:r>
            </a:p>
          </p:txBody>
        </p:sp>
        <p:sp>
          <p:nvSpPr>
            <p:cNvPr id="15" name="Ellipse 9">
              <a:extLst>
                <a:ext uri="{FF2B5EF4-FFF2-40B4-BE49-F238E27FC236}">
                  <a16:creationId xmlns:a16="http://schemas.microsoft.com/office/drawing/2014/main" id="{19CC6A8D-6B6C-4111-97A2-786062003093}"/>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AB6F278-430A-41E3-A1F7-0C3E7538CB5B}"/>
              </a:ext>
            </a:extLst>
          </p:cNvPr>
          <p:cNvSpPr>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7"/>
              </a:srgbClr>
            </a:outerShdw>
          </a:effectLst>
        </p:spPr>
        <p:txBody>
          <a:bodyPr lIns="0" tIns="0" rIns="0" bIns="0" anchor="ctr"/>
          <a:lstStyle>
            <a:lvl1pPr defTabSz="912813" eaLnBrk="0" hangingPunct="0">
              <a:defRPr sz="2400">
                <a:solidFill>
                  <a:schemeClr val="tx1"/>
                </a:solidFill>
                <a:latin typeface="Limon F3" charset="0"/>
                <a:ea typeface="MS PGothic" panose="020B0600070205080204" pitchFamily="34" charset="-128"/>
              </a:defRPr>
            </a:lvl1pPr>
            <a:lvl2pPr marL="742950" indent="-285750" defTabSz="912813" eaLnBrk="0" hangingPunct="0">
              <a:defRPr sz="2400">
                <a:solidFill>
                  <a:schemeClr val="tx1"/>
                </a:solidFill>
                <a:latin typeface="Limon F3" charset="0"/>
                <a:ea typeface="MS PGothic" panose="020B0600070205080204" pitchFamily="34" charset="-128"/>
              </a:defRPr>
            </a:lvl2pPr>
            <a:lvl3pPr marL="1143000" indent="-228600" defTabSz="912813" eaLnBrk="0" hangingPunct="0">
              <a:defRPr sz="2400">
                <a:solidFill>
                  <a:schemeClr val="tx1"/>
                </a:solidFill>
                <a:latin typeface="Limon F3" charset="0"/>
                <a:ea typeface="MS PGothic" panose="020B0600070205080204" pitchFamily="34" charset="-128"/>
              </a:defRPr>
            </a:lvl3pPr>
            <a:lvl4pPr marL="1600200" indent="-228600" defTabSz="912813" eaLnBrk="0" hangingPunct="0">
              <a:defRPr sz="2400">
                <a:solidFill>
                  <a:schemeClr val="tx1"/>
                </a:solidFill>
                <a:latin typeface="Limon F3" charset="0"/>
                <a:ea typeface="MS PGothic" panose="020B0600070205080204" pitchFamily="34" charset="-128"/>
              </a:defRPr>
            </a:lvl4pPr>
            <a:lvl5pPr marL="2057400" indent="-228600" defTabSz="912813" eaLnBrk="0" hangingPunct="0">
              <a:defRPr sz="2400">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anose="020B0600070205080204" pitchFamily="34" charset="-128"/>
              </a:defRPr>
            </a:lvl9pPr>
          </a:lstStyle>
          <a:p>
            <a:pPr algn="ctr">
              <a:defRPr/>
            </a:pPr>
            <a:r>
              <a:rPr lang="fr-FR" altLang="en-US" sz="3500" b="1">
                <a:solidFill>
                  <a:srgbClr val="000066"/>
                </a:solidFill>
                <a:latin typeface="Gill Sans MT" panose="020B0502020104020203" pitchFamily="34" charset="0"/>
              </a:rPr>
              <a:t> Manifestations postvaccinales indésirables (MAPI) </a:t>
            </a:r>
          </a:p>
        </p:txBody>
      </p:sp>
      <p:sp>
        <p:nvSpPr>
          <p:cNvPr id="11267" name="Rectangle 3">
            <a:extLst>
              <a:ext uri="{FF2B5EF4-FFF2-40B4-BE49-F238E27FC236}">
                <a16:creationId xmlns:a16="http://schemas.microsoft.com/office/drawing/2014/main" id="{4F056C4F-9D08-497D-B586-119CF4425FFE}"/>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n-US"/>
          </a:p>
        </p:txBody>
      </p:sp>
      <p:sp>
        <p:nvSpPr>
          <p:cNvPr id="11268" name="Rectangle 14">
            <a:extLst>
              <a:ext uri="{FF2B5EF4-FFF2-40B4-BE49-F238E27FC236}">
                <a16:creationId xmlns:a16="http://schemas.microsoft.com/office/drawing/2014/main" id="{C8D134D3-A353-4B33-88A2-CE67C94F0EDF}"/>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b="1">
                <a:latin typeface="Gill Sans MT" panose="020B0502020104020203" pitchFamily="34" charset="0"/>
              </a:rPr>
              <a:t>Qu</a:t>
            </a:r>
            <a:r>
              <a:rPr lang="fr-FR" altLang="fr-FR" b="1">
                <a:latin typeface="Gill Sans MT" panose="020B0502020104020203" pitchFamily="34" charset="0"/>
              </a:rPr>
              <a:t>’</a:t>
            </a:r>
            <a:r>
              <a:rPr lang="fr-FR" altLang="en-US" b="1">
                <a:latin typeface="Gill Sans MT" panose="020B0502020104020203" pitchFamily="34" charset="0"/>
              </a:rPr>
              <a:t>est-ce qu</a:t>
            </a:r>
            <a:r>
              <a:rPr lang="fr-FR" altLang="fr-FR" b="1">
                <a:latin typeface="Gill Sans MT" panose="020B0502020104020203" pitchFamily="34" charset="0"/>
              </a:rPr>
              <a:t>’</a:t>
            </a:r>
            <a:r>
              <a:rPr lang="fr-FR" altLang="en-US" b="1">
                <a:latin typeface="Gill Sans MT" panose="020B0502020104020203" pitchFamily="34" charset="0"/>
              </a:rPr>
              <a:t>une MAPI ?</a:t>
            </a:r>
          </a:p>
          <a:p>
            <a:pPr lvl="1"/>
            <a:r>
              <a:rPr lang="fr-FR" altLang="en-US">
                <a:latin typeface="Gill Sans MT" panose="020B0502020104020203" pitchFamily="34" charset="0"/>
                <a:ea typeface="MS PGothic" panose="020B0600070205080204" pitchFamily="34" charset="-128"/>
              </a:rPr>
              <a:t>Un incident médical</a:t>
            </a:r>
          </a:p>
          <a:p>
            <a:pPr lvl="1"/>
            <a:r>
              <a:rPr lang="fr-FR" altLang="en-US">
                <a:latin typeface="Gill Sans MT" panose="020B0502020104020203" pitchFamily="34" charset="0"/>
                <a:ea typeface="MS PGothic" panose="020B0600070205080204" pitchFamily="34" charset="-128"/>
              </a:rPr>
              <a:t>Survient à la suite d</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une vaccination</a:t>
            </a:r>
          </a:p>
          <a:p>
            <a:pPr lvl="1"/>
            <a:r>
              <a:rPr lang="fr-FR" altLang="en-US">
                <a:latin typeface="Gill Sans MT" panose="020B0502020104020203" pitchFamily="34" charset="0"/>
                <a:ea typeface="MS PGothic" panose="020B0600070205080204" pitchFamily="34" charset="-128"/>
              </a:rPr>
              <a:t>Est préoccupante</a:t>
            </a:r>
          </a:p>
          <a:p>
            <a:pPr lvl="1"/>
            <a:r>
              <a:rPr lang="fr-FR" altLang="en-US">
                <a:latin typeface="Gill Sans MT" panose="020B0502020104020203" pitchFamily="34" charset="0"/>
                <a:ea typeface="MS PGothic" panose="020B0600070205080204" pitchFamily="34" charset="-128"/>
              </a:rPr>
              <a:t>Elle serait causée par la vaccination</a:t>
            </a:r>
          </a:p>
          <a:p>
            <a:r>
              <a:rPr lang="fr-FR" altLang="en-US" b="1">
                <a:latin typeface="Gill Sans MT" panose="020B0502020104020203" pitchFamily="34" charset="0"/>
              </a:rPr>
              <a:t>Comment les MAPI sont-elles classées ? </a:t>
            </a:r>
          </a:p>
          <a:p>
            <a:endParaRPr lang="fr-FR" altLang="en-US" sz="2100">
              <a:latin typeface="Gill Sans MT" panose="020B0502020104020203" pitchFamily="34" charset="0"/>
            </a:endParaRPr>
          </a:p>
        </p:txBody>
      </p:sp>
      <p:graphicFrame>
        <p:nvGraphicFramePr>
          <p:cNvPr id="2" name="Table 1">
            <a:extLst>
              <a:ext uri="{FF2B5EF4-FFF2-40B4-BE49-F238E27FC236}">
                <a16:creationId xmlns:a16="http://schemas.microsoft.com/office/drawing/2014/main" id="{3EAF12B3-F438-4190-AEF6-2919ECA23208}"/>
              </a:ext>
            </a:extLst>
          </p:cNvPr>
          <p:cNvGraphicFramePr>
            <a:graphicFrameLocks noGrp="1"/>
          </p:cNvGraphicFramePr>
          <p:nvPr/>
        </p:nvGraphicFramePr>
        <p:xfrm>
          <a:off x="755650" y="3971925"/>
          <a:ext cx="4968875" cy="1874880"/>
        </p:xfrm>
        <a:graphic>
          <a:graphicData uri="http://schemas.openxmlformats.org/drawingml/2006/table">
            <a:tbl>
              <a:tblPr/>
              <a:tblGrid>
                <a:gridCol w="2406650">
                  <a:extLst>
                    <a:ext uri="{9D8B030D-6E8A-4147-A177-3AD203B41FA5}">
                      <a16:colId xmlns:a16="http://schemas.microsoft.com/office/drawing/2014/main" val="20000"/>
                    </a:ext>
                  </a:extLst>
                </a:gridCol>
                <a:gridCol w="2562225">
                  <a:extLst>
                    <a:ext uri="{9D8B030D-6E8A-4147-A177-3AD203B41FA5}">
                      <a16:colId xmlns:a16="http://schemas.microsoft.com/office/drawing/2014/main" val="20001"/>
                    </a:ext>
                  </a:extLst>
                </a:gridCol>
              </a:tblGrid>
              <a:tr h="411356">
                <a:tc>
                  <a:txBody>
                    <a:bodyPr/>
                    <a:lstStyle>
                      <a:lvl1pPr defTabSz="80010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742950" indent="-285750" defTabSz="80010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rtl="1"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800100" rtl="0" eaLnBrk="1" fontAlgn="base" latinLnBrk="0" hangingPunct="1">
                        <a:lnSpc>
                          <a:spcPct val="100000"/>
                        </a:lnSpc>
                        <a:spcBef>
                          <a:spcPct val="0"/>
                        </a:spcBef>
                        <a:spcAft>
                          <a:spcPct val="0"/>
                        </a:spcAft>
                        <a:buClr>
                          <a:srgbClr val="0070C0"/>
                        </a:buClr>
                        <a:buSzTx/>
                        <a:buFontTx/>
                        <a:buNone/>
                        <a:tabLst/>
                      </a:pPr>
                      <a:r>
                        <a:rPr kumimoji="0" lang="fr-FR" altLang="en-US" sz="21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Type</a:t>
                      </a:r>
                    </a:p>
                  </a:txBody>
                  <a:tcPr marL="91448" marR="91448" marT="45679" marB="4567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marL="439738" defTabSz="80010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742950" indent="-285750" defTabSz="80010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rtl="1"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39738" marR="0" lvl="0" indent="0" algn="l" defTabSz="800100" rtl="0" eaLnBrk="1" fontAlgn="base" latinLnBrk="0" hangingPunct="1">
                        <a:lnSpc>
                          <a:spcPct val="100000"/>
                        </a:lnSpc>
                        <a:spcBef>
                          <a:spcPct val="0"/>
                        </a:spcBef>
                        <a:spcAft>
                          <a:spcPct val="0"/>
                        </a:spcAft>
                        <a:buClr>
                          <a:srgbClr val="0070C0"/>
                        </a:buClr>
                        <a:buSzTx/>
                        <a:buFontTx/>
                        <a:buNone/>
                        <a:tabLst/>
                      </a:pPr>
                      <a:r>
                        <a:rPr kumimoji="0" lang="fr-FR" altLang="en-US" sz="21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Gravité</a:t>
                      </a:r>
                    </a:p>
                  </a:txBody>
                  <a:tcPr marL="91448" marR="91448" marT="45679" marB="4567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63482">
                <a:tc>
                  <a:txBody>
                    <a:bodyPr/>
                    <a:lstStyle>
                      <a:lvl1pPr defTabSz="80010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742950" indent="-285750" defTabSz="80010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rtl="1"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None/>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 Réaction au vaccin</a:t>
                      </a:r>
                    </a:p>
                    <a:p>
                      <a:pPr marL="0" marR="0" lvl="0" indent="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 Erreur de programme</a:t>
                      </a:r>
                    </a:p>
                    <a:p>
                      <a:pPr marL="0" marR="0" lvl="0" indent="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Événements fortuits</a:t>
                      </a:r>
                    </a:p>
                    <a:p>
                      <a:pPr marL="0" marR="0" lvl="0" indent="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Réaction à l</a:t>
                      </a:r>
                      <a:r>
                        <a:rPr kumimoji="0" lang="fr-FR" altLang="fr-FR"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a:t>
                      </a: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injection</a:t>
                      </a:r>
                    </a:p>
                    <a:p>
                      <a:pPr marL="0" marR="0" lvl="0" indent="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Inconnu</a:t>
                      </a:r>
                    </a:p>
                  </a:txBody>
                  <a:tcPr marL="91448" marR="91448" marT="45679" marB="4567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marL="685800" indent="25400" defTabSz="80010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685800" indent="25400" defTabSz="80010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rtl="1"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685800" marR="0" lvl="0" indent="2540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Mineure</a:t>
                      </a:r>
                    </a:p>
                    <a:p>
                      <a:pPr marL="685800" marR="0" lvl="0" indent="25400" algn="l" defTabSz="800100" rtl="0" eaLnBrk="1" fontAlgn="base" latinLnBrk="0" hangingPunct="1">
                        <a:lnSpc>
                          <a:spcPct val="100000"/>
                        </a:lnSpc>
                        <a:spcBef>
                          <a:spcPct val="0"/>
                        </a:spcBef>
                        <a:spcAft>
                          <a:spcPct val="0"/>
                        </a:spcAft>
                        <a:buClr>
                          <a:srgbClr val="0070C0"/>
                        </a:buClr>
                        <a:buSzPct val="150000"/>
                        <a:buFont typeface="Gill Sans MT" panose="020B0502020104020203"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Sévère</a:t>
                      </a:r>
                    </a:p>
                    <a:p>
                      <a:pPr marL="685800" marR="0" lvl="1" indent="25400" algn="l" defTabSz="800100" rtl="0" eaLnBrk="1" fontAlgn="base" latinLnBrk="0" hangingPunct="1">
                        <a:lnSpc>
                          <a:spcPct val="100000"/>
                        </a:lnSpc>
                        <a:spcBef>
                          <a:spcPct val="0"/>
                        </a:spcBef>
                        <a:spcAft>
                          <a:spcPct val="0"/>
                        </a:spcAft>
                        <a:buClr>
                          <a:srgbClr val="0070C0"/>
                        </a:buClr>
                        <a:buSzTx/>
                        <a:buFont typeface="Arial" panose="020B0604020202020204"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Grave</a:t>
                      </a:r>
                    </a:p>
                    <a:p>
                      <a:pPr marL="685800" marR="0" lvl="1" indent="25400" algn="l" defTabSz="800100" rtl="0" eaLnBrk="1" fontAlgn="base" latinLnBrk="0" hangingPunct="1">
                        <a:lnSpc>
                          <a:spcPct val="100000"/>
                        </a:lnSpc>
                        <a:spcBef>
                          <a:spcPct val="0"/>
                        </a:spcBef>
                        <a:spcAft>
                          <a:spcPct val="0"/>
                        </a:spcAft>
                        <a:buClr>
                          <a:srgbClr val="0070C0"/>
                        </a:buClr>
                        <a:buSzTx/>
                        <a:buFont typeface="Arial" panose="020B0604020202020204" pitchFamily="34" charset="0"/>
                        <a:buChar char="•"/>
                        <a:tabLst/>
                      </a:pPr>
                      <a:r>
                        <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Pas grave</a:t>
                      </a:r>
                    </a:p>
                    <a:p>
                      <a:pPr marL="685800" marR="0" lvl="0" indent="25400" algn="l" defTabSz="800100" rtl="0" eaLnBrk="1" fontAlgn="base" latinLnBrk="0" hangingPunct="1">
                        <a:lnSpc>
                          <a:spcPct val="100000"/>
                        </a:lnSpc>
                        <a:spcBef>
                          <a:spcPct val="0"/>
                        </a:spcBef>
                        <a:spcAft>
                          <a:spcPct val="0"/>
                        </a:spcAft>
                        <a:buClr>
                          <a:srgbClr val="0070C0"/>
                        </a:buClr>
                        <a:buSzTx/>
                        <a:buFontTx/>
                        <a:buNone/>
                        <a:tabLst/>
                      </a:pPr>
                      <a:endParaRPr kumimoji="0" lang="fr-FR" altLang="en-US" sz="18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txBody>
                  <a:tcPr marL="91448" marR="91448" marT="45679" marB="4567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1280" name="TextBox 3">
            <a:extLst>
              <a:ext uri="{FF2B5EF4-FFF2-40B4-BE49-F238E27FC236}">
                <a16:creationId xmlns:a16="http://schemas.microsoft.com/office/drawing/2014/main" id="{DA8E9E7F-A9D8-4280-9822-D299FBD39624}"/>
              </a:ext>
            </a:extLst>
          </p:cNvPr>
          <p:cNvSpPr txBox="1">
            <a:spLocks noChangeArrowheads="1"/>
          </p:cNvSpPr>
          <p:nvPr/>
        </p:nvSpPr>
        <p:spPr bwMode="auto">
          <a:xfrm>
            <a:off x="4500563" y="5516563"/>
            <a:ext cx="36718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1600" i="1">
                <a:solidFill>
                  <a:srgbClr val="0070C0"/>
                </a:solidFill>
                <a:latin typeface="Limon F3" charset="0"/>
              </a:rPr>
              <a:t>… elles sont définies plus loin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93A0-2E94-47BA-860F-41216E3B2978}"/>
              </a:ext>
            </a:extLst>
          </p:cNvPr>
          <p:cNvSpPr>
            <a:spLocks noGrp="1"/>
          </p:cNvSpPr>
          <p:nvPr>
            <p:ph type="title"/>
          </p:nvPr>
        </p:nvSpPr>
        <p:spPr/>
        <p:txBody>
          <a:bodyPr/>
          <a:lstStyle/>
          <a:p>
            <a:pPr>
              <a:defRPr/>
            </a:pPr>
            <a:r>
              <a:rPr lang="fr-FR" dirty="0"/>
              <a:t>Erreurs de programme</a:t>
            </a:r>
          </a:p>
        </p:txBody>
      </p:sp>
      <p:sp>
        <p:nvSpPr>
          <p:cNvPr id="13315" name="Content Placeholder 2">
            <a:extLst>
              <a:ext uri="{FF2B5EF4-FFF2-40B4-BE49-F238E27FC236}">
                <a16:creationId xmlns:a16="http://schemas.microsoft.com/office/drawing/2014/main" id="{B8F6E1E5-444E-4FC4-862E-917E94538BFF}"/>
              </a:ext>
            </a:extLst>
          </p:cNvPr>
          <p:cNvSpPr>
            <a:spLocks noGrp="1" noChangeArrowheads="1"/>
          </p:cNvSpPr>
          <p:nvPr>
            <p:ph idx="1"/>
          </p:nvPr>
        </p:nvSpPr>
        <p:spPr>
          <a:xfrm>
            <a:off x="395288" y="1268413"/>
            <a:ext cx="8291512" cy="4611687"/>
          </a:xfrm>
        </p:spPr>
        <p:txBody>
          <a:bodyPr/>
          <a:lstStyle/>
          <a:p>
            <a:pPr>
              <a:spcBef>
                <a:spcPts val="1200"/>
              </a:spcBef>
            </a:pPr>
            <a:r>
              <a:rPr lang="fr-FR" altLang="en-US"/>
              <a:t>Erreurs dans la préparation des vaccins, dans leur manipulation, leur stockage ou leur administration. </a:t>
            </a:r>
          </a:p>
          <a:p>
            <a:pPr>
              <a:spcBef>
                <a:spcPts val="1200"/>
              </a:spcBef>
            </a:pPr>
            <a:r>
              <a:rPr lang="fr-FR" altLang="en-US"/>
              <a:t>Évitables</a:t>
            </a:r>
          </a:p>
          <a:p>
            <a:pPr>
              <a:spcBef>
                <a:spcPts val="1200"/>
              </a:spcBef>
            </a:pPr>
            <a:r>
              <a:rPr lang="fr-FR" altLang="en-US"/>
              <a:t>Constituent souvent la grande majorité des MAPI</a:t>
            </a:r>
          </a:p>
          <a:p>
            <a:pPr>
              <a:spcBef>
                <a:spcPts val="1200"/>
              </a:spcBef>
            </a:pPr>
            <a:r>
              <a:rPr lang="fr-FR" altLang="en-US"/>
              <a:t>Il est très important de les identifier et de les corriger</a:t>
            </a:r>
          </a:p>
          <a:p>
            <a:pPr>
              <a:spcBef>
                <a:spcPts val="1200"/>
              </a:spcBef>
            </a:pPr>
            <a:r>
              <a:rPr lang="fr-FR" altLang="en-US"/>
              <a:t>Exemples :  </a:t>
            </a:r>
          </a:p>
          <a:p>
            <a:pPr lvl="1">
              <a:spcBef>
                <a:spcPts val="600"/>
              </a:spcBef>
            </a:pPr>
            <a:r>
              <a:rPr lang="fr-FR" altLang="en-US">
                <a:ea typeface="Arial" panose="020B0604020202020204" pitchFamily="34" charset="0"/>
              </a:rPr>
              <a:t>Injection non stérile</a:t>
            </a:r>
          </a:p>
          <a:p>
            <a:pPr lvl="1">
              <a:spcBef>
                <a:spcPts val="600"/>
              </a:spcBef>
            </a:pPr>
            <a:r>
              <a:rPr lang="fr-FR" altLang="en-US">
                <a:ea typeface="Arial" panose="020B0604020202020204" pitchFamily="34" charset="0"/>
              </a:rPr>
              <a:t>Mauvais site d</a:t>
            </a:r>
            <a:r>
              <a:rPr lang="fr-FR" altLang="fr-FR">
                <a:ea typeface="Arial" panose="020B0604020202020204" pitchFamily="34" charset="0"/>
              </a:rPr>
              <a:t>’</a:t>
            </a:r>
            <a:r>
              <a:rPr lang="fr-FR" altLang="en-US">
                <a:ea typeface="Arial" panose="020B0604020202020204" pitchFamily="34" charset="0"/>
              </a:rPr>
              <a:t>injection</a:t>
            </a:r>
          </a:p>
          <a:p>
            <a:pPr lvl="1">
              <a:spcBef>
                <a:spcPts val="600"/>
              </a:spcBef>
            </a:pPr>
            <a:r>
              <a:rPr lang="fr-FR" altLang="en-US">
                <a:ea typeface="Arial" panose="020B0604020202020204" pitchFamily="34" charset="0"/>
              </a:rPr>
              <a:t>Administration d</a:t>
            </a:r>
            <a:r>
              <a:rPr lang="fr-FR" altLang="fr-FR">
                <a:ea typeface="Arial" panose="020B0604020202020204" pitchFamily="34" charset="0"/>
              </a:rPr>
              <a:t>’</a:t>
            </a:r>
            <a:r>
              <a:rPr lang="fr-FR" altLang="en-US">
                <a:ea typeface="Arial" panose="020B0604020202020204" pitchFamily="34" charset="0"/>
              </a:rPr>
              <a:t>un vaccin ayant été congelé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14C20-B6AF-48E0-ABFA-0F96353520EC}"/>
              </a:ext>
            </a:extLst>
          </p:cNvPr>
          <p:cNvSpPr>
            <a:spLocks noGrp="1"/>
          </p:cNvSpPr>
          <p:nvPr>
            <p:ph type="title"/>
          </p:nvPr>
        </p:nvSpPr>
        <p:spPr/>
        <p:txBody>
          <a:bodyPr/>
          <a:lstStyle/>
          <a:p>
            <a:pPr>
              <a:defRPr/>
            </a:pPr>
            <a:r>
              <a:rPr lang="fr-FR" altLang="en-US"/>
              <a:t>Événements fortuits</a:t>
            </a:r>
          </a:p>
        </p:txBody>
      </p:sp>
      <p:sp>
        <p:nvSpPr>
          <p:cNvPr id="15363" name="Content Placeholder 2">
            <a:extLst>
              <a:ext uri="{FF2B5EF4-FFF2-40B4-BE49-F238E27FC236}">
                <a16:creationId xmlns:a16="http://schemas.microsoft.com/office/drawing/2014/main" id="{0161EC3C-B379-4FF3-9AAD-A4CDC352FD36}"/>
              </a:ext>
            </a:extLst>
          </p:cNvPr>
          <p:cNvSpPr>
            <a:spLocks noGrp="1" noChangeArrowheads="1"/>
          </p:cNvSpPr>
          <p:nvPr>
            <p:ph idx="1"/>
          </p:nvPr>
        </p:nvSpPr>
        <p:spPr>
          <a:xfrm>
            <a:off x="442913" y="1341438"/>
            <a:ext cx="8521700" cy="4751387"/>
          </a:xfrm>
        </p:spPr>
        <p:txBody>
          <a:bodyPr/>
          <a:lstStyle/>
          <a:p>
            <a:r>
              <a:rPr lang="fr-FR" altLang="en-US"/>
              <a:t>Surviennent après une vaccination, mais ne sont pas dus au vaccin ou à son administration.</a:t>
            </a:r>
          </a:p>
          <a:p>
            <a:pPr>
              <a:spcBef>
                <a:spcPts val="1200"/>
              </a:spcBef>
            </a:pPr>
            <a:r>
              <a:rPr lang="fr-FR" altLang="en-US"/>
              <a:t>Surviennent dans la petite enfance, période où les maladies sont courantes et où les affections congénitales ou neurologiques précoces apparaissent. </a:t>
            </a:r>
          </a:p>
          <a:p>
            <a:pPr>
              <a:spcBef>
                <a:spcPts val="1200"/>
              </a:spcBef>
            </a:pPr>
            <a:r>
              <a:rPr lang="fr-FR" altLang="en-US"/>
              <a:t>Survenue temporellement associée à la vaccination, et inévitable lorsque l</a:t>
            </a:r>
            <a:r>
              <a:rPr lang="fr-FR" altLang="fr-FR"/>
              <a:t>’</a:t>
            </a:r>
            <a:r>
              <a:rPr lang="fr-FR" altLang="en-US"/>
              <a:t>on vaccine ces groupes d</a:t>
            </a:r>
            <a:r>
              <a:rPr lang="fr-FR" altLang="fr-FR"/>
              <a:t>’</a:t>
            </a:r>
            <a:r>
              <a:rPr lang="fr-FR" altLang="ja-JP"/>
              <a:t>âge.</a:t>
            </a:r>
          </a:p>
          <a:p>
            <a:pPr>
              <a:spcBef>
                <a:spcPts val="1200"/>
              </a:spcBef>
            </a:pPr>
            <a:r>
              <a:rPr lang="fr-FR" altLang="en-US"/>
              <a:t>En tenant compte de l</a:t>
            </a:r>
            <a:r>
              <a:rPr lang="fr-FR" altLang="fr-FR"/>
              <a:t>’</a:t>
            </a:r>
            <a:r>
              <a:rPr lang="fr-FR" altLang="en-US"/>
              <a:t>incidence normale de maladies et de décès dans ces groupes d</a:t>
            </a:r>
            <a:r>
              <a:rPr lang="fr-FR" altLang="fr-FR"/>
              <a:t>’</a:t>
            </a:r>
            <a:r>
              <a:rPr lang="fr-FR" altLang="ja-JP"/>
              <a:t>âge et de la couverture vaccinale, on peut estimer s</a:t>
            </a:r>
            <a:r>
              <a:rPr lang="fr-FR" altLang="fr-FR"/>
              <a:t>’</a:t>
            </a:r>
            <a:r>
              <a:rPr lang="fr-FR" altLang="ja-JP"/>
              <a:t>attendre à un certain nombre d</a:t>
            </a:r>
            <a:r>
              <a:rPr lang="fr-FR" altLang="fr-FR"/>
              <a:t>’</a:t>
            </a:r>
            <a:r>
              <a:rPr lang="fr-FR" altLang="ja-JP"/>
              <a:t>événements fortuits à la suite de vaccinations.</a:t>
            </a:r>
            <a:endParaRPr lang="fr-FR"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AEC02-5F70-433F-B0CC-4BAE4DBD7C5F}"/>
              </a:ext>
            </a:extLst>
          </p:cNvPr>
          <p:cNvSpPr>
            <a:spLocks noGrp="1"/>
          </p:cNvSpPr>
          <p:nvPr>
            <p:ph type="title"/>
          </p:nvPr>
        </p:nvSpPr>
        <p:spPr/>
        <p:txBody>
          <a:bodyPr/>
          <a:lstStyle/>
          <a:p>
            <a:pPr>
              <a:defRPr/>
            </a:pPr>
            <a:r>
              <a:rPr lang="fr-FR" altLang="en-US"/>
              <a:t>Réactions à une injection</a:t>
            </a:r>
          </a:p>
        </p:txBody>
      </p:sp>
      <p:sp>
        <p:nvSpPr>
          <p:cNvPr id="17411" name="Content Placeholder 2">
            <a:extLst>
              <a:ext uri="{FF2B5EF4-FFF2-40B4-BE49-F238E27FC236}">
                <a16:creationId xmlns:a16="http://schemas.microsoft.com/office/drawing/2014/main" id="{BB776416-6BA4-4B6B-8B2F-6518B900BD0C}"/>
              </a:ext>
            </a:extLst>
          </p:cNvPr>
          <p:cNvSpPr>
            <a:spLocks noGrp="1" noChangeArrowheads="1"/>
          </p:cNvSpPr>
          <p:nvPr>
            <p:ph idx="1"/>
          </p:nvPr>
        </p:nvSpPr>
        <p:spPr>
          <a:xfrm>
            <a:off x="468313" y="1341438"/>
            <a:ext cx="8291512" cy="4611687"/>
          </a:xfrm>
        </p:spPr>
        <p:txBody>
          <a:bodyPr/>
          <a:lstStyle/>
          <a:p>
            <a:pPr>
              <a:spcBef>
                <a:spcPts val="1200"/>
              </a:spcBef>
            </a:pPr>
            <a:r>
              <a:rPr lang="fr-FR" altLang="en-US" sz="2800"/>
              <a:t>Réactions d</a:t>
            </a:r>
            <a:r>
              <a:rPr lang="fr-FR" altLang="fr-FR" sz="2800"/>
              <a:t>’</a:t>
            </a:r>
            <a:r>
              <a:rPr lang="fr-FR" altLang="en-US" sz="2800"/>
              <a:t>anxiété associées à la vaccination par appréhension ou à la suite d</a:t>
            </a:r>
            <a:r>
              <a:rPr lang="fr-FR" altLang="fr-FR" sz="2800"/>
              <a:t>’</a:t>
            </a:r>
            <a:r>
              <a:rPr lang="fr-FR" altLang="en-US" sz="2800"/>
              <a:t>une injection de quelque nature que ce soit.</a:t>
            </a:r>
          </a:p>
          <a:p>
            <a:pPr>
              <a:spcBef>
                <a:spcPts val="1200"/>
              </a:spcBef>
            </a:pPr>
            <a:r>
              <a:rPr lang="fr-FR" altLang="en-US" sz="2800"/>
              <a:t>Ne sont pas dues au vaccin mais à la peur de l</a:t>
            </a:r>
            <a:r>
              <a:rPr lang="fr-FR" altLang="fr-FR" sz="2800"/>
              <a:t>’</a:t>
            </a:r>
            <a:r>
              <a:rPr lang="fr-FR" altLang="en-US" sz="2800"/>
              <a:t>injection</a:t>
            </a:r>
          </a:p>
          <a:p>
            <a:pPr>
              <a:spcBef>
                <a:spcPts val="1200"/>
              </a:spcBef>
            </a:pPr>
            <a:r>
              <a:rPr lang="fr-FR" altLang="en-US" sz="2800"/>
              <a:t>Vous pouvez vous trouver face à 4 types de réactions à une injection :</a:t>
            </a:r>
          </a:p>
          <a:p>
            <a:pPr lvl="1">
              <a:spcBef>
                <a:spcPts val="600"/>
              </a:spcBef>
            </a:pPr>
            <a:r>
              <a:rPr lang="fr-FR" altLang="en-US" sz="2400">
                <a:ea typeface="Arial" panose="020B0604020202020204" pitchFamily="34" charset="0"/>
              </a:rPr>
              <a:t>Évanouissement</a:t>
            </a:r>
          </a:p>
          <a:p>
            <a:pPr lvl="1">
              <a:spcBef>
                <a:spcPts val="300"/>
              </a:spcBef>
            </a:pPr>
            <a:r>
              <a:rPr lang="fr-FR" altLang="en-US" sz="2400">
                <a:ea typeface="Arial" panose="020B0604020202020204" pitchFamily="34" charset="0"/>
              </a:rPr>
              <a:t>Hyperventilation</a:t>
            </a:r>
          </a:p>
          <a:p>
            <a:pPr lvl="1">
              <a:spcBef>
                <a:spcPts val="300"/>
              </a:spcBef>
            </a:pPr>
            <a:r>
              <a:rPr lang="fr-FR" altLang="en-US" sz="2400">
                <a:ea typeface="Arial" panose="020B0604020202020204" pitchFamily="34" charset="0"/>
              </a:rPr>
              <a:t>Vomissements</a:t>
            </a:r>
          </a:p>
          <a:p>
            <a:pPr lvl="1">
              <a:spcBef>
                <a:spcPts val="300"/>
              </a:spcBef>
            </a:pPr>
            <a:r>
              <a:rPr lang="fr-FR" altLang="en-US" sz="2400">
                <a:ea typeface="Arial" panose="020B0604020202020204" pitchFamily="34" charset="0"/>
              </a:rPr>
              <a:t>Convulsions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A5A23-891F-431C-B69C-1F4CB9ACBD12}"/>
              </a:ext>
            </a:extLst>
          </p:cNvPr>
          <p:cNvSpPr>
            <a:spLocks noGrp="1"/>
          </p:cNvSpPr>
          <p:nvPr>
            <p:ph type="title"/>
          </p:nvPr>
        </p:nvSpPr>
        <p:spPr/>
        <p:txBody>
          <a:bodyPr/>
          <a:lstStyle/>
          <a:p>
            <a:pPr>
              <a:defRPr/>
            </a:pPr>
            <a:r>
              <a:rPr lang="fr-FR" altLang="en-US"/>
              <a:t>Les réactions au vaccin peuvent être réparties entre deux niveaux de gravité</a:t>
            </a:r>
          </a:p>
        </p:txBody>
      </p:sp>
      <p:sp>
        <p:nvSpPr>
          <p:cNvPr id="19459" name="Rectangle 18">
            <a:extLst>
              <a:ext uri="{FF2B5EF4-FFF2-40B4-BE49-F238E27FC236}">
                <a16:creationId xmlns:a16="http://schemas.microsoft.com/office/drawing/2014/main" id="{2597F576-31CA-4E58-850E-A9FCB1EF3A3A}"/>
              </a:ext>
            </a:extLst>
          </p:cNvPr>
          <p:cNvSpPr>
            <a:spLocks noChangeArrowheads="1"/>
          </p:cNvSpPr>
          <p:nvPr/>
        </p:nvSpPr>
        <p:spPr bwMode="auto">
          <a:xfrm>
            <a:off x="179388" y="1341438"/>
            <a:ext cx="4105275"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en-US" b="1">
                <a:latin typeface="Gill Sans MT" panose="020B0502020104020203" pitchFamily="34" charset="0"/>
              </a:rPr>
              <a:t>Réactions mineures</a:t>
            </a:r>
          </a:p>
          <a:p>
            <a:pPr lvl="1">
              <a:spcBef>
                <a:spcPts val="600"/>
              </a:spcBef>
            </a:pPr>
            <a:endParaRPr lang="fr-FR" altLang="en-US">
              <a:latin typeface="Gill Sans MT" panose="020B0502020104020203" pitchFamily="34" charset="0"/>
              <a:ea typeface="MS PGothic" panose="020B0600070205080204" pitchFamily="34" charset="-128"/>
            </a:endParaRPr>
          </a:p>
          <a:p>
            <a:pPr lvl="1">
              <a:spcBef>
                <a:spcPts val="600"/>
              </a:spcBef>
              <a:buFontTx/>
              <a:buNone/>
            </a:pPr>
            <a:endParaRPr lang="fr-FR" altLang="en-US">
              <a:latin typeface="Gill Sans MT" panose="020B0502020104020203" pitchFamily="34" charset="0"/>
              <a:ea typeface="MS PGothic" panose="020B0600070205080204" pitchFamily="34" charset="-128"/>
            </a:endParaRPr>
          </a:p>
          <a:p>
            <a:pPr lvl="1">
              <a:spcBef>
                <a:spcPts val="600"/>
              </a:spcBef>
            </a:pPr>
            <a:r>
              <a:rPr lang="fr-FR" altLang="en-US">
                <a:latin typeface="Gill Sans MT" panose="020B0502020104020203" pitchFamily="34" charset="0"/>
                <a:ea typeface="MS PGothic" panose="020B0600070205080204" pitchFamily="34" charset="-128"/>
              </a:rPr>
              <a:t>Surviennent généralement en quelques heures</a:t>
            </a:r>
          </a:p>
          <a:p>
            <a:pPr lvl="1">
              <a:spcBef>
                <a:spcPts val="600"/>
              </a:spcBef>
            </a:pPr>
            <a:r>
              <a:rPr lang="fr-FR" altLang="en-US">
                <a:latin typeface="Gill Sans MT" panose="020B0502020104020203" pitchFamily="34" charset="0"/>
                <a:ea typeface="MS PGothic" panose="020B0600070205080204" pitchFamily="34" charset="-128"/>
              </a:rPr>
              <a:t>Sont rapidement résolues</a:t>
            </a:r>
          </a:p>
          <a:p>
            <a:pPr lvl="1">
              <a:spcBef>
                <a:spcPts val="600"/>
              </a:spcBef>
            </a:pPr>
            <a:r>
              <a:rPr lang="fr-FR" altLang="en-US">
                <a:latin typeface="Gill Sans MT" panose="020B0502020104020203" pitchFamily="34" charset="0"/>
                <a:ea typeface="MS PGothic" panose="020B0600070205080204" pitchFamily="34" charset="-128"/>
              </a:rPr>
              <a:t>Représentent peu de danger</a:t>
            </a:r>
          </a:p>
          <a:p>
            <a:pPr lvl="1">
              <a:spcBef>
                <a:spcPts val="600"/>
              </a:spcBef>
            </a:pPr>
            <a:r>
              <a:rPr lang="fr-FR" altLang="en-US">
                <a:latin typeface="Gill Sans MT" panose="020B0502020104020203" pitchFamily="34" charset="0"/>
                <a:ea typeface="MS PGothic" panose="020B0600070205080204" pitchFamily="34" charset="-128"/>
              </a:rPr>
              <a:t>Locales : douleur, gonflement, rougeur au site d</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injection </a:t>
            </a:r>
          </a:p>
          <a:p>
            <a:pPr lvl="1">
              <a:spcBef>
                <a:spcPts val="600"/>
              </a:spcBef>
            </a:pPr>
            <a:r>
              <a:rPr lang="fr-FR" altLang="en-US">
                <a:latin typeface="Gill Sans MT" panose="020B0502020104020203" pitchFamily="34" charset="0"/>
                <a:ea typeface="MS PGothic" panose="020B0600070205080204" pitchFamily="34" charset="-128"/>
              </a:rPr>
              <a:t>Systémiques :  fièvre, malaise, douleur musculaire, céphalée ou perte d</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appétit.</a:t>
            </a:r>
          </a:p>
          <a:p>
            <a:pPr lvl="1">
              <a:spcBef>
                <a:spcPts val="600"/>
              </a:spcBef>
              <a:buFontTx/>
              <a:buNone/>
            </a:pPr>
            <a:endParaRPr lang="fr-FR" altLang="en-US" b="1">
              <a:latin typeface="Gill Sans MT" panose="020B0502020104020203" pitchFamily="34" charset="0"/>
              <a:ea typeface="MS PGothic" panose="020B0600070205080204" pitchFamily="34" charset="-128"/>
            </a:endParaRPr>
          </a:p>
        </p:txBody>
      </p:sp>
      <p:sp>
        <p:nvSpPr>
          <p:cNvPr id="19460" name="Rectangle 18">
            <a:extLst>
              <a:ext uri="{FF2B5EF4-FFF2-40B4-BE49-F238E27FC236}">
                <a16:creationId xmlns:a16="http://schemas.microsoft.com/office/drawing/2014/main" id="{C1E21FC7-C222-46AF-BE38-42BE49345D35}"/>
              </a:ext>
            </a:extLst>
          </p:cNvPr>
          <p:cNvSpPr>
            <a:spLocks noChangeArrowheads="1"/>
          </p:cNvSpPr>
          <p:nvPr/>
        </p:nvSpPr>
        <p:spPr bwMode="auto">
          <a:xfrm>
            <a:off x="4500563" y="1341438"/>
            <a:ext cx="45354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431800"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en-US" b="1">
                <a:latin typeface="Gill Sans MT" panose="020B0502020104020203" pitchFamily="34" charset="0"/>
              </a:rPr>
              <a:t>Réactions graves – exigent une prise en charge rapide et adaptée</a:t>
            </a:r>
          </a:p>
          <a:p>
            <a:pPr lvl="1">
              <a:spcBef>
                <a:spcPts val="600"/>
              </a:spcBef>
            </a:pPr>
            <a:r>
              <a:rPr lang="fr-FR" altLang="en-US">
                <a:latin typeface="Gill Sans MT" panose="020B0502020104020203" pitchFamily="34" charset="0"/>
                <a:ea typeface="MS PGothic" panose="020B0600070205080204" pitchFamily="34" charset="-128"/>
              </a:rPr>
              <a:t>Généralement, n</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entraînent </a:t>
            </a:r>
            <a:r>
              <a:rPr lang="fr-FR" altLang="en-US" b="1">
                <a:latin typeface="Gill Sans MT" panose="020B0502020104020203" pitchFamily="34" charset="0"/>
                <a:ea typeface="MS PGothic" panose="020B0600070205080204" pitchFamily="34" charset="-128"/>
              </a:rPr>
              <a:t>pas</a:t>
            </a:r>
            <a:r>
              <a:rPr lang="fr-FR" altLang="en-US">
                <a:latin typeface="Gill Sans MT" panose="020B0502020104020203" pitchFamily="34" charset="0"/>
                <a:ea typeface="MS PGothic" panose="020B0600070205080204" pitchFamily="34" charset="-128"/>
              </a:rPr>
              <a:t> de problèmes de longue durée</a:t>
            </a:r>
          </a:p>
          <a:p>
            <a:pPr lvl="1">
              <a:spcBef>
                <a:spcPts val="600"/>
              </a:spcBef>
            </a:pPr>
            <a:r>
              <a:rPr lang="fr-FR" altLang="en-US">
                <a:latin typeface="Gill Sans MT" panose="020B0502020104020203" pitchFamily="34" charset="0"/>
                <a:ea typeface="MS PGothic" panose="020B0600070205080204" pitchFamily="34" charset="-128"/>
              </a:rPr>
              <a:t>Peuvent être invalidantes</a:t>
            </a:r>
          </a:p>
          <a:p>
            <a:pPr lvl="1">
              <a:spcBef>
                <a:spcPts val="600"/>
              </a:spcBef>
            </a:pPr>
            <a:r>
              <a:rPr lang="fr-FR" altLang="en-US">
                <a:latin typeface="Gill Sans MT" panose="020B0502020104020203" pitchFamily="34" charset="0"/>
                <a:ea typeface="MS PGothic" panose="020B0600070205080204" pitchFamily="34" charset="-128"/>
              </a:rPr>
              <a:t>Engagent rarement le pronostic vital</a:t>
            </a:r>
          </a:p>
          <a:p>
            <a:pPr lvl="1">
              <a:spcBef>
                <a:spcPts val="600"/>
              </a:spcBef>
            </a:pPr>
            <a:r>
              <a:rPr lang="fr-FR" altLang="en-US">
                <a:latin typeface="Gill Sans MT" panose="020B0502020104020203" pitchFamily="34" charset="0"/>
                <a:ea typeface="MS PGothic" panose="020B0600070205080204" pitchFamily="34" charset="-128"/>
              </a:rPr>
              <a:t>Incluent des réactions de crise et d</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allergie causées par la réaction de l</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organisme au composant particulier d</a:t>
            </a:r>
            <a:r>
              <a:rPr lang="fr-FR" altLang="fr-FR">
                <a:latin typeface="Gill Sans MT" panose="020B0502020104020203" pitchFamily="34" charset="0"/>
                <a:ea typeface="MS PGothic" panose="020B0600070205080204" pitchFamily="34" charset="-128"/>
              </a:rPr>
              <a:t>’</a:t>
            </a:r>
            <a:r>
              <a:rPr lang="fr-FR" altLang="en-US">
                <a:latin typeface="Gill Sans MT" panose="020B0502020104020203" pitchFamily="34" charset="0"/>
                <a:ea typeface="MS PGothic" panose="020B0600070205080204" pitchFamily="34" charset="-128"/>
              </a:rPr>
              <a:t>un vaccin. </a:t>
            </a:r>
          </a:p>
          <a:p>
            <a:pPr lvl="1">
              <a:spcBef>
                <a:spcPts val="600"/>
              </a:spcBef>
              <a:buFontTx/>
              <a:buNone/>
            </a:pPr>
            <a:endParaRPr lang="en-US" altLang="en-US" b="1">
              <a:latin typeface="Gill Sans MT" panose="020B0502020104020203" pitchFamily="34" charset="0"/>
              <a:ea typeface="MS PGothic" panose="020B0600070205080204"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E85BD-BA3F-44E9-9AA0-BE1331AA9BF9}"/>
              </a:ext>
            </a:extLst>
          </p:cNvPr>
          <p:cNvSpPr>
            <a:spLocks noGrp="1"/>
          </p:cNvSpPr>
          <p:nvPr>
            <p:ph type="title"/>
          </p:nvPr>
        </p:nvSpPr>
        <p:spPr/>
        <p:txBody>
          <a:bodyPr/>
          <a:lstStyle/>
          <a:p>
            <a:pPr marL="342900" indent="-342900">
              <a:defRPr/>
            </a:pPr>
            <a:r>
              <a:rPr lang="fr-FR" altLang="en-US"/>
              <a:t>Certaines manifestations sévères peuvent être GRAVES</a:t>
            </a:r>
            <a:endParaRPr lang="fr-FR" altLang="en-US">
              <a:latin typeface="Arial" panose="020B0604020202020204" pitchFamily="34" charset="0"/>
            </a:endParaRPr>
          </a:p>
        </p:txBody>
      </p:sp>
      <p:sp>
        <p:nvSpPr>
          <p:cNvPr id="21507" name="Content Placeholder 2">
            <a:extLst>
              <a:ext uri="{FF2B5EF4-FFF2-40B4-BE49-F238E27FC236}">
                <a16:creationId xmlns:a16="http://schemas.microsoft.com/office/drawing/2014/main" id="{80146E4C-600A-4301-949F-9E094BC95CF4}"/>
              </a:ext>
            </a:extLst>
          </p:cNvPr>
          <p:cNvSpPr>
            <a:spLocks noGrp="1" noChangeArrowheads="1"/>
          </p:cNvSpPr>
          <p:nvPr>
            <p:ph idx="1"/>
          </p:nvPr>
        </p:nvSpPr>
        <p:spPr/>
        <p:txBody>
          <a:bodyPr/>
          <a:lstStyle/>
          <a:p>
            <a:r>
              <a:rPr lang="fr-FR" altLang="en-US" sz="3200" b="1"/>
              <a:t>Une MAPI grave – </a:t>
            </a:r>
            <a:r>
              <a:rPr lang="fr-FR" altLang="en-US" sz="3200"/>
              <a:t>Toute manifestation médicale indésirable qui, quelle que soit la dose qui l</a:t>
            </a:r>
            <a:r>
              <a:rPr lang="fr-FR" altLang="fr-FR" sz="3200"/>
              <a:t>’</a:t>
            </a:r>
            <a:r>
              <a:rPr lang="fr-FR" altLang="en-US" sz="3200"/>
              <a:t>a provoquée :</a:t>
            </a:r>
            <a:endParaRPr lang="fr-FR" altLang="en-US" sz="3200" b="1"/>
          </a:p>
          <a:p>
            <a:pPr lvl="1"/>
            <a:r>
              <a:rPr lang="fr-FR" altLang="en-US" sz="2800">
                <a:ea typeface="Arial" panose="020B0604020202020204" pitchFamily="34" charset="0"/>
              </a:rPr>
              <a:t>Entraîne la mort</a:t>
            </a:r>
          </a:p>
          <a:p>
            <a:pPr lvl="1"/>
            <a:r>
              <a:rPr lang="fr-FR" altLang="en-US" sz="2800">
                <a:ea typeface="Arial" panose="020B0604020202020204" pitchFamily="34" charset="0"/>
              </a:rPr>
              <a:t>Engage le processus vital</a:t>
            </a:r>
          </a:p>
          <a:p>
            <a:pPr lvl="1"/>
            <a:r>
              <a:rPr lang="fr-FR" altLang="en-US" sz="2800">
                <a:ea typeface="Arial" panose="020B0604020202020204" pitchFamily="34" charset="0"/>
              </a:rPr>
              <a:t>Impose une hospitalisation ou une prolongation d</a:t>
            </a:r>
            <a:r>
              <a:rPr lang="fr-FR" altLang="fr-FR" sz="2800">
                <a:ea typeface="Arial" panose="020B0604020202020204" pitchFamily="34" charset="0"/>
              </a:rPr>
              <a:t>’</a:t>
            </a:r>
            <a:r>
              <a:rPr lang="fr-FR" altLang="en-US" sz="2800">
                <a:ea typeface="Arial" panose="020B0604020202020204" pitchFamily="34" charset="0"/>
              </a:rPr>
              <a:t>hospitalisation</a:t>
            </a:r>
          </a:p>
          <a:p>
            <a:pPr lvl="1"/>
            <a:r>
              <a:rPr lang="fr-FR" altLang="en-US" sz="2800">
                <a:ea typeface="Arial" panose="020B0604020202020204" pitchFamily="34" charset="0"/>
              </a:rPr>
              <a:t>Entraîne un handicap ou une incapacité persistante ou importante.</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57104</TotalTime>
  <Words>2400</Words>
  <Application>Microsoft Office PowerPoint</Application>
  <PresentationFormat>On-screen Show (4:3)</PresentationFormat>
  <Paragraphs>310</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Narrow</vt:lpstr>
      <vt:lpstr>Gill Sans MT</vt:lpstr>
      <vt:lpstr>Limon F3</vt:lpstr>
      <vt:lpstr>Wingdings</vt:lpstr>
      <vt:lpstr>PPTtemplate</vt:lpstr>
      <vt:lpstr>PowerPoint Presentation</vt:lpstr>
      <vt:lpstr> </vt:lpstr>
      <vt:lpstr>PowerPoint Presentation</vt:lpstr>
      <vt:lpstr>PowerPoint Presentation</vt:lpstr>
      <vt:lpstr>Erreurs de programme</vt:lpstr>
      <vt:lpstr>Événements fortuits</vt:lpstr>
      <vt:lpstr>Réactions à une injection</vt:lpstr>
      <vt:lpstr>Les réactions au vaccin peuvent être réparties entre deux niveaux de gravité</vt:lpstr>
      <vt:lpstr>Certaines manifestations sévères peuvent être GRAVES</vt:lpstr>
      <vt:lpstr>Différence entre manifestations indésirables graves et sévères</vt:lpstr>
      <vt:lpstr>Quelle est la probabilité d’une MAPI après une vaccination par le VPI ?</vt:lpstr>
      <vt:lpstr>Quelles MAPI devez-vous déclarer ?</vt:lpstr>
      <vt:lpstr>PowerPoint Presentation</vt:lpstr>
      <vt:lpstr>Mener une enquête sur une MAPI</vt:lpstr>
      <vt:lpstr>Quelles informations doit contenir un rapport sur une MAPI ?</vt:lpstr>
      <vt:lpstr>Communication avec la personne responsable de l’enfant en cas de MAPI</vt:lpstr>
      <vt:lpstr>Principaux messages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AEFI</dc:title>
  <dc:creator>RANIM</dc:creator>
  <cp:lastModifiedBy>RAMIREZ GONZALEZ, Alejandro</cp:lastModifiedBy>
  <cp:revision>899</cp:revision>
  <cp:lastPrinted>2014-07-04T11:58:14Z</cp:lastPrinted>
  <dcterms:created xsi:type="dcterms:W3CDTF">2012-01-26T17:14:51Z</dcterms:created>
  <dcterms:modified xsi:type="dcterms:W3CDTF">2022-06-17T07:09:12Z</dcterms:modified>
</cp:coreProperties>
</file>