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291" r:id="rId2"/>
    <p:sldId id="286" r:id="rId3"/>
    <p:sldId id="282" r:id="rId4"/>
    <p:sldId id="292" r:id="rId5"/>
    <p:sldId id="296" r:id="rId6"/>
    <p:sldId id="306" r:id="rId7"/>
    <p:sldId id="297" r:id="rId8"/>
    <p:sldId id="308" r:id="rId9"/>
    <p:sldId id="298" r:id="rId10"/>
    <p:sldId id="307" r:id="rId11"/>
    <p:sldId id="304" r:id="rId12"/>
    <p:sldId id="305" r:id="rId13"/>
    <p:sldId id="299" r:id="rId14"/>
    <p:sldId id="301" r:id="rId15"/>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205">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1"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051" autoAdjust="0"/>
  </p:normalViewPr>
  <p:slideViewPr>
    <p:cSldViewPr>
      <p:cViewPr varScale="1">
        <p:scale>
          <a:sx n="74" d="100"/>
          <a:sy n="74" d="100"/>
        </p:scale>
        <p:origin x="754" y="67"/>
      </p:cViewPr>
      <p:guideLst>
        <p:guide orient="horz" pos="3205"/>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4048" y="-10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5DC075C-31D3-46D7-B7BB-B10F3CD952FC}"/>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D71218FF-C003-47D2-91C3-C1E952D511F9}"/>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EE636C12-FA21-4742-A351-1FABE1506C8E}"/>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4FBC447-0359-456D-8C20-E75FA79E9940}"/>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2C3C7E1B-97D8-4396-8059-EC532839D07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C50704B-5248-40C8-90ED-D5997EB88153}"/>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A9E6CA6-9F08-41E7-BB7D-1CA2588FFDAE}"/>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2813" eaLnBrk="1" hangingPunct="1">
              <a:defRPr sz="1200">
                <a:latin typeface="Arial" pitchFamily="34" charset="0"/>
              </a:defRPr>
            </a:lvl1pPr>
          </a:lstStyle>
          <a:p>
            <a:pPr>
              <a:defRPr/>
            </a:pPr>
            <a:endParaRPr lang="fr-FR"/>
          </a:p>
        </p:txBody>
      </p:sp>
      <p:sp>
        <p:nvSpPr>
          <p:cNvPr id="4100" name="Rectangle 4">
            <a:extLst>
              <a:ext uri="{FF2B5EF4-FFF2-40B4-BE49-F238E27FC236}">
                <a16:creationId xmlns:a16="http://schemas.microsoft.com/office/drawing/2014/main" id="{72AAC332-2B48-441E-8AED-FCC456C4D38F}"/>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E2D361A-420D-4866-8397-BD86C08B7264}"/>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DF36DFB-46AF-48FD-83EA-E6B1DD874B54}"/>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2813"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EDB4EA39-C82E-4615-8FE7-DB77B93074E0}"/>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71D4FF3C-D122-4CE1-814F-80A515FF4B9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21A1969-BD3F-42BC-9A62-6481CFDEB9C7}"/>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n-US">
                <a:cs typeface="Arial" panose="020B0604020202020204" pitchFamily="34" charset="0"/>
              </a:rPr>
              <a:t>World Health Organization</a:t>
            </a:r>
          </a:p>
        </p:txBody>
      </p:sp>
      <p:sp>
        <p:nvSpPr>
          <p:cNvPr id="7171" name="Rectangle 3">
            <a:extLst>
              <a:ext uri="{FF2B5EF4-FFF2-40B4-BE49-F238E27FC236}">
                <a16:creationId xmlns:a16="http://schemas.microsoft.com/office/drawing/2014/main" id="{07137002-B45A-434A-A65F-E7819560A9E4}"/>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403B356-6ADB-4B30-9021-053641CB8FFC}" type="datetime3">
              <a:rPr lang="en-GB" altLang="en-US" smtClean="0">
                <a:cs typeface="Arial" panose="020B0604020202020204" pitchFamily="34" charset="0"/>
              </a:rPr>
              <a:pPr>
                <a:spcBef>
                  <a:spcPct val="0"/>
                </a:spcBef>
              </a:pPr>
              <a:t>17 June, 2022</a:t>
            </a:fld>
            <a:endParaRPr lang="en-GB" altLang="en-US">
              <a:cs typeface="Arial" panose="020B0604020202020204" pitchFamily="34" charset="0"/>
            </a:endParaRPr>
          </a:p>
        </p:txBody>
      </p:sp>
      <p:sp>
        <p:nvSpPr>
          <p:cNvPr id="7172" name="Rectangle 7">
            <a:extLst>
              <a:ext uri="{FF2B5EF4-FFF2-40B4-BE49-F238E27FC236}">
                <a16:creationId xmlns:a16="http://schemas.microsoft.com/office/drawing/2014/main" id="{AC364818-6A46-4F47-A8A5-744DF93D50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0320734-6418-4E32-8A78-ABC8693000F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
        <p:nvSpPr>
          <p:cNvPr id="7173" name="Rectangle 2">
            <a:extLst>
              <a:ext uri="{FF2B5EF4-FFF2-40B4-BE49-F238E27FC236}">
                <a16:creationId xmlns:a16="http://schemas.microsoft.com/office/drawing/2014/main" id="{33C2DA52-8B23-4DD8-B966-10260126AFEB}"/>
              </a:ext>
            </a:extLst>
          </p:cNvPr>
          <p:cNvSpPr>
            <a:spLocks noGrp="1" noRot="1" noChangeAspect="1" noChangeArrowheads="1" noTextEdit="1"/>
          </p:cNvSpPr>
          <p:nvPr>
            <p:ph type="sldImg"/>
          </p:nvPr>
        </p:nvSpPr>
        <p:spPr>
          <a:xfrm>
            <a:off x="920750" y="746125"/>
            <a:ext cx="4965700" cy="3724275"/>
          </a:xfrm>
          <a:ln/>
        </p:spPr>
      </p:sp>
      <p:sp>
        <p:nvSpPr>
          <p:cNvPr id="7174" name="Rectangle 3">
            <a:extLst>
              <a:ext uri="{FF2B5EF4-FFF2-40B4-BE49-F238E27FC236}">
                <a16:creationId xmlns:a16="http://schemas.microsoft.com/office/drawing/2014/main" id="{46039876-5982-4334-980A-558EBDDDDE2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B1DC2168-F96F-45F3-AD46-7560D58DED65}"/>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10E6C4B7-5CB8-4540-884F-96B02367C1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a:t>À l</a:t>
            </a:r>
            <a:r>
              <a:rPr lang="fr-FR" altLang="fr-FR" b="1"/>
              <a:t>’</a:t>
            </a:r>
            <a:r>
              <a:rPr lang="fr-FR" altLang="en-US" b="1"/>
              <a:t>attention de l</a:t>
            </a:r>
            <a:r>
              <a:rPr lang="fr-FR" altLang="fr-FR" b="1"/>
              <a:t>’</a:t>
            </a:r>
            <a:r>
              <a:rPr lang="fr-FR" altLang="en-US" b="1"/>
              <a:t>animateur :</a:t>
            </a:r>
          </a:p>
          <a:p>
            <a:r>
              <a:rPr lang="fr-FR" altLang="en-US"/>
              <a:t>Lisez la diapositive.</a:t>
            </a:r>
          </a:p>
          <a:p>
            <a:r>
              <a:rPr lang="fr-FR" altLang="en-US"/>
              <a:t>La question permettra de déterminer que les participants savent quoi faire lorsque le réfrigérateur cesse de fonctionner.</a:t>
            </a:r>
          </a:p>
          <a:p>
            <a:endParaRPr lang="fr-FR" altLang="en-US" b="1"/>
          </a:p>
          <a:p>
            <a:r>
              <a:rPr lang="fr-FR" altLang="en-US" b="1"/>
              <a:t>Réponse :</a:t>
            </a:r>
          </a:p>
          <a:p>
            <a:pPr>
              <a:buFontTx/>
              <a:buChar char="•"/>
            </a:pPr>
            <a:r>
              <a:rPr lang="en-US" altLang="en-US"/>
              <a:t> </a:t>
            </a:r>
            <a:r>
              <a:rPr lang="fr-FR" altLang="en-US"/>
              <a:t>Trouvez un autre réfrigérateur ou une pièce froide où vous pourrez stocker les vaccins (Assurez-vous que la température du réfrigérateur est maintenue entre +2°C et + 8°C). </a:t>
            </a:r>
          </a:p>
          <a:p>
            <a:pPr>
              <a:buFontTx/>
              <a:buChar char="•"/>
            </a:pPr>
            <a:r>
              <a:rPr lang="fr-FR" altLang="en-US"/>
              <a:t> Si un autre réfrigérateur n</a:t>
            </a:r>
            <a:r>
              <a:rPr lang="fr-FR" altLang="fr-FR"/>
              <a:t>’</a:t>
            </a:r>
            <a:r>
              <a:rPr lang="fr-FR" altLang="en-US"/>
              <a:t>est pas disponible, tapissez le fond de la(des) glacière(s) ou des porte-vaccins avec des accumulateurs de froid puis déposez-y les vaccins. (Faites très attention à ne pas placer de vaccins antipoliomyélitiques ou d</a:t>
            </a:r>
            <a:r>
              <a:rPr lang="fr-FR" altLang="fr-FR"/>
              <a:t>’</a:t>
            </a:r>
            <a:r>
              <a:rPr lang="fr-FR" altLang="en-US"/>
              <a:t>autres vaccins sensibles au gel contre des accumulateurs de froid qui risqueraient de leur faire perdre leur puissance). </a:t>
            </a:r>
          </a:p>
          <a:p>
            <a:pPr>
              <a:buFontTx/>
              <a:buChar char="•"/>
            </a:pPr>
            <a:r>
              <a:rPr lang="fr-FR" altLang="en-US"/>
              <a:t> Informez immédiatement le superviseur.</a:t>
            </a:r>
          </a:p>
        </p:txBody>
      </p:sp>
      <p:sp>
        <p:nvSpPr>
          <p:cNvPr id="26628" name="Espace réservé du numéro de diapositive 3">
            <a:extLst>
              <a:ext uri="{FF2B5EF4-FFF2-40B4-BE49-F238E27FC236}">
                <a16:creationId xmlns:a16="http://schemas.microsoft.com/office/drawing/2014/main" id="{C56E8F32-4245-4A2A-BE04-0587A0FCA1B3}"/>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1DB9FCD-9382-4387-B92D-70CBA47EC8FC}" type="slidenum">
              <a:rPr lang="fr-FR" altLang="en-US">
                <a:solidFill>
                  <a:srgbClr val="000000"/>
                </a:solidFill>
                <a:cs typeface="Arial" panose="020B0604020202020204" pitchFamily="34" charset="0"/>
              </a:rPr>
              <a:pPr algn="r" eaLnBrk="1" hangingPunct="1">
                <a:spcBef>
                  <a:spcPct val="0"/>
                </a:spcBef>
              </a:pPr>
              <a:t>11</a:t>
            </a:fld>
            <a:endParaRPr lang="fr-FR" altLang="en-U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73CF29C4-DB7C-4134-84C2-18E8EA9F9FDD}"/>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DF91F343-AC5E-4A47-A3A3-6BEA16CCBF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dirty="0"/>
              <a:t>À l</a:t>
            </a:r>
            <a:r>
              <a:rPr lang="fr-FR" altLang="fr-FR" b="1" dirty="0"/>
              <a:t>’</a:t>
            </a:r>
            <a:r>
              <a:rPr lang="fr-FR" altLang="en-US" b="1" dirty="0"/>
              <a:t>attention de l</a:t>
            </a:r>
            <a:r>
              <a:rPr lang="fr-FR" altLang="fr-FR" b="1" dirty="0"/>
              <a:t>’</a:t>
            </a:r>
            <a:r>
              <a:rPr lang="fr-FR" altLang="en-US" b="1" dirty="0"/>
              <a:t>animateur :  </a:t>
            </a:r>
          </a:p>
          <a:p>
            <a:r>
              <a:rPr lang="fr-FR" altLang="en-US" b="1" dirty="0"/>
              <a:t>Expliquez aux participants que le nouveau vaccin antipoliomyélitique inactivé est sûr.</a:t>
            </a:r>
          </a:p>
          <a:p>
            <a:endParaRPr lang="fr-FR" altLang="en-US" b="1" dirty="0"/>
          </a:p>
          <a:p>
            <a:r>
              <a:rPr lang="fr-FR" altLang="en-US" dirty="0"/>
              <a:t>Les vaccins antipoliomyélitiques inactivés sont généralement bien tolérés. Ils ne sont pas la cause de nombreuses manifestations indésirables graves. </a:t>
            </a:r>
            <a:r>
              <a:rPr lang="fr-FR" altLang="en-US"/>
              <a:t>Gonflement, rougeur et douleur au site d</a:t>
            </a:r>
            <a:r>
              <a:rPr lang="fr-FR" altLang="fr-FR"/>
              <a:t>’</a:t>
            </a:r>
            <a:r>
              <a:rPr lang="fr-FR" altLang="en-US"/>
              <a:t>injection ainsi que fièvre, gêne sont rarement constatés.</a:t>
            </a:r>
          </a:p>
          <a:p>
            <a:r>
              <a:rPr lang="fr-FR" altLang="en-US" dirty="0"/>
              <a:t> </a:t>
            </a:r>
          </a:p>
          <a:p>
            <a:r>
              <a:rPr lang="fr-FR" altLang="en-US" u="sng" dirty="0"/>
              <a:t>Réactions locales </a:t>
            </a:r>
            <a:r>
              <a:rPr lang="fr-FR" altLang="en-US" dirty="0"/>
              <a:t>: </a:t>
            </a:r>
          </a:p>
          <a:p>
            <a:r>
              <a:rPr lang="fr-FR" altLang="en-US" dirty="0"/>
              <a:t>Peu nombreuses (&lt;5 % globalement) : Gonflement, rougeur et douleur au site d</a:t>
            </a:r>
            <a:r>
              <a:rPr lang="fr-FR" altLang="fr-FR" dirty="0"/>
              <a:t>’</a:t>
            </a:r>
            <a:r>
              <a:rPr lang="fr-FR" altLang="en-US" dirty="0"/>
              <a:t>injection. </a:t>
            </a:r>
          </a:p>
          <a:p>
            <a:pPr>
              <a:spcBef>
                <a:spcPts val="1038"/>
              </a:spcBef>
            </a:pPr>
            <a:r>
              <a:rPr lang="fr-FR" altLang="en-US" u="sng" dirty="0"/>
              <a:t>Réactions systématiques</a:t>
            </a:r>
            <a:r>
              <a:rPr lang="fr-FR" altLang="en-US" dirty="0"/>
              <a:t> :</a:t>
            </a:r>
            <a:r>
              <a:rPr lang="fr-FR" altLang="en-US" u="sng" dirty="0"/>
              <a:t> </a:t>
            </a:r>
          </a:p>
          <a:p>
            <a:r>
              <a:rPr lang="fr-FR" altLang="en-US" dirty="0"/>
              <a:t>Rares (&gt;1/10.000, &lt;1/1.000)) : Fièvre, gêne. </a:t>
            </a:r>
          </a:p>
          <a:p>
            <a:r>
              <a:rPr lang="fr-FR" altLang="en-US" u="sng" dirty="0"/>
              <a:t>Troubles neurologiques</a:t>
            </a:r>
            <a:r>
              <a:rPr lang="fr-FR" altLang="en-US" dirty="0"/>
              <a:t> :</a:t>
            </a:r>
            <a:r>
              <a:rPr lang="fr-FR" altLang="en-US" u="sng" dirty="0"/>
              <a:t> </a:t>
            </a:r>
          </a:p>
          <a:p>
            <a:r>
              <a:rPr lang="fr-FR" altLang="en-US" dirty="0"/>
              <a:t>Très rares(&lt; 1/10.000) : (Poly-)neuropathies </a:t>
            </a:r>
          </a:p>
          <a:p>
            <a:r>
              <a:rPr lang="fr-FR" altLang="en-US" u="sng" dirty="0"/>
              <a:t>Affections respiratoires, thoraciques ou médiastinales</a:t>
            </a:r>
            <a:r>
              <a:rPr lang="fr-FR" altLang="en-US" dirty="0"/>
              <a:t> : </a:t>
            </a:r>
            <a:r>
              <a:rPr lang="fr-FR" altLang="en-US" u="sng" dirty="0"/>
              <a:t> </a:t>
            </a:r>
          </a:p>
          <a:p>
            <a:r>
              <a:rPr lang="fr-FR" altLang="en-US" dirty="0"/>
              <a:t>Apnée chez les nouveau-nés très prématurés (≤ 28 semaines de gestation) </a:t>
            </a:r>
          </a:p>
          <a:p>
            <a:endParaRPr lang="fr-FR" altLang="en-US" dirty="0"/>
          </a:p>
          <a:p>
            <a:r>
              <a:rPr lang="fr-FR" altLang="en-US" dirty="0"/>
              <a:t>Lorsqu</a:t>
            </a:r>
            <a:r>
              <a:rPr lang="fr-FR" altLang="fr-FR" dirty="0"/>
              <a:t>’</a:t>
            </a:r>
            <a:r>
              <a:rPr lang="fr-FR" altLang="en-US" dirty="0"/>
              <a:t>il est associé à d</a:t>
            </a:r>
            <a:r>
              <a:rPr lang="fr-FR" altLang="fr-FR" dirty="0"/>
              <a:t>’</a:t>
            </a:r>
            <a:r>
              <a:rPr lang="fr-FR" altLang="en-US" dirty="0"/>
              <a:t>autres vaccins (penta, PCV par exemple) l</a:t>
            </a:r>
            <a:r>
              <a:rPr lang="fr-FR" altLang="fr-FR" dirty="0"/>
              <a:t>’</a:t>
            </a:r>
            <a:r>
              <a:rPr lang="fr-FR" altLang="en-US" dirty="0"/>
              <a:t>incidence des manifestations indésirables est la même (ou n</a:t>
            </a:r>
            <a:r>
              <a:rPr lang="fr-FR" altLang="fr-FR" dirty="0"/>
              <a:t>’</a:t>
            </a:r>
            <a:r>
              <a:rPr lang="fr-FR" altLang="en-US" dirty="0"/>
              <a:t>augmente pas) lorsque le VPI est administré durant une même séance (soit seul soit en association avec d</a:t>
            </a:r>
            <a:r>
              <a:rPr lang="fr-FR" altLang="fr-FR" dirty="0"/>
              <a:t>’</a:t>
            </a:r>
            <a:r>
              <a:rPr lang="fr-FR" altLang="en-US" dirty="0"/>
              <a:t>autres vaccins). </a:t>
            </a:r>
          </a:p>
          <a:p>
            <a:endParaRPr lang="fr-FR" altLang="en-US" dirty="0"/>
          </a:p>
          <a:p>
            <a:r>
              <a:rPr lang="fr-FR" altLang="en-US" dirty="0"/>
              <a:t>Toute manifestation indésirable ou tout autre problème </a:t>
            </a:r>
            <a:r>
              <a:rPr lang="fr-FR" altLang="en-US" dirty="0" err="1"/>
              <a:t>postvaccinal</a:t>
            </a:r>
            <a:r>
              <a:rPr lang="fr-FR" altLang="en-US" dirty="0"/>
              <a:t> doit être notifié par le biais du système existant de notification des MAPI mis en place par le Programme national de vaccination (plus de détails dans le module 6).</a:t>
            </a:r>
          </a:p>
          <a:p>
            <a:r>
              <a:rPr lang="fr-FR" altLang="en-US" dirty="0"/>
              <a:t>Le vaccin antipoliomyélitique inactivé peut être administré sans risque associé à d</a:t>
            </a:r>
            <a:r>
              <a:rPr lang="fr-FR" altLang="fr-FR" dirty="0"/>
              <a:t>’</a:t>
            </a:r>
            <a:r>
              <a:rPr lang="fr-FR" altLang="en-US" dirty="0"/>
              <a:t>autres vaccins.</a:t>
            </a:r>
          </a:p>
        </p:txBody>
      </p:sp>
      <p:sp>
        <p:nvSpPr>
          <p:cNvPr id="28676" name="Espace réservé du numéro de diapositive 3">
            <a:extLst>
              <a:ext uri="{FF2B5EF4-FFF2-40B4-BE49-F238E27FC236}">
                <a16:creationId xmlns:a16="http://schemas.microsoft.com/office/drawing/2014/main" id="{516D2FCE-DA8D-4E45-BC6F-DAE4B7DC5A54}"/>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65CFFBE-54F6-43E8-A063-6A05A02791E8}"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B04A6816-561A-4C48-A72B-215090CF47D4}"/>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DFE8AD3F-79E0-4513-B6F6-B6A13D7255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
            </a:r>
            <a:r>
              <a:rPr lang="fr-FR" altLang="fr-FR" b="1" dirty="0"/>
              <a:t>’</a:t>
            </a:r>
            <a:r>
              <a:rPr lang="fr-FR" altLang="en-US" b="1" dirty="0"/>
              <a:t>attention de l</a:t>
            </a:r>
            <a:r>
              <a:rPr lang="fr-FR" altLang="fr-FR" b="1" dirty="0"/>
              <a:t>’</a:t>
            </a:r>
            <a:r>
              <a:rPr lang="fr-FR" altLang="en-US" b="1" dirty="0"/>
              <a:t>animateur : </a:t>
            </a:r>
          </a:p>
          <a:p>
            <a:r>
              <a:rPr lang="fr-FR" altLang="en-US" dirty="0"/>
              <a:t>Expliquez aux participants qu</a:t>
            </a:r>
            <a:r>
              <a:rPr lang="fr-FR" altLang="fr-FR" dirty="0"/>
              <a:t>’</a:t>
            </a:r>
            <a:r>
              <a:rPr lang="fr-FR" altLang="en-US" dirty="0"/>
              <a:t>il est important de garder ces messages à l</a:t>
            </a:r>
            <a:r>
              <a:rPr lang="fr-FR" altLang="fr-FR" dirty="0"/>
              <a:t>’</a:t>
            </a:r>
            <a:r>
              <a:rPr lang="fr-FR" altLang="en-US" dirty="0"/>
              <a:t>esprit. </a:t>
            </a:r>
          </a:p>
          <a:p>
            <a:endParaRPr lang="fr-FR" altLang="en-US" b="1" dirty="0"/>
          </a:p>
          <a:p>
            <a:pPr>
              <a:spcBef>
                <a:spcPts val="600"/>
              </a:spcBef>
            </a:pPr>
            <a:r>
              <a:rPr lang="fr-FR" altLang="zh-CN" dirty="0">
                <a:latin typeface="Gill Sans MT" panose="020B0502020104020203" pitchFamily="34" charset="0"/>
                <a:ea typeface="SimSun" panose="02010600030101010101" pitchFamily="2" charset="-122"/>
              </a:rPr>
              <a:t>Le VPI est une formulation liquide injectable.</a:t>
            </a: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Le VPI doit être jeté au bout de 6 heures et de ce fait, la politique relative aux flacons multidoses ne s’applique pas.</a:t>
            </a:r>
          </a:p>
          <a:p>
            <a:pPr>
              <a:spcBef>
                <a:spcPts val="600"/>
              </a:spcBef>
            </a:pPr>
            <a:endParaRPr lang="fr-FR" altLang="zh-CN" dirty="0">
              <a:latin typeface="Gill Sans MT" panose="020B0502020104020203" pitchFamily="34" charset="0"/>
              <a:ea typeface="SimSun" panose="02010600030101010101" pitchFamily="2" charset="-122"/>
            </a:endParaRP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Le vaccin est présenté en flacons de 1, 2, 5 et10 doses ;</a:t>
            </a: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Douleur et fièvre au site d’injection sont les réactions les plus courantes au VPI ;</a:t>
            </a: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Stockez le vaccin entre +2⁰C et +8⁰C ;</a:t>
            </a: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Conservez sur le devant du réfrigérateur les vaccins portant les dates de péremption les plus proches et dont les pastilles de contrôle ont atteint le stade 2 ou s’en approchent ; utilisez ces vaccins en premier ;</a:t>
            </a:r>
          </a:p>
          <a:p>
            <a:pPr>
              <a:spcBef>
                <a:spcPts val="600"/>
              </a:spcBef>
            </a:pPr>
            <a:r>
              <a:rPr lang="fr-FR" altLang="zh-CN" dirty="0">
                <a:latin typeface="Gill Sans MT" panose="020B0502020104020203" pitchFamily="34" charset="0"/>
                <a:ea typeface="SimSun" panose="02010600030101010101" pitchFamily="2" charset="-122"/>
              </a:rPr>
              <a:t>Ouvrez la porte du réfrigérateur le moins souvent possible ;</a:t>
            </a:r>
          </a:p>
          <a:p>
            <a:pPr>
              <a:spcBef>
                <a:spcPts val="600"/>
              </a:spcBef>
            </a:pPr>
            <a:r>
              <a:rPr lang="fr-FR" altLang="zh-CN" dirty="0">
                <a:solidFill>
                  <a:srgbClr val="000066"/>
                </a:solidFill>
                <a:latin typeface="Gill Sans MT" panose="020B0502020104020203" pitchFamily="34" charset="0"/>
                <a:ea typeface="SimSun" panose="02010600030101010101" pitchFamily="2" charset="-122"/>
              </a:rPr>
              <a:t>Contrôlez régulièrement la température du réfrigérateur.</a:t>
            </a:r>
            <a:endParaRPr lang="fr-FR" altLang="en-US" b="1" dirty="0"/>
          </a:p>
        </p:txBody>
      </p:sp>
      <p:sp>
        <p:nvSpPr>
          <p:cNvPr id="30724" name="Espace réservé du numéro de diapositive 3">
            <a:extLst>
              <a:ext uri="{FF2B5EF4-FFF2-40B4-BE49-F238E27FC236}">
                <a16:creationId xmlns:a16="http://schemas.microsoft.com/office/drawing/2014/main" id="{B0CC7839-1668-4290-9A41-0E6251E3AF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7005FF9-6937-404C-9168-EC618B592835}" type="slidenum">
              <a:rPr lang="en-GB" altLang="en-US">
                <a:solidFill>
                  <a:srgbClr val="000000"/>
                </a:solidFill>
                <a:cs typeface="Arial" panose="020B0604020202020204" pitchFamily="34" charset="0"/>
              </a:rPr>
              <a:pPr>
                <a:spcBef>
                  <a:spcPct val="0"/>
                </a:spcBef>
              </a:pPr>
              <a:t>13</a:t>
            </a:fld>
            <a:endParaRPr lang="en-GB" altLang="en-US">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B5A59210-945B-4F25-9E39-E055A79CE22F}"/>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A06D8B6A-831E-4E9A-8A59-CE091F1867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intention de l</a:t>
            </a:r>
            <a:r>
              <a:rPr lang="fr-FR" altLang="fr-FR" b="1"/>
              <a:t>’</a:t>
            </a:r>
            <a:r>
              <a:rPr lang="fr-FR" altLang="en-US" b="1"/>
              <a:t>animateur :  </a:t>
            </a:r>
          </a:p>
          <a:p>
            <a:endParaRPr lang="fr-FR" altLang="en-US"/>
          </a:p>
          <a:p>
            <a:r>
              <a:rPr lang="fr-FR" altLang="en-US"/>
              <a:t>Ce module est terminé.</a:t>
            </a:r>
          </a:p>
          <a:p>
            <a:r>
              <a:rPr lang="fr-FR" altLang="en-US"/>
              <a:t>On vous a présenté le module intitulé « Caractéristiques du vaccin antipoliomyélitique inactivé et impératifs de stockage</a:t>
            </a:r>
            <a:r>
              <a:rPr lang="fr-FR" altLang="en-US">
                <a:solidFill>
                  <a:schemeClr val="bg1"/>
                </a:solidFill>
              </a:rPr>
              <a:t> ».</a:t>
            </a:r>
          </a:p>
          <a:p>
            <a:br>
              <a:rPr lang="fr-FR" altLang="en-US"/>
            </a:br>
            <a:r>
              <a:rPr lang="fr-FR" altLang="en-US"/>
              <a:t>Le module suivant s</a:t>
            </a:r>
            <a:r>
              <a:rPr lang="fr-FR" altLang="fr-FR"/>
              <a:t>’</a:t>
            </a:r>
            <a:r>
              <a:rPr lang="fr-FR" altLang="en-US"/>
              <a:t>intitule « Conditions requises pour administrer le vaccin antipoliomyélitique inactivé »</a:t>
            </a:r>
          </a:p>
          <a:p>
            <a:endParaRPr lang="fr-FR" altLang="en-US"/>
          </a:p>
          <a:p>
            <a:r>
              <a:rPr lang="fr-FR" altLang="en-US"/>
              <a:t>Je vous remercie de votre attention.</a:t>
            </a:r>
          </a:p>
          <a:p>
            <a:pPr eaLnBrk="1" hangingPunct="1">
              <a:spcBef>
                <a:spcPct val="0"/>
              </a:spcBef>
            </a:pPr>
            <a:endParaRPr lang="fr-FR" altLang="en-US"/>
          </a:p>
        </p:txBody>
      </p:sp>
      <p:sp>
        <p:nvSpPr>
          <p:cNvPr id="32772" name="Espace réservé du numéro de diapositive 3">
            <a:extLst>
              <a:ext uri="{FF2B5EF4-FFF2-40B4-BE49-F238E27FC236}">
                <a16:creationId xmlns:a16="http://schemas.microsoft.com/office/drawing/2014/main" id="{C0B3B36F-4822-49B8-AF97-5E8FBD7037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6967691-D194-4D00-AEB4-7AC82AA2DB2E}"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A65F1C7C-1648-449A-B4A0-615E66FFC409}"/>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089CEBC-618A-4893-BC18-1149208E3F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9220" name="Espace réservé du numéro de diapositive 3">
            <a:extLst>
              <a:ext uri="{FF2B5EF4-FFF2-40B4-BE49-F238E27FC236}">
                <a16:creationId xmlns:a16="http://schemas.microsoft.com/office/drawing/2014/main" id="{CFF7572A-CECA-4F82-98EC-E635419574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8BBA155-CC2C-4472-9A5C-F841993E97BA}"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A4B7ECC-A824-4C65-8D5B-1330A18E27FB}"/>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15E7C826-A961-495A-9E2B-75E00EE544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  </a:t>
            </a:r>
          </a:p>
          <a:p>
            <a:r>
              <a:rPr lang="fr-FR" altLang="en-US" b="1"/>
              <a:t>Expliquez aux participants les principales questions soulevées dans ce module.</a:t>
            </a:r>
          </a:p>
          <a:p>
            <a:endParaRPr lang="fr-FR" altLang="en-US" b="1"/>
          </a:p>
          <a:p>
            <a:r>
              <a:rPr lang="fr-FR" altLang="en-US"/>
              <a:t>Dans ce module, on vous expliquera comment stocker ce vaccin. </a:t>
            </a:r>
          </a:p>
          <a:p>
            <a:r>
              <a:rPr lang="fr-FR" altLang="en-US"/>
              <a:t>Nous vous apporterons des réponses aux questions suivantes :</a:t>
            </a:r>
          </a:p>
          <a:p>
            <a:endParaRPr lang="fr-FR" altLang="en-US"/>
          </a:p>
          <a:p>
            <a:pPr>
              <a:buFontTx/>
              <a:buChar char="•"/>
            </a:pPr>
            <a:r>
              <a:rPr lang="fr-FR" altLang="en-US"/>
              <a:t> Comment se présente le vaccin antipoliomyélitique inactivé ?</a:t>
            </a:r>
          </a:p>
          <a:p>
            <a:pPr>
              <a:buFontTx/>
              <a:buChar char="•"/>
            </a:pPr>
            <a:r>
              <a:rPr lang="fr-FR" altLang="en-US"/>
              <a:t> À quelle température le vaccin doit-il être stocké ?</a:t>
            </a:r>
          </a:p>
          <a:p>
            <a:pPr>
              <a:buFontTx/>
              <a:buChar char="•"/>
            </a:pPr>
            <a:r>
              <a:rPr lang="fr-FR" altLang="en-US"/>
              <a:t> Où le vaccin doit-il être stocké ?</a:t>
            </a:r>
          </a:p>
          <a:p>
            <a:pPr>
              <a:buFontTx/>
              <a:buChar char="•"/>
            </a:pPr>
            <a:r>
              <a:rPr lang="fr-FR" altLang="en-US"/>
              <a:t> </a:t>
            </a:r>
            <a:r>
              <a:rPr lang="fr-FR" altLang="en-US">
                <a:cs typeface="Arial" panose="020B0604020202020204" pitchFamily="34" charset="0"/>
              </a:rPr>
              <a:t>À quel point le vaccin antipoliomyélitique inactivé est-il sûr ?</a:t>
            </a:r>
          </a:p>
          <a:p>
            <a:endParaRPr lang="en-US" altLang="en-US"/>
          </a:p>
          <a:p>
            <a:pPr eaLnBrk="1" hangingPunct="1">
              <a:spcBef>
                <a:spcPct val="0"/>
              </a:spcBef>
            </a:pPr>
            <a:endParaRPr lang="en-US" altLang="en-US"/>
          </a:p>
        </p:txBody>
      </p:sp>
      <p:sp>
        <p:nvSpPr>
          <p:cNvPr id="11268" name="Espace réservé du numéro de diapositive 3">
            <a:extLst>
              <a:ext uri="{FF2B5EF4-FFF2-40B4-BE49-F238E27FC236}">
                <a16:creationId xmlns:a16="http://schemas.microsoft.com/office/drawing/2014/main" id="{9DD61C24-2715-40A4-9B3A-C88452B9B6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524DF49-15C0-471C-9C58-62556DBFB450}"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936E234E-57CC-49E7-9011-01150275B4EE}"/>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0F654AFB-CA56-4F9E-80CC-E9C485E6A1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dirty="0"/>
              <a:t>À l</a:t>
            </a:r>
            <a:r>
              <a:rPr lang="fr-FR" altLang="fr-FR" b="1" dirty="0"/>
              <a:t>’</a:t>
            </a:r>
            <a:r>
              <a:rPr lang="fr-FR" altLang="en-US" b="1" dirty="0"/>
              <a:t>attention de l</a:t>
            </a:r>
            <a:r>
              <a:rPr lang="fr-FR" altLang="fr-FR" b="1" dirty="0"/>
              <a:t>’</a:t>
            </a:r>
            <a:r>
              <a:rPr lang="fr-FR" altLang="en-US" b="1" dirty="0"/>
              <a:t>animateur :  </a:t>
            </a:r>
          </a:p>
          <a:p>
            <a:r>
              <a:rPr lang="fr-FR" altLang="en-US" b="1" dirty="0"/>
              <a:t>Expliquez aux participants comment se présente le vaccin antipoliomyélitique inactivé.</a:t>
            </a:r>
          </a:p>
          <a:p>
            <a:endParaRPr lang="fr-FR" alt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solidFill>
                  <a:srgbClr val="FF0000"/>
                </a:solidFill>
              </a:rPr>
              <a:t>Il y a actuellement 12 types </a:t>
            </a:r>
            <a:r>
              <a:rPr lang="fr-FR" altLang="en-US" sz="1200">
                <a:solidFill>
                  <a:srgbClr val="FF0000"/>
                </a:solidFill>
              </a:rPr>
              <a:t>de VPI </a:t>
            </a:r>
            <a:r>
              <a:rPr lang="fr-FR" altLang="en-US" sz="1200" dirty="0">
                <a:solidFill>
                  <a:srgbClr val="FF0000"/>
                </a:solidFill>
              </a:rPr>
              <a:t>qui ont été préqualifié par l’OMS, de 6 fabricants</a:t>
            </a:r>
          </a:p>
          <a:p>
            <a:r>
              <a:rPr lang="fr-FR" altLang="en-US" dirty="0"/>
              <a:t>Le vaccin antipoliomyélitique inactivé est une suspension pour injection. </a:t>
            </a:r>
          </a:p>
          <a:p>
            <a:r>
              <a:rPr lang="fr-FR" altLang="en-US" dirty="0"/>
              <a:t>Il est conditionné sous forme de suspension prête à être injecté, dans des flacon de 1, 2, 5 et 10 doses par flacon. </a:t>
            </a:r>
          </a:p>
          <a:p>
            <a:r>
              <a:rPr lang="fr-FR" altLang="en-US" dirty="0"/>
              <a:t>Le VPI n</a:t>
            </a:r>
            <a:r>
              <a:rPr lang="fr-FR" altLang="fr-FR" dirty="0"/>
              <a:t>’</a:t>
            </a:r>
            <a:r>
              <a:rPr lang="fr-FR" altLang="en-US" dirty="0"/>
              <a:t>a pas besoin d</a:t>
            </a:r>
            <a:r>
              <a:rPr lang="fr-FR" altLang="fr-FR" dirty="0"/>
              <a:t>’</a:t>
            </a:r>
            <a:r>
              <a:rPr lang="fr-FR" altLang="ja-JP" dirty="0"/>
              <a:t>être reconstitué.</a:t>
            </a:r>
          </a:p>
          <a:p>
            <a:endParaRPr lang="en-US" altLang="en-US" dirty="0"/>
          </a:p>
          <a:p>
            <a:endParaRPr lang="es-ES" altLang="en-US" dirty="0"/>
          </a:p>
        </p:txBody>
      </p:sp>
      <p:sp>
        <p:nvSpPr>
          <p:cNvPr id="13316" name="Espace réservé du numéro de diapositive 3">
            <a:extLst>
              <a:ext uri="{FF2B5EF4-FFF2-40B4-BE49-F238E27FC236}">
                <a16:creationId xmlns:a16="http://schemas.microsoft.com/office/drawing/2014/main" id="{86E609CE-B1C4-4ED2-89A6-A60FC6D196DF}"/>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88D1089-C122-459C-A687-F1BCE9835030}"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EF7E68AF-AF0F-4D3A-A529-7DBE8CB8F2E7}"/>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578221B3-0EA1-4375-A287-4503C9065BA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  </a:t>
            </a:r>
          </a:p>
          <a:p>
            <a:r>
              <a:rPr lang="fr-FR" altLang="en-US" b="1"/>
              <a:t>Expliquez aux participants à quelle température le vaccin doit être stocké.</a:t>
            </a:r>
          </a:p>
          <a:p>
            <a:endParaRPr lang="fr-FR" altLang="en-US" b="1"/>
          </a:p>
          <a:p>
            <a:r>
              <a:rPr lang="fr-FR" altLang="en-US"/>
              <a:t>Les flacons de vaccin doivent être manipulés avec précaution. Ils doivent être stockés et transportés dans d</a:t>
            </a:r>
            <a:r>
              <a:rPr lang="fr-FR" altLang="fr-FR"/>
              <a:t>’</a:t>
            </a:r>
            <a:r>
              <a:rPr lang="fr-FR" altLang="en-US"/>
              <a:t>excellentes conditions pour éviter qu</a:t>
            </a:r>
            <a:r>
              <a:rPr lang="fr-FR" altLang="fr-FR"/>
              <a:t>’</a:t>
            </a:r>
            <a:r>
              <a:rPr lang="fr-FR" altLang="en-US"/>
              <a:t>ils ne deviennent inefficaces et inutilisables. </a:t>
            </a:r>
          </a:p>
          <a:p>
            <a:endParaRPr lang="fr-FR" altLang="en-US"/>
          </a:p>
          <a:p>
            <a:pPr>
              <a:spcBef>
                <a:spcPct val="80000"/>
              </a:spcBef>
              <a:buClr>
                <a:srgbClr val="1E7FB8"/>
              </a:buClr>
              <a:buFont typeface="Wingdings" panose="05000000000000000000" pitchFamily="2" charset="2"/>
              <a:buChar char="l"/>
            </a:pPr>
            <a:r>
              <a:rPr lang="fr-FR" altLang="en-US" b="1"/>
              <a:t> Le VPO est sensible à la chaleur</a:t>
            </a:r>
            <a:r>
              <a:rPr lang="fr-FR" altLang="en-US"/>
              <a:t>.  Le vaccin antipoliomyélitique inactivé doit être transporté et stocké à une température comprise entre +2°C et +8°C</a:t>
            </a:r>
            <a:r>
              <a:rPr lang="fr-FR" altLang="en-US">
                <a:cs typeface="Arial" panose="020B0604020202020204" pitchFamily="34" charset="0"/>
              </a:rPr>
              <a:t>.</a:t>
            </a:r>
            <a:r>
              <a:rPr lang="fr-FR" altLang="en-US">
                <a:solidFill>
                  <a:srgbClr val="000066"/>
                </a:solidFill>
                <a:cs typeface="Arial" panose="020B0604020202020204" pitchFamily="34" charset="0"/>
              </a:rPr>
              <a:t> Le VPI est plus sensible à la chaleur que certains autres vaccins sensibles à la chaleur. De ce fait, les pastilles de contrôle sur les flacons de VPI peuvent changer de couleur plus vite que les pastilles de contrôle d</a:t>
            </a:r>
            <a:r>
              <a:rPr lang="fr-FR" altLang="fr-FR">
                <a:solidFill>
                  <a:srgbClr val="000066"/>
                </a:solidFill>
                <a:cs typeface="Arial" panose="020B0604020202020204" pitchFamily="34" charset="0"/>
              </a:rPr>
              <a:t>’</a:t>
            </a:r>
            <a:r>
              <a:rPr lang="fr-FR" altLang="en-US">
                <a:solidFill>
                  <a:srgbClr val="000066"/>
                </a:solidFill>
                <a:cs typeface="Arial" panose="020B0604020202020204" pitchFamily="34" charset="0"/>
              </a:rPr>
              <a:t>autres vaccins.</a:t>
            </a:r>
          </a:p>
          <a:p>
            <a:pPr>
              <a:spcBef>
                <a:spcPct val="80000"/>
              </a:spcBef>
              <a:buClr>
                <a:srgbClr val="1E7FB8"/>
              </a:buClr>
              <a:buFont typeface="Wingdings" panose="05000000000000000000" pitchFamily="2" charset="2"/>
              <a:buChar char="l"/>
            </a:pPr>
            <a:r>
              <a:rPr lang="fr-FR" altLang="en-US">
                <a:solidFill>
                  <a:srgbClr val="000066"/>
                </a:solidFill>
                <a:cs typeface="Arial" panose="020B0604020202020204" pitchFamily="34" charset="0"/>
              </a:rPr>
              <a:t> Il est important de contrôler régulièrement la température du réfrigérateur, de vérifier la pastille de contrôle et d</a:t>
            </a:r>
            <a:r>
              <a:rPr lang="fr-FR" altLang="fr-FR">
                <a:solidFill>
                  <a:srgbClr val="000066"/>
                </a:solidFill>
                <a:cs typeface="Arial" panose="020B0604020202020204" pitchFamily="34" charset="0"/>
              </a:rPr>
              <a:t>’</a:t>
            </a:r>
            <a:r>
              <a:rPr lang="fr-FR" altLang="en-US">
                <a:solidFill>
                  <a:srgbClr val="000066"/>
                </a:solidFill>
                <a:cs typeface="Arial" panose="020B0604020202020204" pitchFamily="34" charset="0"/>
              </a:rPr>
              <a:t>utiliser en premier les flacons dont les pastilles ont commencé à changer de couleur.</a:t>
            </a:r>
          </a:p>
          <a:p>
            <a:pPr>
              <a:spcBef>
                <a:spcPct val="80000"/>
              </a:spcBef>
              <a:buClr>
                <a:srgbClr val="1E7FB8"/>
              </a:buClr>
              <a:buFont typeface="Wingdings" panose="05000000000000000000" pitchFamily="2" charset="2"/>
              <a:buChar char="l"/>
            </a:pPr>
            <a:r>
              <a:rPr lang="fr-FR" altLang="en-US">
                <a:solidFill>
                  <a:srgbClr val="000066"/>
                </a:solidFill>
                <a:cs typeface="Arial" panose="020B0604020202020204" pitchFamily="34" charset="0"/>
              </a:rPr>
              <a:t> Une gestion judicieuse des stocks et un bon contrôle de la température sont indispensables pour éviter le gaspillage de flacons de VPI dont la pastille de contrôle a atteint le point de rejet. </a:t>
            </a:r>
          </a:p>
          <a:p>
            <a:pPr>
              <a:spcBef>
                <a:spcPct val="80000"/>
              </a:spcBef>
              <a:buClr>
                <a:srgbClr val="1E7FB8"/>
              </a:buClr>
              <a:buFont typeface="Wingdings" panose="05000000000000000000" pitchFamily="2" charset="2"/>
              <a:buChar char="l"/>
            </a:pPr>
            <a:r>
              <a:rPr lang="fr-FR" altLang="en-US">
                <a:cs typeface="Arial" panose="020B0604020202020204" pitchFamily="34" charset="0"/>
              </a:rPr>
              <a:t> Bien que le principe « Date de péremption la plus proche, vaccin à utiliser en premier »  s</a:t>
            </a:r>
            <a:r>
              <a:rPr lang="fr-FR" altLang="fr-FR">
                <a:cs typeface="Arial" panose="020B0604020202020204" pitchFamily="34" charset="0"/>
              </a:rPr>
              <a:t>’</a:t>
            </a:r>
            <a:r>
              <a:rPr lang="fr-FR" altLang="en-US">
                <a:cs typeface="Arial" panose="020B0604020202020204" pitchFamily="34" charset="0"/>
              </a:rPr>
              <a:t>applique généralement à la gestion des stocks de vaccin</a:t>
            </a:r>
            <a:r>
              <a:rPr lang="fr-FR" altLang="ja-JP">
                <a:cs typeface="Arial" panose="020B0604020202020204" pitchFamily="34" charset="0"/>
              </a:rPr>
              <a:t>, l’état d’une pastille de contrôle prévaut et impose que tout lot de flacons dont la pastille de contrôle est plus sombre doit être utilisé en premier, même si la date de péremption n’est pas atteinte.</a:t>
            </a:r>
          </a:p>
          <a:p>
            <a:endParaRPr lang="fr-FR" altLang="en-US"/>
          </a:p>
        </p:txBody>
      </p:sp>
      <p:sp>
        <p:nvSpPr>
          <p:cNvPr id="15364" name="Espace réservé du numéro de diapositive 3">
            <a:extLst>
              <a:ext uri="{FF2B5EF4-FFF2-40B4-BE49-F238E27FC236}">
                <a16:creationId xmlns:a16="http://schemas.microsoft.com/office/drawing/2014/main" id="{78D267A7-4B4C-414E-9722-4B2A22C4409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6F2ADE1-C4BE-4722-A601-3BAECE82A877}"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0214930A-1EBB-4343-AB5C-1CA45080E128}"/>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8239E997-746B-451B-9A51-19AF69DCF5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t>À l</a:t>
            </a:r>
            <a:r>
              <a:rPr lang="fr-FR" altLang="fr-FR" b="1" dirty="0"/>
              <a:t>’</a:t>
            </a:r>
            <a:r>
              <a:rPr lang="fr-FR" altLang="en-US" b="1" dirty="0"/>
              <a:t>attention de l</a:t>
            </a:r>
            <a:r>
              <a:rPr lang="fr-FR" altLang="fr-FR" b="1" dirty="0"/>
              <a:t>’</a:t>
            </a:r>
            <a:r>
              <a:rPr lang="fr-FR" altLang="en-US" b="1" dirty="0"/>
              <a:t>animateur :  </a:t>
            </a:r>
          </a:p>
          <a:p>
            <a:r>
              <a:rPr lang="fr-FR" altLang="en-US" b="1" dirty="0"/>
              <a:t>Expliquez aux participants à quelle température le vaccin doit être stocké.</a:t>
            </a:r>
          </a:p>
          <a:p>
            <a:endParaRPr lang="fr-FR" altLang="en-US" b="1" dirty="0"/>
          </a:p>
          <a:p>
            <a:r>
              <a:rPr lang="fr-FR" altLang="en-US" dirty="0"/>
              <a:t>Les flacons de vaccin doivent être manipulés avec précaution. Certains vaccins sont sensibles à la chaleur et d</a:t>
            </a:r>
            <a:r>
              <a:rPr lang="fr-FR" altLang="fr-FR" dirty="0"/>
              <a:t>’</a:t>
            </a:r>
            <a:r>
              <a:rPr lang="fr-FR" altLang="en-US" dirty="0"/>
              <a:t>autres, au gel. </a:t>
            </a:r>
          </a:p>
          <a:p>
            <a:r>
              <a:rPr lang="fr-FR" altLang="en-US" dirty="0"/>
              <a:t>Ils doivent être stockés et transportés dans d</a:t>
            </a:r>
            <a:r>
              <a:rPr lang="fr-FR" altLang="fr-FR" dirty="0"/>
              <a:t>’</a:t>
            </a:r>
            <a:r>
              <a:rPr lang="fr-FR" altLang="en-US" dirty="0"/>
              <a:t>excellentes conditions pour éviter qu</a:t>
            </a:r>
            <a:r>
              <a:rPr lang="fr-FR" altLang="fr-FR" dirty="0"/>
              <a:t>’</a:t>
            </a:r>
            <a:r>
              <a:rPr lang="fr-FR" altLang="en-US" dirty="0"/>
              <a:t>ils ne deviennent inefficaces et inutilisables. </a:t>
            </a:r>
          </a:p>
          <a:p>
            <a:endParaRPr lang="fr-FR" altLang="en-US" dirty="0"/>
          </a:p>
          <a:p>
            <a:r>
              <a:rPr lang="fr-FR" altLang="en-US" b="1" dirty="0"/>
              <a:t>Le VPI est sensible au gel (contrairement au VPO qui peut être congelé). </a:t>
            </a:r>
            <a:r>
              <a:rPr lang="fr-FR" altLang="en-US" dirty="0"/>
              <a:t>Il est important de veiller à ce que le vaccin ne soit pas congelé. </a:t>
            </a:r>
          </a:p>
          <a:p>
            <a:r>
              <a:rPr lang="fr-FR" altLang="en-US" dirty="0"/>
              <a:t>Si le vaccin est congelé, il perd sa puissance et n</a:t>
            </a:r>
            <a:r>
              <a:rPr lang="fr-FR" altLang="fr-FR" dirty="0"/>
              <a:t>’</a:t>
            </a:r>
            <a:r>
              <a:rPr lang="fr-FR" altLang="en-US" dirty="0"/>
              <a:t>assure pas de protection satisfaisante contre la maladie. </a:t>
            </a:r>
          </a:p>
          <a:p>
            <a:r>
              <a:rPr lang="fr-FR" altLang="en-US" dirty="0"/>
              <a:t>Les vaccins préalablement congelés risquent aussi de causer des « abcès aseptiques ». </a:t>
            </a:r>
          </a:p>
          <a:p>
            <a:r>
              <a:rPr lang="fr-FR" altLang="en-US" dirty="0"/>
              <a:t>NE CONGELEZ PAS le VPI ! » ; S</a:t>
            </a:r>
            <a:r>
              <a:rPr lang="fr-FR" altLang="fr-FR" dirty="0"/>
              <a:t>’</a:t>
            </a:r>
            <a:r>
              <a:rPr lang="fr-FR" altLang="en-US" dirty="0"/>
              <a:t>il a été congelé ou si vous avez le moindre doute sur le fait que le VPI a pu être congelé, vous devez jeter le (ou les) flacon(s).</a:t>
            </a:r>
          </a:p>
          <a:p>
            <a:endParaRPr lang="fr-FR" altLang="en-US" dirty="0"/>
          </a:p>
          <a:p>
            <a:r>
              <a:rPr lang="fr-FR" altLang="en-US" dirty="0"/>
              <a:t>Remarque : Le VPO est une exception. Il peut être congelé. Par contre, le VPI ne doit jamais être conservé au congélateur.</a:t>
            </a:r>
          </a:p>
        </p:txBody>
      </p:sp>
      <p:sp>
        <p:nvSpPr>
          <p:cNvPr id="17412" name="Espace réservé du numéro de diapositive 3">
            <a:extLst>
              <a:ext uri="{FF2B5EF4-FFF2-40B4-BE49-F238E27FC236}">
                <a16:creationId xmlns:a16="http://schemas.microsoft.com/office/drawing/2014/main" id="{AA5F30BA-A8C6-4822-AF0A-F35D5629471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96436C3-A4CA-4426-B29B-C4B32428302E}" type="slidenum">
              <a:rPr lang="en-GB" altLang="en-US">
                <a:cs typeface="Arial" panose="020B0604020202020204" pitchFamily="34" charset="0"/>
              </a:rPr>
              <a:pPr algn="r" eaLnBrk="1" hangingPunct="1">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8A18BCCE-0B5D-4A54-92D5-F382B0F71183}"/>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62B1BC47-5D60-44C0-9344-478F6F629F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  </a:t>
            </a:r>
          </a:p>
          <a:p>
            <a:r>
              <a:rPr lang="fr-FR" altLang="en-US" b="1"/>
              <a:t>Expliquez aux participants où stocker le vaccin</a:t>
            </a:r>
            <a:r>
              <a:rPr lang="en-US" altLang="en-US"/>
              <a:t>.</a:t>
            </a:r>
          </a:p>
          <a:p>
            <a:endParaRPr lang="en-US" altLang="en-US"/>
          </a:p>
          <a:p>
            <a:r>
              <a:rPr lang="fr-FR" altLang="en-US"/>
              <a:t>Il est crucial de contrôler la bonne température durant le stockage et le transport des vaccins pour préserver leur puissance et leur innocuité. Contrôlez régulièrement la température du réfrigérateur.</a:t>
            </a:r>
          </a:p>
          <a:p>
            <a:r>
              <a:rPr lang="fr-FR" altLang="en-US"/>
              <a:t>Comme indiqué précédemment, le VPI doit être stocké à une température comprise entre +2°C et +8°C . </a:t>
            </a:r>
          </a:p>
          <a:p>
            <a:r>
              <a:rPr lang="fr-FR" altLang="en-US"/>
              <a:t>Ne placez pas le vaccin antipoliomyélitique inactivé dans le congélateur.</a:t>
            </a:r>
          </a:p>
          <a:p>
            <a:r>
              <a:rPr lang="fr-FR" altLang="en-US"/>
              <a:t>Une fois sorti du réfrigérateur, le vaccin doit être administré le plus rapidement possible.</a:t>
            </a:r>
          </a:p>
          <a:p>
            <a:endParaRPr lang="en-US" altLang="en-US"/>
          </a:p>
          <a:p>
            <a:endParaRPr lang="en-US" altLang="en-US"/>
          </a:p>
        </p:txBody>
      </p:sp>
      <p:sp>
        <p:nvSpPr>
          <p:cNvPr id="19460" name="Espace réservé du numéro de diapositive 3">
            <a:extLst>
              <a:ext uri="{FF2B5EF4-FFF2-40B4-BE49-F238E27FC236}">
                <a16:creationId xmlns:a16="http://schemas.microsoft.com/office/drawing/2014/main" id="{CAE71E13-6E27-480A-B8A8-E2C6EDB57536}"/>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952375E-6BD6-42F5-B401-C219E17EBBDC}" type="slidenum">
              <a:rPr lang="en-GB" altLang="en-US">
                <a:cs typeface="Arial" panose="020B0604020202020204" pitchFamily="34" charset="0"/>
              </a:rPr>
              <a:pPr algn="r" eaLnBrk="1" hangingPunct="1">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182356C0-26AB-452E-B89B-BECAFAD5944A}"/>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96FED6A9-1F7D-4D5C-B8E2-79B000E1E4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t>À l</a:t>
            </a:r>
            <a:r>
              <a:rPr lang="fr-FR" altLang="fr-FR" b="1"/>
              <a:t>’</a:t>
            </a:r>
            <a:r>
              <a:rPr lang="fr-FR" altLang="en-US" b="1"/>
              <a:t>attention de l</a:t>
            </a:r>
            <a:r>
              <a:rPr lang="fr-FR" altLang="fr-FR" b="1"/>
              <a:t>’</a:t>
            </a:r>
            <a:r>
              <a:rPr lang="fr-FR" altLang="en-US" b="1"/>
              <a:t>animateur :</a:t>
            </a:r>
          </a:p>
          <a:p>
            <a:r>
              <a:rPr lang="fr-FR" altLang="en-US" b="1"/>
              <a:t>Expliquez aux participants comment stocker les vaccins.</a:t>
            </a:r>
          </a:p>
          <a:p>
            <a:endParaRPr lang="fr-FR" altLang="en-US"/>
          </a:p>
          <a:p>
            <a:r>
              <a:rPr lang="fr-FR" altLang="en-US"/>
              <a:t>N</a:t>
            </a:r>
            <a:r>
              <a:rPr lang="fr-FR" altLang="fr-FR"/>
              <a:t>’</a:t>
            </a:r>
            <a:r>
              <a:rPr lang="fr-FR" altLang="en-US"/>
              <a:t>oubliez pas le principe « Date de péremption la plus proche, vaccin à utiliser en premier ».  Les vaccins dont les dates de péremption sont les plus proches doivent être placés sur le devant et être utilisés en premier.</a:t>
            </a:r>
          </a:p>
          <a:p>
            <a:r>
              <a:rPr lang="fr-FR" altLang="en-US"/>
              <a:t>Les vaccins dont les pastilles de contrôle ont atteint le stade 2 ou s</a:t>
            </a:r>
            <a:r>
              <a:rPr lang="fr-FR" altLang="fr-FR"/>
              <a:t>’</a:t>
            </a:r>
            <a:r>
              <a:rPr lang="fr-FR" altLang="en-US"/>
              <a:t>en approchent doivent être utilisés en premier. Les vaccins dont les pastilles de contrôle ont dépassé le stade 2 ne doivent pas être utilisés, même si la date de péremption n</a:t>
            </a:r>
            <a:r>
              <a:rPr lang="fr-FR" altLang="fr-FR"/>
              <a:t>’</a:t>
            </a:r>
            <a:r>
              <a:rPr lang="fr-FR" altLang="en-US"/>
              <a:t>est pas atteinte (davantage de détails dans le Module 4). </a:t>
            </a:r>
          </a:p>
          <a:p>
            <a:r>
              <a:rPr lang="fr-FR" altLang="en-US"/>
              <a:t>Placer une boîte « à utiliser en premier » dans le réfrigérateur pour y ranger les flacons de vaccin sortis du réfrigérateur (pour une séance de vaccination de routine ou de proximité) et rapportés sans avoir été utilisés. Les vaccins placés dans la boîte « à utiliser en premier » doivent être utilisés en premier lors de la prochaine séance.</a:t>
            </a:r>
          </a:p>
          <a:p>
            <a:r>
              <a:rPr lang="fr-FR" altLang="en-US"/>
              <a:t>Ouvrez la porte du réfrigérateur le moins souvent possible et contrôlez régulièrement la température du réfrigérateur.</a:t>
            </a:r>
          </a:p>
        </p:txBody>
      </p:sp>
      <p:sp>
        <p:nvSpPr>
          <p:cNvPr id="22532" name="Espace réservé du numéro de diapositive 3">
            <a:extLst>
              <a:ext uri="{FF2B5EF4-FFF2-40B4-BE49-F238E27FC236}">
                <a16:creationId xmlns:a16="http://schemas.microsoft.com/office/drawing/2014/main" id="{B48D2DC4-4726-47A4-82C5-2E7D341905E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45878A6-358F-454E-8C71-58304BC46493}" type="slidenum">
              <a:rPr lang="en-GB" altLang="en-US">
                <a:cs typeface="Arial" panose="020B0604020202020204" pitchFamily="34" charset="0"/>
              </a:rPr>
              <a:pPr algn="r" eaLnBrk="1" hangingPunct="1">
                <a:spcBef>
                  <a:spcPct val="0"/>
                </a:spcBef>
              </a:pPr>
              <a:t>9</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E0057736-986A-4685-B15D-046BE3D99A91}"/>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256B2879-77EA-481C-93B5-BEB3254662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fr-FR" altLang="en-US" b="1"/>
              <a:t>À l</a:t>
            </a:r>
            <a:r>
              <a:rPr lang="fr-FR" altLang="fr-FR" b="1"/>
              <a:t>’</a:t>
            </a:r>
            <a:r>
              <a:rPr lang="fr-FR" altLang="en-US" b="1"/>
              <a:t>attention de l</a:t>
            </a:r>
            <a:r>
              <a:rPr lang="fr-FR" altLang="fr-FR" b="1"/>
              <a:t>’</a:t>
            </a:r>
            <a:r>
              <a:rPr lang="fr-FR" altLang="en-US" b="1"/>
              <a:t>animateur :</a:t>
            </a:r>
          </a:p>
          <a:p>
            <a:r>
              <a:rPr lang="fr-FR" altLang="en-US"/>
              <a:t>Lisez la diapositive.</a:t>
            </a:r>
          </a:p>
          <a:p>
            <a:r>
              <a:rPr lang="fr-FR" altLang="en-US"/>
              <a:t>La question permettra de déterminer que les participants savent quoi faire si le réfrigérateur cesse de fonctionner.</a:t>
            </a:r>
          </a:p>
          <a:p>
            <a:endParaRPr lang="fr-FR" altLang="en-US" b="1"/>
          </a:p>
          <a:p>
            <a:r>
              <a:rPr lang="fr-FR" altLang="en-US" b="1"/>
              <a:t>Réponse :</a:t>
            </a:r>
          </a:p>
          <a:p>
            <a:r>
              <a:rPr lang="fr-FR" altLang="en-US" b="1"/>
              <a:t>La pastille de contrôle sur le flacon de VPI peut changer de couleur plus vite que celles d</a:t>
            </a:r>
            <a:r>
              <a:rPr lang="fr-FR" altLang="fr-FR" b="1"/>
              <a:t>’</a:t>
            </a:r>
            <a:r>
              <a:rPr lang="fr-FR" altLang="en-US" b="1"/>
              <a:t>autres vaccins. </a:t>
            </a:r>
          </a:p>
          <a:p>
            <a:r>
              <a:rPr lang="fr-FR" altLang="en-US" b="1"/>
              <a:t>Utilisez en premier les flacons dont les pastilles ont commencé à changer de couleur en premier, si elles n</a:t>
            </a:r>
            <a:r>
              <a:rPr lang="fr-FR" altLang="fr-FR" b="1"/>
              <a:t>’</a:t>
            </a:r>
            <a:r>
              <a:rPr lang="fr-FR" altLang="en-US" b="1"/>
              <a:t>ont pas atteint le point de rejet et si la date de péremption n</a:t>
            </a:r>
            <a:r>
              <a:rPr lang="fr-FR" altLang="fr-FR" b="1"/>
              <a:t>’</a:t>
            </a:r>
            <a:r>
              <a:rPr lang="fr-FR" altLang="en-US" b="1"/>
              <a:t>est pas atteinte.</a:t>
            </a:r>
          </a:p>
          <a:p>
            <a:r>
              <a:rPr lang="fr-FR" altLang="en-US" b="1"/>
              <a:t>Assurez-vous que la température du réfrigérateur est maintenue entre 2°C et 8°C.</a:t>
            </a:r>
          </a:p>
        </p:txBody>
      </p:sp>
      <p:sp>
        <p:nvSpPr>
          <p:cNvPr id="24580" name="Espace réservé du numéro de diapositive 3">
            <a:extLst>
              <a:ext uri="{FF2B5EF4-FFF2-40B4-BE49-F238E27FC236}">
                <a16:creationId xmlns:a16="http://schemas.microsoft.com/office/drawing/2014/main" id="{A08388F8-370C-43B9-9715-4F821F993B99}"/>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04A3589-3921-4467-978C-70AEC349F7B6}" type="slidenum">
              <a:rPr lang="fr-FR" altLang="en-US">
                <a:solidFill>
                  <a:srgbClr val="000000"/>
                </a:solidFill>
                <a:cs typeface="Arial" panose="020B0604020202020204" pitchFamily="34" charset="0"/>
              </a:rPr>
              <a:pPr algn="r" eaLnBrk="1" hangingPunct="1">
                <a:spcBef>
                  <a:spcPct val="0"/>
                </a:spcBef>
              </a:pPr>
              <a:t>10</a:t>
            </a:fld>
            <a:endParaRPr lang="fr-FR" altLang="en-U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87D8DA5-972A-4676-BF90-0F7B7C613792}"/>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3694852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59708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52059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7614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ZoneTexte 8">
            <a:extLst>
              <a:ext uri="{FF2B5EF4-FFF2-40B4-BE49-F238E27FC236}">
                <a16:creationId xmlns:a16="http://schemas.microsoft.com/office/drawing/2014/main" id="{9D484158-9F6E-463E-AA5D-2F238DB4B670}"/>
              </a:ext>
            </a:extLst>
          </p:cNvPr>
          <p:cNvSpPr txBox="1">
            <a:spLocks noChangeArrowheads="1"/>
          </p:cNvSpPr>
          <p:nvPr userDrawn="1"/>
        </p:nvSpPr>
        <p:spPr bwMode="auto">
          <a:xfrm>
            <a:off x="7315200" y="6400800"/>
            <a:ext cx="184150" cy="369888"/>
          </a:xfrm>
          <a:prstGeom prst="rect">
            <a:avLst/>
          </a:prstGeom>
          <a:noFill/>
          <a:ln>
            <a:noFill/>
          </a:ln>
        </p:spPr>
        <p:txBody>
          <a:bodyPr wrap="none">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defRPr/>
            </a:pPr>
            <a:endParaRPr lang="fr-FR" sz="1800"/>
          </a:p>
        </p:txBody>
      </p:sp>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14889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Tree>
    <p:extLst>
      <p:ext uri="{BB962C8B-B14F-4D97-AF65-F5344CB8AC3E}">
        <p14:creationId xmlns:p14="http://schemas.microsoft.com/office/powerpoint/2010/main" val="1739936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dirty="0"/>
              <a:t>Click to edit Master title style</a:t>
            </a:r>
            <a:endParaRPr lang="en-GB" dirty="0"/>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297966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34284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0502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818620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470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69303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193CF5F8-B75F-41C4-9C55-AFB4B03221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8657659F-12AB-4831-8AD0-A643A5325736}"/>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05CA65D2-7DE4-498A-B2D2-3E73F2706401}"/>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CE44B881-3D7C-453F-9CC5-DE8D95D25832}"/>
              </a:ext>
            </a:extLst>
          </p:cNvPr>
          <p:cNvSpPr>
            <a:spLocks noChangeArrowheads="1"/>
          </p:cNvSpPr>
          <p:nvPr/>
        </p:nvSpPr>
        <p:spPr bwMode="auto">
          <a:xfrm>
            <a:off x="0" y="5999163"/>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CFB46E9C-FCF4-44B7-B93C-0E51C08AD7E0}"/>
              </a:ext>
            </a:extLst>
          </p:cNvPr>
          <p:cNvSpPr>
            <a:spLocks noChangeArrowheads="1"/>
          </p:cNvSpPr>
          <p:nvPr/>
        </p:nvSpPr>
        <p:spPr bwMode="auto">
          <a:xfrm>
            <a:off x="927100" y="6426200"/>
            <a:ext cx="5013325"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fr-FR" altLang="en-US" sz="1200" b="1" dirty="0">
                <a:solidFill>
                  <a:srgbClr val="96CCEE"/>
                </a:solidFill>
                <a:latin typeface="Arial Narrow" panose="020B0606020202030204" pitchFamily="34" charset="0"/>
              </a:rPr>
              <a:t>Caractéristiques du VPI et impératifs de stockage,  Module 2 </a:t>
            </a:r>
            <a:r>
              <a:rPr lang="fr-FR" altLang="en-US" sz="1200" b="1" dirty="0">
                <a:solidFill>
                  <a:srgbClr val="72BBE8"/>
                </a:solidFill>
                <a:latin typeface="Arial Narrow" panose="020B0606020202030204" pitchFamily="34" charset="0"/>
              </a:rPr>
              <a:t> </a:t>
            </a:r>
            <a:r>
              <a:rPr lang="fr-FR" altLang="en-US" b="1" baseline="12000" dirty="0">
                <a:solidFill>
                  <a:srgbClr val="FFFFFF"/>
                </a:solidFill>
                <a:latin typeface="Arial Narrow" panose="020B0606020202030204" pitchFamily="34" charset="0"/>
              </a:rPr>
              <a:t>|</a:t>
            </a:r>
            <a:r>
              <a:rPr lang="fr-FR" altLang="en-US" sz="1200" b="1" dirty="0">
                <a:solidFill>
                  <a:srgbClr val="96CCEE"/>
                </a:solidFill>
                <a:latin typeface="Arial Narrow" panose="020B0606020202030204" pitchFamily="34" charset="0"/>
              </a:rPr>
              <a:t>  décembre 2020</a:t>
            </a:r>
            <a:endParaRPr lang="en-GB" altLang="en-US" sz="1200"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EE325C07-A5B8-4439-939E-E9DCDADA42E5}"/>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F8DA4AC4-10F7-4241-BBBC-26E568E5BE8A}"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a:extLst>
              <a:ext uri="{FF2B5EF4-FFF2-40B4-BE49-F238E27FC236}">
                <a16:creationId xmlns:a16="http://schemas.microsoft.com/office/drawing/2014/main" id="{475A2B91-BD73-4829-9E7B-E73325E4ABF7}"/>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227763" y="6092825"/>
            <a:ext cx="26654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84" r:id="rId1"/>
    <p:sldLayoutId id="2147485085" r:id="rId2"/>
    <p:sldLayoutId id="2147485074" r:id="rId3"/>
    <p:sldLayoutId id="2147485075" r:id="rId4"/>
    <p:sldLayoutId id="2147485076" r:id="rId5"/>
    <p:sldLayoutId id="2147485077" r:id="rId6"/>
    <p:sldLayoutId id="2147485078" r:id="rId7"/>
    <p:sldLayoutId id="2147485079" r:id="rId8"/>
    <p:sldLayoutId id="2147485080" r:id="rId9"/>
    <p:sldLayoutId id="2147485081" r:id="rId10"/>
    <p:sldLayoutId id="2147485082" r:id="rId11"/>
    <p:sldLayoutId id="2147485083" r:id="rId12"/>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9708B1BC-477A-4172-85FC-F33F127C2FA1}"/>
              </a:ext>
            </a:extLst>
          </p:cNvPr>
          <p:cNvSpPr>
            <a:spLocks noGrp="1" noChangeArrowheads="1"/>
          </p:cNvSpPr>
          <p:nvPr>
            <p:ph type="subTitle" idx="1"/>
          </p:nvPr>
        </p:nvSpPr>
        <p:spPr>
          <a:xfrm>
            <a:off x="395288" y="2447925"/>
            <a:ext cx="8208962" cy="2420938"/>
          </a:xfrm>
        </p:spPr>
        <p:txBody>
          <a:bodyPr/>
          <a:lstStyle/>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Caractéristiques du vaccin antipoliomyélitique inactivé (VPI) </a:t>
            </a:r>
            <a:br>
              <a:rPr lang="fr-FR" altLang="en-US" sz="3200" b="1">
                <a:solidFill>
                  <a:schemeClr val="bg1"/>
                </a:solidFill>
                <a:latin typeface="Arial" panose="020B0604020202020204" pitchFamily="34" charset="0"/>
                <a:cs typeface="Arial" panose="020B0604020202020204" pitchFamily="34" charset="0"/>
              </a:rPr>
            </a:br>
            <a:r>
              <a:rPr lang="fr-FR" altLang="en-US" sz="3200" b="1">
                <a:solidFill>
                  <a:schemeClr val="bg1"/>
                </a:solidFill>
                <a:latin typeface="Arial" panose="020B0604020202020204" pitchFamily="34" charset="0"/>
                <a:cs typeface="Arial" panose="020B0604020202020204" pitchFamily="34" charset="0"/>
              </a:rPr>
              <a:t>et impératifs de stockage</a:t>
            </a:r>
          </a:p>
        </p:txBody>
      </p:sp>
      <p:sp>
        <p:nvSpPr>
          <p:cNvPr id="6" name="TextBox 5">
            <a:extLst>
              <a:ext uri="{FF2B5EF4-FFF2-40B4-BE49-F238E27FC236}">
                <a16:creationId xmlns:a16="http://schemas.microsoft.com/office/drawing/2014/main" id="{FFA38395-5F99-49F9-88F2-57C9940FF108}"/>
              </a:ext>
            </a:extLst>
          </p:cNvPr>
          <p:cNvSpPr txBox="1">
            <a:spLocks noChangeArrowheads="1"/>
          </p:cNvSpPr>
          <p:nvPr/>
        </p:nvSpPr>
        <p:spPr>
          <a:xfrm>
            <a:off x="685800" y="404813"/>
            <a:ext cx="7772400" cy="863600"/>
          </a:xfrm>
          <a:prstGeom prst="rect">
            <a:avLst/>
          </a:prstGeom>
          <a:noFill/>
          <a:ln/>
        </p:spPr>
        <p:txBody>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r>
              <a:rPr lang="fr-FR" b="1" dirty="0">
                <a:solidFill>
                  <a:srgbClr val="FFFFFF"/>
                </a:solidFill>
                <a:latin typeface="Arial" pitchFamily="34" charset="0"/>
              </a:rPr>
              <a:t>Formation en vue de l</a:t>
            </a:r>
            <a:r>
              <a:rPr lang="fr-FR" altLang="fr-FR" b="1" dirty="0">
                <a:solidFill>
                  <a:srgbClr val="FFFFFF"/>
                </a:solidFill>
                <a:latin typeface="Arial" pitchFamily="34" charset="0"/>
              </a:rPr>
              <a:t>’addition </a:t>
            </a:r>
            <a:r>
              <a:rPr lang="fr-FR" b="1" dirty="0">
                <a:solidFill>
                  <a:srgbClr val="FFFFFF"/>
                </a:solidFill>
                <a:latin typeface="Arial" pitchFamily="34" charset="0"/>
              </a:rPr>
              <a:t>d’une deuxième dose de vaccin antipoliomyélitique inactivé (VPI)</a:t>
            </a:r>
            <a:endParaRPr lang="fr-FR" sz="3500" b="1" dirty="0">
              <a:solidFill>
                <a:srgbClr val="000066"/>
              </a:solidFill>
              <a:effectLst>
                <a:outerShdw blurRad="38100" dist="38100" dir="2700000" algn="tl">
                  <a:srgbClr val="000000"/>
                </a:outerShdw>
              </a:effectLst>
              <a:latin typeface="Arial" pitchFamily="34" charset="0"/>
            </a:endParaRPr>
          </a:p>
        </p:txBody>
      </p:sp>
      <p:pic>
        <p:nvPicPr>
          <p:cNvPr id="6148" name="Picture 17">
            <a:extLst>
              <a:ext uri="{FF2B5EF4-FFF2-40B4-BE49-F238E27FC236}">
                <a16:creationId xmlns:a16="http://schemas.microsoft.com/office/drawing/2014/main" id="{F1116DF0-EDA5-4A79-98B3-DE704E1507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8" y="5453063"/>
            <a:ext cx="4232275"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descr="doctor_thinking">
            <a:extLst>
              <a:ext uri="{FF2B5EF4-FFF2-40B4-BE49-F238E27FC236}">
                <a16:creationId xmlns:a16="http://schemas.microsoft.com/office/drawing/2014/main" id="{CCFFAF7C-0DE2-4386-85C5-457A5571CA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D0149210-52F6-4E92-B44A-AF6D69E36DD2}"/>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Arial" charset="0"/>
                <a:ea typeface="ＭＳ Ｐゴシック" charset="0"/>
              </a:rPr>
              <a:t>Que devez-vous faire ? </a:t>
            </a:r>
          </a:p>
        </p:txBody>
      </p:sp>
      <p:sp>
        <p:nvSpPr>
          <p:cNvPr id="23556" name="Rectangle à coins arrondis 3">
            <a:extLst>
              <a:ext uri="{FF2B5EF4-FFF2-40B4-BE49-F238E27FC236}">
                <a16:creationId xmlns:a16="http://schemas.microsoft.com/office/drawing/2014/main" id="{D74B1FE8-819B-4CF9-B4ED-09F5DF1189C4}"/>
              </a:ext>
            </a:extLst>
          </p:cNvPr>
          <p:cNvSpPr>
            <a:spLocks noChangeArrowheads="1"/>
          </p:cNvSpPr>
          <p:nvPr/>
        </p:nvSpPr>
        <p:spPr bwMode="auto">
          <a:xfrm>
            <a:off x="323850" y="1412875"/>
            <a:ext cx="4968875" cy="3675063"/>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2800" b="1">
                <a:solidFill>
                  <a:srgbClr val="002060"/>
                </a:solidFill>
                <a:latin typeface="Gill Sans MT" panose="020B0502020104020203" pitchFamily="34" charset="0"/>
              </a:rPr>
              <a:t>Sur certaines pastilles de contrôle des flacons de VPI, le carré central s</a:t>
            </a:r>
            <a:r>
              <a:rPr lang="fr-FR" altLang="fr-FR" sz="2800" b="1">
                <a:solidFill>
                  <a:srgbClr val="002060"/>
                </a:solidFill>
                <a:latin typeface="Gill Sans MT" panose="020B0502020104020203" pitchFamily="34" charset="0"/>
              </a:rPr>
              <a:t>’</a:t>
            </a:r>
            <a:r>
              <a:rPr lang="fr-FR" altLang="en-US" sz="2800" b="1">
                <a:solidFill>
                  <a:srgbClr val="002060"/>
                </a:solidFill>
                <a:latin typeface="Gill Sans MT" panose="020B0502020104020203" pitchFamily="34" charset="0"/>
              </a:rPr>
              <a:t>assombrit mais est encore plus clair que le carré extérieur. </a:t>
            </a:r>
          </a:p>
          <a:p>
            <a:pPr algn="ctr" rtl="1" eaLnBrk="1" hangingPunct="1">
              <a:spcBef>
                <a:spcPct val="0"/>
              </a:spcBef>
              <a:buClrTx/>
              <a:buFontTx/>
              <a:buNone/>
            </a:pPr>
            <a:endParaRPr lang="fr-FR" altLang="en-US" sz="2000" b="1">
              <a:solidFill>
                <a:srgbClr val="002060"/>
              </a:solidFill>
            </a:endParaRPr>
          </a:p>
          <a:p>
            <a:pPr algn="ctr" rtl="1" eaLnBrk="1" hangingPunct="1">
              <a:spcBef>
                <a:spcPct val="0"/>
              </a:spcBef>
              <a:buClrTx/>
              <a:buFontTx/>
              <a:buNone/>
            </a:pPr>
            <a:r>
              <a:rPr lang="fr-FR" altLang="en-US" sz="2400" b="1">
                <a:latin typeface="Gill Sans MT" panose="020B0502020104020203" pitchFamily="34" charset="0"/>
              </a:rPr>
              <a:t>Que devez-vous faire ? </a:t>
            </a:r>
          </a:p>
          <a:p>
            <a:pPr rtl="1" eaLnBrk="1" hangingPunct="1">
              <a:spcBef>
                <a:spcPct val="0"/>
              </a:spcBef>
              <a:buClrTx/>
              <a:buFontTx/>
              <a:buNone/>
            </a:pPr>
            <a:endParaRPr lang="fr-FR" altLang="en-US" sz="2000" b="1">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doctor_thinking">
            <a:extLst>
              <a:ext uri="{FF2B5EF4-FFF2-40B4-BE49-F238E27FC236}">
                <a16:creationId xmlns:a16="http://schemas.microsoft.com/office/drawing/2014/main" id="{1F51DC59-802A-4ED1-B2A6-AFB2C0C468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56DD268-4076-40A3-92C0-F7920B746D2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Arial" charset="0"/>
                <a:ea typeface="ＭＳ Ｐゴシック" charset="0"/>
                <a:cs typeface="MS PGothic" charset="0"/>
              </a:rPr>
              <a:t>Que devez-vous faire ? </a:t>
            </a:r>
          </a:p>
        </p:txBody>
      </p:sp>
      <p:sp>
        <p:nvSpPr>
          <p:cNvPr id="25604" name="Rectangle à coins arrondis 3">
            <a:extLst>
              <a:ext uri="{FF2B5EF4-FFF2-40B4-BE49-F238E27FC236}">
                <a16:creationId xmlns:a16="http://schemas.microsoft.com/office/drawing/2014/main" id="{7B8C50DE-D198-4B40-97B9-A99784C729CC}"/>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2800" b="1">
                <a:solidFill>
                  <a:srgbClr val="002060"/>
                </a:solidFill>
                <a:latin typeface="Gill Sans MT" panose="020B0502020104020203" pitchFamily="34" charset="0"/>
              </a:rPr>
              <a:t>Le réfrigérateur cesse de fonctionner</a:t>
            </a:r>
          </a:p>
          <a:p>
            <a:pPr rtl="1" eaLnBrk="1" hangingPunct="1">
              <a:spcBef>
                <a:spcPct val="0"/>
              </a:spcBef>
              <a:buClrTx/>
              <a:buFontTx/>
              <a:buNone/>
            </a:pPr>
            <a:endParaRPr lang="fr-FR" altLang="en-US" sz="2000" b="1">
              <a:solidFill>
                <a:srgbClr val="002060"/>
              </a:solidFill>
            </a:endParaRPr>
          </a:p>
          <a:p>
            <a:pPr algn="ctr" rtl="1" eaLnBrk="1" hangingPunct="1">
              <a:spcBef>
                <a:spcPct val="0"/>
              </a:spcBef>
              <a:buClrTx/>
              <a:buFontTx/>
              <a:buNone/>
            </a:pPr>
            <a:r>
              <a:rPr lang="fr-FR" altLang="en-US" sz="2400" b="1">
                <a:latin typeface="Gill Sans MT" panose="020B0502020104020203" pitchFamily="34" charset="0"/>
              </a:rPr>
              <a:t>Que devez-vous faire ? </a:t>
            </a:r>
          </a:p>
          <a:p>
            <a:pPr rtl="1" eaLnBrk="1" hangingPunct="1">
              <a:spcBef>
                <a:spcPct val="0"/>
              </a:spcBef>
              <a:buClrTx/>
              <a:buFontTx/>
              <a:buNone/>
            </a:pPr>
            <a:endParaRPr lang="fr-FR" altLang="en-US" sz="2000" b="1">
              <a:solidFill>
                <a:srgbClr val="00206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722189E-FA56-49A6-8C93-22BC7B2968E1}"/>
              </a:ext>
            </a:extLst>
          </p:cNvPr>
          <p:cNvSpPr>
            <a:spLocks noGrp="1" noChangeArrowheads="1"/>
          </p:cNvSpPr>
          <p:nvPr>
            <p:ph type="title" idx="4294967295"/>
          </p:nvPr>
        </p:nvSpPr>
        <p:spPr/>
        <p:txBody>
          <a:bodyPr/>
          <a:lstStyle/>
          <a:p>
            <a:pPr>
              <a:defRPr/>
            </a:pPr>
            <a:r>
              <a:rPr lang="fr-FR">
                <a:solidFill>
                  <a:srgbClr val="002060"/>
                </a:solidFill>
              </a:rPr>
              <a:t>À quel point le VPI est-il sûr </a:t>
            </a:r>
            <a:r>
              <a:rPr lang="en-US">
                <a:solidFill>
                  <a:srgbClr val="002060"/>
                </a:solidFill>
              </a:rPr>
              <a:t>?</a:t>
            </a:r>
            <a:endParaRPr lang="en-GB">
              <a:solidFill>
                <a:srgbClr val="002060"/>
              </a:solidFill>
            </a:endParaRPr>
          </a:p>
        </p:txBody>
      </p:sp>
      <p:sp>
        <p:nvSpPr>
          <p:cNvPr id="27651" name="Rectangle 3">
            <a:extLst>
              <a:ext uri="{FF2B5EF4-FFF2-40B4-BE49-F238E27FC236}">
                <a16:creationId xmlns:a16="http://schemas.microsoft.com/office/drawing/2014/main" id="{B38CBB85-499B-4881-A3E7-79E6F47E938C}"/>
              </a:ext>
            </a:extLst>
          </p:cNvPr>
          <p:cNvSpPr>
            <a:spLocks noGrp="1" noChangeArrowheads="1"/>
          </p:cNvSpPr>
          <p:nvPr>
            <p:ph type="body" idx="1"/>
          </p:nvPr>
        </p:nvSpPr>
        <p:spPr>
          <a:xfrm>
            <a:off x="442913" y="1381125"/>
            <a:ext cx="8161337" cy="4611688"/>
          </a:xfrm>
        </p:spPr>
        <p:txBody>
          <a:bodyPr/>
          <a:lstStyle/>
          <a:p>
            <a:r>
              <a:rPr lang="fr-FR" altLang="en-US" sz="2300" dirty="0"/>
              <a:t>Le VPI est l</a:t>
            </a:r>
            <a:r>
              <a:rPr lang="fr-FR" altLang="fr-FR" sz="2300" dirty="0"/>
              <a:t>’</a:t>
            </a:r>
            <a:r>
              <a:rPr lang="fr-FR" altLang="en-US" sz="2300" dirty="0"/>
              <a:t>un des vaccins les plus sûrs et est administré dans tous les pays du monde pour immuniser les enfants</a:t>
            </a:r>
          </a:p>
          <a:p>
            <a:pPr>
              <a:spcBef>
                <a:spcPts val="1800"/>
              </a:spcBef>
            </a:pPr>
            <a:r>
              <a:rPr lang="fr-FR" altLang="en-US" sz="2300" dirty="0"/>
              <a:t>Effets secondaires rarement signalés : gonflement, rougeur et douleur au site d</a:t>
            </a:r>
            <a:r>
              <a:rPr lang="fr-FR" altLang="fr-FR" sz="2300" dirty="0"/>
              <a:t>’</a:t>
            </a:r>
            <a:r>
              <a:rPr lang="fr-FR" altLang="en-US" sz="2300" dirty="0"/>
              <a:t>injection, fièvre et gêne. </a:t>
            </a:r>
          </a:p>
          <a:p>
            <a:pPr>
              <a:spcBef>
                <a:spcPts val="1800"/>
              </a:spcBef>
            </a:pPr>
            <a:r>
              <a:rPr lang="fr-FR" altLang="en-US" sz="2300" dirty="0"/>
              <a:t>Le VPI peut être administré avec d</a:t>
            </a:r>
            <a:r>
              <a:rPr lang="fr-FR" altLang="fr-FR" sz="2300" dirty="0"/>
              <a:t>’</a:t>
            </a:r>
            <a:r>
              <a:rPr lang="fr-FR" altLang="en-US" sz="2300" dirty="0"/>
              <a:t>autres vaccins dans le calendrier du Programme élargi de vaccination (PEV) du nourrisson sans que son efficacité s</a:t>
            </a:r>
            <a:r>
              <a:rPr lang="fr-FR" altLang="fr-FR" sz="2300" dirty="0"/>
              <a:t>’</a:t>
            </a:r>
            <a:r>
              <a:rPr lang="fr-FR" altLang="en-US" sz="2300" dirty="0"/>
              <a:t>en trouve diminuée. </a:t>
            </a:r>
          </a:p>
          <a:p>
            <a:pPr>
              <a:spcBef>
                <a:spcPts val="1800"/>
              </a:spcBef>
            </a:pPr>
            <a:r>
              <a:rPr lang="fr-FR" altLang="en-US" sz="2300" dirty="0"/>
              <a:t>L</a:t>
            </a:r>
            <a:r>
              <a:rPr lang="fr-FR" altLang="fr-FR" sz="2300" dirty="0"/>
              <a:t>’</a:t>
            </a:r>
            <a:r>
              <a:rPr lang="fr-FR" altLang="en-US" sz="2300" dirty="0"/>
              <a:t>incidence des manifestations indésirables n</a:t>
            </a:r>
            <a:r>
              <a:rPr lang="fr-FR" altLang="fr-FR" sz="2300" dirty="0"/>
              <a:t>’</a:t>
            </a:r>
            <a:r>
              <a:rPr lang="fr-FR" altLang="en-US" sz="2300" dirty="0"/>
              <a:t>augmente pas lorsque le VPI est administré avec d</a:t>
            </a:r>
            <a:r>
              <a:rPr lang="fr-FR" altLang="fr-FR" sz="2300" dirty="0"/>
              <a:t>’</a:t>
            </a:r>
            <a:r>
              <a:rPr lang="fr-FR" altLang="en-US" sz="2300" dirty="0"/>
              <a:t>autres vaccins durant une même séance (soit seul soit en association avec d</a:t>
            </a:r>
            <a:r>
              <a:rPr lang="fr-FR" altLang="fr-FR" sz="2300" dirty="0"/>
              <a:t>’</a:t>
            </a:r>
            <a:r>
              <a:rPr lang="fr-FR" altLang="en-US" sz="2300" dirty="0"/>
              <a:t>autres vaccins).</a:t>
            </a:r>
          </a:p>
        </p:txBody>
      </p:sp>
      <p:sp>
        <p:nvSpPr>
          <p:cNvPr id="27652" name="Rectangle 10">
            <a:extLst>
              <a:ext uri="{FF2B5EF4-FFF2-40B4-BE49-F238E27FC236}">
                <a16:creationId xmlns:a16="http://schemas.microsoft.com/office/drawing/2014/main" id="{91B1AA42-9B13-42F9-968F-0190BBE0EC48}"/>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A9AEDC7-7B17-474B-8ABD-9FDEBE014C06}"/>
              </a:ext>
            </a:extLst>
          </p:cNvPr>
          <p:cNvSpPr>
            <a:spLocks noGrp="1" noChangeArrowheads="1"/>
          </p:cNvSpPr>
          <p:nvPr>
            <p:ph type="title" idx="4294967295"/>
          </p:nvPr>
        </p:nvSpPr>
        <p:spPr/>
        <p:txBody>
          <a:bodyPr/>
          <a:lstStyle/>
          <a:p>
            <a:pPr eaLnBrk="1" hangingPunct="1">
              <a:defRPr/>
            </a:pPr>
            <a:r>
              <a:rPr lang="fr-FR" dirty="0">
                <a:solidFill>
                  <a:srgbClr val="002060"/>
                </a:solidFill>
                <a:latin typeface="Gill Sans MT" panose="020B0502020104020203" pitchFamily="34" charset="0"/>
                <a:ea typeface="+mj-ea"/>
              </a:rPr>
              <a:t>Principaux messages </a:t>
            </a:r>
          </a:p>
        </p:txBody>
      </p:sp>
      <p:pic>
        <p:nvPicPr>
          <p:cNvPr id="29699" name="Picture 7" descr="C:\Users\sfellache\Desktop\ammp\doctor1.jpg">
            <a:extLst>
              <a:ext uri="{FF2B5EF4-FFF2-40B4-BE49-F238E27FC236}">
                <a16:creationId xmlns:a16="http://schemas.microsoft.com/office/drawing/2014/main" id="{F03FD2F7-AB38-4AAC-9322-E67A84179F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6988"/>
            <a:ext cx="1846262"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1">
            <a:extLst>
              <a:ext uri="{FF2B5EF4-FFF2-40B4-BE49-F238E27FC236}">
                <a16:creationId xmlns:a16="http://schemas.microsoft.com/office/drawing/2014/main" id="{2F0EFBEA-0F32-4B7C-9C15-628A7525BCFA}"/>
              </a:ext>
            </a:extLst>
          </p:cNvPr>
          <p:cNvSpPr>
            <a:spLocks noChangeArrowheads="1"/>
          </p:cNvSpPr>
          <p:nvPr/>
        </p:nvSpPr>
        <p:spPr bwMode="auto">
          <a:xfrm>
            <a:off x="611188" y="1341438"/>
            <a:ext cx="8281987"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3413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fr-FR" altLang="zh-CN" sz="2100" dirty="0">
                <a:latin typeface="Gill Sans MT" panose="020B0502020104020203" pitchFamily="34" charset="0"/>
                <a:ea typeface="SimSun" panose="02010600030101010101" pitchFamily="2" charset="-122"/>
              </a:rPr>
              <a:t>Le VPI est une formulation liquide, injectable ;</a:t>
            </a:r>
          </a:p>
          <a:p>
            <a:pPr>
              <a:spcBef>
                <a:spcPts val="600"/>
              </a:spcBef>
            </a:pPr>
            <a:r>
              <a:rPr lang="fr-FR" altLang="zh-CN" sz="2100" dirty="0">
                <a:latin typeface="Gill Sans MT" panose="020B0502020104020203" pitchFamily="34" charset="0"/>
                <a:ea typeface="SimSun" panose="02010600030101010101" pitchFamily="2" charset="-122"/>
              </a:rPr>
              <a:t>Le vaccin est présenté en flacons de 1, 2, 5 et 10 doses ;</a:t>
            </a:r>
          </a:p>
          <a:p>
            <a:pPr>
              <a:spcBef>
                <a:spcPts val="600"/>
              </a:spcBef>
            </a:pPr>
            <a:r>
              <a:rPr lang="fr-FR" altLang="zh-CN" sz="2100" dirty="0">
                <a:latin typeface="Gill Sans MT" panose="020B0502020104020203" pitchFamily="34" charset="0"/>
                <a:ea typeface="SimSun" panose="02010600030101010101" pitchFamily="2" charset="-122"/>
              </a:rPr>
              <a:t>Douleur et fièvre au site d’injection sont les réactions les plus courantes au VPI ;</a:t>
            </a:r>
          </a:p>
          <a:p>
            <a:pPr>
              <a:spcBef>
                <a:spcPts val="600"/>
              </a:spcBef>
            </a:pPr>
            <a:r>
              <a:rPr lang="fr-FR" altLang="zh-CN" sz="2100" dirty="0">
                <a:latin typeface="Gill Sans MT" panose="020B0502020104020203" pitchFamily="34" charset="0"/>
                <a:ea typeface="SimSun" panose="02010600030101010101" pitchFamily="2" charset="-122"/>
              </a:rPr>
              <a:t>Stockez le vaccin entre +2⁰C et +8⁰C, ne le congelez jamais  ;</a:t>
            </a:r>
          </a:p>
          <a:p>
            <a:pPr lvl="1">
              <a:spcBef>
                <a:spcPts val="600"/>
              </a:spcBef>
              <a:buFont typeface="Wingdings" panose="05000000000000000000" pitchFamily="2" charset="2"/>
              <a:buChar char="l"/>
            </a:pPr>
            <a:r>
              <a:rPr lang="fr-FR" altLang="en-US" dirty="0">
                <a:latin typeface="Gill Sans MT" panose="020B0502020104020203" pitchFamily="34" charset="0"/>
                <a:ea typeface="MS PGothic" panose="020B0600070205080204" pitchFamily="34" charset="-128"/>
              </a:rPr>
              <a:t>Le « test d</a:t>
            </a:r>
            <a:r>
              <a:rPr lang="fr-FR" altLang="fr-FR" dirty="0">
                <a:latin typeface="Gill Sans MT" panose="020B0502020104020203" pitchFamily="34" charset="0"/>
                <a:ea typeface="MS PGothic" panose="020B0600070205080204" pitchFamily="34" charset="-128"/>
              </a:rPr>
              <a:t>’</a:t>
            </a:r>
            <a:r>
              <a:rPr lang="fr-FR" altLang="en-US" dirty="0">
                <a:latin typeface="Gill Sans MT" panose="020B0502020104020203" pitchFamily="34" charset="0"/>
                <a:ea typeface="MS PGothic" panose="020B0600070205080204" pitchFamily="34" charset="-128"/>
              </a:rPr>
              <a:t>agitation » est inefficace lorsque l</a:t>
            </a:r>
            <a:r>
              <a:rPr lang="fr-FR" altLang="fr-FR" dirty="0">
                <a:latin typeface="Gill Sans MT" panose="020B0502020104020203" pitchFamily="34" charset="0"/>
                <a:ea typeface="MS PGothic" panose="020B0600070205080204" pitchFamily="34" charset="-128"/>
              </a:rPr>
              <a:t>’</a:t>
            </a:r>
            <a:r>
              <a:rPr lang="fr-FR" altLang="en-US" dirty="0">
                <a:latin typeface="Gill Sans MT" panose="020B0502020104020203" pitchFamily="34" charset="0"/>
                <a:ea typeface="MS PGothic" panose="020B0600070205080204" pitchFamily="34" charset="-128"/>
              </a:rPr>
              <a:t>on cherche à déterminer si le VPI a été congelé ;</a:t>
            </a:r>
          </a:p>
          <a:p>
            <a:pPr lvl="1">
              <a:spcBef>
                <a:spcPts val="600"/>
              </a:spcBef>
              <a:buFont typeface="Wingdings" panose="05000000000000000000" pitchFamily="2" charset="2"/>
              <a:buChar char="l"/>
            </a:pPr>
            <a:r>
              <a:rPr lang="fr-FR" altLang="zh-CN" dirty="0">
                <a:latin typeface="Gill Sans MT" panose="020B0502020104020203" pitchFamily="34" charset="0"/>
                <a:ea typeface="SimSun" panose="02010600030101010101" pitchFamily="2" charset="-122"/>
              </a:rPr>
              <a:t>Conservez sur le devant du réfrigérateur les vaccins portant les dates de péremption les plus proches et dont les pastilles de contrôle ont atteint le point </a:t>
            </a:r>
            <a:r>
              <a:rPr lang="fr-FR" altLang="zh-CN">
                <a:latin typeface="Gill Sans MT" panose="020B0502020104020203" pitchFamily="34" charset="0"/>
                <a:ea typeface="SimSun" panose="02010600030101010101" pitchFamily="2" charset="-122"/>
              </a:rPr>
              <a:t>de rejet </a:t>
            </a:r>
            <a:r>
              <a:rPr lang="fr-FR" altLang="zh-CN" dirty="0">
                <a:latin typeface="Gill Sans MT" panose="020B0502020104020203" pitchFamily="34" charset="0"/>
                <a:ea typeface="SimSun" panose="02010600030101010101" pitchFamily="2" charset="-122"/>
              </a:rPr>
              <a:t>ou s’en approchent ; utilisez ces vaccins en premier ;</a:t>
            </a:r>
          </a:p>
          <a:p>
            <a:pPr>
              <a:spcBef>
                <a:spcPts val="600"/>
              </a:spcBef>
            </a:pPr>
            <a:r>
              <a:rPr lang="fr-FR" altLang="zh-CN" sz="2100" dirty="0">
                <a:latin typeface="Gill Sans MT" panose="020B0502020104020203" pitchFamily="34" charset="0"/>
                <a:ea typeface="SimSun" panose="02010600030101010101" pitchFamily="2" charset="-122"/>
              </a:rPr>
              <a:t>Contrôlez régulièrement la température du réfrigérateur.</a:t>
            </a:r>
            <a:endParaRPr lang="fr-FR" altLang="en-US" sz="2100" dirty="0">
              <a:solidFill>
                <a:srgbClr val="002060"/>
              </a:solidFill>
              <a:latin typeface="Gill Sans MT" panose="020B0502020104020203"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6" descr="doctor_goodbye">
            <a:extLst>
              <a:ext uri="{FF2B5EF4-FFF2-40B4-BE49-F238E27FC236}">
                <a16:creationId xmlns:a16="http://schemas.microsoft.com/office/drawing/2014/main" id="{489DE7B8-5245-443B-B154-C5C372C2D4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6EC93734-B0BD-4125-8C90-575388B2F205}"/>
              </a:ext>
            </a:extLst>
          </p:cNvPr>
          <p:cNvSpPr>
            <a:spLocks noGrp="1"/>
          </p:cNvSpPr>
          <p:nvPr>
            <p:ph type="title" idx="4294967295"/>
          </p:nvPr>
        </p:nvSpPr>
        <p:spPr/>
        <p:txBody>
          <a:bodyPr/>
          <a:lstStyle/>
          <a:p>
            <a:pPr>
              <a:defRPr/>
            </a:pPr>
            <a:r>
              <a:rPr lang="fr-FR" sz="3600" dirty="0">
                <a:latin typeface="Gill Sans MT" charset="0"/>
                <a:ea typeface="MS PGothic" charset="0"/>
              </a:rPr>
              <a:t>Fin du module</a:t>
            </a:r>
          </a:p>
        </p:txBody>
      </p:sp>
      <p:sp>
        <p:nvSpPr>
          <p:cNvPr id="6" name="Rectangle à coins arrondis 5">
            <a:extLst>
              <a:ext uri="{FF2B5EF4-FFF2-40B4-BE49-F238E27FC236}">
                <a16:creationId xmlns:a16="http://schemas.microsoft.com/office/drawing/2014/main" id="{52E8A587-50B0-4679-80B8-678410532B09}"/>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fr-FR" sz="2400" b="1">
                <a:solidFill>
                  <a:srgbClr val="000066"/>
                </a:solidFill>
                <a:latin typeface="Gill Sans MT" pitchFamily="34" charset="0"/>
                <a:ea typeface="MS PGothic" pitchFamily="34" charset="-128"/>
              </a:rPr>
              <a:t>Je vous remercie de votre attention </a:t>
            </a:r>
            <a:br>
              <a:rPr lang="en-US" sz="2400" b="1">
                <a:solidFill>
                  <a:srgbClr val="000066"/>
                </a:solidFill>
                <a:latin typeface="Gill Sans MT" pitchFamily="34" charset="0"/>
                <a:ea typeface="MS PGothic" pitchFamily="34" charset="-128"/>
              </a:rPr>
            </a:br>
            <a:endParaRPr lang="en-US" sz="24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F80FAC5D-0395-43D7-9FB6-A8D5A65B6171}"/>
              </a:ext>
            </a:extLst>
          </p:cNvPr>
          <p:cNvSpPr>
            <a:spLocks noGrp="1" noChangeArrowheads="1"/>
          </p:cNvSpPr>
          <p:nvPr>
            <p:ph type="title"/>
          </p:nvPr>
        </p:nvSpPr>
        <p:spPr/>
        <p:txBody>
          <a:bodyPr/>
          <a:lstStyle/>
          <a:p>
            <a:pPr>
              <a:defRPr/>
            </a:pPr>
            <a:r>
              <a:rPr lang="fr-FR" dirty="0">
                <a:ea typeface="ＭＳ Ｐゴシック" charset="0"/>
              </a:rPr>
              <a:t>Objectifs de ce module</a:t>
            </a:r>
          </a:p>
        </p:txBody>
      </p:sp>
      <p:sp>
        <p:nvSpPr>
          <p:cNvPr id="8195" name="Rectangle 14">
            <a:extLst>
              <a:ext uri="{FF2B5EF4-FFF2-40B4-BE49-F238E27FC236}">
                <a16:creationId xmlns:a16="http://schemas.microsoft.com/office/drawing/2014/main" id="{873AAD97-C963-4CE2-A262-235636A0BE54}"/>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latin typeface="Gill Sans MT" panose="020B0502020104020203" pitchFamily="34" charset="0"/>
              </a:rPr>
              <a:t>À l</a:t>
            </a:r>
            <a:r>
              <a:rPr lang="fr-FR" altLang="fr-FR">
                <a:latin typeface="Gill Sans MT" panose="020B0502020104020203" pitchFamily="34" charset="0"/>
              </a:rPr>
              <a:t>’</a:t>
            </a:r>
            <a:r>
              <a:rPr lang="fr-FR" altLang="en-US">
                <a:latin typeface="Gill Sans MT" panose="020B0502020104020203" pitchFamily="34" charset="0"/>
              </a:rPr>
              <a:t>issue de ce module, les participants seront capables de :</a:t>
            </a:r>
          </a:p>
          <a:p>
            <a:pPr lvl="1"/>
            <a:r>
              <a:rPr lang="fr-FR" altLang="en-US">
                <a:latin typeface="Gill Sans MT" panose="020B0502020104020203" pitchFamily="34" charset="0"/>
                <a:ea typeface="MS PGothic" panose="020B0600070205080204" pitchFamily="34" charset="-128"/>
              </a:rPr>
              <a:t>Décrire les principales caractéristiques du VPI</a:t>
            </a:r>
          </a:p>
          <a:p>
            <a:pPr lvl="1"/>
            <a:r>
              <a:rPr lang="fr-FR" altLang="en-US">
                <a:latin typeface="Gill Sans MT" panose="020B0502020104020203" pitchFamily="34" charset="0"/>
                <a:ea typeface="MS PGothic" panose="020B0600070205080204" pitchFamily="34" charset="-128"/>
              </a:rPr>
              <a:t>Décrire les bonnes conditions de stockage du VPI</a:t>
            </a:r>
          </a:p>
          <a:p>
            <a:pPr lvl="1"/>
            <a:endParaRPr lang="fr-FR" altLang="en-US">
              <a:latin typeface="Gill Sans MT" panose="020B0502020104020203" pitchFamily="34" charset="0"/>
              <a:ea typeface="MS PGothic" panose="020B0600070205080204" pitchFamily="34" charset="-128"/>
            </a:endParaRPr>
          </a:p>
          <a:p>
            <a:r>
              <a:rPr lang="fr-FR" altLang="en-US">
                <a:latin typeface="Gill Sans MT" panose="020B0502020104020203" pitchFamily="34" charset="0"/>
              </a:rPr>
              <a:t>Durée</a:t>
            </a:r>
          </a:p>
          <a:p>
            <a:pPr lvl="1"/>
            <a:r>
              <a:rPr lang="fr-FR" altLang="en-US">
                <a:latin typeface="Gill Sans MT" panose="020B0502020104020203" pitchFamily="34" charset="0"/>
                <a:ea typeface="MS PGothic" panose="020B0600070205080204" pitchFamily="34" charset="-128"/>
              </a:rPr>
              <a:t>15 minutes</a:t>
            </a:r>
            <a:endParaRPr lang="fr-FR" altLang="ja-JP">
              <a:latin typeface="Gill Sans MT" panose="020B0502020104020203" pitchFamily="34" charset="0"/>
              <a:ea typeface="MS PGothic" panose="020B0600070205080204" pitchFamily="34" charset="-128"/>
            </a:endParaRPr>
          </a:p>
          <a:p>
            <a:pPr lvl="1"/>
            <a:endParaRPr lang="fr-FR" altLang="en-US">
              <a:latin typeface="Gill Sans MT" panose="020B0502020104020203" pitchFamily="34" charset="0"/>
              <a:ea typeface="MS PGothic" panose="020B0600070205080204" pitchFamily="34" charset="-128"/>
            </a:endParaRPr>
          </a:p>
        </p:txBody>
      </p:sp>
      <p:pic>
        <p:nvPicPr>
          <p:cNvPr id="8196" name="Picture 6" descr="C:\Users\sfellache\Desktop\ammp\sandclock.jpg">
            <a:extLst>
              <a:ext uri="{FF2B5EF4-FFF2-40B4-BE49-F238E27FC236}">
                <a16:creationId xmlns:a16="http://schemas.microsoft.com/office/drawing/2014/main" id="{2B82C29A-99D1-4F54-9534-A0E7836DBB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7" descr="arrow">
            <a:extLst>
              <a:ext uri="{FF2B5EF4-FFF2-40B4-BE49-F238E27FC236}">
                <a16:creationId xmlns:a16="http://schemas.microsoft.com/office/drawing/2014/main" id="{5FEB84DC-B40D-4A69-BC73-FE539302E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1">
            <a:extLst>
              <a:ext uri="{FF2B5EF4-FFF2-40B4-BE49-F238E27FC236}">
                <a16:creationId xmlns:a16="http://schemas.microsoft.com/office/drawing/2014/main" id="{7B39302E-D89F-4DE9-9A6D-93BDCBBFA7A0}"/>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5" descr="C:\Users\sfellache\Desktop\ammp\doctor2.jpg">
            <a:extLst>
              <a:ext uri="{FF2B5EF4-FFF2-40B4-BE49-F238E27FC236}">
                <a16:creationId xmlns:a16="http://schemas.microsoft.com/office/drawing/2014/main" id="{62CFB9E5-7E9E-4BC0-B4C3-377CE021B6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7913" y="162877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DDF96442-6154-4D0D-9367-928214031113}"/>
              </a:ext>
            </a:extLst>
          </p:cNvPr>
          <p:cNvGrpSpPr>
            <a:grpSpLocks/>
          </p:cNvGrpSpPr>
          <p:nvPr/>
        </p:nvGrpSpPr>
        <p:grpSpPr bwMode="auto">
          <a:xfrm>
            <a:off x="468313" y="1700213"/>
            <a:ext cx="4895850" cy="938212"/>
            <a:chOff x="295" y="1071"/>
            <a:chExt cx="2857" cy="591"/>
          </a:xfrm>
        </p:grpSpPr>
        <p:sp>
          <p:nvSpPr>
            <p:cNvPr id="4" name="Rectangle à coins arrondis 3">
              <a:extLst>
                <a:ext uri="{FF2B5EF4-FFF2-40B4-BE49-F238E27FC236}">
                  <a16:creationId xmlns:a16="http://schemas.microsoft.com/office/drawing/2014/main" id="{FCDF80E3-E7F6-458E-BECD-E30FD9A8118A}"/>
                </a:ext>
              </a:extLst>
            </p:cNvPr>
            <p:cNvSpPr/>
            <p:nvPr/>
          </p:nvSpPr>
          <p:spPr bwMode="auto">
            <a:xfrm>
              <a:off x="566" y="111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sz="2000" b="1">
                  <a:solidFill>
                    <a:srgbClr val="000066"/>
                  </a:solidFill>
                  <a:latin typeface="Gill Sans MT" pitchFamily="34" charset="0"/>
                  <a:ea typeface="MS PGothic" pitchFamily="34" charset="-128"/>
                </a:rPr>
                <a:t>Qu</a:t>
              </a:r>
              <a:r>
                <a:rPr lang="fr-FR" altLang="fr-FR" sz="2000" b="1">
                  <a:solidFill>
                    <a:srgbClr val="000066"/>
                  </a:solidFill>
                  <a:latin typeface="Gill Sans MT" pitchFamily="34" charset="0"/>
                  <a:ea typeface="MS PGothic" pitchFamily="34" charset="-128"/>
                </a:rPr>
                <a:t>’</a:t>
              </a:r>
              <a:r>
                <a:rPr lang="fr-FR" sz="2000" b="1">
                  <a:solidFill>
                    <a:srgbClr val="000066"/>
                  </a:solidFill>
                  <a:latin typeface="Gill Sans MT" pitchFamily="34" charset="0"/>
                  <a:ea typeface="MS PGothic" pitchFamily="34" charset="-128"/>
                </a:rPr>
                <a:t>est-ce que le vaccin antipoliomyélitique inactivé (VPI)</a:t>
              </a:r>
            </a:p>
          </p:txBody>
        </p:sp>
        <p:sp>
          <p:nvSpPr>
            <p:cNvPr id="8" name="Ellipse 7">
              <a:extLst>
                <a:ext uri="{FF2B5EF4-FFF2-40B4-BE49-F238E27FC236}">
                  <a16:creationId xmlns:a16="http://schemas.microsoft.com/office/drawing/2014/main" id="{0E03D290-B181-4A21-BBA4-7241C2A38B26}"/>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5" name="Group 12">
            <a:extLst>
              <a:ext uri="{FF2B5EF4-FFF2-40B4-BE49-F238E27FC236}">
                <a16:creationId xmlns:a16="http://schemas.microsoft.com/office/drawing/2014/main" id="{459DA983-220F-4DF1-A8A4-762C2A329D8E}"/>
              </a:ext>
            </a:extLst>
          </p:cNvPr>
          <p:cNvGrpSpPr>
            <a:grpSpLocks/>
          </p:cNvGrpSpPr>
          <p:nvPr/>
        </p:nvGrpSpPr>
        <p:grpSpPr bwMode="auto">
          <a:xfrm>
            <a:off x="461963" y="3759200"/>
            <a:ext cx="5046662" cy="893763"/>
            <a:chOff x="295" y="1842"/>
            <a:chExt cx="2857" cy="563"/>
          </a:xfrm>
        </p:grpSpPr>
        <p:sp>
          <p:nvSpPr>
            <p:cNvPr id="6" name="Rectangle à coins arrondis 5">
              <a:extLst>
                <a:ext uri="{FF2B5EF4-FFF2-40B4-BE49-F238E27FC236}">
                  <a16:creationId xmlns:a16="http://schemas.microsoft.com/office/drawing/2014/main" id="{D6893A05-E710-4D4B-A944-D2849E2431B7}"/>
                </a:ext>
              </a:extLst>
            </p:cNvPr>
            <p:cNvSpPr/>
            <p:nvPr/>
          </p:nvSpPr>
          <p:spPr bwMode="auto">
            <a:xfrm>
              <a:off x="566" y="1906"/>
              <a:ext cx="2586" cy="499"/>
            </a:xfrm>
            <a:prstGeom prst="wedgeRoundRectCallout">
              <a:avLst>
                <a:gd name="adj1" fmla="val 64031"/>
                <a:gd name="adj2" fmla="val -4408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sz="2000" b="1">
                  <a:solidFill>
                    <a:srgbClr val="000066"/>
                  </a:solidFill>
                  <a:latin typeface="Gill Sans MT" pitchFamily="34" charset="0"/>
                  <a:ea typeface="MS PGothic" pitchFamily="34" charset="-128"/>
                </a:rPr>
                <a:t>Où le VPI doit-il être stocké </a:t>
              </a:r>
              <a:r>
                <a:rPr lang="en-US" sz="2000" b="1">
                  <a:solidFill>
                    <a:srgbClr val="000066"/>
                  </a:solidFill>
                  <a:latin typeface="Gill Sans MT" pitchFamily="34" charset="0"/>
                  <a:ea typeface="MS PGothic" pitchFamily="34" charset="-128"/>
                </a:rPr>
                <a:t>?</a:t>
              </a:r>
              <a:endParaRPr lang="fr-FR" sz="2000" b="1">
                <a:solidFill>
                  <a:srgbClr val="000066"/>
                </a:solidFill>
                <a:latin typeface="Gill Sans MT" pitchFamily="34" charset="0"/>
                <a:ea typeface="MS PGothic" pitchFamily="34" charset="-128"/>
              </a:endParaRPr>
            </a:p>
          </p:txBody>
        </p:sp>
        <p:sp>
          <p:nvSpPr>
            <p:cNvPr id="9" name="Ellipse 8">
              <a:extLst>
                <a:ext uri="{FF2B5EF4-FFF2-40B4-BE49-F238E27FC236}">
                  <a16:creationId xmlns:a16="http://schemas.microsoft.com/office/drawing/2014/main" id="{75F6A2A6-AA90-4696-A595-83ECBCD83CF0}"/>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grpSp>
        <p:nvGrpSpPr>
          <p:cNvPr id="11" name="Group 13">
            <a:extLst>
              <a:ext uri="{FF2B5EF4-FFF2-40B4-BE49-F238E27FC236}">
                <a16:creationId xmlns:a16="http://schemas.microsoft.com/office/drawing/2014/main" id="{EE4D50B6-6E04-4EB7-A59A-7B99C5618C4D}"/>
              </a:ext>
            </a:extLst>
          </p:cNvPr>
          <p:cNvGrpSpPr>
            <a:grpSpLocks/>
          </p:cNvGrpSpPr>
          <p:nvPr/>
        </p:nvGrpSpPr>
        <p:grpSpPr bwMode="auto">
          <a:xfrm>
            <a:off x="461963" y="4768850"/>
            <a:ext cx="5046662" cy="892175"/>
            <a:chOff x="295" y="2568"/>
            <a:chExt cx="2857" cy="562"/>
          </a:xfrm>
        </p:grpSpPr>
        <p:sp>
          <p:nvSpPr>
            <p:cNvPr id="7" name="Rectangle à coins arrondis 6">
              <a:extLst>
                <a:ext uri="{FF2B5EF4-FFF2-40B4-BE49-F238E27FC236}">
                  <a16:creationId xmlns:a16="http://schemas.microsoft.com/office/drawing/2014/main" id="{89D49687-72A4-4E1F-829A-8D5C541795CC}"/>
                </a:ext>
              </a:extLst>
            </p:cNvPr>
            <p:cNvSpPr/>
            <p:nvPr/>
          </p:nvSpPr>
          <p:spPr bwMode="auto">
            <a:xfrm>
              <a:off x="566" y="2631"/>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sz="2000" b="1">
                  <a:solidFill>
                    <a:srgbClr val="000066"/>
                  </a:solidFill>
                  <a:latin typeface="Gill Sans MT" pitchFamily="34" charset="0"/>
                  <a:ea typeface="MS PGothic" pitchFamily="34" charset="-128"/>
                </a:rPr>
                <a:t>À quel point le VPI est-il sûr </a:t>
              </a:r>
              <a:r>
                <a:rPr lang="en-US" sz="2000" b="1">
                  <a:solidFill>
                    <a:srgbClr val="000066"/>
                  </a:solidFill>
                  <a:latin typeface="Gill Sans MT" pitchFamily="34" charset="0"/>
                  <a:ea typeface="MS PGothic" pitchFamily="34" charset="-128"/>
                </a:rPr>
                <a:t>?</a:t>
              </a:r>
              <a:endParaRPr lang="fr-FR" sz="2000" b="1">
                <a:solidFill>
                  <a:srgbClr val="000066"/>
                </a:solidFill>
                <a:latin typeface="Gill Sans MT" pitchFamily="34" charset="0"/>
                <a:ea typeface="MS PGothic" pitchFamily="34" charset="-128"/>
              </a:endParaRPr>
            </a:p>
          </p:txBody>
        </p:sp>
        <p:sp>
          <p:nvSpPr>
            <p:cNvPr id="10" name="Ellipse 9">
              <a:extLst>
                <a:ext uri="{FF2B5EF4-FFF2-40B4-BE49-F238E27FC236}">
                  <a16:creationId xmlns:a16="http://schemas.microsoft.com/office/drawing/2014/main" id="{95F1C888-E3DB-49CA-A9F9-A306879BC952}"/>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sp>
        <p:nvSpPr>
          <p:cNvPr id="9222" name="Titre 17">
            <a:extLst>
              <a:ext uri="{FF2B5EF4-FFF2-40B4-BE49-F238E27FC236}">
                <a16:creationId xmlns:a16="http://schemas.microsoft.com/office/drawing/2014/main" id="{37E423F0-A80C-4CC3-AA13-6D77AB7627AD}"/>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ＭＳ Ｐゴシック" charset="0"/>
              </a:rPr>
              <a:t>Principales questions</a:t>
            </a:r>
          </a:p>
        </p:txBody>
      </p:sp>
      <p:sp>
        <p:nvSpPr>
          <p:cNvPr id="10247" name="Rectangle 1">
            <a:extLst>
              <a:ext uri="{FF2B5EF4-FFF2-40B4-BE49-F238E27FC236}">
                <a16:creationId xmlns:a16="http://schemas.microsoft.com/office/drawing/2014/main" id="{350E2387-1662-416C-BAA9-9710B926AC25}"/>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800" b="1" i="1">
                <a:solidFill>
                  <a:schemeClr val="tx1"/>
                </a:solidFill>
                <a:latin typeface="Limon F3" charset="0"/>
              </a:rPr>
              <a:t> </a:t>
            </a:r>
            <a:endParaRPr lang="en-GB" altLang="en-US" sz="1800" b="1" i="1">
              <a:solidFill>
                <a:schemeClr val="tx1"/>
              </a:solidFill>
              <a:latin typeface="Limon F3" charset="0"/>
            </a:endParaRPr>
          </a:p>
        </p:txBody>
      </p:sp>
      <p:grpSp>
        <p:nvGrpSpPr>
          <p:cNvPr id="12" name="Group 12">
            <a:extLst>
              <a:ext uri="{FF2B5EF4-FFF2-40B4-BE49-F238E27FC236}">
                <a16:creationId xmlns:a16="http://schemas.microsoft.com/office/drawing/2014/main" id="{86FFFE95-5E60-4BC0-B2FF-52F7650F4585}"/>
              </a:ext>
            </a:extLst>
          </p:cNvPr>
          <p:cNvGrpSpPr>
            <a:grpSpLocks/>
          </p:cNvGrpSpPr>
          <p:nvPr/>
        </p:nvGrpSpPr>
        <p:grpSpPr bwMode="auto">
          <a:xfrm>
            <a:off x="454025" y="2744788"/>
            <a:ext cx="4910138" cy="900112"/>
            <a:chOff x="295" y="1842"/>
            <a:chExt cx="2857" cy="567"/>
          </a:xfrm>
        </p:grpSpPr>
        <p:sp>
          <p:nvSpPr>
            <p:cNvPr id="16" name="Rectangle à coins arrondis 5">
              <a:extLst>
                <a:ext uri="{FF2B5EF4-FFF2-40B4-BE49-F238E27FC236}">
                  <a16:creationId xmlns:a16="http://schemas.microsoft.com/office/drawing/2014/main" id="{D8736E6C-7C38-4655-8E04-D6540D69F4F5}"/>
                </a:ext>
              </a:extLst>
            </p:cNvPr>
            <p:cNvSpPr/>
            <p:nvPr/>
          </p:nvSpPr>
          <p:spPr bwMode="auto">
            <a:xfrm>
              <a:off x="566" y="1910"/>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endParaRPr lang="fr-FR" sz="2000" b="1">
                <a:solidFill>
                  <a:srgbClr val="000066"/>
                </a:solidFill>
                <a:latin typeface="Gill Sans MT" pitchFamily="34" charset="0"/>
                <a:ea typeface="MS PGothic" pitchFamily="34" charset="-128"/>
              </a:endParaRPr>
            </a:p>
            <a:p>
              <a:pPr algn="ctr" rtl="1" eaLnBrk="1" hangingPunct="1">
                <a:defRPr/>
              </a:pPr>
              <a:r>
                <a:rPr lang="fr-FR" sz="2000" b="1">
                  <a:solidFill>
                    <a:srgbClr val="000066"/>
                  </a:solidFill>
                  <a:latin typeface="Gill Sans MT" pitchFamily="34" charset="0"/>
                  <a:ea typeface="MS PGothic" pitchFamily="34" charset="-128"/>
                </a:rPr>
                <a:t>À quelle température le VPI doit-il être stocké </a:t>
              </a:r>
              <a:r>
                <a:rPr lang="en-US" sz="2000" b="1">
                  <a:solidFill>
                    <a:srgbClr val="000066"/>
                  </a:solidFill>
                  <a:latin typeface="Gill Sans MT" pitchFamily="34" charset="0"/>
                  <a:ea typeface="MS PGothic" pitchFamily="34" charset="-128"/>
                </a:rPr>
                <a:t>?</a:t>
              </a:r>
              <a:endParaRPr lang="fr-FR" sz="2000" b="1">
                <a:solidFill>
                  <a:srgbClr val="000066"/>
                </a:solidFill>
                <a:latin typeface="Gill Sans MT" pitchFamily="34" charset="0"/>
                <a:ea typeface="MS PGothic" pitchFamily="34" charset="-128"/>
              </a:endParaRPr>
            </a:p>
            <a:p>
              <a:pPr algn="ctr" rtl="1" eaLnBrk="1" hangingPunct="1">
                <a:defRPr/>
              </a:pPr>
              <a:endParaRPr lang="fr-FR" sz="2000" b="1">
                <a:solidFill>
                  <a:srgbClr val="000066"/>
                </a:solidFill>
                <a:latin typeface="Gill Sans MT" pitchFamily="34" charset="0"/>
                <a:ea typeface="MS PGothic" pitchFamily="34" charset="-128"/>
              </a:endParaRPr>
            </a:p>
          </p:txBody>
        </p:sp>
        <p:sp>
          <p:nvSpPr>
            <p:cNvPr id="17" name="Ellipse 8">
              <a:extLst>
                <a:ext uri="{FF2B5EF4-FFF2-40B4-BE49-F238E27FC236}">
                  <a16:creationId xmlns:a16="http://schemas.microsoft.com/office/drawing/2014/main" id="{113817E0-6646-4776-9765-7FE99ED7C32D}"/>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146EC83F-52CD-45BF-8226-D238C04EA42E}"/>
              </a:ext>
            </a:extLst>
          </p:cNvPr>
          <p:cNvSpPr>
            <a:spLocks noGrp="1" noChangeArrowheads="1"/>
          </p:cNvSpPr>
          <p:nvPr>
            <p:ph type="body" idx="1"/>
          </p:nvPr>
        </p:nvSpPr>
        <p:spPr>
          <a:xfrm>
            <a:off x="323850" y="1771650"/>
            <a:ext cx="8232775" cy="3817938"/>
          </a:xfrm>
        </p:spPr>
        <p:txBody>
          <a:bodyPr/>
          <a:lstStyle/>
          <a:p>
            <a:pPr>
              <a:spcBef>
                <a:spcPts val="1200"/>
              </a:spcBef>
            </a:pPr>
            <a:r>
              <a:rPr lang="fr-FR" altLang="en-US" sz="2000" dirty="0"/>
              <a:t>Il y a actuellement 12 types de VPI qui ont été préqualifié par l’OMS, de 6 fabricants</a:t>
            </a:r>
          </a:p>
          <a:p>
            <a:pPr>
              <a:spcBef>
                <a:spcPts val="1200"/>
              </a:spcBef>
            </a:pPr>
            <a:r>
              <a:rPr lang="fr-FR" altLang="en-US" sz="2000" dirty="0"/>
              <a:t>Tous sont en suspension liquide assurant une protection contre les 3 types de poliovirus</a:t>
            </a:r>
          </a:p>
          <a:p>
            <a:pPr>
              <a:spcBef>
                <a:spcPts val="1200"/>
              </a:spcBef>
            </a:pPr>
            <a:r>
              <a:rPr lang="fr-FR" altLang="en-US" sz="2000" dirty="0"/>
              <a:t>Pas besoin de les reconstituer </a:t>
            </a:r>
          </a:p>
          <a:p>
            <a:pPr>
              <a:spcBef>
                <a:spcPts val="1200"/>
              </a:spcBef>
            </a:pPr>
            <a:r>
              <a:rPr lang="fr-FR" altLang="en-US" sz="2000" dirty="0"/>
              <a:t>Le VPI est disponible en flacons de 1, 2, 5 et 10 doses par flacon </a:t>
            </a:r>
          </a:p>
        </p:txBody>
      </p:sp>
      <p:pic>
        <p:nvPicPr>
          <p:cNvPr id="2" name="Picture 11" descr="http://www.who.int/immunization_standards/vaccine_quality/imovax_polio_sanofi_pasteur_container_image_580.jpg?ua=1">
            <a:extLst>
              <a:ext uri="{FF2B5EF4-FFF2-40B4-BE49-F238E27FC236}">
                <a16:creationId xmlns:a16="http://schemas.microsoft.com/office/drawing/2014/main" id="{7360A63B-5401-4C71-9100-0E579482CCFC}"/>
              </a:ext>
            </a:extLst>
          </p:cNvPr>
          <p:cNvPicPr>
            <a:picLocks noChangeAspect="1" noChangeArrowheads="1"/>
          </p:cNvPicPr>
          <p:nvPr/>
        </p:nvPicPr>
        <p:blipFill>
          <a:blip r:embed="rId3" cstate="print"/>
          <a:srcRect/>
          <a:stretch>
            <a:fillRect/>
          </a:stretch>
        </p:blipFill>
        <p:spPr bwMode="auto">
          <a:xfrm>
            <a:off x="5580112" y="4365104"/>
            <a:ext cx="3412344" cy="1511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242" name="Rectangle 2">
            <a:extLst>
              <a:ext uri="{FF2B5EF4-FFF2-40B4-BE49-F238E27FC236}">
                <a16:creationId xmlns:a16="http://schemas.microsoft.com/office/drawing/2014/main" id="{3ADB5989-FC58-4D3B-9EB5-7F86E7DB4519}"/>
              </a:ext>
            </a:extLst>
          </p:cNvPr>
          <p:cNvSpPr>
            <a:spLocks noGrp="1" noChangeArrowheads="1"/>
          </p:cNvSpPr>
          <p:nvPr>
            <p:ph type="title" idx="4294967295"/>
          </p:nvPr>
        </p:nvSpPr>
        <p:spPr/>
        <p:txBody>
          <a:bodyPr/>
          <a:lstStyle/>
          <a:p>
            <a:pPr>
              <a:defRPr/>
            </a:pPr>
            <a:r>
              <a:rPr lang="fr-FR">
                <a:solidFill>
                  <a:srgbClr val="002060"/>
                </a:solidFill>
              </a:rPr>
              <a:t>Comment se présente le vaccin antipoliomyélitique inactivé </a:t>
            </a:r>
            <a:r>
              <a:rPr lang="en-US">
                <a:solidFill>
                  <a:srgbClr val="002060"/>
                </a:solidFill>
              </a:rPr>
              <a:t>(VPI) ?</a:t>
            </a:r>
            <a:endParaRPr lang="en-GB">
              <a:solidFill>
                <a:srgbClr val="002060"/>
              </a:solidFill>
            </a:endParaRPr>
          </a:p>
        </p:txBody>
      </p:sp>
      <p:pic>
        <p:nvPicPr>
          <p:cNvPr id="5" name="Picture 4" descr="A close up of a bottle&#10;&#10;Description automatically generated">
            <a:extLst>
              <a:ext uri="{FF2B5EF4-FFF2-40B4-BE49-F238E27FC236}">
                <a16:creationId xmlns:a16="http://schemas.microsoft.com/office/drawing/2014/main" id="{7EF2BE09-274C-4F15-8A93-C4663219CB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362" y="4133758"/>
            <a:ext cx="1235727" cy="1743242"/>
          </a:xfrm>
          <a:prstGeom prst="rect">
            <a:avLst/>
          </a:prstGeom>
        </p:spPr>
      </p:pic>
      <p:pic>
        <p:nvPicPr>
          <p:cNvPr id="6" name="Picture 5">
            <a:extLst>
              <a:ext uri="{FF2B5EF4-FFF2-40B4-BE49-F238E27FC236}">
                <a16:creationId xmlns:a16="http://schemas.microsoft.com/office/drawing/2014/main" id="{21376778-4910-4402-869D-393746F1C7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9577" y="4153110"/>
            <a:ext cx="1292918" cy="1723890"/>
          </a:xfrm>
          <a:prstGeom prst="rect">
            <a:avLst/>
          </a:prstGeom>
        </p:spPr>
      </p:pic>
      <p:pic>
        <p:nvPicPr>
          <p:cNvPr id="7" name="Picture 6" descr="Text&#10;&#10;Description automatically generated">
            <a:extLst>
              <a:ext uri="{FF2B5EF4-FFF2-40B4-BE49-F238E27FC236}">
                <a16:creationId xmlns:a16="http://schemas.microsoft.com/office/drawing/2014/main" id="{2BCC5E92-0EF7-4F3B-BE54-BF0420229F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5180" y="4743204"/>
            <a:ext cx="1514853" cy="1048115"/>
          </a:xfrm>
          <a:prstGeom prst="rect">
            <a:avLst/>
          </a:prstGeom>
        </p:spPr>
      </p:pic>
      <p:pic>
        <p:nvPicPr>
          <p:cNvPr id="8" name="Picture 7">
            <a:extLst>
              <a:ext uri="{FF2B5EF4-FFF2-40B4-BE49-F238E27FC236}">
                <a16:creationId xmlns:a16="http://schemas.microsoft.com/office/drawing/2014/main" id="{164AB32B-88DC-4F61-9B28-71DB7E5FCB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2718" y="4306734"/>
            <a:ext cx="739876" cy="1593445"/>
          </a:xfrm>
          <a:prstGeom prst="rect">
            <a:avLst/>
          </a:prstGeom>
        </p:spPr>
      </p:pic>
      <p:pic>
        <p:nvPicPr>
          <p:cNvPr id="9" name="Picture 8">
            <a:extLst>
              <a:ext uri="{FF2B5EF4-FFF2-40B4-BE49-F238E27FC236}">
                <a16:creationId xmlns:a16="http://schemas.microsoft.com/office/drawing/2014/main" id="{D7AF0399-48E5-4312-B8DE-AA184EBDEA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68344" y="2852936"/>
            <a:ext cx="1353862" cy="143938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
            <a:extLst>
              <a:ext uri="{FF2B5EF4-FFF2-40B4-BE49-F238E27FC236}">
                <a16:creationId xmlns:a16="http://schemas.microsoft.com/office/drawing/2014/main" id="{7675B9B9-E52B-4D7F-9FF1-9A8B4747F318}"/>
              </a:ext>
            </a:extLst>
          </p:cNvPr>
          <p:cNvSpPr>
            <a:spLocks noChangeArrowheads="1"/>
          </p:cNvSpPr>
          <p:nvPr/>
        </p:nvSpPr>
        <p:spPr bwMode="auto">
          <a:xfrm>
            <a:off x="515938" y="1268413"/>
            <a:ext cx="8377237" cy="468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2088"/>
              </a:spcBef>
            </a:pPr>
            <a:r>
              <a:rPr lang="fr-FR" altLang="en-US" sz="2200">
                <a:latin typeface="Gill Sans MT" panose="020B0502020104020203" pitchFamily="34" charset="0"/>
              </a:rPr>
              <a:t>Le VPI est plus sensible à la chaleur que les nombreux autres vaccins existants sensibles à la chaleur.</a:t>
            </a:r>
          </a:p>
          <a:p>
            <a:pPr>
              <a:spcBef>
                <a:spcPts val="888"/>
              </a:spcBef>
            </a:pPr>
            <a:r>
              <a:rPr lang="fr-FR" altLang="en-US" sz="2200">
                <a:latin typeface="Gill Sans MT" panose="020B0502020104020203" pitchFamily="34" charset="0"/>
              </a:rPr>
              <a:t>Les pastilles de contrôle du VPI peuvent changer de couleur plus vite que celles d</a:t>
            </a:r>
            <a:r>
              <a:rPr lang="fr-FR" altLang="fr-FR" sz="2200">
                <a:latin typeface="Gill Sans MT" panose="020B0502020104020203" pitchFamily="34" charset="0"/>
              </a:rPr>
              <a:t>’</a:t>
            </a:r>
            <a:r>
              <a:rPr lang="fr-FR" altLang="en-US" sz="2200">
                <a:latin typeface="Gill Sans MT" panose="020B0502020104020203" pitchFamily="34" charset="0"/>
              </a:rPr>
              <a:t>autres vaccins.</a:t>
            </a:r>
          </a:p>
          <a:p>
            <a:pPr>
              <a:spcBef>
                <a:spcPts val="888"/>
              </a:spcBef>
            </a:pPr>
            <a:r>
              <a:rPr lang="fr-FR" altLang="en-US" sz="2200">
                <a:latin typeface="Gill Sans MT" panose="020B0502020104020203" pitchFamily="34" charset="0"/>
              </a:rPr>
              <a:t>Le contrôle satisfaisant de la température et la bonne gestion des stocks sont indispensables pour éviter le gaspillage des flacons de VPI dont les pastilles de contrôle atteignent le point de rejet.</a:t>
            </a:r>
          </a:p>
          <a:p>
            <a:pPr>
              <a:spcBef>
                <a:spcPts val="888"/>
              </a:spcBef>
            </a:pPr>
            <a:r>
              <a:rPr lang="fr-FR" altLang="en-US" sz="2200">
                <a:latin typeface="Gill Sans MT" panose="020B0502020104020203" pitchFamily="34" charset="0"/>
              </a:rPr>
              <a:t>Bien que le principe « Date de péremption la plus proche, vaccin à utiliser en premier » </a:t>
            </a:r>
            <a:r>
              <a:rPr lang="fr-FR" altLang="ja-JP" sz="2200">
                <a:latin typeface="Gill Sans MT" panose="020B0502020104020203" pitchFamily="34" charset="0"/>
              </a:rPr>
              <a:t>s’applique généralement à la gestion des stocks de vaccins, l’état des pastilles de contrôle prévaut et impose que tout lot de flacons dont la pastille de contrôle est plus sombre doit être utilisé en premier, même si la date de péremption n’est pas atteinte</a:t>
            </a:r>
            <a:r>
              <a:rPr lang="fr-FR" altLang="ja-JP" sz="2300">
                <a:latin typeface="Gill Sans MT" panose="020B0502020104020203" pitchFamily="34" charset="0"/>
              </a:rPr>
              <a:t>.</a:t>
            </a:r>
          </a:p>
          <a:p>
            <a:endParaRPr lang="fr-FR" altLang="en-US">
              <a:latin typeface="Gill Sans MT" panose="020B0502020104020203" pitchFamily="34" charset="0"/>
            </a:endParaRPr>
          </a:p>
        </p:txBody>
      </p:sp>
      <p:sp>
        <p:nvSpPr>
          <p:cNvPr id="14339" name="Rectangle 2">
            <a:extLst>
              <a:ext uri="{FF2B5EF4-FFF2-40B4-BE49-F238E27FC236}">
                <a16:creationId xmlns:a16="http://schemas.microsoft.com/office/drawing/2014/main" id="{F1DB19FE-4CF3-415F-B1E4-B2F3F460D028}"/>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marL="3556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n-US" sz="3500" b="1">
                <a:solidFill>
                  <a:srgbClr val="002060"/>
                </a:solidFill>
              </a:rPr>
              <a:t>Le VPI est très sensible à la chaleur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0">
            <a:extLst>
              <a:ext uri="{FF2B5EF4-FFF2-40B4-BE49-F238E27FC236}">
                <a16:creationId xmlns:a16="http://schemas.microsoft.com/office/drawing/2014/main" id="{9983CF00-D0BD-48DA-BA83-D525E9288177}"/>
              </a:ext>
            </a:extLst>
          </p:cNvPr>
          <p:cNvSpPr>
            <a:spLocks noChangeArrowheads="1"/>
          </p:cNvSpPr>
          <p:nvPr/>
        </p:nvSpPr>
        <p:spPr bwMode="auto">
          <a:xfrm>
            <a:off x="755650" y="1554163"/>
            <a:ext cx="7993063"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en-US" sz="2800" b="1">
                <a:latin typeface="Gill Sans MT" panose="020B0502020104020203" pitchFamily="34" charset="0"/>
              </a:rPr>
              <a:t>Le VPI est sensible au gel (à l</a:t>
            </a:r>
            <a:r>
              <a:rPr lang="fr-FR" altLang="fr-FR" sz="2800" b="1">
                <a:latin typeface="Gill Sans MT" panose="020B0502020104020203" pitchFamily="34" charset="0"/>
              </a:rPr>
              <a:t>’</a:t>
            </a:r>
            <a:r>
              <a:rPr lang="fr-FR" altLang="en-US" sz="2800" b="1">
                <a:latin typeface="Gill Sans MT" panose="020B0502020104020203" pitchFamily="34" charset="0"/>
              </a:rPr>
              <a:t>inverse du VPO)</a:t>
            </a:r>
          </a:p>
          <a:p>
            <a:pPr lvl="1"/>
            <a:r>
              <a:rPr lang="fr-FR" altLang="en-US" sz="2400">
                <a:latin typeface="Gill Sans MT" panose="020B0502020104020203" pitchFamily="34" charset="0"/>
                <a:ea typeface="MS PGothic" panose="020B0600070205080204" pitchFamily="34" charset="-128"/>
              </a:rPr>
              <a:t>Le « test d</a:t>
            </a:r>
            <a:r>
              <a:rPr lang="fr-FR" altLang="fr-FR" sz="2400">
                <a:latin typeface="Gill Sans MT" panose="020B0502020104020203" pitchFamily="34" charset="0"/>
                <a:ea typeface="MS PGothic" panose="020B0600070205080204" pitchFamily="34" charset="-128"/>
              </a:rPr>
              <a:t>’</a:t>
            </a:r>
            <a:r>
              <a:rPr lang="fr-FR" altLang="en-US" sz="2400">
                <a:latin typeface="Gill Sans MT" panose="020B0502020104020203" pitchFamily="34" charset="0"/>
                <a:ea typeface="MS PGothic" panose="020B0600070205080204" pitchFamily="34" charset="-128"/>
              </a:rPr>
              <a:t>agitation » n</a:t>
            </a:r>
            <a:r>
              <a:rPr lang="fr-FR" altLang="fr-FR" sz="2400">
                <a:latin typeface="Gill Sans MT" panose="020B0502020104020203" pitchFamily="34" charset="0"/>
                <a:ea typeface="MS PGothic" panose="020B0600070205080204" pitchFamily="34" charset="-128"/>
              </a:rPr>
              <a:t>’</a:t>
            </a:r>
            <a:r>
              <a:rPr lang="fr-FR" altLang="en-US" sz="2400">
                <a:latin typeface="Gill Sans MT" panose="020B0502020104020203" pitchFamily="34" charset="0"/>
                <a:ea typeface="MS PGothic" panose="020B0600070205080204" pitchFamily="34" charset="-128"/>
              </a:rPr>
              <a:t>est </a:t>
            </a:r>
            <a:r>
              <a:rPr lang="fr-FR" altLang="en-US" sz="2400" u="sng">
                <a:latin typeface="Gill Sans MT" panose="020B0502020104020203" pitchFamily="34" charset="0"/>
                <a:ea typeface="MS PGothic" panose="020B0600070205080204" pitchFamily="34" charset="-128"/>
              </a:rPr>
              <a:t>pas</a:t>
            </a:r>
            <a:r>
              <a:rPr lang="fr-FR" altLang="en-US" sz="2400">
                <a:latin typeface="Gill Sans MT" panose="020B0502020104020203" pitchFamily="34" charset="0"/>
                <a:ea typeface="MS PGothic" panose="020B0600070205080204" pitchFamily="34" charset="-128"/>
              </a:rPr>
              <a:t> efficace lorsqu</a:t>
            </a:r>
            <a:r>
              <a:rPr lang="fr-FR" altLang="fr-FR" sz="2400">
                <a:latin typeface="Gill Sans MT" panose="020B0502020104020203" pitchFamily="34" charset="0"/>
                <a:ea typeface="MS PGothic" panose="020B0600070205080204" pitchFamily="34" charset="-128"/>
              </a:rPr>
              <a:t>’</a:t>
            </a:r>
            <a:r>
              <a:rPr lang="fr-FR" altLang="en-US" sz="2400">
                <a:latin typeface="Gill Sans MT" panose="020B0502020104020203" pitchFamily="34" charset="0"/>
                <a:ea typeface="MS PGothic" panose="020B0600070205080204" pitchFamily="34" charset="-128"/>
              </a:rPr>
              <a:t>on cherche à déterminer si le VPI a été congelé.</a:t>
            </a:r>
          </a:p>
          <a:p>
            <a:pPr lvl="1"/>
            <a:r>
              <a:rPr lang="fr-FR" altLang="en-US" sz="2400">
                <a:latin typeface="Gill Sans MT" panose="020B0502020104020203" pitchFamily="34" charset="0"/>
                <a:ea typeface="MS PGothic" panose="020B0600070205080204" pitchFamily="34" charset="-128"/>
              </a:rPr>
              <a:t>Par conséquent, si l</a:t>
            </a:r>
            <a:r>
              <a:rPr lang="fr-FR" altLang="fr-FR" sz="2400">
                <a:latin typeface="Gill Sans MT" panose="020B0502020104020203" pitchFamily="34" charset="0"/>
                <a:ea typeface="MS PGothic" panose="020B0600070205080204" pitchFamily="34" charset="-128"/>
              </a:rPr>
              <a:t>’</a:t>
            </a:r>
            <a:r>
              <a:rPr lang="fr-FR" altLang="en-US" sz="2400">
                <a:latin typeface="Gill Sans MT" panose="020B0502020104020203" pitchFamily="34" charset="0"/>
                <a:ea typeface="MS PGothic" panose="020B0600070205080204" pitchFamily="34" charset="-128"/>
              </a:rPr>
              <a:t>on a un doute </a:t>
            </a:r>
            <a:r>
              <a:rPr lang="fr-FR" altLang="en-US" sz="2400" u="sng">
                <a:latin typeface="Gill Sans MT" panose="020B0502020104020203" pitchFamily="34" charset="0"/>
                <a:ea typeface="MS PGothic" panose="020B0600070205080204" pitchFamily="34" charset="-128"/>
              </a:rPr>
              <a:t>quelconque</a:t>
            </a:r>
            <a:r>
              <a:rPr lang="fr-FR" altLang="en-US" sz="2400">
                <a:latin typeface="Gill Sans MT" panose="020B0502020104020203" pitchFamily="34" charset="0"/>
                <a:ea typeface="MS PGothic" panose="020B0600070205080204" pitchFamily="34" charset="-128"/>
              </a:rPr>
              <a:t> sur le fait que le VPI a pu être congelé, le flacon </a:t>
            </a:r>
            <a:r>
              <a:rPr lang="fr-FR" altLang="en-US" sz="2400" u="sng">
                <a:latin typeface="Gill Sans MT" panose="020B0502020104020203" pitchFamily="34" charset="0"/>
                <a:ea typeface="MS PGothic" panose="020B0600070205080204" pitchFamily="34" charset="-128"/>
              </a:rPr>
              <a:t>doit</a:t>
            </a:r>
            <a:r>
              <a:rPr lang="fr-FR" altLang="en-US" sz="2400">
                <a:latin typeface="Gill Sans MT" panose="020B0502020104020203" pitchFamily="34" charset="0"/>
                <a:ea typeface="MS PGothic" panose="020B0600070205080204" pitchFamily="34" charset="-128"/>
              </a:rPr>
              <a:t> être jeté. </a:t>
            </a:r>
          </a:p>
          <a:p>
            <a:endParaRPr lang="fr-FR" altLang="en-US">
              <a:latin typeface="Gill Sans MT" panose="020B0502020104020203" pitchFamily="34" charset="0"/>
            </a:endParaRPr>
          </a:p>
        </p:txBody>
      </p:sp>
      <p:sp>
        <p:nvSpPr>
          <p:cNvPr id="8" name="Rectangle 2">
            <a:extLst>
              <a:ext uri="{FF2B5EF4-FFF2-40B4-BE49-F238E27FC236}">
                <a16:creationId xmlns:a16="http://schemas.microsoft.com/office/drawing/2014/main" id="{350A9759-CB69-4EDE-B496-37A78EA75B36}"/>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fr-FR" sz="3500" b="1" kern="0" dirty="0">
                <a:solidFill>
                  <a:srgbClr val="002060"/>
                </a:solidFill>
                <a:latin typeface="+mj-lt"/>
                <a:ea typeface="+mj-ea"/>
                <a:cs typeface="+mj-cs"/>
              </a:rPr>
              <a:t>Le VPI est sensible au gel</a:t>
            </a:r>
          </a:p>
        </p:txBody>
      </p:sp>
      <p:pic>
        <p:nvPicPr>
          <p:cNvPr id="16388" name="Picture 9" descr="2-8C">
            <a:extLst>
              <a:ext uri="{FF2B5EF4-FFF2-40B4-BE49-F238E27FC236}">
                <a16:creationId xmlns:a16="http://schemas.microsoft.com/office/drawing/2014/main" id="{EF662D6A-24B5-470E-AEA9-1BC352373E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4076700"/>
            <a:ext cx="4824413"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A783E1-B0E5-4B87-92ED-ED33BF00B1E6}"/>
              </a:ext>
            </a:extLst>
          </p:cNvPr>
          <p:cNvSpPr>
            <a:spLocks noChangeArrowheads="1"/>
          </p:cNvSpPr>
          <p:nvPr/>
        </p:nvSpPr>
        <p:spPr bwMode="auto">
          <a:xfrm>
            <a:off x="4419600" y="1412875"/>
            <a:ext cx="4473575" cy="442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t>Stockez le VPI au réfrigérateur, entre +2</a:t>
            </a:r>
            <a:r>
              <a:rPr lang="fr-FR" altLang="en-US">
                <a:latin typeface="Calibri" panose="020F0502020204030204" pitchFamily="34" charset="0"/>
              </a:rPr>
              <a:t>⁰</a:t>
            </a:r>
            <a:r>
              <a:rPr lang="fr-FR" altLang="en-US"/>
              <a:t>C et +8</a:t>
            </a:r>
            <a:r>
              <a:rPr lang="fr-FR" altLang="en-US">
                <a:latin typeface="Calibri" panose="020F0502020204030204" pitchFamily="34" charset="0"/>
              </a:rPr>
              <a:t>⁰</a:t>
            </a:r>
            <a:r>
              <a:rPr lang="fr-FR" altLang="en-US"/>
              <a:t>C.</a:t>
            </a:r>
          </a:p>
          <a:p>
            <a:r>
              <a:rPr lang="fr-FR" altLang="en-US"/>
              <a:t>Ouvrez la porte le moins souvent possible.</a:t>
            </a:r>
          </a:p>
          <a:p>
            <a:r>
              <a:rPr lang="fr-FR" altLang="en-US"/>
              <a:t>Contrôlez régulièrement la température du réfrigérateur.</a:t>
            </a:r>
          </a:p>
          <a:p>
            <a:r>
              <a:rPr lang="fr-FR" altLang="en-US"/>
              <a:t>Ne placez pas le VPI dans le congélateur.</a:t>
            </a:r>
          </a:p>
          <a:p>
            <a:endParaRPr lang="fr-FR" altLang="en-US"/>
          </a:p>
        </p:txBody>
      </p:sp>
      <p:sp>
        <p:nvSpPr>
          <p:cNvPr id="18435" name="Rectangle 6">
            <a:extLst>
              <a:ext uri="{FF2B5EF4-FFF2-40B4-BE49-F238E27FC236}">
                <a16:creationId xmlns:a16="http://schemas.microsoft.com/office/drawing/2014/main" id="{19ECE888-5B06-4F48-8C8E-B4175CDFA7C1}"/>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n-US" sz="1200" b="1"/>
          </a:p>
        </p:txBody>
      </p:sp>
      <p:sp>
        <p:nvSpPr>
          <p:cNvPr id="10244" name="Rectangle 2">
            <a:extLst>
              <a:ext uri="{FF2B5EF4-FFF2-40B4-BE49-F238E27FC236}">
                <a16:creationId xmlns:a16="http://schemas.microsoft.com/office/drawing/2014/main" id="{69E427A2-C547-4E7C-8CCF-3D23D663CD06}"/>
              </a:ext>
            </a:extLst>
          </p:cNvPr>
          <p:cNvSpPr txBox="1">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sz="2400">
                <a:solidFill>
                  <a:schemeClr val="tx1"/>
                </a:solidFill>
                <a:latin typeface="Limon F3" charset="0"/>
                <a:ea typeface="MS PGothic" pitchFamily="34" charset="-128"/>
              </a:defRPr>
            </a:lvl1pPr>
            <a:lvl2pPr marL="742950" indent="-285750" defTabSz="912813" eaLnBrk="0" hangingPunct="0">
              <a:defRPr sz="2400">
                <a:solidFill>
                  <a:schemeClr val="tx1"/>
                </a:solidFill>
                <a:latin typeface="Limon F3" charset="0"/>
                <a:ea typeface="MS PGothic" pitchFamily="34" charset="-128"/>
              </a:defRPr>
            </a:lvl2pPr>
            <a:lvl3pPr marL="1143000" indent="-228600" defTabSz="912813" eaLnBrk="0" hangingPunct="0">
              <a:defRPr sz="2400">
                <a:solidFill>
                  <a:schemeClr val="tx1"/>
                </a:solidFill>
                <a:latin typeface="Limon F3" charset="0"/>
                <a:ea typeface="MS PGothic" pitchFamily="34" charset="-128"/>
              </a:defRPr>
            </a:lvl3pPr>
            <a:lvl4pPr marL="1600200" indent="-228600" defTabSz="912813" eaLnBrk="0" hangingPunct="0">
              <a:defRPr sz="2400">
                <a:solidFill>
                  <a:schemeClr val="tx1"/>
                </a:solidFill>
                <a:latin typeface="Limon F3" charset="0"/>
                <a:ea typeface="MS PGothic" pitchFamily="34" charset="-128"/>
              </a:defRPr>
            </a:lvl4pPr>
            <a:lvl5pPr marL="2057400" indent="-228600" defTabSz="912813" eaLnBrk="0" hangingPunct="0">
              <a:defRPr sz="2400">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r>
              <a:rPr lang="fr-FR" sz="3500" b="1">
                <a:solidFill>
                  <a:srgbClr val="002060"/>
                </a:solidFill>
                <a:latin typeface="Arial" pitchFamily="34" charset="0"/>
              </a:rPr>
              <a:t>Où stockez-vous le vaccin </a:t>
            </a:r>
            <a:r>
              <a:rPr lang="en-US" sz="3500" b="1">
                <a:solidFill>
                  <a:srgbClr val="002060"/>
                </a:solidFill>
                <a:latin typeface="Arial" pitchFamily="34" charset="0"/>
              </a:rPr>
              <a:t>?</a:t>
            </a:r>
            <a:endParaRPr lang="en-GB" sz="3500" b="1">
              <a:solidFill>
                <a:srgbClr val="002060"/>
              </a:solidFill>
              <a:latin typeface="Arial" pitchFamily="34" charset="0"/>
            </a:endParaRPr>
          </a:p>
        </p:txBody>
      </p:sp>
      <p:pic>
        <p:nvPicPr>
          <p:cNvPr id="9221" name="Picture 6">
            <a:extLst>
              <a:ext uri="{FF2B5EF4-FFF2-40B4-BE49-F238E27FC236}">
                <a16:creationId xmlns:a16="http://schemas.microsoft.com/office/drawing/2014/main" id="{35E20CFD-B130-4E11-A2C0-5D888F6C785C}"/>
              </a:ext>
            </a:extLst>
          </p:cNvPr>
          <p:cNvPicPr>
            <a:picLocks noChangeAspect="1" noChangeArrowheads="1"/>
          </p:cNvPicPr>
          <p:nvPr/>
        </p:nvPicPr>
        <p:blipFill>
          <a:blip r:embed="rId3"/>
          <a:srcRect/>
          <a:stretch>
            <a:fillRect/>
          </a:stretch>
        </p:blipFill>
        <p:spPr bwMode="auto">
          <a:xfrm>
            <a:off x="179388" y="1687513"/>
            <a:ext cx="3455987" cy="4214812"/>
          </a:xfrm>
          <a:prstGeom prst="rect">
            <a:avLst/>
          </a:prstGeom>
          <a:noFill/>
          <a:ln>
            <a:noFill/>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8C792BDD-79E6-4EC5-9346-E765D2EC4401}"/>
              </a:ext>
            </a:extLst>
          </p:cNvPr>
          <p:cNvSpPr>
            <a:spLocks noChangeArrowheads="1"/>
          </p:cNvSpPr>
          <p:nvPr/>
        </p:nvSpPr>
        <p:spPr bwMode="auto">
          <a:xfrm>
            <a:off x="611188" y="1268413"/>
            <a:ext cx="8208962"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 typeface="Arial" panose="020B0604020202020204" pitchFamily="34" charset="0"/>
              <a:buChar char="•"/>
            </a:pPr>
            <a:r>
              <a:rPr lang="fr-FR" altLang="en-US" sz="2000"/>
              <a:t>Maintenir les cartons soigneusement alignés ;</a:t>
            </a:r>
          </a:p>
          <a:p>
            <a:pPr eaLnBrk="1" hangingPunct="1">
              <a:spcBef>
                <a:spcPct val="0"/>
              </a:spcBef>
              <a:buClrTx/>
              <a:buFont typeface="Arial" panose="020B0604020202020204" pitchFamily="34" charset="0"/>
              <a:buChar char="•"/>
            </a:pPr>
            <a:r>
              <a:rPr lang="fr-FR" altLang="en-US" sz="2000"/>
              <a:t>Stocker les vaccins semblables au même endroit pour les identifier facilement ; </a:t>
            </a:r>
          </a:p>
          <a:p>
            <a:pPr eaLnBrk="1" hangingPunct="1">
              <a:spcBef>
                <a:spcPct val="0"/>
              </a:spcBef>
              <a:buClrTx/>
              <a:buFont typeface="Arial" panose="020B0604020202020204" pitchFamily="34" charset="0"/>
              <a:buChar char="•"/>
            </a:pPr>
            <a:r>
              <a:rPr lang="fr-FR" altLang="en-US" sz="2000"/>
              <a:t>Laisser un espace d</a:t>
            </a:r>
            <a:r>
              <a:rPr lang="fr-FR" altLang="fr-FR" sz="2000"/>
              <a:t>’</a:t>
            </a:r>
            <a:r>
              <a:rPr lang="fr-FR" altLang="en-US" sz="2000"/>
              <a:t>environ 2 cm entre les rangées pour permettre la circulation de l</a:t>
            </a:r>
            <a:r>
              <a:rPr lang="fr-FR" altLang="fr-FR" sz="2000"/>
              <a:t>’</a:t>
            </a:r>
            <a:r>
              <a:rPr lang="fr-FR" altLang="en-US" sz="2000"/>
              <a:t>air ;</a:t>
            </a:r>
          </a:p>
          <a:p>
            <a:pPr eaLnBrk="1" hangingPunct="1">
              <a:spcBef>
                <a:spcPct val="0"/>
              </a:spcBef>
              <a:buClrTx/>
              <a:buFont typeface="Arial" panose="020B0604020202020204" pitchFamily="34" charset="0"/>
              <a:buChar char="•"/>
            </a:pPr>
            <a:r>
              <a:rPr lang="fr-FR" altLang="en-US" sz="2000"/>
              <a:t>Enregistrer la durée de stockage du vaccin jusqu</a:t>
            </a:r>
            <a:r>
              <a:rPr lang="fr-FR" altLang="fr-FR" sz="2000"/>
              <a:t>’</a:t>
            </a:r>
            <a:r>
              <a:rPr lang="fr-FR" altLang="en-US" sz="2000"/>
              <a:t>à son utilisation ; </a:t>
            </a:r>
          </a:p>
          <a:p>
            <a:pPr eaLnBrk="1" hangingPunct="1">
              <a:spcBef>
                <a:spcPct val="0"/>
              </a:spcBef>
              <a:buClrTx/>
              <a:buFont typeface="Arial" panose="020B0604020202020204" pitchFamily="34" charset="0"/>
              <a:buChar char="•"/>
            </a:pPr>
            <a:r>
              <a:rPr lang="fr-FR" altLang="en-US" sz="2000"/>
              <a:t>Dans les réfrigérateurs à ouverture par le dessus, placer le VPI et d</a:t>
            </a:r>
            <a:r>
              <a:rPr lang="fr-FR" altLang="fr-FR" sz="2000"/>
              <a:t>’</a:t>
            </a:r>
            <a:r>
              <a:rPr lang="fr-FR" altLang="en-US" sz="2000"/>
              <a:t>autres vaccins sensibles au gel sur le dessus ;  </a:t>
            </a:r>
          </a:p>
          <a:p>
            <a:pPr eaLnBrk="1" hangingPunct="1">
              <a:spcBef>
                <a:spcPct val="0"/>
              </a:spcBef>
              <a:buClrTx/>
              <a:buFont typeface="Arial" panose="020B0604020202020204" pitchFamily="34" charset="0"/>
              <a:buChar char="•"/>
            </a:pPr>
            <a:r>
              <a:rPr lang="fr-FR" altLang="en-US" sz="2000"/>
              <a:t>Dans les réfrigérateurs à ouverture par le devant, placer les VPI et d</a:t>
            </a:r>
            <a:r>
              <a:rPr lang="fr-FR" altLang="fr-FR" sz="2000"/>
              <a:t>’</a:t>
            </a:r>
            <a:r>
              <a:rPr lang="fr-FR" altLang="en-US" sz="2000"/>
              <a:t>autres vaccins sensibles au gel sur les étagères du bas ;</a:t>
            </a:r>
          </a:p>
          <a:p>
            <a:pPr eaLnBrk="1" hangingPunct="1">
              <a:spcBef>
                <a:spcPct val="0"/>
              </a:spcBef>
              <a:buClrTx/>
              <a:buFont typeface="Arial" panose="020B0604020202020204" pitchFamily="34" charset="0"/>
              <a:buChar char="•"/>
            </a:pPr>
            <a:r>
              <a:rPr lang="fr-FR" altLang="en-US" sz="2000"/>
              <a:t>Pour les glacières et porte-vaccins, les VPI peuvent être endommagés par le gel s</a:t>
            </a:r>
            <a:r>
              <a:rPr lang="fr-FR" altLang="fr-FR" sz="2000"/>
              <a:t>’</a:t>
            </a:r>
            <a:r>
              <a:rPr lang="fr-FR" altLang="en-US" sz="2000"/>
              <a:t>ils sont placés en contact avec les accumulateurs de froid ; </a:t>
            </a:r>
          </a:p>
          <a:p>
            <a:pPr eaLnBrk="1" hangingPunct="1">
              <a:spcBef>
                <a:spcPct val="0"/>
              </a:spcBef>
              <a:buClrTx/>
              <a:buFont typeface="Arial" panose="020B0604020202020204" pitchFamily="34" charset="0"/>
              <a:buChar char="•"/>
            </a:pPr>
            <a:r>
              <a:rPr lang="fr-FR" altLang="en-US" sz="2000"/>
              <a:t>Garder les accumulateurs de froid à température ambiante avant de les placer dans les glacières et porte-vaccins.</a:t>
            </a:r>
            <a:r>
              <a:rPr lang="fr-FR" altLang="en-US"/>
              <a:t> </a:t>
            </a:r>
          </a:p>
        </p:txBody>
      </p:sp>
      <p:sp>
        <p:nvSpPr>
          <p:cNvPr id="20483" name="Rectangle 2">
            <a:extLst>
              <a:ext uri="{FF2B5EF4-FFF2-40B4-BE49-F238E27FC236}">
                <a16:creationId xmlns:a16="http://schemas.microsoft.com/office/drawing/2014/main" id="{F5E3B7E6-4EAB-4627-A856-F74D4BB73687}"/>
              </a:ext>
            </a:extLst>
          </p:cNvPr>
          <p:cNvSpPr>
            <a:spLocks noChangeArrowheads="1"/>
          </p:cNvSpPr>
          <p:nvPr/>
        </p:nvSpPr>
        <p:spPr bwMode="auto">
          <a:xfrm>
            <a:off x="2339975" y="261938"/>
            <a:ext cx="49244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3500" b="1">
                <a:solidFill>
                  <a:srgbClr val="002060"/>
                </a:solidFill>
              </a:rPr>
              <a:t>Principes de stockage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a:extLst>
              <a:ext uri="{FF2B5EF4-FFF2-40B4-BE49-F238E27FC236}">
                <a16:creationId xmlns:a16="http://schemas.microsoft.com/office/drawing/2014/main" id="{E292FFEC-61D4-4BB7-8F47-A398D48A9D9F}"/>
              </a:ext>
            </a:extLst>
          </p:cNvPr>
          <p:cNvPicPr>
            <a:picLocks noChangeAspect="1" noChangeArrowheads="1"/>
          </p:cNvPicPr>
          <p:nvPr/>
        </p:nvPicPr>
        <p:blipFill>
          <a:blip r:embed="rId3"/>
          <a:srcRect/>
          <a:stretch>
            <a:fillRect/>
          </a:stretch>
        </p:blipFill>
        <p:spPr bwMode="auto">
          <a:xfrm>
            <a:off x="2317491" y="1484313"/>
            <a:ext cx="4645284" cy="3151187"/>
          </a:xfrm>
          <a:prstGeom prst="rect">
            <a:avLst/>
          </a:prstGeom>
          <a:noFill/>
          <a:ln>
            <a:noFill/>
          </a:ln>
          <a:effectLst/>
        </p:spPr>
      </p:pic>
      <p:sp>
        <p:nvSpPr>
          <p:cNvPr id="3" name="Rectangle 31">
            <a:extLst>
              <a:ext uri="{FF2B5EF4-FFF2-40B4-BE49-F238E27FC236}">
                <a16:creationId xmlns:a16="http://schemas.microsoft.com/office/drawing/2014/main" id="{A36DC716-A2E9-4462-81B8-BFB39FE68254}"/>
              </a:ext>
            </a:extLst>
          </p:cNvPr>
          <p:cNvSpPr>
            <a:spLocks noGrp="1" noChangeArrowheads="1"/>
          </p:cNvSpPr>
          <p:nvPr>
            <p:ph type="body" idx="1"/>
          </p:nvPr>
        </p:nvSpPr>
        <p:spPr>
          <a:xfrm>
            <a:off x="34925" y="1341438"/>
            <a:ext cx="2160588" cy="4608512"/>
          </a:xfrm>
        </p:spPr>
        <p:txBody>
          <a:bodyPr/>
          <a:lstStyle/>
          <a:p>
            <a:pPr marL="0" indent="0" algn="ctr">
              <a:buFont typeface="Wingdings" panose="05000000000000000000" pitchFamily="2" charset="2"/>
              <a:buNone/>
            </a:pPr>
            <a:r>
              <a:rPr lang="fr-FR" altLang="en-US" sz="2300" dirty="0"/>
              <a:t>Les vaccins dont les dates de péremption sont les plus proches et dont la pastille de contrôle a atteint le point de rejet, ou s</a:t>
            </a:r>
            <a:r>
              <a:rPr lang="fr-FR" altLang="fr-FR" sz="2300" dirty="0"/>
              <a:t>’</a:t>
            </a:r>
            <a:r>
              <a:rPr lang="fr-FR" altLang="en-US" sz="2300" dirty="0"/>
              <a:t>en approche, </a:t>
            </a:r>
            <a:r>
              <a:rPr lang="fr-FR" altLang="en-US" sz="2300" dirty="0">
                <a:solidFill>
                  <a:srgbClr val="002060"/>
                </a:solidFill>
              </a:rPr>
              <a:t>doivent être placés sur le devant et être utilisés en premier</a:t>
            </a:r>
          </a:p>
        </p:txBody>
      </p:sp>
      <p:sp>
        <p:nvSpPr>
          <p:cNvPr id="11268" name="Rectangle 55">
            <a:extLst>
              <a:ext uri="{FF2B5EF4-FFF2-40B4-BE49-F238E27FC236}">
                <a16:creationId xmlns:a16="http://schemas.microsoft.com/office/drawing/2014/main" id="{F1D44813-E43F-4BDD-B095-DF3845D6C556}"/>
              </a:ext>
            </a:extLst>
          </p:cNvPr>
          <p:cNvSpPr>
            <a:spLocks noChangeArrowheads="1"/>
          </p:cNvSpPr>
          <p:nvPr/>
        </p:nvSpPr>
        <p:spPr bwMode="auto">
          <a:xfrm>
            <a:off x="6732588" y="1219200"/>
            <a:ext cx="24114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400">
                <a:latin typeface="Gill Sans MT" panose="020B0502020104020203" pitchFamily="34" charset="0"/>
              </a:rPr>
              <a:t>Les vaccins dont les dates de péremption sont plus éloignées doivent être stockés à l</a:t>
            </a:r>
            <a:r>
              <a:rPr lang="fr-FR" altLang="fr-FR" sz="2400">
                <a:latin typeface="Gill Sans MT" panose="020B0502020104020203" pitchFamily="34" charset="0"/>
              </a:rPr>
              <a:t>’</a:t>
            </a:r>
            <a:r>
              <a:rPr lang="fr-FR" altLang="en-US" sz="2400">
                <a:latin typeface="Gill Sans MT" panose="020B0502020104020203" pitchFamily="34" charset="0"/>
              </a:rPr>
              <a:t>arrière </a:t>
            </a:r>
          </a:p>
        </p:txBody>
      </p:sp>
      <p:sp>
        <p:nvSpPr>
          <p:cNvPr id="14342" name="Rectangle 13">
            <a:extLst>
              <a:ext uri="{FF2B5EF4-FFF2-40B4-BE49-F238E27FC236}">
                <a16:creationId xmlns:a16="http://schemas.microsoft.com/office/drawing/2014/main" id="{321D18B7-B927-454A-B56A-C1C27193D215}"/>
              </a:ext>
            </a:extLst>
          </p:cNvPr>
          <p:cNvSpPr>
            <a:spLocks noGrp="1" noChangeArrowheads="1"/>
          </p:cNvSpPr>
          <p:nvPr>
            <p:ph type="title"/>
          </p:nvPr>
        </p:nvSpPr>
        <p:spPr/>
        <p:txBody>
          <a:bodyPr/>
          <a:lstStyle/>
          <a:p>
            <a:pPr rtl="1">
              <a:defRPr/>
            </a:pPr>
            <a:r>
              <a:rPr lang="fr-FR" dirty="0">
                <a:ea typeface="ＭＳ Ｐゴシック" charset="0"/>
              </a:rPr>
              <a:t>Quel vaccin placer sur le devant </a:t>
            </a:r>
            <a:r>
              <a:rPr lang="en-US" dirty="0">
                <a:ea typeface="ＭＳ Ｐゴシック" charset="0"/>
              </a:rPr>
              <a:t>?</a:t>
            </a:r>
          </a:p>
        </p:txBody>
      </p:sp>
      <p:sp>
        <p:nvSpPr>
          <p:cNvPr id="4" name="Right Arrow 3">
            <a:extLst>
              <a:ext uri="{FF2B5EF4-FFF2-40B4-BE49-F238E27FC236}">
                <a16:creationId xmlns:a16="http://schemas.microsoft.com/office/drawing/2014/main" id="{C42E6031-3308-4B24-AC22-6FBCE1DB4851}"/>
              </a:ext>
            </a:extLst>
          </p:cNvPr>
          <p:cNvSpPr>
            <a:spLocks noChangeArrowheads="1"/>
          </p:cNvSpPr>
          <p:nvPr/>
        </p:nvSpPr>
        <p:spPr bwMode="auto">
          <a:xfrm rot="-7520428">
            <a:off x="5494337" y="2968626"/>
            <a:ext cx="1903413" cy="887412"/>
          </a:xfrm>
          <a:prstGeom prst="rightArrow">
            <a:avLst>
              <a:gd name="adj1" fmla="val 31204"/>
              <a:gd name="adj2" fmla="val 32610"/>
            </a:avLst>
          </a:prstGeom>
          <a:solidFill>
            <a:srgbClr val="FF0000"/>
          </a:solidFill>
          <a:ln>
            <a:noFill/>
          </a:ln>
          <a:effectLst>
            <a:outerShdw blurRad="50800" dist="38100" dir="2700000" algn="tl" rotWithShape="0">
              <a:srgbClr val="808080">
                <a:alpha val="39998"/>
              </a:srgbClr>
            </a:outerShdw>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5" name="Oval 4">
            <a:extLst>
              <a:ext uri="{FF2B5EF4-FFF2-40B4-BE49-F238E27FC236}">
                <a16:creationId xmlns:a16="http://schemas.microsoft.com/office/drawing/2014/main" id="{85BDD7AC-1B06-476B-8E47-F0246FAB19A0}"/>
              </a:ext>
            </a:extLst>
          </p:cNvPr>
          <p:cNvSpPr>
            <a:spLocks noChangeArrowheads="1"/>
          </p:cNvSpPr>
          <p:nvPr/>
        </p:nvSpPr>
        <p:spPr bwMode="auto">
          <a:xfrm rot="-387593">
            <a:off x="5454650" y="2052638"/>
            <a:ext cx="912813" cy="390525"/>
          </a:xfrm>
          <a:prstGeom prst="ellipse">
            <a:avLst/>
          </a:prstGeom>
          <a:noFill/>
          <a:ln w="19050">
            <a:solidFill>
              <a:srgbClr val="FF0000"/>
            </a:solidFill>
            <a:round/>
            <a:headEnd/>
            <a:tailEnd/>
          </a:ln>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11" name="Oval 10">
            <a:extLst>
              <a:ext uri="{FF2B5EF4-FFF2-40B4-BE49-F238E27FC236}">
                <a16:creationId xmlns:a16="http://schemas.microsoft.com/office/drawing/2014/main" id="{72D348C0-1474-4011-AE57-79F2C6F908CB}"/>
              </a:ext>
            </a:extLst>
          </p:cNvPr>
          <p:cNvSpPr>
            <a:spLocks noChangeArrowheads="1"/>
          </p:cNvSpPr>
          <p:nvPr/>
        </p:nvSpPr>
        <p:spPr bwMode="auto">
          <a:xfrm rot="-387593">
            <a:off x="2633587" y="2916446"/>
            <a:ext cx="911225" cy="390525"/>
          </a:xfrm>
          <a:prstGeom prst="ellipse">
            <a:avLst/>
          </a:prstGeom>
          <a:noFill/>
          <a:ln w="19050">
            <a:solidFill>
              <a:srgbClr val="FF0000"/>
            </a:solidFill>
            <a:round/>
            <a:headEnd/>
            <a:tailEnd/>
          </a:ln>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12" name="Right Arrow 11">
            <a:extLst>
              <a:ext uri="{FF2B5EF4-FFF2-40B4-BE49-F238E27FC236}">
                <a16:creationId xmlns:a16="http://schemas.microsoft.com/office/drawing/2014/main" id="{6F6B3B4C-23C4-4A79-ADB3-C1206F96CFC9}"/>
              </a:ext>
            </a:extLst>
          </p:cNvPr>
          <p:cNvSpPr>
            <a:spLocks noChangeArrowheads="1"/>
          </p:cNvSpPr>
          <p:nvPr/>
        </p:nvSpPr>
        <p:spPr bwMode="auto">
          <a:xfrm rot="-2825797">
            <a:off x="2118519" y="3944144"/>
            <a:ext cx="1852612" cy="889000"/>
          </a:xfrm>
          <a:prstGeom prst="rightArrow">
            <a:avLst>
              <a:gd name="adj1" fmla="val 26481"/>
              <a:gd name="adj2" fmla="val 41524"/>
            </a:avLst>
          </a:prstGeom>
          <a:solidFill>
            <a:srgbClr val="FF0000"/>
          </a:solidFill>
          <a:ln>
            <a:noFill/>
          </a:ln>
          <a:effectLst>
            <a:outerShdw blurRad="50800" dist="38100" dir="2700000" algn="tl" rotWithShape="0">
              <a:srgbClr val="808080">
                <a:alpha val="39998"/>
              </a:srgbClr>
            </a:outerShdw>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2" name="TextBox 1">
            <a:extLst>
              <a:ext uri="{FF2B5EF4-FFF2-40B4-BE49-F238E27FC236}">
                <a16:creationId xmlns:a16="http://schemas.microsoft.com/office/drawing/2014/main" id="{3A368C7A-518E-496D-BB1E-B1CF7CA7AFD2}"/>
              </a:ext>
            </a:extLst>
          </p:cNvPr>
          <p:cNvSpPr txBox="1"/>
          <p:nvPr/>
        </p:nvSpPr>
        <p:spPr>
          <a:xfrm>
            <a:off x="3330575" y="4635500"/>
            <a:ext cx="5849938" cy="1385888"/>
          </a:xfrm>
          <a:prstGeom prst="rect">
            <a:avLst/>
          </a:prstGeom>
          <a:solidFill>
            <a:schemeClr val="accent1">
              <a:lumMod val="60000"/>
              <a:lumOff val="40000"/>
            </a:schemeClr>
          </a:solidFill>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defRPr/>
            </a:pPr>
            <a:r>
              <a:rPr lang="fr-FR" sz="2800" b="1">
                <a:solidFill>
                  <a:srgbClr val="FF0000"/>
                </a:solidFill>
                <a:latin typeface="Gill Sans MT" pitchFamily="34" charset="0"/>
              </a:rPr>
              <a:t>Le principe « Date de péremption la plus proche, vaccin à utiliser en premier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268" grpId="0"/>
      <p:bldP spid="4" grpId="0" animBg="1"/>
      <p:bldP spid="5" grpId="0" animBg="1"/>
      <p:bldP spid="11" grpId="0" animBg="1"/>
      <p:bldP spid="12"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40571</TotalTime>
  <Words>2482</Words>
  <Application>Microsoft Office PowerPoint</Application>
  <PresentationFormat>On-screen Show (4:3)</PresentationFormat>
  <Paragraphs>204</Paragraphs>
  <Slides>14</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Narrow</vt:lpstr>
      <vt:lpstr>Calibri</vt:lpstr>
      <vt:lpstr>Gill Sans MT</vt:lpstr>
      <vt:lpstr>Limon F3</vt:lpstr>
      <vt:lpstr>Wingdings</vt:lpstr>
      <vt:lpstr>PPTtemplate</vt:lpstr>
      <vt:lpstr>PowerPoint Presentation</vt:lpstr>
      <vt:lpstr>Objectifs de ce module</vt:lpstr>
      <vt:lpstr>PowerPoint Presentation</vt:lpstr>
      <vt:lpstr>Comment se présente le vaccin antipoliomyélitique inactivé (VPI) ?</vt:lpstr>
      <vt:lpstr>PowerPoint Presentation</vt:lpstr>
      <vt:lpstr>PowerPoint Presentation</vt:lpstr>
      <vt:lpstr>PowerPoint Presentation</vt:lpstr>
      <vt:lpstr>PowerPoint Presentation</vt:lpstr>
      <vt:lpstr>Quel vaccin placer sur le devant ?</vt:lpstr>
      <vt:lpstr>PowerPoint Presentation</vt:lpstr>
      <vt:lpstr>PowerPoint Presentation</vt:lpstr>
      <vt:lpstr>À quel point le VPI est-il sûr ?</vt:lpstr>
      <vt:lpstr>Principaux messages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Vaccine attributes and storage</dc:title>
  <dc:creator>RANIM</dc:creator>
  <cp:lastModifiedBy>RAMIREZ GONZALEZ, Alejandro</cp:lastModifiedBy>
  <cp:revision>895</cp:revision>
  <cp:lastPrinted>2014-10-17T08:16:11Z</cp:lastPrinted>
  <dcterms:created xsi:type="dcterms:W3CDTF">2012-01-26T15:16:34Z</dcterms:created>
  <dcterms:modified xsi:type="dcterms:W3CDTF">2022-06-17T06:39:10Z</dcterms:modified>
</cp:coreProperties>
</file>