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0" r:id="rId1"/>
  </p:sldMasterIdLst>
  <p:notesMasterIdLst>
    <p:notesMasterId r:id="rId19"/>
  </p:notesMasterIdLst>
  <p:handoutMasterIdLst>
    <p:handoutMasterId r:id="rId20"/>
  </p:handoutMasterIdLst>
  <p:sldIdLst>
    <p:sldId id="357" r:id="rId2"/>
    <p:sldId id="279" r:id="rId3"/>
    <p:sldId id="282" r:id="rId4"/>
    <p:sldId id="364" r:id="rId5"/>
    <p:sldId id="365" r:id="rId6"/>
    <p:sldId id="358" r:id="rId7"/>
    <p:sldId id="355" r:id="rId8"/>
    <p:sldId id="359" r:id="rId9"/>
    <p:sldId id="366" r:id="rId10"/>
    <p:sldId id="367" r:id="rId11"/>
    <p:sldId id="341" r:id="rId12"/>
    <p:sldId id="334" r:id="rId13"/>
    <p:sldId id="363" r:id="rId14"/>
    <p:sldId id="361" r:id="rId15"/>
    <p:sldId id="360" r:id="rId16"/>
    <p:sldId id="325" r:id="rId17"/>
    <p:sldId id="349" r:id="rId18"/>
  </p:sldIdLst>
  <p:sldSz cx="9144000" cy="6858000" type="screen4x3"/>
  <p:notesSz cx="6805613" cy="9939338"/>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278">
          <p15:clr>
            <a:srgbClr val="A4A3A4"/>
          </p15:clr>
        </p15:guide>
        <p15:guide id="2" pos="295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llian Mayers" initials="GM" lastIdx="5" clrIdx="0">
    <p:extLst>
      <p:ext uri="{19B8F6BF-5375-455C-9EA6-DF929625EA0E}">
        <p15:presenceInfo xmlns:p15="http://schemas.microsoft.com/office/powerpoint/2012/main" userId="0b969f44a77387f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clrMode="gray"/>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E1E1FF"/>
    <a:srgbClr val="FF0000"/>
    <a:srgbClr val="CC0000"/>
    <a:srgbClr val="0033CC"/>
    <a:srgbClr val="003300"/>
    <a:srgbClr val="00FF00"/>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9487" autoAdjust="0"/>
  </p:normalViewPr>
  <p:slideViewPr>
    <p:cSldViewPr>
      <p:cViewPr varScale="1">
        <p:scale>
          <a:sx n="71" d="100"/>
          <a:sy n="71" d="100"/>
        </p:scale>
        <p:origin x="826" y="62"/>
      </p:cViewPr>
      <p:guideLst>
        <p:guide orient="horz" pos="2278"/>
        <p:guide pos="2950"/>
      </p:guideLst>
    </p:cSldViewPr>
  </p:slideViewPr>
  <p:notesTextViewPr>
    <p:cViewPr>
      <p:scale>
        <a:sx n="100" d="100"/>
        <a:sy n="100" d="100"/>
      </p:scale>
      <p:origin x="0" y="0"/>
    </p:cViewPr>
  </p:notesTextViewPr>
  <p:sorterViewPr>
    <p:cViewPr>
      <p:scale>
        <a:sx n="66" d="100"/>
        <a:sy n="66" d="100"/>
      </p:scale>
      <p:origin x="0" y="54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67B78315-4C24-43BD-924E-18ACED37E0E6}"/>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defTabSz="912813" eaLnBrk="1" hangingPunct="1">
              <a:defRPr sz="1200">
                <a:latin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BCBD346C-0BE6-4B81-9623-739132DA9D2B}"/>
              </a:ext>
            </a:extLst>
          </p:cNvPr>
          <p:cNvSpPr>
            <a:spLocks noGrp="1" noChangeArrowheads="1"/>
          </p:cNvSpPr>
          <p:nvPr>
            <p:ph type="dt" sz="quarter" idx="1"/>
          </p:nvPr>
        </p:nvSpPr>
        <p:spPr bwMode="auto">
          <a:xfrm>
            <a:off x="385445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algn="r" defTabSz="912813" eaLnBrk="1" hangingPunct="1">
              <a:defRPr sz="1200">
                <a:latin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988B31F5-5338-4D01-957B-CDE9FF574A7B}"/>
              </a:ext>
            </a:extLst>
          </p:cNvPr>
          <p:cNvSpPr>
            <a:spLocks noGrp="1" noChangeArrowheads="1"/>
          </p:cNvSpPr>
          <p:nvPr>
            <p:ph type="ftr" sz="quarter" idx="2"/>
          </p:nvPr>
        </p:nvSpPr>
        <p:spPr bwMode="auto">
          <a:xfrm>
            <a:off x="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defTabSz="912813" eaLnBrk="1" hangingPunct="1">
              <a:defRPr sz="1200">
                <a:latin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BEE3D6F3-8689-4CBF-AE03-9050FA02691A}"/>
              </a:ext>
            </a:extLst>
          </p:cNvPr>
          <p:cNvSpPr>
            <a:spLocks noGrp="1" noChangeArrowheads="1"/>
          </p:cNvSpPr>
          <p:nvPr>
            <p:ph type="sldNum" sz="quarter" idx="3"/>
          </p:nvPr>
        </p:nvSpPr>
        <p:spPr bwMode="auto">
          <a:xfrm>
            <a:off x="385445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algn="r" defTabSz="912813" eaLnBrk="1" hangingPunct="1">
              <a:defRPr sz="1200" smtClean="0">
                <a:latin typeface="Arial" panose="020B0604020202020204" pitchFamily="34" charset="0"/>
              </a:defRPr>
            </a:lvl1pPr>
          </a:lstStyle>
          <a:p>
            <a:pPr>
              <a:defRPr/>
            </a:pPr>
            <a:fld id="{7FB3473A-6C34-4B94-BBEE-5975F0B2AE90}"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2A687A47-2FA8-4DA9-BAF5-F22FD4D6736E}"/>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defTabSz="912813" eaLnBrk="1" hangingPunct="1">
              <a:defRPr sz="1200">
                <a:latin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74BECE96-56B0-471D-8AB4-92DA73D3FE52}"/>
              </a:ext>
            </a:extLst>
          </p:cNvPr>
          <p:cNvSpPr>
            <a:spLocks noGrp="1" noChangeArrowheads="1"/>
          </p:cNvSpPr>
          <p:nvPr>
            <p:ph type="dt" idx="1"/>
          </p:nvPr>
        </p:nvSpPr>
        <p:spPr bwMode="auto">
          <a:xfrm>
            <a:off x="385445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algn="r" defTabSz="912813" eaLnBrk="1" hangingPunct="1">
              <a:defRPr sz="1200">
                <a:latin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5D35D207-EC75-4EC0-BE6C-8C3C64A6EF36}"/>
              </a:ext>
            </a:extLst>
          </p:cNvPr>
          <p:cNvSpPr>
            <a:spLocks noGrp="1" noRot="1" noChangeAspect="1" noChangeArrowheads="1" noTextEdit="1"/>
          </p:cNvSpPr>
          <p:nvPr>
            <p:ph type="sldImg" idx="2"/>
          </p:nvPr>
        </p:nvSpPr>
        <p:spPr bwMode="auto">
          <a:xfrm>
            <a:off x="920750" y="746125"/>
            <a:ext cx="4967288"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5ABFF5D2-852F-4BB7-810B-04BA18FB5728}"/>
              </a:ext>
            </a:extLst>
          </p:cNvPr>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C2443FEB-9E4C-48FC-B609-DC3F11CA05B2}"/>
              </a:ext>
            </a:extLst>
          </p:cNvPr>
          <p:cNvSpPr>
            <a:spLocks noGrp="1" noChangeArrowheads="1"/>
          </p:cNvSpPr>
          <p:nvPr>
            <p:ph type="ftr" sz="quarter" idx="4"/>
          </p:nvPr>
        </p:nvSpPr>
        <p:spPr bwMode="auto">
          <a:xfrm>
            <a:off x="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defTabSz="912813" eaLnBrk="1" hangingPunct="1">
              <a:defRPr sz="1200">
                <a:latin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9E5AC1FC-65BD-49DF-B13E-4116440A7F3B}"/>
              </a:ext>
            </a:extLst>
          </p:cNvPr>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algn="r" defTabSz="912813" eaLnBrk="1" hangingPunct="1">
              <a:defRPr sz="1200" smtClean="0">
                <a:latin typeface="Arial" panose="020B0604020202020204" pitchFamily="34" charset="0"/>
              </a:defRPr>
            </a:lvl1pPr>
          </a:lstStyle>
          <a:p>
            <a:pPr>
              <a:defRPr/>
            </a:pPr>
            <a:fld id="{0D712560-8A81-408E-8DA9-C386064522B7}"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DF7D3B3B-9E39-4ECB-AA19-34DD1529A768}"/>
              </a:ext>
            </a:extLst>
          </p:cNvPr>
          <p:cNvSpPr>
            <a:spLocks noGrp="1" noRot="1" noChangeAspect="1" noChangeArrowheads="1" noTextEdit="1"/>
          </p:cNvSpPr>
          <p:nvPr>
            <p:ph type="sldImg"/>
          </p:nvPr>
        </p:nvSpPr>
        <p:spPr>
          <a:ln/>
        </p:spPr>
      </p:sp>
      <p:sp>
        <p:nvSpPr>
          <p:cNvPr id="6147" name="Notes Placeholder 2">
            <a:extLst>
              <a:ext uri="{FF2B5EF4-FFF2-40B4-BE49-F238E27FC236}">
                <a16:creationId xmlns:a16="http://schemas.microsoft.com/office/drawing/2014/main" id="{5ADF3B00-8CCB-4984-8C15-A66A2D1415C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148" name="Slide Number Placeholder 3">
            <a:extLst>
              <a:ext uri="{FF2B5EF4-FFF2-40B4-BE49-F238E27FC236}">
                <a16:creationId xmlns:a16="http://schemas.microsoft.com/office/drawing/2014/main" id="{DE829708-BEB1-4130-BCDE-F619BC1F39D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C07A9E95-8A2F-4D1A-B759-6EF737017083}" type="slidenum">
              <a:rPr lang="en-GB" altLang="en-US">
                <a:cs typeface="Arial" panose="020B0604020202020204" pitchFamily="34" charset="0"/>
              </a:rPr>
              <a:pPr>
                <a:spcBef>
                  <a:spcPct val="0"/>
                </a:spcBef>
              </a:pPr>
              <a:t>1</a:t>
            </a:fld>
            <a:endParaRPr lang="en-GB" altLang="en-U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a:extLst>
              <a:ext uri="{FF2B5EF4-FFF2-40B4-BE49-F238E27FC236}">
                <a16:creationId xmlns:a16="http://schemas.microsoft.com/office/drawing/2014/main" id="{CE3BC29C-422C-415F-81D4-69B29924C318}"/>
              </a:ext>
            </a:extLst>
          </p:cNvPr>
          <p:cNvSpPr>
            <a:spLocks noGrp="1" noRot="1" noChangeAspect="1" noChangeArrowheads="1" noTextEdit="1"/>
          </p:cNvSpPr>
          <p:nvPr>
            <p:ph type="sldImg"/>
          </p:nvPr>
        </p:nvSpPr>
        <p:spPr>
          <a:ln/>
        </p:spPr>
      </p:sp>
      <p:sp>
        <p:nvSpPr>
          <p:cNvPr id="18435" name="Espace réservé des commentaires 2">
            <a:extLst>
              <a:ext uri="{FF2B5EF4-FFF2-40B4-BE49-F238E27FC236}">
                <a16:creationId xmlns:a16="http://schemas.microsoft.com/office/drawing/2014/main" id="{5C5241AD-1216-4316-952D-9192FA51DBB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t>À l’attention de l’animateur :  </a:t>
            </a:r>
          </a:p>
          <a:p>
            <a:r>
              <a:rPr lang="fr-FR" altLang="en-US" b="1" dirty="0"/>
              <a:t>Lisez la situation et posez la question aux participants.</a:t>
            </a:r>
          </a:p>
          <a:p>
            <a:r>
              <a:rPr lang="fr-FR" altLang="en-US" b="1" dirty="0"/>
              <a:t>Cette question permettra de vérifier que les participants ont compris que si un enfant est en retard pour la première dose de VPI, la deuxième dose de VPI doit être administrée au moins 4 semaines après la première dose de VPI. D’autres vaccins peuvent être administrés selon les besoins.</a:t>
            </a:r>
          </a:p>
          <a:p>
            <a:endParaRPr lang="fr-FR" altLang="en-US" b="1" dirty="0"/>
          </a:p>
          <a:p>
            <a:r>
              <a:rPr lang="fr-FR" altLang="en-US" b="1" dirty="0"/>
              <a:t>Réponse :</a:t>
            </a:r>
            <a:r>
              <a:rPr lang="fr-FR" altLang="en-US" dirty="0"/>
              <a:t> </a:t>
            </a:r>
          </a:p>
          <a:p>
            <a:pPr>
              <a:buFontTx/>
              <a:buChar char="•"/>
            </a:pPr>
            <a:r>
              <a:rPr lang="fr-FR" altLang="en-US" dirty="0"/>
              <a:t> L’enfant recevra le VPI1 et d’autres vaccins conformément au calendrier national de vaccination, par exemple le vaccin contre la rougeole. </a:t>
            </a:r>
          </a:p>
          <a:p>
            <a:pPr>
              <a:buFontTx/>
              <a:buChar char="•"/>
            </a:pPr>
            <a:r>
              <a:rPr lang="fr-FR" altLang="en-US" dirty="0"/>
              <a:t>Fixez un rendez-vous pour l’administration du deuxième dose du VPI au moins 4 semaines plus tard.</a:t>
            </a:r>
          </a:p>
          <a:p>
            <a:pPr>
              <a:buFontTx/>
              <a:buChar char="•"/>
            </a:pPr>
            <a:r>
              <a:rPr lang="fr-FR" altLang="en-US" dirty="0"/>
              <a:t> Expliquez à la personne responsable de l’enfant qu’il est important de venir faire vacciner l’enfant dans les temps et de se conformer au calendrier de vaccination jusqu’au bout. </a:t>
            </a:r>
          </a:p>
          <a:p>
            <a:pPr>
              <a:buFontTx/>
              <a:buChar char="•"/>
            </a:pPr>
            <a:r>
              <a:rPr lang="fr-FR" altLang="en-US" dirty="0"/>
              <a:t> Préparez ou mettez à jour la carte de vaccination.</a:t>
            </a:r>
          </a:p>
          <a:p>
            <a:pPr eaLnBrk="1" hangingPunct="1">
              <a:spcBef>
                <a:spcPct val="0"/>
              </a:spcBef>
            </a:pPr>
            <a:endParaRPr lang="fr-FR" altLang="en-US" dirty="0"/>
          </a:p>
        </p:txBody>
      </p:sp>
      <p:sp>
        <p:nvSpPr>
          <p:cNvPr id="18436" name="Espace réservé du numéro de diapositive 3">
            <a:extLst>
              <a:ext uri="{FF2B5EF4-FFF2-40B4-BE49-F238E27FC236}">
                <a16:creationId xmlns:a16="http://schemas.microsoft.com/office/drawing/2014/main" id="{97D92BC4-FAAD-46DC-803C-2798CE6F53D7}"/>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E913921A-585B-4C22-9674-4FE40B27A5C0}" type="slidenum">
              <a:rPr lang="fr-FR" altLang="en-US">
                <a:cs typeface="Arial" panose="020B0604020202020204" pitchFamily="34" charset="0"/>
              </a:rPr>
              <a:pPr algn="r" eaLnBrk="1" hangingPunct="1">
                <a:spcBef>
                  <a:spcPct val="0"/>
                </a:spcBef>
              </a:pPr>
              <a:t>10</a:t>
            </a:fld>
            <a:endParaRPr lang="fr-FR" altLang="en-US">
              <a:cs typeface="Arial" panose="020B0604020202020204" pitchFamily="34" charset="0"/>
            </a:endParaRPr>
          </a:p>
        </p:txBody>
      </p:sp>
    </p:spTree>
    <p:extLst>
      <p:ext uri="{BB962C8B-B14F-4D97-AF65-F5344CB8AC3E}">
        <p14:creationId xmlns:p14="http://schemas.microsoft.com/office/powerpoint/2010/main" val="41560237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E3ED6F4A-67CB-41C5-85D7-8D93ECEDB195}"/>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0CD6323A-B4E8-4D49-83DC-7C8E16E5056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l’attention de l’animateur :  </a:t>
            </a:r>
          </a:p>
          <a:p>
            <a:r>
              <a:rPr lang="fr-FR" altLang="en-US" b="1"/>
              <a:t>Lisez la situation et posez la question aux participants.</a:t>
            </a:r>
          </a:p>
          <a:p>
            <a:r>
              <a:rPr lang="fr-FR" altLang="en-US" b="1"/>
              <a:t>Cette question permettra de vérifier que les participants connaissent les différentes méthodes possibles pour estimer la date de naissance d’un enfant.</a:t>
            </a:r>
            <a:r>
              <a:rPr lang="fr-FR" altLang="en-US"/>
              <a:t>    </a:t>
            </a:r>
          </a:p>
          <a:p>
            <a:endParaRPr lang="fr-FR" altLang="en-US" b="1"/>
          </a:p>
          <a:p>
            <a:r>
              <a:rPr lang="fr-FR" altLang="en-US" b="1"/>
              <a:t>Lisez la réponse sur la diapositive suivante.</a:t>
            </a:r>
          </a:p>
        </p:txBody>
      </p:sp>
      <p:sp>
        <p:nvSpPr>
          <p:cNvPr id="20484" name="Espace réservé du numéro de diapositive 3">
            <a:extLst>
              <a:ext uri="{FF2B5EF4-FFF2-40B4-BE49-F238E27FC236}">
                <a16:creationId xmlns:a16="http://schemas.microsoft.com/office/drawing/2014/main" id="{F21027BD-DB9A-4042-9CA9-BDA913D83093}"/>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E1F0DE69-236F-43BA-9BDD-D8BEC096AB34}" type="slidenum">
              <a:rPr lang="fr-FR" altLang="en-US">
                <a:cs typeface="Arial" panose="020B0604020202020204" pitchFamily="34" charset="0"/>
              </a:rPr>
              <a:pPr algn="r" eaLnBrk="1" hangingPunct="1">
                <a:spcBef>
                  <a:spcPct val="0"/>
                </a:spcBef>
              </a:pPr>
              <a:t>11</a:t>
            </a:fld>
            <a:endParaRPr lang="fr-FR" altLang="en-U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1C27712E-A408-4A41-B962-7BA2863A3C89}"/>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1E51A7E5-D062-4A0E-AA34-0F1C329A540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pPr marL="228600" indent="-228600"/>
            <a:r>
              <a:rPr lang="fr-FR" altLang="en-US" b="1" dirty="0"/>
              <a:t>À l’attention de l’animateur :</a:t>
            </a:r>
          </a:p>
          <a:p>
            <a:pPr marL="228600" indent="-228600"/>
            <a:r>
              <a:rPr lang="fr-FR" altLang="en-US" b="1" dirty="0"/>
              <a:t>Expliquez aux participants de quelle façon déterminer un âge lorsqu’on ne connaît pas la date de naissance.</a:t>
            </a:r>
          </a:p>
          <a:p>
            <a:pPr marL="228600" indent="-228600"/>
            <a:endParaRPr lang="fr-FR" altLang="en-US" dirty="0"/>
          </a:p>
          <a:p>
            <a:pPr marL="228600" indent="-228600"/>
            <a:r>
              <a:rPr lang="fr-FR" altLang="en-US" dirty="0"/>
              <a:t>	Il est nécessaire de connaître la date de naissance d’un nourrisson pour déterminer s’il remplit les conditions requises pour recevoir la première dose de vaccin antipoliomyélitique inactivé. Vous pouvez utiliser les méthodes ci-dessous :</a:t>
            </a:r>
          </a:p>
          <a:p>
            <a:pPr marL="228600" indent="-228600">
              <a:buFontTx/>
              <a:buChar char="•"/>
            </a:pPr>
            <a:r>
              <a:rPr lang="fr-FR" altLang="en-US" dirty="0">
                <a:cs typeface="Arial" panose="020B0604020202020204" pitchFamily="34" charset="0"/>
              </a:rPr>
              <a:t>Demander à la personne responsable de l’enfant si elle se souvient d’un événement culturel, religieux, national ou local au moment où l’enfant est né</a:t>
            </a:r>
          </a:p>
          <a:p>
            <a:pPr marL="228600" indent="-228600">
              <a:buFontTx/>
              <a:buChar char="•"/>
            </a:pPr>
            <a:r>
              <a:rPr lang="fr-FR" altLang="en-US" dirty="0">
                <a:cs typeface="Arial" panose="020B0604020202020204" pitchFamily="34" charset="0"/>
              </a:rPr>
              <a:t>Rechercher un certificat de naissance dans d’autres dossiers conservés dans le centre de santé ou dans d’autres registres locaux (dossier de soins prénatals, registre des naissances)</a:t>
            </a:r>
          </a:p>
          <a:p>
            <a:pPr marL="228600" indent="-228600">
              <a:buFontTx/>
              <a:buChar char="•"/>
            </a:pPr>
            <a:r>
              <a:rPr lang="fr-FR" altLang="en-US" dirty="0">
                <a:cs typeface="Arial" panose="020B0604020202020204" pitchFamily="34" charset="0"/>
              </a:rPr>
              <a:t>Rechercher des indicateurs de développement (par exemple si l’enfant peut se tenir assis sans soutien et tend la main, il est probablement assez âgé pour être vacciné par le</a:t>
            </a:r>
            <a:r>
              <a:rPr lang="fr-FR" altLang="en-US" b="1" dirty="0">
                <a:cs typeface="Arial" panose="020B0604020202020204" pitchFamily="34" charset="0"/>
              </a:rPr>
              <a:t> </a:t>
            </a:r>
            <a:r>
              <a:rPr lang="fr-FR" altLang="en-US" dirty="0">
                <a:cs typeface="Arial" panose="020B0604020202020204" pitchFamily="34" charset="0"/>
              </a:rPr>
              <a:t>VPI1).</a:t>
            </a:r>
          </a:p>
          <a:p>
            <a:pPr marL="228600" indent="-228600">
              <a:buFontTx/>
              <a:buChar char="•"/>
            </a:pPr>
            <a:r>
              <a:rPr lang="fr-FR" altLang="en-US" dirty="0">
                <a:cs typeface="Arial" panose="020B0604020202020204" pitchFamily="34" charset="0"/>
              </a:rPr>
              <a:t>Si l’enfant est capable de ramper, se mettre en position assise sans assistance, ou se mettre debout en tirant sur une table ou autre, il est probablement assez âgé pour recevoir le VPI2.</a:t>
            </a:r>
          </a:p>
        </p:txBody>
      </p:sp>
      <p:sp>
        <p:nvSpPr>
          <p:cNvPr id="22532" name="Espace réservé du numéro de diapositive 3">
            <a:extLst>
              <a:ext uri="{FF2B5EF4-FFF2-40B4-BE49-F238E27FC236}">
                <a16:creationId xmlns:a16="http://schemas.microsoft.com/office/drawing/2014/main" id="{B83E98F3-79B3-440F-AC5C-5088A07BE456}"/>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FA308860-6F58-41E9-A928-D92293C365E8}" type="slidenum">
              <a:rPr lang="en-GB" altLang="en-US">
                <a:cs typeface="Arial" panose="020B0604020202020204" pitchFamily="34" charset="0"/>
              </a:rPr>
              <a:pPr algn="r" eaLnBrk="1" hangingPunct="1">
                <a:spcBef>
                  <a:spcPct val="0"/>
                </a:spcBef>
              </a:pPr>
              <a:t>12</a:t>
            </a:fld>
            <a:endParaRPr lang="en-GB" altLang="en-U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DCD58BF8-9766-4ED1-B5F3-AB57C17176BC}"/>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D43E65EE-E794-4039-908E-7FC1FA309E4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fr-FR" altLang="en-US" b="1"/>
              <a:t>À l’attention de l’animateur :</a:t>
            </a:r>
          </a:p>
          <a:p>
            <a:r>
              <a:rPr lang="fr-FR" altLang="en-US" b="1"/>
              <a:t>Expliquez aux participants les contre-indications impératives.</a:t>
            </a:r>
            <a:br>
              <a:rPr lang="fr-FR" altLang="en-US" b="1"/>
            </a:br>
            <a:endParaRPr lang="fr-FR" altLang="en-US" b="1"/>
          </a:p>
          <a:p>
            <a:pPr>
              <a:buFontTx/>
              <a:buChar char="•"/>
            </a:pPr>
            <a:r>
              <a:rPr lang="fr-FR" altLang="en-US" sz="1700">
                <a:solidFill>
                  <a:srgbClr val="000066"/>
                </a:solidFill>
                <a:latin typeface="Gill Sans MT" panose="020B0502020104020203" pitchFamily="34" charset="0"/>
              </a:rPr>
              <a:t> </a:t>
            </a:r>
            <a:r>
              <a:rPr lang="fr-FR" altLang="en-US">
                <a:solidFill>
                  <a:srgbClr val="000066"/>
                </a:solidFill>
                <a:cs typeface="Arial" panose="020B0604020202020204" pitchFamily="34" charset="0"/>
              </a:rPr>
              <a:t> Une allergie connue ou signalée dans un dossier, à l’un des composants du vaccin, notamment une allergie à :</a:t>
            </a:r>
          </a:p>
          <a:p>
            <a:pPr marL="685800" lvl="1" indent="-285750" eaLnBrk="1" hangingPunct="1">
              <a:spcBef>
                <a:spcPct val="0"/>
              </a:spcBef>
              <a:buFont typeface="Gill Sans MT" panose="020B0502020104020203" pitchFamily="34" charset="0"/>
              <a:buChar char="-"/>
            </a:pPr>
            <a:r>
              <a:rPr lang="fr-FR" altLang="en-US">
                <a:solidFill>
                  <a:srgbClr val="000066"/>
                </a:solidFill>
                <a:cs typeface="Arial" panose="020B0604020202020204" pitchFamily="34" charset="0"/>
              </a:rPr>
              <a:t>La streptomycine</a:t>
            </a:r>
          </a:p>
          <a:p>
            <a:pPr marL="685800" lvl="1" indent="-285750" eaLnBrk="1" hangingPunct="1">
              <a:spcBef>
                <a:spcPct val="0"/>
              </a:spcBef>
              <a:buFont typeface="Gill Sans MT" panose="020B0502020104020203" pitchFamily="34" charset="0"/>
              <a:buChar char="-"/>
            </a:pPr>
            <a:r>
              <a:rPr lang="fr-FR" altLang="en-US">
                <a:solidFill>
                  <a:srgbClr val="000066"/>
                </a:solidFill>
                <a:cs typeface="Arial" panose="020B0604020202020204" pitchFamily="34" charset="0"/>
              </a:rPr>
              <a:t>La néomycine</a:t>
            </a:r>
          </a:p>
          <a:p>
            <a:pPr marL="685800" lvl="1" indent="-285750" eaLnBrk="1" hangingPunct="1">
              <a:spcBef>
                <a:spcPct val="0"/>
              </a:spcBef>
              <a:buFont typeface="Gill Sans MT" panose="020B0502020104020203" pitchFamily="34" charset="0"/>
              <a:buChar char="-"/>
            </a:pPr>
            <a:r>
              <a:rPr lang="fr-FR" altLang="en-US">
                <a:solidFill>
                  <a:srgbClr val="000066"/>
                </a:solidFill>
                <a:cs typeface="Arial" panose="020B0604020202020204" pitchFamily="34" charset="0"/>
              </a:rPr>
              <a:t>La polymyxine B</a:t>
            </a:r>
          </a:p>
          <a:p>
            <a:pPr eaLnBrk="1" hangingPunct="1">
              <a:spcBef>
                <a:spcPts val="600"/>
              </a:spcBef>
              <a:buFontTx/>
              <a:buChar char="•"/>
            </a:pPr>
            <a:r>
              <a:rPr lang="fr-FR" altLang="en-US">
                <a:solidFill>
                  <a:srgbClr val="000066"/>
                </a:solidFill>
                <a:cs typeface="Arial" panose="020B0604020202020204" pitchFamily="34" charset="0"/>
              </a:rPr>
              <a:t>Des antécédents de réaction allergique à la suite d’une précédente injection de VPI</a:t>
            </a:r>
          </a:p>
          <a:p>
            <a:pPr eaLnBrk="1" hangingPunct="1">
              <a:spcBef>
                <a:spcPts val="600"/>
              </a:spcBef>
              <a:buFontTx/>
              <a:buChar char="•"/>
            </a:pPr>
            <a:r>
              <a:rPr lang="fr-FR" altLang="en-US">
                <a:solidFill>
                  <a:srgbClr val="000066"/>
                </a:solidFill>
                <a:cs typeface="Arial" panose="020B0604020202020204" pitchFamily="34" charset="0"/>
              </a:rPr>
              <a:t>Une thrombocytopénie (taux insuffisant de plaquettes sanguines qui jouent un rôle important dans la coagulation) ou un trouble de l’hémostase, du fait du saignement qui se produit durant l’injection intramusculaire du vaccin.</a:t>
            </a:r>
          </a:p>
          <a:p>
            <a:pPr eaLnBrk="1" hangingPunct="1">
              <a:spcBef>
                <a:spcPts val="600"/>
              </a:spcBef>
              <a:buFontTx/>
              <a:buChar char="•"/>
            </a:pPr>
            <a:r>
              <a:rPr lang="fr-FR" altLang="en-US">
                <a:solidFill>
                  <a:srgbClr val="000066"/>
                </a:solidFill>
                <a:cs typeface="Arial" panose="020B0604020202020204" pitchFamily="34" charset="0"/>
              </a:rPr>
              <a:t>Un autre trouble de l’hémostase</a:t>
            </a:r>
          </a:p>
          <a:p>
            <a:endParaRPr lang="fr-FR" altLang="en-US">
              <a:cs typeface="Arial" panose="020B0604020202020204" pitchFamily="34" charset="0"/>
            </a:endParaRPr>
          </a:p>
          <a:p>
            <a:r>
              <a:rPr lang="fr-FR" altLang="en-US" b="1">
                <a:cs typeface="Arial" panose="020B0604020202020204" pitchFamily="34" charset="0"/>
              </a:rPr>
              <a:t>Reporter la vaccination si l</a:t>
            </a:r>
            <a:r>
              <a:rPr lang="fr-FR" altLang="en-US">
                <a:solidFill>
                  <a:srgbClr val="000066"/>
                </a:solidFill>
                <a:cs typeface="Arial" panose="020B0604020202020204" pitchFamily="34" charset="0"/>
              </a:rPr>
              <a:t>e sujet prend un traitement qui supprime la réponse immunitaire. Dans ce cas, le traitement risque de réduire la réponse immunitaire au vaccin. Il est recommandé alors de reporter la vaccination jusqu’à la fin du traitement ou de s’assurer que le sujet est bien protégé.</a:t>
            </a:r>
          </a:p>
          <a:p>
            <a:endParaRPr lang="fr-FR" altLang="en-US">
              <a:solidFill>
                <a:srgbClr val="000066"/>
              </a:solidFill>
              <a:cs typeface="Arial" panose="020B0604020202020204" pitchFamily="34" charset="0"/>
            </a:endParaRPr>
          </a:p>
          <a:p>
            <a:r>
              <a:rPr lang="fr-FR" altLang="en-US">
                <a:cs typeface="Arial" panose="020B0604020202020204" pitchFamily="34" charset="0"/>
              </a:rPr>
              <a:t>La vaccination de sujets présentant un déficit immunitaire chronique comme une infection par le VIH est néanmoins recommandée, même si la réponse immunitaire risque d’être limitée par la maladie sous-jacente.</a:t>
            </a:r>
          </a:p>
          <a:p>
            <a:endParaRPr lang="fr-FR" altLang="en-US"/>
          </a:p>
          <a:p>
            <a:endParaRPr lang="fr-FR" altLang="en-US"/>
          </a:p>
        </p:txBody>
      </p:sp>
      <p:sp>
        <p:nvSpPr>
          <p:cNvPr id="24580" name="Espace réservé du numéro de diapositive 3">
            <a:extLst>
              <a:ext uri="{FF2B5EF4-FFF2-40B4-BE49-F238E27FC236}">
                <a16:creationId xmlns:a16="http://schemas.microsoft.com/office/drawing/2014/main" id="{2792258E-BCE8-4C88-9340-134E6C270B14}"/>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33E726A8-35C5-4DDF-8851-9320397EA351}" type="slidenum">
              <a:rPr lang="en-GB" altLang="en-US">
                <a:cs typeface="Arial" panose="020B0604020202020204" pitchFamily="34" charset="0"/>
              </a:rPr>
              <a:pPr algn="r" eaLnBrk="1" hangingPunct="1">
                <a:spcBef>
                  <a:spcPct val="0"/>
                </a:spcBef>
              </a:pPr>
              <a:t>13</a:t>
            </a:fld>
            <a:endParaRPr lang="en-GB" altLang="en-US">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a:extLst>
              <a:ext uri="{FF2B5EF4-FFF2-40B4-BE49-F238E27FC236}">
                <a16:creationId xmlns:a16="http://schemas.microsoft.com/office/drawing/2014/main" id="{19B1D357-D787-47EF-A470-3337FC3CD874}"/>
              </a:ext>
            </a:extLst>
          </p:cNvPr>
          <p:cNvSpPr>
            <a:spLocks noGrp="1" noRot="1" noChangeAspect="1" noChangeArrowheads="1" noTextEdit="1"/>
          </p:cNvSpPr>
          <p:nvPr>
            <p:ph type="sldImg"/>
          </p:nvPr>
        </p:nvSpPr>
        <p:spPr>
          <a:ln/>
        </p:spPr>
      </p:sp>
      <p:sp>
        <p:nvSpPr>
          <p:cNvPr id="26627" name="Espace réservé des commentaires 2">
            <a:extLst>
              <a:ext uri="{FF2B5EF4-FFF2-40B4-BE49-F238E27FC236}">
                <a16:creationId xmlns:a16="http://schemas.microsoft.com/office/drawing/2014/main" id="{D9BAEAD9-BE5E-4B96-B294-07E52C75D99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fr-FR" altLang="en-US" b="1" dirty="0"/>
              <a:t>À l’attention de l’animateur :</a:t>
            </a:r>
          </a:p>
          <a:p>
            <a:r>
              <a:rPr lang="fr-FR" altLang="en-US" b="1" dirty="0"/>
              <a:t>Expliquez aux participants que le VPI peut être administré aux nourrissons présentant un déficit immunitaire ou nés prématurément.</a:t>
            </a:r>
            <a:br>
              <a:rPr lang="fr-FR" altLang="en-US" b="1" dirty="0"/>
            </a:br>
            <a:endParaRPr lang="fr-FR" altLang="en-US" dirty="0"/>
          </a:p>
          <a:p>
            <a:r>
              <a:rPr lang="fr-FR" altLang="en-US" dirty="0"/>
              <a:t>Un déficit immunitaire </a:t>
            </a:r>
            <a:r>
              <a:rPr lang="fr-FR" altLang="en-US" b="1" dirty="0"/>
              <a:t>N’EST PAS </a:t>
            </a:r>
            <a:r>
              <a:rPr lang="fr-FR" altLang="en-US" dirty="0"/>
              <a:t>une contre-indication au VPI. Il est </a:t>
            </a:r>
            <a:r>
              <a:rPr lang="fr-FR" altLang="en-US" b="1" dirty="0"/>
              <a:t>recommandé</a:t>
            </a:r>
            <a:r>
              <a:rPr lang="fr-FR" altLang="en-US" dirty="0"/>
              <a:t> de vacciner les sujets présentant un déficit immunitaire chronique comme une infection par le VIH même si la réponse immunitaire risque d’être limitée par la maladie sous-jacente. </a:t>
            </a:r>
          </a:p>
          <a:p>
            <a:endParaRPr lang="en-US" altLang="en-US" dirty="0"/>
          </a:p>
        </p:txBody>
      </p:sp>
      <p:sp>
        <p:nvSpPr>
          <p:cNvPr id="26628" name="Espace réservé du numéro de diapositive 3">
            <a:extLst>
              <a:ext uri="{FF2B5EF4-FFF2-40B4-BE49-F238E27FC236}">
                <a16:creationId xmlns:a16="http://schemas.microsoft.com/office/drawing/2014/main" id="{8343DB71-5BA8-4CF4-BC11-07CB409D07DC}"/>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97AB3451-57F0-41C7-9B1B-80BC54E93D4D}" type="slidenum">
              <a:rPr lang="en-GB" altLang="en-US">
                <a:cs typeface="Arial" panose="020B0604020202020204" pitchFamily="34" charset="0"/>
              </a:rPr>
              <a:pPr algn="r" eaLnBrk="1" hangingPunct="1">
                <a:spcBef>
                  <a:spcPct val="0"/>
                </a:spcBef>
              </a:pPr>
              <a:t>14</a:t>
            </a:fld>
            <a:endParaRPr lang="en-GB" altLang="en-US">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a:extLst>
              <a:ext uri="{FF2B5EF4-FFF2-40B4-BE49-F238E27FC236}">
                <a16:creationId xmlns:a16="http://schemas.microsoft.com/office/drawing/2014/main" id="{3BD2E511-DB07-4879-B35C-44A42B12A3C5}"/>
              </a:ext>
            </a:extLst>
          </p:cNvPr>
          <p:cNvSpPr>
            <a:spLocks noGrp="1" noRot="1" noChangeAspect="1" noChangeArrowheads="1" noTextEdit="1"/>
          </p:cNvSpPr>
          <p:nvPr>
            <p:ph type="sldImg"/>
          </p:nvPr>
        </p:nvSpPr>
        <p:spPr>
          <a:ln/>
        </p:spPr>
      </p:sp>
      <p:sp>
        <p:nvSpPr>
          <p:cNvPr id="28675" name="Espace réservé des commentaires 2">
            <a:extLst>
              <a:ext uri="{FF2B5EF4-FFF2-40B4-BE49-F238E27FC236}">
                <a16:creationId xmlns:a16="http://schemas.microsoft.com/office/drawing/2014/main" id="{DB52FAFA-DED8-4047-8D45-A866473F064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fr-FR" altLang="en-US" b="1"/>
              <a:t>À l’attention de l’animateur :</a:t>
            </a:r>
          </a:p>
          <a:p>
            <a:r>
              <a:rPr lang="fr-FR" altLang="en-US" b="1"/>
              <a:t>Expliquez aux participants les contre-indications incontournables.</a:t>
            </a:r>
            <a:br>
              <a:rPr lang="fr-FR" altLang="en-US" b="1"/>
            </a:br>
            <a:endParaRPr lang="fr-FR" altLang="en-US" b="1"/>
          </a:p>
          <a:p>
            <a:r>
              <a:rPr lang="fr-FR" altLang="en-US" b="1"/>
              <a:t>-- </a:t>
            </a:r>
            <a:r>
              <a:rPr lang="fr-FR" altLang="en-US">
                <a:solidFill>
                  <a:srgbClr val="000066"/>
                </a:solidFill>
                <a:cs typeface="Arial" panose="020B0604020202020204" pitchFamily="34" charset="0"/>
              </a:rPr>
              <a:t>Une allergie connue, ou signalée dans un dossier, aux </a:t>
            </a:r>
            <a:r>
              <a:rPr lang="fr-FR" altLang="en-US">
                <a:cs typeface="Arial" panose="020B0604020202020204" pitchFamily="34" charset="0"/>
              </a:rPr>
              <a:t>composants inactivés du vaccin à savoir</a:t>
            </a:r>
            <a:r>
              <a:rPr lang="fr-FR" altLang="en-US">
                <a:solidFill>
                  <a:srgbClr val="000066"/>
                </a:solidFill>
                <a:cs typeface="Arial" panose="020B0604020202020204" pitchFamily="34" charset="0"/>
              </a:rPr>
              <a:t> </a:t>
            </a:r>
            <a:r>
              <a:rPr lang="fr-FR" altLang="en-US">
                <a:cs typeface="Arial" panose="020B0604020202020204" pitchFamily="34" charset="0"/>
              </a:rPr>
              <a:t>la streptomycine, la néomycine ou la polymyxine B, ou des antécédents de réaction allergique à la suite d’une précédente injection du VPI.</a:t>
            </a:r>
          </a:p>
          <a:p>
            <a:r>
              <a:rPr lang="fr-FR" altLang="en-US">
                <a:cs typeface="Arial" panose="020B0604020202020204" pitchFamily="34" charset="0"/>
              </a:rPr>
              <a:t>– </a:t>
            </a:r>
            <a:r>
              <a:rPr lang="fr-FR" altLang="en-US">
                <a:solidFill>
                  <a:srgbClr val="000066"/>
                </a:solidFill>
                <a:cs typeface="Arial" panose="020B0604020202020204" pitchFamily="34" charset="0"/>
              </a:rPr>
              <a:t>Une thrombocytopénie (taux insuffisant de plaquettes sanguines qui jouent un rôle important dans la coagulation) ou un trouble de l’hémostase, du fait du saignement qui se produit durant l’injection intramusculaire du vaccin</a:t>
            </a:r>
            <a:r>
              <a:rPr lang="fr-FR" altLang="en-US">
                <a:cs typeface="Arial" panose="020B0604020202020204" pitchFamily="34" charset="0"/>
              </a:rPr>
              <a:t>.</a:t>
            </a:r>
          </a:p>
          <a:p>
            <a:r>
              <a:rPr lang="fr-FR" altLang="en-US">
                <a:cs typeface="Arial" panose="020B0604020202020204" pitchFamily="34" charset="0"/>
              </a:rPr>
              <a:t>– Prise d’un traitement qui supprime la réponse immunitaire auquel cas la réponse immunitaire au vaccin risque d’</a:t>
            </a:r>
            <a:r>
              <a:rPr lang="fr-FR" altLang="ja-JP">
                <a:cs typeface="Arial" panose="020B0604020202020204" pitchFamily="34" charset="0"/>
              </a:rPr>
              <a:t>être réduite. Dans de tels cas, il est recommandé de reporter la vaccination jusqu</a:t>
            </a:r>
            <a:r>
              <a:rPr lang="fr-FR" altLang="en-US">
                <a:cs typeface="Arial" panose="020B0604020202020204" pitchFamily="34" charset="0"/>
              </a:rPr>
              <a:t>’</a:t>
            </a:r>
            <a:r>
              <a:rPr lang="fr-FR" altLang="ja-JP">
                <a:cs typeface="Arial" panose="020B0604020202020204" pitchFamily="34" charset="0"/>
              </a:rPr>
              <a:t>à la fin du traitement pour s</a:t>
            </a:r>
            <a:r>
              <a:rPr lang="fr-FR" altLang="en-US">
                <a:cs typeface="Arial" panose="020B0604020202020204" pitchFamily="34" charset="0"/>
              </a:rPr>
              <a:t>’</a:t>
            </a:r>
            <a:r>
              <a:rPr lang="fr-FR" altLang="ja-JP">
                <a:cs typeface="Arial" panose="020B0604020202020204" pitchFamily="34" charset="0"/>
              </a:rPr>
              <a:t>assurer que le sujet reçoit tous les bienfaits du vaccin. </a:t>
            </a:r>
          </a:p>
          <a:p>
            <a:endParaRPr lang="fr-FR" altLang="en-US">
              <a:cs typeface="Arial" panose="020B0604020202020204" pitchFamily="34" charset="0"/>
            </a:endParaRPr>
          </a:p>
          <a:p>
            <a:r>
              <a:rPr lang="fr-FR" altLang="en-US">
                <a:cs typeface="Arial" panose="020B0604020202020204" pitchFamily="34" charset="0"/>
              </a:rPr>
              <a:t>Il est </a:t>
            </a:r>
            <a:r>
              <a:rPr lang="fr-FR" altLang="en-US" b="1">
                <a:cs typeface="Arial" panose="020B0604020202020204" pitchFamily="34" charset="0"/>
              </a:rPr>
              <a:t>recommandé</a:t>
            </a:r>
            <a:r>
              <a:rPr lang="fr-FR" altLang="en-US">
                <a:cs typeface="Arial" panose="020B0604020202020204" pitchFamily="34" charset="0"/>
              </a:rPr>
              <a:t> de vacciner les sujets présentant un déficit immunitaire chronique comme une infection par le VIH même si la réponse immunitaire risque d’être limitée par la maladie sous-jacente.</a:t>
            </a:r>
          </a:p>
        </p:txBody>
      </p:sp>
      <p:sp>
        <p:nvSpPr>
          <p:cNvPr id="28676" name="Espace réservé du numéro de diapositive 3">
            <a:extLst>
              <a:ext uri="{FF2B5EF4-FFF2-40B4-BE49-F238E27FC236}">
                <a16:creationId xmlns:a16="http://schemas.microsoft.com/office/drawing/2014/main" id="{201C7D9C-EFF6-4C92-B7FD-BA6CB0F90D23}"/>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93ECDEFD-8C78-4ACC-AFBE-AF669E6D5573}" type="slidenum">
              <a:rPr lang="en-GB" altLang="en-US">
                <a:cs typeface="Arial" panose="020B0604020202020204" pitchFamily="34" charset="0"/>
              </a:rPr>
              <a:pPr algn="r" eaLnBrk="1" hangingPunct="1">
                <a:spcBef>
                  <a:spcPct val="0"/>
                </a:spcBef>
              </a:pPr>
              <a:t>15</a:t>
            </a:fld>
            <a:endParaRPr lang="en-GB" altLang="en-US">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image des diapositives 1">
            <a:extLst>
              <a:ext uri="{FF2B5EF4-FFF2-40B4-BE49-F238E27FC236}">
                <a16:creationId xmlns:a16="http://schemas.microsoft.com/office/drawing/2014/main" id="{0E60983E-9590-4729-94F4-C8FCE27E2120}"/>
              </a:ext>
            </a:extLst>
          </p:cNvPr>
          <p:cNvSpPr>
            <a:spLocks noGrp="1" noRot="1" noChangeAspect="1" noChangeArrowheads="1" noTextEdit="1"/>
          </p:cNvSpPr>
          <p:nvPr>
            <p:ph type="sldImg"/>
          </p:nvPr>
        </p:nvSpPr>
        <p:spPr>
          <a:ln/>
        </p:spPr>
      </p:sp>
      <p:sp>
        <p:nvSpPr>
          <p:cNvPr id="30723" name="Espace réservé des commentaires 2">
            <a:extLst>
              <a:ext uri="{FF2B5EF4-FFF2-40B4-BE49-F238E27FC236}">
                <a16:creationId xmlns:a16="http://schemas.microsoft.com/office/drawing/2014/main" id="{38B9C0B4-CF04-44D1-A377-B0A40FC6BBF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l’attention de l’animateur :  </a:t>
            </a:r>
          </a:p>
          <a:p>
            <a:r>
              <a:rPr lang="fr-FR" altLang="en-US" b="1"/>
              <a:t>Expliquez aux participants que ces messages sont les principales informations à ne pas oublier.</a:t>
            </a:r>
          </a:p>
          <a:p>
            <a:endParaRPr lang="fr-FR" altLang="en-US" b="1"/>
          </a:p>
        </p:txBody>
      </p:sp>
      <p:sp>
        <p:nvSpPr>
          <p:cNvPr id="30724" name="Espace réservé du numéro de diapositive 3">
            <a:extLst>
              <a:ext uri="{FF2B5EF4-FFF2-40B4-BE49-F238E27FC236}">
                <a16:creationId xmlns:a16="http://schemas.microsoft.com/office/drawing/2014/main" id="{F9812288-A1D2-4221-BE86-0EAFE82835E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C63A5159-9E1D-4BAE-BA79-F9B5EE6ED019}" type="slidenum">
              <a:rPr lang="en-GB" altLang="en-US">
                <a:cs typeface="Arial" panose="020B0604020202020204" pitchFamily="34" charset="0"/>
              </a:rPr>
              <a:pPr>
                <a:spcBef>
                  <a:spcPct val="0"/>
                </a:spcBef>
              </a:pPr>
              <a:t>16</a:t>
            </a:fld>
            <a:endParaRPr lang="en-GB" altLang="en-US">
              <a:cs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a:extLst>
              <a:ext uri="{FF2B5EF4-FFF2-40B4-BE49-F238E27FC236}">
                <a16:creationId xmlns:a16="http://schemas.microsoft.com/office/drawing/2014/main" id="{ECF03D72-B7AF-4DA6-85A7-86E593EABE87}"/>
              </a:ext>
            </a:extLst>
          </p:cNvPr>
          <p:cNvSpPr>
            <a:spLocks noGrp="1" noRot="1" noChangeAspect="1" noChangeArrowheads="1" noTextEdit="1"/>
          </p:cNvSpPr>
          <p:nvPr>
            <p:ph type="sldImg"/>
          </p:nvPr>
        </p:nvSpPr>
        <p:spPr>
          <a:ln/>
        </p:spPr>
      </p:sp>
      <p:sp>
        <p:nvSpPr>
          <p:cNvPr id="32771" name="Espace réservé des commentaires 2">
            <a:extLst>
              <a:ext uri="{FF2B5EF4-FFF2-40B4-BE49-F238E27FC236}">
                <a16:creationId xmlns:a16="http://schemas.microsoft.com/office/drawing/2014/main" id="{1258E547-3EEB-4233-BEB1-154DBB86D6E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l’attention de l’animateur :  </a:t>
            </a:r>
          </a:p>
          <a:p>
            <a:endParaRPr lang="fr-FR" altLang="en-US"/>
          </a:p>
          <a:p>
            <a:r>
              <a:rPr lang="fr-FR" altLang="en-US"/>
              <a:t>Ce module est terminé.</a:t>
            </a:r>
          </a:p>
          <a:p>
            <a:r>
              <a:rPr lang="fr-FR" altLang="en-US"/>
              <a:t>On vous a présenté le module intitulé « </a:t>
            </a:r>
            <a:r>
              <a:rPr lang="fr-FR" altLang="en-US">
                <a:solidFill>
                  <a:schemeClr val="bg1"/>
                </a:solidFill>
              </a:rPr>
              <a:t>Conditions requises pour l’administration du vaccin antipoliomyélitique inactivé ».</a:t>
            </a:r>
          </a:p>
          <a:p>
            <a:br>
              <a:rPr lang="fr-FR" altLang="en-US"/>
            </a:br>
            <a:r>
              <a:rPr lang="fr-FR" altLang="en-US"/>
              <a:t>Le module suivant s’intitule « Administration du vaccin antipoliomyélitique inactivé »</a:t>
            </a:r>
          </a:p>
          <a:p>
            <a:endParaRPr lang="fr-FR" altLang="en-US"/>
          </a:p>
          <a:p>
            <a:r>
              <a:rPr lang="fr-FR" altLang="en-US"/>
              <a:t>Je vous remercie de votre attention.</a:t>
            </a:r>
          </a:p>
        </p:txBody>
      </p:sp>
      <p:sp>
        <p:nvSpPr>
          <p:cNvPr id="32772" name="Espace réservé du numéro de diapositive 3">
            <a:extLst>
              <a:ext uri="{FF2B5EF4-FFF2-40B4-BE49-F238E27FC236}">
                <a16:creationId xmlns:a16="http://schemas.microsoft.com/office/drawing/2014/main" id="{E5D22369-5D7A-4296-A5AE-0E8B0EAB7C5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310D5E2-6D86-4483-AC2A-5DD396B73235}" type="slidenum">
              <a:rPr lang="en-GB" altLang="en-US">
                <a:cs typeface="Arial" panose="020B0604020202020204" pitchFamily="34" charset="0"/>
              </a:rPr>
              <a:pPr>
                <a:spcBef>
                  <a:spcPct val="0"/>
                </a:spcBef>
              </a:pPr>
              <a:t>17</a:t>
            </a:fld>
            <a:endParaRPr lang="en-GB" altLang="en-U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F3A6648A-6EA8-4051-9AF8-D660409111E5}"/>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4159F892-EB64-434F-902B-269CA25C7DE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p>
        </p:txBody>
      </p:sp>
      <p:sp>
        <p:nvSpPr>
          <p:cNvPr id="8196" name="Espace réservé du numéro de diapositive 3">
            <a:extLst>
              <a:ext uri="{FF2B5EF4-FFF2-40B4-BE49-F238E27FC236}">
                <a16:creationId xmlns:a16="http://schemas.microsoft.com/office/drawing/2014/main" id="{BA5D8446-DA30-4F83-B4CE-329F7CF0940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ADC69CB-2EA1-45F3-A899-E137C741B7E8}" type="slidenum">
              <a:rPr lang="fr-FR" altLang="en-US">
                <a:cs typeface="Arial" panose="020B0604020202020204" pitchFamily="34" charset="0"/>
              </a:rPr>
              <a:pPr>
                <a:spcBef>
                  <a:spcPct val="0"/>
                </a:spcBef>
              </a:pPr>
              <a:t>2</a:t>
            </a:fld>
            <a:endParaRPr lang="fr-FR"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D99E05DB-C723-42F6-9D17-946221F98817}"/>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C79E7C2A-14C5-4FBF-9A81-5A4AA2CA9ED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t>À l’attention de l’animateur :  </a:t>
            </a:r>
          </a:p>
          <a:p>
            <a:r>
              <a:rPr lang="fr-FR" altLang="en-US" b="1" dirty="0"/>
              <a:t>Expliquez aux participants les principales questions soulevées dans ce module.</a:t>
            </a:r>
          </a:p>
          <a:p>
            <a:endParaRPr lang="fr-FR" altLang="en-US" b="1" dirty="0"/>
          </a:p>
          <a:p>
            <a:r>
              <a:rPr lang="fr-FR" altLang="en-US" dirty="0"/>
              <a:t>Les responsables des nouveau-nés se présentent pour les faire vacciner mais avant d’administrer le vaccin, vous devez vous assurer qu’ils remplissent les conditions requises pour recevoir le vaccin antipoliomyélitique inactivé. </a:t>
            </a:r>
          </a:p>
          <a:p>
            <a:r>
              <a:rPr lang="fr-FR" altLang="en-US" dirty="0"/>
              <a:t>Ce module vous apprendra à poser les bonnes questions pour déterminer qu’un enfant peut ou non recevoir le vaccin antipoliomyélitique inactivé.</a:t>
            </a:r>
          </a:p>
          <a:p>
            <a:pPr>
              <a:buFontTx/>
              <a:buChar char="•"/>
            </a:pPr>
            <a:r>
              <a:rPr lang="fr-FR" altLang="en-US" dirty="0"/>
              <a:t> Quel est le calendrier de vaccination par le vaccin antipoliomyélitique inactivé ?</a:t>
            </a:r>
          </a:p>
          <a:p>
            <a:pPr>
              <a:buFontTx/>
              <a:buChar char="•"/>
            </a:pPr>
            <a:r>
              <a:rPr lang="fr-FR" altLang="en-US" dirty="0"/>
              <a:t> Que faire lorsqu’on ne connaît pas avec précision la date de naissance de l’enfant ?</a:t>
            </a:r>
            <a:endParaRPr lang="fr-FR" altLang="en-US" b="0" dirty="0"/>
          </a:p>
          <a:p>
            <a:pPr>
              <a:buFontTx/>
              <a:buChar char="•"/>
            </a:pPr>
            <a:r>
              <a:rPr lang="fr-FR" altLang="en-US" b="0" dirty="0"/>
              <a:t> Que faire </a:t>
            </a:r>
            <a:r>
              <a:rPr lang="fr-FR" altLang="en-US" sz="1200" b="0" kern="1200" dirty="0">
                <a:solidFill>
                  <a:schemeClr val="tx1"/>
                </a:solidFill>
                <a:latin typeface="Arial" pitchFamily="34" charset="0"/>
                <a:ea typeface="MS PGothic" pitchFamily="34" charset="-128"/>
              </a:rPr>
              <a:t>lorsqu’on ne dispose pas de la carte de vaccination ?</a:t>
            </a:r>
          </a:p>
          <a:p>
            <a:pPr marL="0" marR="0" lvl="0" indent="0" algn="l" defTabSz="914400" rtl="0" eaLnBrk="0" fontAlgn="base" latinLnBrk="0" hangingPunct="0">
              <a:lnSpc>
                <a:spcPct val="100000"/>
              </a:lnSpc>
              <a:spcBef>
                <a:spcPct val="30000"/>
              </a:spcBef>
              <a:spcAft>
                <a:spcPct val="0"/>
              </a:spcAft>
              <a:buClrTx/>
              <a:buSzTx/>
              <a:buFontTx/>
              <a:buChar char="•"/>
              <a:tabLst/>
              <a:defRPr/>
            </a:pPr>
            <a:r>
              <a:rPr lang="fr-FR" altLang="en-US" sz="1200" b="0" kern="1200" dirty="0">
                <a:solidFill>
                  <a:schemeClr val="tx1"/>
                </a:solidFill>
                <a:latin typeface="Arial" pitchFamily="34" charset="0"/>
                <a:ea typeface="MS PGothic" pitchFamily="34" charset="-128"/>
              </a:rPr>
              <a:t>Que faire lorsque un enfant vient a la clinique a 9 mois et n’a toujours pas reçu le VPI1?</a:t>
            </a:r>
          </a:p>
          <a:p>
            <a:pPr>
              <a:buFontTx/>
              <a:buChar char="•"/>
            </a:pPr>
            <a:r>
              <a:rPr lang="fr-FR" altLang="en-US" sz="1200" b="0" kern="1200" dirty="0">
                <a:solidFill>
                  <a:schemeClr val="tx1"/>
                </a:solidFill>
                <a:latin typeface="Arial" pitchFamily="34" charset="0"/>
                <a:ea typeface="MS PGothic" pitchFamily="34" charset="-128"/>
              </a:rPr>
              <a:t> Quelles sont les contre-indications à la vaccination ?</a:t>
            </a:r>
          </a:p>
        </p:txBody>
      </p:sp>
      <p:sp>
        <p:nvSpPr>
          <p:cNvPr id="10244" name="Espace réservé du numéro de diapositive 3">
            <a:extLst>
              <a:ext uri="{FF2B5EF4-FFF2-40B4-BE49-F238E27FC236}">
                <a16:creationId xmlns:a16="http://schemas.microsoft.com/office/drawing/2014/main" id="{282811EB-A37A-44B2-B709-61E66B9AA98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71952E7-EFB8-4466-A323-511263689194}" type="slidenum">
              <a:rPr lang="fr-FR" altLang="en-US">
                <a:cs typeface="Arial" panose="020B0604020202020204" pitchFamily="34" charset="0"/>
              </a:rPr>
              <a:pPr>
                <a:spcBef>
                  <a:spcPct val="0"/>
                </a:spcBef>
              </a:pPr>
              <a:t>3</a:t>
            </a:fld>
            <a:endParaRPr lang="fr-FR"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E83C91D5-4D60-4D48-BE66-8B21C758D780}"/>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941B52CF-FFEF-468E-B7DF-2909E5A11E3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t>À l’attention de l’animateur :  </a:t>
            </a:r>
          </a:p>
          <a:p>
            <a:r>
              <a:rPr lang="fr-FR" altLang="en-US" b="1" dirty="0"/>
              <a:t>Expliquez aux participants le calendrier de vaccination par le VPI</a:t>
            </a:r>
            <a:r>
              <a:rPr lang="en-US" altLang="en-US" b="1" dirty="0"/>
              <a:t> – Â</a:t>
            </a:r>
            <a:r>
              <a:rPr lang="fr-FR" altLang="en-US" b="1" dirty="0" err="1"/>
              <a:t>ge</a:t>
            </a:r>
            <a:r>
              <a:rPr lang="fr-FR" altLang="en-US" b="1" dirty="0"/>
              <a:t> auquel l’administrer</a:t>
            </a:r>
          </a:p>
          <a:p>
            <a:endParaRPr lang="en-US" altLang="en-US" b="1" dirty="0"/>
          </a:p>
          <a:p>
            <a:r>
              <a:rPr lang="fr-FR" altLang="en-US" dirty="0"/>
              <a:t>Le VPI1 doit être administré à partir de l’âge de 14 semaines, en même temps que le DTC3/Penta3. </a:t>
            </a:r>
          </a:p>
          <a:p>
            <a:r>
              <a:rPr lang="fr-FR" altLang="en-US" dirty="0"/>
              <a:t>Le VPI est administré en plus du VPO. Administrés ensemble, ces deux vaccins assurent la plus forte immunité nécessaire jusqu’à ce que la poliomyélite soit éradiquée. </a:t>
            </a:r>
          </a:p>
          <a:p>
            <a:r>
              <a:rPr lang="fr-FR" altLang="en-US" dirty="0"/>
              <a:t>Le VPI peut être administré avec d’autres vaccins injectables.</a:t>
            </a:r>
          </a:p>
          <a:p>
            <a:pPr>
              <a:spcBef>
                <a:spcPts val="1200"/>
              </a:spcBef>
            </a:pPr>
            <a:r>
              <a:rPr lang="fr-FR" altLang="en-US" sz="1200" dirty="0">
                <a:solidFill>
                  <a:srgbClr val="FF0000"/>
                </a:solidFill>
              </a:rPr>
              <a:t>Administrer le VPI2 au moins 4 mois après le VPI1, </a:t>
            </a:r>
            <a:r>
              <a:rPr lang="fr-FR" altLang="en-US" sz="1200" dirty="0" err="1">
                <a:solidFill>
                  <a:srgbClr val="FF0000"/>
                </a:solidFill>
              </a:rPr>
              <a:t>p.e</a:t>
            </a:r>
            <a:r>
              <a:rPr lang="fr-FR" altLang="en-US" sz="1200" dirty="0">
                <a:solidFill>
                  <a:srgbClr val="FF0000"/>
                </a:solidFill>
              </a:rPr>
              <a:t>. à 9 mois, en l’associant généralement au rougeole</a:t>
            </a:r>
          </a:p>
          <a:p>
            <a:pPr>
              <a:spcBef>
                <a:spcPts val="1200"/>
              </a:spcBef>
            </a:pPr>
            <a:r>
              <a:rPr lang="fr-FR" altLang="en-US" sz="1200" dirty="0">
                <a:solidFill>
                  <a:srgbClr val="FF0000"/>
                </a:solidFill>
              </a:rPr>
              <a:t>Si l’enfant n’a pas reçu le VPI1 avant 9 mois (lors de la visite pour la rougeole), administrer le VPI1 </a:t>
            </a:r>
            <a:r>
              <a:rPr lang="fr-FR" altLang="en-US" sz="1100" dirty="0">
                <a:solidFill>
                  <a:srgbClr val="FF0000"/>
                </a:solidFill>
              </a:rPr>
              <a:t>à </a:t>
            </a:r>
            <a:r>
              <a:rPr lang="fr-FR" altLang="en-US" sz="1200" dirty="0">
                <a:solidFill>
                  <a:srgbClr val="FF0000"/>
                </a:solidFill>
              </a:rPr>
              <a:t>9 mois, et le VPI2 au moins 4 semaines après.</a:t>
            </a:r>
          </a:p>
          <a:p>
            <a:pPr marL="0" marR="0" lvl="0" indent="0" algn="l" defTabSz="914400" rtl="0" eaLnBrk="0" fontAlgn="base" latinLnBrk="0" hangingPunct="0">
              <a:lnSpc>
                <a:spcPct val="100000"/>
              </a:lnSpc>
              <a:spcBef>
                <a:spcPts val="1200"/>
              </a:spcBef>
              <a:spcAft>
                <a:spcPct val="0"/>
              </a:spcAft>
              <a:buClrTx/>
              <a:buSzTx/>
              <a:buFontTx/>
              <a:buNone/>
              <a:tabLst/>
              <a:defRPr/>
            </a:pPr>
            <a:r>
              <a:rPr lang="fr-FR" altLang="en-US" sz="1200" dirty="0">
                <a:solidFill>
                  <a:srgbClr val="FF0000"/>
                </a:solidFill>
              </a:rPr>
              <a:t>Dans ce cas, le dose administr</a:t>
            </a:r>
            <a:r>
              <a:rPr lang="fr-FR" altLang="en-US" sz="1200" dirty="0"/>
              <a:t>é</a:t>
            </a:r>
            <a:r>
              <a:rPr lang="fr-FR" altLang="en-US" sz="1200" dirty="0">
                <a:solidFill>
                  <a:srgbClr val="FF0000"/>
                </a:solidFill>
              </a:rPr>
              <a:t> a 9 mois doit être enregistr</a:t>
            </a:r>
            <a:r>
              <a:rPr lang="fr-FR" altLang="en-US" sz="1200" dirty="0"/>
              <a:t>é</a:t>
            </a:r>
            <a:r>
              <a:rPr lang="fr-FR" altLang="en-US" sz="1200" dirty="0">
                <a:solidFill>
                  <a:srgbClr val="FF0000"/>
                </a:solidFill>
              </a:rPr>
              <a:t> comme VIP1 et celle donn</a:t>
            </a:r>
            <a:r>
              <a:rPr lang="fr-FR" altLang="en-US" sz="1200" dirty="0"/>
              <a:t>é</a:t>
            </a:r>
            <a:r>
              <a:rPr lang="fr-FR" altLang="en-US" sz="1200" dirty="0">
                <a:solidFill>
                  <a:srgbClr val="FF0000"/>
                </a:solidFill>
              </a:rPr>
              <a:t> au moins 4 semaines plus tard doit être enregistr</a:t>
            </a:r>
            <a:r>
              <a:rPr lang="fr-FR" altLang="en-US" sz="1200" dirty="0"/>
              <a:t>é</a:t>
            </a:r>
            <a:r>
              <a:rPr lang="fr-FR" altLang="en-US" sz="1200" dirty="0">
                <a:solidFill>
                  <a:srgbClr val="FF0000"/>
                </a:solidFill>
              </a:rPr>
              <a:t> comme VPI2 </a:t>
            </a:r>
          </a:p>
          <a:p>
            <a:pPr>
              <a:spcBef>
                <a:spcPts val="1200"/>
              </a:spcBef>
            </a:pPr>
            <a:endParaRPr lang="fr-FR" altLang="en-US" sz="1200" dirty="0">
              <a:solidFill>
                <a:srgbClr val="FF0000"/>
              </a:solidFill>
            </a:endParaRPr>
          </a:p>
          <a:p>
            <a:endParaRPr lang="fr-FR" altLang="en-US" dirty="0"/>
          </a:p>
          <a:p>
            <a:endParaRPr lang="en-US" altLang="en-US" dirty="0"/>
          </a:p>
          <a:p>
            <a:endParaRPr lang="en-US" altLang="en-US" dirty="0"/>
          </a:p>
        </p:txBody>
      </p:sp>
      <p:sp>
        <p:nvSpPr>
          <p:cNvPr id="12292" name="Espace réservé du numéro de diapositive 3">
            <a:extLst>
              <a:ext uri="{FF2B5EF4-FFF2-40B4-BE49-F238E27FC236}">
                <a16:creationId xmlns:a16="http://schemas.microsoft.com/office/drawing/2014/main" id="{165BEE5B-93D2-4404-8EB6-403581265E4F}"/>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F516E921-FCEE-469A-A171-7976180D84B5}" type="slidenum">
              <a:rPr lang="en-GB" altLang="en-US">
                <a:cs typeface="Arial" panose="020B0604020202020204" pitchFamily="34" charset="0"/>
              </a:rPr>
              <a:pPr algn="r" eaLnBrk="1" hangingPunct="1">
                <a:spcBef>
                  <a:spcPct val="0"/>
                </a:spcBef>
              </a:pPr>
              <a:t>4</a:t>
            </a:fld>
            <a:endParaRPr lang="en-GB" altLang="en-U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E83C91D5-4D60-4D48-BE66-8B21C758D780}"/>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941B52CF-FFEF-468E-B7DF-2909E5A11E3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t>À l’attention de l’animateur :  </a:t>
            </a:r>
          </a:p>
          <a:p>
            <a:r>
              <a:rPr lang="fr-FR" altLang="en-US" b="1" dirty="0"/>
              <a:t>Expliquez aux participants le calendrier de vaccination par le VPI</a:t>
            </a:r>
            <a:r>
              <a:rPr lang="en-US" altLang="en-US" b="1" dirty="0"/>
              <a:t> – Â</a:t>
            </a:r>
            <a:r>
              <a:rPr lang="fr-FR" altLang="en-US" b="1" dirty="0" err="1"/>
              <a:t>ge</a:t>
            </a:r>
            <a:r>
              <a:rPr lang="fr-FR" altLang="en-US" b="1" dirty="0"/>
              <a:t> auquel l’administrer</a:t>
            </a:r>
          </a:p>
          <a:p>
            <a:endParaRPr lang="en-US" altLang="en-US" b="1" dirty="0"/>
          </a:p>
          <a:p>
            <a:r>
              <a:rPr lang="fr-FR" altLang="en-US" dirty="0"/>
              <a:t>Le VPI doit être administré à partir de l’âge de 14 semaines, en même temps que le DTC3. </a:t>
            </a:r>
          </a:p>
          <a:p>
            <a:r>
              <a:rPr lang="fr-FR" altLang="en-US" dirty="0"/>
              <a:t>Le VPI est administré en plus du VPO. Administrés ensemble, ces deux vaccins assurent la plus forte immunité nécessaire jusqu’à ce que la poliomyélite soit éradiquée. </a:t>
            </a:r>
          </a:p>
          <a:p>
            <a:r>
              <a:rPr lang="fr-FR" altLang="en-US" dirty="0"/>
              <a:t>Le VPI peut être administré avec d’autres vaccins injectables.</a:t>
            </a:r>
          </a:p>
          <a:p>
            <a:endParaRPr lang="fr-FR" alt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en-US" sz="1200" dirty="0">
                <a:solidFill>
                  <a:srgbClr val="FF0000"/>
                </a:solidFill>
              </a:rPr>
              <a:t>Le VPI2 doit être administr</a:t>
            </a:r>
            <a:r>
              <a:rPr lang="fr-FR" altLang="en-US" dirty="0"/>
              <a:t>é</a:t>
            </a:r>
            <a:r>
              <a:rPr lang="fr-FR" altLang="en-US" sz="1200" dirty="0">
                <a:solidFill>
                  <a:srgbClr val="FF0000"/>
                </a:solidFill>
              </a:rPr>
              <a:t> au moins 4 mois après le IPV1, p.ex. </a:t>
            </a:r>
            <a:r>
              <a:rPr lang="fr-FR" altLang="en-US" dirty="0"/>
              <a:t>à</a:t>
            </a:r>
            <a:r>
              <a:rPr lang="fr-FR" altLang="en-US" sz="1200" dirty="0">
                <a:solidFill>
                  <a:srgbClr val="FF0000"/>
                </a:solidFill>
              </a:rPr>
              <a:t> 9 mois en l’associant avec le v</a:t>
            </a:r>
            <a:r>
              <a:rPr lang="fr-FR" altLang="en-US" sz="1200" kern="1200" dirty="0">
                <a:solidFill>
                  <a:srgbClr val="FF0000"/>
                </a:solidFill>
                <a:latin typeface="Arial" pitchFamily="34" charset="0"/>
                <a:ea typeface="MS PGothic" pitchFamily="34" charset="-128"/>
              </a:rPr>
              <a:t>accin contre la rougeole</a:t>
            </a:r>
          </a:p>
          <a:p>
            <a:endParaRPr lang="fr-FR" altLang="en-US" sz="1200" kern="1200" dirty="0">
              <a:solidFill>
                <a:srgbClr val="FF0000"/>
              </a:solidFill>
              <a:latin typeface="Arial" pitchFamily="34" charset="0"/>
              <a:ea typeface="MS PGothic" pitchFamily="34" charset="-128"/>
            </a:endParaRPr>
          </a:p>
          <a:p>
            <a:r>
              <a:rPr lang="en-US" altLang="en-US" sz="1200" kern="1200" dirty="0">
                <a:solidFill>
                  <a:srgbClr val="FF0000"/>
                </a:solidFill>
                <a:latin typeface="Arial" pitchFamily="34" charset="0"/>
                <a:ea typeface="MS PGothic" pitchFamily="34" charset="-128"/>
              </a:rPr>
              <a:t>Nota:  </a:t>
            </a:r>
            <a:r>
              <a:rPr lang="en-US" altLang="en-US" sz="1200" kern="1200" dirty="0" err="1">
                <a:solidFill>
                  <a:srgbClr val="FF0000"/>
                </a:solidFill>
                <a:latin typeface="Arial" pitchFamily="34" charset="0"/>
                <a:ea typeface="MS PGothic" pitchFamily="34" charset="-128"/>
              </a:rPr>
              <a:t>Selon</a:t>
            </a:r>
            <a:r>
              <a:rPr lang="en-US" altLang="en-US" sz="1200" kern="1200" dirty="0">
                <a:solidFill>
                  <a:srgbClr val="FF0000"/>
                </a:solidFill>
                <a:latin typeface="Arial" pitchFamily="34" charset="0"/>
                <a:ea typeface="MS PGothic" pitchFamily="34" charset="-128"/>
              </a:rPr>
              <a:t> le </a:t>
            </a:r>
            <a:r>
              <a:rPr lang="en-US" altLang="en-US" sz="1200" kern="1200" dirty="0" err="1">
                <a:solidFill>
                  <a:srgbClr val="FF0000"/>
                </a:solidFill>
                <a:latin typeface="Arial" pitchFamily="34" charset="0"/>
                <a:ea typeface="MS PGothic" pitchFamily="34" charset="-128"/>
              </a:rPr>
              <a:t>calendrier</a:t>
            </a:r>
            <a:r>
              <a:rPr lang="en-US" altLang="en-US" sz="1200" kern="1200" dirty="0">
                <a:solidFill>
                  <a:srgbClr val="FF0000"/>
                </a:solidFill>
                <a:latin typeface="Arial" pitchFamily="34" charset="0"/>
                <a:ea typeface="MS PGothic" pitchFamily="34" charset="-128"/>
              </a:rPr>
              <a:t> </a:t>
            </a:r>
            <a:r>
              <a:rPr lang="en-US" altLang="en-US" sz="1200" kern="1200" dirty="0" err="1">
                <a:solidFill>
                  <a:srgbClr val="FF0000"/>
                </a:solidFill>
                <a:latin typeface="Arial" pitchFamily="34" charset="0"/>
                <a:ea typeface="MS PGothic" pitchFamily="34" charset="-128"/>
              </a:rPr>
              <a:t>vaccinale</a:t>
            </a:r>
            <a:r>
              <a:rPr lang="en-US" altLang="en-US" sz="1200" kern="1200" dirty="0">
                <a:solidFill>
                  <a:srgbClr val="FF0000"/>
                </a:solidFill>
                <a:latin typeface="Arial" pitchFamily="34" charset="0"/>
                <a:ea typeface="MS PGothic" pitchFamily="34" charset="-128"/>
              </a:rPr>
              <a:t> du pays, </a:t>
            </a:r>
            <a:r>
              <a:rPr lang="en-US" altLang="en-US" sz="1200" kern="1200" dirty="0" err="1">
                <a:solidFill>
                  <a:srgbClr val="FF0000"/>
                </a:solidFill>
                <a:latin typeface="Arial" pitchFamily="34" charset="0"/>
                <a:ea typeface="MS PGothic" pitchFamily="34" charset="-128"/>
              </a:rPr>
              <a:t>d’autres</a:t>
            </a:r>
            <a:r>
              <a:rPr lang="en-US" altLang="en-US" sz="1200" kern="1200" dirty="0">
                <a:solidFill>
                  <a:srgbClr val="FF0000"/>
                </a:solidFill>
                <a:latin typeface="Arial" pitchFamily="34" charset="0"/>
                <a:ea typeface="MS PGothic" pitchFamily="34" charset="-128"/>
              </a:rPr>
              <a:t> </a:t>
            </a:r>
            <a:r>
              <a:rPr lang="en-US" altLang="en-US" sz="1200" kern="1200" dirty="0" err="1">
                <a:solidFill>
                  <a:srgbClr val="FF0000"/>
                </a:solidFill>
                <a:latin typeface="Arial" pitchFamily="34" charset="0"/>
                <a:ea typeface="MS PGothic" pitchFamily="34" charset="-128"/>
              </a:rPr>
              <a:t>vaccins</a:t>
            </a:r>
            <a:r>
              <a:rPr lang="en-US" altLang="en-US" sz="1200" kern="1200" dirty="0">
                <a:solidFill>
                  <a:srgbClr val="FF0000"/>
                </a:solidFill>
                <a:latin typeface="Arial" pitchFamily="34" charset="0"/>
                <a:ea typeface="MS PGothic" pitchFamily="34" charset="-128"/>
              </a:rPr>
              <a:t> </a:t>
            </a:r>
            <a:r>
              <a:rPr lang="en-US" altLang="en-US" sz="1200" kern="1200" dirty="0" err="1">
                <a:solidFill>
                  <a:srgbClr val="FF0000"/>
                </a:solidFill>
                <a:latin typeface="Arial" pitchFamily="34" charset="0"/>
                <a:ea typeface="MS PGothic" pitchFamily="34" charset="-128"/>
              </a:rPr>
              <a:t>peuvent</a:t>
            </a:r>
            <a:r>
              <a:rPr lang="en-US" altLang="en-US" sz="1200" kern="1200" dirty="0">
                <a:solidFill>
                  <a:srgbClr val="FF0000"/>
                </a:solidFill>
                <a:latin typeface="Arial" pitchFamily="34" charset="0"/>
                <a:ea typeface="MS PGothic" pitchFamily="34" charset="-128"/>
              </a:rPr>
              <a:t> </a:t>
            </a:r>
            <a:r>
              <a:rPr lang="en-US" altLang="en-US" sz="1200" kern="1200" dirty="0" err="1">
                <a:solidFill>
                  <a:srgbClr val="FF0000"/>
                </a:solidFill>
                <a:latin typeface="Arial" pitchFamily="34" charset="0"/>
                <a:ea typeface="MS PGothic" pitchFamily="34" charset="-128"/>
              </a:rPr>
              <a:t>etre</a:t>
            </a:r>
            <a:r>
              <a:rPr lang="en-US" altLang="en-US" sz="1200" kern="1200" dirty="0">
                <a:solidFill>
                  <a:srgbClr val="FF0000"/>
                </a:solidFill>
                <a:latin typeface="Arial" pitchFamily="34" charset="0"/>
                <a:ea typeface="MS PGothic" pitchFamily="34" charset="-128"/>
              </a:rPr>
              <a:t> </a:t>
            </a:r>
            <a:r>
              <a:rPr lang="en-US" altLang="en-US" sz="1200" kern="1200" dirty="0" err="1">
                <a:solidFill>
                  <a:srgbClr val="FF0000"/>
                </a:solidFill>
                <a:latin typeface="Arial" pitchFamily="34" charset="0"/>
                <a:ea typeface="MS PGothic" pitchFamily="34" charset="-128"/>
              </a:rPr>
              <a:t>administr</a:t>
            </a:r>
            <a:r>
              <a:rPr lang="fr-FR" altLang="en-US" dirty="0" err="1"/>
              <a:t>és</a:t>
            </a:r>
            <a:r>
              <a:rPr lang="fr-FR" altLang="en-US" dirty="0"/>
              <a:t> à</a:t>
            </a:r>
            <a:r>
              <a:rPr lang="en-US" altLang="en-US" sz="1200" kern="1200" dirty="0">
                <a:solidFill>
                  <a:srgbClr val="FF0000"/>
                </a:solidFill>
                <a:latin typeface="Arial" pitchFamily="34" charset="0"/>
                <a:ea typeface="MS PGothic" pitchFamily="34" charset="-128"/>
              </a:rPr>
              <a:t> 9 </a:t>
            </a:r>
            <a:r>
              <a:rPr lang="en-US" altLang="en-US" sz="1200" kern="1200" dirty="0" err="1">
                <a:solidFill>
                  <a:srgbClr val="FF0000"/>
                </a:solidFill>
                <a:latin typeface="Arial" pitchFamily="34" charset="0"/>
                <a:ea typeface="MS PGothic" pitchFamily="34" charset="-128"/>
              </a:rPr>
              <a:t>mois</a:t>
            </a:r>
            <a:r>
              <a:rPr lang="en-US" altLang="en-US" sz="1200" kern="1200" dirty="0">
                <a:solidFill>
                  <a:srgbClr val="FF0000"/>
                </a:solidFill>
                <a:latin typeface="Arial" pitchFamily="34" charset="0"/>
                <a:ea typeface="MS PGothic" pitchFamily="34" charset="-128"/>
              </a:rPr>
              <a:t> (fi</a:t>
            </a:r>
            <a:r>
              <a:rPr lang="fr-FR" altLang="en-US" sz="1200" dirty="0">
                <a:solidFill>
                  <a:srgbClr val="FF0000"/>
                </a:solidFill>
              </a:rPr>
              <a:t>è</a:t>
            </a:r>
            <a:r>
              <a:rPr lang="en-US" altLang="en-US" sz="1200" kern="1200" dirty="0" err="1">
                <a:solidFill>
                  <a:srgbClr val="FF0000"/>
                </a:solidFill>
                <a:latin typeface="Arial" pitchFamily="34" charset="0"/>
                <a:ea typeface="MS PGothic" pitchFamily="34" charset="-128"/>
              </a:rPr>
              <a:t>vre</a:t>
            </a:r>
            <a:r>
              <a:rPr lang="en-US" altLang="en-US" sz="1200" kern="1200" dirty="0">
                <a:solidFill>
                  <a:srgbClr val="FF0000"/>
                </a:solidFill>
                <a:latin typeface="Arial" pitchFamily="34" charset="0"/>
                <a:ea typeface="MS PGothic" pitchFamily="34" charset="-128"/>
              </a:rPr>
              <a:t> jaune, M</a:t>
            </a:r>
            <a:r>
              <a:rPr lang="fr-FR" altLang="en-US" dirty="0"/>
              <a:t>é</a:t>
            </a:r>
            <a:r>
              <a:rPr lang="en-US" altLang="en-US" sz="1200" kern="1200" dirty="0" err="1">
                <a:solidFill>
                  <a:srgbClr val="FF0000"/>
                </a:solidFill>
                <a:latin typeface="Arial" pitchFamily="34" charset="0"/>
                <a:ea typeface="MS PGothic" pitchFamily="34" charset="-128"/>
              </a:rPr>
              <a:t>ningite</a:t>
            </a:r>
            <a:r>
              <a:rPr lang="en-US" altLang="en-US" sz="1200" kern="1200" dirty="0">
                <a:solidFill>
                  <a:srgbClr val="FF0000"/>
                </a:solidFill>
                <a:latin typeface="Arial" pitchFamily="34" charset="0"/>
                <a:ea typeface="MS PGothic" pitchFamily="34" charset="-128"/>
              </a:rPr>
              <a:t> A, tetanus, etc.)</a:t>
            </a:r>
          </a:p>
          <a:p>
            <a:r>
              <a:rPr lang="en-US" altLang="en-US" sz="1200" kern="1200" dirty="0">
                <a:solidFill>
                  <a:srgbClr val="FF0000"/>
                </a:solidFill>
                <a:latin typeface="Arial" pitchFamily="34" charset="0"/>
                <a:ea typeface="MS PGothic" pitchFamily="34" charset="-128"/>
              </a:rPr>
              <a:t>Nota:  Le SAGE, dans </a:t>
            </a:r>
            <a:r>
              <a:rPr lang="fr-FR"/>
              <a:t>certaines circonstances épidémiologiques, a également approuvé un calendrier précoce du VPI avec des doses complètes à 6 et 14 semaines.</a:t>
            </a:r>
            <a:endParaRPr lang="en-US" altLang="en-US" sz="1200" kern="1200" dirty="0">
              <a:solidFill>
                <a:srgbClr val="FF0000"/>
              </a:solidFill>
              <a:latin typeface="Arial" pitchFamily="34" charset="0"/>
              <a:ea typeface="MS PGothic" pitchFamily="34" charset="-128"/>
            </a:endParaRPr>
          </a:p>
          <a:p>
            <a:endParaRPr lang="en-US" altLang="en-US" dirty="0"/>
          </a:p>
        </p:txBody>
      </p:sp>
      <p:sp>
        <p:nvSpPr>
          <p:cNvPr id="12292" name="Espace réservé du numéro de diapositive 3">
            <a:extLst>
              <a:ext uri="{FF2B5EF4-FFF2-40B4-BE49-F238E27FC236}">
                <a16:creationId xmlns:a16="http://schemas.microsoft.com/office/drawing/2014/main" id="{165BEE5B-93D2-4404-8EB6-403581265E4F}"/>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F516E921-FCEE-469A-A171-7976180D84B5}" type="slidenum">
              <a:rPr lang="en-GB" altLang="en-US">
                <a:cs typeface="Arial" panose="020B0604020202020204" pitchFamily="34" charset="0"/>
              </a:rPr>
              <a:pPr algn="r" eaLnBrk="1" hangingPunct="1">
                <a:spcBef>
                  <a:spcPct val="0"/>
                </a:spcBef>
              </a:pPr>
              <a:t>5</a:t>
            </a:fld>
            <a:endParaRPr lang="en-GB" altLang="en-US">
              <a:cs typeface="Arial" panose="020B0604020202020204" pitchFamily="34" charset="0"/>
            </a:endParaRPr>
          </a:p>
        </p:txBody>
      </p:sp>
    </p:spTree>
    <p:extLst>
      <p:ext uri="{BB962C8B-B14F-4D97-AF65-F5344CB8AC3E}">
        <p14:creationId xmlns:p14="http://schemas.microsoft.com/office/powerpoint/2010/main" val="1736455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89F7604B-95D2-4074-AEF2-98E132F2CFD6}"/>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33AB00E6-3689-405D-8ECA-13AA6805F98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l’attention de l’animateur :  </a:t>
            </a:r>
          </a:p>
          <a:p>
            <a:r>
              <a:rPr lang="fr-FR" altLang="en-US" b="1"/>
              <a:t>Lisez la situation et posez la question aux participants.</a:t>
            </a:r>
          </a:p>
          <a:p>
            <a:r>
              <a:rPr lang="fr-FR" altLang="en-US" b="1"/>
              <a:t>Cette question permettra de vérifier que les participants ont compris que la première dose de vaccin antipoliomyélitique inactivé doit être administrée à partir de l’âge de 14 semaines. D’autres vaccins peuvent être administrés selon les besoins.</a:t>
            </a:r>
          </a:p>
          <a:p>
            <a:endParaRPr lang="fr-FR" altLang="en-US" b="1"/>
          </a:p>
          <a:p>
            <a:r>
              <a:rPr lang="fr-FR" altLang="en-US" b="1"/>
              <a:t>Réponse :</a:t>
            </a:r>
            <a:r>
              <a:rPr lang="fr-FR" altLang="en-US"/>
              <a:t> </a:t>
            </a:r>
          </a:p>
          <a:p>
            <a:pPr>
              <a:buFontTx/>
              <a:buChar char="•"/>
            </a:pPr>
            <a:r>
              <a:rPr lang="fr-FR" altLang="en-US"/>
              <a:t> L’enfant recevra le VPO et d’autres vaccins conformément au calendrier national de vaccination. </a:t>
            </a:r>
          </a:p>
          <a:p>
            <a:pPr>
              <a:buFontTx/>
              <a:buChar char="•"/>
            </a:pPr>
            <a:r>
              <a:rPr lang="fr-FR" altLang="en-US"/>
              <a:t> Fixez un rendez-vous pour l’administration des doses suivantes, conformément au calendrier, y compris, à ce moment-là, pour la vaccination par le VPI.</a:t>
            </a:r>
          </a:p>
          <a:p>
            <a:pPr>
              <a:buFontTx/>
              <a:buChar char="•"/>
            </a:pPr>
            <a:r>
              <a:rPr lang="fr-FR" altLang="en-US"/>
              <a:t> Expliquez à la personne responsable de l’enfant qu’il est important de venir faire vacciner l’enfant dans les temps et de se conformer au calendrier de vaccination jusqu’au bout. </a:t>
            </a:r>
          </a:p>
          <a:p>
            <a:pPr eaLnBrk="1" hangingPunct="1">
              <a:spcBef>
                <a:spcPct val="0"/>
              </a:spcBef>
            </a:pPr>
            <a:endParaRPr lang="fr-FR" altLang="en-US"/>
          </a:p>
          <a:p>
            <a:pPr eaLnBrk="1" hangingPunct="1">
              <a:spcBef>
                <a:spcPct val="0"/>
              </a:spcBef>
            </a:pPr>
            <a:endParaRPr lang="fr-FR" altLang="en-US"/>
          </a:p>
        </p:txBody>
      </p:sp>
      <p:sp>
        <p:nvSpPr>
          <p:cNvPr id="16388" name="Espace réservé du numéro de diapositive 3">
            <a:extLst>
              <a:ext uri="{FF2B5EF4-FFF2-40B4-BE49-F238E27FC236}">
                <a16:creationId xmlns:a16="http://schemas.microsoft.com/office/drawing/2014/main" id="{EDB6B921-6209-4FF8-9229-EA796A87E3AB}"/>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E6F10E5-654B-4958-B3A3-4D5FEF27F0A8}" type="slidenum">
              <a:rPr lang="fr-FR" altLang="en-US">
                <a:cs typeface="Arial" panose="020B0604020202020204" pitchFamily="34" charset="0"/>
              </a:rPr>
              <a:pPr algn="r" eaLnBrk="1" hangingPunct="1">
                <a:spcBef>
                  <a:spcPct val="0"/>
                </a:spcBef>
              </a:pPr>
              <a:t>6</a:t>
            </a:fld>
            <a:endParaRPr lang="fr-FR" altLang="en-U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B38581F7-8B9F-4814-BA27-9253BC80CECA}"/>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7D3632AB-B4D7-486A-B691-6F8F58D2798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t>À l’attention de l’animateur :  </a:t>
            </a:r>
          </a:p>
          <a:p>
            <a:r>
              <a:rPr lang="fr-FR" altLang="en-US" b="1" dirty="0"/>
              <a:t>Lisez la situation et posez la question aux participants.</a:t>
            </a:r>
          </a:p>
          <a:p>
            <a:r>
              <a:rPr lang="fr-FR" altLang="en-US" b="1" dirty="0"/>
              <a:t>Cette question permettra de vérifier que les participants ont compris que la première dose de vaccin antipoliomyélitique inactivé doit être administrée à partir de l’âge de 14 semaines. D’autres vaccins peuvent être administrés selon les besoins.</a:t>
            </a:r>
          </a:p>
          <a:p>
            <a:endParaRPr lang="fr-FR" altLang="en-US" b="1" dirty="0"/>
          </a:p>
          <a:p>
            <a:r>
              <a:rPr lang="fr-FR" altLang="en-US" b="1" dirty="0"/>
              <a:t>Réponse :</a:t>
            </a:r>
            <a:r>
              <a:rPr lang="fr-FR" altLang="en-US" dirty="0"/>
              <a:t> </a:t>
            </a:r>
          </a:p>
          <a:p>
            <a:pPr>
              <a:buFontTx/>
              <a:buChar char="•"/>
            </a:pPr>
            <a:r>
              <a:rPr lang="fr-FR" altLang="en-US" dirty="0"/>
              <a:t> L’enfant recevra le VPI1, le VPO et d’autres vaccins conformément au calendrier national de vaccination. </a:t>
            </a:r>
          </a:p>
          <a:p>
            <a:pPr>
              <a:buFontTx/>
              <a:buChar char="•"/>
            </a:pPr>
            <a:r>
              <a:rPr lang="fr-FR" altLang="en-US" dirty="0"/>
              <a:t> Fixez un rendez-vous pour l’administration des doses suivantes, conformément au calendrier.</a:t>
            </a:r>
          </a:p>
          <a:p>
            <a:pPr>
              <a:buFontTx/>
              <a:buChar char="•"/>
            </a:pPr>
            <a:r>
              <a:rPr lang="fr-FR" altLang="en-US" dirty="0"/>
              <a:t> Expliquez à la personne responsable de l’enfant qu’il est important de venir le faire vacciner dans les temps et de se conformer au calendrier de vaccination jusqu’au bout. </a:t>
            </a:r>
          </a:p>
          <a:p>
            <a:pPr eaLnBrk="1" hangingPunct="1">
              <a:spcBef>
                <a:spcPct val="0"/>
              </a:spcBef>
            </a:pPr>
            <a:endParaRPr lang="fr-FR" altLang="en-US" dirty="0"/>
          </a:p>
        </p:txBody>
      </p:sp>
      <p:sp>
        <p:nvSpPr>
          <p:cNvPr id="14340" name="Espace réservé du numéro de diapositive 3">
            <a:extLst>
              <a:ext uri="{FF2B5EF4-FFF2-40B4-BE49-F238E27FC236}">
                <a16:creationId xmlns:a16="http://schemas.microsoft.com/office/drawing/2014/main" id="{338AF70E-E16E-426B-BD4E-14270A3CF431}"/>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AAEECF79-D3A6-4F61-BCEA-7F3337DE4973}" type="slidenum">
              <a:rPr lang="fr-FR" altLang="en-US">
                <a:cs typeface="Arial" panose="020B0604020202020204" pitchFamily="34" charset="0"/>
              </a:rPr>
              <a:pPr algn="r" eaLnBrk="1" hangingPunct="1">
                <a:spcBef>
                  <a:spcPct val="0"/>
                </a:spcBef>
              </a:pPr>
              <a:t>7</a:t>
            </a:fld>
            <a:endParaRPr lang="fr-FR" altLang="en-U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a:extLst>
              <a:ext uri="{FF2B5EF4-FFF2-40B4-BE49-F238E27FC236}">
                <a16:creationId xmlns:a16="http://schemas.microsoft.com/office/drawing/2014/main" id="{CE3BC29C-422C-415F-81D4-69B29924C318}"/>
              </a:ext>
            </a:extLst>
          </p:cNvPr>
          <p:cNvSpPr>
            <a:spLocks noGrp="1" noRot="1" noChangeAspect="1" noChangeArrowheads="1" noTextEdit="1"/>
          </p:cNvSpPr>
          <p:nvPr>
            <p:ph type="sldImg"/>
          </p:nvPr>
        </p:nvSpPr>
        <p:spPr>
          <a:ln/>
        </p:spPr>
      </p:sp>
      <p:sp>
        <p:nvSpPr>
          <p:cNvPr id="18435" name="Espace réservé des commentaires 2">
            <a:extLst>
              <a:ext uri="{FF2B5EF4-FFF2-40B4-BE49-F238E27FC236}">
                <a16:creationId xmlns:a16="http://schemas.microsoft.com/office/drawing/2014/main" id="{5C5241AD-1216-4316-952D-9192FA51DBB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t>À l’attention de l’animateur :  </a:t>
            </a:r>
          </a:p>
          <a:p>
            <a:r>
              <a:rPr lang="fr-FR" altLang="en-US" b="1" dirty="0"/>
              <a:t>Lisez la situation et posez la question aux participants.</a:t>
            </a:r>
          </a:p>
          <a:p>
            <a:r>
              <a:rPr lang="fr-FR" altLang="en-US" b="1" dirty="0"/>
              <a:t>Cette question permettra de vérifier que les participants ont compris que la première dose de vaccin antipoliomyélitique inactivé doit être administrée à partir de l’âge de 14 semaines. D’autres vaccins peuvent être administrés selon les besoins.</a:t>
            </a:r>
          </a:p>
          <a:p>
            <a:endParaRPr lang="fr-FR" altLang="en-US" b="1" dirty="0"/>
          </a:p>
          <a:p>
            <a:r>
              <a:rPr lang="fr-FR" altLang="en-US" b="1" dirty="0"/>
              <a:t>Réponse :</a:t>
            </a:r>
            <a:r>
              <a:rPr lang="fr-FR" altLang="en-US" dirty="0"/>
              <a:t> </a:t>
            </a:r>
          </a:p>
          <a:p>
            <a:pPr>
              <a:buFontTx/>
              <a:buChar char="•"/>
            </a:pPr>
            <a:r>
              <a:rPr lang="fr-FR" altLang="en-US" dirty="0"/>
              <a:t> L’enfant recevra le VPI1 et les autres vaccins conformément au calendrier national de vaccination. </a:t>
            </a:r>
          </a:p>
          <a:p>
            <a:pPr>
              <a:buFontTx/>
              <a:buChar char="•"/>
            </a:pPr>
            <a:r>
              <a:rPr lang="fr-FR" altLang="en-US" dirty="0"/>
              <a:t> Expliquez à la personne responsable de l’enfant qu’il est important de venir faire vacciner l’enfant dans les temps et de se conformer au calendrier de vaccination jusqu’au bout. </a:t>
            </a:r>
          </a:p>
          <a:p>
            <a:pPr>
              <a:buFontTx/>
              <a:buChar char="•"/>
            </a:pPr>
            <a:r>
              <a:rPr lang="fr-FR" altLang="en-US" dirty="0"/>
              <a:t> Préparez ou mettez à jour la carte de vaccination.</a:t>
            </a:r>
          </a:p>
          <a:p>
            <a:pPr>
              <a:buFontTx/>
              <a:buChar char="•"/>
            </a:pPr>
            <a:endParaRPr lang="fr-FR" altLang="en-US" dirty="0"/>
          </a:p>
          <a:p>
            <a:pPr>
              <a:buFontTx/>
              <a:buChar char="•"/>
            </a:pPr>
            <a:r>
              <a:rPr lang="fr-FR" altLang="en-US" dirty="0"/>
              <a:t>Informer la personne responsable de l’enfant de ramener l’enfant pour la deuxième dose de VPI quand ils viennent pour le vaccin contre la rougeole a 9 mois, ou selon le calendrier vaccinale du pays – pour que l’enfant n’oublie pas la deuxième dose du VPI.</a:t>
            </a:r>
          </a:p>
          <a:p>
            <a:pPr eaLnBrk="1" hangingPunct="1">
              <a:spcBef>
                <a:spcPct val="0"/>
              </a:spcBef>
            </a:pPr>
            <a:endParaRPr lang="fr-FR" altLang="en-US" dirty="0"/>
          </a:p>
        </p:txBody>
      </p:sp>
      <p:sp>
        <p:nvSpPr>
          <p:cNvPr id="18436" name="Espace réservé du numéro de diapositive 3">
            <a:extLst>
              <a:ext uri="{FF2B5EF4-FFF2-40B4-BE49-F238E27FC236}">
                <a16:creationId xmlns:a16="http://schemas.microsoft.com/office/drawing/2014/main" id="{97D92BC4-FAAD-46DC-803C-2798CE6F53D7}"/>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E913921A-585B-4C22-9674-4FE40B27A5C0}" type="slidenum">
              <a:rPr lang="fr-FR" altLang="en-US">
                <a:cs typeface="Arial" panose="020B0604020202020204" pitchFamily="34" charset="0"/>
              </a:rPr>
              <a:pPr algn="r" eaLnBrk="1" hangingPunct="1">
                <a:spcBef>
                  <a:spcPct val="0"/>
                </a:spcBef>
              </a:pPr>
              <a:t>8</a:t>
            </a:fld>
            <a:endParaRPr lang="fr-FR" altLang="en-U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a:extLst>
              <a:ext uri="{FF2B5EF4-FFF2-40B4-BE49-F238E27FC236}">
                <a16:creationId xmlns:a16="http://schemas.microsoft.com/office/drawing/2014/main" id="{CE3BC29C-422C-415F-81D4-69B29924C318}"/>
              </a:ext>
            </a:extLst>
          </p:cNvPr>
          <p:cNvSpPr>
            <a:spLocks noGrp="1" noRot="1" noChangeAspect="1" noChangeArrowheads="1" noTextEdit="1"/>
          </p:cNvSpPr>
          <p:nvPr>
            <p:ph type="sldImg"/>
          </p:nvPr>
        </p:nvSpPr>
        <p:spPr>
          <a:ln/>
        </p:spPr>
      </p:sp>
      <p:sp>
        <p:nvSpPr>
          <p:cNvPr id="18435" name="Espace réservé des commentaires 2">
            <a:extLst>
              <a:ext uri="{FF2B5EF4-FFF2-40B4-BE49-F238E27FC236}">
                <a16:creationId xmlns:a16="http://schemas.microsoft.com/office/drawing/2014/main" id="{5C5241AD-1216-4316-952D-9192FA51DBB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t>À l’attention de l’animateur :  </a:t>
            </a:r>
          </a:p>
          <a:p>
            <a:r>
              <a:rPr lang="fr-FR" altLang="en-US" b="1" dirty="0"/>
              <a:t>Lisez la situation et posez la question aux participants.</a:t>
            </a:r>
          </a:p>
          <a:p>
            <a:r>
              <a:rPr lang="fr-FR" altLang="en-US" b="1" dirty="0"/>
              <a:t>Cette question permettra de vérifier que les participants ont compris que la deuxième dose de vaccin antipoliomyélitique inactivé doit être administrée au moins 4 mois après la première dose de VPI. D’autres vaccins peuvent être administrés selon les besoins.</a:t>
            </a:r>
          </a:p>
          <a:p>
            <a:endParaRPr lang="fr-FR" altLang="en-US" b="1" dirty="0"/>
          </a:p>
          <a:p>
            <a:r>
              <a:rPr lang="fr-FR" altLang="en-US" b="1" dirty="0"/>
              <a:t>Réponse :</a:t>
            </a:r>
            <a:r>
              <a:rPr lang="fr-FR" altLang="en-US" dirty="0"/>
              <a:t> </a:t>
            </a:r>
          </a:p>
          <a:p>
            <a:pPr>
              <a:buFontTx/>
              <a:buChar char="•"/>
            </a:pPr>
            <a:r>
              <a:rPr lang="fr-FR" altLang="en-US" dirty="0"/>
              <a:t> L’enfant recevra le VPI2 et d’autres vaccins conformément au calendrier national de vaccination, par exemple le vaccin contre la rougeole. </a:t>
            </a:r>
          </a:p>
          <a:p>
            <a:pPr>
              <a:buFontTx/>
              <a:buChar char="•"/>
            </a:pPr>
            <a:r>
              <a:rPr lang="fr-FR" altLang="en-US" dirty="0"/>
              <a:t> Expliquez à la personne responsable de l’enfant qu’il est important de venir faire vacciner l’enfant dans les temps et de se conformer au calendrier de vaccination jusqu’au bout. </a:t>
            </a:r>
          </a:p>
          <a:p>
            <a:pPr>
              <a:buFontTx/>
              <a:buChar char="•"/>
            </a:pPr>
            <a:r>
              <a:rPr lang="fr-FR" altLang="en-US" dirty="0"/>
              <a:t> Préparez ou mettez à jour la carte de vaccination.</a:t>
            </a:r>
          </a:p>
          <a:p>
            <a:pPr eaLnBrk="1" hangingPunct="1">
              <a:spcBef>
                <a:spcPct val="0"/>
              </a:spcBef>
            </a:pPr>
            <a:endParaRPr lang="fr-FR" altLang="en-US" dirty="0"/>
          </a:p>
        </p:txBody>
      </p:sp>
      <p:sp>
        <p:nvSpPr>
          <p:cNvPr id="18436" name="Espace réservé du numéro de diapositive 3">
            <a:extLst>
              <a:ext uri="{FF2B5EF4-FFF2-40B4-BE49-F238E27FC236}">
                <a16:creationId xmlns:a16="http://schemas.microsoft.com/office/drawing/2014/main" id="{97D92BC4-FAAD-46DC-803C-2798CE6F53D7}"/>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E913921A-585B-4C22-9674-4FE40B27A5C0}" type="slidenum">
              <a:rPr lang="fr-FR" altLang="en-US">
                <a:cs typeface="Arial" panose="020B0604020202020204" pitchFamily="34" charset="0"/>
              </a:rPr>
              <a:pPr algn="r" eaLnBrk="1" hangingPunct="1">
                <a:spcBef>
                  <a:spcPct val="0"/>
                </a:spcBef>
              </a:pPr>
              <a:t>9</a:t>
            </a:fld>
            <a:endParaRPr lang="fr-FR" altLang="en-US">
              <a:cs typeface="Arial" panose="020B0604020202020204" pitchFamily="34" charset="0"/>
            </a:endParaRPr>
          </a:p>
        </p:txBody>
      </p:sp>
    </p:spTree>
    <p:extLst>
      <p:ext uri="{BB962C8B-B14F-4D97-AF65-F5344CB8AC3E}">
        <p14:creationId xmlns:p14="http://schemas.microsoft.com/office/powerpoint/2010/main" val="18622229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6C8E68A8-83E1-4F96-9825-F5C72127F517}"/>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en-US" altLang="en-US" sz="3400" b="1">
              <a:solidFill>
                <a:srgbClr val="000066"/>
              </a:solidFill>
              <a:latin typeface="Arial" panose="020B0604020202020204" pitchFamily="34" charset="0"/>
            </a:endParaRPr>
          </a:p>
        </p:txBody>
      </p:sp>
      <p:sp>
        <p:nvSpPr>
          <p:cNvPr id="1026" name="Rectangle 3"/>
          <p:cNvSpPr>
            <a:spLocks noGrp="1" noChangeArrowheads="1"/>
          </p:cNvSpPr>
          <p:nvPr>
            <p:ph type="title"/>
          </p:nvPr>
        </p:nvSpPr>
        <p:spPr>
          <a:xfrm>
            <a:off x="685800" y="2130425"/>
            <a:ext cx="7772400" cy="1470025"/>
          </a:xfrm>
        </p:spPr>
        <p:txBody>
          <a:bodyPr/>
          <a:lstStyle>
            <a:lvl1pPr>
              <a:defRPr smtClean="0"/>
            </a:lvl1pPr>
          </a:lstStyle>
          <a:p>
            <a:pPr lvl="0"/>
            <a:r>
              <a:rPr lang="fr-FR" noProof="0"/>
              <a:t>Cliquez pour modifier le style du titre</a:t>
            </a:r>
          </a:p>
        </p:txBody>
      </p:sp>
      <p:sp>
        <p:nvSpPr>
          <p:cNvPr id="51203" name="Rectangle 4"/>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smtClean="0"/>
            </a:lvl1pPr>
          </a:lstStyle>
          <a:p>
            <a:pPr lvl="0"/>
            <a:r>
              <a:rPr lang="fr-FR" noProof="0"/>
              <a:t>Cliquez pour modifier le style des sous-titres du masque</a:t>
            </a:r>
          </a:p>
        </p:txBody>
      </p:sp>
    </p:spTree>
    <p:extLst>
      <p:ext uri="{BB962C8B-B14F-4D97-AF65-F5344CB8AC3E}">
        <p14:creationId xmlns:p14="http://schemas.microsoft.com/office/powerpoint/2010/main" val="29620670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27862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42503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Gill Sans MT" panose="020B0502020104020203"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latin typeface="Gill Sans MT" panose="020B0502020104020203" pitchFamily="34" charset="0"/>
              </a:defRPr>
            </a:lvl1pPr>
            <a:lvl2pPr>
              <a:defRPr>
                <a:latin typeface="Gill Sans MT" panose="020B0502020104020203" pitchFamily="34" charset="0"/>
              </a:defRPr>
            </a:lvl2pPr>
            <a:lvl3pPr>
              <a:defRPr>
                <a:latin typeface="Gill Sans MT" panose="020B0502020104020203" pitchFamily="34" charset="0"/>
              </a:defRPr>
            </a:lvl3pPr>
            <a:lvl4pPr>
              <a:defRPr>
                <a:latin typeface="Gill Sans MT" panose="020B0502020104020203" pitchFamily="34" charset="0"/>
              </a:defRPr>
            </a:lvl4pPr>
            <a:lvl5pPr>
              <a:defRPr>
                <a:latin typeface="Gill Sans MT" panose="020B050202010402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17033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949720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247578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01805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5212689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97776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880737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dirty="0"/>
              <a:t>Click icon to add picture</a:t>
            </a:r>
            <a:endParaRPr lang="en-GB" noProof="0" dirty="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9588214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0AF1A95D-5566-4567-A1BA-D0E2DBE5E48B}"/>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71D77E37-D864-4662-96D2-BB6789A74BB3}"/>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a:extLst>
              <a:ext uri="{FF2B5EF4-FFF2-40B4-BE49-F238E27FC236}">
                <a16:creationId xmlns:a16="http://schemas.microsoft.com/office/drawing/2014/main" id="{8689E58E-658E-4628-80C1-6BE536FE67BA}"/>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US"/>
          </a:p>
        </p:txBody>
      </p:sp>
      <p:sp>
        <p:nvSpPr>
          <p:cNvPr id="1029" name="Rectangle 12">
            <a:extLst>
              <a:ext uri="{FF2B5EF4-FFF2-40B4-BE49-F238E27FC236}">
                <a16:creationId xmlns:a16="http://schemas.microsoft.com/office/drawing/2014/main" id="{E78E189F-8847-4A66-BA6B-7B1F8B811B20}"/>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fr-FR" altLang="en-US" sz="3400" b="1">
              <a:solidFill>
                <a:srgbClr val="000066"/>
              </a:solidFill>
              <a:latin typeface="Arial" panose="020B0604020202020204" pitchFamily="34" charset="0"/>
            </a:endParaRPr>
          </a:p>
        </p:txBody>
      </p:sp>
      <p:sp>
        <p:nvSpPr>
          <p:cNvPr id="1030" name="Rectangle 13">
            <a:extLst>
              <a:ext uri="{FF2B5EF4-FFF2-40B4-BE49-F238E27FC236}">
                <a16:creationId xmlns:a16="http://schemas.microsoft.com/office/drawing/2014/main" id="{5A6067C0-0FAA-4DF5-8093-8360E8128FBE}"/>
              </a:ext>
            </a:extLst>
          </p:cNvPr>
          <p:cNvSpPr>
            <a:spLocks noChangeArrowheads="1"/>
          </p:cNvSpPr>
          <p:nvPr/>
        </p:nvSpPr>
        <p:spPr bwMode="auto">
          <a:xfrm>
            <a:off x="927100" y="6426200"/>
            <a:ext cx="4652963"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anose="020B0600070205080204" pitchFamily="34" charset="-128"/>
              </a:defRPr>
            </a:lvl1pPr>
            <a:lvl2pPr marL="742950" indent="-285750" defTabSz="912813" eaLnBrk="0" hangingPunct="0">
              <a:defRPr>
                <a:solidFill>
                  <a:schemeClr val="tx1"/>
                </a:solidFill>
                <a:latin typeface="Limon F3" charset="0"/>
                <a:ea typeface="MS PGothic" panose="020B0600070205080204" pitchFamily="34" charset="-128"/>
              </a:defRPr>
            </a:lvl2pPr>
            <a:lvl3pPr marL="1143000" indent="-228600" defTabSz="912813" eaLnBrk="0" hangingPunct="0">
              <a:defRPr>
                <a:solidFill>
                  <a:schemeClr val="tx1"/>
                </a:solidFill>
                <a:latin typeface="Limon F3" charset="0"/>
                <a:ea typeface="MS PGothic" panose="020B0600070205080204" pitchFamily="34" charset="-128"/>
              </a:defRPr>
            </a:lvl3pPr>
            <a:lvl4pPr marL="1600200" indent="-228600" defTabSz="912813" eaLnBrk="0" hangingPunct="0">
              <a:defRPr>
                <a:solidFill>
                  <a:schemeClr val="tx1"/>
                </a:solidFill>
                <a:latin typeface="Limon F3" charset="0"/>
                <a:ea typeface="MS PGothic" panose="020B0600070205080204" pitchFamily="34" charset="-128"/>
              </a:defRPr>
            </a:lvl4pPr>
            <a:lvl5pPr marL="2057400" indent="-228600" defTabSz="912813" eaLnBrk="0" hangingPunct="0">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defRPr/>
            </a:pPr>
            <a:r>
              <a:rPr lang="fr-FR" altLang="en-US" sz="1200" b="1" dirty="0">
                <a:solidFill>
                  <a:srgbClr val="96CCEE"/>
                </a:solidFill>
                <a:latin typeface="Arial Narrow" panose="020B0606020202030204" pitchFamily="34" charset="0"/>
              </a:rPr>
              <a:t>Conditions requises pour l’administration du VPI, Module 3 </a:t>
            </a:r>
            <a:r>
              <a:rPr lang="fr-FR" altLang="en-US" b="1" baseline="12000" dirty="0">
                <a:solidFill>
                  <a:srgbClr val="FFFFFF"/>
                </a:solidFill>
                <a:latin typeface="Arial Narrow" panose="020B0606020202030204" pitchFamily="34" charset="0"/>
              </a:rPr>
              <a:t>|</a:t>
            </a:r>
            <a:r>
              <a:rPr lang="fr-FR" altLang="en-US" sz="1200" b="1" dirty="0">
                <a:solidFill>
                  <a:srgbClr val="96CCEE"/>
                </a:solidFill>
                <a:latin typeface="Arial Narrow" panose="020B0606020202030204" pitchFamily="34" charset="0"/>
              </a:rPr>
              <a:t> </a:t>
            </a:r>
            <a:r>
              <a:rPr lang="fr-FR" altLang="en-US" sz="1200" b="0" dirty="0">
                <a:solidFill>
                  <a:srgbClr val="96CCEE"/>
                </a:solidFill>
                <a:latin typeface="Arial Narrow" panose="020B0606020202030204" pitchFamily="34" charset="0"/>
              </a:rPr>
              <a:t>décembre 2020</a:t>
            </a:r>
          </a:p>
        </p:txBody>
      </p:sp>
      <p:sp>
        <p:nvSpPr>
          <p:cNvPr id="1031" name="Rectangle 14">
            <a:extLst>
              <a:ext uri="{FF2B5EF4-FFF2-40B4-BE49-F238E27FC236}">
                <a16:creationId xmlns:a16="http://schemas.microsoft.com/office/drawing/2014/main" id="{E79194A2-9664-434E-829E-43D191B940DA}"/>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eaLnBrk="0" hangingPunct="0">
              <a:defRPr>
                <a:solidFill>
                  <a:schemeClr val="tx1"/>
                </a:solidFill>
                <a:latin typeface="Limon F3" charset="0"/>
                <a:ea typeface="MS PGothic" panose="020B0600070205080204" pitchFamily="34" charset="-128"/>
              </a:defRPr>
            </a:lvl1pPr>
            <a:lvl2pPr marL="742950" indent="-285750" defTabSz="912813" eaLnBrk="0" hangingPunct="0">
              <a:defRPr>
                <a:solidFill>
                  <a:schemeClr val="tx1"/>
                </a:solidFill>
                <a:latin typeface="Limon F3" charset="0"/>
                <a:ea typeface="MS PGothic" panose="020B0600070205080204" pitchFamily="34" charset="-128"/>
              </a:defRPr>
            </a:lvl2pPr>
            <a:lvl3pPr marL="1143000" indent="-228600" defTabSz="912813" eaLnBrk="0" hangingPunct="0">
              <a:defRPr>
                <a:solidFill>
                  <a:schemeClr val="tx1"/>
                </a:solidFill>
                <a:latin typeface="Limon F3" charset="0"/>
                <a:ea typeface="MS PGothic" panose="020B0600070205080204" pitchFamily="34" charset="-128"/>
              </a:defRPr>
            </a:lvl3pPr>
            <a:lvl4pPr marL="1600200" indent="-228600" defTabSz="912813" eaLnBrk="0" hangingPunct="0">
              <a:defRPr>
                <a:solidFill>
                  <a:schemeClr val="tx1"/>
                </a:solidFill>
                <a:latin typeface="Limon F3" charset="0"/>
                <a:ea typeface="MS PGothic" panose="020B0600070205080204" pitchFamily="34" charset="-128"/>
              </a:defRPr>
            </a:lvl4pPr>
            <a:lvl5pPr marL="2057400" indent="-228600" defTabSz="912813" eaLnBrk="0" hangingPunct="0">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99B8C828-6575-4621-8759-3954F4E5FEFA}" type="slidenum">
              <a:rPr lang="en-US" altLang="en-US" sz="1500" b="1" smtClean="0">
                <a:solidFill>
                  <a:srgbClr val="72BBE8"/>
                </a:solidFill>
                <a:latin typeface="Arial Narrow" panose="020B0606020202030204" pitchFamily="34" charset="0"/>
              </a:rPr>
              <a:pPr algn="r" eaLnBrk="1" hangingPunct="1">
                <a:defRPr/>
              </a:pPr>
              <a:t>‹#›</a:t>
            </a:fld>
            <a:r>
              <a:rPr lang="en-GB" altLang="en-US" sz="1500" b="1">
                <a:solidFill>
                  <a:srgbClr val="72BBE8"/>
                </a:solidFill>
                <a:latin typeface="Arial Narrow" panose="020B0606020202030204" pitchFamily="34" charset="0"/>
              </a:rPr>
              <a:t> </a:t>
            </a:r>
            <a:r>
              <a:rPr lang="en-GB" altLang="en-US" sz="2100" b="1" baseline="14000">
                <a:solidFill>
                  <a:srgbClr val="FFFFFF"/>
                </a:solidFill>
                <a:latin typeface="Arial Narrow" panose="020B0606020202030204" pitchFamily="34" charset="0"/>
              </a:rPr>
              <a:t>|</a:t>
            </a:r>
          </a:p>
        </p:txBody>
      </p:sp>
      <p:pic>
        <p:nvPicPr>
          <p:cNvPr id="1032" name="Picture 17">
            <a:extLst>
              <a:ext uri="{FF2B5EF4-FFF2-40B4-BE49-F238E27FC236}">
                <a16:creationId xmlns:a16="http://schemas.microsoft.com/office/drawing/2014/main" id="{C7BFCF00-E466-4867-89C9-63B21A1BCF0D}"/>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6227763" y="6092825"/>
            <a:ext cx="2665412"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672" r:id="rId1"/>
    <p:sldLayoutId id="2147484662" r:id="rId2"/>
    <p:sldLayoutId id="2147484663" r:id="rId3"/>
    <p:sldLayoutId id="2147484664" r:id="rId4"/>
    <p:sldLayoutId id="2147484665" r:id="rId5"/>
    <p:sldLayoutId id="2147484666" r:id="rId6"/>
    <p:sldLayoutId id="2147484667" r:id="rId7"/>
    <p:sldLayoutId id="2147484668" r:id="rId8"/>
    <p:sldLayoutId id="2147484669" r:id="rId9"/>
    <p:sldLayoutId id="2147484670" r:id="rId10"/>
    <p:sldLayoutId id="2147484671"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MS PGothic" pitchFamily="34" charset="-128"/>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MS PGothic" pitchFamily="34" charset="-128"/>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MS PGothic" pitchFamily="34" charset="-128"/>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MS PGothic" pitchFamily="34" charset="-128"/>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8">
            <a:extLst>
              <a:ext uri="{FF2B5EF4-FFF2-40B4-BE49-F238E27FC236}">
                <a16:creationId xmlns:a16="http://schemas.microsoft.com/office/drawing/2014/main" id="{2659BF60-DCAF-43E8-8E23-FA14353D582C}"/>
              </a:ext>
            </a:extLst>
          </p:cNvPr>
          <p:cNvSpPr>
            <a:spLocks noChangeArrowheads="1"/>
          </p:cNvSpPr>
          <p:nvPr/>
        </p:nvSpPr>
        <p:spPr bwMode="auto">
          <a:xfrm>
            <a:off x="1476375" y="2276475"/>
            <a:ext cx="6400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a:buFont typeface="Wingdings" panose="05000000000000000000" pitchFamily="2" charset="2"/>
              <a:buNone/>
            </a:pPr>
            <a:r>
              <a:rPr lang="fr-FR" altLang="en-US" sz="3200" b="1">
                <a:solidFill>
                  <a:schemeClr val="bg1"/>
                </a:solidFill>
              </a:rPr>
              <a:t>Module 3</a:t>
            </a:r>
          </a:p>
          <a:p>
            <a:pPr algn="ctr">
              <a:buFont typeface="Wingdings" panose="05000000000000000000" pitchFamily="2" charset="2"/>
              <a:buNone/>
            </a:pPr>
            <a:r>
              <a:rPr lang="fr-FR" altLang="en-US" sz="3200" b="1">
                <a:solidFill>
                  <a:schemeClr val="bg1"/>
                </a:solidFill>
              </a:rPr>
              <a:t>Conditions requises pour l’administration du vaccin antipoliomyélitique inactivé</a:t>
            </a:r>
          </a:p>
        </p:txBody>
      </p:sp>
      <p:sp>
        <p:nvSpPr>
          <p:cNvPr id="5" name="TextBox 4">
            <a:extLst>
              <a:ext uri="{FF2B5EF4-FFF2-40B4-BE49-F238E27FC236}">
                <a16:creationId xmlns:a16="http://schemas.microsoft.com/office/drawing/2014/main" id="{066423B2-4FFD-4184-9F93-6B5B11126E60}"/>
              </a:ext>
            </a:extLst>
          </p:cNvPr>
          <p:cNvSpPr txBox="1">
            <a:spLocks noChangeArrowheads="1"/>
          </p:cNvSpPr>
          <p:nvPr/>
        </p:nvSpPr>
        <p:spPr>
          <a:xfrm>
            <a:off x="685800" y="476250"/>
            <a:ext cx="7772400" cy="865188"/>
          </a:xfrm>
          <a:prstGeom prst="rect">
            <a:avLst/>
          </a:prstGeom>
          <a:noFill/>
          <a:ln/>
        </p:spPr>
        <p:txBody>
          <a:bodyP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algn="ctr">
              <a:defRPr/>
            </a:pPr>
            <a:r>
              <a:rPr lang="fr-FR" b="1" dirty="0">
                <a:solidFill>
                  <a:srgbClr val="FFFFFF"/>
                </a:solidFill>
                <a:latin typeface="Arial" pitchFamily="34" charset="0"/>
              </a:rPr>
              <a:t>Formation en vue de l’addition</a:t>
            </a:r>
            <a:r>
              <a:rPr lang="fr-FR" b="1" dirty="0">
                <a:solidFill>
                  <a:schemeClr val="bg1"/>
                </a:solidFill>
                <a:latin typeface="Arial" pitchFamily="34" charset="0"/>
              </a:rPr>
              <a:t> d’une deuxième dose de vaccin antipoliomyéliti</a:t>
            </a:r>
            <a:r>
              <a:rPr lang="fr-FR" b="1" dirty="0">
                <a:solidFill>
                  <a:srgbClr val="FFFFFF"/>
                </a:solidFill>
                <a:latin typeface="Arial" pitchFamily="34" charset="0"/>
              </a:rPr>
              <a:t>que inactivé (VPI)</a:t>
            </a:r>
            <a:endParaRPr lang="fr-FR" sz="3500" b="1" dirty="0">
              <a:solidFill>
                <a:srgbClr val="000066"/>
              </a:solidFill>
              <a:effectLst>
                <a:outerShdw blurRad="38100" dist="38100" dir="2700000" algn="tl">
                  <a:srgbClr val="C0C0C0"/>
                </a:outerShdw>
              </a:effectLst>
              <a:latin typeface="Arial" pitchFamily="34" charset="0"/>
            </a:endParaRPr>
          </a:p>
        </p:txBody>
      </p:sp>
      <p:pic>
        <p:nvPicPr>
          <p:cNvPr id="5124" name="Picture 17">
            <a:extLst>
              <a:ext uri="{FF2B5EF4-FFF2-40B4-BE49-F238E27FC236}">
                <a16:creationId xmlns:a16="http://schemas.microsoft.com/office/drawing/2014/main" id="{AB93EFE5-DC1B-4011-B53F-215B2DB8ED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7575" y="5013325"/>
            <a:ext cx="4687888"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à coins arrondis 3">
            <a:extLst>
              <a:ext uri="{FF2B5EF4-FFF2-40B4-BE49-F238E27FC236}">
                <a16:creationId xmlns:a16="http://schemas.microsoft.com/office/drawing/2014/main" id="{30F4A5F2-D646-4142-A173-7D36394BA8C8}"/>
              </a:ext>
            </a:extLst>
          </p:cNvPr>
          <p:cNvSpPr>
            <a:spLocks noChangeArrowheads="1"/>
          </p:cNvSpPr>
          <p:nvPr/>
        </p:nvSpPr>
        <p:spPr bwMode="auto">
          <a:xfrm>
            <a:off x="971550" y="1916113"/>
            <a:ext cx="3992563" cy="2520950"/>
          </a:xfrm>
          <a:prstGeom prst="wedgeRoundRectCallout">
            <a:avLst>
              <a:gd name="adj1" fmla="val 68130"/>
              <a:gd name="adj2" fmla="val -13324"/>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ct val="0"/>
              </a:spcBef>
              <a:buClrTx/>
              <a:buFontTx/>
              <a:buNone/>
            </a:pPr>
            <a:r>
              <a:rPr lang="fr-FR" altLang="en-US" sz="2000" b="1" dirty="0">
                <a:solidFill>
                  <a:srgbClr val="002060"/>
                </a:solidFill>
                <a:latin typeface="Gill Sans MT" panose="020B0502020104020203" pitchFamily="34" charset="0"/>
              </a:rPr>
              <a:t>Un enfant âgé de 9 mois est présenté pour la vaccination ; il a reçu tous les vaccins de la petite enfance, mais pas le VPI1 a 14 semaines.</a:t>
            </a:r>
          </a:p>
          <a:p>
            <a:pPr algn="ctr" rtl="1" eaLnBrk="1" hangingPunct="1">
              <a:spcBef>
                <a:spcPct val="0"/>
              </a:spcBef>
              <a:buClrTx/>
              <a:buFontTx/>
              <a:buNone/>
            </a:pPr>
            <a:endParaRPr lang="en-US" altLang="en-US" sz="2000" b="1" dirty="0">
              <a:solidFill>
                <a:srgbClr val="002060"/>
              </a:solidFill>
              <a:latin typeface="Gill Sans MT" panose="020B0502020104020203" pitchFamily="34" charset="0"/>
            </a:endParaRPr>
          </a:p>
          <a:p>
            <a:pPr algn="ctr" rtl="1" eaLnBrk="1" hangingPunct="1">
              <a:spcBef>
                <a:spcPct val="0"/>
              </a:spcBef>
              <a:buClrTx/>
              <a:buFontTx/>
              <a:buNone/>
            </a:pPr>
            <a:r>
              <a:rPr lang="fr-FR" altLang="en-US" sz="2000" b="1" dirty="0">
                <a:solidFill>
                  <a:srgbClr val="002060"/>
                </a:solidFill>
                <a:latin typeface="Gill Sans MT" panose="020B0502020104020203" pitchFamily="34" charset="0"/>
              </a:rPr>
              <a:t>Que devez-vous faire ? </a:t>
            </a:r>
          </a:p>
        </p:txBody>
      </p:sp>
      <p:sp>
        <p:nvSpPr>
          <p:cNvPr id="9219" name="Titre 17">
            <a:extLst>
              <a:ext uri="{FF2B5EF4-FFF2-40B4-BE49-F238E27FC236}">
                <a16:creationId xmlns:a16="http://schemas.microsoft.com/office/drawing/2014/main" id="{AA72C07F-B5C8-4C9F-900A-9E3F170262BE}"/>
              </a:ext>
            </a:extLst>
          </p:cNvPr>
          <p:cNvSpPr txBox="1">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charset="0"/>
                <a:cs typeface="MS PGothic" charset="0"/>
              </a:defRPr>
            </a:lvl1pPr>
            <a:lvl2pPr marL="742950" indent="-285750" defTabSz="912813" eaLnBrk="0" hangingPunct="0">
              <a:defRPr>
                <a:solidFill>
                  <a:schemeClr val="tx1"/>
                </a:solidFill>
                <a:latin typeface="Limon F3" charset="0"/>
                <a:ea typeface="MS PGothic" charset="0"/>
                <a:cs typeface="MS PGothic" charset="0"/>
              </a:defRPr>
            </a:lvl2pPr>
            <a:lvl3pPr marL="1143000" indent="-228600" defTabSz="912813" eaLnBrk="0" hangingPunct="0">
              <a:defRPr>
                <a:solidFill>
                  <a:schemeClr val="tx1"/>
                </a:solidFill>
                <a:latin typeface="Limon F3" charset="0"/>
                <a:ea typeface="MS PGothic" charset="0"/>
                <a:cs typeface="MS PGothic" charset="0"/>
              </a:defRPr>
            </a:lvl3pPr>
            <a:lvl4pPr marL="1600200" indent="-228600" defTabSz="912813" eaLnBrk="0" hangingPunct="0">
              <a:defRPr>
                <a:solidFill>
                  <a:schemeClr val="tx1"/>
                </a:solidFill>
                <a:latin typeface="Limon F3" charset="0"/>
                <a:ea typeface="MS PGothic" charset="0"/>
                <a:cs typeface="MS PGothic" charset="0"/>
              </a:defRPr>
            </a:lvl4pPr>
            <a:lvl5pPr marL="2057400" indent="-228600" defTabSz="912813" eaLnBrk="0" hangingPunct="0">
              <a:defRPr>
                <a:solidFill>
                  <a:schemeClr val="tx1"/>
                </a:solidFill>
                <a:latin typeface="Limon F3" charset="0"/>
                <a:ea typeface="MS PGothic" charset="0"/>
                <a:cs typeface="MS PGothic" charset="0"/>
              </a:defRPr>
            </a:lvl5pPr>
            <a:lvl6pPr marL="25146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6pPr>
            <a:lvl7pPr marL="29718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7pPr>
            <a:lvl8pPr marL="34290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8pPr>
            <a:lvl9pPr marL="38862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9pPr>
          </a:lstStyle>
          <a:p>
            <a:pPr algn="ctr">
              <a:defRPr/>
            </a:pPr>
            <a:r>
              <a:rPr lang="fr-FR" sz="3500" b="1" dirty="0">
                <a:solidFill>
                  <a:srgbClr val="000066"/>
                </a:solidFill>
                <a:latin typeface="Gill Sans MT" charset="0"/>
              </a:rPr>
              <a:t>Que devez-vous faire dans cette situation ?</a:t>
            </a:r>
          </a:p>
        </p:txBody>
      </p:sp>
      <p:pic>
        <p:nvPicPr>
          <p:cNvPr id="17412" name="Picture 8" descr="doctor_thinking">
            <a:extLst>
              <a:ext uri="{FF2B5EF4-FFF2-40B4-BE49-F238E27FC236}">
                <a16:creationId xmlns:a16="http://schemas.microsoft.com/office/drawing/2014/main" id="{4EAF0E2C-2498-4BE0-88FF-C158727880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5585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itre 17">
            <a:extLst>
              <a:ext uri="{FF2B5EF4-FFF2-40B4-BE49-F238E27FC236}">
                <a16:creationId xmlns:a16="http://schemas.microsoft.com/office/drawing/2014/main" id="{DDA04139-1393-4266-83A6-0958BB3C8F56}"/>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eaLnBrk="1" hangingPunct="1">
              <a:defRPr/>
            </a:pPr>
            <a:r>
              <a:rPr lang="fr-FR" sz="3500" b="1" dirty="0">
                <a:solidFill>
                  <a:srgbClr val="000066"/>
                </a:solidFill>
                <a:latin typeface="Gill Sans MT" charset="0"/>
                <a:ea typeface="MS PGothic" charset="0"/>
                <a:cs typeface="MS PGothic" charset="0"/>
              </a:rPr>
              <a:t>Que devez-vous faire dans cette situation ?</a:t>
            </a:r>
          </a:p>
        </p:txBody>
      </p:sp>
      <p:pic>
        <p:nvPicPr>
          <p:cNvPr id="19459" name="Picture 8" descr="doctor_thinking">
            <a:extLst>
              <a:ext uri="{FF2B5EF4-FFF2-40B4-BE49-F238E27FC236}">
                <a16:creationId xmlns:a16="http://schemas.microsoft.com/office/drawing/2014/main" id="{72704C31-E6F3-44F0-9EE5-1EC1809D1B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Rectangle à coins arrondis 3">
            <a:extLst>
              <a:ext uri="{FF2B5EF4-FFF2-40B4-BE49-F238E27FC236}">
                <a16:creationId xmlns:a16="http://schemas.microsoft.com/office/drawing/2014/main" id="{C22B10FD-1C81-4C4E-8AA4-B2A4B23764D3}"/>
              </a:ext>
            </a:extLst>
          </p:cNvPr>
          <p:cNvSpPr>
            <a:spLocks noChangeArrowheads="1"/>
          </p:cNvSpPr>
          <p:nvPr/>
        </p:nvSpPr>
        <p:spPr bwMode="auto">
          <a:xfrm>
            <a:off x="684213" y="1628775"/>
            <a:ext cx="4392612" cy="4103688"/>
          </a:xfrm>
          <a:prstGeom prst="wedgeRoundRectCallout">
            <a:avLst>
              <a:gd name="adj1" fmla="val 75449"/>
              <a:gd name="adj2" fmla="val -1643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ts val="1200"/>
              </a:spcBef>
              <a:buClrTx/>
              <a:buFontTx/>
              <a:buNone/>
            </a:pPr>
            <a:r>
              <a:rPr lang="fr-FR" altLang="en-US" sz="2000" b="1">
                <a:solidFill>
                  <a:srgbClr val="002060"/>
                </a:solidFill>
                <a:latin typeface="Gill Sans MT" panose="020B0502020104020203" pitchFamily="34" charset="0"/>
              </a:rPr>
              <a:t>Une personne arrive au centre de santé pour la première fois avec l’enfant dont elle est responsable. Elle n’a jamais eu aucune documentation écrite.</a:t>
            </a:r>
          </a:p>
          <a:p>
            <a:pPr algn="ctr" rtl="1" eaLnBrk="1" hangingPunct="1">
              <a:spcBef>
                <a:spcPts val="1200"/>
              </a:spcBef>
              <a:buClrTx/>
              <a:buFontTx/>
              <a:buNone/>
            </a:pPr>
            <a:r>
              <a:rPr lang="fr-FR" altLang="en-US" sz="2000" b="1">
                <a:solidFill>
                  <a:srgbClr val="002060"/>
                </a:solidFill>
                <a:latin typeface="Gill Sans MT" panose="020B0502020104020203" pitchFamily="34" charset="0"/>
              </a:rPr>
              <a:t>Elle ne se souvient pas de la date de naissance exacte du nourrisson. </a:t>
            </a:r>
          </a:p>
          <a:p>
            <a:pPr algn="ctr" rtl="1" eaLnBrk="1" hangingPunct="1">
              <a:spcBef>
                <a:spcPts val="1200"/>
              </a:spcBef>
              <a:buClrTx/>
              <a:buFontTx/>
              <a:buNone/>
            </a:pPr>
            <a:r>
              <a:rPr lang="fr-FR" altLang="en-US" sz="2000" b="1">
                <a:solidFill>
                  <a:srgbClr val="002060"/>
                </a:solidFill>
                <a:latin typeface="Gill Sans MT" panose="020B0502020104020203" pitchFamily="34" charset="0"/>
              </a:rPr>
              <a:t>Quels sont les méthodes possibles pour estimer la date de naissance de l’enfant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CAC3B478-CB88-4238-B90E-1F01F9DD4183}"/>
              </a:ext>
            </a:extLst>
          </p:cNvPr>
          <p:cNvSpPr>
            <a:spLocks noGrp="1" noChangeArrowheads="1"/>
          </p:cNvSpPr>
          <p:nvPr>
            <p:ph type="title" idx="4294967295"/>
          </p:nvPr>
        </p:nvSpPr>
        <p:spPr/>
        <p:txBody>
          <a:bodyPr/>
          <a:lstStyle/>
          <a:p>
            <a:pPr>
              <a:defRPr/>
            </a:pPr>
            <a:r>
              <a:rPr lang="fr-FR">
                <a:latin typeface="Gill Sans MT" pitchFamily="34" charset="0"/>
              </a:rPr>
              <a:t>Méthodes possibles pour estimer une date de naissance</a:t>
            </a:r>
          </a:p>
        </p:txBody>
      </p:sp>
      <p:sp>
        <p:nvSpPr>
          <p:cNvPr id="21507" name="Rectangle 10">
            <a:extLst>
              <a:ext uri="{FF2B5EF4-FFF2-40B4-BE49-F238E27FC236}">
                <a16:creationId xmlns:a16="http://schemas.microsoft.com/office/drawing/2014/main" id="{991A6722-3C72-47D1-8F38-73EFE130A4C3}"/>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rtl="1" eaLnBrk="1" hangingPunct="1">
              <a:spcBef>
                <a:spcPct val="0"/>
              </a:spcBef>
              <a:buClrTx/>
              <a:buFontTx/>
              <a:buNone/>
            </a:pPr>
            <a:endParaRPr lang="en-US" altLang="en-US" sz="2400"/>
          </a:p>
          <a:p>
            <a:pPr rtl="1" eaLnBrk="1" hangingPunct="1">
              <a:spcBef>
                <a:spcPct val="0"/>
              </a:spcBef>
              <a:buClrTx/>
              <a:buFontTx/>
              <a:buNone/>
            </a:pPr>
            <a:endParaRPr lang="en-US" altLang="en-US" sz="2400"/>
          </a:p>
          <a:p>
            <a:pPr rtl="1" eaLnBrk="1" hangingPunct="1">
              <a:spcBef>
                <a:spcPct val="0"/>
              </a:spcBef>
              <a:buClrTx/>
              <a:buFontTx/>
              <a:buNone/>
            </a:pPr>
            <a:r>
              <a:rPr lang="en-US" altLang="en-US" sz="2000" b="1"/>
              <a:t>     </a:t>
            </a:r>
            <a:endParaRPr lang="fr-FR" altLang="en-US" sz="2000"/>
          </a:p>
        </p:txBody>
      </p:sp>
      <p:sp>
        <p:nvSpPr>
          <p:cNvPr id="21508" name="Rectangle 9">
            <a:extLst>
              <a:ext uri="{FF2B5EF4-FFF2-40B4-BE49-F238E27FC236}">
                <a16:creationId xmlns:a16="http://schemas.microsoft.com/office/drawing/2014/main" id="{6D8DB350-2318-4A31-B561-243037468CCE}"/>
              </a:ext>
            </a:extLst>
          </p:cNvPr>
          <p:cNvSpPr>
            <a:spLocks noGrp="1" noChangeArrowheads="1"/>
          </p:cNvSpPr>
          <p:nvPr>
            <p:ph type="body" idx="1"/>
          </p:nvPr>
        </p:nvSpPr>
        <p:spPr>
          <a:xfrm>
            <a:off x="442913" y="1268413"/>
            <a:ext cx="8291512" cy="4824412"/>
          </a:xfrm>
        </p:spPr>
        <p:txBody>
          <a:bodyPr/>
          <a:lstStyle/>
          <a:p>
            <a:r>
              <a:rPr lang="fr-FR" altLang="en-US" sz="2000" dirty="0"/>
              <a:t>Demander à la personne responsable de l’enfant si elle se souvient d’un événement culturel, religieux, national ou local au moment où l’enfant est né. </a:t>
            </a:r>
          </a:p>
          <a:p>
            <a:pPr>
              <a:spcBef>
                <a:spcPts val="1200"/>
              </a:spcBef>
            </a:pPr>
            <a:r>
              <a:rPr lang="fr-FR" altLang="en-US" sz="2000" dirty="0"/>
              <a:t>Rechercher un certificat de naissance dans d’autres dossiers conservés dans le centre de santé ou dans d’autres registres locaux</a:t>
            </a:r>
          </a:p>
          <a:p>
            <a:pPr lvl="1"/>
            <a:r>
              <a:rPr lang="fr-FR" altLang="en-US" sz="1800" dirty="0"/>
              <a:t>Dossier de soins prénatals</a:t>
            </a:r>
          </a:p>
          <a:p>
            <a:pPr lvl="1"/>
            <a:r>
              <a:rPr lang="fr-FR" altLang="en-US" sz="1800" dirty="0"/>
              <a:t>Registre des naissances</a:t>
            </a:r>
          </a:p>
          <a:p>
            <a:pPr>
              <a:spcBef>
                <a:spcPts val="1200"/>
              </a:spcBef>
            </a:pPr>
            <a:r>
              <a:rPr lang="fr-FR" altLang="en-US" sz="2000" dirty="0"/>
              <a:t>Rechercher des indicateurs de développement</a:t>
            </a:r>
          </a:p>
          <a:p>
            <a:pPr lvl="1"/>
            <a:r>
              <a:rPr lang="fr-FR" altLang="en-US" sz="1800" dirty="0"/>
              <a:t>Un enfant qui peut se tenir assis sans soutien et tendre la main est </a:t>
            </a:r>
            <a:r>
              <a:rPr lang="fr-FR" altLang="en-US" sz="1800" b="1" dirty="0"/>
              <a:t>probablement assez âgé pour être vacciné par le VPI et d’autres vaccins obligatoires</a:t>
            </a:r>
          </a:p>
          <a:p>
            <a:pPr lvl="1"/>
            <a:r>
              <a:rPr lang="fr-FR" altLang="en-US" sz="1800" dirty="0">
                <a:solidFill>
                  <a:srgbClr val="002060"/>
                </a:solidFill>
              </a:rPr>
              <a:t>Un l’enfant qui est capable de ramper, de se mettre en position assise sans assistance, ou de se mettre debout en tirant sur une table ou autre, est </a:t>
            </a:r>
            <a:r>
              <a:rPr lang="fr-FR" altLang="en-US" sz="1800" b="1" dirty="0">
                <a:solidFill>
                  <a:srgbClr val="002060"/>
                </a:solidFill>
              </a:rPr>
              <a:t>probablement assez âgé pour recevoir le VPI2</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B20D0C0C-39C2-4861-892E-713D0625A87B}"/>
              </a:ext>
            </a:extLst>
          </p:cNvPr>
          <p:cNvSpPr>
            <a:spLocks noGrp="1" noChangeArrowheads="1"/>
          </p:cNvSpPr>
          <p:nvPr>
            <p:ph type="title" idx="4294967295"/>
          </p:nvPr>
        </p:nvSpPr>
        <p:spPr/>
        <p:txBody>
          <a:bodyPr/>
          <a:lstStyle/>
          <a:p>
            <a:pPr>
              <a:defRPr/>
            </a:pPr>
            <a:r>
              <a:rPr lang="fr-FR">
                <a:latin typeface="Gill Sans MT" pitchFamily="34" charset="0"/>
              </a:rPr>
              <a:t>Contre-indications impératives au VPI</a:t>
            </a:r>
            <a:endParaRPr lang="fr-FR" b="0">
              <a:latin typeface="Gill Sans MT" pitchFamily="34" charset="0"/>
            </a:endParaRPr>
          </a:p>
        </p:txBody>
      </p:sp>
      <p:sp>
        <p:nvSpPr>
          <p:cNvPr id="23555" name="Rectangle 10">
            <a:extLst>
              <a:ext uri="{FF2B5EF4-FFF2-40B4-BE49-F238E27FC236}">
                <a16:creationId xmlns:a16="http://schemas.microsoft.com/office/drawing/2014/main" id="{BCF08A39-A722-481E-A8FB-94B54EDF212E}"/>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rtl="1" eaLnBrk="1" hangingPunct="1">
              <a:spcBef>
                <a:spcPct val="0"/>
              </a:spcBef>
              <a:buClrTx/>
              <a:buFontTx/>
              <a:buNone/>
            </a:pPr>
            <a:endParaRPr lang="en-US" altLang="en-US" sz="2400"/>
          </a:p>
          <a:p>
            <a:pPr rtl="1" eaLnBrk="1" hangingPunct="1">
              <a:spcBef>
                <a:spcPct val="0"/>
              </a:spcBef>
              <a:buClrTx/>
              <a:buFontTx/>
              <a:buNone/>
            </a:pPr>
            <a:endParaRPr lang="en-US" altLang="en-US" sz="2400"/>
          </a:p>
          <a:p>
            <a:pPr rtl="1" eaLnBrk="1" hangingPunct="1">
              <a:spcBef>
                <a:spcPct val="0"/>
              </a:spcBef>
              <a:buClrTx/>
              <a:buFontTx/>
              <a:buNone/>
            </a:pPr>
            <a:r>
              <a:rPr lang="en-US" altLang="en-US" sz="2000" b="1"/>
              <a:t>     </a:t>
            </a:r>
            <a:endParaRPr lang="fr-FR" altLang="en-US" sz="2000"/>
          </a:p>
        </p:txBody>
      </p:sp>
      <p:pic>
        <p:nvPicPr>
          <p:cNvPr id="23556" name="Picture 10" descr="http://upload.wikimedia.org/wikipedia/commons/f/f8/STOP_F.png">
            <a:extLst>
              <a:ext uri="{FF2B5EF4-FFF2-40B4-BE49-F238E27FC236}">
                <a16:creationId xmlns:a16="http://schemas.microsoft.com/office/drawing/2014/main" id="{0A91837F-3BEA-4D33-8F68-16DD4717FA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25" y="1501775"/>
            <a:ext cx="1063625"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9" descr="caution">
            <a:extLst>
              <a:ext uri="{FF2B5EF4-FFF2-40B4-BE49-F238E27FC236}">
                <a16:creationId xmlns:a16="http://schemas.microsoft.com/office/drawing/2014/main" id="{0CC757DA-AB2D-43FC-8762-16CE3AC2A1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5" y="4076700"/>
            <a:ext cx="1046163"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Table 2">
            <a:extLst>
              <a:ext uri="{FF2B5EF4-FFF2-40B4-BE49-F238E27FC236}">
                <a16:creationId xmlns:a16="http://schemas.microsoft.com/office/drawing/2014/main" id="{3AAD9F2E-EF82-4539-B900-9AAD910821A0}"/>
              </a:ext>
            </a:extLst>
          </p:cNvPr>
          <p:cNvGraphicFramePr>
            <a:graphicFrameLocks noGrp="1"/>
          </p:cNvGraphicFramePr>
          <p:nvPr/>
        </p:nvGraphicFramePr>
        <p:xfrm>
          <a:off x="44450" y="1412875"/>
          <a:ext cx="8920163" cy="4556712"/>
        </p:xfrm>
        <a:graphic>
          <a:graphicData uri="http://schemas.openxmlformats.org/drawingml/2006/table">
            <a:tbl>
              <a:tblPr/>
              <a:tblGrid>
                <a:gridCol w="1143000">
                  <a:extLst>
                    <a:ext uri="{9D8B030D-6E8A-4147-A177-3AD203B41FA5}">
                      <a16:colId xmlns:a16="http://schemas.microsoft.com/office/drawing/2014/main" val="20000"/>
                    </a:ext>
                  </a:extLst>
                </a:gridCol>
                <a:gridCol w="1655763">
                  <a:extLst>
                    <a:ext uri="{9D8B030D-6E8A-4147-A177-3AD203B41FA5}">
                      <a16:colId xmlns:a16="http://schemas.microsoft.com/office/drawing/2014/main" val="20001"/>
                    </a:ext>
                  </a:extLst>
                </a:gridCol>
                <a:gridCol w="6121400">
                  <a:extLst>
                    <a:ext uri="{9D8B030D-6E8A-4147-A177-3AD203B41FA5}">
                      <a16:colId xmlns:a16="http://schemas.microsoft.com/office/drawing/2014/main" val="20002"/>
                    </a:ext>
                  </a:extLst>
                </a:gridCol>
              </a:tblGrid>
              <a:tr h="2910438">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sz="1700" b="1" i="0" u="none" strike="noStrike" cap="none" normalizeH="0" baseline="0" dirty="0">
                        <a:ln>
                          <a:noFill/>
                        </a:ln>
                        <a:solidFill>
                          <a:srgbClr val="C00000"/>
                        </a:solidFill>
                        <a:effectLst/>
                        <a:latin typeface="Gill Sans MT" pitchFamily="34" charset="0"/>
                        <a:ea typeface="MS PGothic" pitchFamily="34" charset="-128"/>
                      </a:endParaRPr>
                    </a:p>
                  </a:txBody>
                  <a:tcPr marL="91439" marR="91439" marT="45708" marB="45708"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r>
                        <a:rPr kumimoji="0" lang="fr-FR" sz="1700" b="1" i="0" u="none" strike="noStrike" cap="none" normalizeH="0" baseline="0" dirty="0">
                          <a:ln>
                            <a:noFill/>
                          </a:ln>
                          <a:solidFill>
                            <a:schemeClr val="tx1"/>
                          </a:solidFill>
                          <a:effectLst/>
                          <a:latin typeface="Gill Sans MT" pitchFamily="34" charset="0"/>
                          <a:ea typeface="MS PGothic" pitchFamily="34" charset="-128"/>
                        </a:rPr>
                        <a:t>Ne pas vacciner si le sujet a :</a:t>
                      </a:r>
                    </a:p>
                  </a:txBody>
                  <a:tcPr marL="91439" marR="91439" marT="45708" marB="45708"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285750" marR="0" lvl="0" indent="-285750" algn="l" defTabSz="800100" rtl="0" eaLnBrk="1" fontAlgn="base" latinLnBrk="0" hangingPunct="1">
                        <a:lnSpc>
                          <a:spcPct val="100000"/>
                        </a:lnSpc>
                        <a:spcBef>
                          <a:spcPts val="600"/>
                        </a:spcBef>
                        <a:spcAft>
                          <a:spcPct val="0"/>
                        </a:spcAft>
                        <a:buClrTx/>
                        <a:buSzTx/>
                        <a:buFont typeface="Arial" pitchFamily="34" charset="0"/>
                        <a:buChar char="•"/>
                        <a:tabLst/>
                      </a:pPr>
                      <a:r>
                        <a:rPr kumimoji="0" lang="fr-FR" sz="1700" b="0" i="0" u="none" strike="noStrike" cap="none" normalizeH="0" baseline="0">
                          <a:ln>
                            <a:noFill/>
                          </a:ln>
                          <a:solidFill>
                            <a:srgbClr val="000066"/>
                          </a:solidFill>
                          <a:effectLst/>
                          <a:latin typeface="Gill Sans MT" pitchFamily="34" charset="0"/>
                          <a:ea typeface="MS PGothic" pitchFamily="34" charset="-128"/>
                        </a:rPr>
                        <a:t>Une allergie connue ou signalée dans un dossier, à l</a:t>
                      </a:r>
                      <a:r>
                        <a:rPr kumimoji="0" lang="fr-FR" altLang="en-US" sz="1700" b="0" i="0" u="none" strike="noStrike" cap="none" normalizeH="0" baseline="0">
                          <a:ln>
                            <a:noFill/>
                          </a:ln>
                          <a:solidFill>
                            <a:srgbClr val="000066"/>
                          </a:solidFill>
                          <a:effectLst/>
                          <a:latin typeface="Gill Sans MT" pitchFamily="34" charset="0"/>
                          <a:ea typeface="MS PGothic" pitchFamily="34" charset="-128"/>
                        </a:rPr>
                        <a:t>’</a:t>
                      </a:r>
                      <a:r>
                        <a:rPr kumimoji="0" lang="fr-FR" sz="1700" b="0" i="0" u="none" strike="noStrike" cap="none" normalizeH="0" baseline="0">
                          <a:ln>
                            <a:noFill/>
                          </a:ln>
                          <a:solidFill>
                            <a:srgbClr val="000066"/>
                          </a:solidFill>
                          <a:effectLst/>
                          <a:latin typeface="Gill Sans MT" pitchFamily="34" charset="0"/>
                          <a:ea typeface="MS PGothic" pitchFamily="34" charset="-128"/>
                        </a:rPr>
                        <a:t>un des composants du vaccin, notamment une allergie à :</a:t>
                      </a:r>
                    </a:p>
                    <a:p>
                      <a:pPr marL="685800" marR="0" lvl="1"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fr-FR" sz="1700" b="0" i="0" u="none" strike="noStrike" cap="none" normalizeH="0" baseline="0">
                          <a:ln>
                            <a:noFill/>
                          </a:ln>
                          <a:solidFill>
                            <a:srgbClr val="000066"/>
                          </a:solidFill>
                          <a:effectLst/>
                          <a:latin typeface="Gill Sans MT" pitchFamily="34" charset="0"/>
                          <a:ea typeface="MS PGothic" pitchFamily="34" charset="-128"/>
                        </a:rPr>
                        <a:t>la streptomycine</a:t>
                      </a:r>
                    </a:p>
                    <a:p>
                      <a:pPr marL="685800" marR="0" lvl="1"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fr-FR" sz="1700" b="0" i="0" u="none" strike="noStrike" cap="none" normalizeH="0" baseline="0">
                          <a:ln>
                            <a:noFill/>
                          </a:ln>
                          <a:solidFill>
                            <a:srgbClr val="000066"/>
                          </a:solidFill>
                          <a:effectLst/>
                          <a:latin typeface="Gill Sans MT" pitchFamily="34" charset="0"/>
                          <a:ea typeface="MS PGothic" pitchFamily="34" charset="-128"/>
                        </a:rPr>
                        <a:t>la néomycine</a:t>
                      </a:r>
                    </a:p>
                    <a:p>
                      <a:pPr marL="685800" marR="0" lvl="1"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fr-FR" sz="1700" b="0" i="0" u="none" strike="noStrike" cap="none" normalizeH="0" baseline="0">
                          <a:ln>
                            <a:noFill/>
                          </a:ln>
                          <a:solidFill>
                            <a:srgbClr val="000066"/>
                          </a:solidFill>
                          <a:effectLst/>
                          <a:latin typeface="Gill Sans MT" pitchFamily="34" charset="0"/>
                          <a:ea typeface="MS PGothic" pitchFamily="34" charset="-128"/>
                        </a:rPr>
                        <a:t>la polymyxine B</a:t>
                      </a:r>
                    </a:p>
                    <a:p>
                      <a:pPr marL="285750" marR="0" lvl="0" indent="-285750" algn="l" defTabSz="800100" rtl="0" eaLnBrk="1" fontAlgn="base" latinLnBrk="0" hangingPunct="1">
                        <a:lnSpc>
                          <a:spcPct val="100000"/>
                        </a:lnSpc>
                        <a:spcBef>
                          <a:spcPts val="600"/>
                        </a:spcBef>
                        <a:spcAft>
                          <a:spcPct val="0"/>
                        </a:spcAft>
                        <a:buClrTx/>
                        <a:buSzTx/>
                        <a:buFont typeface="Arial" pitchFamily="34" charset="0"/>
                        <a:buChar char="•"/>
                        <a:tabLst/>
                      </a:pPr>
                      <a:r>
                        <a:rPr kumimoji="0" lang="fr-FR" sz="1700" b="0" i="0" u="none" strike="noStrike" cap="none" normalizeH="0" baseline="0">
                          <a:ln>
                            <a:noFill/>
                          </a:ln>
                          <a:solidFill>
                            <a:srgbClr val="000066"/>
                          </a:solidFill>
                          <a:effectLst/>
                          <a:latin typeface="Gill Sans MT" pitchFamily="34" charset="0"/>
                          <a:ea typeface="MS PGothic" pitchFamily="34" charset="-128"/>
                        </a:rPr>
                        <a:t>Des antécédents de réaction allergique à la suite d</a:t>
                      </a:r>
                      <a:r>
                        <a:rPr kumimoji="0" lang="fr-FR" altLang="en-US" sz="1700" b="0" i="0" u="none" strike="noStrike" cap="none" normalizeH="0" baseline="0">
                          <a:ln>
                            <a:noFill/>
                          </a:ln>
                          <a:solidFill>
                            <a:srgbClr val="000066"/>
                          </a:solidFill>
                          <a:effectLst/>
                          <a:latin typeface="Gill Sans MT" pitchFamily="34" charset="0"/>
                          <a:ea typeface="MS PGothic" pitchFamily="34" charset="-128"/>
                        </a:rPr>
                        <a:t>’</a:t>
                      </a:r>
                      <a:r>
                        <a:rPr kumimoji="0" lang="fr-FR" sz="1700" b="0" i="0" u="none" strike="noStrike" cap="none" normalizeH="0" baseline="0">
                          <a:ln>
                            <a:noFill/>
                          </a:ln>
                          <a:solidFill>
                            <a:srgbClr val="000066"/>
                          </a:solidFill>
                          <a:effectLst/>
                          <a:latin typeface="Gill Sans MT" pitchFamily="34" charset="0"/>
                          <a:ea typeface="MS PGothic" pitchFamily="34" charset="-128"/>
                        </a:rPr>
                        <a:t>une précédente injection de VPI</a:t>
                      </a:r>
                    </a:p>
                    <a:p>
                      <a:pPr marL="285750" marR="0" lvl="0" indent="-285750" algn="l" defTabSz="800100" rtl="0" eaLnBrk="1" fontAlgn="base" latinLnBrk="0" hangingPunct="1">
                        <a:lnSpc>
                          <a:spcPct val="100000"/>
                        </a:lnSpc>
                        <a:spcBef>
                          <a:spcPts val="600"/>
                        </a:spcBef>
                        <a:spcAft>
                          <a:spcPct val="0"/>
                        </a:spcAft>
                        <a:buClrTx/>
                        <a:buSzTx/>
                        <a:buFont typeface="Arial" pitchFamily="34" charset="0"/>
                        <a:buChar char="•"/>
                        <a:tabLst/>
                      </a:pPr>
                      <a:r>
                        <a:rPr kumimoji="0" lang="fr-FR" sz="1700" b="0" i="0" u="none" strike="noStrike" cap="none" normalizeH="0" baseline="0">
                          <a:ln>
                            <a:noFill/>
                          </a:ln>
                          <a:solidFill>
                            <a:srgbClr val="000066"/>
                          </a:solidFill>
                          <a:effectLst/>
                          <a:latin typeface="Gill Sans MT" pitchFamily="34" charset="0"/>
                          <a:ea typeface="MS PGothic" pitchFamily="34" charset="-128"/>
                        </a:rPr>
                        <a:t>Une thrombocytopénie (taux insuffisant de plaquettes sanguines qui jouent un rôle important dans la coagulation)</a:t>
                      </a:r>
                    </a:p>
                    <a:p>
                      <a:pPr marL="285750" marR="0" lvl="0" indent="-285750" algn="l" defTabSz="800100" rtl="0" eaLnBrk="1" fontAlgn="base" latinLnBrk="0" hangingPunct="1">
                        <a:lnSpc>
                          <a:spcPct val="100000"/>
                        </a:lnSpc>
                        <a:spcBef>
                          <a:spcPts val="600"/>
                        </a:spcBef>
                        <a:spcAft>
                          <a:spcPct val="0"/>
                        </a:spcAft>
                        <a:buClrTx/>
                        <a:buSzTx/>
                        <a:buFont typeface="Arial" pitchFamily="34" charset="0"/>
                        <a:buChar char="•"/>
                        <a:tabLst/>
                      </a:pPr>
                      <a:r>
                        <a:rPr kumimoji="0" lang="fr-FR" sz="1700" b="0" i="0" u="none" strike="noStrike" cap="none" normalizeH="0" baseline="0">
                          <a:ln>
                            <a:noFill/>
                          </a:ln>
                          <a:solidFill>
                            <a:srgbClr val="000066"/>
                          </a:solidFill>
                          <a:effectLst/>
                          <a:latin typeface="Gill Sans MT" pitchFamily="34" charset="0"/>
                          <a:ea typeface="MS PGothic" pitchFamily="34" charset="-128"/>
                        </a:rPr>
                        <a:t>Un autre trouble de l</a:t>
                      </a:r>
                      <a:r>
                        <a:rPr kumimoji="0" lang="fr-FR" altLang="en-US" sz="1700" b="0" i="0" u="none" strike="noStrike" cap="none" normalizeH="0" baseline="0">
                          <a:ln>
                            <a:noFill/>
                          </a:ln>
                          <a:solidFill>
                            <a:srgbClr val="000066"/>
                          </a:solidFill>
                          <a:effectLst/>
                          <a:latin typeface="Gill Sans MT" pitchFamily="34" charset="0"/>
                          <a:ea typeface="MS PGothic" pitchFamily="34" charset="-128"/>
                        </a:rPr>
                        <a:t>’</a:t>
                      </a:r>
                      <a:r>
                        <a:rPr kumimoji="0" lang="fr-FR" sz="1700" b="0" i="0" u="none" strike="noStrike" cap="none" normalizeH="0" baseline="0">
                          <a:ln>
                            <a:noFill/>
                          </a:ln>
                          <a:solidFill>
                            <a:srgbClr val="000066"/>
                          </a:solidFill>
                          <a:effectLst/>
                          <a:latin typeface="Gill Sans MT" pitchFamily="34" charset="0"/>
                          <a:ea typeface="MS PGothic" pitchFamily="34" charset="-128"/>
                        </a:rPr>
                        <a:t>hémostase</a:t>
                      </a:r>
                    </a:p>
                  </a:txBody>
                  <a:tcPr marL="91439" marR="91439" marT="45708" marB="45708"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45687">
                <a:tc>
                  <a:txBody>
                    <a:bodyPr/>
                    <a:lstStyle/>
                    <a:p>
                      <a:pPr marL="0" marR="0" lvl="0" indent="0" algn="ctr" defTabSz="800100" rtl="0" eaLnBrk="1" fontAlgn="base" latinLnBrk="0" hangingPunct="1">
                        <a:lnSpc>
                          <a:spcPct val="100000"/>
                        </a:lnSpc>
                        <a:spcBef>
                          <a:spcPts val="1200"/>
                        </a:spcBef>
                        <a:spcAft>
                          <a:spcPct val="0"/>
                        </a:spcAft>
                        <a:buClrTx/>
                        <a:buSzTx/>
                        <a:buFontTx/>
                        <a:buNone/>
                        <a:tabLst/>
                      </a:pPr>
                      <a:endParaRPr kumimoji="0" lang="fr-FR" sz="1700" b="1" i="0" u="none" strike="noStrike" cap="none" normalizeH="0" baseline="0" dirty="0">
                        <a:ln>
                          <a:noFill/>
                        </a:ln>
                        <a:solidFill>
                          <a:srgbClr val="000066"/>
                        </a:solidFill>
                        <a:effectLst/>
                        <a:latin typeface="Gill Sans MT" pitchFamily="34" charset="0"/>
                        <a:ea typeface="MS PGothic" pitchFamily="34" charset="-128"/>
                      </a:endParaRPr>
                    </a:p>
                    <a:p>
                      <a:pPr marL="0" marR="0" lvl="0" indent="0" algn="ctr" defTabSz="800100" rtl="0" eaLnBrk="1" fontAlgn="base" latinLnBrk="0" hangingPunct="1">
                        <a:lnSpc>
                          <a:spcPct val="100000"/>
                        </a:lnSpc>
                        <a:spcBef>
                          <a:spcPts val="1200"/>
                        </a:spcBef>
                        <a:spcAft>
                          <a:spcPct val="0"/>
                        </a:spcAft>
                        <a:buClrTx/>
                        <a:buSzTx/>
                        <a:buFontTx/>
                        <a:buNone/>
                        <a:tabLst/>
                      </a:pPr>
                      <a:endParaRPr kumimoji="0" lang="fr-FR" sz="1700" b="1" i="0" u="none" strike="noStrike" cap="none" normalizeH="0" baseline="0" dirty="0">
                        <a:ln>
                          <a:noFill/>
                        </a:ln>
                        <a:solidFill>
                          <a:srgbClr val="000066"/>
                        </a:solidFill>
                        <a:effectLst/>
                        <a:latin typeface="Gill Sans MT" pitchFamily="34" charset="0"/>
                        <a:ea typeface="MS PGothic" pitchFamily="34" charset="-128"/>
                      </a:endParaRPr>
                    </a:p>
                    <a:p>
                      <a:pPr marL="0" marR="0" lvl="0" indent="0" algn="ctr" defTabSz="800100" rtl="0" eaLnBrk="1" fontAlgn="base" latinLnBrk="0" hangingPunct="1">
                        <a:lnSpc>
                          <a:spcPct val="100000"/>
                        </a:lnSpc>
                        <a:spcBef>
                          <a:spcPct val="0"/>
                        </a:spcBef>
                        <a:spcAft>
                          <a:spcPct val="0"/>
                        </a:spcAft>
                        <a:buClrTx/>
                        <a:buSzTx/>
                        <a:buFontTx/>
                        <a:buNone/>
                        <a:tabLst/>
                      </a:pPr>
                      <a:r>
                        <a:rPr kumimoji="0" lang="fr-FR" sz="1700" b="1" i="0" u="none" strike="noStrike" cap="none" normalizeH="0" baseline="0" dirty="0">
                          <a:ln>
                            <a:noFill/>
                          </a:ln>
                          <a:solidFill>
                            <a:srgbClr val="000066"/>
                          </a:solidFill>
                          <a:effectLst/>
                          <a:latin typeface="Gill Sans MT" pitchFamily="34" charset="0"/>
                          <a:ea typeface="MS PGothic" pitchFamily="34" charset="-128"/>
                        </a:rPr>
                        <a:t>Attendre</a:t>
                      </a:r>
                    </a:p>
                  </a:txBody>
                  <a:tcPr marL="91439" marR="91439" marT="45708" marB="45708"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r>
                        <a:rPr kumimoji="0" lang="fr-FR" sz="1700" b="1" i="0" u="none" strike="noStrike" cap="none" normalizeH="0" baseline="0" dirty="0">
                          <a:ln>
                            <a:noFill/>
                          </a:ln>
                          <a:solidFill>
                            <a:srgbClr val="000066"/>
                          </a:solidFill>
                          <a:effectLst/>
                          <a:latin typeface="Gill Sans MT" pitchFamily="34" charset="0"/>
                          <a:ea typeface="MS PGothic" pitchFamily="34" charset="-128"/>
                        </a:rPr>
                        <a:t>Reporter la vaccination si :</a:t>
                      </a:r>
                    </a:p>
                  </a:txBody>
                  <a:tcPr marL="91439" marR="91439" marT="45708" marB="45708"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tc>
                  <a:txBody>
                    <a:bodyPr/>
                    <a:lstStyle/>
                    <a:p>
                      <a:pPr marL="285750" marR="0" lvl="0" indent="-285750" algn="l" defTabSz="800100" rtl="0" eaLnBrk="1" fontAlgn="base" latinLnBrk="0" hangingPunct="1">
                        <a:lnSpc>
                          <a:spcPct val="100000"/>
                        </a:lnSpc>
                        <a:spcBef>
                          <a:spcPts val="1200"/>
                        </a:spcBef>
                        <a:spcAft>
                          <a:spcPct val="0"/>
                        </a:spcAft>
                        <a:buClrTx/>
                        <a:buSzTx/>
                        <a:buFont typeface="Arial" pitchFamily="34" charset="0"/>
                        <a:buChar char="•"/>
                        <a:tabLst/>
                      </a:pPr>
                      <a:r>
                        <a:rPr kumimoji="0" lang="fr-FR" sz="1700" b="0" i="0" u="none" strike="noStrike" cap="none" normalizeH="0" baseline="0" dirty="0">
                          <a:ln>
                            <a:noFill/>
                          </a:ln>
                          <a:solidFill>
                            <a:srgbClr val="000066"/>
                          </a:solidFill>
                          <a:effectLst/>
                          <a:latin typeface="Gill Sans MT" pitchFamily="34" charset="0"/>
                          <a:ea typeface="MS PGothic" pitchFamily="34" charset="-128"/>
                        </a:rPr>
                        <a:t>Le sujet prend provisoirement un traitement qui supprime la réponse immunitaire</a:t>
                      </a:r>
                    </a:p>
                    <a:p>
                      <a:pPr marL="685800" marR="0" lvl="1"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fr-FR" sz="1700" b="0" i="0" u="none" strike="noStrike" cap="none" normalizeH="0" baseline="0" dirty="0">
                          <a:ln>
                            <a:noFill/>
                          </a:ln>
                          <a:solidFill>
                            <a:srgbClr val="000066"/>
                          </a:solidFill>
                          <a:effectLst/>
                          <a:latin typeface="Gill Sans MT" pitchFamily="34" charset="0"/>
                          <a:ea typeface="MS PGothic" pitchFamily="34" charset="-128"/>
                        </a:rPr>
                        <a:t>Le traitement risque de réduire la réponse immunitaire au vaccin</a:t>
                      </a:r>
                    </a:p>
                    <a:p>
                      <a:pPr marL="685800" marR="0" lvl="1"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fr-FR" sz="1700" b="1" i="0" u="none" strike="noStrike" cap="none" normalizeH="0" baseline="0" dirty="0">
                          <a:ln>
                            <a:noFill/>
                          </a:ln>
                          <a:solidFill>
                            <a:srgbClr val="000066"/>
                          </a:solidFill>
                          <a:effectLst/>
                          <a:latin typeface="Gill Sans MT" pitchFamily="34" charset="0"/>
                          <a:ea typeface="MS PGothic" pitchFamily="34" charset="-128"/>
                        </a:rPr>
                        <a:t>Reporter </a:t>
                      </a:r>
                      <a:r>
                        <a:rPr kumimoji="0" lang="fr-FR" sz="1700" b="0" i="0" u="none" strike="noStrike" cap="none" normalizeH="0" baseline="0" dirty="0">
                          <a:ln>
                            <a:noFill/>
                          </a:ln>
                          <a:solidFill>
                            <a:srgbClr val="000066"/>
                          </a:solidFill>
                          <a:effectLst/>
                          <a:latin typeface="Gill Sans MT" pitchFamily="34" charset="0"/>
                          <a:ea typeface="MS PGothic" pitchFamily="34" charset="-128"/>
                        </a:rPr>
                        <a:t>la</a:t>
                      </a:r>
                      <a:r>
                        <a:rPr kumimoji="0" lang="fr-FR" sz="1700" b="1" i="0" u="none" strike="noStrike" cap="none" normalizeH="0" baseline="0" dirty="0">
                          <a:ln>
                            <a:noFill/>
                          </a:ln>
                          <a:solidFill>
                            <a:srgbClr val="000066"/>
                          </a:solidFill>
                          <a:effectLst/>
                          <a:latin typeface="Gill Sans MT" pitchFamily="34" charset="0"/>
                          <a:ea typeface="MS PGothic" pitchFamily="34" charset="-128"/>
                        </a:rPr>
                        <a:t> </a:t>
                      </a:r>
                      <a:r>
                        <a:rPr kumimoji="0" lang="fr-FR" sz="1700" b="0" i="0" u="none" strike="noStrike" cap="none" normalizeH="0" baseline="0" dirty="0">
                          <a:ln>
                            <a:noFill/>
                          </a:ln>
                          <a:solidFill>
                            <a:srgbClr val="000066"/>
                          </a:solidFill>
                          <a:effectLst/>
                          <a:latin typeface="Gill Sans MT" pitchFamily="34" charset="0"/>
                          <a:ea typeface="MS PGothic" pitchFamily="34" charset="-128"/>
                        </a:rPr>
                        <a:t>vaccination jusqu</a:t>
                      </a:r>
                      <a:r>
                        <a:rPr kumimoji="0" lang="fr-FR" altLang="en-US" sz="1700" b="0" i="0" u="none" strike="noStrike" cap="none" normalizeH="0" baseline="0" dirty="0">
                          <a:ln>
                            <a:noFill/>
                          </a:ln>
                          <a:solidFill>
                            <a:srgbClr val="000066"/>
                          </a:solidFill>
                          <a:effectLst/>
                          <a:latin typeface="Gill Sans MT" pitchFamily="34" charset="0"/>
                          <a:ea typeface="MS PGothic" pitchFamily="34" charset="-128"/>
                        </a:rPr>
                        <a:t>’</a:t>
                      </a:r>
                      <a:r>
                        <a:rPr kumimoji="0" lang="fr-FR" sz="1700" b="0" i="0" u="none" strike="noStrike" cap="none" normalizeH="0" baseline="0" dirty="0">
                          <a:ln>
                            <a:noFill/>
                          </a:ln>
                          <a:solidFill>
                            <a:srgbClr val="000066"/>
                          </a:solidFill>
                          <a:effectLst/>
                          <a:latin typeface="Gill Sans MT" pitchFamily="34" charset="0"/>
                          <a:ea typeface="MS PGothic" pitchFamily="34" charset="-128"/>
                        </a:rPr>
                        <a:t>à la fin du traitement pour s</a:t>
                      </a:r>
                      <a:r>
                        <a:rPr kumimoji="0" lang="fr-FR" altLang="en-US" sz="1700" b="0" i="0" u="none" strike="noStrike" cap="none" normalizeH="0" baseline="0" dirty="0">
                          <a:ln>
                            <a:noFill/>
                          </a:ln>
                          <a:solidFill>
                            <a:srgbClr val="000066"/>
                          </a:solidFill>
                          <a:effectLst/>
                          <a:latin typeface="Gill Sans MT" pitchFamily="34" charset="0"/>
                          <a:ea typeface="MS PGothic" pitchFamily="34" charset="-128"/>
                        </a:rPr>
                        <a:t>’</a:t>
                      </a:r>
                      <a:r>
                        <a:rPr kumimoji="0" lang="fr-FR" sz="1700" b="0" i="0" u="none" strike="noStrike" cap="none" normalizeH="0" baseline="0" dirty="0">
                          <a:ln>
                            <a:noFill/>
                          </a:ln>
                          <a:solidFill>
                            <a:srgbClr val="000066"/>
                          </a:solidFill>
                          <a:effectLst/>
                          <a:latin typeface="Gill Sans MT" pitchFamily="34" charset="0"/>
                          <a:ea typeface="MS PGothic" pitchFamily="34" charset="-128"/>
                        </a:rPr>
                        <a:t>assurer que le nourrisson est bien protégé par le vaccin.</a:t>
                      </a:r>
                    </a:p>
                  </a:txBody>
                  <a:tcPr marL="91439" marR="91439" marT="45708" marB="45708"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20129D8B-302B-45F8-8FC2-9DBEEC564CB4}"/>
              </a:ext>
            </a:extLst>
          </p:cNvPr>
          <p:cNvSpPr>
            <a:spLocks noGrp="1" noChangeArrowheads="1"/>
          </p:cNvSpPr>
          <p:nvPr>
            <p:ph type="title" idx="4294967295"/>
          </p:nvPr>
        </p:nvSpPr>
        <p:spPr>
          <a:xfrm>
            <a:off x="0" y="0"/>
            <a:ext cx="9144000" cy="1268413"/>
          </a:xfrm>
        </p:spPr>
        <p:txBody>
          <a:bodyPr/>
          <a:lstStyle/>
          <a:p>
            <a:pPr>
              <a:defRPr/>
            </a:pPr>
            <a:r>
              <a:rPr lang="fr-FR" sz="2400">
                <a:latin typeface="Gill Sans MT" pitchFamily="34" charset="0"/>
              </a:rPr>
              <a:t>Le VPI peut-il être administré aux nourrissons présentant un déficit immunitaire ou nés prématurément, conformément au calendrier de vaccination  ?</a:t>
            </a:r>
            <a:endParaRPr lang="fr-FR" sz="2400" b="0">
              <a:latin typeface="Gill Sans MT" pitchFamily="34" charset="0"/>
            </a:endParaRPr>
          </a:p>
        </p:txBody>
      </p:sp>
      <p:sp>
        <p:nvSpPr>
          <p:cNvPr id="25603" name="Rectangle 10">
            <a:extLst>
              <a:ext uri="{FF2B5EF4-FFF2-40B4-BE49-F238E27FC236}">
                <a16:creationId xmlns:a16="http://schemas.microsoft.com/office/drawing/2014/main" id="{1C14498D-68A1-47A0-963E-10A9355F6E3D}"/>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rtl="1" eaLnBrk="1" hangingPunct="1">
              <a:spcBef>
                <a:spcPct val="0"/>
              </a:spcBef>
              <a:buClrTx/>
              <a:buFontTx/>
              <a:buNone/>
            </a:pPr>
            <a:endParaRPr lang="en-US" altLang="en-US" sz="2400"/>
          </a:p>
          <a:p>
            <a:pPr rtl="1" eaLnBrk="1" hangingPunct="1">
              <a:spcBef>
                <a:spcPct val="0"/>
              </a:spcBef>
              <a:buClrTx/>
              <a:buFontTx/>
              <a:buNone/>
            </a:pPr>
            <a:endParaRPr lang="en-US" altLang="en-US" sz="2400"/>
          </a:p>
          <a:p>
            <a:pPr rtl="1" eaLnBrk="1" hangingPunct="1">
              <a:spcBef>
                <a:spcPct val="0"/>
              </a:spcBef>
              <a:buClrTx/>
              <a:buFontTx/>
              <a:buNone/>
            </a:pPr>
            <a:r>
              <a:rPr lang="en-US" altLang="en-US" sz="2000" b="1"/>
              <a:t>     </a:t>
            </a:r>
            <a:endParaRPr lang="fr-FR" altLang="en-US" sz="2000"/>
          </a:p>
        </p:txBody>
      </p:sp>
      <p:sp>
        <p:nvSpPr>
          <p:cNvPr id="25604" name="Rectangle 4">
            <a:extLst>
              <a:ext uri="{FF2B5EF4-FFF2-40B4-BE49-F238E27FC236}">
                <a16:creationId xmlns:a16="http://schemas.microsoft.com/office/drawing/2014/main" id="{07C597B8-6150-495A-AEC4-2963C5E40D47}"/>
              </a:ext>
            </a:extLst>
          </p:cNvPr>
          <p:cNvSpPr>
            <a:spLocks noChangeArrowheads="1"/>
          </p:cNvSpPr>
          <p:nvPr/>
        </p:nvSpPr>
        <p:spPr bwMode="auto">
          <a:xfrm>
            <a:off x="2771775" y="1341438"/>
            <a:ext cx="5976938" cy="449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r>
              <a:rPr lang="fr-FR" altLang="en-US" sz="2400" dirty="0">
                <a:latin typeface="Gill Sans MT" panose="020B0502020104020203" pitchFamily="34" charset="0"/>
              </a:rPr>
              <a:t>Oui !</a:t>
            </a:r>
          </a:p>
          <a:p>
            <a:pPr>
              <a:spcBef>
                <a:spcPts val="1100"/>
              </a:spcBef>
            </a:pPr>
            <a:r>
              <a:rPr lang="fr-FR" altLang="en-US" sz="2400" dirty="0">
                <a:latin typeface="Gill Sans MT" panose="020B0502020104020203" pitchFamily="34" charset="0"/>
              </a:rPr>
              <a:t>Un déficit immunitaire n’empêche pas l’administration du VPI</a:t>
            </a:r>
          </a:p>
          <a:p>
            <a:pPr>
              <a:spcBef>
                <a:spcPts val="1100"/>
              </a:spcBef>
            </a:pPr>
            <a:r>
              <a:rPr lang="fr-FR" altLang="en-US" sz="2400" b="1" dirty="0">
                <a:latin typeface="Gill Sans MT" panose="020B0502020104020203" pitchFamily="34" charset="0"/>
              </a:rPr>
              <a:t>Il est recommandé </a:t>
            </a:r>
            <a:r>
              <a:rPr lang="fr-FR" altLang="en-US" sz="2400" dirty="0">
                <a:latin typeface="Gill Sans MT" panose="020B0502020104020203" pitchFamily="34" charset="0"/>
              </a:rPr>
              <a:t>de vacciner les nourrissons présentant un déficit immunitaire comme une infection par le VIH. </a:t>
            </a:r>
          </a:p>
          <a:p>
            <a:pPr>
              <a:spcBef>
                <a:spcPts val="1100"/>
              </a:spcBef>
            </a:pPr>
            <a:r>
              <a:rPr lang="fr-FR" altLang="en-US" sz="2400" dirty="0">
                <a:latin typeface="Gill Sans MT" panose="020B0502020104020203" pitchFamily="34" charset="0"/>
              </a:rPr>
              <a:t>Les nourrissons nés prématurément doivent recevoir le VPI1 et le VPI2 conformément </a:t>
            </a:r>
            <a:r>
              <a:rPr lang="fr-FR" altLang="en-US" sz="2400" b="1" dirty="0">
                <a:latin typeface="Gill Sans MT" panose="020B0502020104020203" pitchFamily="34" charset="0"/>
              </a:rPr>
              <a:t>au calendrier de vaccination</a:t>
            </a:r>
            <a:r>
              <a:rPr lang="fr-FR" altLang="en-US" sz="2400" dirty="0">
                <a:latin typeface="Gill Sans MT" panose="020B0502020104020203" pitchFamily="34" charset="0"/>
              </a:rPr>
              <a:t> (VPI1 à partir de l’</a:t>
            </a:r>
            <a:r>
              <a:rPr lang="fr-FR" altLang="ja-JP" sz="2400" dirty="0">
                <a:latin typeface="Gill Sans MT" panose="020B0502020104020203" pitchFamily="34" charset="0"/>
              </a:rPr>
              <a:t>âge de 14 semaines et VPI2 au moins 4 mois plus tard) </a:t>
            </a:r>
          </a:p>
          <a:p>
            <a:endParaRPr lang="en-US" altLang="en-US" sz="2800" dirty="0">
              <a:latin typeface="Gill Sans MT" panose="020B0502020104020203" pitchFamily="34" charset="0"/>
            </a:endParaRPr>
          </a:p>
        </p:txBody>
      </p:sp>
      <p:sp>
        <p:nvSpPr>
          <p:cNvPr id="25605" name="AutoShape 7" descr="data:image/jpeg;base64,/9j/4AAQSkZJRgABAQAAAQABAAD/2wCEAAkGBxAHBhUSBxQVFBUXGBgVGBcXFRUUFRodFxcYFxwdGBQYHCggHRwlGxcULTEtJSkrLi4wGSUzODMsNygwLisBCgoKDg0OGxAQGywkICYsNzQ4OCwsLCwsNCw0LCwsLywsLCwsLCwsLCwsLCwtLCwsLDQsLCwsLDQsLCwsNCwsLP/AABEIAO0AzgMBEQACEQEDEQH/xAAbAAEAAgMBAQAAAAAAAAAAAAAABgcDBAUCAf/EADsQAAIBAgMEBwYEBAcAAAAAAAABAgMFBBExBiFRgRIVIkFhcZETFCMyobFSwdHwQnKC4QckM0NikvH/xAAaAQEAAgMBAAAAAAAAAAAAAAAABAUCAwYB/8QALhEBAAIBAwMCBAYCAwAAAAAAAAECAwQREiExQQUTcYGx8CJCUWGh0TLhI5HB/9oADAMBAAIRAxEAPwC8QAAAAAAAAAAAAAAAAAAAAAAAAAAxYnEwwtLpYmSiuLeRje9aRvadnk2iI3lF7ptrClnG2x6b/FLdHktX9Cszep1jpjjf6It9VEdKtjZiFW50niLrJyUt0I6RST3tR80bNHF8sTlyTvv2jwywxa8crJKWKSAAAAAAAAAAAAAAAAAAAAAAANTH3KjbqeeMmo8F3vyWrNWXNTHG952YWvWveUTum20pZxtkMl+OW98o93Mq83qcz0xx85/pEvqp/LCK4vF1MbV6WKk5vi3p5LuKy+S2Sd7TvKLa02neWxZLdK6XGNOOmsnwitf34menwzmyRX72ZY6c7bLWpU1RpKNNZJJJLwR1FYisbQtYjaNns9egAAAAAAAAAAAAAAAAAAAANC7XejaaSeLeuiSzby4GjPqKYY3s15MlaR1Q26bZVsTmsElSjx+afroiozepZL9KRtH8od9Vaf8AHojdSo6tRyqtyb1bebfNlfMzM7z3RpnfrLyePACydkbT1bbulVXxJ9qXgu5en3Oi0On9rHvPeVnp8fCu895d4mt4AAAAAAAAAAAAAAAAAAAAABWO1tw6wvMui+zDsR5avm8/RHN67L7maf0jorM9+V3GIjQAAJDsbaOsLh7SsuxT3+cu5fmT9Bp/cvyntH1SdPj5W3ntCxjoFiAAAAAAAAAAAAAAAAAAAAAAcnae59WWqUofPLsw8338lvIusz+1imY7z2as2ThXdVxzSqAAGTDUJYnERhRWcpNJLzMqVm9orHeWURMztC1rRb42y3xpUu7V8W9WdPgwxipFIWuOkUrtDdNzMAAAAAAAAAAAAAAAAAAAAAArPa659Y3Vqm+xDsx8X3v1+xzmuz+7l2jtCs1GTlb9ocQhtAAAm2wlo6MPea63vOMPLRvnoXPpun6e7PyTtLj/ADymJbJgAAAAAAAAAAAAAAAAAAAAABxNrbp1ban7N5Tn2Y8Vnq+SIeuz+1inbvLRnycK/urM5xWAADfsVtd1uMacdNZPhFa/pzN+mwzmyRX/AL+DZix87bLVpU1RpKNNZJJJLwR08RERtC1iNo2ez16AAAAAAAAAAAAAAAAAAAAA+N5LeBV+09061ujlB9iPZh5LV83+RzWsz+9k3jtHZV5snO37OSRWkAAWXslaerLdnVXxJ9qXhwXJfVnRaHT+1j695WeDHwr17u4TW8AAAAAAAAAAAAAAAAAAAAAAjO2929zwPsaL7dRb+Kjo/XT1K71HUcKcI7z9EbU5ONeMeVfFCrgABItjLR7/AI/2lZdim8/By7ly19Cw9P0/uX5z2j6pOnx8rbz2hYpfrEAAAAAAAAAAAAAAAAAAAAAAxYrERwuGlOs8oxTbfkY3vFKzae0PLTERvKp7pjpXLHyq1e97lwS0Ry+bLOW83lU3vN7by1TUwAMuFw8sViYworOUmkuZlSk3tFY7yyrE2naFrWnARtmAjSpdy3vi3q/U6jBijFSKQtcdIpXaG4bWYAAAAAAAAAAAAAAAAAAAAABCdu7v0prD0HuWUp+fdH8/QpvUtRvPtV+f9IWqyfkhDipQgABN9hLR0KbxFdb3moZ8O98/3qXPpun2j3Z+Sdpce0c5TAtkwAAAAAAAAAAAAAAAAAAAAAA51+uatVulN5dLSC4yenIj6nPGHHNvPj4teXJwruqurUlWquVV5tvNvi2cza02neVVM7zvLyePADoWK2u63KNNfLrJ8IrXm9OZv02Gc2SK+PPwbcWPnbZatOmqVNRprJJZJeCOniIiNoWkRt0ej16AAAAAAAAAAAAAAAAAAAAA+N5LeBWW1N361uL9m/hw7MeD4y5/ZHN6zUe9k6do7f2rM+Tnb9nGIjQAALK2RtPVltzqr4k+1LwXcv33s6LQ6f2se895+9lnp8fCvXvLuk1vAAAAAAAAAAAAAAAAAAAAAAIvtvePdMJ7Cg+3Ndrwjp9d/wBSt9R1HCvtx3n6f7RdTl4xxjygBRK8AASDY609YXDp1l2KeTfBy7l+ZO0Gn9zJyntH1SNPj5W3ntCxzoVkAAAAAAAAAAAAAAAAPieegH0AAAAatyx0LdgpVK+kVp3t9yXi2a82WMVJvPhje8VrvKqcdi547FyqV/mk8/Lgl4I5fJktktNrd5VNrTad5YDBiAeqVN1qqjSWbbSS4t7ke1ibTtD2I3naFr2W3RtdujThqt8nxk9X++B1GnwxhxxWPuVtjpwrs3jczAAAAAAAAAAAAAAc66Xqha4/5qXa7orfJ8u7maM2px4f8p6/y13y1p3Qq77W18dnHC/Ch4fO/OXdyKbP6hkydK9I/lCyam1ukdEp2Lre2sEM3m05J/8AZv7NFn6fblgj5/VK00744d0mt4AAAV1tleOsMb7Og/hw3fzS735LT1Of1+p9y/GvaPqrtRl5W2jtCOkBGAAEs2DtftsQ8RWW6HZh/NlvfJP6lp6bg5W9yfHb4pelx7zylOy7TwAAAAAAAAAAAANO43SjbaeeMmo8FrJ+UVvNOXPjxRveWF8lad5Qu77Y1cTnG3r2cfxazf5IqM/qV7dMfSP5QsmqtPSvRGZzc5tzbbere9+pWzMzO8o3d8DxNf8ADvE/Dq0nxU1zXRf2iXHpV+lqfNO0lu8JkW6YAAI9tjeOrsD7Og/iVE0uKjo3+n9iBr9T7VOMd5R9Rl412jvKuTn1aAAMuEw0sXio06KzlJpIypSb2iseWVazadoWzb8HHAYKNOjpFZefF82dTixxjpFI8LalYrG0Nk2MgAAAAAAAAAA18bjqWApdLFzUV46vyWr5GvJlpjje87MbXisbyh1320nVzja10V+OSzlyjouZU5/Upnpi6fuh5NVM9KopWrSr1HKu3JvVt5sq7Wm072neUSZmesvB48AAHa2Qxful9h0tJ9h/1afXL1JmhycM0b+ejfp7cbws06NZgGDG4qGCwsqld5Ris3+i8TDJkjHWbW7QxtaKxvKqbpjpXLHSqVtXouC7kcxmyzlvN5VV7ze28tU1MAABNdgrXlF4istc4w8u9/lyZcemYOk5Z+Sdpcf55TIt0wAAAAAAAAAAIbeds+i3C1x3rNOcl9ov8/QqNR6lt+HHHzn+kPJqvFUPxWKqYur0sVJylxbz/wDCpve153tO8odrTad5YjFiAAAAD7CThNOGqaa81vETtO73st23YpY3AwqQ/iin+v1OrxXi9ItHlb0tyrEtk2MkA23vHvWJ9hh32IfN4y/RfcovUdTzt7de0fX/AEganLvPGEXK1EAAGxbsHLH46FKlrJ5eS73yWZsxY5yXikeWdKza0RC2sNQjhsPGFFZRiklyOppWK1iseFtEREbQymT0AAAAAAAAAAKx2twPuV7nkt0+2uev1zOb12L280/pPVWainG8uMRGgAAAAAABOv8AD/He0wk6M3vi+lHylr6P7l16Xl3rNJ8J+kvvE1dLaq8dVW/4T+JPNR8OMuX3JOt1Hs06d57f22Z8vCvTurNvN7znFaB4AAJxsDbOhQliKq3y7MPJavm/sXXpmDaJyT57fBO0uPaOUpeWqYAAAAAAAAAAACN7cW33u2+0prtU83/S/m+yfIr/AFHBzx847x9PKNqacq7/AKK8KBXAAAAAAAOls9cOrLtCc/l+WXfufh4bnyJGlze1li09vLbhvwvEsd6uUrrcJVJ6aRXCK0R5qM05rzafuHmS83tu0TQ1gADZtuDlcMdClS1k8n4LvfJZmzFjnJeKR5Z0rNrRELaw9GOGoRhSWSiklyOprWKxFY8LaIiI2hkMnoAAAAAAAAAAAPk4qcGprNPc15nkxv0kVPere7Zcp03onnF8YvT9+By+ow+1kmn3sqclOFphomlrAAAAAAAAAAABOdgrZ7LDyr1Vvl2YfyrV839i69MwbVnJPnt8E/S49o5SlxapYAAAAAAAAAAAAACK7eW32+DVamt8N0vGL/R/dlZ6lg5UjJHj6IuqpvHKPCBFGrwAAAAAAAAAA3LRgJXO4Rp0+99p8IrV+htwYpy5IpH3DPHSb2iFsUaUaFFRpLJJJJeCOprWKxtC2iNo2h7PXoAAAAAAAAAAAAADxWpRr0XGqs1JNNeDPLVi0bS8mN42lUlzwUrdjpUqn8L3Piu5+hyubFOK80nwqb042mGsa2AAAAAAAAAAsHYe1e6YF1ay7VTTwj3euvoX3p2DhTnPefosdNj415T5SYsUkAAAAAAAAAAAAAAAAQ7b+3dKlGvTW9difk9HyefqVPqeHeIyR8JQ9VTpyQkpkEAAAAAAB7ouMaqdZNxzWaTybXfkz2u28b9nsbb9XQsVu61u8YRWUM+lLwinpn47kb9Nh97LFY7f+ffRsxU5328LTjFRjlHcluOniNlq+gAAAAAAAAAAAAAAAAGDHYWONwkqdXSSa/uYZKRes1nyxtWLRtKoq9GWHryhV3Si3F+a3HKWrNZms94VExtO0vB48AAAAAA+xi5SSjvb3JeYjr0erM2Ws3VOB+L/AKk98vDhFeR0ej03s0695+9lngxcK9e7tExuAAAAAAAAAAAAAAAAAABXu3eB93uqqQW6os/6o7n9HEofUsXHLFo8q/VU2tv+qNFcigAAAAATXYzZ902sRjVv/wBuL1X/ACa+xcaDSbf8l4+H9p2nw7fismRbpgAAAAAAAAAAAAAAAAAAAHB20wXvdkk4603015Lc/oQvUMXPDM/p1aNRXlT4K2OdVgAAAAJfspsy6klWuUezrCD7/GS4eBa6LQ7/APJkj4QmYMG/4rJwXScAAAAAAAAAAAAAAAAAAAAA81IKpTcZrNNNNeDPJiJjaSY3VLdMBK2Y6VOt3aPiu5nLZsM4rzSfuFRek0ttLUNTAAyYehPFVlDDxcpPRJZsypS1541jeXsRMztCc7PbJRwrVS55Snqo6xj58X9C60vp8U/Fk6z/AAn4tNFetkqLNKAAAAAAAAAAAAAAAAAAAAAAAHNvNlpXelliFlJfLNfMv1RH1Gmpmja3f9WvJireOqvbraer8S4dPpb9ejlrzKHNp/atx33V2THxnbd2rNsjDFw6eJqNrhGKj9c2TNP6dW8crWb8emi3WZS+322jbqeWDgo8X/E/OWrLXFhpijakbJdKVp2htm1mAAAAAAAAAAAAAAAAAAAB/9k=">
            <a:extLst>
              <a:ext uri="{FF2B5EF4-FFF2-40B4-BE49-F238E27FC236}">
                <a16:creationId xmlns:a16="http://schemas.microsoft.com/office/drawing/2014/main" id="{7F474655-34FE-4C31-ADFC-835B9A299A2D}"/>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eaLnBrk="1" hangingPunct="1">
              <a:spcBef>
                <a:spcPct val="0"/>
              </a:spcBef>
              <a:buClrTx/>
              <a:buFontTx/>
              <a:buNone/>
            </a:pPr>
            <a:endParaRPr lang="en-US" altLang="en-US" sz="1800">
              <a:solidFill>
                <a:schemeClr val="tx1"/>
              </a:solidFill>
              <a:latin typeface="Limon F3" charset="0"/>
            </a:endParaRPr>
          </a:p>
        </p:txBody>
      </p:sp>
      <p:pic>
        <p:nvPicPr>
          <p:cNvPr id="13318" name="Picture 8">
            <a:extLst>
              <a:ext uri="{FF2B5EF4-FFF2-40B4-BE49-F238E27FC236}">
                <a16:creationId xmlns:a16="http://schemas.microsoft.com/office/drawing/2014/main" id="{C172689C-EC1B-48B5-820A-FDAB69347028}"/>
              </a:ext>
            </a:extLst>
          </p:cNvPr>
          <p:cNvPicPr>
            <a:picLocks noChangeAspect="1" noChangeArrowheads="1"/>
          </p:cNvPicPr>
          <p:nvPr/>
        </p:nvPicPr>
        <p:blipFill>
          <a:blip r:embed="rId3"/>
          <a:srcRect/>
          <a:stretch>
            <a:fillRect/>
          </a:stretch>
        </p:blipFill>
        <p:spPr bwMode="auto">
          <a:xfrm>
            <a:off x="388938" y="1873250"/>
            <a:ext cx="2166937" cy="2492375"/>
          </a:xfrm>
          <a:prstGeom prst="rect">
            <a:avLst/>
          </a:prstGeom>
          <a:noFill/>
          <a:ln>
            <a:noFill/>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C5458424-6621-4EF0-9F06-5248AA2F6038}"/>
              </a:ext>
            </a:extLst>
          </p:cNvPr>
          <p:cNvSpPr>
            <a:spLocks noGrp="1" noChangeArrowheads="1"/>
          </p:cNvSpPr>
          <p:nvPr>
            <p:ph type="title" idx="4294967295"/>
          </p:nvPr>
        </p:nvSpPr>
        <p:spPr/>
        <p:txBody>
          <a:bodyPr/>
          <a:lstStyle/>
          <a:p>
            <a:pPr>
              <a:defRPr/>
            </a:pPr>
            <a:r>
              <a:rPr lang="fr-FR">
                <a:latin typeface="Gill Sans MT" pitchFamily="34" charset="0"/>
              </a:rPr>
              <a:t>Liste de contrôle des contre-indications</a:t>
            </a:r>
            <a:endParaRPr lang="fr-FR" b="0">
              <a:latin typeface="Gill Sans MT" pitchFamily="34" charset="0"/>
            </a:endParaRPr>
          </a:p>
        </p:txBody>
      </p:sp>
      <p:graphicFrame>
        <p:nvGraphicFramePr>
          <p:cNvPr id="3" name="Table 2">
            <a:extLst>
              <a:ext uri="{FF2B5EF4-FFF2-40B4-BE49-F238E27FC236}">
                <a16:creationId xmlns:a16="http://schemas.microsoft.com/office/drawing/2014/main" id="{2679DD28-1247-4F7B-9E5E-1487B4ADB55F}"/>
              </a:ext>
            </a:extLst>
          </p:cNvPr>
          <p:cNvGraphicFramePr>
            <a:graphicFrameLocks noGrp="1"/>
          </p:cNvGraphicFramePr>
          <p:nvPr/>
        </p:nvGraphicFramePr>
        <p:xfrm>
          <a:off x="1228725" y="1462088"/>
          <a:ext cx="6634163" cy="4125913"/>
        </p:xfrm>
        <a:graphic>
          <a:graphicData uri="http://schemas.openxmlformats.org/drawingml/2006/table">
            <a:tbl>
              <a:tblPr/>
              <a:tblGrid>
                <a:gridCol w="3681413">
                  <a:extLst>
                    <a:ext uri="{9D8B030D-6E8A-4147-A177-3AD203B41FA5}">
                      <a16:colId xmlns:a16="http://schemas.microsoft.com/office/drawing/2014/main" val="20000"/>
                    </a:ext>
                  </a:extLst>
                </a:gridCol>
                <a:gridCol w="936625">
                  <a:extLst>
                    <a:ext uri="{9D8B030D-6E8A-4147-A177-3AD203B41FA5}">
                      <a16:colId xmlns:a16="http://schemas.microsoft.com/office/drawing/2014/main" val="20001"/>
                    </a:ext>
                  </a:extLst>
                </a:gridCol>
                <a:gridCol w="936625">
                  <a:extLst>
                    <a:ext uri="{9D8B030D-6E8A-4147-A177-3AD203B41FA5}">
                      <a16:colId xmlns:a16="http://schemas.microsoft.com/office/drawing/2014/main" val="20002"/>
                    </a:ext>
                  </a:extLst>
                </a:gridCol>
                <a:gridCol w="1079500">
                  <a:extLst>
                    <a:ext uri="{9D8B030D-6E8A-4147-A177-3AD203B41FA5}">
                      <a16:colId xmlns:a16="http://schemas.microsoft.com/office/drawing/2014/main" val="20003"/>
                    </a:ext>
                  </a:extLst>
                </a:gridCol>
              </a:tblGrid>
              <a:tr h="579437">
                <a:tc>
                  <a:txBody>
                    <a:bodyPr/>
                    <a:lstStyle/>
                    <a:p>
                      <a:pPr marL="0" marR="0" lvl="0" indent="0" algn="l" defTabSz="8001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Gill Sans MT" pitchFamily="34" charset="0"/>
                          <a:ea typeface="MS PGothic" pitchFamily="34" charset="-128"/>
                        </a:rPr>
                        <a:t>Dois-je tout de même administrer le VPI si le sujet ….?</a:t>
                      </a:r>
                    </a:p>
                  </a:txBody>
                  <a:tcPr marL="91441" marR="91441" marT="45725" marB="45725" horzOverflow="overflow">
                    <a:lnL>
                      <a:noFill/>
                    </a:lnL>
                    <a:lnR>
                      <a:noFill/>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rgbClr val="E1E1FF"/>
                    </a:solid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Gill Sans MT" pitchFamily="34" charset="0"/>
                          <a:ea typeface="MS PGothic" pitchFamily="34" charset="-128"/>
                        </a:rPr>
                        <a:t>Oui</a:t>
                      </a:r>
                    </a:p>
                  </a:txBody>
                  <a:tcPr marL="91441" marR="91441" marT="45725" marB="45725" horzOverflow="overflow">
                    <a:lnL>
                      <a:noFill/>
                    </a:lnL>
                    <a:lnR>
                      <a:noFill/>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rgbClr val="E1E1FF"/>
                    </a:solid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Gill Sans MT" pitchFamily="34" charset="0"/>
                          <a:ea typeface="MS PGothic" pitchFamily="34" charset="-128"/>
                        </a:rPr>
                        <a:t>Non</a:t>
                      </a:r>
                    </a:p>
                  </a:txBody>
                  <a:tcPr marL="91441" marR="91441" marT="45725" marB="45725" horzOverflow="overflow">
                    <a:lnL>
                      <a:noFill/>
                    </a:lnL>
                    <a:lnR>
                      <a:noFill/>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rgbClr val="E1E1FF"/>
                    </a:solid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Gill Sans MT" pitchFamily="34" charset="0"/>
                          <a:ea typeface="MS PGothic" pitchFamily="34" charset="-128"/>
                        </a:rPr>
                        <a:t>Reporter</a:t>
                      </a:r>
                    </a:p>
                  </a:txBody>
                  <a:tcPr marL="91441" marR="91441" marT="45725" marB="45725" horzOverflow="overflow">
                    <a:lnL>
                      <a:noFill/>
                    </a:lnL>
                    <a:lnR>
                      <a:noFill/>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rgbClr val="E1E1FF"/>
                    </a:solidFill>
                  </a:tcPr>
                </a:tc>
                <a:extLst>
                  <a:ext uri="{0D108BD9-81ED-4DB2-BD59-A6C34878D82A}">
                    <a16:rowId xmlns:a16="http://schemas.microsoft.com/office/drawing/2014/main" val="10000"/>
                  </a:ext>
                </a:extLst>
              </a:tr>
              <a:tr h="385763">
                <a:tc>
                  <a:txBody>
                    <a:bodyPr/>
                    <a:lstStyle/>
                    <a:p>
                      <a:pPr marL="285750" marR="0" lvl="0"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fr-FR" sz="1600" b="0" i="0" u="none" strike="noStrike" cap="none" normalizeH="0" baseline="0">
                          <a:ln>
                            <a:noFill/>
                          </a:ln>
                          <a:solidFill>
                            <a:schemeClr val="tx1"/>
                          </a:solidFill>
                          <a:effectLst/>
                          <a:latin typeface="Gill Sans MT" pitchFamily="34" charset="0"/>
                          <a:ea typeface="MS PGothic" pitchFamily="34" charset="-128"/>
                        </a:rPr>
                        <a:t>a une maladie bénigne</a:t>
                      </a:r>
                    </a:p>
                  </a:txBody>
                  <a:tcPr marL="91441" marR="91441" marT="45725" marB="45725"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r h="385763">
                <a:tc>
                  <a:txBody>
                    <a:bodyPr/>
                    <a:lstStyle/>
                    <a:p>
                      <a:pPr marL="285750" marR="0" lvl="0"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fr-FR" sz="1600" b="0" i="0" u="none" strike="noStrike" cap="none" normalizeH="0" baseline="0">
                          <a:ln>
                            <a:noFill/>
                          </a:ln>
                          <a:solidFill>
                            <a:schemeClr val="tx1"/>
                          </a:solidFill>
                          <a:effectLst/>
                          <a:latin typeface="Gill Sans MT" pitchFamily="34" charset="0"/>
                          <a:ea typeface="MS PGothic" pitchFamily="34" charset="-128"/>
                        </a:rPr>
                        <a:t>souffre de malnutrition</a:t>
                      </a:r>
                    </a:p>
                  </a:txBody>
                  <a:tcPr marL="91441" marR="91441" marT="45725" marB="45725" horzOverflow="overflow">
                    <a:lnL>
                      <a:noFill/>
                    </a:lnL>
                    <a:lnR>
                      <a:noFill/>
                    </a:lnR>
                    <a:lnT>
                      <a:noFill/>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a:noFill/>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a:noFill/>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385763">
                <a:tc>
                  <a:txBody>
                    <a:bodyPr/>
                    <a:lstStyle/>
                    <a:p>
                      <a:pPr marL="285750" marR="0" lvl="0"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fr-FR" sz="1600" b="0" i="0" u="none" strike="noStrike" cap="none" normalizeH="0" baseline="0">
                          <a:ln>
                            <a:noFill/>
                          </a:ln>
                          <a:solidFill>
                            <a:schemeClr val="tx1"/>
                          </a:solidFill>
                          <a:effectLst/>
                          <a:latin typeface="Gill Sans MT" pitchFamily="34" charset="0"/>
                          <a:ea typeface="MS PGothic" pitchFamily="34" charset="-128"/>
                        </a:rPr>
                        <a:t>est infecté par le VIH</a:t>
                      </a:r>
                    </a:p>
                  </a:txBody>
                  <a:tcPr marL="91441" marR="91441" marT="45725" marB="45725" horzOverflow="overflow">
                    <a:lnL>
                      <a:noFill/>
                    </a:lnL>
                    <a:lnR>
                      <a:noFill/>
                    </a:lnR>
                    <a:lnT>
                      <a:noFill/>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a:noFill/>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a:noFill/>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385763">
                <a:tc>
                  <a:txBody>
                    <a:bodyPr/>
                    <a:lstStyle/>
                    <a:p>
                      <a:pPr marL="285750" marR="0" lvl="0"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fr-FR" sz="1600" b="0" i="0" u="none" strike="noStrike" cap="none" normalizeH="0" baseline="0">
                          <a:ln>
                            <a:noFill/>
                          </a:ln>
                          <a:solidFill>
                            <a:schemeClr val="tx1"/>
                          </a:solidFill>
                          <a:effectLst/>
                          <a:latin typeface="Gill Sans MT" pitchFamily="34" charset="0"/>
                          <a:ea typeface="MS PGothic" pitchFamily="34" charset="-128"/>
                        </a:rPr>
                        <a:t>est prématuré</a:t>
                      </a:r>
                    </a:p>
                  </a:txBody>
                  <a:tcPr marL="91441" marR="91441" marT="45725" marB="45725"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14362">
                <a:tc>
                  <a:txBody>
                    <a:bodyPr/>
                    <a:lstStyle/>
                    <a:p>
                      <a:pPr marL="285750" marR="0" lvl="0"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fr-FR" sz="1600" b="0" i="0" u="none" strike="noStrike" cap="none" normalizeH="0" baseline="0">
                          <a:ln>
                            <a:noFill/>
                          </a:ln>
                          <a:solidFill>
                            <a:schemeClr val="tx1"/>
                          </a:solidFill>
                          <a:effectLst/>
                          <a:latin typeface="Gill Sans MT" pitchFamily="34" charset="0"/>
                          <a:ea typeface="MS PGothic" pitchFamily="34" charset="-128"/>
                        </a:rPr>
                        <a:t>Allergie à la streptomycine, à la néomycine ou à la polymyxine B</a:t>
                      </a:r>
                    </a:p>
                  </a:txBody>
                  <a:tcPr marL="91441" marR="91441" marT="45725" marB="45725"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5"/>
                  </a:ext>
                </a:extLst>
              </a:tr>
              <a:tr h="385763">
                <a:tc>
                  <a:txBody>
                    <a:bodyPr/>
                    <a:lstStyle/>
                    <a:p>
                      <a:pPr marL="285750" marR="0" lvl="0"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fr-FR" sz="1600" b="0" i="0" u="none" strike="noStrike" cap="none" normalizeH="0" baseline="0">
                          <a:ln>
                            <a:noFill/>
                          </a:ln>
                          <a:solidFill>
                            <a:schemeClr val="tx1"/>
                          </a:solidFill>
                          <a:effectLst/>
                          <a:latin typeface="Gill Sans MT" pitchFamily="34" charset="0"/>
                          <a:ea typeface="MS PGothic" pitchFamily="34" charset="-128"/>
                        </a:rPr>
                        <a:t>Trouble de l</a:t>
                      </a:r>
                      <a:r>
                        <a:rPr kumimoji="0" lang="fr-FR" altLang="en-US" sz="1600" b="0" i="0" u="none" strike="noStrike" cap="none" normalizeH="0" baseline="0">
                          <a:ln>
                            <a:noFill/>
                          </a:ln>
                          <a:solidFill>
                            <a:schemeClr val="tx1"/>
                          </a:solidFill>
                          <a:effectLst/>
                          <a:latin typeface="Gill Sans MT" pitchFamily="34" charset="0"/>
                          <a:ea typeface="MS PGothic" pitchFamily="34" charset="-128"/>
                        </a:rPr>
                        <a:t>’</a:t>
                      </a:r>
                      <a:r>
                        <a:rPr kumimoji="0" lang="fr-FR" sz="1600" b="0" i="0" u="none" strike="noStrike" cap="none" normalizeH="0" baseline="0">
                          <a:ln>
                            <a:noFill/>
                          </a:ln>
                          <a:solidFill>
                            <a:schemeClr val="tx1"/>
                          </a:solidFill>
                          <a:effectLst/>
                          <a:latin typeface="Gill Sans MT" pitchFamily="34" charset="0"/>
                          <a:ea typeface="MS PGothic" pitchFamily="34" charset="-128"/>
                        </a:rPr>
                        <a:t>hémostase</a:t>
                      </a:r>
                    </a:p>
                  </a:txBody>
                  <a:tcPr marL="91441" marR="91441" marT="45725" marB="45725" horzOverflow="overflow">
                    <a:lnL>
                      <a:noFill/>
                    </a:lnL>
                    <a:lnR>
                      <a:noFill/>
                    </a:lnR>
                    <a:lnT>
                      <a:noFill/>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a:noFill/>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a:noFill/>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423862">
                <a:tc>
                  <a:txBody>
                    <a:bodyPr/>
                    <a:lstStyle/>
                    <a:p>
                      <a:pPr marL="285750" marR="0" lvl="0"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fr-FR" sz="1600" b="0" i="0" u="none" strike="noStrike" cap="none" normalizeH="0" baseline="0">
                          <a:ln>
                            <a:noFill/>
                          </a:ln>
                          <a:solidFill>
                            <a:schemeClr val="tx1"/>
                          </a:solidFill>
                          <a:effectLst/>
                          <a:latin typeface="Gill Sans MT" pitchFamily="34" charset="0"/>
                          <a:ea typeface="MS PGothic" pitchFamily="34" charset="-128"/>
                        </a:rPr>
                        <a:t>A eu auparavant une réaction au VPI</a:t>
                      </a:r>
                    </a:p>
                  </a:txBody>
                  <a:tcPr marL="91441" marR="91441" marT="45725" marB="45725"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579437">
                <a:tc>
                  <a:txBody>
                    <a:bodyPr/>
                    <a:lstStyle/>
                    <a:p>
                      <a:pPr marL="285750" marR="0" lvl="0"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fr-FR" sz="1600" b="0" i="0" u="none" strike="noStrike" cap="none" normalizeH="0" baseline="0">
                          <a:ln>
                            <a:noFill/>
                          </a:ln>
                          <a:solidFill>
                            <a:schemeClr val="tx1"/>
                          </a:solidFill>
                          <a:effectLst/>
                          <a:latin typeface="Gill Sans MT" pitchFamily="34" charset="0"/>
                          <a:ea typeface="MS PGothic" pitchFamily="34" charset="-128"/>
                        </a:rPr>
                        <a:t>Prend un traitement qui supprime la réponse immunitaire</a:t>
                      </a:r>
                    </a:p>
                  </a:txBody>
                  <a:tcPr marL="91441" marR="91441" marT="45725" marB="45725" horzOverflow="overflow">
                    <a:lnL>
                      <a:noFill/>
                    </a:lnL>
                    <a:lnR>
                      <a:noFill/>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1"/>
                        </a:solidFill>
                        <a:effectLst/>
                        <a:latin typeface="Gill Sans MT" pitchFamily="34" charset="0"/>
                        <a:ea typeface="MS PGothic" pitchFamily="34" charset="-128"/>
                      </a:endParaRPr>
                    </a:p>
                  </a:txBody>
                  <a:tcPr marL="91441" marR="91441" marT="45725" marB="45725" horzOverflow="overflow">
                    <a:lnL>
                      <a:noFill/>
                    </a:lnL>
                    <a:lnR>
                      <a:noFill/>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pic>
        <p:nvPicPr>
          <p:cNvPr id="27693" name="Picture 3">
            <a:extLst>
              <a:ext uri="{FF2B5EF4-FFF2-40B4-BE49-F238E27FC236}">
                <a16:creationId xmlns:a16="http://schemas.microsoft.com/office/drawing/2014/main" id="{35DD7804-1088-4094-9B68-F5E6C7D1D93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16538" y="2047875"/>
            <a:ext cx="1984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94" name="Picture 11">
            <a:extLst>
              <a:ext uri="{FF2B5EF4-FFF2-40B4-BE49-F238E27FC236}">
                <a16:creationId xmlns:a16="http://schemas.microsoft.com/office/drawing/2014/main" id="{4CCF7AA9-0B14-4162-B85C-8C046C83D2B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07013" y="2408238"/>
            <a:ext cx="1984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95" name="Picture 12">
            <a:extLst>
              <a:ext uri="{FF2B5EF4-FFF2-40B4-BE49-F238E27FC236}">
                <a16:creationId xmlns:a16="http://schemas.microsoft.com/office/drawing/2014/main" id="{8AA9CA9C-DE30-424E-BE98-B83F7CE598C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07013" y="2768600"/>
            <a:ext cx="1984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96" name="Picture 4">
            <a:extLst>
              <a:ext uri="{FF2B5EF4-FFF2-40B4-BE49-F238E27FC236}">
                <a16:creationId xmlns:a16="http://schemas.microsoft.com/office/drawing/2014/main" id="{98D8A6FC-5CB5-465F-BD58-9751D6BCC61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07125" y="3705225"/>
            <a:ext cx="228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97" name="Picture 14">
            <a:extLst>
              <a:ext uri="{FF2B5EF4-FFF2-40B4-BE49-F238E27FC236}">
                <a16:creationId xmlns:a16="http://schemas.microsoft.com/office/drawing/2014/main" id="{02EE533C-4B4F-4D94-A523-9FFDA60BD4D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07125" y="4137025"/>
            <a:ext cx="228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98" name="Picture 15">
            <a:extLst>
              <a:ext uri="{FF2B5EF4-FFF2-40B4-BE49-F238E27FC236}">
                <a16:creationId xmlns:a16="http://schemas.microsoft.com/office/drawing/2014/main" id="{5799D8A1-93FB-4DBE-9A6C-7D0FB96EE2B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15188" y="5145088"/>
            <a:ext cx="228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99" name="Picture 16">
            <a:extLst>
              <a:ext uri="{FF2B5EF4-FFF2-40B4-BE49-F238E27FC236}">
                <a16:creationId xmlns:a16="http://schemas.microsoft.com/office/drawing/2014/main" id="{BDC4F55B-4B74-49FF-B00C-06300EA7BE3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07125" y="4640263"/>
            <a:ext cx="228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00" name="Picture 12">
            <a:extLst>
              <a:ext uri="{FF2B5EF4-FFF2-40B4-BE49-F238E27FC236}">
                <a16:creationId xmlns:a16="http://schemas.microsoft.com/office/drawing/2014/main" id="{CE55A6D2-FE31-4DFB-8749-ADBD0C357C2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0500" y="3200400"/>
            <a:ext cx="198438"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3358A119-5A4A-4759-8A20-E0E797BDEAE7}"/>
              </a:ext>
            </a:extLst>
          </p:cNvPr>
          <p:cNvSpPr>
            <a:spLocks noGrp="1" noChangeArrowheads="1"/>
          </p:cNvSpPr>
          <p:nvPr>
            <p:ph type="title"/>
          </p:nvPr>
        </p:nvSpPr>
        <p:spPr/>
        <p:txBody>
          <a:bodyPr/>
          <a:lstStyle/>
          <a:p>
            <a:pPr>
              <a:defRPr/>
            </a:pPr>
            <a:r>
              <a:rPr lang="fr-FR" sz="3600"/>
              <a:t>Principaux messages</a:t>
            </a:r>
            <a:endParaRPr lang="fr-FR"/>
          </a:p>
        </p:txBody>
      </p:sp>
      <p:pic>
        <p:nvPicPr>
          <p:cNvPr id="29699" name="Picture 7" descr="C:\Users\sfellache\Desktop\ammp\doctor1.jpg">
            <a:extLst>
              <a:ext uri="{FF2B5EF4-FFF2-40B4-BE49-F238E27FC236}">
                <a16:creationId xmlns:a16="http://schemas.microsoft.com/office/drawing/2014/main" id="{C2AD82F7-38AF-4C54-8EB2-4B447289F3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Rectangle 31">
            <a:extLst>
              <a:ext uri="{FF2B5EF4-FFF2-40B4-BE49-F238E27FC236}">
                <a16:creationId xmlns:a16="http://schemas.microsoft.com/office/drawing/2014/main" id="{5D3A6BDE-1E00-46E5-AE9A-354123AFA17B}"/>
              </a:ext>
            </a:extLst>
          </p:cNvPr>
          <p:cNvSpPr>
            <a:spLocks noChangeArrowheads="1"/>
          </p:cNvSpPr>
          <p:nvPr/>
        </p:nvSpPr>
        <p:spPr bwMode="auto">
          <a:xfrm>
            <a:off x="179388" y="1412875"/>
            <a:ext cx="8640762"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spcBef>
                <a:spcPts val="1200"/>
              </a:spcBef>
            </a:pPr>
            <a:r>
              <a:rPr lang="fr-FR" altLang="zh-CN" sz="2000" dirty="0">
                <a:latin typeface="Gill Sans MT" panose="020B0502020104020203" pitchFamily="34" charset="0"/>
                <a:ea typeface="SimSun" panose="02010600030101010101" pitchFamily="2" charset="-122"/>
              </a:rPr>
              <a:t>La première dose de VPI doit être administrée </a:t>
            </a:r>
            <a:r>
              <a:rPr lang="fr-FR" altLang="zh-CN" sz="2000" b="1" dirty="0">
                <a:latin typeface="Gill Sans MT" panose="020B0502020104020203" pitchFamily="34" charset="0"/>
                <a:ea typeface="SimSun" panose="02010600030101010101" pitchFamily="2" charset="-122"/>
              </a:rPr>
              <a:t>à l’âge de 14 semaines </a:t>
            </a:r>
            <a:r>
              <a:rPr lang="fr-FR" altLang="zh-CN" sz="2000" dirty="0">
                <a:latin typeface="Gill Sans MT" panose="020B0502020104020203" pitchFamily="34" charset="0"/>
                <a:ea typeface="SimSun" panose="02010600030101010101" pitchFamily="2" charset="-122"/>
              </a:rPr>
              <a:t>ou ultérieurement, au premier contact. </a:t>
            </a:r>
          </a:p>
          <a:p>
            <a:pPr>
              <a:spcBef>
                <a:spcPts val="1200"/>
              </a:spcBef>
            </a:pPr>
            <a:r>
              <a:rPr lang="fr-FR" altLang="zh-CN" sz="2000" dirty="0">
                <a:latin typeface="Gill Sans MT" panose="020B0502020104020203" pitchFamily="34" charset="0"/>
                <a:ea typeface="SimSun" panose="02010600030101010101" pitchFamily="2" charset="-122"/>
              </a:rPr>
              <a:t>La deuxième dose de VPI doit être administrée au moins 4 mois après la première dose de VPI</a:t>
            </a:r>
          </a:p>
          <a:p>
            <a:pPr>
              <a:spcBef>
                <a:spcPts val="1200"/>
              </a:spcBef>
            </a:pPr>
            <a:r>
              <a:rPr lang="fr-FR" altLang="zh-CN" sz="2000" b="1" dirty="0">
                <a:latin typeface="Gill Sans MT" panose="020B0502020104020203" pitchFamily="34" charset="0"/>
                <a:ea typeface="SimSun" panose="02010600030101010101" pitchFamily="2" charset="-122"/>
              </a:rPr>
              <a:t>Le VPI peut être administré en même temps que d’autres vaccins injectables </a:t>
            </a:r>
            <a:r>
              <a:rPr lang="fr-FR" altLang="zh-CN" sz="2000" dirty="0">
                <a:latin typeface="Gill Sans MT" panose="020B0502020104020203" pitchFamily="34" charset="0"/>
                <a:ea typeface="SimSun" panose="02010600030101010101" pitchFamily="2" charset="-122"/>
              </a:rPr>
              <a:t>comme le vaccin pentavalent, le vaccin antipneumococcique et le vaccin contre la rougeole.</a:t>
            </a:r>
          </a:p>
          <a:p>
            <a:pPr>
              <a:spcBef>
                <a:spcPts val="1200"/>
              </a:spcBef>
            </a:pPr>
            <a:r>
              <a:rPr lang="fr-FR" altLang="zh-CN" sz="2000" dirty="0">
                <a:latin typeface="Gill Sans MT" panose="020B0502020104020203" pitchFamily="34" charset="0"/>
                <a:ea typeface="SimSun" panose="02010600030101010101" pitchFamily="2" charset="-122"/>
              </a:rPr>
              <a:t>Si le calendrier du PEV prévoit déjà la vaccination par le VPO,  </a:t>
            </a:r>
            <a:r>
              <a:rPr lang="fr-FR" altLang="zh-CN" sz="2000" b="1" dirty="0">
                <a:solidFill>
                  <a:srgbClr val="C00000"/>
                </a:solidFill>
                <a:latin typeface="Gill Sans MT" panose="020B0502020104020203" pitchFamily="34" charset="0"/>
                <a:ea typeface="SimSun" panose="02010600030101010101" pitchFamily="2" charset="-122"/>
              </a:rPr>
              <a:t>ne pas remplacer le VPO par le VPI ;</a:t>
            </a:r>
            <a:r>
              <a:rPr lang="fr-FR" altLang="zh-CN" sz="2000" dirty="0">
                <a:latin typeface="Gill Sans MT" panose="020B0502020104020203" pitchFamily="34" charset="0"/>
                <a:ea typeface="SimSun" panose="02010600030101010101" pitchFamily="2" charset="-122"/>
              </a:rPr>
              <a:t> les </a:t>
            </a:r>
            <a:r>
              <a:rPr lang="fr-FR" altLang="zh-CN" sz="2000" b="1" dirty="0">
                <a:latin typeface="Gill Sans MT" panose="020B0502020104020203" pitchFamily="34" charset="0"/>
                <a:ea typeface="SimSun" panose="02010600030101010101" pitchFamily="2" charset="-122"/>
              </a:rPr>
              <a:t>doses de VPI doit être ajoutées au calendrier.</a:t>
            </a:r>
          </a:p>
          <a:p>
            <a:pPr>
              <a:spcBef>
                <a:spcPts val="1200"/>
              </a:spcBef>
            </a:pPr>
            <a:r>
              <a:rPr lang="fr-FR" altLang="zh-CN" sz="2000" dirty="0">
                <a:latin typeface="Gill Sans MT" panose="020B0502020104020203" pitchFamily="34" charset="0"/>
                <a:ea typeface="SimSun" panose="02010600030101010101" pitchFamily="2" charset="-122"/>
              </a:rPr>
              <a:t>Le VPI peut être administré aux enfants présentant un déficit immunitaire et aux enfants nés prématurément. </a:t>
            </a:r>
          </a:p>
          <a:p>
            <a:pPr>
              <a:spcBef>
                <a:spcPts val="1200"/>
              </a:spcBef>
              <a:buFontTx/>
              <a:buNone/>
            </a:pPr>
            <a:endParaRPr lang="en-US" altLang="zh-CN" sz="2000" b="1" dirty="0">
              <a:latin typeface="Gill Sans MT" panose="020B0502020104020203" pitchFamily="34" charset="0"/>
              <a:ea typeface="SimSun"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6" descr="doctor_goodbye">
            <a:extLst>
              <a:ext uri="{FF2B5EF4-FFF2-40B4-BE49-F238E27FC236}">
                <a16:creationId xmlns:a16="http://schemas.microsoft.com/office/drawing/2014/main" id="{A1F1F9F5-75CA-4334-901C-CF8B537640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itre 1">
            <a:extLst>
              <a:ext uri="{FF2B5EF4-FFF2-40B4-BE49-F238E27FC236}">
                <a16:creationId xmlns:a16="http://schemas.microsoft.com/office/drawing/2014/main" id="{8B72DE28-868A-4404-9CF5-406954AD85A3}"/>
              </a:ext>
            </a:extLst>
          </p:cNvPr>
          <p:cNvSpPr>
            <a:spLocks noGrp="1"/>
          </p:cNvSpPr>
          <p:nvPr>
            <p:ph type="title"/>
          </p:nvPr>
        </p:nvSpPr>
        <p:spPr/>
        <p:txBody>
          <a:bodyPr/>
          <a:lstStyle/>
          <a:p>
            <a:pPr>
              <a:defRPr/>
            </a:pPr>
            <a:r>
              <a:rPr lang="fr-FR" sz="3600" dirty="0"/>
              <a:t>Fin du module</a:t>
            </a:r>
          </a:p>
        </p:txBody>
      </p:sp>
      <p:sp>
        <p:nvSpPr>
          <p:cNvPr id="7" name="Rectangle à coins arrondis 6">
            <a:extLst>
              <a:ext uri="{FF2B5EF4-FFF2-40B4-BE49-F238E27FC236}">
                <a16:creationId xmlns:a16="http://schemas.microsoft.com/office/drawing/2014/main" id="{ABFFFDE1-2AD7-4A3A-8343-1CE2FB0BD2A4}"/>
              </a:ext>
            </a:extLst>
          </p:cNvPr>
          <p:cNvSpPr/>
          <p:nvPr/>
        </p:nvSpPr>
        <p:spPr bwMode="auto">
          <a:xfrm>
            <a:off x="3924300" y="1916113"/>
            <a:ext cx="3671888" cy="1512887"/>
          </a:xfrm>
          <a:prstGeom prst="wedgeRoundRectCallout">
            <a:avLst>
              <a:gd name="adj1" fmla="val -79363"/>
              <a:gd name="adj2" fmla="val -662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latin typeface="Gill Sans MT" pitchFamily="34" charset="0"/>
                <a:ea typeface="MS PGothic" pitchFamily="34" charset="-128"/>
              </a:rPr>
            </a:br>
            <a:r>
              <a:rPr lang="fr-FR" sz="2400" b="1">
                <a:solidFill>
                  <a:srgbClr val="000066"/>
                </a:solidFill>
                <a:latin typeface="Gill Sans MT" pitchFamily="34" charset="0"/>
                <a:ea typeface="MS PGothic" pitchFamily="34" charset="-128"/>
              </a:rPr>
              <a:t>Je vous remercie de votre attention </a:t>
            </a:r>
            <a:br>
              <a:rPr lang="en-US" sz="2400" b="1">
                <a:solidFill>
                  <a:srgbClr val="000066"/>
                </a:solidFill>
                <a:latin typeface="Gill Sans MT" pitchFamily="34" charset="0"/>
                <a:ea typeface="MS PGothic" pitchFamily="34" charset="-128"/>
              </a:rPr>
            </a:br>
            <a:br>
              <a:rPr lang="en-US" sz="2400" b="1">
                <a:solidFill>
                  <a:srgbClr val="000066"/>
                </a:solidFill>
                <a:latin typeface="Gill Sans MT" pitchFamily="34" charset="0"/>
                <a:ea typeface="MS PGothic" pitchFamily="34" charset="-128"/>
              </a:rPr>
            </a:br>
            <a:endParaRPr lang="en-US" sz="2400" b="1">
              <a:solidFill>
                <a:srgbClr val="000066"/>
              </a:solidFill>
              <a:latin typeface="Gill Sans MT" pitchFamily="34" charset="0"/>
              <a:ea typeface="MS PGothic" pitchFamily="34" charset="-128"/>
            </a:endParaRPr>
          </a:p>
          <a:p>
            <a:pPr rtl="1" eaLnBrk="1" hangingPunct="1">
              <a:defRPr/>
            </a:pPr>
            <a:endParaRPr lang="en-US" sz="2000" b="1">
              <a:solidFill>
                <a:srgbClr val="000066"/>
              </a:solidFill>
              <a:latin typeface="Gill Sans MT" pitchFamily="34" charset="0"/>
              <a:ea typeface="MS PGothic" pitchFamily="34" charset="-128"/>
            </a:endParaRPr>
          </a:p>
          <a:p>
            <a:pPr rtl="1" eaLnBrk="1" hangingPunct="1">
              <a:defRPr/>
            </a:pPr>
            <a:endParaRPr lang="en-US" sz="2000" b="1">
              <a:solidFill>
                <a:srgbClr val="000066"/>
              </a:solidFill>
              <a:latin typeface="Gill Sans MT" pitchFamily="34" charset="0"/>
              <a:ea typeface="MS PGothic" pitchFamily="34" charset="-128"/>
            </a:endParaRPr>
          </a:p>
          <a:p>
            <a:pPr rtl="1" eaLnBrk="1" hangingPunct="1">
              <a:defRPr/>
            </a:pPr>
            <a:endParaRPr lang="en-US" sz="2000" b="1">
              <a:solidFill>
                <a:srgbClr val="000066"/>
              </a:solidFill>
              <a:latin typeface="Gill Sans MT" pitchFamily="34" charset="0"/>
              <a:ea typeface="MS PGothic" pitchFamily="34" charset="-128"/>
            </a:endParaRPr>
          </a:p>
          <a:p>
            <a:pPr rtl="1" eaLnBrk="1" hangingPunct="1">
              <a:defRPr/>
            </a:pPr>
            <a:endParaRPr lang="en-US" sz="2000" b="1">
              <a:solidFill>
                <a:srgbClr val="000066"/>
              </a:solidFill>
              <a:latin typeface="Gill Sans MT" pitchFamily="34" charset="0"/>
              <a:ea typeface="MS PGothic" pitchFamily="34" charset="-128"/>
            </a:endParaRPr>
          </a:p>
          <a:p>
            <a:pPr rtl="1" eaLnBrk="1" hangingPunct="1">
              <a:defRPr/>
            </a:pPr>
            <a:r>
              <a:rPr lang="fr-FR" sz="2000" b="1">
                <a:solidFill>
                  <a:srgbClr val="000066"/>
                </a:solidFill>
                <a:latin typeface="Gill Sans MT" pitchFamily="34" charset="0"/>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5">
            <a:extLst>
              <a:ext uri="{FF2B5EF4-FFF2-40B4-BE49-F238E27FC236}">
                <a16:creationId xmlns:a16="http://schemas.microsoft.com/office/drawing/2014/main" id="{5CCCF1C6-21A9-4A4E-B9F4-9A13B305D603}"/>
              </a:ext>
            </a:extLst>
          </p:cNvPr>
          <p:cNvSpPr>
            <a:spLocks noChangeArrowheads="1"/>
          </p:cNvSpPr>
          <p:nvPr/>
        </p:nvSpPr>
        <p:spPr bwMode="auto">
          <a:xfrm>
            <a:off x="179388" y="-892175"/>
            <a:ext cx="91440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ct val="0"/>
              </a:spcBef>
              <a:buClrTx/>
              <a:buFontTx/>
              <a:buNone/>
            </a:pPr>
            <a:endParaRPr lang="en-GB" altLang="en-US" sz="3600" b="1">
              <a:solidFill>
                <a:srgbClr val="002060"/>
              </a:solidFill>
              <a:latin typeface="Calibri" panose="020F0502020204030204" pitchFamily="34" charset="0"/>
            </a:endParaRPr>
          </a:p>
          <a:p>
            <a:pPr algn="ctr" eaLnBrk="1" hangingPunct="1">
              <a:spcBef>
                <a:spcPct val="0"/>
              </a:spcBef>
              <a:buClrTx/>
              <a:buFontTx/>
              <a:buNone/>
            </a:pPr>
            <a:endParaRPr lang="en-GB" altLang="en-US" sz="3600">
              <a:solidFill>
                <a:srgbClr val="002060"/>
              </a:solidFill>
              <a:latin typeface="Calibri" panose="020F0502020204030204" pitchFamily="34" charset="0"/>
            </a:endParaRPr>
          </a:p>
        </p:txBody>
      </p:sp>
      <p:sp>
        <p:nvSpPr>
          <p:cNvPr id="4099" name="Rectangle 14">
            <a:extLst>
              <a:ext uri="{FF2B5EF4-FFF2-40B4-BE49-F238E27FC236}">
                <a16:creationId xmlns:a16="http://schemas.microsoft.com/office/drawing/2014/main" id="{46D24A0A-D2A7-444B-968F-3AD6581FBA15}"/>
              </a:ext>
            </a:extLst>
          </p:cNvPr>
          <p:cNvSpPr>
            <a:spLocks noGrp="1" noChangeArrowheads="1"/>
          </p:cNvSpPr>
          <p:nvPr>
            <p:ph type="title"/>
          </p:nvPr>
        </p:nvSpPr>
        <p:spPr/>
        <p:txBody>
          <a:bodyPr/>
          <a:lstStyle/>
          <a:p>
            <a:pPr>
              <a:defRPr/>
            </a:pPr>
            <a:r>
              <a:rPr lang="fr-FR" dirty="0">
                <a:ea typeface="ＭＳ Ｐゴシック" charset="0"/>
              </a:rPr>
              <a:t>Objectifs de ce module</a:t>
            </a:r>
          </a:p>
        </p:txBody>
      </p:sp>
      <p:sp>
        <p:nvSpPr>
          <p:cNvPr id="7172" name="Rectangle 14">
            <a:extLst>
              <a:ext uri="{FF2B5EF4-FFF2-40B4-BE49-F238E27FC236}">
                <a16:creationId xmlns:a16="http://schemas.microsoft.com/office/drawing/2014/main" id="{C331FA0F-D186-4D50-B36B-E3C97A536FA2}"/>
              </a:ext>
            </a:extLst>
          </p:cNvPr>
          <p:cNvSpPr>
            <a:spLocks noChangeArrowheads="1"/>
          </p:cNvSpPr>
          <p:nvPr/>
        </p:nvSpPr>
        <p:spPr bwMode="auto">
          <a:xfrm>
            <a:off x="1547813" y="1268413"/>
            <a:ext cx="7345362"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r>
              <a:rPr lang="fr-FR" altLang="en-US" dirty="0">
                <a:latin typeface="Gill Sans MT" panose="020B0502020104020203" pitchFamily="34" charset="0"/>
              </a:rPr>
              <a:t>À l’issue de ce module, les participants seront capables de : </a:t>
            </a:r>
          </a:p>
          <a:p>
            <a:pPr lvl="1"/>
            <a:r>
              <a:rPr lang="fr-FR" altLang="en-US" dirty="0">
                <a:latin typeface="Gill Sans MT" panose="020B0502020104020203" pitchFamily="34" charset="0"/>
              </a:rPr>
              <a:t>Décrire le calendrier de vaccination recommandé pour deux doses de vaccin antipoliomyélitique inactivé (VPI)</a:t>
            </a:r>
          </a:p>
          <a:p>
            <a:pPr lvl="1"/>
            <a:r>
              <a:rPr lang="fr-FR" altLang="en-US" dirty="0">
                <a:latin typeface="Gill Sans MT" panose="020B0502020104020203" pitchFamily="34" charset="0"/>
              </a:rPr>
              <a:t>Déterminer les critères selon lesquels un nouveau-né remplit ou non les conditions requises pour recevoir le VPI</a:t>
            </a:r>
          </a:p>
          <a:p>
            <a:pPr lvl="1"/>
            <a:r>
              <a:rPr lang="fr-FR" altLang="en-US" dirty="0">
                <a:latin typeface="Gill Sans MT" panose="020B0502020104020203" pitchFamily="34" charset="0"/>
              </a:rPr>
              <a:t>Décrire de quelles façons déterminer qu’un enfant remplit les conditions requises pour recevoir le VPI lorsqu’on ne dispose d’aucun dossier médical écrit. </a:t>
            </a:r>
          </a:p>
          <a:p>
            <a:pPr lvl="1"/>
            <a:r>
              <a:rPr lang="fr-FR" altLang="en-US" dirty="0">
                <a:latin typeface="Gill Sans MT" panose="020B0502020104020203" pitchFamily="34" charset="0"/>
              </a:rPr>
              <a:t>Décrire les contre-indications impératives à la vaccination</a:t>
            </a:r>
          </a:p>
          <a:p>
            <a:pPr>
              <a:spcBef>
                <a:spcPts val="1200"/>
              </a:spcBef>
            </a:pPr>
            <a:r>
              <a:rPr lang="fr-FR" altLang="en-US" dirty="0">
                <a:latin typeface="Gill Sans MT" panose="020B0502020104020203" pitchFamily="34" charset="0"/>
              </a:rPr>
              <a:t>Durée	</a:t>
            </a:r>
          </a:p>
          <a:p>
            <a:pPr lvl="1">
              <a:spcBef>
                <a:spcPct val="0"/>
              </a:spcBef>
            </a:pPr>
            <a:r>
              <a:rPr lang="fr-FR" altLang="en-US" dirty="0">
                <a:latin typeface="Gill Sans MT" panose="020B0502020104020203" pitchFamily="34" charset="0"/>
              </a:rPr>
              <a:t>30</a:t>
            </a:r>
            <a:r>
              <a:rPr lang="fr-FR" altLang="ja-JP" dirty="0">
                <a:latin typeface="Gill Sans MT" panose="020B0502020104020203" pitchFamily="34" charset="0"/>
              </a:rPr>
              <a:t> minutes</a:t>
            </a:r>
          </a:p>
          <a:p>
            <a:pPr lvl="1"/>
            <a:endParaRPr lang="fr-FR" altLang="en-US" dirty="0">
              <a:latin typeface="Gill Sans MT" panose="020B0502020104020203" pitchFamily="34" charset="0"/>
            </a:endParaRPr>
          </a:p>
        </p:txBody>
      </p:sp>
      <p:sp>
        <p:nvSpPr>
          <p:cNvPr id="7173" name="Picture 6" descr="C:\Users\sfellache\Desktop\ammp\sandclock.jpg">
            <a:extLst>
              <a:ext uri="{FF2B5EF4-FFF2-40B4-BE49-F238E27FC236}">
                <a16:creationId xmlns:a16="http://schemas.microsoft.com/office/drawing/2014/main" id="{AC4DD73D-9E21-408A-8095-0FCAA4B1BF3F}"/>
              </a:ext>
            </a:extLst>
          </p:cNvPr>
          <p:cNvSpPr>
            <a:spLocks noChangeAspect="1" noChangeArrowheads="1"/>
          </p:cNvSpPr>
          <p:nvPr/>
        </p:nvSpPr>
        <p:spPr bwMode="auto">
          <a:xfrm>
            <a:off x="434975" y="494188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eaLnBrk="1" hangingPunct="1">
              <a:spcBef>
                <a:spcPct val="0"/>
              </a:spcBef>
              <a:buClrTx/>
              <a:buFontTx/>
              <a:buNone/>
            </a:pPr>
            <a:endParaRPr lang="en-US" altLang="en-US" sz="1800">
              <a:solidFill>
                <a:schemeClr val="tx1"/>
              </a:solidFill>
              <a:latin typeface="Limon F3" charset="0"/>
            </a:endParaRPr>
          </a:p>
        </p:txBody>
      </p:sp>
      <p:sp>
        <p:nvSpPr>
          <p:cNvPr id="7174" name="Picture 10" descr="arrow">
            <a:extLst>
              <a:ext uri="{FF2B5EF4-FFF2-40B4-BE49-F238E27FC236}">
                <a16:creationId xmlns:a16="http://schemas.microsoft.com/office/drawing/2014/main" id="{2A5EA27D-9B78-4ED9-AA96-73F1F1DCC545}"/>
              </a:ext>
            </a:extLst>
          </p:cNvPr>
          <p:cNvSpPr>
            <a:spLocks noChangeAspect="1" noChangeArrowheads="1"/>
          </p:cNvSpPr>
          <p:nvPr/>
        </p:nvSpPr>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eaLnBrk="1" hangingPunct="1">
              <a:spcBef>
                <a:spcPct val="0"/>
              </a:spcBef>
              <a:buClrTx/>
              <a:buFontTx/>
              <a:buNone/>
            </a:pPr>
            <a:endParaRPr lang="en-US" altLang="en-US" sz="1800">
              <a:solidFill>
                <a:schemeClr val="tx1"/>
              </a:solidFill>
              <a:latin typeface="Limon F3" charset="0"/>
            </a:endParaRPr>
          </a:p>
        </p:txBody>
      </p:sp>
      <p:sp>
        <p:nvSpPr>
          <p:cNvPr id="7175" name="ZoneTexte 1">
            <a:extLst>
              <a:ext uri="{FF2B5EF4-FFF2-40B4-BE49-F238E27FC236}">
                <a16:creationId xmlns:a16="http://schemas.microsoft.com/office/drawing/2014/main" id="{FDE0A2C9-DF43-4AF6-A826-99576767C991}"/>
              </a:ext>
            </a:extLst>
          </p:cNvPr>
          <p:cNvSpPr txBox="1">
            <a:spLocks noChangeArrowheads="1"/>
          </p:cNvSpPr>
          <p:nvPr/>
        </p:nvSpPr>
        <p:spPr bwMode="auto">
          <a:xfrm>
            <a:off x="323850" y="1844675"/>
            <a:ext cx="1079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eaLnBrk="1" hangingPunct="1">
              <a:spcBef>
                <a:spcPct val="0"/>
              </a:spcBef>
              <a:buClrTx/>
              <a:buFontTx/>
              <a:buNone/>
            </a:pPr>
            <a:endParaRPr lang="fr-FR" altLang="en-US" sz="1800">
              <a:solidFill>
                <a:schemeClr val="tx1"/>
              </a:solidFill>
              <a:latin typeface="Limon F3" charset="0"/>
            </a:endParaRPr>
          </a:p>
        </p:txBody>
      </p:sp>
      <p:pic>
        <p:nvPicPr>
          <p:cNvPr id="7176" name="Picture 9" descr="arrow">
            <a:extLst>
              <a:ext uri="{FF2B5EF4-FFF2-40B4-BE49-F238E27FC236}">
                <a16:creationId xmlns:a16="http://schemas.microsoft.com/office/drawing/2014/main" id="{BDB2F534-EAF6-42BC-A64B-EF77FD0704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7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6" descr="C:\Users\sfellache\Desktop\ammp\sandclock.jpg">
            <a:extLst>
              <a:ext uri="{FF2B5EF4-FFF2-40B4-BE49-F238E27FC236}">
                <a16:creationId xmlns:a16="http://schemas.microsoft.com/office/drawing/2014/main" id="{8FCBA950-4525-4D24-B61B-510DE3122F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175" y="5084763"/>
            <a:ext cx="7651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Picture 15" descr="C:\Users\sfellache\Desktop\ammp\doctor2.jpg">
            <a:extLst>
              <a:ext uri="{FF2B5EF4-FFF2-40B4-BE49-F238E27FC236}">
                <a16:creationId xmlns:a16="http://schemas.microsoft.com/office/drawing/2014/main" id="{A016B2AE-A586-4E93-AFA4-966A0545D3DD}"/>
              </a:ext>
            </a:extLst>
          </p:cNvPr>
          <p:cNvSpPr>
            <a:spLocks noChangeAspect="1" noChangeArrowheads="1"/>
          </p:cNvSpPr>
          <p:nvPr/>
        </p:nvSpPr>
        <p:spPr bwMode="auto">
          <a:xfrm>
            <a:off x="5867400" y="1628775"/>
            <a:ext cx="2736850"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eaLnBrk="1" hangingPunct="1">
              <a:spcBef>
                <a:spcPct val="0"/>
              </a:spcBef>
              <a:buClrTx/>
              <a:buFontTx/>
              <a:buNone/>
            </a:pPr>
            <a:endParaRPr lang="en-US" altLang="en-US" sz="1800">
              <a:solidFill>
                <a:schemeClr val="tx1"/>
              </a:solidFill>
              <a:latin typeface="Limon F3" charset="0"/>
            </a:endParaRPr>
          </a:p>
        </p:txBody>
      </p:sp>
      <p:sp>
        <p:nvSpPr>
          <p:cNvPr id="5123" name="Titre 17">
            <a:extLst>
              <a:ext uri="{FF2B5EF4-FFF2-40B4-BE49-F238E27FC236}">
                <a16:creationId xmlns:a16="http://schemas.microsoft.com/office/drawing/2014/main" id="{B25185C0-22C1-430D-A284-5DE84AB3C29A}"/>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a:solidFill>
                  <a:srgbClr val="000066"/>
                </a:solidFill>
                <a:latin typeface="Gill Sans MT" panose="020B0502020104020203" pitchFamily="34" charset="0"/>
                <a:ea typeface="ＭＳ Ｐゴシック" charset="0"/>
              </a:rPr>
              <a:t>Principales questions</a:t>
            </a:r>
          </a:p>
        </p:txBody>
      </p:sp>
      <p:grpSp>
        <p:nvGrpSpPr>
          <p:cNvPr id="2" name="Group 17">
            <a:extLst>
              <a:ext uri="{FF2B5EF4-FFF2-40B4-BE49-F238E27FC236}">
                <a16:creationId xmlns:a16="http://schemas.microsoft.com/office/drawing/2014/main" id="{65AE2146-02DD-43CF-A2AD-9037E5EAB908}"/>
              </a:ext>
            </a:extLst>
          </p:cNvPr>
          <p:cNvGrpSpPr>
            <a:grpSpLocks/>
          </p:cNvGrpSpPr>
          <p:nvPr/>
        </p:nvGrpSpPr>
        <p:grpSpPr bwMode="auto">
          <a:xfrm>
            <a:off x="250825" y="1196752"/>
            <a:ext cx="5257800" cy="1041400"/>
            <a:chOff x="158" y="846"/>
            <a:chExt cx="3312" cy="656"/>
          </a:xfrm>
        </p:grpSpPr>
        <p:sp>
          <p:nvSpPr>
            <p:cNvPr id="9228" name="Rectangle à coins arrondis 6">
              <a:extLst>
                <a:ext uri="{FF2B5EF4-FFF2-40B4-BE49-F238E27FC236}">
                  <a16:creationId xmlns:a16="http://schemas.microsoft.com/office/drawing/2014/main" id="{A6093940-B18A-45CC-82F5-668A2DE7D7D4}"/>
                </a:ext>
              </a:extLst>
            </p:cNvPr>
            <p:cNvSpPr>
              <a:spLocks noChangeArrowheads="1"/>
            </p:cNvSpPr>
            <p:nvPr/>
          </p:nvSpPr>
          <p:spPr bwMode="auto">
            <a:xfrm>
              <a:off x="404" y="1003"/>
              <a:ext cx="3066" cy="499"/>
            </a:xfrm>
            <a:prstGeom prst="wedgeRoundRectCallout">
              <a:avLst>
                <a:gd name="adj1" fmla="val 72819"/>
                <a:gd name="adj2" fmla="val 69907"/>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ct val="0"/>
                </a:spcBef>
                <a:buClrTx/>
                <a:buFontTx/>
                <a:buNone/>
              </a:pPr>
              <a:r>
                <a:rPr lang="fr-FR" altLang="en-US" sz="2000" b="1">
                  <a:latin typeface="Gill Sans MT" panose="020B0502020104020203" pitchFamily="34" charset="0"/>
                </a:rPr>
                <a:t>Quel est le calendrier recommandé pour la vaccination par le VPI </a:t>
              </a:r>
              <a:r>
                <a:rPr lang="en-GB" altLang="en-US" sz="2000" b="1">
                  <a:latin typeface="Gill Sans MT" panose="020B0502020104020203" pitchFamily="34" charset="0"/>
                </a:rPr>
                <a:t>?</a:t>
              </a:r>
            </a:p>
            <a:p>
              <a:pPr algn="ctr" rtl="1" eaLnBrk="1" hangingPunct="1">
                <a:spcBef>
                  <a:spcPct val="0"/>
                </a:spcBef>
                <a:buClrTx/>
                <a:buFontTx/>
                <a:buNone/>
              </a:pPr>
              <a:endParaRPr lang="fr-FR" altLang="en-US" sz="2000" b="1">
                <a:latin typeface="Gill Sans MT" panose="020B0502020104020203" pitchFamily="34" charset="0"/>
              </a:endParaRPr>
            </a:p>
          </p:txBody>
        </p:sp>
        <p:sp>
          <p:nvSpPr>
            <p:cNvPr id="12" name="Ellipse 11">
              <a:extLst>
                <a:ext uri="{FF2B5EF4-FFF2-40B4-BE49-F238E27FC236}">
                  <a16:creationId xmlns:a16="http://schemas.microsoft.com/office/drawing/2014/main" id="{B8DA577A-D965-4720-B6E2-B7668C6FD679}"/>
                </a:ext>
              </a:extLst>
            </p:cNvPr>
            <p:cNvSpPr>
              <a:spLocks noChangeArrowheads="1"/>
            </p:cNvSpPr>
            <p:nvPr/>
          </p:nvSpPr>
          <p:spPr bwMode="auto">
            <a:xfrm>
              <a:off x="158" y="846"/>
              <a:ext cx="344"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eaLnBrk="1" hangingPunct="1">
                <a:defRPr/>
              </a:pPr>
              <a:r>
                <a:rPr lang="fr-FR" sz="2400" b="1" dirty="0">
                  <a:solidFill>
                    <a:srgbClr val="FFFFFF"/>
                  </a:solidFill>
                  <a:latin typeface="Gill Sans MT" panose="020B0502020104020203" pitchFamily="34" charset="0"/>
                  <a:ea typeface="+mn-ea"/>
                </a:rPr>
                <a:t>1</a:t>
              </a:r>
            </a:p>
          </p:txBody>
        </p:sp>
      </p:grpSp>
      <p:grpSp>
        <p:nvGrpSpPr>
          <p:cNvPr id="3" name="Group 14">
            <a:extLst>
              <a:ext uri="{FF2B5EF4-FFF2-40B4-BE49-F238E27FC236}">
                <a16:creationId xmlns:a16="http://schemas.microsoft.com/office/drawing/2014/main" id="{2F840133-CA49-449C-A96C-B1085645F73C}"/>
              </a:ext>
            </a:extLst>
          </p:cNvPr>
          <p:cNvGrpSpPr>
            <a:grpSpLocks/>
          </p:cNvGrpSpPr>
          <p:nvPr/>
        </p:nvGrpSpPr>
        <p:grpSpPr bwMode="auto">
          <a:xfrm>
            <a:off x="233363" y="2348880"/>
            <a:ext cx="5275262" cy="1541463"/>
            <a:chOff x="385" y="1750"/>
            <a:chExt cx="2777" cy="891"/>
          </a:xfrm>
        </p:grpSpPr>
        <p:sp>
          <p:nvSpPr>
            <p:cNvPr id="9226" name="Rectangle à coins arrondis 6">
              <a:extLst>
                <a:ext uri="{FF2B5EF4-FFF2-40B4-BE49-F238E27FC236}">
                  <a16:creationId xmlns:a16="http://schemas.microsoft.com/office/drawing/2014/main" id="{EB0E234A-772D-4136-9685-C941C429ADB4}"/>
                </a:ext>
              </a:extLst>
            </p:cNvPr>
            <p:cNvSpPr>
              <a:spLocks noChangeArrowheads="1"/>
            </p:cNvSpPr>
            <p:nvPr/>
          </p:nvSpPr>
          <p:spPr bwMode="auto">
            <a:xfrm>
              <a:off x="622" y="1767"/>
              <a:ext cx="2540" cy="874"/>
            </a:xfrm>
            <a:prstGeom prst="wedgeRoundRectCallout">
              <a:avLst>
                <a:gd name="adj1" fmla="val 73782"/>
                <a:gd name="adj2" fmla="val -4199"/>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ct val="0"/>
                </a:spcBef>
                <a:buClrTx/>
                <a:buFontTx/>
                <a:buNone/>
              </a:pPr>
              <a:r>
                <a:rPr lang="fr-FR" altLang="en-US" sz="2000" b="1" dirty="0">
                  <a:latin typeface="Gill Sans MT" panose="020B0502020104020203" pitchFamily="34" charset="0"/>
                </a:rPr>
                <a:t>Que faites-vous lorsque vous ne connaissez pas précisément la date de naissance ou ne disposez pas de la carte de vaccination </a:t>
              </a:r>
              <a:r>
                <a:rPr lang="en-US" altLang="en-US" sz="2000" b="1" dirty="0">
                  <a:latin typeface="Gill Sans MT" panose="020B0502020104020203" pitchFamily="34" charset="0"/>
                </a:rPr>
                <a:t>?</a:t>
              </a:r>
              <a:endParaRPr lang="fr-FR" altLang="en-US" sz="2000" b="1" dirty="0">
                <a:latin typeface="Gill Sans MT" panose="020B0502020104020203" pitchFamily="34" charset="0"/>
              </a:endParaRPr>
            </a:p>
          </p:txBody>
        </p:sp>
        <p:sp>
          <p:nvSpPr>
            <p:cNvPr id="13" name="Ellipse 12">
              <a:extLst>
                <a:ext uri="{FF2B5EF4-FFF2-40B4-BE49-F238E27FC236}">
                  <a16:creationId xmlns:a16="http://schemas.microsoft.com/office/drawing/2014/main" id="{53474462-2AEE-4B19-A117-DE21561D9EF4}"/>
                </a:ext>
              </a:extLst>
            </p:cNvPr>
            <p:cNvSpPr>
              <a:spLocks noChangeArrowheads="1"/>
            </p:cNvSpPr>
            <p:nvPr/>
          </p:nvSpPr>
          <p:spPr bwMode="auto">
            <a:xfrm>
              <a:off x="385" y="1750"/>
              <a:ext cx="318" cy="317"/>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eaLnBrk="1" hangingPunct="1">
                <a:defRPr/>
              </a:pPr>
              <a:r>
                <a:rPr lang="fr-FR" sz="2400" b="1" dirty="0">
                  <a:solidFill>
                    <a:srgbClr val="FFFFFF"/>
                  </a:solidFill>
                  <a:latin typeface="Gill Sans MT" panose="020B0502020104020203" pitchFamily="34" charset="0"/>
                  <a:ea typeface="+mn-ea"/>
                </a:rPr>
                <a:t>2</a:t>
              </a:r>
            </a:p>
          </p:txBody>
        </p:sp>
      </p:grpSp>
      <p:grpSp>
        <p:nvGrpSpPr>
          <p:cNvPr id="4" name="Group 15">
            <a:extLst>
              <a:ext uri="{FF2B5EF4-FFF2-40B4-BE49-F238E27FC236}">
                <a16:creationId xmlns:a16="http://schemas.microsoft.com/office/drawing/2014/main" id="{98A185AD-6A15-4D81-8D50-BC1277397B0D}"/>
              </a:ext>
            </a:extLst>
          </p:cNvPr>
          <p:cNvGrpSpPr>
            <a:grpSpLocks/>
          </p:cNvGrpSpPr>
          <p:nvPr/>
        </p:nvGrpSpPr>
        <p:grpSpPr bwMode="auto">
          <a:xfrm>
            <a:off x="168274" y="4904705"/>
            <a:ext cx="5218113" cy="1044575"/>
            <a:chOff x="385" y="2250"/>
            <a:chExt cx="3085" cy="658"/>
          </a:xfrm>
        </p:grpSpPr>
        <p:sp>
          <p:nvSpPr>
            <p:cNvPr id="9224" name="Rectangle à coins arrondis 6">
              <a:extLst>
                <a:ext uri="{FF2B5EF4-FFF2-40B4-BE49-F238E27FC236}">
                  <a16:creationId xmlns:a16="http://schemas.microsoft.com/office/drawing/2014/main" id="{F84D9BA9-0FDB-4824-AA72-2BA9FC8AFE3D}"/>
                </a:ext>
              </a:extLst>
            </p:cNvPr>
            <p:cNvSpPr>
              <a:spLocks noChangeArrowheads="1"/>
            </p:cNvSpPr>
            <p:nvPr/>
          </p:nvSpPr>
          <p:spPr bwMode="auto">
            <a:xfrm>
              <a:off x="644" y="2408"/>
              <a:ext cx="2826" cy="500"/>
            </a:xfrm>
            <a:prstGeom prst="wedgeRoundRectCallout">
              <a:avLst>
                <a:gd name="adj1" fmla="val 70296"/>
                <a:gd name="adj2" fmla="val -59630"/>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ct val="0"/>
                </a:spcBef>
                <a:buClrTx/>
                <a:buFontTx/>
                <a:buNone/>
              </a:pPr>
              <a:r>
                <a:rPr lang="fr-FR" altLang="en-US" sz="2000" b="1" dirty="0">
                  <a:latin typeface="Gill Sans MT" panose="020B0502020104020203" pitchFamily="34" charset="0"/>
                </a:rPr>
                <a:t>Quelles sont les contre-indications à la vaccination ?</a:t>
              </a:r>
            </a:p>
          </p:txBody>
        </p:sp>
        <p:sp>
          <p:nvSpPr>
            <p:cNvPr id="15" name="Ellipse 8">
              <a:extLst>
                <a:ext uri="{FF2B5EF4-FFF2-40B4-BE49-F238E27FC236}">
                  <a16:creationId xmlns:a16="http://schemas.microsoft.com/office/drawing/2014/main" id="{D278F768-35F0-4BA8-A4B8-72EEF7E417E9}"/>
                </a:ext>
              </a:extLst>
            </p:cNvPr>
            <p:cNvSpPr>
              <a:spLocks noChangeArrowheads="1"/>
            </p:cNvSpPr>
            <p:nvPr/>
          </p:nvSpPr>
          <p:spPr bwMode="auto">
            <a:xfrm>
              <a:off x="385" y="2250"/>
              <a:ext cx="318" cy="317"/>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eaLnBrk="1" hangingPunct="1">
                <a:defRPr/>
              </a:pPr>
              <a:r>
                <a:rPr lang="fr-FR" sz="2400" b="1" dirty="0">
                  <a:solidFill>
                    <a:srgbClr val="FFFFFF"/>
                  </a:solidFill>
                  <a:latin typeface="Gill Sans MT" panose="020B0502020104020203" pitchFamily="34" charset="0"/>
                  <a:ea typeface="+mn-ea"/>
                </a:rPr>
                <a:t>4</a:t>
              </a:r>
            </a:p>
          </p:txBody>
        </p:sp>
      </p:grpSp>
      <p:pic>
        <p:nvPicPr>
          <p:cNvPr id="9223" name="Picture 8" descr="doctor_thinking">
            <a:extLst>
              <a:ext uri="{FF2B5EF4-FFF2-40B4-BE49-F238E27FC236}">
                <a16:creationId xmlns:a16="http://schemas.microsoft.com/office/drawing/2014/main" id="{1C314750-C31B-4D8E-8F00-BF2E8BC3A8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6063" y="1557338"/>
            <a:ext cx="2489200" cy="359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 name="Group 15">
            <a:extLst>
              <a:ext uri="{FF2B5EF4-FFF2-40B4-BE49-F238E27FC236}">
                <a16:creationId xmlns:a16="http://schemas.microsoft.com/office/drawing/2014/main" id="{9D853FA4-CCAC-4367-9934-45453F200B03}"/>
              </a:ext>
            </a:extLst>
          </p:cNvPr>
          <p:cNvGrpSpPr>
            <a:grpSpLocks/>
          </p:cNvGrpSpPr>
          <p:nvPr/>
        </p:nvGrpSpPr>
        <p:grpSpPr bwMode="auto">
          <a:xfrm>
            <a:off x="179512" y="3717033"/>
            <a:ext cx="5218113" cy="1322388"/>
            <a:chOff x="385" y="2250"/>
            <a:chExt cx="3085" cy="833"/>
          </a:xfrm>
        </p:grpSpPr>
        <p:sp>
          <p:nvSpPr>
            <p:cNvPr id="16" name="Rectangle à coins arrondis 6">
              <a:extLst>
                <a:ext uri="{FF2B5EF4-FFF2-40B4-BE49-F238E27FC236}">
                  <a16:creationId xmlns:a16="http://schemas.microsoft.com/office/drawing/2014/main" id="{252F2797-1B9D-453F-8413-933F4EBBE625}"/>
                </a:ext>
              </a:extLst>
            </p:cNvPr>
            <p:cNvSpPr>
              <a:spLocks noChangeArrowheads="1"/>
            </p:cNvSpPr>
            <p:nvPr/>
          </p:nvSpPr>
          <p:spPr bwMode="auto">
            <a:xfrm>
              <a:off x="644" y="2408"/>
              <a:ext cx="2826" cy="675"/>
            </a:xfrm>
            <a:prstGeom prst="wedgeRoundRectCallout">
              <a:avLst>
                <a:gd name="adj1" fmla="val 70296"/>
                <a:gd name="adj2" fmla="val -59630"/>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ct val="0"/>
                </a:spcBef>
                <a:buClrTx/>
                <a:buFontTx/>
                <a:buNone/>
              </a:pPr>
              <a:r>
                <a:rPr lang="fr-FR" altLang="en-US" sz="2000" b="1" dirty="0">
                  <a:latin typeface="Gill Sans MT" panose="020B0502020104020203" pitchFamily="34" charset="0"/>
                </a:rPr>
                <a:t>Que faites-vous lorsque un enfant vient a la clinique a 9 mois et n’a toujours pas reçu le VPI1?</a:t>
              </a:r>
            </a:p>
          </p:txBody>
        </p:sp>
        <p:sp>
          <p:nvSpPr>
            <p:cNvPr id="17" name="Ellipse 8">
              <a:extLst>
                <a:ext uri="{FF2B5EF4-FFF2-40B4-BE49-F238E27FC236}">
                  <a16:creationId xmlns:a16="http://schemas.microsoft.com/office/drawing/2014/main" id="{4624D29C-EFE4-4281-945C-632A8E5B722F}"/>
                </a:ext>
              </a:extLst>
            </p:cNvPr>
            <p:cNvSpPr>
              <a:spLocks noChangeArrowheads="1"/>
            </p:cNvSpPr>
            <p:nvPr/>
          </p:nvSpPr>
          <p:spPr bwMode="auto">
            <a:xfrm>
              <a:off x="385" y="2250"/>
              <a:ext cx="318" cy="317"/>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eaLnBrk="1" hangingPunct="1">
                <a:defRPr/>
              </a:pPr>
              <a:r>
                <a:rPr lang="fr-FR" sz="2400" b="1" dirty="0">
                  <a:solidFill>
                    <a:srgbClr val="FFFFFF"/>
                  </a:solidFill>
                  <a:latin typeface="Gill Sans MT" panose="020B0502020104020203" pitchFamily="34" charset="0"/>
                  <a:ea typeface="+mn-ea"/>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8">
            <a:extLst>
              <a:ext uri="{FF2B5EF4-FFF2-40B4-BE49-F238E27FC236}">
                <a16:creationId xmlns:a16="http://schemas.microsoft.com/office/drawing/2014/main" id="{F2452E1C-F251-40E1-B82B-E237A68632F0}"/>
              </a:ext>
            </a:extLst>
          </p:cNvPr>
          <p:cNvSpPr>
            <a:spLocks noGrp="1" noChangeArrowheads="1"/>
          </p:cNvSpPr>
          <p:nvPr>
            <p:ph type="body" idx="1"/>
          </p:nvPr>
        </p:nvSpPr>
        <p:spPr>
          <a:xfrm>
            <a:off x="323850" y="1412875"/>
            <a:ext cx="8820150" cy="4611688"/>
          </a:xfrm>
        </p:spPr>
        <p:txBody>
          <a:bodyPr/>
          <a:lstStyle/>
          <a:p>
            <a:pPr>
              <a:spcBef>
                <a:spcPts val="1200"/>
              </a:spcBef>
            </a:pPr>
            <a:r>
              <a:rPr lang="fr-FR" altLang="en-US" sz="2000" dirty="0"/>
              <a:t>Administrer le VPI</a:t>
            </a:r>
            <a:r>
              <a:rPr lang="fr-FR" altLang="en-US" sz="2000" dirty="0">
                <a:solidFill>
                  <a:srgbClr val="FF0000"/>
                </a:solidFill>
              </a:rPr>
              <a:t>1</a:t>
            </a:r>
            <a:r>
              <a:rPr lang="fr-FR" altLang="en-US" sz="2000" dirty="0"/>
              <a:t> à partir de l’</a:t>
            </a:r>
            <a:r>
              <a:rPr lang="fr-FR" altLang="ja-JP" sz="2000" dirty="0"/>
              <a:t>âge de 14 semaines, en l</a:t>
            </a:r>
            <a:r>
              <a:rPr lang="fr-FR" altLang="en-US" sz="2000" dirty="0"/>
              <a:t>’</a:t>
            </a:r>
            <a:r>
              <a:rPr lang="fr-FR" altLang="ja-JP" sz="2000" dirty="0"/>
              <a:t>associant généralement au VPO3 et au DTC3/Penta3</a:t>
            </a:r>
          </a:p>
          <a:p>
            <a:pPr>
              <a:spcBef>
                <a:spcPts val="1200"/>
              </a:spcBef>
            </a:pPr>
            <a:r>
              <a:rPr lang="fr-FR" altLang="en-US" sz="2000" dirty="0"/>
              <a:t>Le VPI doit être administré </a:t>
            </a:r>
            <a:r>
              <a:rPr lang="fr-FR" altLang="en-US" sz="2000" b="1" dirty="0"/>
              <a:t>en plus du VPO</a:t>
            </a:r>
          </a:p>
          <a:p>
            <a:pPr>
              <a:spcBef>
                <a:spcPts val="1200"/>
              </a:spcBef>
            </a:pPr>
            <a:r>
              <a:rPr lang="fr-FR" altLang="en-US" sz="2000" dirty="0"/>
              <a:t>Le VPO reste le principal vaccin utilisé pour réussir à éradiquer le poliovirus</a:t>
            </a:r>
          </a:p>
          <a:p>
            <a:pPr>
              <a:spcBef>
                <a:spcPts val="1200"/>
              </a:spcBef>
            </a:pPr>
            <a:r>
              <a:rPr lang="fr-FR" altLang="en-US" sz="2000" dirty="0">
                <a:solidFill>
                  <a:srgbClr val="002060"/>
                </a:solidFill>
              </a:rPr>
              <a:t>Administrer le VPI2 au moins 4 mois après le VPI1, p.ex. à 9 mois, en l’associant généralement au vaccin contre la rougeole</a:t>
            </a:r>
          </a:p>
          <a:p>
            <a:pPr>
              <a:spcBef>
                <a:spcPts val="1200"/>
              </a:spcBef>
            </a:pPr>
            <a:r>
              <a:rPr lang="fr-FR" altLang="en-US" sz="2000" dirty="0">
                <a:solidFill>
                  <a:srgbClr val="002060"/>
                </a:solidFill>
              </a:rPr>
              <a:t>Si l’enfant n’a pas reçu le VPI1 avant 9 mois (lors de la visite pour la rougeole), administrer le VPI1 à 9 mois, et le VPI2 au moins 4 semaines après, ou des que possible après les 4 semaines</a:t>
            </a:r>
          </a:p>
          <a:p>
            <a:pPr lvl="1">
              <a:spcBef>
                <a:spcPts val="1200"/>
              </a:spcBef>
            </a:pPr>
            <a:r>
              <a:rPr lang="fr-FR" altLang="en-US" sz="2000" dirty="0">
                <a:solidFill>
                  <a:srgbClr val="002060"/>
                </a:solidFill>
              </a:rPr>
              <a:t>Dans ce cas, le dose administré a 9 mois doit être enregistré comme VIP1 et celle donné au moins 4 semaines plus tard doit être enregistré comme VPI2 </a:t>
            </a:r>
          </a:p>
          <a:p>
            <a:pPr>
              <a:spcBef>
                <a:spcPts val="1200"/>
              </a:spcBef>
              <a:buFont typeface="Wingdings" panose="05000000000000000000" pitchFamily="2" charset="2"/>
              <a:buNone/>
            </a:pPr>
            <a:endParaRPr lang="fr-FR" altLang="en-US" sz="2400" b="1" dirty="0">
              <a:solidFill>
                <a:srgbClr val="FF0000"/>
              </a:solidFill>
            </a:endParaRPr>
          </a:p>
          <a:p>
            <a:pPr>
              <a:spcBef>
                <a:spcPts val="1200"/>
              </a:spcBef>
            </a:pPr>
            <a:endParaRPr lang="fr-FR" altLang="en-US" sz="2400" dirty="0"/>
          </a:p>
          <a:p>
            <a:pPr>
              <a:spcBef>
                <a:spcPts val="1200"/>
              </a:spcBef>
            </a:pPr>
            <a:endParaRPr lang="fr-FR" altLang="en-US" sz="2400" b="1" dirty="0"/>
          </a:p>
          <a:p>
            <a:pPr>
              <a:spcBef>
                <a:spcPts val="1200"/>
              </a:spcBef>
              <a:buFont typeface="Wingdings" panose="05000000000000000000" pitchFamily="2" charset="2"/>
              <a:buNone/>
            </a:pPr>
            <a:endParaRPr lang="fr-FR" altLang="en-US" sz="2400" dirty="0"/>
          </a:p>
        </p:txBody>
      </p:sp>
      <p:sp>
        <p:nvSpPr>
          <p:cNvPr id="9219" name="Rectangle 2">
            <a:extLst>
              <a:ext uri="{FF2B5EF4-FFF2-40B4-BE49-F238E27FC236}">
                <a16:creationId xmlns:a16="http://schemas.microsoft.com/office/drawing/2014/main" id="{DBF04F86-8F4F-49A7-9464-56AA199E9C02}"/>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algn="ctr" eaLnBrk="1" hangingPunct="1">
              <a:defRPr/>
            </a:pPr>
            <a:r>
              <a:rPr lang="fr-FR" sz="3500" b="1">
                <a:solidFill>
                  <a:srgbClr val="000066"/>
                </a:solidFill>
                <a:latin typeface="Arial" pitchFamily="34" charset="0"/>
              </a:rPr>
              <a:t>À quel âge le VPI doit-il être administré</a:t>
            </a:r>
            <a:r>
              <a:rPr lang="en-GB" sz="3500" b="1">
                <a:solidFill>
                  <a:srgbClr val="000066"/>
                </a:solidFill>
                <a:latin typeface="Arial" pitchFamily="34" charset="0"/>
              </a:rPr>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8">
            <a:extLst>
              <a:ext uri="{FF2B5EF4-FFF2-40B4-BE49-F238E27FC236}">
                <a16:creationId xmlns:a16="http://schemas.microsoft.com/office/drawing/2014/main" id="{F2452E1C-F251-40E1-B82B-E237A68632F0}"/>
              </a:ext>
            </a:extLst>
          </p:cNvPr>
          <p:cNvSpPr>
            <a:spLocks noGrp="1" noChangeArrowheads="1"/>
          </p:cNvSpPr>
          <p:nvPr>
            <p:ph type="body" idx="1"/>
          </p:nvPr>
        </p:nvSpPr>
        <p:spPr>
          <a:xfrm>
            <a:off x="323850" y="1412875"/>
            <a:ext cx="8820150" cy="4611688"/>
          </a:xfrm>
        </p:spPr>
        <p:txBody>
          <a:bodyPr/>
          <a:lstStyle/>
          <a:p>
            <a:pPr>
              <a:spcBef>
                <a:spcPts val="1200"/>
              </a:spcBef>
            </a:pPr>
            <a:r>
              <a:rPr lang="fr-FR" altLang="en-US" sz="2000" dirty="0"/>
              <a:t>Example de calendrier du PEV prévoyant les vaccins DTC-Hib-</a:t>
            </a:r>
            <a:r>
              <a:rPr lang="fr-FR" altLang="en-US" sz="2000" dirty="0" err="1"/>
              <a:t>HebB</a:t>
            </a:r>
            <a:r>
              <a:rPr lang="fr-FR" altLang="en-US" sz="2000" dirty="0"/>
              <a:t> (Pentavalent), VPC (antipneumococcique conjugué) et antirotavirus</a:t>
            </a:r>
          </a:p>
          <a:p>
            <a:pPr>
              <a:spcBef>
                <a:spcPts val="1200"/>
              </a:spcBef>
            </a:pPr>
            <a:r>
              <a:rPr lang="fr-FR" altLang="en-US" sz="2000" dirty="0"/>
              <a:t>Le VPI1doit être administré à l'âge de 14 semaines, ou au premier contact, passées les 14 semaines</a:t>
            </a:r>
          </a:p>
          <a:p>
            <a:pPr>
              <a:spcBef>
                <a:spcPts val="1200"/>
              </a:spcBef>
            </a:pPr>
            <a:r>
              <a:rPr lang="fr-FR" altLang="en-US" sz="2000" dirty="0"/>
              <a:t>Le VPI2 doit être administré au moins 4 mois après le VPI1, p.ex. à 9 mois en l’associant avec le vaccin contre la rougeole</a:t>
            </a:r>
          </a:p>
          <a:p>
            <a:pPr>
              <a:spcBef>
                <a:spcPts val="1200"/>
              </a:spcBef>
            </a:pPr>
            <a:endParaRPr lang="fr-FR" altLang="en-US" sz="2400" dirty="0"/>
          </a:p>
        </p:txBody>
      </p:sp>
      <p:sp>
        <p:nvSpPr>
          <p:cNvPr id="9219" name="Rectangle 2">
            <a:extLst>
              <a:ext uri="{FF2B5EF4-FFF2-40B4-BE49-F238E27FC236}">
                <a16:creationId xmlns:a16="http://schemas.microsoft.com/office/drawing/2014/main" id="{DBF04F86-8F4F-49A7-9464-56AA199E9C02}"/>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algn="ctr" eaLnBrk="1" hangingPunct="1">
              <a:defRPr/>
            </a:pPr>
            <a:r>
              <a:rPr lang="fr-FR" sz="3500" b="1">
                <a:solidFill>
                  <a:srgbClr val="000066"/>
                </a:solidFill>
                <a:latin typeface="Arial" pitchFamily="34" charset="0"/>
              </a:rPr>
              <a:t>À quel âge le VPI doit-il être administré</a:t>
            </a:r>
            <a:r>
              <a:rPr lang="en-GB" sz="3500" b="1">
                <a:solidFill>
                  <a:srgbClr val="000066"/>
                </a:solidFill>
                <a:latin typeface="Arial" pitchFamily="34" charset="0"/>
              </a:rPr>
              <a:t> ?</a:t>
            </a:r>
          </a:p>
        </p:txBody>
      </p:sp>
      <p:pic>
        <p:nvPicPr>
          <p:cNvPr id="3" name="Picture 2" descr="Chart&#10;&#10;Description automatically generated">
            <a:extLst>
              <a:ext uri="{FF2B5EF4-FFF2-40B4-BE49-F238E27FC236}">
                <a16:creationId xmlns:a16="http://schemas.microsoft.com/office/drawing/2014/main" id="{5E395DC5-47EE-477B-A680-0A3A6595C0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664" y="3573015"/>
            <a:ext cx="5562689" cy="2304257"/>
          </a:xfrm>
          <a:prstGeom prst="rect">
            <a:avLst/>
          </a:prstGeom>
        </p:spPr>
      </p:pic>
    </p:spTree>
    <p:extLst>
      <p:ext uri="{BB962C8B-B14F-4D97-AF65-F5344CB8AC3E}">
        <p14:creationId xmlns:p14="http://schemas.microsoft.com/office/powerpoint/2010/main" val="2359388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à coins arrondis 3">
            <a:extLst>
              <a:ext uri="{FF2B5EF4-FFF2-40B4-BE49-F238E27FC236}">
                <a16:creationId xmlns:a16="http://schemas.microsoft.com/office/drawing/2014/main" id="{160D74DC-E25C-44A9-9B93-05FDE220CA79}"/>
              </a:ext>
            </a:extLst>
          </p:cNvPr>
          <p:cNvSpPr>
            <a:spLocks noChangeArrowheads="1"/>
          </p:cNvSpPr>
          <p:nvPr/>
        </p:nvSpPr>
        <p:spPr bwMode="auto">
          <a:xfrm>
            <a:off x="971550" y="1916113"/>
            <a:ext cx="3992563" cy="2520950"/>
          </a:xfrm>
          <a:prstGeom prst="wedgeRoundRectCallout">
            <a:avLst>
              <a:gd name="adj1" fmla="val 68130"/>
              <a:gd name="adj2" fmla="val -13324"/>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ct val="0"/>
              </a:spcBef>
              <a:buClrTx/>
              <a:buFontTx/>
              <a:buNone/>
            </a:pPr>
            <a:r>
              <a:rPr lang="fr-FR" altLang="en-US" sz="2000" b="1">
                <a:solidFill>
                  <a:srgbClr val="002060"/>
                </a:solidFill>
                <a:latin typeface="Gill Sans MT" panose="020B0502020104020203" pitchFamily="34" charset="0"/>
              </a:rPr>
              <a:t>La carte de vaccination d’un enfant montre qu’il est âgé de 10 semaines et n’a reçu que le BCG et 1 dose de VPO.</a:t>
            </a:r>
          </a:p>
          <a:p>
            <a:pPr algn="ctr" rtl="1" eaLnBrk="1" hangingPunct="1">
              <a:spcBef>
                <a:spcPct val="0"/>
              </a:spcBef>
              <a:buClrTx/>
              <a:buFontTx/>
              <a:buNone/>
            </a:pPr>
            <a:endParaRPr lang="fr-FR" altLang="en-US" sz="2000" b="1">
              <a:solidFill>
                <a:srgbClr val="002060"/>
              </a:solidFill>
              <a:latin typeface="Gill Sans MT" panose="020B0502020104020203" pitchFamily="34" charset="0"/>
            </a:endParaRPr>
          </a:p>
          <a:p>
            <a:pPr algn="ctr" rtl="1" eaLnBrk="1" hangingPunct="1">
              <a:spcBef>
                <a:spcPct val="0"/>
              </a:spcBef>
              <a:buClrTx/>
              <a:buFontTx/>
              <a:buNone/>
            </a:pPr>
            <a:r>
              <a:rPr lang="fr-FR" altLang="en-US" sz="2000" b="1">
                <a:solidFill>
                  <a:srgbClr val="002060"/>
                </a:solidFill>
                <a:latin typeface="Gill Sans MT" panose="020B0502020104020203" pitchFamily="34" charset="0"/>
              </a:rPr>
              <a:t>Que devez-vous faire ? </a:t>
            </a:r>
          </a:p>
        </p:txBody>
      </p:sp>
      <p:sp>
        <p:nvSpPr>
          <p:cNvPr id="8195" name="Titre 17">
            <a:extLst>
              <a:ext uri="{FF2B5EF4-FFF2-40B4-BE49-F238E27FC236}">
                <a16:creationId xmlns:a16="http://schemas.microsoft.com/office/drawing/2014/main" id="{0B69EA74-9567-4F1B-9A4E-7703CEA089BE}"/>
              </a:ext>
            </a:extLst>
          </p:cNvPr>
          <p:cNvSpPr txBox="1">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charset="0"/>
                <a:cs typeface="MS PGothic" charset="0"/>
              </a:defRPr>
            </a:lvl1pPr>
            <a:lvl2pPr marL="742950" indent="-285750" defTabSz="912813" eaLnBrk="0" hangingPunct="0">
              <a:defRPr>
                <a:solidFill>
                  <a:schemeClr val="tx1"/>
                </a:solidFill>
                <a:latin typeface="Limon F3" charset="0"/>
                <a:ea typeface="MS PGothic" charset="0"/>
                <a:cs typeface="MS PGothic" charset="0"/>
              </a:defRPr>
            </a:lvl2pPr>
            <a:lvl3pPr marL="1143000" indent="-228600" defTabSz="912813" eaLnBrk="0" hangingPunct="0">
              <a:defRPr>
                <a:solidFill>
                  <a:schemeClr val="tx1"/>
                </a:solidFill>
                <a:latin typeface="Limon F3" charset="0"/>
                <a:ea typeface="MS PGothic" charset="0"/>
                <a:cs typeface="MS PGothic" charset="0"/>
              </a:defRPr>
            </a:lvl3pPr>
            <a:lvl4pPr marL="1600200" indent="-228600" defTabSz="912813" eaLnBrk="0" hangingPunct="0">
              <a:defRPr>
                <a:solidFill>
                  <a:schemeClr val="tx1"/>
                </a:solidFill>
                <a:latin typeface="Limon F3" charset="0"/>
                <a:ea typeface="MS PGothic" charset="0"/>
                <a:cs typeface="MS PGothic" charset="0"/>
              </a:defRPr>
            </a:lvl4pPr>
            <a:lvl5pPr marL="2057400" indent="-228600" defTabSz="912813" eaLnBrk="0" hangingPunct="0">
              <a:defRPr>
                <a:solidFill>
                  <a:schemeClr val="tx1"/>
                </a:solidFill>
                <a:latin typeface="Limon F3" charset="0"/>
                <a:ea typeface="MS PGothic" charset="0"/>
                <a:cs typeface="MS PGothic" charset="0"/>
              </a:defRPr>
            </a:lvl5pPr>
            <a:lvl6pPr marL="25146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6pPr>
            <a:lvl7pPr marL="29718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7pPr>
            <a:lvl8pPr marL="34290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8pPr>
            <a:lvl9pPr marL="38862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9pPr>
          </a:lstStyle>
          <a:p>
            <a:pPr algn="ctr">
              <a:defRPr/>
            </a:pPr>
            <a:r>
              <a:rPr lang="fr-FR" sz="3500" b="1" dirty="0">
                <a:solidFill>
                  <a:srgbClr val="000066"/>
                </a:solidFill>
                <a:latin typeface="Gill Sans MT" charset="0"/>
              </a:rPr>
              <a:t>Que devez-vous faire dans cette situation ?</a:t>
            </a:r>
          </a:p>
        </p:txBody>
      </p:sp>
      <p:pic>
        <p:nvPicPr>
          <p:cNvPr id="15364" name="Picture 8" descr="doctor_thinking">
            <a:extLst>
              <a:ext uri="{FF2B5EF4-FFF2-40B4-BE49-F238E27FC236}">
                <a16:creationId xmlns:a16="http://schemas.microsoft.com/office/drawing/2014/main" id="{2510040A-7ED2-4F2F-BBFF-D25EDF30E4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à coins arrondis 3">
            <a:extLst>
              <a:ext uri="{FF2B5EF4-FFF2-40B4-BE49-F238E27FC236}">
                <a16:creationId xmlns:a16="http://schemas.microsoft.com/office/drawing/2014/main" id="{D3D624DE-299A-4C3C-91D5-591BDFA6EE94}"/>
              </a:ext>
            </a:extLst>
          </p:cNvPr>
          <p:cNvSpPr>
            <a:spLocks noChangeArrowheads="1"/>
          </p:cNvSpPr>
          <p:nvPr/>
        </p:nvSpPr>
        <p:spPr bwMode="auto">
          <a:xfrm>
            <a:off x="971550" y="1916113"/>
            <a:ext cx="3992563" cy="2520950"/>
          </a:xfrm>
          <a:prstGeom prst="wedgeRoundRectCallout">
            <a:avLst>
              <a:gd name="adj1" fmla="val 68130"/>
              <a:gd name="adj2" fmla="val -13324"/>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ct val="0"/>
              </a:spcBef>
              <a:buClrTx/>
              <a:buFontTx/>
              <a:buNone/>
            </a:pPr>
            <a:r>
              <a:rPr lang="fr-FR" altLang="en-US" sz="2000" b="1">
                <a:solidFill>
                  <a:srgbClr val="002060"/>
                </a:solidFill>
                <a:latin typeface="Gill Sans MT" panose="020B0502020104020203" pitchFamily="34" charset="0"/>
              </a:rPr>
              <a:t>La carte de vaccination d’un enfant montre qu’il est âgé de 18 semaines et n’a reçu que le BCG et 2 doses de VPO.</a:t>
            </a:r>
          </a:p>
          <a:p>
            <a:pPr algn="ctr" rtl="1" eaLnBrk="1" hangingPunct="1">
              <a:spcBef>
                <a:spcPct val="0"/>
              </a:spcBef>
              <a:buClrTx/>
              <a:buFontTx/>
              <a:buNone/>
            </a:pPr>
            <a:endParaRPr lang="fr-FR" altLang="en-US" sz="2000" b="1">
              <a:solidFill>
                <a:srgbClr val="002060"/>
              </a:solidFill>
              <a:latin typeface="Gill Sans MT" panose="020B0502020104020203" pitchFamily="34" charset="0"/>
            </a:endParaRPr>
          </a:p>
          <a:p>
            <a:pPr algn="ctr" rtl="1" eaLnBrk="1" hangingPunct="1">
              <a:spcBef>
                <a:spcPct val="0"/>
              </a:spcBef>
              <a:buClrTx/>
              <a:buFontTx/>
              <a:buNone/>
            </a:pPr>
            <a:r>
              <a:rPr lang="fr-FR" altLang="en-US" sz="2000" b="1">
                <a:solidFill>
                  <a:srgbClr val="002060"/>
                </a:solidFill>
                <a:latin typeface="Gill Sans MT" panose="020B0502020104020203" pitchFamily="34" charset="0"/>
              </a:rPr>
              <a:t>Que devez-vous faire ? </a:t>
            </a:r>
          </a:p>
        </p:txBody>
      </p:sp>
      <p:sp>
        <p:nvSpPr>
          <p:cNvPr id="7171" name="Titre 17">
            <a:extLst>
              <a:ext uri="{FF2B5EF4-FFF2-40B4-BE49-F238E27FC236}">
                <a16:creationId xmlns:a16="http://schemas.microsoft.com/office/drawing/2014/main" id="{42733E1F-BF8B-45EC-950C-49B869F4F1F0}"/>
              </a:ext>
            </a:extLst>
          </p:cNvPr>
          <p:cNvSpPr txBox="1">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charset="0"/>
                <a:cs typeface="MS PGothic" charset="0"/>
              </a:defRPr>
            </a:lvl1pPr>
            <a:lvl2pPr marL="742950" indent="-285750" defTabSz="912813" eaLnBrk="0" hangingPunct="0">
              <a:defRPr>
                <a:solidFill>
                  <a:schemeClr val="tx1"/>
                </a:solidFill>
                <a:latin typeface="Limon F3" charset="0"/>
                <a:ea typeface="MS PGothic" charset="0"/>
                <a:cs typeface="MS PGothic" charset="0"/>
              </a:defRPr>
            </a:lvl2pPr>
            <a:lvl3pPr marL="1143000" indent="-228600" defTabSz="912813" eaLnBrk="0" hangingPunct="0">
              <a:defRPr>
                <a:solidFill>
                  <a:schemeClr val="tx1"/>
                </a:solidFill>
                <a:latin typeface="Limon F3" charset="0"/>
                <a:ea typeface="MS PGothic" charset="0"/>
                <a:cs typeface="MS PGothic" charset="0"/>
              </a:defRPr>
            </a:lvl3pPr>
            <a:lvl4pPr marL="1600200" indent="-228600" defTabSz="912813" eaLnBrk="0" hangingPunct="0">
              <a:defRPr>
                <a:solidFill>
                  <a:schemeClr val="tx1"/>
                </a:solidFill>
                <a:latin typeface="Limon F3" charset="0"/>
                <a:ea typeface="MS PGothic" charset="0"/>
                <a:cs typeface="MS PGothic" charset="0"/>
              </a:defRPr>
            </a:lvl4pPr>
            <a:lvl5pPr marL="2057400" indent="-228600" defTabSz="912813" eaLnBrk="0" hangingPunct="0">
              <a:defRPr>
                <a:solidFill>
                  <a:schemeClr val="tx1"/>
                </a:solidFill>
                <a:latin typeface="Limon F3" charset="0"/>
                <a:ea typeface="MS PGothic" charset="0"/>
                <a:cs typeface="MS PGothic" charset="0"/>
              </a:defRPr>
            </a:lvl5pPr>
            <a:lvl6pPr marL="25146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6pPr>
            <a:lvl7pPr marL="29718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7pPr>
            <a:lvl8pPr marL="34290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8pPr>
            <a:lvl9pPr marL="38862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9pPr>
          </a:lstStyle>
          <a:p>
            <a:pPr algn="ctr">
              <a:defRPr/>
            </a:pPr>
            <a:r>
              <a:rPr lang="fr-FR" sz="3500" b="1" dirty="0">
                <a:solidFill>
                  <a:srgbClr val="000066"/>
                </a:solidFill>
                <a:latin typeface="Gill Sans MT" charset="0"/>
              </a:rPr>
              <a:t>Que devez-vous faire dans cette situation ?</a:t>
            </a:r>
          </a:p>
        </p:txBody>
      </p:sp>
      <p:pic>
        <p:nvPicPr>
          <p:cNvPr id="13316" name="Picture 8" descr="doctor_thinking">
            <a:extLst>
              <a:ext uri="{FF2B5EF4-FFF2-40B4-BE49-F238E27FC236}">
                <a16:creationId xmlns:a16="http://schemas.microsoft.com/office/drawing/2014/main" id="{836EED1E-07F3-4EC9-996B-F959BCADCF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à coins arrondis 3">
            <a:extLst>
              <a:ext uri="{FF2B5EF4-FFF2-40B4-BE49-F238E27FC236}">
                <a16:creationId xmlns:a16="http://schemas.microsoft.com/office/drawing/2014/main" id="{30F4A5F2-D646-4142-A173-7D36394BA8C8}"/>
              </a:ext>
            </a:extLst>
          </p:cNvPr>
          <p:cNvSpPr>
            <a:spLocks noChangeArrowheads="1"/>
          </p:cNvSpPr>
          <p:nvPr/>
        </p:nvSpPr>
        <p:spPr bwMode="auto">
          <a:xfrm>
            <a:off x="971550" y="1916113"/>
            <a:ext cx="3992563" cy="2520950"/>
          </a:xfrm>
          <a:prstGeom prst="wedgeRoundRectCallout">
            <a:avLst>
              <a:gd name="adj1" fmla="val 68130"/>
              <a:gd name="adj2" fmla="val -13324"/>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ct val="0"/>
              </a:spcBef>
              <a:buClrTx/>
              <a:buFontTx/>
              <a:buNone/>
            </a:pPr>
            <a:r>
              <a:rPr lang="fr-FR" altLang="en-US" sz="2000" b="1" dirty="0">
                <a:solidFill>
                  <a:srgbClr val="002060"/>
                </a:solidFill>
                <a:latin typeface="Gill Sans MT" panose="020B0502020104020203" pitchFamily="34" charset="0"/>
              </a:rPr>
              <a:t>Un enfant âgé de 6 mois est présenté pour la vaccination ; il n’a jamais été vacciné.</a:t>
            </a:r>
          </a:p>
          <a:p>
            <a:pPr algn="ctr" rtl="1" eaLnBrk="1" hangingPunct="1">
              <a:spcBef>
                <a:spcPct val="0"/>
              </a:spcBef>
              <a:buClrTx/>
              <a:buFontTx/>
              <a:buNone/>
            </a:pPr>
            <a:endParaRPr lang="en-US" altLang="en-US" sz="2000" b="1" dirty="0">
              <a:solidFill>
                <a:srgbClr val="002060"/>
              </a:solidFill>
              <a:latin typeface="Gill Sans MT" panose="020B0502020104020203" pitchFamily="34" charset="0"/>
            </a:endParaRPr>
          </a:p>
          <a:p>
            <a:pPr algn="ctr" rtl="1" eaLnBrk="1" hangingPunct="1">
              <a:spcBef>
                <a:spcPct val="0"/>
              </a:spcBef>
              <a:buClrTx/>
              <a:buFontTx/>
              <a:buNone/>
            </a:pPr>
            <a:r>
              <a:rPr lang="fr-FR" altLang="en-US" sz="2000" b="1" dirty="0">
                <a:solidFill>
                  <a:srgbClr val="002060"/>
                </a:solidFill>
                <a:latin typeface="Gill Sans MT" panose="020B0502020104020203" pitchFamily="34" charset="0"/>
              </a:rPr>
              <a:t>Que devez-vous faire ? </a:t>
            </a:r>
          </a:p>
        </p:txBody>
      </p:sp>
      <p:sp>
        <p:nvSpPr>
          <p:cNvPr id="9219" name="Titre 17">
            <a:extLst>
              <a:ext uri="{FF2B5EF4-FFF2-40B4-BE49-F238E27FC236}">
                <a16:creationId xmlns:a16="http://schemas.microsoft.com/office/drawing/2014/main" id="{AA72C07F-B5C8-4C9F-900A-9E3F170262BE}"/>
              </a:ext>
            </a:extLst>
          </p:cNvPr>
          <p:cNvSpPr txBox="1">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charset="0"/>
                <a:cs typeface="MS PGothic" charset="0"/>
              </a:defRPr>
            </a:lvl1pPr>
            <a:lvl2pPr marL="742950" indent="-285750" defTabSz="912813" eaLnBrk="0" hangingPunct="0">
              <a:defRPr>
                <a:solidFill>
                  <a:schemeClr val="tx1"/>
                </a:solidFill>
                <a:latin typeface="Limon F3" charset="0"/>
                <a:ea typeface="MS PGothic" charset="0"/>
                <a:cs typeface="MS PGothic" charset="0"/>
              </a:defRPr>
            </a:lvl2pPr>
            <a:lvl3pPr marL="1143000" indent="-228600" defTabSz="912813" eaLnBrk="0" hangingPunct="0">
              <a:defRPr>
                <a:solidFill>
                  <a:schemeClr val="tx1"/>
                </a:solidFill>
                <a:latin typeface="Limon F3" charset="0"/>
                <a:ea typeface="MS PGothic" charset="0"/>
                <a:cs typeface="MS PGothic" charset="0"/>
              </a:defRPr>
            </a:lvl3pPr>
            <a:lvl4pPr marL="1600200" indent="-228600" defTabSz="912813" eaLnBrk="0" hangingPunct="0">
              <a:defRPr>
                <a:solidFill>
                  <a:schemeClr val="tx1"/>
                </a:solidFill>
                <a:latin typeface="Limon F3" charset="0"/>
                <a:ea typeface="MS PGothic" charset="0"/>
                <a:cs typeface="MS PGothic" charset="0"/>
              </a:defRPr>
            </a:lvl4pPr>
            <a:lvl5pPr marL="2057400" indent="-228600" defTabSz="912813" eaLnBrk="0" hangingPunct="0">
              <a:defRPr>
                <a:solidFill>
                  <a:schemeClr val="tx1"/>
                </a:solidFill>
                <a:latin typeface="Limon F3" charset="0"/>
                <a:ea typeface="MS PGothic" charset="0"/>
                <a:cs typeface="MS PGothic" charset="0"/>
              </a:defRPr>
            </a:lvl5pPr>
            <a:lvl6pPr marL="25146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6pPr>
            <a:lvl7pPr marL="29718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7pPr>
            <a:lvl8pPr marL="34290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8pPr>
            <a:lvl9pPr marL="38862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9pPr>
          </a:lstStyle>
          <a:p>
            <a:pPr algn="ctr">
              <a:defRPr/>
            </a:pPr>
            <a:r>
              <a:rPr lang="fr-FR" sz="3500" b="1" dirty="0">
                <a:solidFill>
                  <a:srgbClr val="000066"/>
                </a:solidFill>
                <a:latin typeface="Gill Sans MT" charset="0"/>
              </a:rPr>
              <a:t>Que devez-vous faire dans cette situation ?</a:t>
            </a:r>
          </a:p>
        </p:txBody>
      </p:sp>
      <p:pic>
        <p:nvPicPr>
          <p:cNvPr id="17412" name="Picture 8" descr="doctor_thinking">
            <a:extLst>
              <a:ext uri="{FF2B5EF4-FFF2-40B4-BE49-F238E27FC236}">
                <a16:creationId xmlns:a16="http://schemas.microsoft.com/office/drawing/2014/main" id="{4EAF0E2C-2498-4BE0-88FF-C158727880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à coins arrondis 3">
            <a:extLst>
              <a:ext uri="{FF2B5EF4-FFF2-40B4-BE49-F238E27FC236}">
                <a16:creationId xmlns:a16="http://schemas.microsoft.com/office/drawing/2014/main" id="{30F4A5F2-D646-4142-A173-7D36394BA8C8}"/>
              </a:ext>
            </a:extLst>
          </p:cNvPr>
          <p:cNvSpPr>
            <a:spLocks noChangeArrowheads="1"/>
          </p:cNvSpPr>
          <p:nvPr/>
        </p:nvSpPr>
        <p:spPr bwMode="auto">
          <a:xfrm>
            <a:off x="971550" y="1916113"/>
            <a:ext cx="3992563" cy="2520950"/>
          </a:xfrm>
          <a:prstGeom prst="wedgeRoundRectCallout">
            <a:avLst>
              <a:gd name="adj1" fmla="val 68130"/>
              <a:gd name="adj2" fmla="val -13324"/>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ct val="0"/>
              </a:spcBef>
              <a:buClrTx/>
              <a:buFontTx/>
              <a:buNone/>
            </a:pPr>
            <a:r>
              <a:rPr lang="fr-FR" altLang="en-US" sz="2000" b="1" dirty="0">
                <a:solidFill>
                  <a:srgbClr val="002060"/>
                </a:solidFill>
                <a:latin typeface="Gill Sans MT" panose="020B0502020104020203" pitchFamily="34" charset="0"/>
              </a:rPr>
              <a:t>Un enfant âgé de 9 mois est présenté pour la vaccination ; il a reçu tous les vaccins de la petite enfance, y inclus le VPI1 a 14 semaines.</a:t>
            </a:r>
          </a:p>
          <a:p>
            <a:pPr algn="ctr" rtl="1" eaLnBrk="1" hangingPunct="1">
              <a:spcBef>
                <a:spcPct val="0"/>
              </a:spcBef>
              <a:buClrTx/>
              <a:buFontTx/>
              <a:buNone/>
            </a:pPr>
            <a:endParaRPr lang="en-US" altLang="en-US" sz="2000" b="1" dirty="0">
              <a:solidFill>
                <a:srgbClr val="002060"/>
              </a:solidFill>
              <a:latin typeface="Gill Sans MT" panose="020B0502020104020203" pitchFamily="34" charset="0"/>
            </a:endParaRPr>
          </a:p>
          <a:p>
            <a:pPr algn="ctr" rtl="1" eaLnBrk="1" hangingPunct="1">
              <a:spcBef>
                <a:spcPct val="0"/>
              </a:spcBef>
              <a:buClrTx/>
              <a:buFontTx/>
              <a:buNone/>
            </a:pPr>
            <a:r>
              <a:rPr lang="fr-FR" altLang="en-US" sz="2000" b="1" dirty="0">
                <a:solidFill>
                  <a:srgbClr val="002060"/>
                </a:solidFill>
                <a:latin typeface="Gill Sans MT" panose="020B0502020104020203" pitchFamily="34" charset="0"/>
              </a:rPr>
              <a:t>Que devez-vous faire ? </a:t>
            </a:r>
          </a:p>
        </p:txBody>
      </p:sp>
      <p:sp>
        <p:nvSpPr>
          <p:cNvPr id="9219" name="Titre 17">
            <a:extLst>
              <a:ext uri="{FF2B5EF4-FFF2-40B4-BE49-F238E27FC236}">
                <a16:creationId xmlns:a16="http://schemas.microsoft.com/office/drawing/2014/main" id="{AA72C07F-B5C8-4C9F-900A-9E3F170262BE}"/>
              </a:ext>
            </a:extLst>
          </p:cNvPr>
          <p:cNvSpPr txBox="1">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charset="0"/>
                <a:cs typeface="MS PGothic" charset="0"/>
              </a:defRPr>
            </a:lvl1pPr>
            <a:lvl2pPr marL="742950" indent="-285750" defTabSz="912813" eaLnBrk="0" hangingPunct="0">
              <a:defRPr>
                <a:solidFill>
                  <a:schemeClr val="tx1"/>
                </a:solidFill>
                <a:latin typeface="Limon F3" charset="0"/>
                <a:ea typeface="MS PGothic" charset="0"/>
                <a:cs typeface="MS PGothic" charset="0"/>
              </a:defRPr>
            </a:lvl2pPr>
            <a:lvl3pPr marL="1143000" indent="-228600" defTabSz="912813" eaLnBrk="0" hangingPunct="0">
              <a:defRPr>
                <a:solidFill>
                  <a:schemeClr val="tx1"/>
                </a:solidFill>
                <a:latin typeface="Limon F3" charset="0"/>
                <a:ea typeface="MS PGothic" charset="0"/>
                <a:cs typeface="MS PGothic" charset="0"/>
              </a:defRPr>
            </a:lvl3pPr>
            <a:lvl4pPr marL="1600200" indent="-228600" defTabSz="912813" eaLnBrk="0" hangingPunct="0">
              <a:defRPr>
                <a:solidFill>
                  <a:schemeClr val="tx1"/>
                </a:solidFill>
                <a:latin typeface="Limon F3" charset="0"/>
                <a:ea typeface="MS PGothic" charset="0"/>
                <a:cs typeface="MS PGothic" charset="0"/>
              </a:defRPr>
            </a:lvl4pPr>
            <a:lvl5pPr marL="2057400" indent="-228600" defTabSz="912813" eaLnBrk="0" hangingPunct="0">
              <a:defRPr>
                <a:solidFill>
                  <a:schemeClr val="tx1"/>
                </a:solidFill>
                <a:latin typeface="Limon F3" charset="0"/>
                <a:ea typeface="MS PGothic" charset="0"/>
                <a:cs typeface="MS PGothic" charset="0"/>
              </a:defRPr>
            </a:lvl5pPr>
            <a:lvl6pPr marL="25146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6pPr>
            <a:lvl7pPr marL="29718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7pPr>
            <a:lvl8pPr marL="34290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8pPr>
            <a:lvl9pPr marL="38862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9pPr>
          </a:lstStyle>
          <a:p>
            <a:pPr algn="ctr">
              <a:defRPr/>
            </a:pPr>
            <a:r>
              <a:rPr lang="fr-FR" sz="3500" b="1" dirty="0">
                <a:solidFill>
                  <a:srgbClr val="000066"/>
                </a:solidFill>
                <a:latin typeface="Gill Sans MT" charset="0"/>
              </a:rPr>
              <a:t>Que devez-vous faire dans cette situation ?</a:t>
            </a:r>
          </a:p>
        </p:txBody>
      </p:sp>
      <p:pic>
        <p:nvPicPr>
          <p:cNvPr id="17412" name="Picture 8" descr="doctor_thinking">
            <a:extLst>
              <a:ext uri="{FF2B5EF4-FFF2-40B4-BE49-F238E27FC236}">
                <a16:creationId xmlns:a16="http://schemas.microsoft.com/office/drawing/2014/main" id="{4EAF0E2C-2498-4BE0-88FF-C158727880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3104788"/>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35410</TotalTime>
  <Words>3066</Words>
  <Application>Microsoft Office PowerPoint</Application>
  <PresentationFormat>On-screen Show (4:3)</PresentationFormat>
  <Paragraphs>258</Paragraphs>
  <Slides>17</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Arial Narrow</vt:lpstr>
      <vt:lpstr>Calibri</vt:lpstr>
      <vt:lpstr>Gill Sans MT</vt:lpstr>
      <vt:lpstr>Limon F3</vt:lpstr>
      <vt:lpstr>Wingdings</vt:lpstr>
      <vt:lpstr>PPTtemplate</vt:lpstr>
      <vt:lpstr>PowerPoint Presentation</vt:lpstr>
      <vt:lpstr>Objectifs de ce module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Méthodes possibles pour estimer une date de naissance</vt:lpstr>
      <vt:lpstr>Contre-indications impératives au VPI</vt:lpstr>
      <vt:lpstr>Le VPI peut-il être administré aux nourrissons présentant un déficit immunitaire ou nés prématurément, conformément au calendrier de vaccination  ?</vt:lpstr>
      <vt:lpstr>Liste de contrôle des contre-indications</vt:lpstr>
      <vt:lpstr>Principaux messages</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IPV Vaccine Eligibility</dc:title>
  <dc:creator>RANIM</dc:creator>
  <cp:lastModifiedBy>RAMIREZ GONZALEZ, Alejandro</cp:lastModifiedBy>
  <cp:revision>701</cp:revision>
  <cp:lastPrinted>2014-10-20T10:15:20Z</cp:lastPrinted>
  <dcterms:created xsi:type="dcterms:W3CDTF">2012-01-26T11:50:09Z</dcterms:created>
  <dcterms:modified xsi:type="dcterms:W3CDTF">2022-06-17T06:40:52Z</dcterms:modified>
</cp:coreProperties>
</file>