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6"/>
  </p:notesMasterIdLst>
  <p:handoutMasterIdLst>
    <p:handoutMasterId r:id="rId27"/>
  </p:handoutMasterIdLst>
  <p:sldIdLst>
    <p:sldId id="336" r:id="rId2"/>
    <p:sldId id="279" r:id="rId3"/>
    <p:sldId id="282" r:id="rId4"/>
    <p:sldId id="343" r:id="rId5"/>
    <p:sldId id="315" r:id="rId6"/>
    <p:sldId id="367" r:id="rId7"/>
    <p:sldId id="368" r:id="rId8"/>
    <p:sldId id="369" r:id="rId9"/>
    <p:sldId id="370" r:id="rId10"/>
    <p:sldId id="371" r:id="rId11"/>
    <p:sldId id="350" r:id="rId12"/>
    <p:sldId id="351" r:id="rId13"/>
    <p:sldId id="361" r:id="rId14"/>
    <p:sldId id="372" r:id="rId15"/>
    <p:sldId id="357" r:id="rId16"/>
    <p:sldId id="344" r:id="rId17"/>
    <p:sldId id="352" r:id="rId18"/>
    <p:sldId id="360" r:id="rId19"/>
    <p:sldId id="365" r:id="rId20"/>
    <p:sldId id="347" r:id="rId21"/>
    <p:sldId id="353" r:id="rId22"/>
    <p:sldId id="348" r:id="rId23"/>
    <p:sldId id="332" r:id="rId24"/>
    <p:sldId id="334" r:id="rId25"/>
  </p:sldIdLst>
  <p:sldSz cx="9144000" cy="6858000" type="screen4x3"/>
  <p:notesSz cx="7010400" cy="92964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1117">
          <p15:clr>
            <a:srgbClr val="A4A3A4"/>
          </p15:clr>
        </p15:guide>
        <p15:guide id="2" pos="2585">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7" clrIdx="0">
    <p:extLst>
      <p:ext uri="{19B8F6BF-5375-455C-9EA6-DF929625EA0E}">
        <p15:presenceInfo xmlns:p15="http://schemas.microsoft.com/office/powerpoint/2012/main" userId="0b969f44a77387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821" autoAdjust="0"/>
  </p:normalViewPr>
  <p:slideViewPr>
    <p:cSldViewPr>
      <p:cViewPr varScale="1">
        <p:scale>
          <a:sx n="80" d="100"/>
          <a:sy n="80" d="100"/>
        </p:scale>
        <p:origin x="562" y="67"/>
      </p:cViewPr>
      <p:guideLst>
        <p:guide orient="horz" pos="1117"/>
        <p:guide pos="2585"/>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8" d="100"/>
          <a:sy n="48" d="100"/>
        </p:scale>
        <p:origin x="-2394"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defTabSz="906545">
              <a:defRPr sz="1200">
                <a:latin typeface="Arial" pitchFamily="34" charset="0"/>
              </a:defRPr>
            </a:lvl1pPr>
          </a:lstStyle>
          <a:p>
            <a:pPr>
              <a:defRPr/>
            </a:pPr>
            <a:endParaRPr lang="en-US" altLang="en-US"/>
          </a:p>
        </p:txBody>
      </p:sp>
      <p:sp>
        <p:nvSpPr>
          <p:cNvPr id="28675" name="Rectangle 3"/>
          <p:cNvSpPr>
            <a:spLocks noGrp="1" noChangeArrowheads="1"/>
          </p:cNvSpPr>
          <p:nvPr>
            <p:ph type="dt" sz="quarter" idx="1"/>
          </p:nvPr>
        </p:nvSpPr>
        <p:spPr bwMode="auto">
          <a:xfrm>
            <a:off x="3969878"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algn="r" defTabSz="906545">
              <a:defRPr sz="1200">
                <a:latin typeface="Arial" pitchFamily="34" charset="0"/>
              </a:defRPr>
            </a:lvl1pPr>
          </a:lstStyle>
          <a:p>
            <a:pPr>
              <a:defRPr/>
            </a:pPr>
            <a:endParaRPr lang="en-US" altLang="en-US"/>
          </a:p>
        </p:txBody>
      </p:sp>
      <p:sp>
        <p:nvSpPr>
          <p:cNvPr id="28676" name="Rectangle 4"/>
          <p:cNvSpPr>
            <a:spLocks noGrp="1" noChangeArrowheads="1"/>
          </p:cNvSpPr>
          <p:nvPr>
            <p:ph type="ftr" sz="quarter" idx="2"/>
          </p:nvPr>
        </p:nvSpPr>
        <p:spPr bwMode="auto">
          <a:xfrm>
            <a:off x="1"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defTabSz="906545">
              <a:defRPr sz="1200">
                <a:latin typeface="Arial" pitchFamily="34"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969878"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algn="r" defTabSz="906545">
              <a:defRPr sz="1200">
                <a:latin typeface="Arial" pitchFamily="34" charset="0"/>
              </a:defRPr>
            </a:lvl1pPr>
          </a:lstStyle>
          <a:p>
            <a:pPr>
              <a:defRPr/>
            </a:pPr>
            <a:fld id="{8FA843A4-CCF9-42D3-BB80-893F03ADBFAB}" type="slidenum">
              <a:rPr lang="en-US" altLang="en-US"/>
              <a:pPr>
                <a:defRPr/>
              </a:pPr>
              <a:t>‹#›</a:t>
            </a:fld>
            <a:endParaRPr lang="en-US" altLang="en-US"/>
          </a:p>
        </p:txBody>
      </p:sp>
    </p:spTree>
    <p:extLst>
      <p:ext uri="{BB962C8B-B14F-4D97-AF65-F5344CB8AC3E}">
        <p14:creationId xmlns:p14="http://schemas.microsoft.com/office/powerpoint/2010/main" val="8863874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defTabSz="906545">
              <a:defRPr sz="1200">
                <a:latin typeface="Arial" pitchFamily="34" charset="0"/>
              </a:defRPr>
            </a:lvl1pPr>
          </a:lstStyle>
          <a:p>
            <a:pPr>
              <a:defRPr/>
            </a:pPr>
            <a:endParaRPr lang="fr-FR" altLang="en-US"/>
          </a:p>
        </p:txBody>
      </p:sp>
      <p:sp>
        <p:nvSpPr>
          <p:cNvPr id="8195" name="Rectangle 3"/>
          <p:cNvSpPr>
            <a:spLocks noGrp="1" noChangeArrowheads="1"/>
          </p:cNvSpPr>
          <p:nvPr>
            <p:ph type="dt" idx="1"/>
          </p:nvPr>
        </p:nvSpPr>
        <p:spPr bwMode="auto">
          <a:xfrm>
            <a:off x="3969878"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algn="r" defTabSz="906545">
              <a:defRPr sz="1200">
                <a:latin typeface="Arial" pitchFamily="34" charset="0"/>
              </a:defRPr>
            </a:lvl1pPr>
          </a:lstStyle>
          <a:p>
            <a:pPr>
              <a:defRPr/>
            </a:pPr>
            <a:endParaRPr lang="fr-FR" altLang="en-US"/>
          </a:p>
        </p:txBody>
      </p:sp>
      <p:sp>
        <p:nvSpPr>
          <p:cNvPr id="28676"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702145" y="4415156"/>
            <a:ext cx="5606110" cy="4183697"/>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1"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defTabSz="906545">
              <a:defRPr sz="1200">
                <a:latin typeface="Arial" pitchFamily="34" charset="0"/>
              </a:defRPr>
            </a:lvl1pPr>
          </a:lstStyle>
          <a:p>
            <a:pPr>
              <a:defRPr/>
            </a:pPr>
            <a:endParaRPr lang="fr-FR" altLang="en-US"/>
          </a:p>
        </p:txBody>
      </p:sp>
      <p:sp>
        <p:nvSpPr>
          <p:cNvPr id="8199" name="Rectangle 7"/>
          <p:cNvSpPr>
            <a:spLocks noGrp="1" noChangeArrowheads="1"/>
          </p:cNvSpPr>
          <p:nvPr>
            <p:ph type="sldNum" sz="quarter" idx="5"/>
          </p:nvPr>
        </p:nvSpPr>
        <p:spPr bwMode="auto">
          <a:xfrm>
            <a:off x="3969878"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algn="r" defTabSz="906545">
              <a:defRPr sz="1200">
                <a:latin typeface="Arial" pitchFamily="34" charset="0"/>
              </a:defRPr>
            </a:lvl1pPr>
          </a:lstStyle>
          <a:p>
            <a:pPr>
              <a:defRPr/>
            </a:pPr>
            <a:fld id="{243242F7-845A-4D47-819B-2C635B0CAF7B}" type="slidenum">
              <a:rPr lang="en-GB" altLang="en-US"/>
              <a:pPr>
                <a:defRPr/>
              </a:pPr>
              <a:t>‹#›</a:t>
            </a:fld>
            <a:endParaRPr lang="en-GB" altLang="en-US"/>
          </a:p>
        </p:txBody>
      </p:sp>
    </p:spTree>
    <p:extLst>
      <p:ext uri="{BB962C8B-B14F-4D97-AF65-F5344CB8AC3E}">
        <p14:creationId xmlns:p14="http://schemas.microsoft.com/office/powerpoint/2010/main" val="26197551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a:p>
        </p:txBody>
      </p:sp>
      <p:sp>
        <p:nvSpPr>
          <p:cNvPr id="2970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545" eaLnBrk="0" hangingPunct="0">
              <a:defRPr>
                <a:solidFill>
                  <a:schemeClr val="tx1"/>
                </a:solidFill>
                <a:latin typeface="Limon F3" charset="0"/>
                <a:ea typeface="MS PGothic" pitchFamily="34" charset="-128"/>
              </a:defRPr>
            </a:lvl1pPr>
            <a:lvl2pPr marL="740424" indent="-284778" defTabSz="906545" eaLnBrk="0" hangingPunct="0">
              <a:defRPr>
                <a:solidFill>
                  <a:schemeClr val="tx1"/>
                </a:solidFill>
                <a:latin typeface="Limon F3" charset="0"/>
                <a:ea typeface="MS PGothic" pitchFamily="34" charset="-128"/>
              </a:defRPr>
            </a:lvl2pPr>
            <a:lvl3pPr marL="1139114" indent="-227823" defTabSz="906545" eaLnBrk="0" hangingPunct="0">
              <a:defRPr>
                <a:solidFill>
                  <a:schemeClr val="tx1"/>
                </a:solidFill>
                <a:latin typeface="Limon F3" charset="0"/>
                <a:ea typeface="MS PGothic" pitchFamily="34" charset="-128"/>
              </a:defRPr>
            </a:lvl3pPr>
            <a:lvl4pPr marL="1594759" indent="-227823" defTabSz="906545" eaLnBrk="0" hangingPunct="0">
              <a:defRPr>
                <a:solidFill>
                  <a:schemeClr val="tx1"/>
                </a:solidFill>
                <a:latin typeface="Limon F3" charset="0"/>
                <a:ea typeface="MS PGothic" pitchFamily="34" charset="-128"/>
              </a:defRPr>
            </a:lvl4pPr>
            <a:lvl5pPr marL="2050405" indent="-227823" defTabSz="906545" eaLnBrk="0" hangingPunct="0">
              <a:defRPr>
                <a:solidFill>
                  <a:schemeClr val="tx1"/>
                </a:solidFill>
                <a:latin typeface="Limon F3" charset="0"/>
                <a:ea typeface="MS PGothic" pitchFamily="34" charset="-128"/>
              </a:defRPr>
            </a:lvl5pPr>
            <a:lvl6pPr marL="2506050" indent="-227823" defTabSz="906545" eaLnBrk="0" fontAlgn="base" hangingPunct="0">
              <a:spcBef>
                <a:spcPct val="0"/>
              </a:spcBef>
              <a:spcAft>
                <a:spcPct val="0"/>
              </a:spcAft>
              <a:defRPr>
                <a:solidFill>
                  <a:schemeClr val="tx1"/>
                </a:solidFill>
                <a:latin typeface="Limon F3" charset="0"/>
                <a:ea typeface="MS PGothic" pitchFamily="34" charset="-128"/>
              </a:defRPr>
            </a:lvl6pPr>
            <a:lvl7pPr marL="2961696" indent="-227823" defTabSz="906545" eaLnBrk="0" fontAlgn="base" hangingPunct="0">
              <a:spcBef>
                <a:spcPct val="0"/>
              </a:spcBef>
              <a:spcAft>
                <a:spcPct val="0"/>
              </a:spcAft>
              <a:defRPr>
                <a:solidFill>
                  <a:schemeClr val="tx1"/>
                </a:solidFill>
                <a:latin typeface="Limon F3" charset="0"/>
                <a:ea typeface="MS PGothic" pitchFamily="34" charset="-128"/>
              </a:defRPr>
            </a:lvl7pPr>
            <a:lvl8pPr marL="3417341" indent="-227823" defTabSz="906545" eaLnBrk="0" fontAlgn="base" hangingPunct="0">
              <a:spcBef>
                <a:spcPct val="0"/>
              </a:spcBef>
              <a:spcAft>
                <a:spcPct val="0"/>
              </a:spcAft>
              <a:defRPr>
                <a:solidFill>
                  <a:schemeClr val="tx1"/>
                </a:solidFill>
                <a:latin typeface="Limon F3" charset="0"/>
                <a:ea typeface="MS PGothic" pitchFamily="34" charset="-128"/>
              </a:defRPr>
            </a:lvl8pPr>
            <a:lvl9pPr marL="3872987" indent="-227823" defTabSz="906545"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C9D5E290-4B3A-4EDC-8906-2F498BDA9117}" type="slidenum">
              <a:rPr lang="en-GB" altLang="en-US" smtClean="0">
                <a:latin typeface="Arial" pitchFamily="34" charset="0"/>
              </a:rPr>
              <a:pPr eaLnBrk="1" hangingPunct="1"/>
              <a:t>1</a:t>
            </a:fld>
            <a:endParaRPr lang="en-GB"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Discutez des compétences de </a:t>
            </a:r>
            <a:r>
              <a:rPr lang="fr-FR" altLang="en-US" b="1" dirty="0"/>
              <a:t>communication</a:t>
            </a:r>
            <a:r>
              <a:rPr lang="fr-FR" altLang="en-US" b="1" baseline="0" dirty="0"/>
              <a:t> avec les personnes responsables des nourrissons</a:t>
            </a:r>
            <a:endParaRPr lang="en-US" altLang="en-US" b="1" baseline="0" dirty="0"/>
          </a:p>
          <a:p>
            <a:pPr eaLnBrk="1" hangingPunct="1"/>
            <a:endParaRPr lang="en-GB" altLang="en-US" sz="2800" dirty="0">
              <a:latin typeface="Gill Sans MT" panose="020B0502020104020203" pitchFamily="34" charset="0"/>
            </a:endParaRPr>
          </a:p>
          <a:p>
            <a:pPr marL="439738" indent="-439738" eaLnBrk="1" hangingPunct="1"/>
            <a:r>
              <a:rPr lang="fr-FR" altLang="en-US" sz="1200" dirty="0">
                <a:solidFill>
                  <a:srgbClr val="000000"/>
                </a:solidFill>
                <a:latin typeface="Arial"/>
                <a:cs typeface="Arial"/>
              </a:rPr>
              <a:t>Assurez-vous que la personne responsable du nourrisson a compris vos principaux messages</a:t>
            </a:r>
          </a:p>
          <a:p>
            <a:pPr lvl="1" eaLnBrk="1" hangingPunct="1"/>
            <a:r>
              <a:rPr lang="fr-FR" altLang="en-US" sz="1200" dirty="0">
                <a:solidFill>
                  <a:srgbClr val="000000"/>
                </a:solidFill>
                <a:latin typeface="Arial"/>
                <a:cs typeface="Arial"/>
              </a:rPr>
              <a:t>Expliquez et vérifiez que l’on vous a compris – posez des questions pour savoir si votre interlocuteur (ou votre interlocutrice) vous a compris.</a:t>
            </a:r>
            <a:endParaRPr lang="fr-FR" altLang="en-US" sz="1200" noProof="0" dirty="0">
              <a:solidFill>
                <a:srgbClr val="000000"/>
              </a:solidFill>
              <a:latin typeface="Arial"/>
              <a:cs typeface="Arial"/>
            </a:endParaRP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endParaRPr lang="fr-FR" altLang="en-US" b="1" baseline="0" noProof="0" dirty="0"/>
          </a:p>
          <a:p>
            <a:pPr marL="0" marR="0" indent="0" algn="l" defTabSz="914400" rtl="0" eaLnBrk="1" fontAlgn="base" latinLnBrk="0" hangingPunct="1">
              <a:lnSpc>
                <a:spcPct val="100000"/>
              </a:lnSpc>
              <a:spcBef>
                <a:spcPct val="30000"/>
              </a:spcBef>
              <a:spcAft>
                <a:spcPct val="0"/>
              </a:spcAft>
              <a:buClrTx/>
              <a:buSzTx/>
              <a:buFontTx/>
              <a:buNone/>
              <a:tabLst/>
              <a:defRPr/>
            </a:pPr>
            <a:r>
              <a:rPr lang="fr-FR" altLang="en-US" sz="1200" b="0" dirty="0">
                <a:solidFill>
                  <a:srgbClr val="000000"/>
                </a:solidFill>
                <a:latin typeface="Arial"/>
                <a:cs typeface="Arial"/>
              </a:rPr>
              <a:t>Les agents de santé doivent être préparés à informer les parents et/ou les personnes responsables des nourrissons sur </a:t>
            </a:r>
            <a:r>
              <a:rPr lang="fr-FR" altLang="en-US" sz="1200" b="0" noProof="0" dirty="0">
                <a:solidFill>
                  <a:srgbClr val="000000"/>
                </a:solidFill>
                <a:latin typeface="Arial"/>
                <a:cs typeface="Arial"/>
              </a:rPr>
              <a:t>:</a:t>
            </a:r>
            <a:endParaRPr lang="fr-FR" sz="1200" b="0" noProof="0" dirty="0">
              <a:solidFill>
                <a:srgbClr val="000000"/>
              </a:solidFill>
              <a:latin typeface="Arial"/>
              <a:cs typeface="Arial"/>
            </a:endParaRPr>
          </a:p>
          <a:p>
            <a:pPr marL="171450" indent="-171450" eaLnBrk="1" hangingPunct="1">
              <a:buFont typeface="Arial" panose="020B0604020202020204" pitchFamily="34" charset="0"/>
              <a:buChar char="•"/>
            </a:pPr>
            <a:r>
              <a:rPr lang="fr-FR" altLang="en-US" sz="1200" noProof="0" dirty="0">
                <a:solidFill>
                  <a:srgbClr val="000000"/>
                </a:solidFill>
                <a:latin typeface="Arial"/>
                <a:cs typeface="Arial"/>
              </a:rPr>
              <a:t>Les avantages du VPI ;</a:t>
            </a:r>
          </a:p>
          <a:p>
            <a:pPr marL="171450" indent="-171450" eaLnBrk="1" hangingPunct="1">
              <a:buFont typeface="Arial" panose="020B0604020202020204" pitchFamily="34" charset="0"/>
              <a:buChar char="•"/>
            </a:pPr>
            <a:r>
              <a:rPr lang="fr-FR" altLang="en-US" sz="1200" noProof="0" dirty="0">
                <a:solidFill>
                  <a:srgbClr val="000000"/>
                </a:solidFill>
                <a:latin typeface="Arial"/>
                <a:cs typeface="Arial"/>
              </a:rPr>
              <a:t>L’innocuité</a:t>
            </a:r>
            <a:r>
              <a:rPr lang="fr-FR" altLang="en-US" sz="1200" baseline="0" noProof="0" dirty="0">
                <a:solidFill>
                  <a:srgbClr val="000000"/>
                </a:solidFill>
                <a:latin typeface="Arial"/>
                <a:cs typeface="Arial"/>
              </a:rPr>
              <a:t> du VPI ;</a:t>
            </a:r>
            <a:endParaRPr lang="fr-FR" altLang="en-US" sz="1200" noProof="0" dirty="0">
              <a:solidFill>
                <a:srgbClr val="000000"/>
              </a:solidFill>
              <a:latin typeface="Arial"/>
              <a:cs typeface="Arial"/>
            </a:endParaRPr>
          </a:p>
          <a:p>
            <a:pPr marL="171450" indent="-171450" eaLnBrk="1" hangingPunct="1">
              <a:buFont typeface="Arial" panose="020B0604020202020204" pitchFamily="34" charset="0"/>
              <a:buChar char="•"/>
            </a:pPr>
            <a:r>
              <a:rPr lang="fr-FR" altLang="en-US" sz="1200" noProof="0" dirty="0">
                <a:solidFill>
                  <a:srgbClr val="000000"/>
                </a:solidFill>
                <a:latin typeface="Arial"/>
                <a:cs typeface="Arial"/>
              </a:rPr>
              <a:t>Les</a:t>
            </a:r>
            <a:r>
              <a:rPr lang="fr-FR" altLang="en-US" sz="1200" baseline="0" noProof="0" dirty="0">
                <a:solidFill>
                  <a:srgbClr val="000000"/>
                </a:solidFill>
                <a:latin typeface="Arial"/>
                <a:cs typeface="Arial"/>
              </a:rPr>
              <a:t> avantages des </a:t>
            </a:r>
            <a:r>
              <a:rPr lang="fr-FR" altLang="en-US" sz="1200" noProof="0" dirty="0">
                <a:solidFill>
                  <a:srgbClr val="000000"/>
                </a:solidFill>
                <a:latin typeface="Arial"/>
                <a:cs typeface="Arial"/>
              </a:rPr>
              <a:t>injections multiples ;</a:t>
            </a:r>
          </a:p>
          <a:p>
            <a:pPr marL="171450" indent="-171450" eaLnBrk="1" hangingPunct="1">
              <a:buFont typeface="Arial" panose="020B0604020202020204" pitchFamily="34" charset="0"/>
              <a:buChar char="•"/>
            </a:pPr>
            <a:r>
              <a:rPr lang="fr-FR" altLang="en-US" sz="1200" noProof="0" dirty="0">
                <a:solidFill>
                  <a:srgbClr val="000000"/>
                </a:solidFill>
                <a:latin typeface="Arial"/>
                <a:cs typeface="Arial"/>
              </a:rPr>
              <a:t>L’innocuité des injections multiples ;</a:t>
            </a:r>
          </a:p>
          <a:p>
            <a:pPr marL="171450" indent="-171450" eaLnBrk="1" hangingPunct="1">
              <a:buFont typeface="Arial" panose="020B0604020202020204" pitchFamily="34" charset="0"/>
              <a:buChar char="•"/>
            </a:pPr>
            <a:r>
              <a:rPr lang="fr-FR" altLang="en-US" sz="1200" noProof="0" dirty="0">
                <a:solidFill>
                  <a:srgbClr val="000000"/>
                </a:solidFill>
                <a:latin typeface="Arial"/>
                <a:cs typeface="Arial"/>
              </a:rPr>
              <a:t>Les questions sur la douleur résultant des injections multiples.</a:t>
            </a: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r>
              <a:rPr lang="en-US" altLang="en-US" b="1" dirty="0"/>
              <a:t>:</a:t>
            </a:r>
          </a:p>
          <a:p>
            <a:endParaRPr lang="en-US" alt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noProof="0" dirty="0">
                <a:solidFill>
                  <a:schemeClr val="tx1"/>
                </a:solidFill>
                <a:effectLst/>
                <a:latin typeface="Arial" pitchFamily="34" charset="0"/>
                <a:ea typeface="MS PGothic" pitchFamily="34" charset="-128"/>
                <a:cs typeface="MS PGothic" pitchFamily="34" charset="-128"/>
              </a:rPr>
              <a:t>Les pays introduiront deux doses de VPI dans leurs calendriers de vaccination systématique avant le passage du VPOt au VPOb. Le VPI protègera les enfants contre le poliovirus de type 2 après le retrait de la composante de type 2 du VPO. Il</a:t>
            </a:r>
            <a:r>
              <a:rPr lang="fr-FR" sz="1200" kern="1200" baseline="0" noProof="0" dirty="0">
                <a:solidFill>
                  <a:schemeClr val="tx1"/>
                </a:solidFill>
                <a:effectLst/>
                <a:latin typeface="Arial" pitchFamily="34" charset="0"/>
                <a:ea typeface="MS PGothic" pitchFamily="34" charset="-128"/>
                <a:cs typeface="MS PGothic" pitchFamily="34" charset="-128"/>
              </a:rPr>
              <a:t> renforcera également l’immunité contre les poliovirus de</a:t>
            </a:r>
            <a:r>
              <a:rPr lang="fr-FR" sz="1200" kern="1200" noProof="0" dirty="0">
                <a:solidFill>
                  <a:schemeClr val="tx1"/>
                </a:solidFill>
                <a:effectLst/>
                <a:latin typeface="Arial" pitchFamily="34" charset="0"/>
                <a:ea typeface="MS PGothic" pitchFamily="34" charset="-128"/>
                <a:cs typeface="MS PGothic" pitchFamily="34" charset="-128"/>
              </a:rPr>
              <a:t> types 1 et 3.</a:t>
            </a:r>
          </a:p>
          <a:p>
            <a:endParaRPr lang="fr-FR" altLang="en-US" b="1" noProof="0" dirty="0"/>
          </a:p>
          <a:p>
            <a:r>
              <a:rPr lang="fr-FR" sz="1200" kern="1200" noProof="0" dirty="0">
                <a:solidFill>
                  <a:schemeClr val="tx1"/>
                </a:solidFill>
                <a:effectLst/>
                <a:latin typeface="Arial" pitchFamily="34" charset="0"/>
                <a:ea typeface="MS PGothic" pitchFamily="34" charset="-128"/>
                <a:cs typeface="MS PGothic" pitchFamily="34" charset="-128"/>
              </a:rPr>
              <a:t>Jusqu’à l’éradication de la poliomyélite dans le monde, le VPO reste la principale mesure préventive contre la poliomyélite. Le VPI est recommandé en plus du VPO ; il ne le remplace pas. </a:t>
            </a:r>
          </a:p>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sz="1200" noProof="0" dirty="0">
                <a:latin typeface="Arial"/>
                <a:cs typeface="Arial"/>
              </a:rPr>
              <a:t>La combinaison de </a:t>
            </a:r>
            <a:r>
              <a:rPr lang="fr-FR" altLang="en-US" sz="1200" baseline="0" noProof="0" dirty="0">
                <a:latin typeface="Arial"/>
                <a:cs typeface="Arial"/>
              </a:rPr>
              <a:t>ces deux vaccins protège d’autant mieux les enfants </a:t>
            </a:r>
            <a:r>
              <a:rPr lang="fr-FR" altLang="en-US" sz="1200" noProof="0" dirty="0">
                <a:latin typeface="Arial"/>
                <a:cs typeface="Arial"/>
              </a:rPr>
              <a:t>et leur fait profiter des avantages des deux vaccins.</a:t>
            </a:r>
          </a:p>
          <a:p>
            <a:endParaRPr lang="fr-FR" sz="1200" kern="1200" noProof="0" dirty="0">
              <a:solidFill>
                <a:schemeClr val="tx1"/>
              </a:solidFill>
              <a:effectLst/>
              <a:latin typeface="Arial" pitchFamily="34" charset="0"/>
              <a:ea typeface="MS PGothic" pitchFamily="34" charset="-128"/>
              <a:cs typeface="MS PGothic" pitchFamily="34" charset="-128"/>
            </a:endParaRPr>
          </a:p>
          <a:p>
            <a:endParaRPr lang="en-GB" altLang="en-US" sz="1200" b="1" kern="1200" dirty="0">
              <a:solidFill>
                <a:schemeClr val="tx1"/>
              </a:solidFill>
              <a:effectLst/>
              <a:latin typeface="Arial" pitchFamily="34" charset="0"/>
              <a:ea typeface="MS PGothic" pitchFamily="34" charset="-128"/>
            </a:endParaRP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12</a:t>
            </a:fld>
            <a:endParaRPr lang="en-GB" altLang="en-US">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Cette diapositive donne un exemple de la façon dont les agents de santé peuvent expliquer les avantages du VPI aux parents ou aux personnes responsables des nourrissons. </a:t>
            </a:r>
          </a:p>
          <a:p>
            <a:endParaRPr lang="fr-FR" altLang="en-US" b="1" noProof="0" dirty="0"/>
          </a:p>
          <a:p>
            <a:pPr marL="0" marR="0" indent="0" algn="l" defTabSz="914400" rtl="0" eaLnBrk="1" fontAlgn="base" latinLnBrk="0" hangingPunct="1">
              <a:lnSpc>
                <a:spcPct val="100000"/>
              </a:lnSpc>
              <a:spcBef>
                <a:spcPct val="30000"/>
              </a:spcBef>
              <a:spcAft>
                <a:spcPct val="0"/>
              </a:spcAft>
              <a:buClrTx/>
              <a:buSzTx/>
              <a:buFontTx/>
              <a:buNone/>
              <a:tabLst/>
              <a:defRPr/>
            </a:pPr>
            <a:r>
              <a:rPr lang="fr-FR" altLang="en-US" sz="1200" b="1" i="1" noProof="0" dirty="0">
                <a:latin typeface="Gill Sans MT" panose="020B0502020104020203" pitchFamily="34" charset="0"/>
              </a:rPr>
              <a:t>Les</a:t>
            </a:r>
            <a:r>
              <a:rPr lang="fr-FR" altLang="en-US" sz="1200" b="1" i="1" baseline="0" noProof="0" dirty="0">
                <a:latin typeface="Gill Sans MT" panose="020B0502020104020203" pitchFamily="34" charset="0"/>
              </a:rPr>
              <a:t> agents de santé peuvent dire aux parents et </a:t>
            </a:r>
            <a:r>
              <a:rPr lang="fr-FR" altLang="en-US" b="1" i="1" noProof="0" dirty="0"/>
              <a:t>aux personnes responsables des nourrissons que :</a:t>
            </a:r>
            <a:r>
              <a:rPr lang="fr-FR" altLang="en-US" b="1" noProof="0" dirty="0"/>
              <a:t> </a:t>
            </a:r>
          </a:p>
          <a:p>
            <a:pPr marL="0" indent="0" eaLnBrk="1" hangingPunct="1">
              <a:buNone/>
            </a:pPr>
            <a:endParaRPr lang="fr-FR" altLang="en-US" sz="1200" b="1" i="1" noProof="0" dirty="0">
              <a:latin typeface="Gill Sans MT" panose="020B0502020104020203" pitchFamily="34" charset="0"/>
            </a:endParaRPr>
          </a:p>
          <a:p>
            <a:pPr marL="0" indent="0" eaLnBrk="1" hangingPunct="1">
              <a:buNone/>
            </a:pPr>
            <a:r>
              <a:rPr lang="fr-FR" altLang="en-US" sz="1200" dirty="0">
                <a:latin typeface="Arial"/>
                <a:cs typeface="Arial"/>
              </a:rPr>
              <a:t>« Combiner deux doses de VPI et le VPO permet d’assurer une forte protection contre la poliomyélite. La dose de VPI contribuera à protéger d’autant plus vos enfants contre la poliomyélite – et ils profiteront des avantages des deux vaccins. »</a:t>
            </a:r>
          </a:p>
          <a:p>
            <a:pPr marL="0" indent="0" eaLnBrk="1" hangingPunct="1">
              <a:buNone/>
            </a:pPr>
            <a:r>
              <a:rPr lang="fr-FR" altLang="en-US" sz="1200" dirty="0">
                <a:latin typeface="Arial"/>
                <a:cs typeface="Arial"/>
              </a:rPr>
              <a:t>« Les deux vaccins administrés ensemble apportent la plus forte protection contre la poliomyélite – ils protègent votre enfant et contribuent à protéger votre communauté. »</a:t>
            </a:r>
          </a:p>
          <a:p>
            <a:endParaRPr lang="fr-FR" altLang="en-US" b="1" noProof="0"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a:ln/>
        </p:spPr>
      </p:sp>
      <p:sp>
        <p:nvSpPr>
          <p:cNvPr id="43011"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lstStyle/>
          <a:p>
            <a:r>
              <a:rPr lang="fr-FR" altLang="en-US" b="1" noProof="0" dirty="0"/>
              <a:t>À l’attention de l’animateur :  </a:t>
            </a:r>
          </a:p>
          <a:p>
            <a:r>
              <a:rPr lang="fr-FR" altLang="en-US" b="1" noProof="0" dirty="0"/>
              <a:t>Demandez aux participants : « Qu’allez-vous répondre à cette question ? »</a:t>
            </a:r>
          </a:p>
          <a:p>
            <a:endParaRPr lang="fr-FR" altLang="en-US" b="1" noProof="0" dirty="0"/>
          </a:p>
          <a:p>
            <a:r>
              <a:rPr lang="fr-FR" altLang="en-US" b="1" noProof="0" dirty="0"/>
              <a:t>Suggestion</a:t>
            </a:r>
            <a:r>
              <a:rPr lang="fr-FR" altLang="en-US" b="1" baseline="0" noProof="0" dirty="0"/>
              <a:t> de réponse :</a:t>
            </a:r>
            <a:endParaRPr lang="fr-FR" altLang="en-US" b="1" noProof="0" dirty="0"/>
          </a:p>
          <a:p>
            <a:endParaRPr lang="fr-FR" altLang="en-US" noProof="0" dirty="0"/>
          </a:p>
          <a:p>
            <a:r>
              <a:rPr lang="fr-FR" altLang="en-US" sz="1200" dirty="0">
                <a:latin typeface="Arial"/>
                <a:cs typeface="Arial"/>
              </a:rPr>
              <a:t>Combiner le VPI et le VPO permet d’apporter une protection maximale contre la poliomyélite. </a:t>
            </a:r>
            <a:r>
              <a:rPr lang="fr-FR" altLang="en-US" noProof="0" dirty="0">
                <a:latin typeface="Arial"/>
                <a:cs typeface="Arial"/>
              </a:rPr>
              <a:t>Le VPI et le VPO provoquent chacun une réponse immunitaire différente et administrés ensemble, ils renforcent la protection de votre enfant.  La dose supplémentaire de VPI aidera à protéger d’autant plus votre enfant contre la poliomyélite et il profitera des avantages des deux vaccins.</a:t>
            </a:r>
          </a:p>
        </p:txBody>
      </p:sp>
      <p:sp>
        <p:nvSpPr>
          <p:cNvPr id="4301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0880D06D-D48D-49E4-B17A-5B4FC9FC2E64}" type="slidenum">
              <a:rPr lang="fr-FR" altLang="en-US">
                <a:cs typeface="Arial" pitchFamily="34" charset="0"/>
              </a:rPr>
              <a:pPr algn="r" eaLnBrk="1" hangingPunct="1">
                <a:spcBef>
                  <a:spcPct val="0"/>
                </a:spcBef>
              </a:pPr>
              <a:t>14</a:t>
            </a:fld>
            <a:endParaRPr lang="fr-FR"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que le VPI est sans risque.</a:t>
            </a:r>
          </a:p>
          <a:p>
            <a:endParaRPr lang="fr-FR" altLang="en-US" b="1" noProof="0" dirty="0"/>
          </a:p>
          <a:p>
            <a:r>
              <a:rPr lang="fr-FR" altLang="en-US" noProof="0" dirty="0">
                <a:solidFill>
                  <a:srgbClr val="000000"/>
                </a:solidFill>
                <a:latin typeface="Arial"/>
                <a:cs typeface="Arial"/>
              </a:rPr>
              <a:t>Le VPI a prouvé son innocuité dans plus de 60 pays du monde, depuis une décennie dans nombre d’entre eux, </a:t>
            </a:r>
            <a:r>
              <a:rPr lang="fr-FR" altLang="en-US" sz="1200" kern="1200" noProof="0" dirty="0">
                <a:solidFill>
                  <a:srgbClr val="000000"/>
                </a:solidFill>
                <a:latin typeface="Arial"/>
                <a:ea typeface="MS PGothic" pitchFamily="34" charset="-128"/>
                <a:cs typeface="Arial"/>
              </a:rPr>
              <a:t>voire depuis plus longtemps, </a:t>
            </a:r>
            <a:r>
              <a:rPr lang="fr-FR" altLang="en-US" sz="1200" kern="1200" dirty="0">
                <a:solidFill>
                  <a:srgbClr val="000000"/>
                </a:solidFill>
                <a:latin typeface="Arial"/>
                <a:ea typeface="MS PGothic" pitchFamily="34" charset="-128"/>
                <a:cs typeface="Arial"/>
              </a:rPr>
              <a:t>et depuis avril 2019 dans tous les pays du monde.</a:t>
            </a:r>
            <a:endParaRPr lang="fr-FR" altLang="en-US" sz="1200" kern="1200" noProof="0" dirty="0">
              <a:solidFill>
                <a:srgbClr val="000000"/>
              </a:solidFill>
              <a:latin typeface="Arial"/>
              <a:ea typeface="MS PGothic" pitchFamily="34" charset="-128"/>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noProof="0" dirty="0">
                <a:solidFill>
                  <a:srgbClr val="000000"/>
                </a:solidFill>
                <a:latin typeface="Arial"/>
                <a:cs typeface="Arial"/>
              </a:rPr>
              <a:t>Le VPI est un vaccin très sûr, </a:t>
            </a:r>
            <a:r>
              <a:rPr lang="fr-FR" altLang="en-US" sz="1200" dirty="0">
                <a:solidFill>
                  <a:srgbClr val="000000"/>
                </a:solidFill>
                <a:latin typeface="Arial"/>
                <a:cs typeface="Arial"/>
              </a:rPr>
              <a:t>qu’il soit administré seul ou associé à d’autres vaccins. </a:t>
            </a:r>
            <a:endParaRPr lang="fr-FR" altLang="en-US" noProof="0" dirty="0">
              <a:solidFill>
                <a:srgbClr val="000000"/>
              </a:solidFill>
              <a:latin typeface="Arial"/>
              <a:cs typeface="Arial"/>
            </a:endParaRPr>
          </a:p>
          <a:p>
            <a:r>
              <a:rPr lang="fr-FR" altLang="en-US" noProof="0" dirty="0">
                <a:solidFill>
                  <a:srgbClr val="000000"/>
                </a:solidFill>
                <a:latin typeface="Arial"/>
                <a:cs typeface="Arial"/>
              </a:rPr>
              <a:t>Aucune manifestation indésirable grave n’a été signalée, à</a:t>
            </a:r>
            <a:r>
              <a:rPr lang="fr-FR" altLang="en-US" baseline="0" noProof="0" dirty="0">
                <a:solidFill>
                  <a:srgbClr val="000000"/>
                </a:solidFill>
                <a:latin typeface="Arial"/>
                <a:cs typeface="Arial"/>
              </a:rPr>
              <a:t> l’exception de quelques effets secondaires mineurs</a:t>
            </a:r>
            <a:r>
              <a:rPr lang="fr-FR" altLang="en-US" noProof="0" dirty="0">
                <a:solidFill>
                  <a:srgbClr val="000000"/>
                </a:solidFill>
                <a:latin typeface="Arial"/>
                <a:cs typeface="Arial"/>
              </a:rPr>
              <a:t>.</a:t>
            </a:r>
          </a:p>
          <a:p>
            <a:r>
              <a:rPr lang="fr-FR" altLang="en-US" noProof="0" dirty="0">
                <a:solidFill>
                  <a:srgbClr val="000000"/>
                </a:solidFill>
                <a:latin typeface="Arial"/>
                <a:cs typeface="Arial"/>
              </a:rPr>
              <a:t>Des réactions locales mineures peuvent survenir après une vaccination par le VPI.</a:t>
            </a:r>
          </a:p>
          <a:p>
            <a:endParaRPr lang="fr-FR" altLang="en-US" noProof="0" dirty="0">
              <a:latin typeface="Limon F3" charset="0"/>
            </a:endParaRPr>
          </a:p>
          <a:p>
            <a:endParaRPr lang="en-US" altLang="en-US" b="1" dirty="0"/>
          </a:p>
        </p:txBody>
      </p:sp>
      <p:sp>
        <p:nvSpPr>
          <p:cNvPr id="3277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14DEFB0-E11C-483B-921B-40DCF77095DF}" type="slidenum">
              <a:rPr lang="en-GB" altLang="en-US">
                <a:cs typeface="Arial" pitchFamily="34" charset="0"/>
              </a:rPr>
              <a:pPr algn="r" eaLnBrk="1" hangingPunct="1">
                <a:spcBef>
                  <a:spcPct val="0"/>
                </a:spcBef>
              </a:pPr>
              <a:t>15</a:t>
            </a:fld>
            <a:endParaRPr lang="en-GB" altLang="en-US">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lstStyle/>
          <a:p>
            <a:r>
              <a:rPr lang="fr-FR" altLang="en-US" b="1" noProof="0" dirty="0"/>
              <a:t>À l’attention de l’animateur :  </a:t>
            </a:r>
          </a:p>
          <a:p>
            <a:r>
              <a:rPr lang="fr-FR" altLang="en-US" b="1" noProof="0" dirty="0"/>
              <a:t>Demandez aux participants : « Qu’allez-vous répondre à cette question ? »</a:t>
            </a:r>
          </a:p>
          <a:p>
            <a:endParaRPr lang="fr-FR" altLang="en-US" b="1" noProof="0" dirty="0"/>
          </a:p>
          <a:p>
            <a:r>
              <a:rPr lang="fr-FR" altLang="en-US" b="1" noProof="0" dirty="0"/>
              <a:t>Suggestion</a:t>
            </a:r>
            <a:r>
              <a:rPr lang="fr-FR" altLang="en-US" b="1" baseline="0" noProof="0" dirty="0"/>
              <a:t> de réponse :</a:t>
            </a:r>
            <a:endParaRPr lang="fr-FR" altLang="en-US" b="1" noProof="0" dirty="0"/>
          </a:p>
          <a:p>
            <a:endParaRPr lang="fr-FR" altLang="en-US" noProof="0" dirty="0"/>
          </a:p>
          <a:p>
            <a:r>
              <a:rPr lang="fr-FR" altLang="en-US" noProof="0" dirty="0"/>
              <a:t>Après l’injection</a:t>
            </a:r>
            <a:r>
              <a:rPr lang="fr-FR" altLang="en-US" baseline="0" noProof="0" dirty="0"/>
              <a:t> du vaccin</a:t>
            </a:r>
            <a:r>
              <a:rPr lang="fr-FR" altLang="en-US" noProof="0" dirty="0"/>
              <a:t>, on peut éventuellement constater une légère rougeur avec une sensibilité</a:t>
            </a:r>
            <a:r>
              <a:rPr lang="fr-FR" altLang="en-US" baseline="0" noProof="0" dirty="0"/>
              <a:t> de la peau</a:t>
            </a:r>
            <a:r>
              <a:rPr lang="fr-FR" altLang="en-US" noProof="0" dirty="0"/>
              <a:t>.</a:t>
            </a:r>
          </a:p>
          <a:p>
            <a:endParaRPr lang="fr-FR" altLang="en-US" noProof="0" dirty="0"/>
          </a:p>
          <a:p>
            <a:r>
              <a:rPr lang="fr-FR" altLang="en-US" b="1" i="1" noProof="0" dirty="0"/>
              <a:t>À l’attention de l’animateur :</a:t>
            </a:r>
          </a:p>
          <a:p>
            <a:r>
              <a:rPr lang="fr-FR" sz="1200" i="1" kern="1200" noProof="0" dirty="0">
                <a:solidFill>
                  <a:schemeClr val="tx1"/>
                </a:solidFill>
                <a:latin typeface="Arial" pitchFamily="34" charset="0"/>
                <a:ea typeface="MS PGothic" pitchFamily="34" charset="-128"/>
                <a:cs typeface="MS PGothic" pitchFamily="34" charset="-128"/>
              </a:rPr>
              <a:t>Vous pouvez organiser deux jeux de rôles avec les autres participants en observateurs, chargés de faire part de leurs commentaires. Chaque jeu de rôle peut illustrer</a:t>
            </a:r>
            <a:r>
              <a:rPr lang="fr-FR" sz="1200" i="1" kern="1200" baseline="0" noProof="0" dirty="0">
                <a:solidFill>
                  <a:schemeClr val="tx1"/>
                </a:solidFill>
                <a:latin typeface="Arial" pitchFamily="34" charset="0"/>
                <a:ea typeface="MS PGothic" pitchFamily="34" charset="-128"/>
                <a:cs typeface="MS PGothic" pitchFamily="34" charset="-128"/>
              </a:rPr>
              <a:t> une « bonne pratique » et une « mauvaise pratique ».</a:t>
            </a:r>
            <a:r>
              <a:rPr lang="fr-FR" sz="1200" i="1" kern="1200" noProof="0" dirty="0">
                <a:solidFill>
                  <a:schemeClr val="tx1"/>
                </a:solidFill>
                <a:latin typeface="Arial" pitchFamily="34" charset="0"/>
                <a:ea typeface="MS PGothic" pitchFamily="34" charset="-128"/>
                <a:cs typeface="MS PGothic" pitchFamily="34" charset="-128"/>
              </a:rPr>
              <a:t> </a:t>
            </a:r>
            <a:endParaRPr lang="fr-FR" altLang="en-US" i="1" noProof="0" dirty="0"/>
          </a:p>
        </p:txBody>
      </p:sp>
      <p:sp>
        <p:nvSpPr>
          <p:cNvPr id="4403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8CC0EA2D-FEA0-4205-978C-9E71BA06D519}" type="slidenum">
              <a:rPr lang="fr-FR" altLang="en-US">
                <a:cs typeface="Arial" pitchFamily="34" charset="0"/>
              </a:rPr>
              <a:pPr algn="r" eaLnBrk="1" hangingPunct="1">
                <a:spcBef>
                  <a:spcPct val="0"/>
                </a:spcBef>
              </a:pPr>
              <a:t>16</a:t>
            </a:fld>
            <a:endParaRPr lang="fr-FR" altLang="en-US">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Cette diapositive donne un exemple de ce que les agents de santé peuvent expliquer aux parents ou aux personnes responsables des nourrissons sur l’innocuité du VPI. </a:t>
            </a:r>
          </a:p>
          <a:p>
            <a:pPr marL="0" indent="0" eaLnBrk="1" hangingPunct="1">
              <a:buNone/>
            </a:pPr>
            <a:endParaRPr lang="en-US" altLang="en-US" sz="1200" b="1" i="1" dirty="0">
              <a:latin typeface="Gill Sans MT" panose="020B0502020104020203" pitchFamily="34" charset="0"/>
            </a:endParaRPr>
          </a:p>
          <a:p>
            <a:pPr marL="0" indent="0" eaLnBrk="1" hangingPunct="1">
              <a:buNone/>
            </a:pPr>
            <a:r>
              <a:rPr lang="fr-FR" altLang="en-US" sz="1200" b="1" i="1" dirty="0">
                <a:latin typeface="Gill Sans MT" panose="020B0502020104020203" pitchFamily="34" charset="0"/>
              </a:rPr>
              <a:t>Les agents de santé peuvent dire aux parents et aux personnes responsables des nourrissons que :</a:t>
            </a:r>
            <a:endParaRPr lang="en-US" altLang="en-US" sz="1200" dirty="0">
              <a:latin typeface="Limon F3" charset="0"/>
            </a:endParaRPr>
          </a:p>
          <a:p>
            <a:pPr>
              <a:spcBef>
                <a:spcPct val="0"/>
              </a:spcBef>
              <a:buClrTx/>
              <a:buFontTx/>
              <a:buNone/>
            </a:pPr>
            <a:endParaRPr lang="en-US" altLang="en-US" sz="1200" dirty="0">
              <a:latin typeface="Limon F3" charset="0"/>
            </a:endParaRPr>
          </a:p>
          <a:p>
            <a:pPr>
              <a:spcBef>
                <a:spcPct val="0"/>
              </a:spcBef>
              <a:buClrTx/>
              <a:buFontTx/>
              <a:buNone/>
            </a:pPr>
            <a:r>
              <a:rPr lang="fr-FR" altLang="en-US" sz="1200" noProof="0" dirty="0">
                <a:latin typeface="Limon F3" charset="0"/>
              </a:rPr>
              <a:t>“Le</a:t>
            </a:r>
            <a:r>
              <a:rPr lang="fr-FR" altLang="en-US" sz="1200" baseline="0" noProof="0" dirty="0">
                <a:latin typeface="Limon F3" charset="0"/>
              </a:rPr>
              <a:t> VPI est un vaccin très sûr.</a:t>
            </a:r>
          </a:p>
          <a:p>
            <a:pPr>
              <a:spcBef>
                <a:spcPct val="0"/>
              </a:spcBef>
              <a:buClrTx/>
              <a:buFontTx/>
              <a:buNone/>
            </a:pPr>
            <a:endParaRPr lang="en-US" altLang="en-US" sz="1200" baseline="0" dirty="0">
              <a:latin typeface="Limon F3" charset="0"/>
            </a:endParaRPr>
          </a:p>
          <a:p>
            <a:pPr>
              <a:spcBef>
                <a:spcPct val="0"/>
              </a:spcBef>
              <a:buClrTx/>
              <a:buFontTx/>
              <a:buNone/>
            </a:pPr>
            <a:r>
              <a:rPr lang="fr-FR" altLang="en-US" sz="1200" dirty="0"/>
              <a:t>Après l’injection du vaccin, on peut éventuellement constater une légère rougeur avec une sensibilité de la peau. »</a:t>
            </a:r>
            <a:endParaRPr lang="fr-FR" altLang="en-US" sz="1200" dirty="0">
              <a:latin typeface="Limon F3" charset="0"/>
            </a:endParaRP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17</a:t>
            </a:fld>
            <a:endParaRPr lang="en-GB" altLang="en-US">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Cette diapositive donne un exemple de la façon dont les agents de santé peuvent expliquer aux parents ou aux personnes responsables des nourrissons les avantages des injections multiples. </a:t>
            </a:r>
          </a:p>
          <a:p>
            <a:pPr>
              <a:spcBef>
                <a:spcPct val="0"/>
              </a:spcBef>
              <a:buClrTx/>
              <a:buFontTx/>
              <a:buNone/>
            </a:pPr>
            <a:endParaRPr lang="en-US" altLang="en-US" sz="1200" dirty="0">
              <a:latin typeface="Limon F3" charset="0"/>
            </a:endParaRPr>
          </a:p>
          <a:p>
            <a:pPr marL="0" indent="0">
              <a:spcBef>
                <a:spcPct val="0"/>
              </a:spcBef>
              <a:buClrTx/>
              <a:buFontTx/>
              <a:buNone/>
            </a:pPr>
            <a:r>
              <a:rPr lang="fr-FR" altLang="en-US" sz="1200" b="1" i="1" dirty="0">
                <a:solidFill>
                  <a:srgbClr val="000000"/>
                </a:solidFill>
                <a:latin typeface="Arial"/>
                <a:cs typeface="Arial"/>
              </a:rPr>
              <a:t>Les parents et/ou les personnes responsables des nourrissons peuvent se sentir préoccupés à l’idée que leurs enfants reçoivent </a:t>
            </a:r>
            <a:r>
              <a:rPr lang="fr-FR" altLang="en-US" sz="1200" b="1" i="1" u="sng" dirty="0">
                <a:solidFill>
                  <a:srgbClr val="000000"/>
                </a:solidFill>
                <a:latin typeface="Arial"/>
                <a:cs typeface="Arial"/>
              </a:rPr>
              <a:t>trois vaccins en une seule fois</a:t>
            </a:r>
            <a:r>
              <a:rPr lang="fr-FR" altLang="en-US" sz="1200" b="1" i="1" dirty="0">
                <a:solidFill>
                  <a:srgbClr val="000000"/>
                </a:solidFill>
                <a:latin typeface="Arial"/>
                <a:cs typeface="Arial"/>
              </a:rPr>
              <a:t>. Les agents de santé peuvent les rassurer en leur disant :</a:t>
            </a:r>
          </a:p>
          <a:p>
            <a:pPr>
              <a:spcBef>
                <a:spcPct val="0"/>
              </a:spcBef>
              <a:buClrTx/>
              <a:buFontTx/>
              <a:buNone/>
            </a:pPr>
            <a:r>
              <a:rPr lang="en-GB" altLang="en-US" sz="1200" b="1" dirty="0">
                <a:solidFill>
                  <a:srgbClr val="000000"/>
                </a:solidFill>
                <a:latin typeface="Arial"/>
                <a:cs typeface="Arial"/>
              </a:rPr>
              <a:t> </a:t>
            </a:r>
            <a:endParaRPr lang="en-US" altLang="en-US" sz="1200" dirty="0">
              <a:solidFill>
                <a:srgbClr val="000000"/>
              </a:solidFill>
              <a:latin typeface="Arial"/>
              <a:cs typeface="Arial"/>
            </a:endParaRPr>
          </a:p>
          <a:p>
            <a:pPr marL="0" marR="0" indent="0" algn="l" defTabSz="914400" rtl="0" eaLnBrk="0" fontAlgn="base" latinLnBrk="0" hangingPunct="0">
              <a:lnSpc>
                <a:spcPct val="100000"/>
              </a:lnSpc>
              <a:spcBef>
                <a:spcPct val="0"/>
              </a:spcBef>
              <a:spcAft>
                <a:spcPct val="0"/>
              </a:spcAft>
              <a:buClrTx/>
              <a:buSzTx/>
              <a:buFontTx/>
              <a:buNone/>
              <a:tabLst/>
              <a:defRPr/>
            </a:pPr>
            <a:r>
              <a:rPr lang="fr-FR" altLang="en-US" sz="1200" dirty="0">
                <a:solidFill>
                  <a:srgbClr val="000000"/>
                </a:solidFill>
                <a:latin typeface="Arial"/>
                <a:cs typeface="Arial"/>
              </a:rPr>
              <a:t>« En administrant à votre enfant plusieurs vaccins en une seule séance lui permet d’être immunisé le plus tôt possible. </a:t>
            </a:r>
            <a:r>
              <a:rPr lang="fr-FR" altLang="en-US" sz="1200" b="0" dirty="0">
                <a:solidFill>
                  <a:srgbClr val="000000"/>
                </a:solidFill>
                <a:latin typeface="Arial"/>
                <a:cs typeface="Arial"/>
              </a:rPr>
              <a:t>Cela le protège pendant les premiers mois de sa vie où il est le plus vulnérable.</a:t>
            </a:r>
          </a:p>
          <a:p>
            <a:pPr>
              <a:spcBef>
                <a:spcPct val="0"/>
              </a:spcBef>
              <a:buClrTx/>
              <a:buFontTx/>
              <a:buNone/>
            </a:pPr>
            <a:endParaRPr lang="en-US" altLang="en-US" sz="1200" dirty="0">
              <a:solidFill>
                <a:srgbClr val="000000"/>
              </a:solidFill>
              <a:latin typeface="Arial"/>
              <a:cs typeface="Arial"/>
            </a:endParaRPr>
          </a:p>
          <a:p>
            <a:pPr>
              <a:spcBef>
                <a:spcPct val="0"/>
              </a:spcBef>
              <a:buClrTx/>
              <a:buFontTx/>
              <a:buNone/>
            </a:pPr>
            <a:r>
              <a:rPr lang="fr-FR" altLang="en-US" sz="1200" dirty="0">
                <a:solidFill>
                  <a:srgbClr val="000000"/>
                </a:solidFill>
                <a:latin typeface="Arial"/>
                <a:cs typeface="Arial"/>
              </a:rPr>
              <a:t>De plus, en administrant plusieurs vaccins en une seule fois implique moins de séances de vaccination pour les parents et les personnes responsables des nourrissons. »</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18</a:t>
            </a:fld>
            <a:endParaRPr lang="en-GB" altLang="en-US">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endParaRPr lang="fr-FR" altLang="en-US" b="1" noProof="0" dirty="0"/>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noProof="0" dirty="0">
                <a:solidFill>
                  <a:schemeClr val="tx1"/>
                </a:solidFill>
                <a:effectLst/>
                <a:latin typeface="Arial"/>
                <a:ea typeface="MS PGothic" pitchFamily="34" charset="-128"/>
                <a:cs typeface="Arial"/>
              </a:rPr>
              <a:t>Les nombreuses années de suivi des enfants dans les pays où ils reçoivent des injections multiples en une seule séance ont montré que les injections de plusieurs vaccins à la fois sont sans risque. Dans le monde, la plupart des </a:t>
            </a:r>
            <a:r>
              <a:rPr lang="fr-FR" sz="1200" kern="1200" noProof="0">
                <a:solidFill>
                  <a:schemeClr val="tx1"/>
                </a:solidFill>
                <a:effectLst/>
                <a:latin typeface="Arial"/>
                <a:ea typeface="MS PGothic" pitchFamily="34" charset="-128"/>
                <a:cs typeface="Arial"/>
              </a:rPr>
              <a:t>pays utilisent </a:t>
            </a:r>
            <a:r>
              <a:rPr lang="fr-FR" sz="1200" kern="1200" noProof="0" dirty="0">
                <a:solidFill>
                  <a:schemeClr val="tx1"/>
                </a:solidFill>
                <a:effectLst/>
                <a:latin typeface="Arial"/>
                <a:ea typeface="MS PGothic" pitchFamily="34" charset="-128"/>
                <a:cs typeface="Arial"/>
              </a:rPr>
              <a:t>sans risque les injections multiples depuis plus de dix ans. Le VPI est efficace lorsqu’il est injecté seul ou en association avec d’autres vaccins</a:t>
            </a:r>
            <a:r>
              <a:rPr lang="fr-FR" sz="1200" kern="1200" baseline="0" noProof="0" dirty="0">
                <a:solidFill>
                  <a:schemeClr val="tx1"/>
                </a:solidFill>
                <a:effectLst/>
                <a:latin typeface="Arial"/>
                <a:ea typeface="MS PGothic" pitchFamily="34" charset="-128"/>
                <a:cs typeface="Arial"/>
              </a:rPr>
              <a:t> et dans ce dernier cas, il est sans risque pour le système immunitaire de l’enfant.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altLang="en-US" b="1" noProof="0" dirty="0">
              <a:solidFill>
                <a:schemeClr val="tx1"/>
              </a:solidFill>
              <a:latin typeface="Arial"/>
              <a:cs typeface="Arial"/>
            </a:endParaRPr>
          </a:p>
          <a:p>
            <a:r>
              <a:rPr lang="fr-FR" altLang="en-US" b="1" i="0" noProof="0" dirty="0">
                <a:solidFill>
                  <a:schemeClr val="tx1"/>
                </a:solidFill>
                <a:latin typeface="Arial"/>
                <a:cs typeface="Arial"/>
              </a:rPr>
              <a:t>Les agents de santé doivent expliquer aux </a:t>
            </a:r>
            <a:r>
              <a:rPr lang="fr-FR" altLang="en-US" b="1" i="0" baseline="0" noProof="0" dirty="0">
                <a:solidFill>
                  <a:schemeClr val="tx1"/>
                </a:solidFill>
                <a:latin typeface="Arial"/>
                <a:cs typeface="Arial"/>
              </a:rPr>
              <a:t>parents </a:t>
            </a:r>
            <a:r>
              <a:rPr lang="fr-FR" altLang="en-US" sz="1200" b="1" i="0" dirty="0">
                <a:solidFill>
                  <a:schemeClr val="tx1"/>
                </a:solidFill>
                <a:latin typeface="Arial"/>
                <a:cs typeface="Arial"/>
              </a:rPr>
              <a:t>et aux personnes responsables des nourrissons que l’administration de plusieurs vaccins en une fois ne présente aucun risque pour l’enfant.</a:t>
            </a:r>
            <a:r>
              <a:rPr lang="fr-FR" altLang="en-US" b="1" i="0" baseline="0" noProof="0" dirty="0">
                <a:solidFill>
                  <a:schemeClr val="tx1"/>
                </a:solidFill>
                <a:latin typeface="Arial"/>
                <a:cs typeface="Arial"/>
              </a:rPr>
              <a:t> </a:t>
            </a:r>
          </a:p>
          <a:p>
            <a:endParaRPr lang="fr-FR" altLang="en-US" b="1" baseline="0" noProof="0" dirty="0">
              <a:solidFill>
                <a:schemeClr val="tx1"/>
              </a:solidFill>
              <a:latin typeface="Arial"/>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b="0" baseline="0" noProof="0" dirty="0">
                <a:solidFill>
                  <a:schemeClr val="tx1"/>
                </a:solidFill>
                <a:latin typeface="Arial"/>
                <a:cs typeface="Arial"/>
              </a:rPr>
              <a:t>Ils peuvent dire : « </a:t>
            </a:r>
            <a:r>
              <a:rPr lang="fr-FR" altLang="en-US" sz="1200" dirty="0">
                <a:solidFill>
                  <a:schemeClr val="tx1"/>
                </a:solidFill>
                <a:latin typeface="Arial"/>
                <a:cs typeface="Arial"/>
              </a:rPr>
              <a:t>Administrer plusieurs injections en une fois ne présente aucun risque pour votre enfant. </a:t>
            </a:r>
            <a:r>
              <a:rPr lang="fr-FR" sz="1200" dirty="0">
                <a:solidFill>
                  <a:schemeClr val="tx1"/>
                </a:solidFill>
                <a:latin typeface="Arial"/>
                <a:cs typeface="Arial"/>
              </a:rPr>
              <a:t>De nombreux pays ont mis en place des calendriers de vaccination prévoyant l’administration de plusieurs vaccins en une seule séance. »</a:t>
            </a:r>
            <a:endParaRPr lang="fr-FR" altLang="en-US" sz="1200" noProof="0" dirty="0">
              <a:solidFill>
                <a:schemeClr val="tx1"/>
              </a:solidFill>
              <a:latin typeface="Arial"/>
              <a:cs typeface="Arial"/>
            </a:endParaRPr>
          </a:p>
          <a:p>
            <a:endParaRPr lang="fr-FR" altLang="en-US" b="0" noProof="0" dirty="0">
              <a:solidFill>
                <a:schemeClr val="tx1"/>
              </a:solidFill>
              <a:latin typeface="Arial"/>
              <a:cs typeface="Arial"/>
            </a:endParaRP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19</a:t>
            </a:fld>
            <a:endParaRPr lang="en-GB" altLang="en-US">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xfrm>
            <a:off x="702145" y="4415157"/>
            <a:ext cx="5606110" cy="44738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30724" name="Espace réservé du numéro de diapositive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545" eaLnBrk="0" hangingPunct="0">
              <a:spcBef>
                <a:spcPct val="30000"/>
              </a:spcBef>
              <a:defRPr sz="1200">
                <a:solidFill>
                  <a:schemeClr val="tx1"/>
                </a:solidFill>
                <a:latin typeface="Arial" pitchFamily="34" charset="0"/>
                <a:ea typeface="MS PGothic" pitchFamily="34" charset="-128"/>
              </a:defRPr>
            </a:lvl1pPr>
            <a:lvl2pPr marL="740424" indent="-284778" defTabSz="906545" eaLnBrk="0" hangingPunct="0">
              <a:spcBef>
                <a:spcPct val="30000"/>
              </a:spcBef>
              <a:defRPr sz="1200">
                <a:solidFill>
                  <a:schemeClr val="tx1"/>
                </a:solidFill>
                <a:latin typeface="Arial" pitchFamily="34" charset="0"/>
                <a:ea typeface="MS PGothic" pitchFamily="34" charset="-128"/>
              </a:defRPr>
            </a:lvl2pPr>
            <a:lvl3pPr marL="1139114" indent="-227823" defTabSz="906545" eaLnBrk="0" hangingPunct="0">
              <a:spcBef>
                <a:spcPct val="30000"/>
              </a:spcBef>
              <a:defRPr sz="1200">
                <a:solidFill>
                  <a:schemeClr val="tx1"/>
                </a:solidFill>
                <a:latin typeface="Arial" pitchFamily="34" charset="0"/>
                <a:ea typeface="MS PGothic" pitchFamily="34" charset="-128"/>
              </a:defRPr>
            </a:lvl3pPr>
            <a:lvl4pPr marL="1594759" indent="-227823" defTabSz="906545" eaLnBrk="0" hangingPunct="0">
              <a:spcBef>
                <a:spcPct val="30000"/>
              </a:spcBef>
              <a:defRPr sz="1200">
                <a:solidFill>
                  <a:schemeClr val="tx1"/>
                </a:solidFill>
                <a:latin typeface="Arial" pitchFamily="34" charset="0"/>
                <a:ea typeface="MS PGothic" pitchFamily="34" charset="-128"/>
              </a:defRPr>
            </a:lvl4pPr>
            <a:lvl5pPr marL="2050405" indent="-227823" defTabSz="906545" eaLnBrk="0" hangingPunct="0">
              <a:spcBef>
                <a:spcPct val="30000"/>
              </a:spcBef>
              <a:defRPr sz="1200">
                <a:solidFill>
                  <a:schemeClr val="tx1"/>
                </a:solidFill>
                <a:latin typeface="Arial" pitchFamily="34" charset="0"/>
                <a:ea typeface="MS PGothic" pitchFamily="34" charset="-128"/>
              </a:defRPr>
            </a:lvl5pPr>
            <a:lvl6pPr marL="2506050"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6pPr>
            <a:lvl7pPr marL="2961696"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7341"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8pPr>
            <a:lvl9pPr marL="3872987"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7CF16A54-6B5B-4779-9500-D4DF2A2A6AC0}" type="slidenum">
              <a:rPr lang="fr-FR" altLang="en-US" smtClean="0">
                <a:cs typeface="Arial" pitchFamily="34" charset="0"/>
              </a:rPr>
              <a:pPr eaLnBrk="1" hangingPunct="1">
                <a:spcBef>
                  <a:spcPct val="0"/>
                </a:spcBef>
              </a:pPr>
              <a:t>2</a:t>
            </a:fld>
            <a:endParaRPr lang="fr-FR" altLang="en-US">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p:cNvSpPr>
            <a:spLocks noGrp="1" noRot="1" noChangeAspect="1" noTextEdit="1"/>
          </p:cNvSpPr>
          <p:nvPr>
            <p:ph type="sldImg"/>
          </p:nvPr>
        </p:nvSpPr>
        <p:spPr>
          <a:ln/>
        </p:spPr>
      </p:sp>
      <p:sp>
        <p:nvSpPr>
          <p:cNvPr id="47107"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lstStyle/>
          <a:p>
            <a:r>
              <a:rPr lang="fr-FR" altLang="en-US" b="1" noProof="0" dirty="0"/>
              <a:t>À l’attention de l’animateur :  </a:t>
            </a:r>
          </a:p>
          <a:p>
            <a:r>
              <a:rPr lang="fr-FR" altLang="en-US" b="1" noProof="0" dirty="0"/>
              <a:t>Demandez aux participants : « Qu’allez-vous répondre à cette question ? »</a:t>
            </a:r>
          </a:p>
          <a:p>
            <a:endParaRPr lang="en-US" altLang="en-US" b="1" dirty="0"/>
          </a:p>
          <a:p>
            <a:r>
              <a:rPr lang="fr-FR" altLang="en-US" b="1" noProof="0" dirty="0"/>
              <a:t>Suggestion</a:t>
            </a:r>
            <a:r>
              <a:rPr lang="fr-FR" altLang="en-US" b="1" baseline="0" noProof="0" dirty="0"/>
              <a:t> de réponse :</a:t>
            </a:r>
            <a:endParaRPr lang="fr-FR" altLang="en-US" b="1" noProof="0" dirty="0"/>
          </a:p>
          <a:p>
            <a:endParaRPr lang="fr-FR" altLang="en-US" noProof="0" dirty="0"/>
          </a:p>
          <a:p>
            <a:r>
              <a:rPr lang="fr-FR" altLang="en-US" sz="1200" dirty="0">
                <a:solidFill>
                  <a:schemeClr val="tx1"/>
                </a:solidFill>
                <a:latin typeface="Arial"/>
                <a:cs typeface="Arial"/>
              </a:rPr>
              <a:t>Administrer plusieurs injections en une fois ne présente aucun risque pour votre enfant. </a:t>
            </a:r>
            <a:r>
              <a:rPr lang="fr-FR" sz="1200" dirty="0">
                <a:solidFill>
                  <a:schemeClr val="tx1"/>
                </a:solidFill>
                <a:latin typeface="Arial"/>
                <a:cs typeface="Arial"/>
              </a:rPr>
              <a:t>De nombreux pays ont mis en place des calendriers de vaccination prévoyant l’administration de plusieurs vaccins en une seule séance.</a:t>
            </a:r>
            <a:r>
              <a:rPr lang="fr-FR" altLang="en-US" noProof="0" dirty="0"/>
              <a:t> De nombreuses études ont montré que l’administration de plusieurs vaccins durant une même séance n’entraîne pas d’augmentation de manifestations indésirables notables.</a:t>
            </a:r>
          </a:p>
        </p:txBody>
      </p:sp>
      <p:sp>
        <p:nvSpPr>
          <p:cNvPr id="47108"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FC3E1FFC-8C60-42C7-99FA-939F48C1B9E8}" type="slidenum">
              <a:rPr lang="fr-FR" altLang="en-US">
                <a:cs typeface="Arial" pitchFamily="34" charset="0"/>
              </a:rPr>
              <a:pPr algn="r" eaLnBrk="1" hangingPunct="1">
                <a:spcBef>
                  <a:spcPct val="0"/>
                </a:spcBef>
              </a:pPr>
              <a:t>20</a:t>
            </a:fld>
            <a:endParaRPr lang="fr-FR" altLang="en-US">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fr-FR" sz="1200" noProof="0" dirty="0"/>
          </a:p>
          <a:p>
            <a:r>
              <a:rPr lang="fr-FR" sz="1200" dirty="0">
                <a:solidFill>
                  <a:srgbClr val="000066"/>
                </a:solidFill>
                <a:latin typeface="Arial"/>
                <a:cs typeface="Arial"/>
              </a:rPr>
              <a:t>Les agents de santé doivent reconnaître que les enfants ressentiront probablement une douleur ou une gêne légèrement plus forte lorsqu’on leur administrera des injections multiples</a:t>
            </a:r>
            <a:r>
              <a:rPr lang="fr-FR" sz="1200" noProof="0" dirty="0">
                <a:solidFill>
                  <a:srgbClr val="000066"/>
                </a:solidFill>
                <a:latin typeface="Arial"/>
                <a:cs typeface="Arial"/>
              </a:rPr>
              <a:t>. </a:t>
            </a:r>
            <a:r>
              <a:rPr lang="fr-FR" sz="1200" dirty="0">
                <a:solidFill>
                  <a:srgbClr val="000066"/>
                </a:solidFill>
                <a:latin typeface="Arial"/>
                <a:cs typeface="Arial"/>
              </a:rPr>
              <a:t>Toutefois, ils doivent rappeler aux parents que la douleur ou la gêne résultant d’une vaccination est de très courte durée</a:t>
            </a:r>
            <a:r>
              <a:rPr lang="fr-FR" sz="1200" noProof="0" dirty="0">
                <a:solidFill>
                  <a:srgbClr val="000066"/>
                </a:solidFill>
                <a:latin typeface="Arial"/>
                <a:cs typeface="Arial"/>
              </a:rPr>
              <a:t> – et que même une seule injection peut causer une douleur ou de la gêne,</a:t>
            </a:r>
            <a:r>
              <a:rPr lang="fr-FR" sz="1200" baseline="0" noProof="0" dirty="0">
                <a:solidFill>
                  <a:srgbClr val="000066"/>
                </a:solidFill>
                <a:latin typeface="Arial"/>
                <a:cs typeface="Arial"/>
              </a:rPr>
              <a:t> </a:t>
            </a:r>
            <a:r>
              <a:rPr lang="fr-FR" sz="1200" noProof="0" dirty="0">
                <a:solidFill>
                  <a:srgbClr val="000066"/>
                </a:solidFill>
                <a:latin typeface="Arial"/>
                <a:cs typeface="Arial"/>
              </a:rPr>
              <a:t>sans que les enfants, bien souvent, remarquent la douleur ou la gêne causée par les injections suivantes. Si l’on administre aux enfants tous les</a:t>
            </a:r>
            <a:r>
              <a:rPr lang="fr-FR" sz="1200" baseline="0" noProof="0" dirty="0">
                <a:solidFill>
                  <a:srgbClr val="000066"/>
                </a:solidFill>
                <a:latin typeface="Arial"/>
                <a:cs typeface="Arial"/>
              </a:rPr>
              <a:t> </a:t>
            </a:r>
            <a:r>
              <a:rPr lang="fr-FR" sz="1200" noProof="0" dirty="0">
                <a:solidFill>
                  <a:srgbClr val="000066"/>
                </a:solidFill>
                <a:latin typeface="Arial"/>
                <a:cs typeface="Arial"/>
              </a:rPr>
              <a:t>vaccins nécessaires en plusieurs séances, cela signifie qu’ils ressentiront une</a:t>
            </a:r>
            <a:r>
              <a:rPr lang="fr-FR" sz="1200" baseline="0" noProof="0" dirty="0">
                <a:solidFill>
                  <a:srgbClr val="000066"/>
                </a:solidFill>
                <a:latin typeface="Arial"/>
                <a:cs typeface="Arial"/>
              </a:rPr>
              <a:t> douleur ou de la gêne à plusieurs reprises. </a:t>
            </a:r>
            <a:endParaRPr lang="fr-FR" sz="1200" noProof="0" dirty="0">
              <a:solidFill>
                <a:srgbClr val="000066"/>
              </a:solidFill>
              <a:latin typeface="Arial"/>
              <a:cs typeface="Arial"/>
            </a:endParaRPr>
          </a:p>
          <a:p>
            <a:endParaRPr lang="fr-FR" sz="1200" noProof="0" dirty="0">
              <a:solidFill>
                <a:srgbClr val="000066"/>
              </a:solidFill>
              <a:latin typeface="Arial"/>
              <a:cs typeface="Arial"/>
            </a:endParaRPr>
          </a:p>
          <a:p>
            <a:r>
              <a:rPr lang="fr-FR" sz="1200" noProof="0" dirty="0">
                <a:solidFill>
                  <a:srgbClr val="000066"/>
                </a:solidFill>
                <a:latin typeface="Arial"/>
                <a:cs typeface="Arial"/>
              </a:rPr>
              <a:t>Il est important de se souvenir que des séances supplémentaires de vaccination signifient pour les enfants des épisodes plus fréquents (et non pas plus rares) de stress et de douleur liés à la vaccination.  </a:t>
            </a:r>
          </a:p>
          <a:p>
            <a:endParaRPr lang="fr-FR" altLang="en-US" b="1" noProof="0" dirty="0">
              <a:solidFill>
                <a:srgbClr val="000066"/>
              </a:solidFill>
              <a:latin typeface="Arial"/>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sz="1200" b="1" i="1" dirty="0">
                <a:solidFill>
                  <a:srgbClr val="000066"/>
                </a:solidFill>
                <a:latin typeface="Arial"/>
                <a:cs typeface="Arial"/>
              </a:rPr>
              <a:t>Rassurez-les sur la douleur en disant : </a:t>
            </a:r>
            <a:r>
              <a:rPr lang="fr-FR" altLang="en-US" sz="1200" b="1" i="1" noProof="0" dirty="0">
                <a:solidFill>
                  <a:srgbClr val="000066"/>
                </a:solidFill>
                <a:latin typeface="Arial"/>
                <a:cs typeface="Arial"/>
              </a:rPr>
              <a:t>  </a:t>
            </a:r>
            <a:r>
              <a:rPr lang="fr-FR" altLang="en-US" sz="1200" b="0" i="0" noProof="0" dirty="0">
                <a:solidFill>
                  <a:srgbClr val="000066"/>
                </a:solidFill>
                <a:latin typeface="Arial"/>
                <a:cs typeface="Arial"/>
              </a:rPr>
              <a:t>«</a:t>
            </a:r>
            <a:r>
              <a:rPr lang="fr-FR" altLang="en-US" sz="1200" b="0" i="0" baseline="0" noProof="0" dirty="0">
                <a:solidFill>
                  <a:srgbClr val="000066"/>
                </a:solidFill>
                <a:latin typeface="Arial"/>
                <a:cs typeface="Arial"/>
              </a:rPr>
              <a:t> </a:t>
            </a:r>
            <a:r>
              <a:rPr lang="fr-FR" altLang="en-US" sz="1200" b="0" i="0" noProof="0" dirty="0">
                <a:solidFill>
                  <a:srgbClr val="000066"/>
                </a:solidFill>
                <a:latin typeface="Arial"/>
                <a:cs typeface="Arial"/>
              </a:rPr>
              <a:t>Si l’administration d’injections multiples en une fois est douloureuse, devoir</a:t>
            </a:r>
            <a:r>
              <a:rPr lang="fr-FR" altLang="en-US" sz="1200" b="0" i="0" baseline="0" noProof="0" dirty="0">
                <a:solidFill>
                  <a:srgbClr val="000066"/>
                </a:solidFill>
                <a:latin typeface="Arial"/>
                <a:cs typeface="Arial"/>
              </a:rPr>
              <a:t> revenir pour d’autres vaccins signifie pour l’enfant ressentir une douleur une nouvelle fois.</a:t>
            </a:r>
            <a:r>
              <a:rPr lang="fr-FR" sz="1200" noProof="0" dirty="0">
                <a:solidFill>
                  <a:srgbClr val="000066"/>
                </a:solidFill>
                <a:latin typeface="Arial"/>
                <a:cs typeface="Arial"/>
              </a:rPr>
              <a:t> </a:t>
            </a:r>
            <a:r>
              <a:rPr lang="fr-FR" altLang="en-US" sz="1200" dirty="0">
                <a:solidFill>
                  <a:srgbClr val="000066"/>
                </a:solidFill>
                <a:latin typeface="Arial"/>
                <a:cs typeface="Arial"/>
              </a:rPr>
              <a:t>Il vaut mieux pour l’enfant ressentir une douleur une fois ou un bref moment de gêne plutôt que souffrir à deux occasions différentes. »</a:t>
            </a:r>
            <a:endParaRPr lang="en-US" altLang="en-US" b="1" dirty="0">
              <a:solidFill>
                <a:srgbClr val="000066"/>
              </a:solidFill>
              <a:latin typeface="Arial"/>
              <a:cs typeface="Arial"/>
            </a:endParaRP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21</a:t>
            </a:fld>
            <a:endParaRPr lang="en-GB" altLang="en-US">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a:ln/>
        </p:spPr>
      </p:sp>
      <p:sp>
        <p:nvSpPr>
          <p:cNvPr id="48131"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lstStyle/>
          <a:p>
            <a:r>
              <a:rPr lang="fr-FR" altLang="en-US" b="1" noProof="0" dirty="0"/>
              <a:t>À l’attention de l’animateur :  </a:t>
            </a:r>
          </a:p>
          <a:p>
            <a:r>
              <a:rPr lang="fr-FR" altLang="en-US" b="1" noProof="0" dirty="0"/>
              <a:t>Demandez aux participants : « Qu’allez-vous répondre à cette question ? »</a:t>
            </a:r>
          </a:p>
          <a:p>
            <a:endParaRPr lang="en-US" altLang="en-US" b="1" dirty="0"/>
          </a:p>
          <a:p>
            <a:r>
              <a:rPr lang="fr-FR" altLang="en-US" b="1" noProof="0" dirty="0"/>
              <a:t>Suggestion de réponse : </a:t>
            </a:r>
          </a:p>
          <a:p>
            <a:endParaRPr lang="fr-FR" altLang="en-US" noProof="0" dirty="0"/>
          </a:p>
          <a:p>
            <a:r>
              <a:rPr lang="fr-FR" altLang="en-US" sz="1200" b="0" i="0" noProof="0" dirty="0">
                <a:latin typeface="Arial"/>
                <a:cs typeface="Arial"/>
              </a:rPr>
              <a:t>Si l’administration d’injections multiples en une fois est douloureuse, devoir</a:t>
            </a:r>
            <a:r>
              <a:rPr lang="fr-FR" altLang="en-US" sz="1200" b="0" i="0" baseline="0" noProof="0" dirty="0">
                <a:latin typeface="Arial"/>
                <a:cs typeface="Arial"/>
              </a:rPr>
              <a:t> revenir pour d’autres vaccins signifie pour l’enfant ressentir une douleur une deuxième fois.</a:t>
            </a:r>
            <a:r>
              <a:rPr lang="fr-FR" sz="1200" noProof="0" dirty="0">
                <a:latin typeface="Arial"/>
                <a:cs typeface="Arial"/>
              </a:rPr>
              <a:t> </a:t>
            </a:r>
            <a:r>
              <a:rPr lang="fr-FR" altLang="en-US" sz="1200" dirty="0">
                <a:latin typeface="Arial"/>
                <a:cs typeface="Arial"/>
              </a:rPr>
              <a:t>Il vaut mieux pour l’enfant ressentir une douleur une fois ou un bref moment de gêne plutôt que souffrir à deux occasions différentes.</a:t>
            </a:r>
            <a:r>
              <a:rPr lang="fr-FR" altLang="en-US" noProof="0" dirty="0">
                <a:latin typeface="Arial"/>
                <a:cs typeface="Arial"/>
              </a:rPr>
              <a:t> </a:t>
            </a:r>
            <a:endParaRPr lang="fr-FR" altLang="en-US" b="1" noProof="0" dirty="0">
              <a:latin typeface="Arial"/>
              <a:cs typeface="Arial"/>
            </a:endParaRPr>
          </a:p>
        </p:txBody>
      </p:sp>
      <p:sp>
        <p:nvSpPr>
          <p:cNvPr id="4813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61FB28C-7135-4751-A18C-F78CCB0AD860}" type="slidenum">
              <a:rPr lang="fr-FR" altLang="en-US">
                <a:cs typeface="Arial" pitchFamily="34" charset="0"/>
              </a:rPr>
              <a:pPr algn="r" eaLnBrk="1" hangingPunct="1">
                <a:spcBef>
                  <a:spcPct val="0"/>
                </a:spcBef>
              </a:pPr>
              <a:t>22</a:t>
            </a:fld>
            <a:endParaRPr lang="fr-FR" altLang="en-US">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a:ln/>
        </p:spPr>
      </p:sp>
      <p:sp>
        <p:nvSpPr>
          <p:cNvPr id="53251"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lstStyle/>
          <a:p>
            <a:r>
              <a:rPr lang="fr-FR" altLang="en-US" b="1" noProof="0" dirty="0"/>
              <a:t>À l’attention de l’animateur :</a:t>
            </a:r>
          </a:p>
          <a:p>
            <a:r>
              <a:rPr lang="fr-FR" altLang="en-US" b="1" noProof="0" dirty="0"/>
              <a:t>Expliquez aux participants que ces messages sont les principales informations à ne pas oublier.</a:t>
            </a:r>
          </a:p>
          <a:p>
            <a:endParaRPr lang="fr-FR" altLang="en-US" noProof="0" dirty="0"/>
          </a:p>
          <a:p>
            <a:pPr>
              <a:spcBef>
                <a:spcPts val="600"/>
              </a:spcBef>
            </a:pPr>
            <a:r>
              <a:rPr lang="fr-FR" sz="1200" noProof="0" dirty="0">
                <a:solidFill>
                  <a:srgbClr val="000000"/>
                </a:solidFill>
                <a:latin typeface="Arial"/>
                <a:cs typeface="Arial"/>
              </a:rPr>
              <a:t>Le VPI est sûr et efficace </a:t>
            </a:r>
            <a:r>
              <a:rPr lang="fr-FR" altLang="en-US" sz="1200" noProof="0" dirty="0">
                <a:solidFill>
                  <a:srgbClr val="000000"/>
                </a:solidFill>
                <a:latin typeface="Arial"/>
                <a:cs typeface="Arial"/>
              </a:rPr>
              <a:t>– et nécessaire pour l’éradication de la poliomyélite.</a:t>
            </a:r>
          </a:p>
          <a:p>
            <a:pPr>
              <a:spcBef>
                <a:spcPts val="600"/>
              </a:spcBef>
            </a:pPr>
            <a:r>
              <a:rPr lang="fr-FR" altLang="en-US" sz="1200" noProof="0" dirty="0">
                <a:solidFill>
                  <a:srgbClr val="000000"/>
                </a:solidFill>
                <a:latin typeface="Arial"/>
                <a:cs typeface="Arial"/>
              </a:rPr>
              <a:t>L’administration des injections multiples de vaccins en une seule séance est sans risque. De nombreux pays </a:t>
            </a:r>
            <a:r>
              <a:rPr lang="fr-FR" altLang="en-US" sz="1200" b="1" noProof="0" dirty="0">
                <a:solidFill>
                  <a:srgbClr val="000000"/>
                </a:solidFill>
                <a:latin typeface="Arial"/>
                <a:cs typeface="Arial"/>
              </a:rPr>
              <a:t>ont réussi </a:t>
            </a:r>
            <a:r>
              <a:rPr lang="fr-FR" altLang="en-US" sz="1200" noProof="0" dirty="0">
                <a:solidFill>
                  <a:srgbClr val="000000"/>
                </a:solidFill>
                <a:latin typeface="Arial"/>
                <a:cs typeface="Arial"/>
              </a:rPr>
              <a:t>à introduire les injections multiples de vaccins dans leurs calendriers de vaccination systématique.</a:t>
            </a:r>
          </a:p>
          <a:p>
            <a:pPr>
              <a:spcBef>
                <a:spcPts val="600"/>
              </a:spcBef>
            </a:pPr>
            <a:r>
              <a:rPr lang="fr-FR" altLang="en-US" sz="1200" noProof="0" dirty="0">
                <a:solidFill>
                  <a:srgbClr val="000000"/>
                </a:solidFill>
                <a:latin typeface="Arial"/>
                <a:cs typeface="Arial"/>
              </a:rPr>
              <a:t>Les agents de santé doivent écouter, comprendre, encourager et communiquer efficacement avec les parents et les personnes responsables des enfants pour s’assurer que ces derniers sont vaccinés </a:t>
            </a:r>
            <a:r>
              <a:rPr lang="fr-FR" altLang="en-US" sz="1200" noProof="0">
                <a:solidFill>
                  <a:srgbClr val="000000"/>
                </a:solidFill>
                <a:latin typeface="Arial"/>
                <a:cs typeface="Arial"/>
              </a:rPr>
              <a:t>et ramenés </a:t>
            </a:r>
            <a:r>
              <a:rPr lang="fr-FR" altLang="en-US" sz="1200" noProof="0" dirty="0">
                <a:solidFill>
                  <a:srgbClr val="000000"/>
                </a:solidFill>
                <a:latin typeface="Arial"/>
                <a:cs typeface="Arial"/>
              </a:rPr>
              <a:t>pour les prochaines vaccinations.</a:t>
            </a:r>
          </a:p>
          <a:p>
            <a:endParaRPr lang="fr-FR" altLang="en-US" dirty="0"/>
          </a:p>
          <a:p>
            <a:endParaRPr lang="fr-FR" altLang="en-US" dirty="0"/>
          </a:p>
          <a:p>
            <a:endParaRPr lang="fr-FR" altLang="en-US" dirty="0"/>
          </a:p>
        </p:txBody>
      </p:sp>
      <p:sp>
        <p:nvSpPr>
          <p:cNvPr id="5325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6CFDAA21-6132-49BB-B663-3C46B8413F97}" type="slidenum">
              <a:rPr lang="en-GB" altLang="en-US">
                <a:cs typeface="Arial" pitchFamily="34" charset="0"/>
              </a:rPr>
              <a:pPr algn="r" eaLnBrk="1" hangingPunct="1">
                <a:spcBef>
                  <a:spcPct val="0"/>
                </a:spcBef>
              </a:pPr>
              <a:t>23</a:t>
            </a:fld>
            <a:endParaRPr lang="en-GB" altLang="en-US">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fr-FR" altLang="en-US" b="1" noProof="0" dirty="0"/>
          </a:p>
        </p:txBody>
      </p:sp>
      <p:sp>
        <p:nvSpPr>
          <p:cNvPr id="54276" name="Espace réservé du numéro de diapositive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545" eaLnBrk="0" hangingPunct="0">
              <a:spcBef>
                <a:spcPct val="30000"/>
              </a:spcBef>
              <a:defRPr sz="1200">
                <a:solidFill>
                  <a:schemeClr val="tx1"/>
                </a:solidFill>
                <a:latin typeface="Arial" pitchFamily="34" charset="0"/>
                <a:ea typeface="MS PGothic" pitchFamily="34" charset="-128"/>
              </a:defRPr>
            </a:lvl1pPr>
            <a:lvl2pPr marL="740424" indent="-284778" defTabSz="906545" eaLnBrk="0" hangingPunct="0">
              <a:spcBef>
                <a:spcPct val="30000"/>
              </a:spcBef>
              <a:defRPr sz="1200">
                <a:solidFill>
                  <a:schemeClr val="tx1"/>
                </a:solidFill>
                <a:latin typeface="Arial" pitchFamily="34" charset="0"/>
                <a:ea typeface="MS PGothic" pitchFamily="34" charset="-128"/>
              </a:defRPr>
            </a:lvl2pPr>
            <a:lvl3pPr marL="1139114" indent="-227823" defTabSz="906545" eaLnBrk="0" hangingPunct="0">
              <a:spcBef>
                <a:spcPct val="30000"/>
              </a:spcBef>
              <a:defRPr sz="1200">
                <a:solidFill>
                  <a:schemeClr val="tx1"/>
                </a:solidFill>
                <a:latin typeface="Arial" pitchFamily="34" charset="0"/>
                <a:ea typeface="MS PGothic" pitchFamily="34" charset="-128"/>
              </a:defRPr>
            </a:lvl3pPr>
            <a:lvl4pPr marL="1594759" indent="-227823" defTabSz="906545" eaLnBrk="0" hangingPunct="0">
              <a:spcBef>
                <a:spcPct val="30000"/>
              </a:spcBef>
              <a:defRPr sz="1200">
                <a:solidFill>
                  <a:schemeClr val="tx1"/>
                </a:solidFill>
                <a:latin typeface="Arial" pitchFamily="34" charset="0"/>
                <a:ea typeface="MS PGothic" pitchFamily="34" charset="-128"/>
              </a:defRPr>
            </a:lvl4pPr>
            <a:lvl5pPr marL="2050405" indent="-227823" defTabSz="906545" eaLnBrk="0" hangingPunct="0">
              <a:spcBef>
                <a:spcPct val="30000"/>
              </a:spcBef>
              <a:defRPr sz="1200">
                <a:solidFill>
                  <a:schemeClr val="tx1"/>
                </a:solidFill>
                <a:latin typeface="Arial" pitchFamily="34" charset="0"/>
                <a:ea typeface="MS PGothic" pitchFamily="34" charset="-128"/>
              </a:defRPr>
            </a:lvl5pPr>
            <a:lvl6pPr marL="2506050"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6pPr>
            <a:lvl7pPr marL="2961696"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7341"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8pPr>
            <a:lvl9pPr marL="3872987"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248C6BE-652A-4AE2-9D3E-443FA0FE55CE}" type="slidenum">
              <a:rPr lang="en-GB" altLang="en-US" smtClean="0">
                <a:cs typeface="Arial" pitchFamily="34" charset="0"/>
              </a:rPr>
              <a:pPr eaLnBrk="1" hangingPunct="1">
                <a:spcBef>
                  <a:spcPct val="0"/>
                </a:spcBef>
              </a:pPr>
              <a:t>24</a:t>
            </a:fld>
            <a:endParaRPr lang="en-GB"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les principales questions soulevées dans ce module.</a:t>
            </a:r>
          </a:p>
        </p:txBody>
      </p:sp>
      <p:sp>
        <p:nvSpPr>
          <p:cNvPr id="31748" name="Espace réservé du numéro de diapositive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545" eaLnBrk="0" hangingPunct="0">
              <a:spcBef>
                <a:spcPct val="30000"/>
              </a:spcBef>
              <a:defRPr sz="1200">
                <a:solidFill>
                  <a:schemeClr val="tx1"/>
                </a:solidFill>
                <a:latin typeface="Arial" pitchFamily="34" charset="0"/>
                <a:ea typeface="MS PGothic" pitchFamily="34" charset="-128"/>
              </a:defRPr>
            </a:lvl1pPr>
            <a:lvl2pPr marL="740424" indent="-284778" defTabSz="906545" eaLnBrk="0" hangingPunct="0">
              <a:spcBef>
                <a:spcPct val="30000"/>
              </a:spcBef>
              <a:defRPr sz="1200">
                <a:solidFill>
                  <a:schemeClr val="tx1"/>
                </a:solidFill>
                <a:latin typeface="Arial" pitchFamily="34" charset="0"/>
                <a:ea typeface="MS PGothic" pitchFamily="34" charset="-128"/>
              </a:defRPr>
            </a:lvl2pPr>
            <a:lvl3pPr marL="1139114" indent="-227823" defTabSz="906545" eaLnBrk="0" hangingPunct="0">
              <a:spcBef>
                <a:spcPct val="30000"/>
              </a:spcBef>
              <a:defRPr sz="1200">
                <a:solidFill>
                  <a:schemeClr val="tx1"/>
                </a:solidFill>
                <a:latin typeface="Arial" pitchFamily="34" charset="0"/>
                <a:ea typeface="MS PGothic" pitchFamily="34" charset="-128"/>
              </a:defRPr>
            </a:lvl3pPr>
            <a:lvl4pPr marL="1594759" indent="-227823" defTabSz="906545" eaLnBrk="0" hangingPunct="0">
              <a:spcBef>
                <a:spcPct val="30000"/>
              </a:spcBef>
              <a:defRPr sz="1200">
                <a:solidFill>
                  <a:schemeClr val="tx1"/>
                </a:solidFill>
                <a:latin typeface="Arial" pitchFamily="34" charset="0"/>
                <a:ea typeface="MS PGothic" pitchFamily="34" charset="-128"/>
              </a:defRPr>
            </a:lvl4pPr>
            <a:lvl5pPr marL="2050405" indent="-227823" defTabSz="906545" eaLnBrk="0" hangingPunct="0">
              <a:spcBef>
                <a:spcPct val="30000"/>
              </a:spcBef>
              <a:defRPr sz="1200">
                <a:solidFill>
                  <a:schemeClr val="tx1"/>
                </a:solidFill>
                <a:latin typeface="Arial" pitchFamily="34" charset="0"/>
                <a:ea typeface="MS PGothic" pitchFamily="34" charset="-128"/>
              </a:defRPr>
            </a:lvl5pPr>
            <a:lvl6pPr marL="2506050"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6pPr>
            <a:lvl7pPr marL="2961696"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7341"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8pPr>
            <a:lvl9pPr marL="3872987"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33C21AF9-203D-4F0F-82A4-CB85B47393B8}" type="slidenum">
              <a:rPr lang="fr-FR" altLang="en-US" smtClean="0">
                <a:cs typeface="Arial" pitchFamily="34" charset="0"/>
              </a:rPr>
              <a:pPr eaLnBrk="1" hangingPunct="1">
                <a:spcBef>
                  <a:spcPct val="0"/>
                </a:spcBef>
              </a:pPr>
              <a:t>3</a:t>
            </a:fld>
            <a:endParaRPr lang="fr-FR"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que les agents de santé ont un rôle important à jouer pour obtenir l’acceptation des responsables des nourrissons.</a:t>
            </a:r>
          </a:p>
          <a:p>
            <a:pPr marL="0" indent="0">
              <a:spcBef>
                <a:spcPts val="1800"/>
              </a:spcBef>
              <a:buNone/>
            </a:pPr>
            <a:endParaRPr lang="en-US" altLang="en-US" sz="1200" dirty="0">
              <a:latin typeface="Gill Sans MT" panose="020B0502020104020203" pitchFamily="34" charset="0"/>
            </a:endParaRPr>
          </a:p>
          <a:p>
            <a:pPr marL="0" marR="0" indent="0" algn="l" defTabSz="914400" rtl="0" eaLnBrk="0" fontAlgn="base" latinLnBrk="0" hangingPunct="0">
              <a:lnSpc>
                <a:spcPct val="100000"/>
              </a:lnSpc>
              <a:spcBef>
                <a:spcPts val="1800"/>
              </a:spcBef>
              <a:spcAft>
                <a:spcPct val="0"/>
              </a:spcAft>
              <a:buClrTx/>
              <a:buSzTx/>
              <a:buFontTx/>
              <a:buNone/>
              <a:tabLst/>
              <a:defRPr/>
            </a:pPr>
            <a:r>
              <a:rPr lang="fr-FR" altLang="en-US" sz="1200" b="0" dirty="0">
                <a:latin typeface="Gill Sans MT" panose="020B0502020104020203" pitchFamily="34" charset="0"/>
              </a:rPr>
              <a:t>Les agents de santé ont un rôle important à jouer pour obtenir l’acceptation des parents et des personnes responsables des nourrissons</a:t>
            </a:r>
            <a:r>
              <a:rPr lang="en-US" altLang="en-US" sz="1200" dirty="0">
                <a:latin typeface="Gill Sans MT" panose="020B0502020104020203" pitchFamily="34" charset="0"/>
              </a:rPr>
              <a:t>. </a:t>
            </a:r>
            <a:r>
              <a:rPr lang="fr-FR" altLang="en-US" sz="1200" noProof="0" dirty="0">
                <a:latin typeface="Gill Sans MT" panose="020B0502020104020203" pitchFamily="34" charset="0"/>
              </a:rPr>
              <a:t>Ces personnes </a:t>
            </a:r>
            <a:r>
              <a:rPr lang="fr-FR" altLang="en-US" sz="1200" dirty="0">
                <a:latin typeface="Gill Sans MT" panose="020B0502020104020203" pitchFamily="34" charset="0"/>
              </a:rPr>
              <a:t>peuvent ne pas comprendre pourquoi il faut administrer un vaccin antipoliomyélitique supplémentaire à leurs enfants et peuvent être préoccupés par les injections multiples administrées au cours d’une même séance de vaccination. </a:t>
            </a:r>
            <a:br>
              <a:rPr lang="en-US" altLang="en-US" sz="1200" dirty="0">
                <a:latin typeface="Gill Sans MT" panose="020B0502020104020203" pitchFamily="34" charset="0"/>
              </a:rPr>
            </a:br>
            <a:r>
              <a:rPr lang="fr-FR" altLang="en-US" sz="1200" noProof="0" dirty="0">
                <a:latin typeface="Gill Sans MT" panose="020B0502020104020203" pitchFamily="34" charset="0"/>
              </a:rPr>
              <a:t>Les agents de santé doivent les écouter, les comprendre, les encourager et communiquer</a:t>
            </a:r>
            <a:r>
              <a:rPr lang="fr-FR" altLang="en-US" sz="1200" baseline="0" noProof="0" dirty="0">
                <a:latin typeface="Gill Sans MT" panose="020B0502020104020203" pitchFamily="34" charset="0"/>
              </a:rPr>
              <a:t> efficacement avec les personnes responsables des nourrissons pour </a:t>
            </a:r>
            <a:r>
              <a:rPr lang="fr-FR" altLang="en-US" sz="1200" dirty="0">
                <a:latin typeface="Gill Sans MT" panose="020B0502020104020203" pitchFamily="34" charset="0"/>
              </a:rPr>
              <a:t>s’assurer que les enfants seront vaccinés et seront amenés pour les futures vaccinations. </a:t>
            </a:r>
          </a:p>
          <a:p>
            <a:pPr marL="0" indent="0">
              <a:spcBef>
                <a:spcPts val="1800"/>
              </a:spcBef>
              <a:buNone/>
            </a:pPr>
            <a:r>
              <a:rPr lang="fr-FR" altLang="en-US" sz="1200" noProof="0" dirty="0">
                <a:latin typeface="Gill Sans MT" panose="020B0502020104020203" pitchFamily="34" charset="0"/>
              </a:rPr>
              <a:t> </a:t>
            </a:r>
            <a:endParaRPr lang="en-US" altLang="en-US" b="1" dirty="0"/>
          </a:p>
        </p:txBody>
      </p:sp>
      <p:sp>
        <p:nvSpPr>
          <p:cNvPr id="3277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Discutez des compétences de </a:t>
            </a:r>
            <a:r>
              <a:rPr lang="fr-FR" altLang="en-US" b="1" dirty="0"/>
              <a:t>communication</a:t>
            </a:r>
            <a:r>
              <a:rPr lang="fr-FR" altLang="en-US" b="1" baseline="0" dirty="0"/>
              <a:t> avec les personnes responsables des nourrissons.</a:t>
            </a:r>
          </a:p>
          <a:p>
            <a:endParaRPr lang="fr-FR" altLang="en-US" b="1" baseline="0" dirty="0"/>
          </a:p>
          <a:p>
            <a:r>
              <a:rPr lang="fr-FR" altLang="en-US" sz="1200" b="0" baseline="0" dirty="0">
                <a:solidFill>
                  <a:srgbClr val="000000"/>
                </a:solidFill>
                <a:latin typeface="Arial"/>
                <a:cs typeface="Arial"/>
              </a:rPr>
              <a:t>Il est important de montrer du respect aux parents et de les écouter exprimer leurs préoccupations. </a:t>
            </a:r>
          </a:p>
          <a:p>
            <a:r>
              <a:rPr lang="fr-FR" altLang="en-US" sz="1200" b="1" dirty="0">
                <a:solidFill>
                  <a:srgbClr val="000000"/>
                </a:solidFill>
                <a:latin typeface="Arial"/>
                <a:cs typeface="Arial"/>
              </a:rPr>
              <a:t>Rassurez-les</a:t>
            </a:r>
            <a:r>
              <a:rPr lang="fr-FR" altLang="en-US" sz="1200" b="0" dirty="0">
                <a:solidFill>
                  <a:srgbClr val="000000"/>
                </a:solidFill>
                <a:latin typeface="Arial"/>
                <a:cs typeface="Arial"/>
              </a:rPr>
              <a:t>.</a:t>
            </a:r>
            <a:r>
              <a:rPr lang="fr-FR" altLang="en-US" sz="1200" b="0" baseline="0" dirty="0">
                <a:solidFill>
                  <a:srgbClr val="000000"/>
                </a:solidFill>
                <a:latin typeface="Arial"/>
                <a:cs typeface="Arial"/>
              </a:rPr>
              <a:t> Vos messages doivent être simples : employez des mots simples et évitez les termes techniques.  </a:t>
            </a:r>
          </a:p>
          <a:p>
            <a:r>
              <a:rPr lang="fr-FR" altLang="en-US" sz="1200" dirty="0">
                <a:solidFill>
                  <a:srgbClr val="000000"/>
                </a:solidFill>
                <a:latin typeface="Arial"/>
                <a:cs typeface="Arial"/>
              </a:rPr>
              <a:t>Assurez-vous que l’interlocuteur a compris vos principaux messages</a:t>
            </a:r>
            <a:r>
              <a:rPr lang="fr-FR" altLang="en-US" sz="1200" b="0" baseline="0" dirty="0">
                <a:solidFill>
                  <a:srgbClr val="000000"/>
                </a:solidFill>
                <a:latin typeface="Arial"/>
                <a:cs typeface="Arial"/>
              </a:rPr>
              <a:t>. </a:t>
            </a:r>
            <a:endParaRPr lang="fr-FR" altLang="en-US" sz="1200" b="0" dirty="0">
              <a:solidFill>
                <a:srgbClr val="000000"/>
              </a:solidFill>
              <a:latin typeface="Arial"/>
              <a:cs typeface="Arial"/>
            </a:endParaRP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Discutez des compétences de </a:t>
            </a:r>
            <a:r>
              <a:rPr lang="fr-FR" altLang="en-US" b="1" dirty="0"/>
              <a:t>communication</a:t>
            </a:r>
            <a:r>
              <a:rPr lang="fr-FR" altLang="en-US" b="1" baseline="0" dirty="0"/>
              <a:t> avec les personnes responsables des nourrissons.</a:t>
            </a:r>
          </a:p>
          <a:p>
            <a:endParaRPr lang="en-US" altLang="en-US" b="1" baseline="0" dirty="0"/>
          </a:p>
          <a:p>
            <a:r>
              <a:rPr lang="fr-FR" altLang="en-US" sz="1200" b="0" baseline="0" noProof="0" dirty="0">
                <a:solidFill>
                  <a:srgbClr val="000000"/>
                </a:solidFill>
                <a:latin typeface="Arial"/>
                <a:cs typeface="Arial"/>
              </a:rPr>
              <a:t>Il est important de montrer du respect aux parents et de les écouter exprimer leurs préoccupations. </a:t>
            </a:r>
          </a:p>
          <a:p>
            <a:pPr eaLnBrk="1" hangingPunct="1"/>
            <a:r>
              <a:rPr lang="fr-FR" altLang="en-US" sz="1200" noProof="0" dirty="0">
                <a:latin typeface="Arial"/>
                <a:cs typeface="Arial"/>
              </a:rPr>
              <a:t>N’oubliez pas d’être respectueux à leur égard et de leur montrer de la compassion</a:t>
            </a:r>
            <a:r>
              <a:rPr lang="fr-FR" altLang="en-US" sz="1200" baseline="0" noProof="0" dirty="0">
                <a:latin typeface="Arial"/>
                <a:cs typeface="Arial"/>
              </a:rPr>
              <a:t>.</a:t>
            </a:r>
            <a:endParaRPr lang="fr-FR" altLang="en-US" sz="1200" noProof="0" dirty="0">
              <a:latin typeface="Arial"/>
              <a:cs typeface="Arial"/>
            </a:endParaRPr>
          </a:p>
          <a:p>
            <a:pPr lvl="1" eaLnBrk="1" hangingPunct="1"/>
            <a:r>
              <a:rPr lang="fr-FR" altLang="en-US" sz="1200" noProof="0" dirty="0">
                <a:latin typeface="Arial"/>
                <a:cs typeface="Arial"/>
              </a:rPr>
              <a:t>Soyez chaleureux et accueillant.</a:t>
            </a:r>
          </a:p>
          <a:p>
            <a:pPr lvl="1" eaLnBrk="1" hangingPunct="1"/>
            <a:r>
              <a:rPr lang="fr-FR" altLang="en-US" sz="1200" noProof="0" dirty="0">
                <a:latin typeface="Arial"/>
                <a:cs typeface="Arial"/>
              </a:rPr>
              <a:t>Montrez du respect</a:t>
            </a:r>
          </a:p>
          <a:p>
            <a:pPr lvl="1" eaLnBrk="1" hangingPunct="1"/>
            <a:r>
              <a:rPr lang="fr-FR" altLang="en-US" sz="1200" noProof="0" dirty="0">
                <a:latin typeface="Arial"/>
                <a:cs typeface="Arial"/>
              </a:rPr>
              <a:t>Souriez.</a:t>
            </a:r>
          </a:p>
          <a:p>
            <a:pPr lvl="1" eaLnBrk="1" hangingPunct="1"/>
            <a:r>
              <a:rPr lang="fr-FR" altLang="en-US" sz="1200" noProof="0" dirty="0">
                <a:latin typeface="Arial"/>
                <a:cs typeface="Arial"/>
              </a:rPr>
              <a:t>Priez-les d’amener leur enfant pour le faire vacciner et encouragez-les à l’amener jusqu’à ce qu’il soit complètement vacciné.</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6</a:t>
            </a:fld>
            <a:endParaRPr lang="en-GB"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Discutez des compétences de </a:t>
            </a:r>
            <a:r>
              <a:rPr lang="fr-FR" altLang="en-US" b="1" dirty="0"/>
              <a:t>communication</a:t>
            </a:r>
            <a:r>
              <a:rPr lang="fr-FR" altLang="en-US" b="1" baseline="0" dirty="0"/>
              <a:t> avec les personnes responsables des nourrissons.</a:t>
            </a:r>
          </a:p>
          <a:p>
            <a:pPr eaLnBrk="1" hangingPunct="1"/>
            <a:endParaRPr lang="en-GB" altLang="en-US" sz="2800" dirty="0">
              <a:latin typeface="Gill Sans MT" panose="020B0502020104020203" pitchFamily="34" charset="0"/>
            </a:endParaRPr>
          </a:p>
          <a:p>
            <a:pPr eaLnBrk="1" hangingPunct="1"/>
            <a:r>
              <a:rPr lang="fr-FR" altLang="en-US" sz="1200" noProof="0" dirty="0">
                <a:solidFill>
                  <a:srgbClr val="000000"/>
                </a:solidFill>
                <a:latin typeface="Arial"/>
                <a:cs typeface="Arial"/>
              </a:rPr>
              <a:t>Soyez rassurant</a:t>
            </a:r>
          </a:p>
          <a:p>
            <a:pPr lvl="1" eaLnBrk="1" hangingPunct="1"/>
            <a:r>
              <a:rPr lang="fr-FR" altLang="en-US" sz="1200" noProof="0" dirty="0">
                <a:solidFill>
                  <a:srgbClr val="000000"/>
                </a:solidFill>
                <a:latin typeface="Arial"/>
                <a:cs typeface="Arial"/>
              </a:rPr>
              <a:t>Expliquez aux parents et aux personnes responsables des nourrissons que le VPI est important et sans risque.  </a:t>
            </a:r>
          </a:p>
          <a:p>
            <a:pPr lvl="1" eaLnBrk="1" hangingPunct="1"/>
            <a:r>
              <a:rPr lang="fr-FR" altLang="en-US" sz="1200" noProof="0" dirty="0">
                <a:solidFill>
                  <a:srgbClr val="000000"/>
                </a:solidFill>
                <a:latin typeface="Arial"/>
                <a:cs typeface="Arial"/>
              </a:rPr>
              <a:t>Rassurez-les en leur expliquant que les injections multiples sont sans risque. </a:t>
            </a:r>
          </a:p>
          <a:p>
            <a:pPr lvl="1" eaLnBrk="1" hangingPunct="1"/>
            <a:r>
              <a:rPr lang="fr-FR" altLang="en-US" sz="1200" noProof="0" dirty="0">
                <a:solidFill>
                  <a:srgbClr val="000000"/>
                </a:solidFill>
                <a:latin typeface="Arial"/>
                <a:cs typeface="Arial"/>
              </a:rPr>
              <a:t>Dites-leur que vous avez entendu leur préoccupation concernant la douleur mais rappelez-leur qu’il vaut mieux pour l’enfant un bref moment de gêne qu’une douleur à deux occasions différentes</a:t>
            </a:r>
            <a:r>
              <a:rPr lang="fr-FR" sz="1200" noProof="0" dirty="0">
                <a:solidFill>
                  <a:srgbClr val="000000"/>
                </a:solidFill>
                <a:latin typeface="Arial"/>
                <a:cs typeface="Arial"/>
              </a:rPr>
              <a:t>.</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Discutez des compétences de </a:t>
            </a:r>
            <a:r>
              <a:rPr lang="fr-FR" altLang="en-US" b="1" dirty="0"/>
              <a:t>communication</a:t>
            </a:r>
            <a:r>
              <a:rPr lang="fr-FR" altLang="en-US" b="1" baseline="0" dirty="0"/>
              <a:t> avec les personnes responsables des nourrissons.</a:t>
            </a:r>
          </a:p>
          <a:p>
            <a:pPr eaLnBrk="1" hangingPunct="1"/>
            <a:endParaRPr lang="en-GB" altLang="en-US" sz="2800" dirty="0">
              <a:latin typeface="Gill Sans MT" panose="020B0502020104020203"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fr-FR" altLang="en-US" sz="1200" dirty="0">
                <a:solidFill>
                  <a:srgbClr val="000000"/>
                </a:solidFill>
                <a:latin typeface="Arial"/>
                <a:cs typeface="Arial"/>
              </a:rPr>
              <a:t>Employez des mots simples et évitez les termes techniques</a:t>
            </a:r>
            <a:r>
              <a:rPr lang="en-GB" altLang="en-US" sz="1200" dirty="0">
                <a:solidFill>
                  <a:srgbClr val="000000"/>
                </a:solidFill>
                <a:latin typeface="Arial"/>
                <a:cs typeface="Arial"/>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GB" altLang="en-US" sz="1200" dirty="0">
              <a:solidFill>
                <a:srgbClr val="000000"/>
              </a:solidFill>
              <a:latin typeface="Arial"/>
              <a:cs typeface="Aria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fr-FR" altLang="en-US" sz="1200" dirty="0">
                <a:solidFill>
                  <a:srgbClr val="000000"/>
                </a:solidFill>
                <a:latin typeface="Arial"/>
                <a:cs typeface="Arial"/>
              </a:rPr>
              <a:t>Vos messages doivent être simples et clairs.  Évitez les termes médicaux et employez des mots que les personnes responsables des nourrissons peuvent comprendre. </a:t>
            </a:r>
          </a:p>
          <a:p>
            <a:pPr lvl="1" eaLnBrk="1" hangingPunct="1"/>
            <a:r>
              <a:rPr lang="en-GB" altLang="en-US" sz="2400" dirty="0">
                <a:latin typeface="Gill Sans MT" panose="020B0502020104020203" pitchFamily="34" charset="0"/>
              </a:rPr>
              <a:t>  </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Discutez des compétences de </a:t>
            </a:r>
            <a:r>
              <a:rPr lang="fr-FR" altLang="en-US" b="1" dirty="0"/>
              <a:t>communication</a:t>
            </a:r>
            <a:r>
              <a:rPr lang="fr-FR" altLang="en-US" b="1" baseline="0" dirty="0"/>
              <a:t> avec les personnes responsables des nourrissons</a:t>
            </a:r>
            <a:endParaRPr lang="en-US" altLang="en-US" b="1" baseline="0" dirty="0"/>
          </a:p>
          <a:p>
            <a:pPr eaLnBrk="1" hangingPunct="1"/>
            <a:endParaRPr lang="en-GB" altLang="en-US" sz="2800" dirty="0">
              <a:latin typeface="Gill Sans MT" panose="020B0502020104020203" pitchFamily="34" charset="0"/>
            </a:endParaRPr>
          </a:p>
          <a:p>
            <a:pPr eaLnBrk="1" hangingPunct="1"/>
            <a:r>
              <a:rPr lang="fr-FR" altLang="en-US" sz="1200" noProof="0" dirty="0">
                <a:latin typeface="Arial"/>
                <a:cs typeface="Arial"/>
              </a:rPr>
              <a:t>Laissez la personne responsable du nourrisson exprimer ses préoccupations</a:t>
            </a:r>
          </a:p>
          <a:p>
            <a:pPr lvl="1" eaLnBrk="1" hangingPunct="1"/>
            <a:r>
              <a:rPr lang="fr-FR" altLang="en-US" sz="1200" noProof="0" dirty="0">
                <a:latin typeface="Arial"/>
                <a:cs typeface="Arial"/>
              </a:rPr>
              <a:t>Il est important </a:t>
            </a:r>
            <a:r>
              <a:rPr lang="fr-FR" sz="1200" noProof="0" dirty="0">
                <a:latin typeface="Arial"/>
                <a:cs typeface="Arial"/>
              </a:rPr>
              <a:t>d’écouter la personne exprimer sa préoccupation et répondez-lui. Corrigez les idées fausses que la mère peut avoir</a:t>
            </a:r>
            <a:r>
              <a:rPr lang="fr-FR" altLang="en-US" sz="1200" noProof="0" dirty="0">
                <a:latin typeface="Arial"/>
                <a:cs typeface="Arial"/>
              </a:rPr>
              <a:t>. </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9</a:t>
            </a:fld>
            <a:endParaRPr lang="en-GB" altLang="en-US">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a:solidFill>
                <a:srgbClr val="000066"/>
              </a:solidFill>
              <a:latin typeface="Arial" pitchFamily="34" charset="0"/>
            </a:endParaRPr>
          </a:p>
        </p:txBody>
      </p:sp>
      <p:pic>
        <p:nvPicPr>
          <p:cNvPr id="4" name="Picture 1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484438" y="5218137"/>
            <a:ext cx="4032250" cy="1019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5481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760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22892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529321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790152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11694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8147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1070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842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884234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574472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a:solidFill>
                <a:srgbClr val="000066"/>
              </a:solidFill>
              <a:latin typeface="Arial" pitchFamily="34" charset="0"/>
            </a:endParaRPr>
          </a:p>
        </p:txBody>
      </p:sp>
      <p:sp>
        <p:nvSpPr>
          <p:cNvPr id="1030" name="Rectangle 13"/>
          <p:cNvSpPr>
            <a:spLocks noChangeArrowheads="1"/>
          </p:cNvSpPr>
          <p:nvPr/>
        </p:nvSpPr>
        <p:spPr bwMode="auto">
          <a:xfrm>
            <a:off x="927100" y="6309320"/>
            <a:ext cx="5517108" cy="43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fr-FR" altLang="en-US" sz="1200" b="1" noProof="0" dirty="0">
                <a:solidFill>
                  <a:srgbClr val="96CCEE"/>
                </a:solidFill>
                <a:latin typeface="Arial Narrow" pitchFamily="34" charset="0"/>
              </a:rPr>
              <a:t>Communication avec les personnes responsables des nourrissons sur le VPI et sur</a:t>
            </a:r>
            <a:r>
              <a:rPr lang="fr-FR" altLang="en-US" sz="1200" b="1" baseline="0" noProof="0" dirty="0">
                <a:solidFill>
                  <a:srgbClr val="96CCEE"/>
                </a:solidFill>
                <a:latin typeface="Arial Narrow" pitchFamily="34" charset="0"/>
              </a:rPr>
              <a:t> les injections multiples</a:t>
            </a:r>
            <a:r>
              <a:rPr lang="fr-FR" altLang="en-US" sz="1200" b="1" noProof="0" dirty="0">
                <a:solidFill>
                  <a:srgbClr val="96CCEE"/>
                </a:solidFill>
                <a:latin typeface="Arial Narrow" pitchFamily="34" charset="0"/>
              </a:rPr>
              <a:t>, Module 7 </a:t>
            </a:r>
            <a:r>
              <a:rPr lang="fr-FR" altLang="en-US" b="1" baseline="12000" noProof="0" dirty="0">
                <a:solidFill>
                  <a:srgbClr val="FFFFFF"/>
                </a:solidFill>
                <a:latin typeface="Arial Narrow" pitchFamily="34" charset="0"/>
              </a:rPr>
              <a:t>|</a:t>
            </a:r>
            <a:r>
              <a:rPr lang="fr-FR" altLang="en-US" sz="1200" b="1" noProof="0" dirty="0">
                <a:solidFill>
                  <a:srgbClr val="96CCEE"/>
                </a:solidFill>
                <a:latin typeface="Arial Narrow" pitchFamily="34" charset="0"/>
              </a:rPr>
              <a:t>  </a:t>
            </a:r>
            <a:r>
              <a:rPr lang="fr-FR" altLang="en-US" sz="1200" noProof="0" dirty="0">
                <a:solidFill>
                  <a:srgbClr val="96CCEE"/>
                </a:solidFill>
                <a:latin typeface="Arial Narrow" pitchFamily="34" charset="0"/>
              </a:rPr>
              <a:t>décembre 2020</a:t>
            </a: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AFBFFF94-7F19-47EA-9CD6-5D62378F142F}" type="slidenum">
              <a:rPr lang="en-US" altLang="en-US" sz="1500" b="1" smtClean="0">
                <a:solidFill>
                  <a:srgbClr val="72BBE8"/>
                </a:solidFill>
                <a:latin typeface="Arial Narrow" pitchFamily="34" charset="0"/>
              </a:rPr>
              <a:pPr algn="r" eaLnBrk="1" hangingPunct="1">
                <a:defRPr/>
              </a:pPr>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pic>
        <p:nvPicPr>
          <p:cNvPr id="10" name="Picture 17"/>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732240" y="6165304"/>
            <a:ext cx="2159570" cy="5458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46"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ipc.unicef.org/sites/ipcfi/files/2019-06/UNICEF_Trainers_Facilitation_Guide_FINAL.pdf"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ipc.unicef.or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1773411"/>
            <a:ext cx="6400800" cy="287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buFont typeface="Wingdings" pitchFamily="2" charset="2"/>
              <a:buNone/>
            </a:pPr>
            <a:r>
              <a:rPr lang="en-US" altLang="en-US" sz="3200" b="1" dirty="0">
                <a:solidFill>
                  <a:srgbClr val="FFFFFF"/>
                </a:solidFill>
              </a:rPr>
              <a:t>Module 7</a:t>
            </a:r>
          </a:p>
          <a:p>
            <a:pPr algn="ctr">
              <a:buNone/>
            </a:pPr>
            <a:r>
              <a:rPr lang="fr-FR" sz="3200" b="1" dirty="0">
                <a:solidFill>
                  <a:schemeClr val="accent3"/>
                </a:solidFill>
                <a:latin typeface="Arial" charset="0"/>
                <a:ea typeface="MS PGothic" charset="0"/>
                <a:cs typeface="MS PGothic" charset="0"/>
              </a:rPr>
              <a:t>Communication avec les personnes responsables des nourrissons sur le VPI et sur les injections multiples</a:t>
            </a:r>
            <a:endParaRPr lang="fr-FR" altLang="en-US" sz="3200" b="1" dirty="0">
              <a:solidFill>
                <a:schemeClr val="accent3"/>
              </a:solidFill>
            </a:endParaRPr>
          </a:p>
        </p:txBody>
      </p:sp>
      <p:sp>
        <p:nvSpPr>
          <p:cNvPr id="5" name="Rectangle 7"/>
          <p:cNvSpPr txBox="1">
            <a:spLocks noChangeArrowheads="1"/>
          </p:cNvSpPr>
          <p:nvPr/>
        </p:nvSpPr>
        <p:spPr>
          <a:xfrm>
            <a:off x="683568" y="188640"/>
            <a:ext cx="7772400" cy="864096"/>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sz="2400" b="1" dirty="0">
                <a:solidFill>
                  <a:srgbClr val="FFFFFF"/>
                </a:solidFill>
                <a:latin typeface="Arial" pitchFamily="34" charset="0"/>
              </a:rPr>
              <a:t>Formation en vue de l’addition d’une deuxième dose de vaccin antipoliomyélitique inactivé (VPI)</a:t>
            </a:r>
            <a:endParaRPr lang="fr-FR" sz="3500" b="1" dirty="0">
              <a:solidFill>
                <a:srgbClr val="000066"/>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772816"/>
            <a:ext cx="7560840" cy="35283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439738" indent="-439738" eaLnBrk="1" hangingPunct="1"/>
            <a:r>
              <a:rPr lang="fr-FR" altLang="en-US" sz="2800" dirty="0">
                <a:latin typeface="Gill Sans MT" panose="020B0502020104020203" pitchFamily="34" charset="0"/>
              </a:rPr>
              <a:t>Assurez-vous que la personne responsable du nourrisson a compris vos principaux messages</a:t>
            </a:r>
          </a:p>
          <a:p>
            <a:pPr lvl="1" eaLnBrk="1" hangingPunct="1">
              <a:spcBef>
                <a:spcPts val="1176"/>
              </a:spcBef>
            </a:pPr>
            <a:r>
              <a:rPr lang="fr-FR" altLang="en-US" sz="2400" dirty="0">
                <a:latin typeface="Gill Sans MT" panose="020B0502020104020203" pitchFamily="34" charset="0"/>
              </a:rPr>
              <a:t>Expliquez et vérifiez que l’on vous a compris – posez des questions pour savoir si votre interlocuteur (ou votre interlocutrice) vous a compris.</a:t>
            </a:r>
          </a:p>
          <a:p>
            <a:pPr lvl="1" eaLnBrk="1" hangingPunct="1">
              <a:spcBef>
                <a:spcPts val="1176"/>
              </a:spcBef>
            </a:pPr>
            <a:r>
              <a:rPr lang="fr-FR" altLang="en-US" sz="2400" dirty="0">
                <a:latin typeface="Gill Sans MT" panose="020B0502020104020203" pitchFamily="34" charset="0"/>
              </a:rPr>
              <a:t>Rappelez à la personne responsable de l’enfant qu’elle doit ramener l’enfant pour les futures vaccinations, aux dates prévues dans le calendrier. </a:t>
            </a:r>
            <a:endParaRPr lang="en-GB" altLang="en-US" sz="2800" dirty="0">
              <a:latin typeface="Gill Sans MT" panose="020B0502020104020203" pitchFamily="34" charset="0"/>
            </a:endParaRPr>
          </a:p>
        </p:txBody>
      </p:sp>
      <p:sp>
        <p:nvSpPr>
          <p:cNvPr id="4" name="Rectangle 3"/>
          <p:cNvSpPr/>
          <p:nvPr/>
        </p:nvSpPr>
        <p:spPr>
          <a:xfrm>
            <a:off x="539552" y="44624"/>
            <a:ext cx="8280920"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Comment communiquer avec les personnes responsables des nourrissons ? </a:t>
            </a:r>
            <a:endParaRPr lang="fr-FR"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764148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11560" y="1484784"/>
            <a:ext cx="8208912" cy="4392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ts val="600"/>
              </a:spcBef>
            </a:pPr>
            <a:r>
              <a:rPr lang="fr-FR" altLang="en-US" sz="2400" dirty="0">
                <a:latin typeface="Gill Sans MT" panose="020B0502020104020203" pitchFamily="34" charset="0"/>
              </a:rPr>
              <a:t>Les avantages et l’innocuité du VPI ;</a:t>
            </a:r>
          </a:p>
          <a:p>
            <a:pPr eaLnBrk="1" hangingPunct="1">
              <a:spcBef>
                <a:spcPts val="600"/>
              </a:spcBef>
            </a:pPr>
            <a:r>
              <a:rPr lang="fr-FR" altLang="en-US" sz="2400" dirty="0">
                <a:latin typeface="Gill Sans MT" panose="020B0502020104020203" pitchFamily="34" charset="0"/>
              </a:rPr>
              <a:t>Les avantages à poursuivre l’administration du VPO pour éradiquer la poliomyélite ;</a:t>
            </a:r>
          </a:p>
          <a:p>
            <a:pPr eaLnBrk="1" hangingPunct="1">
              <a:spcBef>
                <a:spcPts val="600"/>
              </a:spcBef>
            </a:pPr>
            <a:r>
              <a:rPr lang="fr-FR" altLang="en-US" sz="2400" dirty="0">
                <a:latin typeface="Gill Sans MT" panose="020B0502020104020203" pitchFamily="34" charset="0"/>
              </a:rPr>
              <a:t> Les vaccins manqués et/ou les prochains vaccins dans le calendrier ;</a:t>
            </a:r>
          </a:p>
          <a:p>
            <a:pPr eaLnBrk="1" hangingPunct="1">
              <a:spcBef>
                <a:spcPts val="600"/>
              </a:spcBef>
            </a:pPr>
            <a:r>
              <a:rPr lang="fr-FR" altLang="en-US" sz="2400" dirty="0">
                <a:latin typeface="Gill Sans MT" panose="020B0502020104020203" pitchFamily="34" charset="0"/>
              </a:rPr>
              <a:t>Le fait qu’il est important d’apporter leur carte de vaccination à toutes les consultations.</a:t>
            </a:r>
          </a:p>
          <a:p>
            <a:pPr marL="0" indent="0" eaLnBrk="1" hangingPunct="1">
              <a:spcBef>
                <a:spcPts val="1200"/>
              </a:spcBef>
              <a:buNone/>
            </a:pPr>
            <a:r>
              <a:rPr lang="fr-FR" altLang="en-US" sz="2400" i="1" dirty="0">
                <a:latin typeface="Gill Sans MT" panose="020B0502020104020203" pitchFamily="34" charset="0"/>
              </a:rPr>
              <a:t>Le cas échéant :</a:t>
            </a:r>
          </a:p>
          <a:p>
            <a:pPr eaLnBrk="1" hangingPunct="1">
              <a:spcBef>
                <a:spcPts val="600"/>
              </a:spcBef>
            </a:pPr>
            <a:r>
              <a:rPr lang="fr-FR" altLang="en-US" sz="2400" dirty="0">
                <a:latin typeface="Gill Sans MT" panose="020B0502020104020203" pitchFamily="34" charset="0"/>
              </a:rPr>
              <a:t>Les avantages et l’innocuité des injections multiples</a:t>
            </a:r>
          </a:p>
          <a:p>
            <a:pPr eaLnBrk="1" hangingPunct="1">
              <a:spcBef>
                <a:spcPts val="600"/>
              </a:spcBef>
            </a:pPr>
            <a:r>
              <a:rPr lang="fr-FR" altLang="en-US" sz="2400" dirty="0">
                <a:latin typeface="Gill Sans MT" panose="020B0502020104020203" pitchFamily="34" charset="0"/>
              </a:rPr>
              <a:t>Les questions sur la douleur résultant des injections multiples.</a:t>
            </a:r>
          </a:p>
        </p:txBody>
      </p:sp>
      <p:sp>
        <p:nvSpPr>
          <p:cNvPr id="2" name="Rectangle 1"/>
          <p:cNvSpPr/>
          <p:nvPr/>
        </p:nvSpPr>
        <p:spPr>
          <a:xfrm>
            <a:off x="0" y="44624"/>
            <a:ext cx="9144000" cy="1292662"/>
          </a:xfrm>
          <a:prstGeom prst="rect">
            <a:avLst/>
          </a:prstGeom>
        </p:spPr>
        <p:txBody>
          <a:bodyPr wrap="square">
            <a:spAutoFit/>
          </a:bodyPr>
          <a:lstStyle/>
          <a:p>
            <a:pPr algn="ctr"/>
            <a:r>
              <a:rPr lang="fr-FR" altLang="en-US" sz="2600" b="1" dirty="0">
                <a:solidFill>
                  <a:srgbClr val="000066"/>
                </a:solidFill>
                <a:latin typeface="Gill Sans MT" panose="020B0502020104020203" pitchFamily="34" charset="0"/>
              </a:rPr>
              <a:t>Les agents de santé doivent être préparés à informer les parents et/ou les personnes responsables des nourrissons sur :</a:t>
            </a:r>
            <a:endParaRPr lang="fr-FR" sz="26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690899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251520" y="1700808"/>
            <a:ext cx="8712968" cy="2880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fr-FR" altLang="en-US" dirty="0">
                <a:latin typeface="Gill Sans MT" panose="020B0502020104020203" pitchFamily="34" charset="0"/>
              </a:rPr>
              <a:t>Il est important de faire comprendre aux personnes responsables des nourrissons à quel point il est important de maintenir un calendrier de vaccination qui combine le VPO et deux doses du VPI.  Chacun de ces deux vaccins joue un rôle différent pour renforcer l’immunité de l’enfant – le VPI et le VPO provoquent chacun une réaction immunitaire différente.</a:t>
            </a:r>
          </a:p>
          <a:p>
            <a:pPr eaLnBrk="1" hangingPunct="1">
              <a:spcBef>
                <a:spcPts val="1488"/>
              </a:spcBef>
            </a:pPr>
            <a:r>
              <a:rPr lang="fr-FR" altLang="en-US" dirty="0">
                <a:latin typeface="Gill Sans MT" panose="020B0502020104020203" pitchFamily="34" charset="0"/>
              </a:rPr>
              <a:t>Combiner ces vaccins protège d’autant plus l’enfant et lui fait profiter de leurs avantages.</a:t>
            </a:r>
          </a:p>
        </p:txBody>
      </p:sp>
      <p:sp>
        <p:nvSpPr>
          <p:cNvPr id="2" name="Rectangle 1"/>
          <p:cNvSpPr/>
          <p:nvPr/>
        </p:nvSpPr>
        <p:spPr>
          <a:xfrm>
            <a:off x="413074" y="465831"/>
            <a:ext cx="8136904" cy="646331"/>
          </a:xfrm>
          <a:prstGeom prst="rect">
            <a:avLst/>
          </a:prstGeom>
        </p:spPr>
        <p:txBody>
          <a:bodyPr wrap="square">
            <a:spAutoFit/>
          </a:bodyPr>
          <a:lstStyle/>
          <a:p>
            <a:pPr algn="ctr"/>
            <a:r>
              <a:rPr lang="fr-FR" altLang="en-US" sz="3600" b="1" dirty="0">
                <a:solidFill>
                  <a:srgbClr val="000066"/>
                </a:solidFill>
                <a:latin typeface="Gill Sans MT" panose="020B0502020104020203" pitchFamily="34" charset="0"/>
              </a:rPr>
              <a:t>Les avantages du VPI</a:t>
            </a:r>
            <a:endParaRPr lang="fr-FR" sz="3600" b="1" dirty="0">
              <a:solidFill>
                <a:srgbClr val="000066"/>
              </a:solidFill>
              <a:latin typeface="Gill Sans MT" panose="020B0502020104020203" pitchFamily="34" charset="0"/>
            </a:endParaRPr>
          </a:p>
        </p:txBody>
      </p:sp>
      <p:sp>
        <p:nvSpPr>
          <p:cNvPr id="5" name="Rectangle 12"/>
          <p:cNvSpPr>
            <a:spLocks noChangeArrowheads="1"/>
          </p:cNvSpPr>
          <p:nvPr/>
        </p:nvSpPr>
        <p:spPr bwMode="auto">
          <a:xfrm>
            <a:off x="1259632" y="5252646"/>
            <a:ext cx="7704857" cy="7686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fr-FR" altLang="en-US" sz="2000" i="1" dirty="0">
                <a:latin typeface="Gill Sans MT" panose="020B0502020104020203" pitchFamily="34" charset="0"/>
              </a:rPr>
              <a:t>Pour obtenir davantage d’informations sur les bienfaits du VPI et du VPO, reportez-vous aux pages 35-36 du programme sur le IPC</a:t>
            </a:r>
            <a:r>
              <a:rPr lang="en-GB" altLang="en-US" sz="2000" i="1" dirty="0">
                <a:latin typeface="Gill Sans MT" panose="020B0502020104020203" pitchFamily="34" charset="0"/>
              </a:rPr>
              <a:t>. </a:t>
            </a:r>
            <a:endParaRPr lang="en-US" altLang="en-US" sz="2800" dirty="0">
              <a:latin typeface="Gill Sans MT" pitchFamily="34" charset="0"/>
            </a:endParaRPr>
          </a:p>
        </p:txBody>
      </p:sp>
      <p:sp>
        <p:nvSpPr>
          <p:cNvPr id="6" name="TextBox 5"/>
          <p:cNvSpPr txBox="1"/>
          <p:nvPr/>
        </p:nvSpPr>
        <p:spPr>
          <a:xfrm rot="20699096">
            <a:off x="5919" y="5181225"/>
            <a:ext cx="1410085" cy="646331"/>
          </a:xfrm>
          <a:prstGeom prst="rect">
            <a:avLst/>
          </a:prstGeom>
          <a:noFill/>
        </p:spPr>
        <p:txBody>
          <a:bodyPr wrap="square" rtlCol="0">
            <a:spAutoFit/>
          </a:bodyPr>
          <a:lstStyle/>
          <a:p>
            <a:pPr algn="ctr"/>
            <a:r>
              <a:rPr lang="fr-FR" sz="1200" b="1" i="1" dirty="0">
                <a:solidFill>
                  <a:srgbClr val="00B050"/>
                </a:solidFill>
              </a:rPr>
              <a:t>Référence : programme IPC de l’UNICEF</a:t>
            </a:r>
          </a:p>
        </p:txBody>
      </p:sp>
    </p:spTree>
    <p:extLst>
      <p:ext uri="{BB962C8B-B14F-4D97-AF65-F5344CB8AC3E}">
        <p14:creationId xmlns:p14="http://schemas.microsoft.com/office/powerpoint/2010/main" val="1684319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11560" y="1340768"/>
            <a:ext cx="8280920" cy="46407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eaLnBrk="1" hangingPunct="1">
              <a:buNone/>
            </a:pPr>
            <a:r>
              <a:rPr lang="fr-FR" altLang="en-US" sz="2100" b="1" i="1" dirty="0">
                <a:latin typeface="Gill Sans MT" panose="020B0502020104020203" pitchFamily="34" charset="0"/>
              </a:rPr>
              <a:t>Les agents de santé peuvent dire aux parents et aux personnes responsables des nourrissons que :</a:t>
            </a:r>
          </a:p>
          <a:p>
            <a:pPr marL="0" indent="0" eaLnBrk="1" hangingPunct="1">
              <a:buNone/>
            </a:pPr>
            <a:r>
              <a:rPr lang="fr-FR" altLang="en-US" sz="2100" dirty="0">
                <a:latin typeface="Gill Sans MT" panose="020B0502020104020203" pitchFamily="34" charset="0"/>
              </a:rPr>
              <a:t>« Maintenir un calendrier de vaccination qui combine le VPO et deux doses du VPI permet d’assurer une protection maximale contre la poliomyélite. La dose de VPI contribuera à protéger d’autant plus vos enfants contre la poliomyélite – et ils profiteront des avantages des deux vaccins. »</a:t>
            </a:r>
          </a:p>
          <a:p>
            <a:pPr marL="0" indent="0" eaLnBrk="1" hangingPunct="1">
              <a:buNone/>
            </a:pPr>
            <a:r>
              <a:rPr lang="fr-FR" altLang="en-US" sz="2100" dirty="0">
                <a:latin typeface="Gill Sans MT" panose="020B0502020104020203" pitchFamily="34" charset="0"/>
              </a:rPr>
              <a:t>« Le VPI renforce l’immunité humorale tandis que le VPO renforce l’immunité intestinale »</a:t>
            </a:r>
          </a:p>
          <a:p>
            <a:pPr marL="0" indent="0" eaLnBrk="1" hangingPunct="1">
              <a:buNone/>
            </a:pPr>
            <a:r>
              <a:rPr lang="fr-FR" altLang="en-US" sz="2100" dirty="0">
                <a:latin typeface="Gill Sans MT" panose="020B0502020104020203" pitchFamily="34" charset="0"/>
              </a:rPr>
              <a:t>« Les deux vaccins administrés ensemble apportent la plus forte protection contre la poliomyélite – ils protègent votre enfant et contribuent à protéger votre communauté. »</a:t>
            </a:r>
          </a:p>
        </p:txBody>
      </p:sp>
      <p:sp>
        <p:nvSpPr>
          <p:cNvPr id="2" name="Rectangle 1"/>
          <p:cNvSpPr/>
          <p:nvPr/>
        </p:nvSpPr>
        <p:spPr>
          <a:xfrm>
            <a:off x="0" y="332656"/>
            <a:ext cx="9144000" cy="646331"/>
          </a:xfrm>
          <a:prstGeom prst="rect">
            <a:avLst/>
          </a:prstGeom>
        </p:spPr>
        <p:txBody>
          <a:bodyPr wrap="square">
            <a:spAutoFit/>
          </a:bodyPr>
          <a:lstStyle/>
          <a:p>
            <a:pPr algn="ctr"/>
            <a:r>
              <a:rPr lang="fr-FR" altLang="en-US" sz="3600" b="1" dirty="0">
                <a:solidFill>
                  <a:srgbClr val="000066"/>
                </a:solidFill>
                <a:latin typeface="Gill Sans MT" panose="020B0502020104020203" pitchFamily="34" charset="0"/>
              </a:rPr>
              <a:t>Comment expliquer les avantages du VPI</a:t>
            </a:r>
            <a:endParaRPr lang="fr-FR" sz="36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3378973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à coins arrondis 3"/>
          <p:cNvSpPr>
            <a:spLocks noChangeArrowheads="1"/>
          </p:cNvSpPr>
          <p:nvPr/>
        </p:nvSpPr>
        <p:spPr bwMode="auto">
          <a:xfrm>
            <a:off x="5868144" y="1628800"/>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dirty="0">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800" b="1" dirty="0">
                <a:solidFill>
                  <a:srgbClr val="000066"/>
                </a:solidFill>
                <a:latin typeface="Gill Sans MT" panose="020B0502020104020203" pitchFamily="34" charset="0"/>
              </a:rPr>
              <a:t>Que répondre aux questions habituelles des personnes responsables des nourrissons ?</a:t>
            </a:r>
          </a:p>
        </p:txBody>
      </p:sp>
      <p:pic>
        <p:nvPicPr>
          <p:cNvPr id="16388"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562100"/>
            <a:ext cx="2267744" cy="41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8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6390" name="Rounded Rectangular Callout 1"/>
          <p:cNvSpPr>
            <a:spLocks noChangeArrowheads="1"/>
          </p:cNvSpPr>
          <p:nvPr/>
        </p:nvSpPr>
        <p:spPr bwMode="auto">
          <a:xfrm>
            <a:off x="2841625" y="2708920"/>
            <a:ext cx="3602583" cy="1736646"/>
          </a:xfrm>
          <a:prstGeom prst="wedgeRoundRectCallout">
            <a:avLst>
              <a:gd name="adj1" fmla="val -73965"/>
              <a:gd name="adj2" fmla="val -37257"/>
              <a:gd name="adj3" fmla="val 16667"/>
            </a:avLst>
          </a:prstGeom>
          <a:solidFill>
            <a:schemeClr val="bg1"/>
          </a:solidFill>
          <a:ln w="9525" algn="ctr">
            <a:solidFill>
              <a:srgbClr val="C00000"/>
            </a:solidFill>
            <a:round/>
            <a:headEnd/>
            <a:tailEnd/>
          </a:ln>
        </p:spPr>
        <p:txBody>
          <a:bodyPr wrap="square">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Tx/>
              <a:buNone/>
            </a:pPr>
            <a:r>
              <a:rPr lang="fr-FR" altLang="en-US" sz="2400" dirty="0">
                <a:solidFill>
                  <a:schemeClr val="tx1"/>
                </a:solidFill>
                <a:latin typeface="Gill Sans MT" pitchFamily="34" charset="0"/>
              </a:rPr>
              <a:t>Pourquoi mon enfant a-t-il besoin de deux vaccins différents contre la poliomyélite ?</a:t>
            </a:r>
          </a:p>
        </p:txBody>
      </p:sp>
      <p:sp>
        <p:nvSpPr>
          <p:cNvPr id="7" name="Rectangle 12"/>
          <p:cNvSpPr>
            <a:spLocks noChangeArrowheads="1"/>
          </p:cNvSpPr>
          <p:nvPr/>
        </p:nvSpPr>
        <p:spPr bwMode="auto">
          <a:xfrm>
            <a:off x="1835696" y="5301208"/>
            <a:ext cx="5760639" cy="792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fr-FR" altLang="en-US" sz="2000" i="1" dirty="0">
                <a:latin typeface="Gill Sans MT" panose="020B0502020104020203" pitchFamily="34" charset="0"/>
              </a:rPr>
              <a:t>Pour lire d’autres exemples de questions posées, reportez-vous à la session 3.2, page 22, du programme IPC</a:t>
            </a:r>
            <a:r>
              <a:rPr lang="en-GB" altLang="en-US" sz="2000" i="1" dirty="0">
                <a:latin typeface="Gill Sans MT" panose="020B0502020104020203" pitchFamily="34" charset="0"/>
              </a:rPr>
              <a:t>. </a:t>
            </a:r>
            <a:endParaRPr lang="en-US" altLang="en-US" sz="2800" dirty="0">
              <a:latin typeface="Gill Sans MT" pitchFamily="34" charset="0"/>
            </a:endParaRPr>
          </a:p>
        </p:txBody>
      </p:sp>
      <p:sp>
        <p:nvSpPr>
          <p:cNvPr id="8" name="TextBox 7"/>
          <p:cNvSpPr txBox="1"/>
          <p:nvPr/>
        </p:nvSpPr>
        <p:spPr>
          <a:xfrm rot="20699096">
            <a:off x="383180" y="5275341"/>
            <a:ext cx="1410085" cy="646331"/>
          </a:xfrm>
          <a:prstGeom prst="rect">
            <a:avLst/>
          </a:prstGeom>
          <a:noFill/>
        </p:spPr>
        <p:txBody>
          <a:bodyPr wrap="square" rtlCol="0">
            <a:spAutoFit/>
          </a:bodyPr>
          <a:lstStyle/>
          <a:p>
            <a:pPr algn="ctr"/>
            <a:r>
              <a:rPr lang="fr-FR" sz="1200" b="1" i="1" dirty="0">
                <a:solidFill>
                  <a:srgbClr val="00B050"/>
                </a:solidFill>
              </a:rPr>
              <a:t>Référence : programme IPC de l’UNICEF</a:t>
            </a:r>
          </a:p>
        </p:txBody>
      </p:sp>
    </p:spTree>
    <p:extLst>
      <p:ext uri="{BB962C8B-B14F-4D97-AF65-F5344CB8AC3E}">
        <p14:creationId xmlns:p14="http://schemas.microsoft.com/office/powerpoint/2010/main" val="1418520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200" b="1" dirty="0">
                <a:solidFill>
                  <a:srgbClr val="000066"/>
                </a:solidFill>
                <a:latin typeface="Gill Sans MT" panose="020B0502020104020203" pitchFamily="34" charset="0"/>
              </a:rPr>
              <a:t>Innocuité du VPI</a:t>
            </a:r>
          </a:p>
        </p:txBody>
      </p:sp>
      <p:sp>
        <p:nvSpPr>
          <p:cNvPr id="6147" name="Rectangle 12"/>
          <p:cNvSpPr>
            <a:spLocks noChangeArrowheads="1"/>
          </p:cNvSpPr>
          <p:nvPr/>
        </p:nvSpPr>
        <p:spPr bwMode="auto">
          <a:xfrm>
            <a:off x="442913" y="1381125"/>
            <a:ext cx="8291512" cy="4611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800"/>
              </a:spcBef>
            </a:pPr>
            <a:r>
              <a:rPr lang="fr-FR" altLang="en-US" sz="2600" dirty="0">
                <a:latin typeface="Gill Sans MT" pitchFamily="34" charset="0"/>
              </a:rPr>
              <a:t>Depuis des décennies, le VPI est utilisé dans plus de 60 pays dans le monde, et depuis avril 2019 dans tous les pays du monde.</a:t>
            </a:r>
          </a:p>
          <a:p>
            <a:pPr>
              <a:spcBef>
                <a:spcPts val="1800"/>
              </a:spcBef>
            </a:pPr>
            <a:r>
              <a:rPr lang="fr-FR" altLang="en-US" sz="2600" dirty="0">
                <a:latin typeface="Gill Sans MT" pitchFamily="34" charset="0"/>
              </a:rPr>
              <a:t>Le VPI est un vaccin très sûr, qu’il soit administré seul ou associé à d’autres vaccins. </a:t>
            </a:r>
          </a:p>
          <a:p>
            <a:pPr>
              <a:spcBef>
                <a:spcPts val="1800"/>
              </a:spcBef>
            </a:pPr>
            <a:r>
              <a:rPr lang="fr-FR" altLang="en-US" sz="2600" dirty="0">
                <a:latin typeface="Gill Sans MT" pitchFamily="34" charset="0"/>
              </a:rPr>
              <a:t>Aucun effet secondaire grave n’a été signalé, mis à part quelques effets secondaires mineurs.</a:t>
            </a:r>
          </a:p>
          <a:p>
            <a:pPr>
              <a:spcBef>
                <a:spcPts val="1800"/>
              </a:spcBef>
            </a:pPr>
            <a:r>
              <a:rPr lang="fr-FR" altLang="en-US" sz="2600" dirty="0">
                <a:latin typeface="Gill Sans MT" pitchFamily="34" charset="0"/>
              </a:rPr>
              <a:t>Il est possible qu’une vaccination par le VPI soit suivie de réactions locales mineures, comme cela peut se produire avec d’autres vaccins. Mais l’enfant s’en remettra.</a:t>
            </a:r>
          </a:p>
          <a:p>
            <a:pPr>
              <a:spcBef>
                <a:spcPts val="1800"/>
              </a:spcBef>
            </a:pPr>
            <a:endParaRPr lang="en-US" altLang="en-US" sz="2800" dirty="0">
              <a:latin typeface="Gill Sans MT"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Tree>
    <p:extLst>
      <p:ext uri="{BB962C8B-B14F-4D97-AF65-F5344CB8AC3E}">
        <p14:creationId xmlns:p14="http://schemas.microsoft.com/office/powerpoint/2010/main" val="992463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800" b="1" dirty="0">
                <a:solidFill>
                  <a:srgbClr val="000066"/>
                </a:solidFill>
                <a:latin typeface="Gill Sans MT" panose="020B0502020104020203" pitchFamily="34" charset="0"/>
              </a:rPr>
              <a:t>Que répondre aux questions habituelles des personnes responsables des nourrissons ?</a:t>
            </a:r>
          </a:p>
        </p:txBody>
      </p:sp>
      <p:pic>
        <p:nvPicPr>
          <p:cNvPr id="17412"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7414" name="Rounded Rectangular Callout 1"/>
          <p:cNvSpPr>
            <a:spLocks noChangeArrowheads="1"/>
          </p:cNvSpPr>
          <p:nvPr/>
        </p:nvSpPr>
        <p:spPr bwMode="auto">
          <a:xfrm>
            <a:off x="2841625" y="2171700"/>
            <a:ext cx="3025775" cy="919401"/>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 typeface="Wingdings" pitchFamily="2" charset="2"/>
              <a:buNone/>
            </a:pPr>
            <a:r>
              <a:rPr lang="fr-FR" altLang="en-US" sz="2400" dirty="0">
                <a:solidFill>
                  <a:schemeClr val="tx1"/>
                </a:solidFill>
                <a:latin typeface="Gill Sans MT" pitchFamily="34" charset="0"/>
              </a:rPr>
              <a:t>Le VPI a-t-il des effets secondaires </a:t>
            </a:r>
            <a:r>
              <a:rPr lang="en-GB" altLang="en-US" sz="2400" dirty="0">
                <a:solidFill>
                  <a:schemeClr val="tx1"/>
                </a:solidFill>
                <a:latin typeface="Gill Sans MT" pitchFamily="34" charset="0"/>
              </a:rPr>
              <a:t>?</a:t>
            </a:r>
            <a:endParaRPr lang="en-US" altLang="en-US" sz="2400" dirty="0">
              <a:solidFill>
                <a:schemeClr val="tx1"/>
              </a:solidFill>
              <a:latin typeface="Gill Sans MT"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74799" y="1479203"/>
            <a:ext cx="8136904" cy="31739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eaLnBrk="1" hangingPunct="1">
              <a:buNone/>
            </a:pPr>
            <a:r>
              <a:rPr lang="fr-FR" altLang="en-US" sz="2800" b="1" i="1" dirty="0">
                <a:latin typeface="Gill Sans MT" panose="020B0502020104020203" pitchFamily="34" charset="0"/>
              </a:rPr>
              <a:t>Les agents de santé peuvent dire aux parents et aux personnes responsables des nourrissons :</a:t>
            </a:r>
          </a:p>
          <a:p>
            <a:pPr>
              <a:spcBef>
                <a:spcPct val="0"/>
              </a:spcBef>
              <a:buClrTx/>
              <a:buFontTx/>
              <a:buNone/>
            </a:pPr>
            <a:endParaRPr lang="fr-FR" altLang="en-US" sz="2800" dirty="0">
              <a:latin typeface="Limon F3" charset="0"/>
            </a:endParaRPr>
          </a:p>
          <a:p>
            <a:pPr>
              <a:spcBef>
                <a:spcPct val="0"/>
              </a:spcBef>
              <a:buClrTx/>
              <a:buFontTx/>
              <a:buNone/>
            </a:pPr>
            <a:r>
              <a:rPr lang="fr-FR" altLang="en-US" sz="2800" dirty="0">
                <a:latin typeface="Limon F3" charset="0"/>
              </a:rPr>
              <a:t>« Le VPI est un vaccin très sûr. »   </a:t>
            </a:r>
          </a:p>
          <a:p>
            <a:pPr>
              <a:spcBef>
                <a:spcPct val="0"/>
              </a:spcBef>
              <a:buClrTx/>
              <a:buFontTx/>
              <a:buNone/>
            </a:pPr>
            <a:r>
              <a:rPr lang="fr-FR" altLang="en-US" sz="2800" dirty="0">
                <a:latin typeface="Limon F3" charset="0"/>
              </a:rPr>
              <a:t> </a:t>
            </a:r>
          </a:p>
          <a:p>
            <a:pPr>
              <a:spcBef>
                <a:spcPct val="0"/>
              </a:spcBef>
              <a:buClrTx/>
              <a:buFontTx/>
              <a:buNone/>
            </a:pPr>
            <a:r>
              <a:rPr lang="fr-FR" altLang="en-US" sz="2800" dirty="0">
                <a:latin typeface="Limon F3" charset="0"/>
              </a:rPr>
              <a:t>« </a:t>
            </a:r>
            <a:r>
              <a:rPr lang="fr-FR" altLang="en-US" sz="2800" dirty="0"/>
              <a:t>Après l’injection du vaccin, on peut éventuellement constater une légère rougeur avec une sensibilité de la peau. »</a:t>
            </a:r>
            <a:endParaRPr lang="fr-FR" altLang="en-US" sz="2800" dirty="0">
              <a:latin typeface="Limon F3" charset="0"/>
            </a:endParaRPr>
          </a:p>
        </p:txBody>
      </p:sp>
      <p:sp>
        <p:nvSpPr>
          <p:cNvPr id="2" name="Rectangle 1"/>
          <p:cNvSpPr/>
          <p:nvPr/>
        </p:nvSpPr>
        <p:spPr>
          <a:xfrm>
            <a:off x="467544" y="116632"/>
            <a:ext cx="8136904"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Parler aux personnes responsables des nourrissons sur l’innocuité du VPI</a:t>
            </a:r>
            <a:endParaRPr lang="en-US" sz="32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182342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395536" y="1268760"/>
            <a:ext cx="8352927" cy="4824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ct val="0"/>
              </a:spcBef>
              <a:buClrTx/>
              <a:buFontTx/>
              <a:buNone/>
            </a:pPr>
            <a:r>
              <a:rPr lang="fr-FR" altLang="en-US" sz="2400" b="1" i="1" dirty="0">
                <a:latin typeface="Gill Sans MT" panose="020B0502020104020203" pitchFamily="34" charset="0"/>
              </a:rPr>
              <a:t>Les parents et/ou les personnes responsables des nourrissons peuvent se sentir préoccupés à l’idée que leurs enfants reçoivent </a:t>
            </a:r>
            <a:r>
              <a:rPr lang="fr-FR" altLang="en-US" sz="2400" b="1" i="1" u="sng" dirty="0">
                <a:latin typeface="Gill Sans MT" panose="020B0502020104020203" pitchFamily="34" charset="0"/>
              </a:rPr>
              <a:t>trois vaccins en une seule fois</a:t>
            </a:r>
            <a:r>
              <a:rPr lang="fr-FR" altLang="en-US" sz="2400" b="1" i="1" dirty="0">
                <a:latin typeface="Gill Sans MT" panose="020B0502020104020203" pitchFamily="34" charset="0"/>
              </a:rPr>
              <a:t>. Les agents de santé peuvent les rassurer en leur disant ceci :</a:t>
            </a:r>
          </a:p>
          <a:p>
            <a:pPr>
              <a:spcBef>
                <a:spcPts val="1200"/>
              </a:spcBef>
              <a:buClrTx/>
              <a:buFontTx/>
              <a:buNone/>
            </a:pPr>
            <a:r>
              <a:rPr lang="fr-FR" altLang="en-US" sz="2400" dirty="0">
                <a:latin typeface="Gill Sans MT" panose="020B0502020104020203" pitchFamily="34" charset="0"/>
              </a:rPr>
              <a:t>« En administrant à votre enfant plusieurs vaccins en une seule séance lui permet d’être immunisé le plus tôt possible. </a:t>
            </a:r>
            <a:r>
              <a:rPr lang="fr-FR" altLang="en-US" sz="2400" b="1" dirty="0">
                <a:latin typeface="Gill Sans MT" panose="020B0502020104020203" pitchFamily="34" charset="0"/>
              </a:rPr>
              <a:t>Les enfants sont alors protégés contre plusieurs maladies pendant les premiers mois de leur vie où ils sont les plus vulnérables. »</a:t>
            </a:r>
          </a:p>
          <a:p>
            <a:pPr>
              <a:spcBef>
                <a:spcPts val="1200"/>
              </a:spcBef>
              <a:buClrTx/>
              <a:buFontTx/>
              <a:buNone/>
            </a:pPr>
            <a:r>
              <a:rPr lang="fr-FR" altLang="en-US" sz="2400" dirty="0">
                <a:latin typeface="Gill Sans MT" panose="020B0502020104020203" pitchFamily="34" charset="0"/>
              </a:rPr>
              <a:t> « De plus, en administrant plusieurs vaccins en une seule fois implique moins de séances pour les parents et les personnes responsables des nourrissons. »</a:t>
            </a:r>
          </a:p>
        </p:txBody>
      </p:sp>
      <p:sp>
        <p:nvSpPr>
          <p:cNvPr id="2" name="Rectangle 1"/>
          <p:cNvSpPr/>
          <p:nvPr/>
        </p:nvSpPr>
        <p:spPr>
          <a:xfrm>
            <a:off x="-180528" y="116632"/>
            <a:ext cx="9505056" cy="1077218"/>
          </a:xfrm>
          <a:prstGeom prst="rect">
            <a:avLst/>
          </a:prstGeom>
        </p:spPr>
        <p:txBody>
          <a:bodyPr wrap="square">
            <a:spAutoFit/>
          </a:bodyPr>
          <a:lstStyle/>
          <a:p>
            <a:pPr algn="ctr"/>
            <a:r>
              <a:rPr lang="fr-FR" sz="3200" b="1" i="1" dirty="0">
                <a:solidFill>
                  <a:srgbClr val="000066"/>
                </a:solidFill>
                <a:latin typeface="Gill Sans MT" panose="020B0502020104020203" pitchFamily="34" charset="0"/>
              </a:rPr>
              <a:t>Le cas échéant :</a:t>
            </a:r>
          </a:p>
          <a:p>
            <a:pPr algn="ctr"/>
            <a:r>
              <a:rPr lang="fr-FR" sz="3000" b="1" dirty="0">
                <a:solidFill>
                  <a:srgbClr val="000066"/>
                </a:solidFill>
                <a:latin typeface="Gill Sans MT" panose="020B0502020104020203" pitchFamily="34" charset="0"/>
              </a:rPr>
              <a:t>Parler des avantages des injections multiples</a:t>
            </a:r>
          </a:p>
        </p:txBody>
      </p:sp>
    </p:spTree>
    <p:extLst>
      <p:ext uri="{BB962C8B-B14F-4D97-AF65-F5344CB8AC3E}">
        <p14:creationId xmlns:p14="http://schemas.microsoft.com/office/powerpoint/2010/main" val="2134672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83568" y="1712935"/>
            <a:ext cx="8317557" cy="36602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ct val="0"/>
              </a:spcBef>
              <a:buClrTx/>
              <a:buFontTx/>
              <a:buNone/>
            </a:pPr>
            <a:r>
              <a:rPr lang="fr-FR" altLang="en-US" sz="2400" b="1" i="1" dirty="0">
                <a:latin typeface="Gill Sans MT" panose="020B0502020104020203" pitchFamily="34" charset="0"/>
              </a:rPr>
              <a:t>Expliquez aux parents et aux personnes responsables des nourrissons que :</a:t>
            </a:r>
          </a:p>
          <a:p>
            <a:pPr marL="0" indent="0">
              <a:spcBef>
                <a:spcPct val="0"/>
              </a:spcBef>
              <a:buClrTx/>
              <a:buFontTx/>
              <a:buNone/>
            </a:pPr>
            <a:endParaRPr lang="fr-FR" altLang="en-US" sz="2400" b="1" i="1" dirty="0">
              <a:latin typeface="Gill Sans MT" panose="020B0502020104020203" pitchFamily="34" charset="0"/>
            </a:endParaRPr>
          </a:p>
          <a:p>
            <a:pPr marL="0" indent="0">
              <a:spcBef>
                <a:spcPct val="0"/>
              </a:spcBef>
              <a:buClrTx/>
              <a:buFontTx/>
              <a:buNone/>
            </a:pPr>
            <a:r>
              <a:rPr lang="fr-FR" altLang="en-US" sz="2400" dirty="0">
                <a:latin typeface="Gill Sans MT" panose="020B0502020104020203" pitchFamily="34" charset="0"/>
              </a:rPr>
              <a:t>« Administrer plusieurs injections en une fois ne présente aucun risque pour votre enfant. </a:t>
            </a:r>
            <a:r>
              <a:rPr lang="fr-FR" sz="2400" dirty="0">
                <a:latin typeface="Gill Sans MT" panose="020B0502020104020203" pitchFamily="34" charset="0"/>
              </a:rPr>
              <a:t>Dans la plupart des pays, les enfants reçoivent plus d’un vaccin en une seule séance. »</a:t>
            </a:r>
            <a:endParaRPr lang="fr-FR" altLang="en-US" sz="2400" dirty="0">
              <a:latin typeface="Gill Sans MT" panose="020B0502020104020203" pitchFamily="34" charset="0"/>
            </a:endParaRPr>
          </a:p>
          <a:p>
            <a:pPr marL="0" indent="0">
              <a:spcBef>
                <a:spcPct val="0"/>
              </a:spcBef>
              <a:buClrTx/>
              <a:buFontTx/>
              <a:buNone/>
            </a:pPr>
            <a:endParaRPr lang="fr-FR" altLang="en-US" sz="2400" dirty="0">
              <a:latin typeface="Gill Sans MT" panose="020B0502020104020203" pitchFamily="34" charset="0"/>
            </a:endParaRPr>
          </a:p>
          <a:p>
            <a:pPr marL="0" indent="0">
              <a:spcBef>
                <a:spcPct val="0"/>
              </a:spcBef>
              <a:buClrTx/>
              <a:buFontTx/>
              <a:buNone/>
            </a:pPr>
            <a:r>
              <a:rPr lang="fr-FR" altLang="en-US" sz="2400" dirty="0">
                <a:latin typeface="Gill Sans MT" panose="020B0502020104020203" pitchFamily="34" charset="0"/>
              </a:rPr>
              <a:t>« Des vaccinations précoces signifient que l’enfant est protégé le plus tôt possible. »</a:t>
            </a:r>
          </a:p>
        </p:txBody>
      </p:sp>
      <p:sp>
        <p:nvSpPr>
          <p:cNvPr id="2" name="Rectangle 1"/>
          <p:cNvSpPr/>
          <p:nvPr/>
        </p:nvSpPr>
        <p:spPr>
          <a:xfrm>
            <a:off x="251520" y="59303"/>
            <a:ext cx="8640960" cy="954107"/>
          </a:xfrm>
          <a:prstGeom prst="rect">
            <a:avLst/>
          </a:prstGeom>
        </p:spPr>
        <p:txBody>
          <a:bodyPr wrap="square">
            <a:spAutoFit/>
          </a:bodyPr>
          <a:lstStyle/>
          <a:p>
            <a:pPr algn="ctr"/>
            <a:r>
              <a:rPr lang="fr-FR" altLang="en-US" sz="2800" b="1" dirty="0">
                <a:solidFill>
                  <a:srgbClr val="000066"/>
                </a:solidFill>
                <a:latin typeface="Gill Sans MT" panose="020B0502020104020203" pitchFamily="34" charset="0"/>
              </a:rPr>
              <a:t>Parler aux personnes responsables des nourrissons sur l’innocuité </a:t>
            </a:r>
            <a:r>
              <a:rPr lang="en-GB" sz="2800" b="1" dirty="0">
                <a:solidFill>
                  <a:srgbClr val="000066"/>
                </a:solidFill>
                <a:latin typeface="Gill Sans MT" panose="020B0502020104020203" pitchFamily="34" charset="0"/>
              </a:rPr>
              <a:t>des injections multiples</a:t>
            </a:r>
            <a:endParaRPr lang="en-US" sz="28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4171868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ea typeface="Arial" charset="0"/>
              </a:rPr>
              <a:t>Objectifs de ce module</a:t>
            </a:r>
          </a:p>
        </p:txBody>
      </p:sp>
      <p:sp>
        <p:nvSpPr>
          <p:cNvPr id="4099" name="Rectangle 14"/>
          <p:cNvSpPr>
            <a:spLocks noChangeArrowheads="1"/>
          </p:cNvSpPr>
          <p:nvPr/>
        </p:nvSpPr>
        <p:spPr bwMode="auto">
          <a:xfrm>
            <a:off x="323528" y="1323974"/>
            <a:ext cx="8712968" cy="4769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altLang="en-US" dirty="0">
                <a:latin typeface="Gill Sans MT" pitchFamily="34" charset="0"/>
              </a:rPr>
              <a:t>À la fin de ce module, les participants :</a:t>
            </a:r>
          </a:p>
          <a:p>
            <a:pPr lvl="1"/>
            <a:r>
              <a:rPr lang="fr-FR" altLang="en-US" dirty="0">
                <a:latin typeface="Gill Sans MT" pitchFamily="34" charset="0"/>
                <a:ea typeface="MS PGothic" pitchFamily="34" charset="-128"/>
              </a:rPr>
              <a:t>Se seront familiarisés avec les moyens et les techniques de communication avec les personnes responsables des nourrissons ;</a:t>
            </a:r>
          </a:p>
          <a:p>
            <a:pPr lvl="1"/>
            <a:r>
              <a:rPr lang="fr-FR" altLang="en-US" dirty="0">
                <a:latin typeface="Gill Sans MT" pitchFamily="34" charset="0"/>
                <a:ea typeface="MS PGothic" pitchFamily="34" charset="-128"/>
              </a:rPr>
              <a:t>Connaîtront les avantages du VPI et son importance pour l’éradication de la poliomyélite, les injections multiples et les vaccinations systématiques ;</a:t>
            </a:r>
          </a:p>
          <a:p>
            <a:pPr lvl="1"/>
            <a:r>
              <a:rPr lang="fr-FR" altLang="en-US" dirty="0">
                <a:latin typeface="Gill Sans MT" pitchFamily="34" charset="0"/>
                <a:ea typeface="MS PGothic" pitchFamily="34" charset="-128"/>
              </a:rPr>
              <a:t>Auront compris que l’innocuité du VPI n’est en rien diminuée lorsqu’il est administré avec d’autres vaccins.</a:t>
            </a:r>
          </a:p>
          <a:p>
            <a:pPr>
              <a:spcBef>
                <a:spcPts val="600"/>
              </a:spcBef>
            </a:pPr>
            <a:r>
              <a:rPr lang="fr-FR" altLang="en-US" dirty="0">
                <a:latin typeface="Gill Sans MT" pitchFamily="34" charset="0"/>
              </a:rPr>
              <a:t>Durée</a:t>
            </a:r>
          </a:p>
          <a:p>
            <a:pPr lvl="1">
              <a:spcBef>
                <a:spcPts val="0"/>
              </a:spcBef>
            </a:pPr>
            <a:r>
              <a:rPr lang="fr-FR" altLang="ja-JP" dirty="0">
                <a:latin typeface="Gill Sans MT" pitchFamily="34" charset="0"/>
                <a:ea typeface="MS PGothic" pitchFamily="34" charset="-128"/>
              </a:rPr>
              <a:t>40 minutes</a:t>
            </a:r>
          </a:p>
          <a:p>
            <a:pPr marL="0" indent="0">
              <a:buNone/>
            </a:pPr>
            <a:endParaRPr lang="fr-FR" altLang="ja-JP" sz="500" i="1" dirty="0">
              <a:latin typeface="Gill Sans MT" pitchFamily="34" charset="0"/>
            </a:endParaRPr>
          </a:p>
        </p:txBody>
      </p:sp>
      <p:sp>
        <p:nvSpPr>
          <p:cNvPr id="8" name="TextBox 7"/>
          <p:cNvSpPr txBox="1"/>
          <p:nvPr/>
        </p:nvSpPr>
        <p:spPr>
          <a:xfrm rot="20699096">
            <a:off x="-48647" y="5183126"/>
            <a:ext cx="1397156" cy="646331"/>
          </a:xfrm>
          <a:prstGeom prst="rect">
            <a:avLst/>
          </a:prstGeom>
          <a:noFill/>
        </p:spPr>
        <p:txBody>
          <a:bodyPr wrap="square" rtlCol="0">
            <a:spAutoFit/>
          </a:bodyPr>
          <a:lstStyle/>
          <a:p>
            <a:pPr algn="ctr"/>
            <a:r>
              <a:rPr lang="fr-FR" sz="1200" b="1" i="1" dirty="0">
                <a:solidFill>
                  <a:srgbClr val="00B050"/>
                </a:solidFill>
              </a:rPr>
              <a:t>Référence : </a:t>
            </a:r>
          </a:p>
          <a:p>
            <a:pPr algn="ctr"/>
            <a:r>
              <a:rPr lang="fr-FR" sz="1200" b="1" i="1" dirty="0">
                <a:solidFill>
                  <a:srgbClr val="00B050"/>
                </a:solidFill>
              </a:rPr>
              <a:t>Programme IPC de l’UNICEF</a:t>
            </a:r>
          </a:p>
        </p:txBody>
      </p:sp>
      <p:sp>
        <p:nvSpPr>
          <p:cNvPr id="9" name="Rectangle 12"/>
          <p:cNvSpPr>
            <a:spLocks noChangeArrowheads="1"/>
          </p:cNvSpPr>
          <p:nvPr/>
        </p:nvSpPr>
        <p:spPr bwMode="auto">
          <a:xfrm>
            <a:off x="1307278" y="5012162"/>
            <a:ext cx="7812360" cy="15131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0"/>
              </a:spcBef>
              <a:buNone/>
            </a:pPr>
            <a:r>
              <a:rPr lang="fr-FR" altLang="ja-JP" sz="1600" i="1" dirty="0">
                <a:latin typeface="Gill Sans MT" pitchFamily="34" charset="0"/>
              </a:rPr>
              <a:t>Nota :  Ce module doit être couvert par un programme connexe de l’UNICEF intitulé </a:t>
            </a:r>
            <a:r>
              <a:rPr lang="en-GB" altLang="ja-JP" sz="1600" b="1" i="1" dirty="0">
                <a:latin typeface="Gill Sans MT" pitchFamily="34" charset="0"/>
              </a:rPr>
              <a:t>Interpersonal Communication </a:t>
            </a:r>
            <a:r>
              <a:rPr lang="fr-FR" altLang="ja-JP" sz="1600" b="1" i="1" dirty="0">
                <a:latin typeface="Gill Sans MT" pitchFamily="34" charset="0"/>
              </a:rPr>
              <a:t>(IPC: 2h minimum)</a:t>
            </a:r>
            <a:r>
              <a:rPr lang="fr-FR" altLang="ja-JP" sz="1600" i="1" dirty="0">
                <a:latin typeface="Gill Sans MT" pitchFamily="34" charset="0"/>
              </a:rPr>
              <a:t>, disponible sur le site ci-dessous :</a:t>
            </a:r>
          </a:p>
          <a:p>
            <a:pPr marL="0" indent="0">
              <a:spcBef>
                <a:spcPts val="0"/>
              </a:spcBef>
              <a:buNone/>
            </a:pPr>
            <a:r>
              <a:rPr lang="en-GB" altLang="ja-JP" sz="1600" i="1" dirty="0">
                <a:latin typeface="Gill Sans MT" pitchFamily="34" charset="0"/>
                <a:hlinkClick r:id="rId3"/>
              </a:rPr>
              <a:t>https://ipc.unicef.org/sites/ipcfi/files/2019-06/UNICEF_Trainers_Facilitation_Guide_FINAL.pdf</a:t>
            </a:r>
            <a:endParaRPr lang="en-GB" altLang="ja-JP" sz="1600" i="1" dirty="0">
              <a:latin typeface="Gill Sans MT" pitchFamily="34" charset="0"/>
            </a:endParaRPr>
          </a:p>
          <a:p>
            <a:pPr marL="0" indent="0">
              <a:spcBef>
                <a:spcPts val="0"/>
              </a:spcBef>
              <a:buNone/>
            </a:pPr>
            <a:r>
              <a:rPr lang="en-GB" altLang="ja-JP" sz="1600" i="1" dirty="0">
                <a:latin typeface="Gill Sans MT" pitchFamily="34" charset="0"/>
              </a:rPr>
              <a:t>Des mat</a:t>
            </a:r>
            <a:r>
              <a:rPr lang="fr-FR" altLang="ja-JP" sz="1600" i="1" dirty="0">
                <a:latin typeface="Gill Sans MT" pitchFamily="34" charset="0"/>
              </a:rPr>
              <a:t>é</a:t>
            </a:r>
            <a:r>
              <a:rPr lang="en-GB" altLang="ja-JP" sz="1600" i="1" dirty="0" err="1">
                <a:latin typeface="Gill Sans MT" pitchFamily="34" charset="0"/>
              </a:rPr>
              <a:t>riaux</a:t>
            </a:r>
            <a:r>
              <a:rPr lang="en-GB" altLang="ja-JP" sz="1600" i="1" dirty="0">
                <a:latin typeface="Gill Sans MT" pitchFamily="34" charset="0"/>
              </a:rPr>
              <a:t> </a:t>
            </a:r>
            <a:r>
              <a:rPr lang="en-GB" altLang="ja-JP" sz="1600" i="1" dirty="0" err="1">
                <a:latin typeface="Gill Sans MT" pitchFamily="34" charset="0"/>
              </a:rPr>
              <a:t>additionnels</a:t>
            </a:r>
            <a:r>
              <a:rPr lang="en-GB" altLang="ja-JP" sz="1600" i="1" dirty="0">
                <a:latin typeface="Gill Sans MT" pitchFamily="34" charset="0"/>
              </a:rPr>
              <a:t> sur la communication interpersonal </a:t>
            </a:r>
            <a:r>
              <a:rPr lang="en-GB" altLang="ja-JP" sz="1600" i="1" dirty="0" err="1">
                <a:latin typeface="Gill Sans MT" pitchFamily="34" charset="0"/>
              </a:rPr>
              <a:t>disponibles</a:t>
            </a:r>
            <a:r>
              <a:rPr lang="en-GB" altLang="ja-JP" sz="1600" i="1" dirty="0">
                <a:latin typeface="Gill Sans MT" pitchFamily="34" charset="0"/>
              </a:rPr>
              <a:t> </a:t>
            </a:r>
            <a:r>
              <a:rPr lang="en-GB" altLang="ja-JP" sz="1600" i="1" dirty="0" err="1">
                <a:latin typeface="Gill Sans MT" pitchFamily="34" charset="0"/>
              </a:rPr>
              <a:t>ici</a:t>
            </a:r>
            <a:r>
              <a:rPr lang="en-GB" altLang="ja-JP" sz="1600" i="1" dirty="0">
                <a:latin typeface="Gill Sans MT" pitchFamily="34" charset="0"/>
              </a:rPr>
              <a:t>:  </a:t>
            </a:r>
            <a:r>
              <a:rPr lang="en-GB" altLang="ja-JP" sz="1600" i="1" dirty="0">
                <a:latin typeface="Gill Sans MT" pitchFamily="34" charset="0"/>
                <a:hlinkClick r:id="rId4"/>
              </a:rPr>
              <a:t>https://ipc.unicef.org/</a:t>
            </a:r>
            <a:endParaRPr lang="en-GB" altLang="ja-JP" sz="1600" i="1" dirty="0">
              <a:latin typeface="Gill Sans MT" pitchFamily="34" charset="0"/>
            </a:endParaRPr>
          </a:p>
          <a:p>
            <a:pPr marL="0" indent="0">
              <a:buNone/>
            </a:pPr>
            <a:endParaRPr lang="fr-FR" altLang="ja-JP" sz="1600" i="1" dirty="0">
              <a:latin typeface="Gill Sans MT" pitchFamily="34" charset="0"/>
            </a:endParaRPr>
          </a:p>
          <a:p>
            <a:pPr>
              <a:spcBef>
                <a:spcPts val="1800"/>
              </a:spcBef>
            </a:pPr>
            <a:endParaRPr lang="en-US" altLang="en-US" sz="1600" dirty="0">
              <a:latin typeface="Gill Sans MT"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800" b="1" dirty="0">
                <a:solidFill>
                  <a:srgbClr val="000066"/>
                </a:solidFill>
                <a:latin typeface="Gill Sans MT" panose="020B0502020104020203" pitchFamily="34" charset="0"/>
              </a:rPr>
              <a:t>Que répondre aux questions habituelles des personnes responsables des nourrissons ?</a:t>
            </a:r>
          </a:p>
        </p:txBody>
      </p:sp>
      <p:pic>
        <p:nvPicPr>
          <p:cNvPr id="20484"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0486" name="Rounded Rectangular Callout 1"/>
          <p:cNvSpPr>
            <a:spLocks noChangeArrowheads="1"/>
          </p:cNvSpPr>
          <p:nvPr/>
        </p:nvSpPr>
        <p:spPr bwMode="auto">
          <a:xfrm>
            <a:off x="2841625" y="2171700"/>
            <a:ext cx="3025775" cy="1736646"/>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Tx/>
              <a:buNone/>
            </a:pPr>
            <a:r>
              <a:rPr lang="fr-FR" altLang="en-US" sz="2400" dirty="0">
                <a:solidFill>
                  <a:schemeClr val="tx1"/>
                </a:solidFill>
                <a:latin typeface="Gill Sans MT" pitchFamily="34" charset="0"/>
              </a:rPr>
              <a:t>L’administration de plusieurs vaccins en une seule séance est-elle sans risque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395537" y="1452563"/>
            <a:ext cx="8136904" cy="4568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sz="2400" dirty="0">
                <a:latin typeface="Gill Sans MT" panose="020B0502020104020203" pitchFamily="34" charset="0"/>
              </a:rPr>
              <a:t>Les agents de santé doivent reconnaître que les enfants ressentiront probablement une douleur ou une gêne légèrement plus forte lorsqu’on leur administrera des injections multiples. </a:t>
            </a:r>
          </a:p>
          <a:p>
            <a:r>
              <a:rPr lang="fr-FR" sz="2400" dirty="0">
                <a:latin typeface="Gill Sans MT" panose="020B0502020104020203" pitchFamily="34" charset="0"/>
              </a:rPr>
              <a:t>Toutefois, ils doivent rappeler aux parents que le fait de devoir revenir pour les vaccins suivants signifie pour l’enfant ressentir une douleur une deuxième fois. </a:t>
            </a:r>
          </a:p>
          <a:p>
            <a:r>
              <a:rPr lang="fr-FR" altLang="en-US" sz="2400" b="1" i="1" dirty="0">
                <a:latin typeface="Gill Sans MT" panose="020B0502020104020203" pitchFamily="34" charset="0"/>
              </a:rPr>
              <a:t>Rassurez-les sur la douleur en disant :  </a:t>
            </a:r>
            <a:r>
              <a:rPr lang="fr-FR" altLang="en-US" sz="2400" dirty="0">
                <a:latin typeface="Gill Sans MT" panose="020B0502020104020203" pitchFamily="34" charset="0"/>
              </a:rPr>
              <a:t>« Il vaut mieux pour l’enfant ressentir une douleur une fois ou un bref moment de gêne plutôt que souffrir à deux occasions différentes. »</a:t>
            </a:r>
            <a:endParaRPr lang="en-GB" sz="2000" dirty="0">
              <a:latin typeface="Gill Sans MT" panose="020B0502020104020203" pitchFamily="34" charset="0"/>
            </a:endParaRPr>
          </a:p>
        </p:txBody>
      </p:sp>
      <p:sp>
        <p:nvSpPr>
          <p:cNvPr id="2" name="Rectangle 1"/>
          <p:cNvSpPr/>
          <p:nvPr/>
        </p:nvSpPr>
        <p:spPr>
          <a:xfrm>
            <a:off x="503548" y="161032"/>
            <a:ext cx="8136904" cy="1077218"/>
          </a:xfrm>
          <a:prstGeom prst="rect">
            <a:avLst/>
          </a:prstGeom>
        </p:spPr>
        <p:txBody>
          <a:bodyPr wrap="square">
            <a:spAutoFit/>
          </a:bodyPr>
          <a:lstStyle/>
          <a:p>
            <a:pPr algn="ctr"/>
            <a:r>
              <a:rPr lang="fr-FR" sz="3200" b="1" dirty="0">
                <a:solidFill>
                  <a:srgbClr val="000066"/>
                </a:solidFill>
                <a:latin typeface="Gill Sans MT" panose="020B0502020104020203" pitchFamily="34" charset="0"/>
              </a:rPr>
              <a:t>Parler aux parents sur la douleur associée aux injections multiples</a:t>
            </a:r>
          </a:p>
        </p:txBody>
      </p:sp>
    </p:spTree>
    <p:extLst>
      <p:ext uri="{BB962C8B-B14F-4D97-AF65-F5344CB8AC3E}">
        <p14:creationId xmlns:p14="http://schemas.microsoft.com/office/powerpoint/2010/main" val="3386363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800" b="1" dirty="0">
                <a:solidFill>
                  <a:srgbClr val="000066"/>
                </a:solidFill>
                <a:latin typeface="Gill Sans MT" panose="020B0502020104020203" pitchFamily="34" charset="0"/>
              </a:rPr>
              <a:t>Que répondre aux questions habituelles des personnes responsables des nourrissons ?</a:t>
            </a:r>
          </a:p>
        </p:txBody>
      </p:sp>
      <p:pic>
        <p:nvPicPr>
          <p:cNvPr id="21508"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0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1510" name="Rounded Rectangular Callout 1"/>
          <p:cNvSpPr>
            <a:spLocks noChangeArrowheads="1"/>
          </p:cNvSpPr>
          <p:nvPr/>
        </p:nvSpPr>
        <p:spPr bwMode="auto">
          <a:xfrm>
            <a:off x="2841625" y="2171700"/>
            <a:ext cx="3025775" cy="1328023"/>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Tx/>
              <a:buNone/>
            </a:pPr>
            <a:r>
              <a:rPr lang="fr-FR" altLang="en-US" sz="2400" dirty="0">
                <a:solidFill>
                  <a:schemeClr val="tx1"/>
                </a:solidFill>
                <a:latin typeface="Gill Sans MT" pitchFamily="34" charset="0"/>
              </a:rPr>
              <a:t>Mon enfant va-t-il ressentir plus de douleur ou de gêne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fr-FR" altLang="en-US" sz="3600" dirty="0"/>
              <a:t>Principaux messages </a:t>
            </a:r>
            <a:br>
              <a:rPr lang="fr-FR" altLang="en-US" sz="3600" dirty="0"/>
            </a:br>
            <a:r>
              <a:rPr lang="fr-FR" altLang="en-US" sz="3600" dirty="0"/>
              <a:t>à ne pas oublier</a:t>
            </a:r>
            <a:endParaRPr lang="fr-FR" altLang="en-US" dirty="0"/>
          </a:p>
        </p:txBody>
      </p:sp>
      <p:pic>
        <p:nvPicPr>
          <p:cNvPr id="26627" name="Picture 7" descr="C:\Users\sfellache\Desktop\ammp\docto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89815"/>
            <a:ext cx="1691680" cy="1106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628" name="Rectangle 14"/>
          <p:cNvSpPr>
            <a:spLocks noChangeArrowheads="1"/>
          </p:cNvSpPr>
          <p:nvPr/>
        </p:nvSpPr>
        <p:spPr bwMode="auto">
          <a:xfrm>
            <a:off x="389031" y="1340768"/>
            <a:ext cx="8575457" cy="4847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sz="1800" dirty="0"/>
              <a:t>Les vaccinations sont importantes pour la santé globale de l’enfant. </a:t>
            </a:r>
          </a:p>
          <a:p>
            <a:pPr>
              <a:spcBef>
                <a:spcPts val="1128"/>
              </a:spcBef>
            </a:pPr>
            <a:r>
              <a:rPr lang="fr-FR" sz="1800" dirty="0"/>
              <a:t>Le VPI et le VPO administrés ensemble assurent une plus forte protection contre la poliomyélite. </a:t>
            </a:r>
          </a:p>
          <a:p>
            <a:pPr>
              <a:spcBef>
                <a:spcPts val="1128"/>
              </a:spcBef>
            </a:pPr>
            <a:r>
              <a:rPr lang="fr-FR" sz="1800" dirty="0"/>
              <a:t>Même après que l’enfant a reçu une injection de VPI, les parents doivent continuer à accepter la vaccination par le VPO lorsqu’elle est proposée.  </a:t>
            </a:r>
          </a:p>
          <a:p>
            <a:pPr>
              <a:spcBef>
                <a:spcPts val="1128"/>
              </a:spcBef>
            </a:pPr>
            <a:r>
              <a:rPr lang="fr-FR" sz="1800" dirty="0"/>
              <a:t>Le VPI est sûr et efficace.</a:t>
            </a:r>
          </a:p>
          <a:p>
            <a:pPr>
              <a:spcBef>
                <a:spcPts val="1128"/>
              </a:spcBef>
            </a:pPr>
            <a:r>
              <a:rPr lang="fr-FR" sz="1800" dirty="0"/>
              <a:t>Il est sans risque d’administrer des injections multiples en une seule séance. Dans de nombreux pays, les enfants reçoivent plus de trois vaccins en une seule fois. </a:t>
            </a:r>
          </a:p>
          <a:p>
            <a:pPr>
              <a:spcBef>
                <a:spcPts val="1128"/>
              </a:spcBef>
            </a:pPr>
            <a:r>
              <a:rPr lang="fr-FR" altLang="en-US" sz="1800" dirty="0">
                <a:latin typeface="Arial"/>
                <a:cs typeface="Arial"/>
              </a:rPr>
              <a:t>Il vaut mieux pour l’enfant ressentir un bref moment de gêne à la suite d’injections multiples plutôt que souffrir à deux occasions différentes.</a:t>
            </a:r>
            <a:endParaRPr lang="fr-FR" sz="1800" dirty="0">
              <a:latin typeface="Arial"/>
              <a:cs typeface="Arial"/>
            </a:endParaRPr>
          </a:p>
          <a:p>
            <a:pPr>
              <a:spcBef>
                <a:spcPts val="1128"/>
              </a:spcBef>
            </a:pPr>
            <a:r>
              <a:rPr lang="fr-FR" sz="1800" dirty="0"/>
              <a:t>S’ils </a:t>
            </a:r>
            <a:r>
              <a:rPr lang="fr-FR" sz="1800" b="1" dirty="0"/>
              <a:t>écoutent patiemment, comprennent, encouragent et communiquent efficacement</a:t>
            </a:r>
            <a:r>
              <a:rPr lang="fr-FR" sz="1800" dirty="0"/>
              <a:t> avec les parents, les agents de santé peuvent obtenir que les enfants soient vaccinés et ramenés pour les vaccinations suivantes.</a:t>
            </a:r>
            <a:endParaRPr lang="fr-FR" altLang="en-US" sz="1800" dirty="0">
              <a:latin typeface="Gill Sans MT" panose="020B0502020104020203"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a:t>Fin du module</a:t>
            </a:r>
          </a:p>
        </p:txBody>
      </p:sp>
      <p:sp>
        <p:nvSpPr>
          <p:cNvPr id="7" name="Rectangle à coins arrondis 6"/>
          <p:cNvSpPr/>
          <p:nvPr/>
        </p:nvSpPr>
        <p:spPr bwMode="auto">
          <a:xfrm>
            <a:off x="3924300" y="2060575"/>
            <a:ext cx="3456012"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br>
              <a:rPr lang="en-US" altLang="en-US" sz="1400" dirty="0">
                <a:solidFill>
                  <a:srgbClr val="000066"/>
                </a:solidFill>
                <a:latin typeface="Gill Sans MT" panose="020B0502020104020203" pitchFamily="34" charset="0"/>
              </a:rPr>
            </a:br>
            <a:r>
              <a:rPr lang="fr-FR" altLang="en-US" sz="2400" dirty="0">
                <a:solidFill>
                  <a:srgbClr val="000066"/>
                </a:solidFill>
                <a:latin typeface="Gill Sans MT" panose="020B0502020104020203" pitchFamily="34" charset="0"/>
              </a:rPr>
              <a:t>Je vous remercie de votre attention.</a:t>
            </a: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r>
              <a:rPr lang="fr-FR" altLang="en-US" sz="2000" b="1" dirty="0">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7257" y="1700808"/>
            <a:ext cx="2519239" cy="3646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7" name="Group 6"/>
          <p:cNvGrpSpPr/>
          <p:nvPr/>
        </p:nvGrpSpPr>
        <p:grpSpPr>
          <a:xfrm>
            <a:off x="251520" y="1268760"/>
            <a:ext cx="5833367" cy="1728192"/>
            <a:chOff x="596242" y="1338263"/>
            <a:chExt cx="4576436" cy="1488170"/>
          </a:xfrm>
        </p:grpSpPr>
        <p:sp>
          <p:nvSpPr>
            <p:cNvPr id="4" name="Rectangle à coins arrondis 3"/>
            <p:cNvSpPr/>
            <p:nvPr/>
          </p:nvSpPr>
          <p:spPr bwMode="auto">
            <a:xfrm>
              <a:off x="848521" y="1338263"/>
              <a:ext cx="4324157" cy="1488170"/>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Les agents de santé doivent transmettre des informations aux responsables des nourrissons, les écouter parler de leurs préoccupations  et se tenir prêts à répondre poliment à leurs questions.</a:t>
              </a:r>
              <a:r>
                <a:rPr lang="en-US" altLang="en-US" sz="2000" b="1" dirty="0">
                  <a:solidFill>
                    <a:srgbClr val="000066"/>
                  </a:solidFill>
                  <a:latin typeface="Gill Sans MT" panose="020B0502020104020203" pitchFamily="34" charset="0"/>
                </a:rPr>
                <a:t> </a:t>
              </a:r>
              <a:endParaRPr lang="fr-FR" altLang="en-US" sz="2000" b="1" dirty="0">
                <a:solidFill>
                  <a:srgbClr val="000066"/>
                </a:solidFill>
                <a:latin typeface="Gill Sans MT" panose="020B0502020104020203" pitchFamily="34" charset="0"/>
              </a:endParaRPr>
            </a:p>
          </p:txBody>
        </p:sp>
        <p:sp>
          <p:nvSpPr>
            <p:cNvPr id="8" name="Ellipse 7"/>
            <p:cNvSpPr>
              <a:spLocks noChangeArrowheads="1"/>
            </p:cNvSpPr>
            <p:nvPr/>
          </p:nvSpPr>
          <p:spPr bwMode="auto">
            <a:xfrm>
              <a:off x="596242" y="1338263"/>
              <a:ext cx="448333" cy="49605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10" name="Group 9"/>
          <p:cNvGrpSpPr/>
          <p:nvPr/>
        </p:nvGrpSpPr>
        <p:grpSpPr>
          <a:xfrm>
            <a:off x="179512" y="3010842"/>
            <a:ext cx="5904658" cy="1282254"/>
            <a:chOff x="554078" y="3063477"/>
            <a:chExt cx="4884777" cy="1282254"/>
          </a:xfrm>
        </p:grpSpPr>
        <p:sp>
          <p:nvSpPr>
            <p:cNvPr id="6" name="Rectangle à coins arrondis 5"/>
            <p:cNvSpPr/>
            <p:nvPr/>
          </p:nvSpPr>
          <p:spPr bwMode="auto">
            <a:xfrm>
              <a:off x="891384" y="3265611"/>
              <a:ext cx="4547471" cy="1080120"/>
            </a:xfrm>
            <a:prstGeom prst="wedgeRoundRectCallout">
              <a:avLst>
                <a:gd name="adj1" fmla="val 61916"/>
                <a:gd name="adj2" fmla="val -21166"/>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Les agents de santé doivent s’adresser aux responsables des nourrissons avec des mots simples et éviter les termes techniques.</a:t>
              </a:r>
            </a:p>
            <a:p>
              <a:pPr algn="ctr" rtl="1" eaLnBrk="1" hangingPunct="1">
                <a:defRPr/>
              </a:pPr>
              <a:endParaRPr lang="fr-FR" altLang="en-US" sz="2000" b="1" dirty="0">
                <a:solidFill>
                  <a:srgbClr val="000066"/>
                </a:solidFill>
                <a:latin typeface="Gill Sans MT" panose="020B0502020104020203" pitchFamily="34" charset="0"/>
              </a:endParaRPr>
            </a:p>
          </p:txBody>
        </p:sp>
        <p:sp>
          <p:nvSpPr>
            <p:cNvPr id="9" name="Ellipse 8"/>
            <p:cNvSpPr>
              <a:spLocks noChangeArrowheads="1"/>
            </p:cNvSpPr>
            <p:nvPr/>
          </p:nvSpPr>
          <p:spPr bwMode="auto">
            <a:xfrm>
              <a:off x="554078" y="3063477"/>
              <a:ext cx="504825" cy="634182"/>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2</a:t>
              </a:r>
            </a:p>
          </p:txBody>
        </p:sp>
      </p:grpSp>
      <p:sp>
        <p:nvSpPr>
          <p:cNvPr id="5125" name="ZoneTexte 15"/>
          <p:cNvSpPr txBox="1">
            <a:spLocks noChangeArrowheads="1"/>
          </p:cNvSpPr>
          <p:nvPr/>
        </p:nvSpPr>
        <p:spPr bwMode="auto">
          <a:xfrm>
            <a:off x="3613" y="332656"/>
            <a:ext cx="91440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fr-FR" altLang="en-US" sz="3600" b="1" dirty="0">
                <a:latin typeface="Gill Sans MT" pitchFamily="34" charset="0"/>
              </a:rPr>
              <a:t>Principales questions</a:t>
            </a:r>
          </a:p>
        </p:txBody>
      </p:sp>
      <p:grpSp>
        <p:nvGrpSpPr>
          <p:cNvPr id="16" name="Group 14"/>
          <p:cNvGrpSpPr>
            <a:grpSpLocks/>
          </p:cNvGrpSpPr>
          <p:nvPr/>
        </p:nvGrpSpPr>
        <p:grpSpPr bwMode="auto">
          <a:xfrm>
            <a:off x="179512" y="4293096"/>
            <a:ext cx="5905141" cy="1728192"/>
            <a:chOff x="339" y="1569"/>
            <a:chExt cx="3082" cy="717"/>
          </a:xfrm>
        </p:grpSpPr>
        <p:sp>
          <p:nvSpPr>
            <p:cNvPr id="17" name="Rectangle à coins arrondis 5"/>
            <p:cNvSpPr/>
            <p:nvPr/>
          </p:nvSpPr>
          <p:spPr bwMode="auto">
            <a:xfrm>
              <a:off x="565" y="1599"/>
              <a:ext cx="2856" cy="687"/>
            </a:xfrm>
            <a:prstGeom prst="wedgeRoundRectCallout">
              <a:avLst>
                <a:gd name="adj1" fmla="val 68106"/>
                <a:gd name="adj2" fmla="val -50011"/>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Il est essentiel que les agents de santé recommandent fermement le VPI et les injections multiples pour obtenir une plus large acceptation de la part des responsables des nourrissons.</a:t>
              </a:r>
            </a:p>
          </p:txBody>
        </p:sp>
        <p:sp>
          <p:nvSpPr>
            <p:cNvPr id="18" name="Ellipse 8"/>
            <p:cNvSpPr>
              <a:spLocks noChangeArrowheads="1"/>
            </p:cNvSpPr>
            <p:nvPr/>
          </p:nvSpPr>
          <p:spPr bwMode="auto">
            <a:xfrm>
              <a:off x="339" y="1569"/>
              <a:ext cx="318" cy="284"/>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16584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sz="2800" b="1" dirty="0">
                <a:solidFill>
                  <a:srgbClr val="000066"/>
                </a:solidFill>
                <a:latin typeface="Gill Sans MT" panose="020B0502020104020203" pitchFamily="34" charset="0"/>
              </a:rPr>
              <a:t>Il est important de communiquer efficacement avec les responsables des nourrissons sur le VPI et d’autres vaccins</a:t>
            </a:r>
            <a:endParaRPr lang="fr-FR" altLang="en-US" sz="2800" b="1" dirty="0">
              <a:solidFill>
                <a:srgbClr val="000066"/>
              </a:solidFill>
              <a:latin typeface="Gill Sans MT" panose="020B0502020104020203" pitchFamily="34" charset="0"/>
            </a:endParaRPr>
          </a:p>
        </p:txBody>
      </p:sp>
      <p:sp>
        <p:nvSpPr>
          <p:cNvPr id="6147" name="Rectangle 12"/>
          <p:cNvSpPr>
            <a:spLocks noChangeArrowheads="1"/>
          </p:cNvSpPr>
          <p:nvPr/>
        </p:nvSpPr>
        <p:spPr bwMode="auto">
          <a:xfrm>
            <a:off x="395536" y="1340768"/>
            <a:ext cx="8640960" cy="46805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fr-FR" altLang="en-US" sz="2100" b="1" dirty="0">
                <a:latin typeface="Gill Sans MT" panose="020B0502020104020203" pitchFamily="34" charset="0"/>
              </a:rPr>
              <a:t>Les agents de santé ont un rôle important à jouer pour obtenir des parents et des personnes responsables des nourrissons qu’ils acceptent les vaccinations pour leurs enfants. </a:t>
            </a:r>
          </a:p>
          <a:p>
            <a:pPr marL="0" indent="0">
              <a:spcBef>
                <a:spcPts val="1200"/>
              </a:spcBef>
              <a:buNone/>
            </a:pPr>
            <a:r>
              <a:rPr lang="fr-FR" altLang="en-US" sz="2100" dirty="0">
                <a:latin typeface="Gill Sans MT" panose="020B0502020104020203" pitchFamily="34" charset="0"/>
              </a:rPr>
              <a:t>Les personnes responsables des nourrissons peuvent ne pas comprendre pourquoi il faut administrer deux doses supplémentaire du vaccin antipoliomyélitique à leurs enfants et elles peuvent être préoccupées par les injections multiples administrées au cours d’une même séance de vaccination.</a:t>
            </a:r>
          </a:p>
          <a:p>
            <a:pPr marL="0" indent="0">
              <a:spcBef>
                <a:spcPts val="1200"/>
              </a:spcBef>
              <a:buNone/>
            </a:pPr>
            <a:r>
              <a:rPr lang="fr-FR" altLang="en-US" sz="2100" dirty="0">
                <a:latin typeface="Gill Sans MT" panose="020B0502020104020203" pitchFamily="34" charset="0"/>
              </a:rPr>
              <a:t>En les écoutant patiemment, en les comprenant, en les encourageant et en communiquant efficacement avec eux, les agents de santé peuvent s’assurer que les enfants seront vaccinés et seront amenés pour les futures vaccinations. </a:t>
            </a:r>
          </a:p>
          <a:p>
            <a:pPr marL="901700" indent="0">
              <a:spcBef>
                <a:spcPts val="600"/>
              </a:spcBef>
              <a:buNone/>
            </a:pPr>
            <a:r>
              <a:rPr lang="fr-FR" altLang="en-US" sz="2100" i="1" dirty="0">
                <a:latin typeface="Gill Sans MT" panose="020B0502020104020203" pitchFamily="34" charset="0"/>
              </a:rPr>
              <a:t>Pour plus d’informations sur l’importance de la communication interpersonnelle, reportez-vous à la page 10 du programme IPC.</a:t>
            </a:r>
          </a:p>
          <a:p>
            <a:pPr>
              <a:spcBef>
                <a:spcPts val="1800"/>
              </a:spcBef>
            </a:pPr>
            <a:endParaRPr lang="en-US" altLang="en-US" sz="2100" dirty="0">
              <a:latin typeface="Gill Sans MT"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extBox 5"/>
          <p:cNvSpPr txBox="1"/>
          <p:nvPr/>
        </p:nvSpPr>
        <p:spPr>
          <a:xfrm rot="20699096">
            <a:off x="14981" y="5318132"/>
            <a:ext cx="1327608" cy="646331"/>
          </a:xfrm>
          <a:prstGeom prst="rect">
            <a:avLst/>
          </a:prstGeom>
          <a:noFill/>
        </p:spPr>
        <p:txBody>
          <a:bodyPr wrap="square" rtlCol="0">
            <a:spAutoFit/>
          </a:bodyPr>
          <a:lstStyle/>
          <a:p>
            <a:pPr algn="ctr"/>
            <a:r>
              <a:rPr lang="fr-FR" sz="1200" b="1" i="1" dirty="0">
                <a:solidFill>
                  <a:srgbClr val="00B050"/>
                </a:solidFill>
              </a:rPr>
              <a:t>Référence : programme IPC de l’UNICEF</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83568" y="1484784"/>
            <a:ext cx="7848872" cy="3096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fr-FR" altLang="en-US" sz="2400" dirty="0">
                <a:latin typeface="Gill Sans MT" panose="020B0502020104020203" pitchFamily="34" charset="0"/>
              </a:rPr>
              <a:t>Montrez du respect et de la compassion ;</a:t>
            </a:r>
          </a:p>
          <a:p>
            <a:pPr eaLnBrk="1" hangingPunct="1">
              <a:spcBef>
                <a:spcPts val="1704"/>
              </a:spcBef>
            </a:pPr>
            <a:r>
              <a:rPr lang="fr-FR" altLang="en-US" sz="2400" dirty="0">
                <a:latin typeface="Gill Sans MT" panose="020B0502020104020203" pitchFamily="34" charset="0"/>
              </a:rPr>
              <a:t>Rassurez les personnes responsables des nourrissons ;</a:t>
            </a:r>
          </a:p>
          <a:p>
            <a:pPr eaLnBrk="1" hangingPunct="1">
              <a:spcBef>
                <a:spcPts val="1704"/>
              </a:spcBef>
            </a:pPr>
            <a:r>
              <a:rPr lang="fr-FR" altLang="en-US" sz="2400" dirty="0">
                <a:latin typeface="Gill Sans MT" panose="020B0502020104020203" pitchFamily="34" charset="0"/>
              </a:rPr>
              <a:t>Employez des mots simples et évitez les termes techniques ;</a:t>
            </a:r>
          </a:p>
          <a:p>
            <a:pPr eaLnBrk="1" hangingPunct="1">
              <a:spcBef>
                <a:spcPts val="1704"/>
              </a:spcBef>
            </a:pPr>
            <a:r>
              <a:rPr lang="fr-FR" altLang="en-US" sz="2400" dirty="0">
                <a:latin typeface="Gill Sans MT" panose="020B0502020104020203" pitchFamily="34" charset="0"/>
              </a:rPr>
              <a:t>Écoutez-les exprimer leurs préoccupations ;</a:t>
            </a:r>
          </a:p>
          <a:p>
            <a:pPr eaLnBrk="1" hangingPunct="1">
              <a:spcBef>
                <a:spcPts val="1704"/>
              </a:spcBef>
            </a:pPr>
            <a:r>
              <a:rPr lang="fr-FR" altLang="en-US" sz="2400" dirty="0">
                <a:latin typeface="Gill Sans MT" panose="020B0502020104020203" pitchFamily="34" charset="0"/>
              </a:rPr>
              <a:t>Assurez-vous que l’interlocuteur a compris vos principaux messages.</a:t>
            </a:r>
          </a:p>
        </p:txBody>
      </p:sp>
      <p:sp>
        <p:nvSpPr>
          <p:cNvPr id="4" name="Rectangle 3"/>
          <p:cNvSpPr/>
          <p:nvPr/>
        </p:nvSpPr>
        <p:spPr>
          <a:xfrm>
            <a:off x="251520" y="116632"/>
            <a:ext cx="8756455"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Comment communiquer avec les personnes responsables des nourrissons ? </a:t>
            </a:r>
            <a:endParaRPr lang="fr-FR" sz="3200" dirty="0">
              <a:solidFill>
                <a:srgbClr val="000066"/>
              </a:solidFill>
              <a:latin typeface="Gill Sans MT" panose="020B0502020104020203" pitchFamily="34" charset="0"/>
            </a:endParaRPr>
          </a:p>
        </p:txBody>
      </p:sp>
      <p:sp>
        <p:nvSpPr>
          <p:cNvPr id="6" name="Rectangle 12"/>
          <p:cNvSpPr>
            <a:spLocks noChangeArrowheads="1"/>
          </p:cNvSpPr>
          <p:nvPr/>
        </p:nvSpPr>
        <p:spPr bwMode="auto">
          <a:xfrm>
            <a:off x="827584" y="4964614"/>
            <a:ext cx="8316416" cy="10005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fr-FR" altLang="en-US" sz="2000" i="1" dirty="0">
                <a:latin typeface="Gill Sans MT" panose="020B0502020104020203" pitchFamily="34" charset="0"/>
              </a:rPr>
              <a:t>Pour obtenir des informations sur l’approche GATHER (Greet,  </a:t>
            </a:r>
            <a:r>
              <a:rPr lang="fr-FR" altLang="en-US" sz="2000" i="1" dirty="0" err="1">
                <a:latin typeface="Gill Sans MT" panose="020B0502020104020203" pitchFamily="34" charset="0"/>
              </a:rPr>
              <a:t>Ask</a:t>
            </a:r>
            <a:r>
              <a:rPr lang="fr-FR" altLang="en-US" sz="2000" i="1" dirty="0">
                <a:latin typeface="Gill Sans MT" panose="020B0502020104020203" pitchFamily="34" charset="0"/>
              </a:rPr>
              <a:t>, Tell, Help, </a:t>
            </a:r>
            <a:r>
              <a:rPr lang="fr-FR" altLang="en-US" sz="2000" i="1" dirty="0" err="1">
                <a:latin typeface="Gill Sans MT" panose="020B0502020104020203" pitchFamily="34" charset="0"/>
              </a:rPr>
              <a:t>Explain</a:t>
            </a:r>
            <a:r>
              <a:rPr lang="fr-FR" altLang="en-US" sz="2000" i="1" dirty="0">
                <a:latin typeface="Gill Sans MT" panose="020B0502020104020203" pitchFamily="34" charset="0"/>
              </a:rPr>
              <a:t>, Return=Accueille, demande, dis, aide, explique, reviens) et l’appliquer pour améliorer la qualité des visites de proximité, reportez-vous aux pages 26-27 du programme IPC</a:t>
            </a:r>
          </a:p>
          <a:p>
            <a:pPr>
              <a:spcBef>
                <a:spcPts val="1800"/>
              </a:spcBef>
            </a:pPr>
            <a:endParaRPr lang="en-US" altLang="en-US" sz="2800" dirty="0">
              <a:latin typeface="Gill Sans MT" pitchFamily="34" charset="0"/>
            </a:endParaRPr>
          </a:p>
        </p:txBody>
      </p:sp>
      <p:sp>
        <p:nvSpPr>
          <p:cNvPr id="7" name="TextBox 6"/>
          <p:cNvSpPr txBox="1"/>
          <p:nvPr/>
        </p:nvSpPr>
        <p:spPr>
          <a:xfrm rot="20699096">
            <a:off x="-94327" y="4403416"/>
            <a:ext cx="1256128" cy="830997"/>
          </a:xfrm>
          <a:prstGeom prst="rect">
            <a:avLst/>
          </a:prstGeom>
          <a:noFill/>
        </p:spPr>
        <p:txBody>
          <a:bodyPr wrap="square" rtlCol="0">
            <a:spAutoFit/>
          </a:bodyPr>
          <a:lstStyle/>
          <a:p>
            <a:pPr algn="ctr"/>
            <a:r>
              <a:rPr lang="fr-FR" sz="1200" b="1" i="1" dirty="0">
                <a:solidFill>
                  <a:srgbClr val="00B050"/>
                </a:solidFill>
              </a:rPr>
              <a:t>Référence : programme IPC de l’UNICEF</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467544" y="1700808"/>
            <a:ext cx="7344816" cy="3096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512763" indent="-457200" eaLnBrk="1" hangingPunct="1"/>
            <a:r>
              <a:rPr lang="fr-FR" altLang="en-US" sz="2800" dirty="0">
                <a:latin typeface="Gill Sans MT" panose="020B0502020104020203" pitchFamily="34" charset="0"/>
              </a:rPr>
              <a:t>Montrez du respect et de la compassion</a:t>
            </a:r>
          </a:p>
          <a:p>
            <a:pPr lvl="2" eaLnBrk="1" hangingPunct="1"/>
            <a:r>
              <a:rPr lang="fr-FR" altLang="en-US" sz="2400" dirty="0">
                <a:latin typeface="Gill Sans MT" panose="020B0502020104020203" pitchFamily="34" charset="0"/>
              </a:rPr>
              <a:t>Soyez chaleureux et accueillant</a:t>
            </a:r>
          </a:p>
          <a:p>
            <a:pPr lvl="2" eaLnBrk="1" hangingPunct="1"/>
            <a:r>
              <a:rPr lang="fr-FR" altLang="en-US" sz="2400" dirty="0">
                <a:latin typeface="Gill Sans MT" panose="020B0502020104020203" pitchFamily="34" charset="0"/>
              </a:rPr>
              <a:t>Montrez du respect</a:t>
            </a:r>
          </a:p>
          <a:p>
            <a:pPr lvl="2" eaLnBrk="1" hangingPunct="1"/>
            <a:r>
              <a:rPr lang="fr-FR" altLang="en-US" sz="2400" dirty="0">
                <a:latin typeface="Gill Sans MT" panose="020B0502020104020203" pitchFamily="34" charset="0"/>
              </a:rPr>
              <a:t>Souriez</a:t>
            </a:r>
          </a:p>
          <a:p>
            <a:pPr lvl="2" eaLnBrk="1" hangingPunct="1"/>
            <a:r>
              <a:rPr lang="fr-FR" altLang="en-US" sz="2400" dirty="0">
                <a:latin typeface="Gill Sans MT" panose="020B0502020104020203" pitchFamily="34" charset="0"/>
              </a:rPr>
              <a:t>Priez-les d’amener leur enfant pour le faire vacciner et encouragez-les à l’amener jusqu’à ce qu’il soit complètement vacciné. </a:t>
            </a:r>
          </a:p>
          <a:p>
            <a:pPr eaLnBrk="1" hangingPunct="1"/>
            <a:endParaRPr lang="en-GB" altLang="en-US" sz="2800" dirty="0">
              <a:latin typeface="Gill Sans MT" panose="020B0502020104020203" pitchFamily="34" charset="0"/>
            </a:endParaRPr>
          </a:p>
        </p:txBody>
      </p:sp>
      <p:sp>
        <p:nvSpPr>
          <p:cNvPr id="4" name="Rectangle 3"/>
          <p:cNvSpPr/>
          <p:nvPr/>
        </p:nvSpPr>
        <p:spPr>
          <a:xfrm>
            <a:off x="323528" y="116632"/>
            <a:ext cx="8640960"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Comment communiquer avec les personnes responsables des nourrissons ? </a:t>
            </a:r>
            <a:endParaRPr lang="fr-FR" sz="3200" dirty="0">
              <a:solidFill>
                <a:srgbClr val="000066"/>
              </a:solidFill>
              <a:latin typeface="Gill Sans MT" panose="020B0502020104020203" pitchFamily="34" charset="0"/>
            </a:endParaRPr>
          </a:p>
        </p:txBody>
      </p:sp>
      <p:pic>
        <p:nvPicPr>
          <p:cNvPr id="5" name="Picture 4" descr="C:\Users\sfellache\Desktop\ammp\doctor1.jpg"/>
          <p:cNvPicPr/>
          <p:nvPr/>
        </p:nvPicPr>
        <p:blipFill rotWithShape="1">
          <a:blip r:embed="rId3">
            <a:extLst>
              <a:ext uri="{28A0092B-C50C-407E-A947-70E740481C1C}">
                <a14:useLocalDpi xmlns:a14="http://schemas.microsoft.com/office/drawing/2010/main" val="0"/>
              </a:ext>
            </a:extLst>
          </a:blip>
          <a:srcRect l="34749" t="3033" r="23538" b="13235"/>
          <a:stretch/>
        </p:blipFill>
        <p:spPr bwMode="auto">
          <a:xfrm>
            <a:off x="6876256" y="1597690"/>
            <a:ext cx="1651758" cy="1872208"/>
          </a:xfrm>
          <a:prstGeom prst="rect">
            <a:avLst/>
          </a:prstGeom>
          <a:noFill/>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463697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628800"/>
            <a:ext cx="7704856" cy="4248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fr-FR" altLang="en-US" sz="2800" dirty="0">
                <a:latin typeface="Gill Sans MT" panose="020B0502020104020203" pitchFamily="34" charset="0"/>
              </a:rPr>
              <a:t>Soyez rassurant</a:t>
            </a:r>
          </a:p>
          <a:p>
            <a:pPr lvl="1" eaLnBrk="1" hangingPunct="1"/>
            <a:r>
              <a:rPr lang="fr-FR" altLang="en-US" sz="2400" dirty="0">
                <a:latin typeface="Gill Sans MT" panose="020B0502020104020203" pitchFamily="34" charset="0"/>
              </a:rPr>
              <a:t>Expliquez aux parents et aux personnes responsables des nourrissons que le VPI est important et sans risque.  </a:t>
            </a:r>
          </a:p>
          <a:p>
            <a:pPr lvl="1" eaLnBrk="1" hangingPunct="1"/>
            <a:r>
              <a:rPr lang="fr-FR" altLang="en-US" sz="2400" dirty="0">
                <a:latin typeface="Gill Sans MT" panose="020B0502020104020203" pitchFamily="34" charset="0"/>
              </a:rPr>
              <a:t>Rassurez-les en leur expliquant que les injections multiples sont sans risque. </a:t>
            </a:r>
          </a:p>
          <a:p>
            <a:pPr lvl="1" eaLnBrk="1" hangingPunct="1"/>
            <a:r>
              <a:rPr lang="fr-FR" altLang="en-US" sz="2400" dirty="0">
                <a:latin typeface="Gill Sans MT" panose="020B0502020104020203" pitchFamily="34" charset="0"/>
              </a:rPr>
              <a:t>Rappelez-leur qu’il vaut mieux pour l’enfant un bref moment de gêne qu’une douleur à deux occasions différentes.</a:t>
            </a:r>
            <a:endParaRPr lang="fr-FR" sz="2400" dirty="0">
              <a:latin typeface="Gill Sans MT" panose="020B0502020104020203" pitchFamily="34" charset="0"/>
            </a:endParaRPr>
          </a:p>
          <a:p>
            <a:pPr lvl="1" eaLnBrk="1" hangingPunct="1"/>
            <a:r>
              <a:rPr lang="fr-FR" sz="2400" dirty="0">
                <a:latin typeface="Gill Sans MT" panose="020B0502020104020203" pitchFamily="34" charset="0"/>
              </a:rPr>
              <a:t>Insistez bien sur l’importance de la vaccination en général.</a:t>
            </a:r>
          </a:p>
          <a:p>
            <a:pPr marL="457200" lvl="1" indent="0" eaLnBrk="1" hangingPunct="1">
              <a:buNone/>
            </a:pPr>
            <a:endParaRPr lang="en-GB" altLang="en-US" sz="2400" dirty="0">
              <a:latin typeface="Gill Sans MT" panose="020B0502020104020203" pitchFamily="34" charset="0"/>
            </a:endParaRPr>
          </a:p>
          <a:p>
            <a:pPr marL="0" indent="0" eaLnBrk="1" hangingPunct="1">
              <a:buNone/>
            </a:pPr>
            <a:endParaRPr lang="en-GB" altLang="en-US" sz="2800" dirty="0">
              <a:latin typeface="Gill Sans MT" panose="020B0502020104020203" pitchFamily="34" charset="0"/>
            </a:endParaRPr>
          </a:p>
        </p:txBody>
      </p:sp>
      <p:sp>
        <p:nvSpPr>
          <p:cNvPr id="4" name="Rectangle 3"/>
          <p:cNvSpPr/>
          <p:nvPr/>
        </p:nvSpPr>
        <p:spPr>
          <a:xfrm>
            <a:off x="323527" y="116632"/>
            <a:ext cx="8640961"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Comment communiquer avec les personnes responsables des nourrissons ? </a:t>
            </a:r>
            <a:endParaRPr lang="fr-FR"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547416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740595"/>
            <a:ext cx="7344816" cy="32725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fr-FR" altLang="en-US" sz="2800" dirty="0">
                <a:latin typeface="Gill Sans MT" panose="020B0502020104020203" pitchFamily="34" charset="0"/>
              </a:rPr>
              <a:t>Employez des mots simples et évitez les termes techniques</a:t>
            </a:r>
          </a:p>
          <a:p>
            <a:pPr lvl="1" eaLnBrk="1" hangingPunct="1"/>
            <a:r>
              <a:rPr lang="fr-FR" altLang="en-US" sz="2400" dirty="0">
                <a:latin typeface="Gill Sans MT" panose="020B0502020104020203" pitchFamily="34" charset="0"/>
              </a:rPr>
              <a:t>Vos messages doivent être simples et clairs.  Évitez les termes médicaux.</a:t>
            </a:r>
          </a:p>
          <a:p>
            <a:pPr lvl="1" eaLnBrk="1" hangingPunct="1"/>
            <a:r>
              <a:rPr lang="fr-FR" altLang="en-US" sz="2400" dirty="0">
                <a:latin typeface="Gill Sans MT" panose="020B0502020104020203" pitchFamily="34" charset="0"/>
              </a:rPr>
              <a:t>Employez des mots de la langue locale que les personnes responsables des nourrissons peuvent comprendre. </a:t>
            </a:r>
          </a:p>
          <a:p>
            <a:pPr eaLnBrk="1" hangingPunct="1"/>
            <a:endParaRPr lang="en-GB" altLang="en-US" sz="2800" dirty="0">
              <a:latin typeface="Gill Sans MT" panose="020B0502020104020203" pitchFamily="34" charset="0"/>
            </a:endParaRPr>
          </a:p>
        </p:txBody>
      </p:sp>
      <p:sp>
        <p:nvSpPr>
          <p:cNvPr id="4" name="Rectangle 3"/>
          <p:cNvSpPr/>
          <p:nvPr/>
        </p:nvSpPr>
        <p:spPr>
          <a:xfrm>
            <a:off x="323528" y="44624"/>
            <a:ext cx="8496944"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Comment communiquer avec les personnes responsables des nourrissons ? </a:t>
            </a:r>
            <a:endParaRPr lang="fr-FR"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3388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11560" y="1556792"/>
            <a:ext cx="8352928" cy="4320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fr-FR" altLang="en-US" sz="2800" dirty="0">
                <a:latin typeface="Gill Sans MT" panose="020B0502020104020203" pitchFamily="34" charset="0"/>
              </a:rPr>
              <a:t>Écoutez-les exprimer leurs préoccupations</a:t>
            </a:r>
          </a:p>
          <a:p>
            <a:pPr lvl="1" eaLnBrk="1" hangingPunct="1"/>
            <a:r>
              <a:rPr lang="fr-FR" sz="2400" dirty="0">
                <a:latin typeface="Gill Sans MT" panose="020B0502020104020203" pitchFamily="34" charset="0"/>
              </a:rPr>
              <a:t>Laissez-les s’exprimer, encouragez-les à poser des questions ; </a:t>
            </a:r>
          </a:p>
          <a:p>
            <a:pPr lvl="1" eaLnBrk="1" hangingPunct="1"/>
            <a:r>
              <a:rPr lang="fr-FR" sz="2400" dirty="0">
                <a:latin typeface="Gill Sans MT" panose="020B0502020104020203" pitchFamily="34" charset="0"/>
              </a:rPr>
              <a:t>Accordez-leur toute votre attention ;</a:t>
            </a:r>
          </a:p>
          <a:p>
            <a:pPr lvl="1" eaLnBrk="1" hangingPunct="1"/>
            <a:r>
              <a:rPr lang="fr-FR" sz="2400" dirty="0">
                <a:latin typeface="Gill Sans MT" panose="020B0502020104020203" pitchFamily="34" charset="0"/>
              </a:rPr>
              <a:t>Écoutez leurs préoccupations et répondez-leur poliment ; Corrigez les éventuels malentendus ; </a:t>
            </a:r>
          </a:p>
          <a:p>
            <a:pPr lvl="1" eaLnBrk="1" hangingPunct="1"/>
            <a:r>
              <a:rPr lang="fr-FR" sz="2400" dirty="0">
                <a:latin typeface="Gill Sans MT" panose="020B0502020104020203" pitchFamily="34" charset="0"/>
              </a:rPr>
              <a:t>Votre langage corporel doit toujours être positif ;</a:t>
            </a:r>
          </a:p>
          <a:p>
            <a:pPr lvl="1" eaLnBrk="1" hangingPunct="1"/>
            <a:r>
              <a:rPr lang="fr-FR" sz="2400" dirty="0">
                <a:latin typeface="Gill Sans MT" panose="020B0502020104020203" pitchFamily="34" charset="0"/>
              </a:rPr>
              <a:t>Si vous n’avez pas de réponse à une question, dites à votre interlocuteur que vous reviendrez lui donner la bonne information la prochaine fois que vous les verrez au centre de santé ou lors d’une visite de proximité. </a:t>
            </a:r>
            <a:endParaRPr lang="fr-FR" altLang="en-US" sz="2400" dirty="0">
              <a:latin typeface="Gill Sans MT" panose="020B0502020104020203" pitchFamily="34" charset="0"/>
            </a:endParaRPr>
          </a:p>
          <a:p>
            <a:pPr eaLnBrk="1" hangingPunct="1"/>
            <a:endParaRPr lang="en-GB" altLang="en-US" sz="2800" dirty="0">
              <a:latin typeface="Gill Sans MT" panose="020B0502020104020203" pitchFamily="34" charset="0"/>
            </a:endParaRPr>
          </a:p>
        </p:txBody>
      </p:sp>
      <p:sp>
        <p:nvSpPr>
          <p:cNvPr id="4" name="Rectangle 3"/>
          <p:cNvSpPr/>
          <p:nvPr/>
        </p:nvSpPr>
        <p:spPr>
          <a:xfrm>
            <a:off x="323528" y="44624"/>
            <a:ext cx="8352928" cy="1077218"/>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Comment communiquer avec les personnes responsables des nourrissons ? </a:t>
            </a:r>
            <a:endParaRPr lang="fr-FR"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3181988234"/>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53195</TotalTime>
  <Words>3808</Words>
  <Application>Microsoft Office PowerPoint</Application>
  <PresentationFormat>On-screen Show (4:3)</PresentationFormat>
  <Paragraphs>300</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 Narrow</vt:lpstr>
      <vt:lpstr>Gill Sans MT</vt:lpstr>
      <vt:lpstr>Limon F3</vt:lpstr>
      <vt:lpstr>Wingdings</vt:lpstr>
      <vt:lpstr>PPTtemplate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Principaux messages  à ne pas oublier</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RAMIREZ GONZALEZ, Alejandro</cp:lastModifiedBy>
  <cp:revision>1215</cp:revision>
  <cp:lastPrinted>2014-10-26T16:55:50Z</cp:lastPrinted>
  <dcterms:created xsi:type="dcterms:W3CDTF">2012-01-26T16:16:35Z</dcterms:created>
  <dcterms:modified xsi:type="dcterms:W3CDTF">2022-06-17T07:11:35Z</dcterms:modified>
</cp:coreProperties>
</file>